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14400"/>
            <a:ext cx="7766936" cy="3136436"/>
          </a:xfrm>
        </p:spPr>
        <p:txBody>
          <a:bodyPr/>
          <a:lstStyle/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Nhóm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55: </a:t>
            </a:r>
            <a:br>
              <a:rPr lang="en-US" sz="2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Nguyễn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Thành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Vinh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Quang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- 41.01.104.102 </a:t>
            </a:r>
            <a:br>
              <a:rPr lang="en-US" sz="2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Huỳnh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Ngọc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Anh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Tuấn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- 41.01.104.145. </a:t>
            </a:r>
            <a:br>
              <a:rPr lang="en-US" sz="2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Phan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Văn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Thủ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- 41.01.104.127. </a:t>
            </a:r>
            <a:br>
              <a:rPr lang="en-US" sz="2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Nguyễn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Bảo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Quy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- 41.01.104.105</a:t>
            </a:r>
            <a:br>
              <a:rPr lang="en-US" sz="2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br>
              <a:rPr lang="en-US" sz="2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Môn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: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Cơ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Sở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Dữ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Liệu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Nâng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Cao</a:t>
            </a:r>
            <a:br>
              <a:rPr lang="en-US" sz="2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Thầy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: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Lương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Trần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Hy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Hiến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Đồ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án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: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MongoDB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5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/>
              <a:t>Truy</a:t>
            </a:r>
            <a:r>
              <a:rPr lang="en-US" b="1" dirty="0"/>
              <a:t> </a:t>
            </a:r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C#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USER\Pictures\3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930400"/>
            <a:ext cx="7796965" cy="4354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5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278" y="592428"/>
            <a:ext cx="8346723" cy="5448934"/>
          </a:xfrm>
        </p:spPr>
        <p:txBody>
          <a:bodyPr>
            <a:normAutofit fontScale="85000" lnSpcReduction="10000"/>
          </a:bodyPr>
          <a:lstStyle/>
          <a:p>
            <a:r>
              <a:rPr lang="en-US" b="1" i="1" dirty="0"/>
              <a:t>1. </a:t>
            </a:r>
            <a:r>
              <a:rPr lang="en-US" b="1" i="1" dirty="0" err="1"/>
              <a:t>Khái</a:t>
            </a:r>
            <a:r>
              <a:rPr lang="en-US" b="1" i="1" dirty="0"/>
              <a:t> </a:t>
            </a:r>
            <a:r>
              <a:rPr lang="en-US" b="1" i="1" dirty="0" err="1"/>
              <a:t>niệm</a:t>
            </a:r>
            <a:endParaRPr lang="en-US" b="1" i="1" dirty="0"/>
          </a:p>
          <a:p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 </a:t>
            </a:r>
            <a:r>
              <a:rPr lang="en-US" dirty="0" err="1"/>
              <a:t>Chính</a:t>
            </a:r>
            <a:r>
              <a:rPr lang="en-US" dirty="0"/>
              <a:t> do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(hay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Big Data).</a:t>
            </a:r>
          </a:p>
          <a:p>
            <a:r>
              <a:rPr lang="en-US" b="1" i="1" dirty="0"/>
              <a:t>2. </a:t>
            </a:r>
            <a:r>
              <a:rPr lang="en-US" b="1" i="1" dirty="0" err="1"/>
              <a:t>Lợi</a:t>
            </a:r>
            <a:r>
              <a:rPr lang="en-US" b="1" i="1" dirty="0"/>
              <a:t> </a:t>
            </a:r>
            <a:r>
              <a:rPr lang="en-US" b="1" i="1" dirty="0" err="1"/>
              <a:t>thế</a:t>
            </a:r>
            <a:r>
              <a:rPr lang="en-US" b="1" i="1" dirty="0"/>
              <a:t> </a:t>
            </a:r>
            <a:r>
              <a:rPr lang="en-US" b="1" i="1" dirty="0" err="1"/>
              <a:t>của</a:t>
            </a:r>
            <a:r>
              <a:rPr lang="en-US" b="1" i="1" dirty="0"/>
              <a:t> </a:t>
            </a:r>
            <a:r>
              <a:rPr lang="en-US" b="1" i="1" dirty="0" err="1"/>
              <a:t>MongoDB</a:t>
            </a:r>
            <a:r>
              <a:rPr lang="en-US" b="1" i="1" dirty="0"/>
              <a:t> so </a:t>
            </a:r>
            <a:r>
              <a:rPr lang="en-US" b="1" i="1" dirty="0" err="1"/>
              <a:t>với</a:t>
            </a:r>
            <a:r>
              <a:rPr lang="en-US" b="1" i="1" dirty="0"/>
              <a:t> </a:t>
            </a:r>
            <a:r>
              <a:rPr lang="en-US" b="1" i="1" dirty="0" err="1"/>
              <a:t>các</a:t>
            </a:r>
            <a:r>
              <a:rPr lang="en-US" b="1" i="1" dirty="0"/>
              <a:t> </a:t>
            </a:r>
            <a:r>
              <a:rPr lang="en-US" b="1" i="1" dirty="0" err="1"/>
              <a:t>cơ</a:t>
            </a:r>
            <a:r>
              <a:rPr lang="en-US" b="1" i="1" dirty="0"/>
              <a:t> </a:t>
            </a:r>
            <a:r>
              <a:rPr lang="en-US" b="1" i="1" dirty="0" err="1"/>
              <a:t>sở</a:t>
            </a:r>
            <a:r>
              <a:rPr lang="en-US" b="1" i="1" dirty="0"/>
              <a:t> </a:t>
            </a:r>
            <a:r>
              <a:rPr lang="en-US" b="1" i="1" dirty="0" err="1"/>
              <a:t>dữ</a:t>
            </a:r>
            <a:r>
              <a:rPr lang="en-US" b="1" i="1" dirty="0"/>
              <a:t> </a:t>
            </a:r>
            <a:r>
              <a:rPr lang="en-US" b="1" i="1" dirty="0" err="1"/>
              <a:t>liệu</a:t>
            </a:r>
            <a:r>
              <a:rPr lang="en-US" b="1" i="1" dirty="0"/>
              <a:t> </a:t>
            </a:r>
            <a:r>
              <a:rPr lang="en-US" b="1" i="1" dirty="0" err="1"/>
              <a:t>dạng</a:t>
            </a:r>
            <a:r>
              <a:rPr lang="en-US" b="1" i="1" dirty="0"/>
              <a:t> </a:t>
            </a:r>
            <a:r>
              <a:rPr lang="en-US" b="1" i="1" dirty="0" err="1"/>
              <a:t>quan</a:t>
            </a:r>
            <a:r>
              <a:rPr lang="en-US" b="1" i="1" dirty="0"/>
              <a:t> </a:t>
            </a:r>
            <a:r>
              <a:rPr lang="en-US" b="1" i="1" dirty="0" err="1"/>
              <a:t>hệ</a:t>
            </a:r>
            <a:r>
              <a:rPr lang="en-US" b="1" i="1" dirty="0"/>
              <a:t>(RDBMS)</a:t>
            </a:r>
          </a:p>
          <a:p>
            <a:pPr lvl="0"/>
            <a:r>
              <a:rPr lang="en-US" dirty="0" err="1"/>
              <a:t>Ít</a:t>
            </a:r>
            <a:r>
              <a:rPr lang="en-US" dirty="0"/>
              <a:t> Schema </a:t>
            </a:r>
            <a:r>
              <a:rPr lang="en-US" dirty="0" err="1"/>
              <a:t>hơn</a:t>
            </a:r>
            <a:r>
              <a:rPr lang="en-US" dirty="0"/>
              <a:t>: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Document,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Collection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Document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,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Document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Join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Document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Document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SQL.</a:t>
            </a:r>
          </a:p>
          <a:p>
            <a:pPr lvl="0"/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/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4699"/>
            <a:ext cx="8596668" cy="57966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77334" y="964148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8528" rIns="0" bIns="9204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3. 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Một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số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đặc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điểm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của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MongoDB</a:t>
            </a:r>
            <a:endParaRPr kumimoji="0" lang="en-US" altLang="en-US" sz="1100" b="0" i="1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lưu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định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hướng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Document: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Dữ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liệu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được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lưu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trong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á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liệu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kiểu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JSON.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292B2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Lập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chỉ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mục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trên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bất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kỳ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thuộc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í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292B2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á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truy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vấn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292B2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Cập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nhật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nhanh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hơn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So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s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á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nh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MongoDB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với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cơ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sở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dữ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liệu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quan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hệ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Ở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đây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mình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sẽ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lấy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cụ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thể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về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cơ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sở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dữ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liệu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quan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hệ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rất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thường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dùng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là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Mysql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để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mọi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người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có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cái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nhìn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tổng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quan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nhất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về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MongoDB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Thiết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kế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database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trong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Mysql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2" descr="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53" y="2277154"/>
            <a:ext cx="3949201" cy="37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51435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94647"/>
            <a:ext cx="4195379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b="1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hoạt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động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thế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à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?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" descr="mongodb-yeulaptrinh.p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702" y="4422358"/>
            <a:ext cx="4576665" cy="205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851848"/>
            <a:ext cx="1162606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MongoDB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hoạt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động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dưới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một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tiến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ì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ngầm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service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luôn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mở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một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cổng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Cổng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mặc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định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à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27017)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để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lắng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nghe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á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yêu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cầu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truy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vấn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thao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á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từ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á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ứng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dụng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gửi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à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sau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ó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mới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tiến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à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xử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lý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Mỗi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một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bản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ghi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của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MongoDB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được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tự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động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gắn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thêm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một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field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ó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tên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“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_id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”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thuộc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kiểu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dữ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liệu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ObjectId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à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ó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quy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định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để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x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á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định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được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í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duy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nhất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của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bản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ghi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à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so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với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bản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ghi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á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cũng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như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phục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vụ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á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thao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á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ì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kiếm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à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truy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vấn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thông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tin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về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sau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Trường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dữ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liệu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“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_id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”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luôn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được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tự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động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á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index 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chỉ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mục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để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tốc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độ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truy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vấn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thông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tin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đạt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hiệu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suất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cao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nhất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Mỗi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ó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một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truy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vấn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dữ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liệu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bản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ghi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được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cache 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ghi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đệm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lên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bộ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nhớ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Ram,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để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phục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vụ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lượt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truy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vấn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sau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diễn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ra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nhanh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hơn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à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không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cần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phải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đọc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từ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ổ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cứng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ó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yêu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cầu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thêm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/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sửa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/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x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ó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bản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ghi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để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đảm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bảo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hiệu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suất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của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ứng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dụng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mặc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định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MongoDB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sẽ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chưa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cập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nhật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xuống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ổ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cứng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ngay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à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sau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60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giây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MongoDB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mới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hực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hiện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ghi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to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à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bộ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dữ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liệu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thay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đổi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từ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RAM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xuống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ổ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cứng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Ưu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điểm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Dữ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liệu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lưu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trữ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phi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cấu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ú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không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ó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í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à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buộc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to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à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vẹn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nên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í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sẵn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à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cao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hiệu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suất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lớn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à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dễ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à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mở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rộng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lưu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trữ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Dữ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liệu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được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caching 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ghi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đệm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lên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RAM,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hạn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chế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truy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cập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à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ổ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cứng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nên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tốc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độ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đọc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à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ghi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cao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Nhược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điểm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Không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à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buộc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to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à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vẹn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nên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không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ứng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dụng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được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cho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á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mô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ì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giao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dịch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yêu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cầu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độ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í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x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á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cao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Không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ó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cơ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chế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transaction 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giao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dịch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để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phục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vụ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á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ứng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dụng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ngân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à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Dữ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liệu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được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caching,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lấy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RAM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à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trọng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tâm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hoạt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động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ì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vậy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hoạt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động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yêu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cầu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một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bộ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nhớ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RAM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lớn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Mọi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thay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đổi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về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dữ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liệu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mặc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định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đều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chưa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được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ghi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xuống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ổ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cứng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ngay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lập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tức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ì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vậy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khả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năng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bị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mất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dữ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liệu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từ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nguyên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nhân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mất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điện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đột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xuất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à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rất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cao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2124" y="315682"/>
            <a:ext cx="9620518" cy="502057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1D2129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Truy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1D2129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1D2129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vấn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1D2129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1D2129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1D2129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1D2129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xử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1D2129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1D2129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1D2129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1D2129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1D2129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1D2129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1D2129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1D2129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MongoDB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1D2129"/>
              </a:solidFill>
              <a:effectLst/>
              <a:latin typeface="Calibri" panose="020F0502020204030204" pitchFamily="34" charset="0"/>
              <a:ea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alibri Light" panose="020F03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Tạo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alibri Light" panose="020F03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database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alibri Light" panose="020F03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alibri Light" panose="020F03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alibri Light" panose="020F03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MongoDB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alibri Light" panose="020F0302020204030204" pitchFamily="34" charset="0"/>
              <a:ea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tạo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database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mới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MongoDB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bạn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hãy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lệnh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DATABASE_NAME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MS Gothic" panose="020B0609070205080204" pitchFamily="49" charset="-128"/>
                <a:cs typeface="Arial" panose="020B0604020202020204" pitchFamily="34" charset="0"/>
              </a:rPr>
              <a:t>V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í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MS Gothic" panose="020B0609070205080204" pitchFamily="49" charset="-128"/>
                <a:cs typeface="Arial" panose="020B0604020202020204" pitchFamily="34" charset="0"/>
              </a:rPr>
              <a:t>dụ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Nếu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muốn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tạo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tên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mydb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lệnh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use DATABASE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sau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nhom55switched to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nhom55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kiểm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đã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chọn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hiện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tại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lệnh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dbnhom55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Nếu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muốn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kiểm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lệnh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show dbs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0.78125GB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0.23012GB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mydb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đã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tạo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này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hiển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thị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nó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chèn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ít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nhất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Collection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vào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đó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movie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name"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"tutorials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 point"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0.78125GB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nhom55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0.23012GB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0.23012GB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34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3092" y="710769"/>
            <a:ext cx="8453787" cy="428191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X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ó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Database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trong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MongoDB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Phương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dropDatabase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Lệnh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db.dropDatabase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xóa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đang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tồn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C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ú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ph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á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p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C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ú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ph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á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cơ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bản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của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lệnh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dropDatabase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()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l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như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sau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dropDatabase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Lệnh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này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sẽ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xóa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đã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chọn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Nếu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chọn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bất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kỳ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nào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thì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nó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sẽ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xóa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mặc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test.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V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í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dụ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Đầu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tiên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kiểm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sẵn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bởi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lệnh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show dbs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0.78125GB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nhom55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0.23012GB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0.23012GB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Nếu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muốn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xóa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mới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thì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lệnh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dropDatabase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sẽ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nhom55switched to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nhom55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dropDatabase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()&gt;{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"dropped"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"nhom55"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"ok"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Bây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giờ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thử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kiểm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0.78125GB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0.23012GB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440713"/>
              </p:ext>
            </p:extLst>
          </p:nvPr>
        </p:nvGraphicFramePr>
        <p:xfrm>
          <a:off x="913110" y="367099"/>
          <a:ext cx="8100060" cy="15671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9300"/>
                <a:gridCol w="2019300"/>
                <a:gridCol w="4061460"/>
              </a:tblGrid>
              <a:tr h="7658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err="1">
                          <a:effectLst/>
                        </a:rPr>
                        <a:t>Tham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số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err="1">
                          <a:effectLst/>
                        </a:rPr>
                        <a:t>Kiểu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effectLst/>
                        </a:rPr>
                        <a:t>Miêu tả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effectLst/>
                        </a:rPr>
                        <a:t>Chuỗi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effectLst/>
                        </a:rPr>
                        <a:t>Tên của Collection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effectLst/>
                        </a:rPr>
                        <a:t>Options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effectLst/>
                        </a:rPr>
                        <a:t>Document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effectLst/>
                        </a:rPr>
                        <a:t>(</a:t>
                      </a:r>
                      <a:r>
                        <a:rPr lang="en-US" sz="1050" dirty="0" err="1">
                          <a:effectLst/>
                        </a:rPr>
                        <a:t>Tùy</a:t>
                      </a:r>
                      <a:r>
                        <a:rPr lang="en-US" sz="1050" dirty="0">
                          <a:effectLst/>
                        </a:rPr>
                        <a:t> ý) </a:t>
                      </a:r>
                      <a:r>
                        <a:rPr lang="en-US" sz="1050" dirty="0" err="1">
                          <a:effectLst/>
                        </a:rPr>
                        <a:t>Xác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định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các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tùy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chọn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về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kích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cỡ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bộ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nhớ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và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việc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lập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chỉ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mục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65520"/>
              </p:ext>
            </p:extLst>
          </p:nvPr>
        </p:nvGraphicFramePr>
        <p:xfrm>
          <a:off x="887352" y="2472744"/>
          <a:ext cx="8100060" cy="24235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1580"/>
                <a:gridCol w="1211580"/>
                <a:gridCol w="5676900"/>
              </a:tblGrid>
              <a:tr h="6498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err="1">
                          <a:effectLst/>
                        </a:rPr>
                        <a:t>Trường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err="1">
                          <a:effectLst/>
                        </a:rPr>
                        <a:t>Kiểu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effectLst/>
                        </a:rPr>
                        <a:t>Miêu tả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effectLst/>
                        </a:rPr>
                        <a:t>capped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effectLst/>
                        </a:rPr>
                        <a:t>Boolean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effectLst/>
                        </a:rPr>
                        <a:t>(</a:t>
                      </a:r>
                      <a:r>
                        <a:rPr lang="en-US" sz="1050" dirty="0" err="1">
                          <a:effectLst/>
                        </a:rPr>
                        <a:t>Tùy</a:t>
                      </a:r>
                      <a:r>
                        <a:rPr lang="en-US" sz="1050" dirty="0">
                          <a:effectLst/>
                        </a:rPr>
                        <a:t> ý) </a:t>
                      </a:r>
                      <a:r>
                        <a:rPr lang="en-US" sz="1050" dirty="0" err="1">
                          <a:effectLst/>
                        </a:rPr>
                        <a:t>Nếu</a:t>
                      </a:r>
                      <a:r>
                        <a:rPr lang="en-US" sz="1050" dirty="0">
                          <a:effectLst/>
                        </a:rPr>
                        <a:t> true, </a:t>
                      </a:r>
                      <a:r>
                        <a:rPr lang="en-US" sz="1050" dirty="0" err="1">
                          <a:effectLst/>
                        </a:rPr>
                        <a:t>kích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hoạt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một</a:t>
                      </a:r>
                      <a:r>
                        <a:rPr lang="en-US" sz="1050" dirty="0">
                          <a:effectLst/>
                        </a:rPr>
                        <a:t> Capped Collection. </a:t>
                      </a:r>
                      <a:r>
                        <a:rPr lang="en-US" sz="1050" dirty="0" err="1">
                          <a:effectLst/>
                        </a:rPr>
                        <a:t>Đây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là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một</a:t>
                      </a:r>
                      <a:r>
                        <a:rPr lang="en-US" sz="1050" dirty="0">
                          <a:effectLst/>
                        </a:rPr>
                        <a:t> Collection </a:t>
                      </a:r>
                      <a:r>
                        <a:rPr lang="en-US" sz="1050" dirty="0" err="1">
                          <a:effectLst/>
                        </a:rPr>
                        <a:t>có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kích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cỡ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cố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định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mà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tự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động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ghi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đè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các</a:t>
                      </a:r>
                      <a:r>
                        <a:rPr lang="en-US" sz="1050" dirty="0">
                          <a:effectLst/>
                        </a:rPr>
                        <a:t> entry </a:t>
                      </a:r>
                      <a:r>
                        <a:rPr lang="en-US" sz="1050" dirty="0" err="1">
                          <a:effectLst/>
                        </a:rPr>
                        <a:t>cũ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nhất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khi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nó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tiếp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cận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kích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cỡ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tối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đa</a:t>
                      </a:r>
                      <a:r>
                        <a:rPr lang="en-US" sz="1050" dirty="0">
                          <a:effectLst/>
                        </a:rPr>
                        <a:t>. </a:t>
                      </a:r>
                      <a:r>
                        <a:rPr lang="en-US" sz="1050" dirty="0" err="1">
                          <a:effectLst/>
                        </a:rPr>
                        <a:t>Nếu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bạn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xác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định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là</a:t>
                      </a:r>
                      <a:r>
                        <a:rPr lang="en-US" sz="1050" dirty="0">
                          <a:effectLst/>
                        </a:rPr>
                        <a:t> true, </a:t>
                      </a:r>
                      <a:r>
                        <a:rPr lang="en-US" sz="1050" dirty="0" err="1">
                          <a:effectLst/>
                        </a:rPr>
                        <a:t>thì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bạn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cũng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cần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xác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định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tham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số</a:t>
                      </a:r>
                      <a:r>
                        <a:rPr lang="en-US" sz="1050" dirty="0">
                          <a:effectLst/>
                        </a:rPr>
                        <a:t> size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effectLst/>
                        </a:rPr>
                        <a:t>autoIndexID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effectLst/>
                        </a:rPr>
                        <a:t>Boolean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effectLst/>
                        </a:rPr>
                        <a:t>(Tùy ý) Nếu true, tự động tạo chỉ mục trên các trường _id. Giá trị mặc định là false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effectLst/>
                        </a:rPr>
                        <a:t>Số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effectLst/>
                        </a:rPr>
                        <a:t>(Tùy ý) Xác định kích cỡ tối đa (giá trị byte) cho một Capped Collection. Nếu tham số capped là true, thì bạn cũng cần xác định trường này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effectLst/>
                        </a:rPr>
                        <a:t>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effectLst/>
                        </a:rPr>
                        <a:t>Số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effectLst/>
                        </a:rPr>
                        <a:t>(</a:t>
                      </a:r>
                      <a:r>
                        <a:rPr lang="en-US" sz="1050" dirty="0" err="1">
                          <a:effectLst/>
                        </a:rPr>
                        <a:t>Tùy</a:t>
                      </a:r>
                      <a:r>
                        <a:rPr lang="en-US" sz="1050" dirty="0">
                          <a:effectLst/>
                        </a:rPr>
                        <a:t> ý) </a:t>
                      </a:r>
                      <a:r>
                        <a:rPr lang="en-US" sz="1050" dirty="0" err="1">
                          <a:effectLst/>
                        </a:rPr>
                        <a:t>Xác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định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số</a:t>
                      </a:r>
                      <a:r>
                        <a:rPr lang="en-US" sz="1050" dirty="0">
                          <a:effectLst/>
                        </a:rPr>
                        <a:t> Document </a:t>
                      </a:r>
                      <a:r>
                        <a:rPr lang="en-US" sz="1050" dirty="0" err="1">
                          <a:effectLst/>
                        </a:rPr>
                        <a:t>tối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đa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được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cho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phép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trong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một</a:t>
                      </a:r>
                      <a:r>
                        <a:rPr lang="en-US" sz="1050" dirty="0">
                          <a:effectLst/>
                        </a:rPr>
                        <a:t> Capped </a:t>
                      </a:r>
                      <a:r>
                        <a:rPr lang="en-US" sz="1050" dirty="0" err="1">
                          <a:effectLst/>
                        </a:rPr>
                        <a:t>Colleciton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461584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44668"/>
            <a:ext cx="8596668" cy="5450825"/>
          </a:xfrm>
        </p:spPr>
        <p:txBody>
          <a:bodyPr>
            <a:normAutofit fontScale="77500" lnSpcReduction="2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3600" b="1" dirty="0" err="1">
                <a:solidFill>
                  <a:srgbClr val="111111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Tạo</a:t>
            </a:r>
            <a:r>
              <a:rPr lang="en-US" altLang="en-US" sz="3600" b="1" dirty="0">
                <a:solidFill>
                  <a:srgbClr val="111111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Collection </a:t>
            </a:r>
            <a:r>
              <a:rPr lang="en-US" altLang="en-US" sz="3600" b="1" dirty="0" err="1">
                <a:solidFill>
                  <a:srgbClr val="111111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trong</a:t>
            </a:r>
            <a:r>
              <a:rPr lang="en-US" altLang="en-US" sz="3600" b="1" dirty="0">
                <a:solidFill>
                  <a:srgbClr val="111111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rgbClr val="111111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MongoDB</a:t>
            </a:r>
            <a:endParaRPr lang="en-US" altLang="en-US" sz="2800" dirty="0">
              <a:solidFill>
                <a:srgbClr val="2E74B5"/>
              </a:solidFill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Phương</a:t>
            </a:r>
            <a:r>
              <a:rPr lang="en-US" altLang="en-US" sz="28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lang="en-US" altLang="en-US" sz="28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createCollection</a:t>
            </a:r>
            <a:r>
              <a:rPr lang="en-US" altLang="en-US" sz="28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</a:t>
            </a:r>
            <a:r>
              <a:rPr lang="en-US" altLang="en-US" sz="2800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altLang="en-US" sz="28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</a:t>
            </a:r>
            <a:endParaRPr lang="en-US" altLang="en-US" sz="3200" b="1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Phương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altLang="en-US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db.createCollection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(name, options)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Collection.</a:t>
            </a:r>
            <a:endParaRPr lang="en-US" altLang="en-US" sz="2000" dirty="0">
              <a:solidFill>
                <a:srgbClr val="1F4D78"/>
              </a:solidFill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C</a:t>
            </a:r>
            <a:r>
              <a:rPr lang="en-US" altLang="en-US" sz="2800" b="1" dirty="0" err="1">
                <a:solidFill>
                  <a:srgbClr val="000000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ú</a:t>
            </a: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ph</a:t>
            </a:r>
            <a:r>
              <a:rPr lang="en-US" altLang="en-US" sz="2800" b="1" dirty="0" err="1">
                <a:solidFill>
                  <a:srgbClr val="000000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á</a:t>
            </a:r>
            <a:r>
              <a:rPr lang="en-US" alt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p</a:t>
            </a:r>
            <a:endParaRPr lang="en-US" altLang="en-US" sz="2000" dirty="0">
              <a:solidFill>
                <a:srgbClr val="1F4D78"/>
              </a:solidFill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Cú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pháp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lệnh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createCollection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sau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altLang="en-US" sz="12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createCollection</a:t>
            </a:r>
            <a:r>
              <a:rPr lang="en-US" altLang="en-US" sz="12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altLang="en-US" sz="12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options</a:t>
            </a:r>
            <a:r>
              <a:rPr lang="en-US" altLang="en-US" sz="1200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lệnh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 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tên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Collection. 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Options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Document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xác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định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cấu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Collection.</a:t>
            </a:r>
            <a:endParaRPr lang="en-US" altLang="en-US" sz="20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Tham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options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tùy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ý,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vì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thế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chỉ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xác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định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tên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Collection.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Dưới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đây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danh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tùy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chọn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altLang="en-US" sz="20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thực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chèn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vào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Document,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đầu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tiên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kiểm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trường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size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Capped Collection,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sau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đó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nó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kiểm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trường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max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rgbClr val="1F4D78"/>
              </a:solidFill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V</a:t>
            </a:r>
            <a:r>
              <a:rPr lang="en-US" altLang="en-US" sz="2800" b="1" dirty="0" err="1">
                <a:solidFill>
                  <a:srgbClr val="000000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í</a:t>
            </a: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dụ</a:t>
            </a:r>
            <a:endParaRPr lang="en-US" altLang="en-US" sz="2000" dirty="0">
              <a:solidFill>
                <a:srgbClr val="1F4D78"/>
              </a:solidFill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Cú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pháp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phương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createCollection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mà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options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sau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altLang="en-US" sz="16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testswitched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to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test</a:t>
            </a: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altLang="en-US" sz="16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createCollection</a:t>
            </a: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8800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008800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mycollection</a:t>
            </a:r>
            <a:r>
              <a:rPr lang="en-US" altLang="en-US" sz="1600" dirty="0">
                <a:solidFill>
                  <a:srgbClr val="008800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8800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"ok"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kiểm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Collection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đã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bởi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lệnh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show collections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sau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show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collectionsmycollectionsystem</a:t>
            </a:r>
            <a:r>
              <a:rPr lang="en-US" altLang="en-US" sz="16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indexes</a:t>
            </a:r>
            <a:endParaRPr lang="en-US" altLang="en-US" sz="16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ví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sau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minh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họa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cú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pháp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phương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createCollection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options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quan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trọng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altLang="en-US" sz="16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createCollection</a:t>
            </a: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8800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008800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mycol</a:t>
            </a:r>
            <a:r>
              <a:rPr lang="en-US" altLang="en-US" sz="1600" dirty="0">
                <a:solidFill>
                  <a:srgbClr val="008800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capped </a:t>
            </a: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autoIndexID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size </a:t>
            </a: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6142800</a:t>
            </a: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max </a:t>
            </a: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10000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8800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"ok"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Collection.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Collection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cách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tự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động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chèn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Document.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altLang="en-US" sz="16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tutorialspoint</a:t>
            </a:r>
            <a:r>
              <a:rPr lang="en-US" altLang="en-US" sz="16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</a:t>
            </a: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({</a:t>
            </a:r>
            <a:r>
              <a:rPr lang="en-US" altLang="en-US" sz="1600" dirty="0">
                <a:solidFill>
                  <a:srgbClr val="008800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"name"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8800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008800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tutorialspoint</a:t>
            </a:r>
            <a:r>
              <a:rPr lang="en-US" altLang="en-US" sz="1600" dirty="0">
                <a:solidFill>
                  <a:srgbClr val="008800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})&gt;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show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collectionsmycolmycollectionsystem</a:t>
            </a:r>
            <a:r>
              <a:rPr lang="en-US" altLang="en-US" sz="16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indexestutorialspoint</a:t>
            </a: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altLang="en-US" sz="1600" dirty="0">
              <a:solidFill>
                <a:srgbClr val="2E74B5"/>
              </a:solidFill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1880" y="162739"/>
            <a:ext cx="6748642" cy="215825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Truy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vấn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Document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trong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MongoDB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Phương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find()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vấn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Collection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phương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find()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C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ú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ph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á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p</a:t>
            </a:r>
            <a:endParaRPr kumimoji="0" lang="en-US" altLang="en-US" sz="15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Cú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phương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find()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sau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COLLECTION_NAME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Phương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find()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sẽ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hiển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thị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tất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cả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Document ở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cấu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trúc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hiển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thị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cấu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trúc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nào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C:\Users\USER\Pictures\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981" y="2607113"/>
            <a:ext cx="6003290" cy="362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85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985</Words>
  <Application>Microsoft Office PowerPoint</Application>
  <PresentationFormat>Widescreen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MS Gothic</vt:lpstr>
      <vt:lpstr>Arial</vt:lpstr>
      <vt:lpstr>Calibri</vt:lpstr>
      <vt:lpstr>Calibri Light</vt:lpstr>
      <vt:lpstr>Consolas</vt:lpstr>
      <vt:lpstr>Courier New</vt:lpstr>
      <vt:lpstr>Helvetica</vt:lpstr>
      <vt:lpstr>Segoe UI</vt:lpstr>
      <vt:lpstr>Times New Roman</vt:lpstr>
      <vt:lpstr>Trebuchet MS</vt:lpstr>
      <vt:lpstr>Wingdings 3</vt:lpstr>
      <vt:lpstr>Facet</vt:lpstr>
      <vt:lpstr>Nhóm 55:  Nguyễn Thành Vinh Quang - 41.01.104.102  Huỳnh Ngọc Anh Tuấn - 41.01.104.145.  Phan Văn Thủ - 41.01.104.127.  Nguyễn Bảo Quy - 41.01.104.105   Môn : Cơ Sở Dữ Liệu Nâng Cao Thầy : Lương Trần Hy Hiến Đồ án : 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Truy vấn và xử lý dữ liệu với ngôn ngữ C#  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55:  Nguyễn Thành Vinh Quang - 41.01.104.102  Huỳnh Ngọc Anh Tuấn - 41.01.104.145.  Phan Văn Thủ - 41.01.104.127.  Nguyễn Bảo Quy - 41.01.104.105   Môn : Cơ Sở Dữ Liệu Nâng Cao Thầy : Lương Trần Hy Hiến Đồ án : MongoDB</dc:title>
  <dc:creator>MAY</dc:creator>
  <cp:lastModifiedBy>MAY</cp:lastModifiedBy>
  <cp:revision>2</cp:revision>
  <dcterms:created xsi:type="dcterms:W3CDTF">2018-10-31T00:57:54Z</dcterms:created>
  <dcterms:modified xsi:type="dcterms:W3CDTF">2018-10-31T01:13:48Z</dcterms:modified>
</cp:coreProperties>
</file>