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BB47DA8B-FB4F-497C-9B16-7437573B0413}">
          <p14:sldIdLst>
            <p14:sldId id="256"/>
            <p14:sldId id="257"/>
            <p14:sldId id="258"/>
            <p14:sldId id="259"/>
            <p14:sldId id="260"/>
            <p14:sldId id="261"/>
            <p14:sldId id="267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e taccioli" initials="gt" lastIdx="1" clrIdx="0">
    <p:extLst>
      <p:ext uri="{19B8F6BF-5375-455C-9EA6-DF929625EA0E}">
        <p15:presenceInfo xmlns:p15="http://schemas.microsoft.com/office/powerpoint/2012/main" userId="3889a9453a7b96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FD9"/>
    <a:srgbClr val="DEE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4660"/>
  </p:normalViewPr>
  <p:slideViewPr>
    <p:cSldViewPr snapToGrid="0">
      <p:cViewPr>
        <p:scale>
          <a:sx n="125" d="100"/>
          <a:sy n="125" d="100"/>
        </p:scale>
        <p:origin x="384" y="-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2020-02-09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2020-02-09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jpg"/><Relationship Id="rId10" Type="http://schemas.openxmlformats.org/officeDocument/2006/relationships/image" Target="../media/image21.png"/><Relationship Id="rId4" Type="http://schemas.openxmlformats.org/officeDocument/2006/relationships/image" Target="../media/image15.jp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>
            <a:extLst>
              <a:ext uri="{FF2B5EF4-FFF2-40B4-BE49-F238E27FC236}">
                <a16:creationId xmlns:a16="http://schemas.microsoft.com/office/drawing/2014/main" id="{519FA62B-A2C9-49F5-8C45-9D5CDCD72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15">
            <a:extLst>
              <a:ext uri="{FF2B5EF4-FFF2-40B4-BE49-F238E27FC236}">
                <a16:creationId xmlns:a16="http://schemas.microsoft.com/office/drawing/2014/main" id="{A24E966C-35F3-4DB1-8C23-4BC252E4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24ADCBC-2A94-4F6E-BC8D-278612B7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38F45A3E-0BAF-4E7A-AD24-51B345041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5340FE26-BABB-409C-A32A-B3D10BD235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A9468B59-1984-42C3-88A4-942CF6EF7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F6B5E914-0078-49CC-AD42-C97DC361CD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D18B3F5A-0978-48AE-9360-8ABC8CEABB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27E73F9B-CBFF-473A-9B41-8964B831E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558218B5-0904-4C19-8935-1A64432BC2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DBCBCB59-A700-4032-AB43-CB0668799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861A9C11-1685-4F09-B995-D5ECAD15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57CCC420-3BF0-4A3E-A4FB-41537B0642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1DEFC6D1-15DA-4DDC-8FD1-B7630B8D6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0C6F2EE9-81FE-4B46-9513-6EC7D9301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26DF77E9-F68C-4FE0-864E-A4A4DE3616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9D3495ED-B588-4755-B8BB-18D33E4AC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E76105FE-305A-42A7-B2DD-388B99FAB8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F1883F6E-6FAE-49E2-AE28-02B88BEBF6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8C8A198F-A0AA-455F-ACD5-8587457BDD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E57E155C-0F05-498E-B0E3-33AE15B7E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3D7FB1D7-F9DB-443D-A2D4-40C46F69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9EF7FB08-B52A-4C0D-BF32-AC6D91AE9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2A27D708-7911-4EAB-8A9D-E608726B5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40A3E3AC-335B-4EAB-A5D4-E72C8434A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FC4E923E-7CEC-4950-8C12-F40EAE7A36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23A92FB5-3211-4195-8FFA-A8F49F677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BB88442A-84E1-4264-BD24-B14020F21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B47AD665-0844-40BF-AE62-BA493929C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01D8E540-292C-4867-BD21-43910262E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00C8F50-D632-4BE8-B5BF-8AEAE2D1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7870CC07-8D37-4F4D-A73B-9762FFAB1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06B84BAB-C27B-4804-9496-FDDA7FF6F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45E90447-AF32-4C90-8940-D5EBE9F64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DFD35AB5-2871-471E-87D3-C3C024C31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60EED77B-C4CD-44DE-B7AA-472CBEE6E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68122908-2E24-4971-A70E-29CFE953E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43930918-848F-4F70-8C42-426DCCB4D4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7C2C1A0B-06A1-4F89-9A58-66CAB57F1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F26FAEF0-6EA1-41B4-AC1D-0BC56E43EF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563F085C-A9C1-47AB-9656-468B79DE5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7ABED10-078C-42EF-839C-C63B1096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4987" y="576022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Data PROTECTION &amp; PRIVACY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4995C07-2F92-428D-929E-D0B0099D9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6686" y="2249487"/>
            <a:ext cx="6222207" cy="35417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Anonymization of Transactional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CAHD Algorithm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Personal studies &amp; suggestions for the    improvement</a:t>
            </a:r>
          </a:p>
        </p:txBody>
      </p:sp>
      <p:pic>
        <p:nvPicPr>
          <p:cNvPr id="9" name="Immagine 8" descr="Immagine che contiene cibo&#10;&#10;Descrizione generata automaticamente">
            <a:extLst>
              <a:ext uri="{FF2B5EF4-FFF2-40B4-BE49-F238E27FC236}">
                <a16:creationId xmlns:a16="http://schemas.microsoft.com/office/drawing/2014/main" id="{89EF72E8-D4B0-4013-A760-B1AD0D40AD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282" r="3" b="6245"/>
          <a:stretch/>
        </p:blipFill>
        <p:spPr>
          <a:xfrm>
            <a:off x="7412568" y="3382041"/>
            <a:ext cx="4142844" cy="2712511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CEDB64-2589-4F94-AD4D-FE92E387CB6E}"/>
              </a:ext>
            </a:extLst>
          </p:cNvPr>
          <p:cNvSpPr txBox="1"/>
          <p:nvPr/>
        </p:nvSpPr>
        <p:spPr>
          <a:xfrm>
            <a:off x="8568289" y="214383"/>
            <a:ext cx="307848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Gabriele Taccioli   4234616</a:t>
            </a:r>
          </a:p>
          <a:p>
            <a:pPr>
              <a:spcAft>
                <a:spcPts val="600"/>
              </a:spcAft>
            </a:pPr>
            <a:r>
              <a:rPr lang="it-IT" dirty="0"/>
              <a:t>Emanuele </a:t>
            </a:r>
            <a:r>
              <a:rPr lang="it-IT" dirty="0" err="1"/>
              <a:t>Venzano</a:t>
            </a:r>
            <a:r>
              <a:rPr lang="it-IT" dirty="0"/>
              <a:t> 4202431</a:t>
            </a:r>
          </a:p>
        </p:txBody>
      </p:sp>
    </p:spTree>
    <p:extLst>
      <p:ext uri="{BB962C8B-B14F-4D97-AF65-F5344CB8AC3E}">
        <p14:creationId xmlns:p14="http://schemas.microsoft.com/office/powerpoint/2010/main" val="359152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DF7D74-5A40-4D98-94A9-959701D4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14" y="-591097"/>
            <a:ext cx="9905955" cy="2209210"/>
          </a:xfrm>
        </p:spPr>
        <p:txBody>
          <a:bodyPr/>
          <a:lstStyle/>
          <a:p>
            <a:r>
              <a:rPr lang="it-IT" b="1" u="sng" dirty="0"/>
              <a:t>Q </a:t>
            </a:r>
            <a:r>
              <a:rPr lang="it-IT" b="1" u="sng" dirty="0" err="1"/>
              <a:t>implementation</a:t>
            </a:r>
            <a:r>
              <a:rPr lang="it-IT" b="1" u="sng" dirty="0"/>
              <a:t> </a:t>
            </a:r>
            <a:r>
              <a:rPr lang="it-IT" b="1" u="sng" dirty="0" err="1"/>
              <a:t>results</a:t>
            </a:r>
            <a:endParaRPr lang="it-IT" b="1" u="sng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04A4FF0-F989-4F2F-A210-D98AAEC8A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9914" y="1022070"/>
            <a:ext cx="9904459" cy="1371599"/>
          </a:xfrm>
        </p:spPr>
        <p:txBody>
          <a:bodyPr>
            <a:normAutofit/>
          </a:bodyPr>
          <a:lstStyle/>
          <a:p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studied</a:t>
            </a:r>
            <a:r>
              <a:rPr lang="it-IT" sz="2000" dirty="0"/>
              <a:t> </a:t>
            </a:r>
            <a:r>
              <a:rPr lang="it-IT" sz="2000" dirty="0" err="1"/>
              <a:t>how</a:t>
            </a:r>
            <a:r>
              <a:rPr lang="it-IT" sz="2000" dirty="0"/>
              <a:t> the </a:t>
            </a:r>
            <a:r>
              <a:rPr lang="it-IT" sz="2000" dirty="0" err="1"/>
              <a:t>effectiveness</a:t>
            </a:r>
            <a:r>
              <a:rPr lang="it-IT" sz="2000" dirty="0"/>
              <a:t> of CAHD </a:t>
            </a:r>
            <a:r>
              <a:rPr lang="it-IT" sz="2000" dirty="0" err="1"/>
              <a:t>changes</a:t>
            </a:r>
            <a:r>
              <a:rPr lang="it-IT" sz="2000" dirty="0"/>
              <a:t> with the </a:t>
            </a:r>
            <a:r>
              <a:rPr lang="it-IT" sz="2000" dirty="0" err="1"/>
              <a:t>value</a:t>
            </a:r>
            <a:r>
              <a:rPr lang="it-IT" sz="2000" dirty="0"/>
              <a:t> of q,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modified</a:t>
            </a:r>
            <a:r>
              <a:rPr lang="it-IT" sz="2000" dirty="0"/>
              <a:t> on </a:t>
            </a:r>
            <a:r>
              <a:rPr lang="it-IT" sz="2000" dirty="0" err="1"/>
              <a:t>purpose</a:t>
            </a:r>
            <a:r>
              <a:rPr lang="it-IT" sz="2000" dirty="0"/>
              <a:t> the </a:t>
            </a:r>
            <a:r>
              <a:rPr lang="it-IT" sz="2000" dirty="0" err="1"/>
              <a:t>density</a:t>
            </a:r>
            <a:r>
              <a:rPr lang="it-IT" sz="2000" dirty="0"/>
              <a:t> of the </a:t>
            </a:r>
            <a:r>
              <a:rPr lang="it-IT" sz="2000" dirty="0" err="1"/>
              <a:t>matrix</a:t>
            </a:r>
            <a:r>
              <a:rPr lang="it-IT" sz="2000" dirty="0"/>
              <a:t> </a:t>
            </a:r>
            <a:r>
              <a:rPr lang="it-IT" sz="2000" dirty="0" err="1"/>
              <a:t>among</a:t>
            </a:r>
            <a:r>
              <a:rPr lang="it-IT" sz="2000" dirty="0"/>
              <a:t> 0 and 0,6. In </a:t>
            </a:r>
            <a:r>
              <a:rPr lang="it-IT" sz="2000" dirty="0" err="1"/>
              <a:t>those</a:t>
            </a:r>
            <a:r>
              <a:rPr lang="it-IT" sz="2000" dirty="0"/>
              <a:t> chart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progressively</a:t>
            </a:r>
            <a:r>
              <a:rPr lang="it-IT" sz="2000" dirty="0"/>
              <a:t> </a:t>
            </a:r>
            <a:r>
              <a:rPr lang="it-IT" sz="2000" dirty="0" err="1"/>
              <a:t>focused</a:t>
            </a:r>
            <a:r>
              <a:rPr lang="it-IT" sz="2000" dirty="0"/>
              <a:t> on the maximum and minimum </a:t>
            </a:r>
            <a:r>
              <a:rPr lang="it-IT" sz="2000" dirty="0" err="1"/>
              <a:t>values</a:t>
            </a:r>
            <a:r>
              <a:rPr lang="it-IT" sz="2000" dirty="0"/>
              <a:t> of KL-</a:t>
            </a:r>
            <a:r>
              <a:rPr lang="it-IT" sz="2000" dirty="0" err="1"/>
              <a:t>Divergence</a:t>
            </a:r>
            <a:r>
              <a:rPr lang="it-IT" sz="2000" dirty="0"/>
              <a:t> </a:t>
            </a:r>
            <a:r>
              <a:rPr lang="it-IT" sz="2000" dirty="0" err="1"/>
              <a:t>respect</a:t>
            </a:r>
            <a:r>
              <a:rPr lang="it-IT" sz="2000" dirty="0"/>
              <a:t> to q.</a:t>
            </a:r>
          </a:p>
        </p:txBody>
      </p:sp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4EF00FE-3960-48C0-8FEB-B74DF534E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544" y="2762449"/>
            <a:ext cx="4746915" cy="3545117"/>
          </a:xfrm>
          <a:prstGeom prst="rect">
            <a:avLst/>
          </a:prstGeom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0FF657D-FE01-4003-9473-7E9D371E3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543" y="2762448"/>
            <a:ext cx="4746915" cy="354511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35ADC18-850B-447C-A5C2-0C969E4CB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04" y="2762449"/>
            <a:ext cx="4746915" cy="354511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7CD2FA7-54F2-4E7B-8C1B-17FBEC522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983" y="2762449"/>
            <a:ext cx="4746915" cy="354511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015BF3E-B6CE-4F6E-ABC9-DB5297C5EECC}"/>
              </a:ext>
            </a:extLst>
          </p:cNvPr>
          <p:cNvSpPr txBox="1"/>
          <p:nvPr/>
        </p:nvSpPr>
        <p:spPr>
          <a:xfrm>
            <a:off x="5245597" y="6522456"/>
            <a:ext cx="16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BMS1-10-8-7-7-471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174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DF7D74-5A40-4D98-94A9-959701D4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418" y="-722857"/>
            <a:ext cx="9905955" cy="2453960"/>
          </a:xfrm>
        </p:spPr>
        <p:txBody>
          <a:bodyPr/>
          <a:lstStyle/>
          <a:p>
            <a:r>
              <a:rPr lang="it-IT" b="1" u="sng" dirty="0"/>
              <a:t>Q </a:t>
            </a:r>
            <a:r>
              <a:rPr lang="it-IT" b="1" u="sng" dirty="0" err="1"/>
              <a:t>implementation</a:t>
            </a:r>
            <a:r>
              <a:rPr lang="it-IT" b="1" u="sng" dirty="0"/>
              <a:t> </a:t>
            </a:r>
            <a:r>
              <a:rPr lang="it-IT" b="1" u="sng" dirty="0" err="1"/>
              <a:t>results</a:t>
            </a:r>
            <a:endParaRPr lang="it-IT" b="1" u="sng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04A4FF0-F989-4F2F-A210-D98AAEC8A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9914" y="994290"/>
            <a:ext cx="9904459" cy="1371599"/>
          </a:xfrm>
        </p:spPr>
        <p:txBody>
          <a:bodyPr>
            <a:normAutofit/>
          </a:bodyPr>
          <a:lstStyle/>
          <a:p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studied</a:t>
            </a:r>
            <a:r>
              <a:rPr lang="it-IT" sz="2000" dirty="0"/>
              <a:t> </a:t>
            </a:r>
            <a:r>
              <a:rPr lang="it-IT" sz="2000" dirty="0" err="1"/>
              <a:t>how</a:t>
            </a:r>
            <a:r>
              <a:rPr lang="it-IT" sz="2000" dirty="0"/>
              <a:t> the </a:t>
            </a:r>
            <a:r>
              <a:rPr lang="it-IT" sz="2000" dirty="0" err="1"/>
              <a:t>effectiveness</a:t>
            </a:r>
            <a:r>
              <a:rPr lang="it-IT" sz="2000" dirty="0"/>
              <a:t> of CAHD </a:t>
            </a:r>
            <a:r>
              <a:rPr lang="it-IT" sz="2000" dirty="0" err="1"/>
              <a:t>changes</a:t>
            </a:r>
            <a:r>
              <a:rPr lang="it-IT" sz="2000" dirty="0"/>
              <a:t> with the </a:t>
            </a:r>
            <a:r>
              <a:rPr lang="it-IT" sz="2000" dirty="0" err="1"/>
              <a:t>value</a:t>
            </a:r>
            <a:r>
              <a:rPr lang="it-IT" sz="2000" dirty="0"/>
              <a:t> of q,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modified</a:t>
            </a:r>
            <a:r>
              <a:rPr lang="it-IT" sz="2000" dirty="0"/>
              <a:t> on </a:t>
            </a:r>
            <a:r>
              <a:rPr lang="it-IT" sz="2000" dirty="0" err="1"/>
              <a:t>purpose</a:t>
            </a:r>
            <a:r>
              <a:rPr lang="it-IT" sz="2000" dirty="0"/>
              <a:t> the </a:t>
            </a:r>
            <a:r>
              <a:rPr lang="it-IT" sz="2000" dirty="0" err="1"/>
              <a:t>density</a:t>
            </a:r>
            <a:r>
              <a:rPr lang="it-IT" sz="2000" dirty="0"/>
              <a:t> of the </a:t>
            </a:r>
            <a:r>
              <a:rPr lang="it-IT" sz="2000" dirty="0" err="1"/>
              <a:t>matrix</a:t>
            </a:r>
            <a:r>
              <a:rPr lang="it-IT" sz="2000" dirty="0"/>
              <a:t> </a:t>
            </a:r>
            <a:r>
              <a:rPr lang="it-IT" sz="2000" dirty="0" err="1"/>
              <a:t>among</a:t>
            </a:r>
            <a:r>
              <a:rPr lang="it-IT" sz="2000" dirty="0"/>
              <a:t> 0 and 0,6. In </a:t>
            </a:r>
            <a:r>
              <a:rPr lang="it-IT" sz="2000" dirty="0" err="1"/>
              <a:t>those</a:t>
            </a:r>
            <a:r>
              <a:rPr lang="it-IT" sz="2000" dirty="0"/>
              <a:t> chart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progressively</a:t>
            </a:r>
            <a:r>
              <a:rPr lang="it-IT" sz="2000" dirty="0"/>
              <a:t> </a:t>
            </a:r>
            <a:r>
              <a:rPr lang="it-IT" sz="2000" dirty="0" err="1"/>
              <a:t>focused</a:t>
            </a:r>
            <a:r>
              <a:rPr lang="it-IT" sz="2000" dirty="0"/>
              <a:t> on the maximum and minimum </a:t>
            </a:r>
            <a:r>
              <a:rPr lang="it-IT" sz="2000" dirty="0" err="1"/>
              <a:t>values</a:t>
            </a:r>
            <a:r>
              <a:rPr lang="it-IT" sz="2000" dirty="0"/>
              <a:t> of KL-</a:t>
            </a:r>
            <a:r>
              <a:rPr lang="it-IT" sz="2000" dirty="0" err="1"/>
              <a:t>Divergence</a:t>
            </a:r>
            <a:r>
              <a:rPr lang="it-IT" sz="2000" dirty="0"/>
              <a:t> </a:t>
            </a:r>
            <a:r>
              <a:rPr lang="it-IT" sz="2000" dirty="0" err="1"/>
              <a:t>respect</a:t>
            </a:r>
            <a:r>
              <a:rPr lang="it-IT" sz="2000" dirty="0"/>
              <a:t> to q.</a:t>
            </a:r>
          </a:p>
        </p:txBody>
      </p:sp>
      <p:pic>
        <p:nvPicPr>
          <p:cNvPr id="15" name="Immagine 1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95F004F-2551-402E-B8FD-3DB977ABB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085" y="2762450"/>
            <a:ext cx="4746915" cy="3545117"/>
          </a:xfrm>
          <a:prstGeom prst="rect">
            <a:avLst/>
          </a:prstGeom>
        </p:spPr>
      </p:pic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2727EAB-C0C3-41B2-B091-A2DD89596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762449"/>
            <a:ext cx="4746915" cy="354511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ACDB014-D34E-4206-A89B-9C2FCDCC820D}"/>
              </a:ext>
            </a:extLst>
          </p:cNvPr>
          <p:cNvSpPr txBox="1"/>
          <p:nvPr/>
        </p:nvSpPr>
        <p:spPr>
          <a:xfrm>
            <a:off x="5245597" y="6522456"/>
            <a:ext cx="16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BMS1-10-8-7-7-471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499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EDF6A2-7CEB-4D7F-BB5E-553D326C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9" y="-521780"/>
            <a:ext cx="10064431" cy="1982216"/>
          </a:xfrm>
        </p:spPr>
        <p:txBody>
          <a:bodyPr/>
          <a:lstStyle/>
          <a:p>
            <a:r>
              <a:rPr lang="it-IT" b="1" u="sng" dirty="0" err="1"/>
              <a:t>Transactional</a:t>
            </a:r>
            <a:r>
              <a:rPr lang="it-IT" b="1" u="sng" dirty="0"/>
              <a:t> data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611FA8-741E-4E86-928B-E106DEDA7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9282" y="1097280"/>
            <a:ext cx="9904459" cy="2752825"/>
          </a:xfrm>
        </p:spPr>
        <p:txBody>
          <a:bodyPr>
            <a:noAutofit/>
          </a:bodyPr>
          <a:lstStyle/>
          <a:p>
            <a:r>
              <a:rPr lang="it-IT" sz="2000" dirty="0" err="1"/>
              <a:t>Transactional</a:t>
            </a:r>
            <a:r>
              <a:rPr lang="it-IT" sz="2000" dirty="0"/>
              <a:t> data are </a:t>
            </a:r>
            <a:r>
              <a:rPr lang="it-IT" sz="2200" b="1" dirty="0"/>
              <a:t>sparse high-</a:t>
            </a:r>
            <a:r>
              <a:rPr lang="it-IT" sz="2200" b="1" dirty="0" err="1"/>
              <a:t>dimensional</a:t>
            </a:r>
            <a:r>
              <a:rPr lang="it-IT" sz="2000" b="1" dirty="0"/>
              <a:t> </a:t>
            </a:r>
            <a:r>
              <a:rPr lang="it-IT" sz="2000" dirty="0"/>
              <a:t>data (E.G. sales of a retail company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offers</a:t>
            </a:r>
            <a:r>
              <a:rPr lang="it-IT" sz="2000" dirty="0"/>
              <a:t> </a:t>
            </a:r>
            <a:r>
              <a:rPr lang="it-IT" sz="2000" dirty="0" err="1"/>
              <a:t>thousands</a:t>
            </a:r>
            <a:r>
              <a:rPr lang="it-IT" sz="2000" dirty="0"/>
              <a:t> of </a:t>
            </a:r>
            <a:r>
              <a:rPr lang="it-IT" sz="2000" dirty="0" err="1"/>
              <a:t>different</a:t>
            </a:r>
            <a:r>
              <a:rPr lang="it-IT" sz="2000" dirty="0"/>
              <a:t> products).</a:t>
            </a:r>
          </a:p>
          <a:p>
            <a:r>
              <a:rPr lang="it-IT" sz="2000" dirty="0" err="1"/>
              <a:t>They</a:t>
            </a:r>
            <a:r>
              <a:rPr lang="it-IT" sz="2000" dirty="0"/>
              <a:t> </a:t>
            </a:r>
            <a:r>
              <a:rPr lang="it-IT" sz="2000" dirty="0" err="1"/>
              <a:t>contain</a:t>
            </a:r>
            <a:r>
              <a:rPr lang="it-IT" sz="2000" dirty="0"/>
              <a:t> customer </a:t>
            </a:r>
            <a:r>
              <a:rPr lang="it-IT" sz="2200" b="1" dirty="0"/>
              <a:t>spending patterns</a:t>
            </a:r>
            <a:r>
              <a:rPr lang="it-IT" sz="2000" dirty="0"/>
              <a:t>, </a:t>
            </a:r>
            <a:r>
              <a:rPr lang="it-IT" sz="2000" dirty="0" err="1"/>
              <a:t>which</a:t>
            </a:r>
            <a:r>
              <a:rPr lang="it-IT" sz="2000" dirty="0"/>
              <a:t> are </a:t>
            </a:r>
            <a:r>
              <a:rPr lang="it-IT" sz="2000" dirty="0" err="1"/>
              <a:t>useful</a:t>
            </a:r>
            <a:r>
              <a:rPr lang="it-IT" sz="2000" dirty="0"/>
              <a:t> for marketing and planning </a:t>
            </a:r>
            <a:r>
              <a:rPr lang="it-IT" sz="2000" dirty="0" err="1"/>
              <a:t>purposes</a:t>
            </a:r>
            <a:r>
              <a:rPr lang="it-IT" sz="2000" dirty="0"/>
              <a:t>. </a:t>
            </a:r>
          </a:p>
          <a:p>
            <a:r>
              <a:rPr lang="it-IT" sz="2000" dirty="0"/>
              <a:t>The customer </a:t>
            </a:r>
            <a:r>
              <a:rPr lang="it-IT" sz="2000" dirty="0" err="1"/>
              <a:t>identity</a:t>
            </a:r>
            <a:r>
              <a:rPr lang="it-IT" sz="2000" dirty="0"/>
              <a:t> are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relevant</a:t>
            </a:r>
            <a:r>
              <a:rPr lang="it-IT" sz="2000" dirty="0"/>
              <a:t> for </a:t>
            </a:r>
            <a:r>
              <a:rPr lang="it-IT" sz="2000" dirty="0" err="1"/>
              <a:t>purchase</a:t>
            </a:r>
            <a:r>
              <a:rPr lang="it-IT" sz="2000" dirty="0"/>
              <a:t> pattern studies, so </a:t>
            </a:r>
            <a:r>
              <a:rPr lang="it-IT" sz="2000" dirty="0" err="1"/>
              <a:t>they</a:t>
            </a:r>
            <a:r>
              <a:rPr lang="it-IT" sz="2000" dirty="0"/>
              <a:t> are </a:t>
            </a:r>
            <a:r>
              <a:rPr lang="it-IT" sz="2000" dirty="0" err="1"/>
              <a:t>suppressed</a:t>
            </a:r>
            <a:r>
              <a:rPr lang="it-IT" sz="2000" dirty="0"/>
              <a:t>.  </a:t>
            </a:r>
            <a:r>
              <a:rPr lang="it-IT" sz="2000" dirty="0" err="1"/>
              <a:t>Despite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, </a:t>
            </a:r>
            <a:r>
              <a:rPr lang="it-IT" sz="2000" dirty="0" err="1"/>
              <a:t>certain</a:t>
            </a:r>
            <a:r>
              <a:rPr lang="it-IT" sz="2000" dirty="0"/>
              <a:t> patterns </a:t>
            </a:r>
            <a:r>
              <a:rPr lang="it-IT" sz="2000" dirty="0" err="1"/>
              <a:t>could</a:t>
            </a:r>
            <a:r>
              <a:rPr lang="it-IT" sz="2000" dirty="0"/>
              <a:t> </a:t>
            </a:r>
            <a:r>
              <a:rPr lang="it-IT" sz="2000" dirty="0" err="1"/>
              <a:t>allow</a:t>
            </a:r>
            <a:r>
              <a:rPr lang="it-IT" sz="2000" dirty="0"/>
              <a:t> to </a:t>
            </a:r>
            <a:r>
              <a:rPr lang="it-IT" sz="2000" dirty="0" err="1"/>
              <a:t>discover</a:t>
            </a:r>
            <a:r>
              <a:rPr lang="it-IT" sz="2000" dirty="0"/>
              <a:t> </a:t>
            </a:r>
            <a:r>
              <a:rPr lang="it-IT" sz="2000" dirty="0" err="1"/>
              <a:t>purchaser</a:t>
            </a:r>
            <a:r>
              <a:rPr lang="it-IT" sz="2000" dirty="0"/>
              <a:t> </a:t>
            </a:r>
            <a:r>
              <a:rPr lang="it-IT" sz="2000" dirty="0" err="1"/>
              <a:t>identity</a:t>
            </a:r>
            <a:r>
              <a:rPr lang="it-IT" sz="2000" dirty="0"/>
              <a:t> and associate </a:t>
            </a:r>
            <a:r>
              <a:rPr lang="it-IT" sz="2000" dirty="0" err="1"/>
              <a:t>they</a:t>
            </a:r>
            <a:r>
              <a:rPr lang="it-IT" sz="2000" dirty="0"/>
              <a:t> with sensitive information.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A280CE6-AA52-41CD-8017-626A39D9D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11" y="3962145"/>
            <a:ext cx="6146800" cy="217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1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1C4615D-CD13-449B-95FC-AF0065C55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2" y="3933973"/>
            <a:ext cx="3255755" cy="148251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AC9D14F-4203-4FED-A09D-6293BF6D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248199"/>
            <a:ext cx="9834698" cy="1415627"/>
          </a:xfrm>
        </p:spPr>
        <p:txBody>
          <a:bodyPr/>
          <a:lstStyle/>
          <a:p>
            <a:r>
              <a:rPr lang="it-IT" b="1" u="sng" dirty="0" err="1"/>
              <a:t>Anonymization</a:t>
            </a:r>
            <a:r>
              <a:rPr lang="it-IT" b="1" u="sng" dirty="0"/>
              <a:t> </a:t>
            </a:r>
            <a:r>
              <a:rPr lang="it-IT" b="1" u="sng" dirty="0" err="1"/>
              <a:t>algorithm</a:t>
            </a:r>
            <a:endParaRPr lang="it-IT" b="1" u="sng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F93CF3-2313-4CB7-A5A4-264F052A6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39" y="1167428"/>
            <a:ext cx="9904459" cy="2089574"/>
          </a:xfrm>
        </p:spPr>
        <p:txBody>
          <a:bodyPr>
            <a:noAutofit/>
          </a:bodyPr>
          <a:lstStyle/>
          <a:p>
            <a:r>
              <a:rPr lang="it-IT" sz="2000" dirty="0"/>
              <a:t>The </a:t>
            </a:r>
            <a:r>
              <a:rPr lang="it-IT" sz="2000" dirty="0" err="1"/>
              <a:t>algorithm</a:t>
            </a:r>
            <a:r>
              <a:rPr lang="it-IT" sz="2000" dirty="0"/>
              <a:t> [1]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composed</a:t>
            </a:r>
            <a:r>
              <a:rPr lang="it-IT" sz="2000" dirty="0"/>
              <a:t> by </a:t>
            </a:r>
            <a:r>
              <a:rPr lang="it-IT" sz="2000" dirty="0" err="1"/>
              <a:t>three</a:t>
            </a:r>
            <a:r>
              <a:rPr lang="it-IT" sz="2000" dirty="0"/>
              <a:t> </a:t>
            </a:r>
            <a:r>
              <a:rPr lang="it-IT" sz="2000" dirty="0" err="1"/>
              <a:t>main</a:t>
            </a:r>
            <a:r>
              <a:rPr lang="it-IT" sz="2000" dirty="0"/>
              <a:t> </a:t>
            </a:r>
            <a:r>
              <a:rPr lang="it-IT" sz="2000" dirty="0" err="1"/>
              <a:t>phases</a:t>
            </a:r>
            <a:r>
              <a:rPr lang="it-IT" sz="2000" dirty="0"/>
              <a:t>:</a:t>
            </a:r>
          </a:p>
          <a:p>
            <a:pPr marL="342900" indent="-342900">
              <a:buAutoNum type="arabicParenR"/>
            </a:pPr>
            <a:r>
              <a:rPr lang="it-IT" sz="2000" dirty="0"/>
              <a:t> Dataset </a:t>
            </a:r>
            <a:r>
              <a:rPr lang="it-IT" sz="2000" dirty="0" err="1"/>
              <a:t>analysis</a:t>
            </a:r>
            <a:r>
              <a:rPr lang="it-IT" sz="2000" dirty="0"/>
              <a:t> and data </a:t>
            </a:r>
            <a:r>
              <a:rPr lang="it-IT" sz="2200" b="1" dirty="0" err="1"/>
              <a:t>preparation</a:t>
            </a:r>
            <a:endParaRPr lang="it-IT" sz="2200" b="1" dirty="0"/>
          </a:p>
          <a:p>
            <a:pPr marL="342900" indent="-342900">
              <a:buAutoNum type="arabicParenR"/>
            </a:pPr>
            <a:r>
              <a:rPr lang="it-IT" sz="2000" dirty="0"/>
              <a:t> </a:t>
            </a:r>
            <a:r>
              <a:rPr lang="it-IT" sz="2200" b="1" dirty="0" err="1"/>
              <a:t>Implementation</a:t>
            </a:r>
            <a:r>
              <a:rPr lang="it-IT" sz="2200" b="1" dirty="0"/>
              <a:t> </a:t>
            </a:r>
            <a:r>
              <a:rPr lang="it-IT" sz="2000" dirty="0"/>
              <a:t>of CAHD </a:t>
            </a:r>
            <a:r>
              <a:rPr lang="it-IT" sz="2000" dirty="0" err="1"/>
              <a:t>algorithm</a:t>
            </a:r>
            <a:endParaRPr lang="it-IT" sz="2000" dirty="0"/>
          </a:p>
          <a:p>
            <a:pPr marL="342900" indent="-342900">
              <a:buAutoNum type="arabicParenR"/>
            </a:pPr>
            <a:r>
              <a:rPr lang="it-IT" sz="2000" dirty="0"/>
              <a:t> </a:t>
            </a:r>
            <a:r>
              <a:rPr lang="it-IT" sz="2200" b="1" dirty="0" err="1"/>
              <a:t>Results</a:t>
            </a:r>
            <a:r>
              <a:rPr lang="it-IT" sz="2200" b="1" dirty="0"/>
              <a:t> </a:t>
            </a:r>
            <a:r>
              <a:rPr lang="it-IT" sz="2200" b="1" dirty="0" err="1"/>
              <a:t>analysis</a:t>
            </a:r>
            <a:r>
              <a:rPr lang="it-IT" sz="2000" dirty="0"/>
              <a:t> via KL-</a:t>
            </a:r>
            <a:r>
              <a:rPr lang="it-IT" sz="2000" dirty="0" err="1"/>
              <a:t>Divergence</a:t>
            </a:r>
            <a:endParaRPr lang="it-IT" sz="2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897676-26E7-47B6-BE40-0429FBEA752B}"/>
              </a:ext>
            </a:extLst>
          </p:cNvPr>
          <p:cNvSpPr txBox="1"/>
          <p:nvPr/>
        </p:nvSpPr>
        <p:spPr>
          <a:xfrm>
            <a:off x="1263739" y="6093460"/>
            <a:ext cx="995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[1] G. </a:t>
            </a:r>
            <a:r>
              <a:rPr lang="en-US" sz="1600" dirty="0" err="1"/>
              <a:t>Ghinita</a:t>
            </a:r>
            <a:r>
              <a:rPr lang="en-US" sz="1600" dirty="0"/>
              <a:t>, Y. Tao and p. </a:t>
            </a:r>
            <a:r>
              <a:rPr lang="en-US" sz="1600" dirty="0" err="1"/>
              <a:t>Kalnis</a:t>
            </a:r>
            <a:r>
              <a:rPr lang="en-US" sz="1600" dirty="0"/>
              <a:t>, "On The Anonymization Of Sparse High-dimensional Data", 2008</a:t>
            </a: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F0C8658-E206-4ADA-A51E-7792C0D30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560" y="3933973"/>
            <a:ext cx="3255755" cy="1482515"/>
          </a:xfrm>
          <a:prstGeom prst="rect">
            <a:avLst/>
          </a:prstGeom>
        </p:spPr>
      </p:pic>
      <p:pic>
        <p:nvPicPr>
          <p:cNvPr id="10" name="Immagine 9" descr="Immagine che contiene screenshot, luce, bianco, sedendo&#10;&#10;Descrizione generata automaticamente">
            <a:extLst>
              <a:ext uri="{FF2B5EF4-FFF2-40B4-BE49-F238E27FC236}">
                <a16:creationId xmlns:a16="http://schemas.microsoft.com/office/drawing/2014/main" id="{7630F65E-72AA-4583-BCE0-264D32D11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172" y="3933973"/>
            <a:ext cx="3255755" cy="148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6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E0629E-C5AB-4F70-AC36-2B6E10BF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274" y="394898"/>
            <a:ext cx="9905955" cy="585942"/>
          </a:xfrm>
        </p:spPr>
        <p:txBody>
          <a:bodyPr>
            <a:normAutofit fontScale="90000"/>
          </a:bodyPr>
          <a:lstStyle/>
          <a:p>
            <a:r>
              <a:rPr lang="it-IT" b="1" u="sng" dirty="0"/>
              <a:t>Dataset </a:t>
            </a:r>
            <a:r>
              <a:rPr lang="it-IT" b="1" u="sng" dirty="0" err="1"/>
              <a:t>analysis</a:t>
            </a:r>
            <a:r>
              <a:rPr lang="it-IT" b="1" u="sng" dirty="0"/>
              <a:t> and data </a:t>
            </a:r>
            <a:r>
              <a:rPr lang="it-IT" b="1" u="sng" dirty="0" err="1"/>
              <a:t>preparation</a:t>
            </a:r>
            <a:br>
              <a:rPr lang="it-IT" b="1" u="sng" dirty="0"/>
            </a:br>
            <a:endParaRPr lang="it-IT" b="1" u="sng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77745C-8F84-4601-B867-41887C8BF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0723" y="675333"/>
            <a:ext cx="10029055" cy="2800348"/>
          </a:xfrm>
        </p:spPr>
        <p:txBody>
          <a:bodyPr>
            <a:noAutofit/>
          </a:bodyPr>
          <a:lstStyle/>
          <a:p>
            <a:r>
              <a:rPr lang="it-IT" sz="2000" dirty="0"/>
              <a:t>In the first </a:t>
            </a:r>
            <a:r>
              <a:rPr lang="it-IT" sz="2000" dirty="0" err="1"/>
              <a:t>phase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classified</a:t>
            </a:r>
            <a:r>
              <a:rPr lang="it-IT" sz="2000" dirty="0"/>
              <a:t> the </a:t>
            </a:r>
            <a:r>
              <a:rPr lang="it-IT" sz="2000" dirty="0" err="1"/>
              <a:t>attributes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200" b="1" dirty="0"/>
              <a:t>QID</a:t>
            </a:r>
            <a:r>
              <a:rPr lang="it-IT" sz="2000" dirty="0"/>
              <a:t> (</a:t>
            </a:r>
            <a:r>
              <a:rPr lang="it-IT" sz="2000" dirty="0" err="1"/>
              <a:t>which</a:t>
            </a:r>
            <a:r>
              <a:rPr lang="it-IT" sz="2000" dirty="0"/>
              <a:t> can be </a:t>
            </a:r>
            <a:r>
              <a:rPr lang="it-IT" sz="2000" dirty="0" err="1"/>
              <a:t>published</a:t>
            </a:r>
            <a:r>
              <a:rPr lang="it-IT" sz="2000" dirty="0"/>
              <a:t> </a:t>
            </a:r>
            <a:r>
              <a:rPr lang="it-IT" sz="2000" dirty="0" err="1"/>
              <a:t>without</a:t>
            </a:r>
            <a:r>
              <a:rPr lang="it-IT" sz="2000" dirty="0"/>
              <a:t> privacy </a:t>
            </a:r>
            <a:r>
              <a:rPr lang="it-IT" sz="2000" dirty="0" err="1"/>
              <a:t>breach</a:t>
            </a:r>
            <a:r>
              <a:rPr lang="it-IT" sz="2000" dirty="0"/>
              <a:t>) and </a:t>
            </a:r>
            <a:r>
              <a:rPr lang="it-IT" sz="2200" b="1" dirty="0"/>
              <a:t>Sensitive </a:t>
            </a:r>
            <a:r>
              <a:rPr lang="it-IT" sz="2200" b="1" dirty="0" err="1"/>
              <a:t>Atributes</a:t>
            </a:r>
            <a:r>
              <a:rPr lang="it-IT" sz="2200" b="1" dirty="0"/>
              <a:t> </a:t>
            </a:r>
            <a:r>
              <a:rPr lang="it-IT" sz="2000" dirty="0"/>
              <a:t>(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rapresent</a:t>
            </a:r>
            <a:r>
              <a:rPr lang="it-IT" sz="2000" dirty="0"/>
              <a:t> a privacy </a:t>
            </a:r>
            <a:r>
              <a:rPr lang="it-IT" sz="2000" dirty="0" err="1"/>
              <a:t>threat</a:t>
            </a:r>
            <a:r>
              <a:rPr lang="it-IT" sz="2000" dirty="0"/>
              <a:t>). </a:t>
            </a:r>
            <a:r>
              <a:rPr lang="it-IT" sz="2000" dirty="0" err="1"/>
              <a:t>Then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organized</a:t>
            </a:r>
            <a:r>
              <a:rPr lang="it-IT" sz="2000" dirty="0"/>
              <a:t> data </a:t>
            </a:r>
            <a:r>
              <a:rPr lang="it-IT" sz="2000" dirty="0" err="1"/>
              <a:t>as</a:t>
            </a:r>
            <a:r>
              <a:rPr lang="it-IT" sz="2000" dirty="0"/>
              <a:t> a </a:t>
            </a:r>
            <a:r>
              <a:rPr lang="it-IT" sz="2200" b="1" dirty="0"/>
              <a:t>Band Matrix </a:t>
            </a:r>
            <a:r>
              <a:rPr lang="it-IT" sz="2000" dirty="0"/>
              <a:t>by </a:t>
            </a:r>
            <a:r>
              <a:rPr lang="it-IT" sz="2000" dirty="0" err="1"/>
              <a:t>performing</a:t>
            </a:r>
            <a:r>
              <a:rPr lang="it-IT" sz="2000" dirty="0"/>
              <a:t> a </a:t>
            </a:r>
            <a:r>
              <a:rPr lang="it-IT" sz="2000" dirty="0" err="1"/>
              <a:t>permutation</a:t>
            </a:r>
            <a:r>
              <a:rPr lang="it-IT" sz="2000" dirty="0"/>
              <a:t> of </a:t>
            </a:r>
            <a:r>
              <a:rPr lang="it-IT" sz="2000" dirty="0" err="1"/>
              <a:t>row</a:t>
            </a:r>
            <a:r>
              <a:rPr lang="it-IT" sz="2000" dirty="0"/>
              <a:t> and </a:t>
            </a:r>
            <a:r>
              <a:rPr lang="it-IT" sz="2000" dirty="0" err="1"/>
              <a:t>columns</a:t>
            </a:r>
            <a:r>
              <a:rPr lang="it-IT" sz="2000" dirty="0"/>
              <a:t> from </a:t>
            </a:r>
            <a:r>
              <a:rPr lang="it-IT" sz="2000" dirty="0" err="1"/>
              <a:t>original</a:t>
            </a:r>
            <a:r>
              <a:rPr lang="it-IT" sz="2000" dirty="0"/>
              <a:t> dataset </a:t>
            </a:r>
            <a:r>
              <a:rPr lang="it-IT" sz="2000" dirty="0" err="1"/>
              <a:t>using</a:t>
            </a:r>
            <a:r>
              <a:rPr lang="it-IT" sz="2000" dirty="0"/>
              <a:t> the "Reverse </a:t>
            </a:r>
            <a:r>
              <a:rPr lang="it-IT" sz="2000" dirty="0" err="1"/>
              <a:t>Cuthill-McKee</a:t>
            </a:r>
            <a:r>
              <a:rPr lang="it-IT" sz="2000" dirty="0"/>
              <a:t>" </a:t>
            </a:r>
            <a:r>
              <a:rPr lang="it-IT" sz="2000" dirty="0" err="1"/>
              <a:t>algorithm</a:t>
            </a:r>
            <a:r>
              <a:rPr lang="it-IT" sz="2000" dirty="0"/>
              <a:t>. In </a:t>
            </a:r>
            <a:r>
              <a:rPr lang="it-IT" sz="2000" dirty="0" err="1"/>
              <a:t>our</a:t>
            </a:r>
            <a:r>
              <a:rPr lang="it-IT" sz="2000" dirty="0"/>
              <a:t> case the </a:t>
            </a:r>
            <a:r>
              <a:rPr lang="it-IT" sz="2000" dirty="0" err="1"/>
              <a:t>properties</a:t>
            </a:r>
            <a:r>
              <a:rPr lang="it-IT" sz="2000" dirty="0"/>
              <a:t> of band </a:t>
            </a:r>
            <a:r>
              <a:rPr lang="it-IT" sz="2000" dirty="0" err="1"/>
              <a:t>matrix</a:t>
            </a:r>
            <a:r>
              <a:rPr lang="it-IT" sz="2000" dirty="0"/>
              <a:t> are </a:t>
            </a:r>
            <a:r>
              <a:rPr lang="it-IT" sz="2000" dirty="0" err="1"/>
              <a:t>very</a:t>
            </a:r>
            <a:r>
              <a:rPr lang="it-IT" sz="2000" dirty="0"/>
              <a:t> </a:t>
            </a:r>
            <a:r>
              <a:rPr lang="it-IT" sz="2000" dirty="0" err="1"/>
              <a:t>important</a:t>
            </a:r>
            <a:r>
              <a:rPr lang="it-IT" sz="2000" dirty="0"/>
              <a:t> </a:t>
            </a:r>
            <a:r>
              <a:rPr lang="it-IT" sz="2000" dirty="0" err="1"/>
              <a:t>because</a:t>
            </a:r>
            <a:r>
              <a:rPr lang="it-IT" sz="2000" dirty="0"/>
              <a:t> more </a:t>
            </a:r>
            <a:r>
              <a:rPr lang="it-IT" sz="2000" dirty="0" err="1"/>
              <a:t>similar</a:t>
            </a:r>
            <a:r>
              <a:rPr lang="it-IT" sz="2000" dirty="0"/>
              <a:t> data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closer</a:t>
            </a:r>
            <a:r>
              <a:rPr lang="it-IT" sz="2000" dirty="0"/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4917BC6-1B84-49F8-85F9-161F1090B98E}"/>
              </a:ext>
            </a:extLst>
          </p:cNvPr>
          <p:cNvSpPr txBox="1"/>
          <p:nvPr/>
        </p:nvSpPr>
        <p:spPr>
          <a:xfrm>
            <a:off x="6554452" y="6488668"/>
            <a:ext cx="342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Dataset after RCM </a:t>
            </a:r>
            <a:r>
              <a:rPr lang="it-IT" dirty="0" err="1"/>
              <a:t>transformation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D29F5B5-E8BB-4B9C-8711-5251A7407292}"/>
              </a:ext>
            </a:extLst>
          </p:cNvPr>
          <p:cNvSpPr txBox="1"/>
          <p:nvPr/>
        </p:nvSpPr>
        <p:spPr>
          <a:xfrm>
            <a:off x="1620609" y="6488668"/>
            <a:ext cx="356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Dataset </a:t>
            </a:r>
            <a:r>
              <a:rPr lang="it-IT" dirty="0" err="1"/>
              <a:t>before</a:t>
            </a:r>
            <a:r>
              <a:rPr lang="it-IT" dirty="0"/>
              <a:t> RCM </a:t>
            </a:r>
            <a:r>
              <a:rPr lang="it-IT" dirty="0" err="1"/>
              <a:t>transformation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EDF1528-1F31-4ED6-867E-0F6087D6B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77" y="3454564"/>
            <a:ext cx="3562772" cy="300853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8488EA2-6F45-4C56-814E-B4EE152F2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720" y="3428999"/>
            <a:ext cx="3562772" cy="30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9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B68EDF-027F-4216-9F23-F9E2BF76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42900"/>
            <a:ext cx="9905955" cy="667921"/>
          </a:xfrm>
        </p:spPr>
        <p:txBody>
          <a:bodyPr>
            <a:normAutofit fontScale="90000"/>
          </a:bodyPr>
          <a:lstStyle/>
          <a:p>
            <a:r>
              <a:rPr lang="it-IT" b="1" u="sng" dirty="0" err="1"/>
              <a:t>Implementation</a:t>
            </a:r>
            <a:r>
              <a:rPr lang="it-IT" b="1" u="sng" dirty="0"/>
              <a:t> of CAHD </a:t>
            </a:r>
            <a:r>
              <a:rPr lang="it-IT" b="1" u="sng" dirty="0" err="1"/>
              <a:t>algorithm</a:t>
            </a:r>
            <a:br>
              <a:rPr lang="it-IT" b="1" u="sng" dirty="0"/>
            </a:br>
            <a:endParaRPr lang="it-IT" b="1" u="sng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C7D413-1CED-42D2-B3F2-49A8F26F9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1875" y="642076"/>
            <a:ext cx="10328249" cy="2786924"/>
          </a:xfrm>
        </p:spPr>
        <p:txBody>
          <a:bodyPr>
            <a:noAutofit/>
          </a:bodyPr>
          <a:lstStyle/>
          <a:p>
            <a:r>
              <a:rPr lang="it-IT" sz="2000" dirty="0"/>
              <a:t>In </a:t>
            </a:r>
            <a:r>
              <a:rPr lang="it-IT" sz="2000" dirty="0" err="1"/>
              <a:t>transactional</a:t>
            </a:r>
            <a:r>
              <a:rPr lang="it-IT" sz="2000" dirty="0"/>
              <a:t> data privacy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intended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the </a:t>
            </a:r>
            <a:r>
              <a:rPr lang="it-IT" sz="2000" dirty="0" err="1"/>
              <a:t>possibility</a:t>
            </a:r>
            <a:r>
              <a:rPr lang="it-IT" sz="2000" dirty="0"/>
              <a:t> to </a:t>
            </a:r>
            <a:r>
              <a:rPr lang="it-IT" sz="2000" dirty="0" err="1"/>
              <a:t>discover</a:t>
            </a:r>
            <a:r>
              <a:rPr lang="it-IT" sz="2000" dirty="0"/>
              <a:t> to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transaction</a:t>
            </a:r>
            <a:r>
              <a:rPr lang="it-IT" sz="2000" dirty="0"/>
              <a:t> </a:t>
            </a:r>
            <a:r>
              <a:rPr lang="it-IT" sz="2000" dirty="0" err="1"/>
              <a:t>belongs</a:t>
            </a:r>
            <a:r>
              <a:rPr lang="it-IT" sz="2000" dirty="0"/>
              <a:t> a </a:t>
            </a:r>
            <a:r>
              <a:rPr lang="it-IT" sz="2000" dirty="0" err="1"/>
              <a:t>specific</a:t>
            </a:r>
            <a:r>
              <a:rPr lang="it-IT" sz="2000" dirty="0"/>
              <a:t> Sensitive </a:t>
            </a:r>
            <a:r>
              <a:rPr lang="it-IT" sz="2000" dirty="0" err="1"/>
              <a:t>attribute</a:t>
            </a:r>
            <a:r>
              <a:rPr lang="it-IT" sz="2000" dirty="0"/>
              <a:t>. The </a:t>
            </a:r>
            <a:r>
              <a:rPr lang="it-IT" sz="2000" dirty="0" err="1"/>
              <a:t>aim</a:t>
            </a:r>
            <a:r>
              <a:rPr lang="it-IT" sz="2000" dirty="0"/>
              <a:t> of CAHD </a:t>
            </a:r>
            <a:r>
              <a:rPr lang="it-IT" sz="2000" dirty="0" err="1"/>
              <a:t>is</a:t>
            </a:r>
            <a:r>
              <a:rPr lang="it-IT" sz="2000" dirty="0"/>
              <a:t> to group </a:t>
            </a:r>
            <a:r>
              <a:rPr lang="it-IT" sz="2000" dirty="0" err="1"/>
              <a:t>transactions</a:t>
            </a:r>
            <a:r>
              <a:rPr lang="it-IT" sz="2000" dirty="0"/>
              <a:t> with </a:t>
            </a:r>
            <a:r>
              <a:rPr lang="it-IT" sz="2000" dirty="0" err="1"/>
              <a:t>same</a:t>
            </a:r>
            <a:r>
              <a:rPr lang="it-IT" sz="2000" dirty="0"/>
              <a:t> </a:t>
            </a:r>
            <a:r>
              <a:rPr lang="it-IT" sz="2000" dirty="0" err="1"/>
              <a:t>QIDs</a:t>
            </a:r>
            <a:r>
              <a:rPr lang="it-IT" sz="2000" dirty="0"/>
              <a:t> </a:t>
            </a:r>
            <a:r>
              <a:rPr lang="it-IT" sz="2000" dirty="0" err="1"/>
              <a:t>attributes</a:t>
            </a:r>
            <a:r>
              <a:rPr lang="it-IT" sz="2000" dirty="0"/>
              <a:t> by </a:t>
            </a:r>
            <a:r>
              <a:rPr lang="it-IT" sz="2000" dirty="0" err="1"/>
              <a:t>similarity</a:t>
            </a:r>
            <a:r>
              <a:rPr lang="it-IT" sz="2000" dirty="0"/>
              <a:t>, so </a:t>
            </a:r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there</a:t>
            </a:r>
            <a:r>
              <a:rPr lang="it-IT" sz="2000" dirty="0"/>
              <a:t> are p </a:t>
            </a:r>
            <a:r>
              <a:rPr lang="it-IT" sz="2000" dirty="0" err="1"/>
              <a:t>transactions</a:t>
            </a:r>
            <a:r>
              <a:rPr lang="it-IT" sz="2000" dirty="0"/>
              <a:t> </a:t>
            </a:r>
            <a:r>
              <a:rPr lang="it-IT" sz="2000" dirty="0" err="1"/>
              <a:t>grouped</a:t>
            </a:r>
            <a:r>
              <a:rPr lang="it-IT" sz="2000" dirty="0"/>
              <a:t> with </a:t>
            </a:r>
            <a:r>
              <a:rPr lang="it-IT" sz="2000" dirty="0" err="1"/>
              <a:t>only</a:t>
            </a:r>
            <a:r>
              <a:rPr lang="it-IT" sz="2000" dirty="0"/>
              <a:t> one Sensitive </a:t>
            </a:r>
            <a:r>
              <a:rPr lang="it-IT" sz="2000" dirty="0" err="1"/>
              <a:t>attribute</a:t>
            </a:r>
            <a:r>
              <a:rPr lang="it-IT" sz="2000" dirty="0"/>
              <a:t>, the </a:t>
            </a:r>
            <a:r>
              <a:rPr lang="it-IT" sz="2000" dirty="0" err="1"/>
              <a:t>discover</a:t>
            </a:r>
            <a:r>
              <a:rPr lang="it-IT" sz="2000" dirty="0"/>
              <a:t> </a:t>
            </a:r>
            <a:r>
              <a:rPr lang="it-IT" sz="2000" dirty="0" err="1"/>
              <a:t>possibility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be 1/p.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2FAA3C7-A5F1-4DD9-AA7B-C7D08BDB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3196346"/>
            <a:ext cx="4127500" cy="28829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6F3299E-F415-489B-A6AE-21B1498BE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293" y="3196346"/>
            <a:ext cx="4445072" cy="28829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F1BE6E2-04AE-427F-A7F6-391017B8EAD3}"/>
              </a:ext>
            </a:extLst>
          </p:cNvPr>
          <p:cNvSpPr txBox="1"/>
          <p:nvPr/>
        </p:nvSpPr>
        <p:spPr>
          <a:xfrm>
            <a:off x="2176923" y="6145768"/>
            <a:ext cx="205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CAHD </a:t>
            </a:r>
            <a:r>
              <a:rPr lang="it-IT" dirty="0" err="1"/>
              <a:t>Pseudocode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4EE3B48-4579-4CFC-8BC3-7483B3562863}"/>
              </a:ext>
            </a:extLst>
          </p:cNvPr>
          <p:cNvSpPr txBox="1"/>
          <p:nvPr/>
        </p:nvSpPr>
        <p:spPr>
          <a:xfrm>
            <a:off x="7513306" y="6085080"/>
            <a:ext cx="262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Group </a:t>
            </a:r>
            <a:r>
              <a:rPr lang="it-IT" dirty="0" err="1"/>
              <a:t>Formation</a:t>
            </a:r>
            <a:r>
              <a:rPr lang="it-IT" dirty="0"/>
              <a:t> </a:t>
            </a:r>
            <a:r>
              <a:rPr lang="it-IT" dirty="0" err="1"/>
              <a:t>Heuristic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748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DB9156-1936-450C-8A02-B219E8F2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22" y="295275"/>
            <a:ext cx="9905955" cy="847725"/>
          </a:xfrm>
        </p:spPr>
        <p:txBody>
          <a:bodyPr>
            <a:normAutofit fontScale="90000"/>
          </a:bodyPr>
          <a:lstStyle/>
          <a:p>
            <a:r>
              <a:rPr lang="it-IT" b="1" u="sng" dirty="0" err="1"/>
              <a:t>Results</a:t>
            </a:r>
            <a:r>
              <a:rPr lang="it-IT" b="1" u="sng" dirty="0"/>
              <a:t> </a:t>
            </a:r>
            <a:r>
              <a:rPr lang="it-IT" b="1" u="sng" dirty="0" err="1"/>
              <a:t>analysis</a:t>
            </a:r>
            <a:r>
              <a:rPr lang="it-IT" b="1" u="sng" dirty="0"/>
              <a:t> via </a:t>
            </a:r>
            <a:r>
              <a:rPr lang="it-I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KL-</a:t>
            </a:r>
            <a:r>
              <a:rPr lang="it-IT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Divergence</a:t>
            </a:r>
            <a:br>
              <a:rPr lang="it-IT" b="1" u="sng" dirty="0"/>
            </a:br>
            <a:endParaRPr lang="it-IT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53254045-B69C-435A-8188-2E4992A21C1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195642" y="2598927"/>
                <a:ext cx="9904459" cy="1371599"/>
              </a:xfrm>
            </p:spPr>
            <p:txBody>
              <a:bodyPr>
                <a:noAutofit/>
              </a:bodyPr>
              <a:lstStyle/>
              <a:p>
                <a:r>
                  <a:rPr lang="it-IT" sz="2000" dirty="0"/>
                  <a:t>The last step </a:t>
                </a:r>
                <a:r>
                  <a:rPr lang="it-IT" sz="2000" dirty="0" err="1"/>
                  <a:t>is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rapresented</a:t>
                </a:r>
                <a:r>
                  <a:rPr lang="it-IT" sz="2000" dirty="0"/>
                  <a:t> by the study of the </a:t>
                </a:r>
                <a:r>
                  <a:rPr lang="it-IT" sz="2000" dirty="0" err="1"/>
                  <a:t>results</a:t>
                </a:r>
                <a:r>
                  <a:rPr lang="it-IT" sz="2000" dirty="0"/>
                  <a:t>. </a:t>
                </a:r>
                <a:r>
                  <a:rPr lang="it-IT" sz="2000" dirty="0" err="1"/>
                  <a:t>This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is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achieved</a:t>
                </a:r>
                <a:r>
                  <a:rPr lang="it-IT" sz="2000" dirty="0"/>
                  <a:t> computing KL-</a:t>
                </a:r>
                <a:r>
                  <a:rPr lang="it-IT" sz="2000" dirty="0" err="1"/>
                  <a:t>Divergence</a:t>
                </a:r>
                <a:r>
                  <a:rPr lang="it-IT" sz="2000" dirty="0"/>
                  <a:t>, </a:t>
                </a:r>
                <a:r>
                  <a:rPr lang="it-IT" sz="2000" dirty="0" err="1"/>
                  <a:t>which</a:t>
                </a:r>
                <a:r>
                  <a:rPr lang="it-IT" sz="2000" dirty="0"/>
                  <a:t> </a:t>
                </a:r>
                <a:r>
                  <a:rPr lang="it-IT" sz="2000" dirty="0" err="1"/>
                  <a:t>is</a:t>
                </a:r>
                <a:r>
                  <a:rPr lang="it-IT" sz="2000" dirty="0"/>
                  <a:t> a </a:t>
                </a:r>
                <a:r>
                  <a:rPr lang="it-IT" sz="2000" dirty="0" err="1"/>
                  <a:t>parameter</a:t>
                </a:r>
                <a:r>
                  <a:rPr lang="it-IT" sz="2000" dirty="0"/>
                  <a:t> </a:t>
                </a:r>
                <a:r>
                  <a:rPr lang="it-IT" sz="2000" dirty="0" err="1"/>
                  <a:t>that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tells</a:t>
                </a:r>
                <a:r>
                  <a:rPr lang="it-IT" sz="2000" dirty="0"/>
                  <a:t> the </a:t>
                </a:r>
                <a:r>
                  <a:rPr lang="it-IT" sz="2000" dirty="0" err="1"/>
                  <a:t>possibility</a:t>
                </a:r>
                <a:r>
                  <a:rPr lang="it-IT" sz="2000" dirty="0"/>
                  <a:t> to </a:t>
                </a:r>
                <a:r>
                  <a:rPr lang="it-IT" sz="2000" dirty="0" err="1"/>
                  <a:t>reconstruct</a:t>
                </a:r>
                <a:r>
                  <a:rPr lang="it-IT" sz="2000" dirty="0"/>
                  <a:t> the </a:t>
                </a:r>
                <a:r>
                  <a:rPr lang="it-IT" sz="2000" dirty="0" err="1"/>
                  <a:t>association</a:t>
                </a:r>
                <a:r>
                  <a:rPr lang="it-IT" sz="2000" dirty="0"/>
                  <a:t> </a:t>
                </a:r>
                <a:r>
                  <a:rPr lang="it-IT" sz="2000" dirty="0" err="1"/>
                  <a:t>between</a:t>
                </a:r>
                <a:r>
                  <a:rPr lang="it-IT" sz="2000" dirty="0"/>
                  <a:t> a pattern and a sensitive </a:t>
                </a:r>
                <a:r>
                  <a:rPr lang="it-IT" sz="2000" dirty="0" err="1"/>
                  <a:t>attribute</a:t>
                </a:r>
                <a:r>
                  <a:rPr lang="it-IT" sz="2000" dirty="0"/>
                  <a:t>. </a:t>
                </a:r>
                <a:r>
                  <a:rPr lang="it-IT" sz="2000" dirty="0" err="1"/>
                  <a:t>This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is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computed</a:t>
                </a:r>
                <a:r>
                  <a:rPr lang="it-IT" sz="2000" dirty="0"/>
                  <a:t> by </a:t>
                </a:r>
                <a:r>
                  <a:rPr lang="it-IT" sz="2000" dirty="0" err="1"/>
                  <a:t>calculating</a:t>
                </a:r>
                <a:r>
                  <a:rPr lang="it-IT" sz="2000" dirty="0"/>
                  <a:t>  on C </a:t>
                </a:r>
                <a:r>
                  <a:rPr lang="it-IT" sz="2000" dirty="0" err="1"/>
                  <a:t>different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combinations</a:t>
                </a:r>
                <a:r>
                  <a:rPr lang="it-IT" sz="2000" dirty="0"/>
                  <a:t> of </a:t>
                </a:r>
                <a:r>
                  <a:rPr lang="it-IT" sz="2000" dirty="0" err="1"/>
                  <a:t>QIDs</a:t>
                </a:r>
                <a:r>
                  <a:rPr lang="it-IT" sz="2000" dirty="0"/>
                  <a:t>:</a:t>
                </a:r>
              </a:p>
              <a:p>
                <a:r>
                  <a:rPr lang="it-IT" sz="2400" dirty="0"/>
                  <a:t>-  </a:t>
                </a:r>
                <a:r>
                  <a:rPr lang="it-IT" sz="2000" dirty="0"/>
                  <a:t>the </a:t>
                </a:r>
                <a:r>
                  <a:rPr lang="it-IT" sz="2000" dirty="0" err="1"/>
                  <a:t>Actual</a:t>
                </a:r>
                <a:r>
                  <a:rPr lang="it-IT" sz="2000" dirty="0"/>
                  <a:t> </a:t>
                </a:r>
                <a:r>
                  <a:rPr lang="it-IT" sz="2000" dirty="0" err="1"/>
                  <a:t>probability</a:t>
                </a:r>
                <a:r>
                  <a:rPr lang="it-IT" sz="2000" dirty="0"/>
                  <a:t> </a:t>
                </a:r>
                <a:r>
                  <a:rPr lang="it-IT" sz="2000" dirty="0" err="1"/>
                  <a:t>distribution</a:t>
                </a:r>
                <a:r>
                  <a:rPr lang="it-IT" sz="2000" dirty="0"/>
                  <a:t> </a:t>
                </a:r>
                <a:r>
                  <a:rPr lang="it-IT" sz="2000" dirty="0" err="1"/>
                  <a:t>function</a:t>
                </a:r>
                <a:r>
                  <a:rPr lang="it-IT" sz="2000" dirty="0"/>
                  <a:t>  	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𝐴𝑐𝑡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𝑂𝑐𝑐𝑢𝑟𝑟𝑒𝑛𝑐𝑒𝑠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𝑂𝑐𝑐𝑢𝑟𝑟𝑒𝑛𝑐𝑒𝑠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it-IT" sz="2000" dirty="0"/>
              </a:p>
              <a:p>
                <a:pPr marL="285750" indent="-285750">
                  <a:buFontTx/>
                  <a:buChar char="-"/>
                </a:pPr>
                <a:r>
                  <a:rPr lang="it-IT" sz="2000" dirty="0"/>
                  <a:t>the </a:t>
                </a:r>
                <a:r>
                  <a:rPr lang="it-IT" sz="2000" dirty="0" err="1"/>
                  <a:t>Estimated</a:t>
                </a:r>
                <a:r>
                  <a:rPr lang="it-IT" sz="2000" dirty="0"/>
                  <a:t> </a:t>
                </a:r>
                <a:r>
                  <a:rPr lang="it-IT" sz="2000" dirty="0" err="1"/>
                  <a:t>probability</a:t>
                </a:r>
                <a:r>
                  <a:rPr lang="it-IT" sz="2000" dirty="0"/>
                  <a:t> </a:t>
                </a:r>
                <a:r>
                  <a:rPr lang="it-IT" sz="2000" dirty="0" err="1"/>
                  <a:t>distribution</a:t>
                </a:r>
                <a:r>
                  <a:rPr lang="it-IT" sz="2000" dirty="0"/>
                  <a:t> </a:t>
                </a:r>
                <a:r>
                  <a:rPr lang="it-IT" sz="2000" dirty="0" err="1"/>
                  <a:t>function</a:t>
                </a:r>
                <a:r>
                  <a:rPr lang="it-IT" sz="2000" dirty="0"/>
                  <a:t>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𝐸𝑠𝑡</m:t>
                        </m:r>
                      </m:e>
                      <m:sub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/>
                          <m:e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/|</m:t>
                            </m:r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𝑂𝑐𝑐𝑢𝑟𝑟𝑒𝑛𝑐𝑒𝑠</m:t>
                        </m:r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it-IT" sz="2000" dirty="0"/>
                  <a:t> </a:t>
                </a:r>
              </a:p>
              <a:p>
                <a:r>
                  <a:rPr lang="it-IT" sz="2400" dirty="0"/>
                  <a:t>	</a:t>
                </a:r>
                <a:r>
                  <a:rPr lang="it-IT" sz="1600" dirty="0"/>
                  <a:t> </a:t>
                </a:r>
                <a:r>
                  <a:rPr lang="it-IT" sz="1400" dirty="0" err="1"/>
                  <a:t>where</a:t>
                </a:r>
                <a:r>
                  <a:rPr lang="it-IT" sz="1400" dirty="0"/>
                  <a:t> 	a = </a:t>
                </a:r>
                <a:r>
                  <a:rPr lang="it-IT" sz="1400" dirty="0" err="1"/>
                  <a:t>occurrences</a:t>
                </a:r>
                <a:r>
                  <a:rPr lang="it-IT" sz="1400" dirty="0"/>
                  <a:t> of s in G </a:t>
                </a:r>
              </a:p>
              <a:p>
                <a:r>
                  <a:rPr lang="it-IT" sz="1400" dirty="0"/>
                  <a:t>	     and 	b = </a:t>
                </a:r>
                <a:r>
                  <a:rPr lang="it-IT" sz="1400" dirty="0" err="1"/>
                  <a:t>number</a:t>
                </a:r>
                <a:r>
                  <a:rPr lang="it-IT" sz="1400" dirty="0"/>
                  <a:t> of </a:t>
                </a:r>
                <a:r>
                  <a:rPr lang="it-IT" sz="1400" dirty="0" err="1"/>
                  <a:t>transactions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match the QID of C 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2000" dirty="0"/>
                  <a:t>the KL-</a:t>
                </a:r>
                <a:r>
                  <a:rPr lang="it-IT" sz="2000" dirty="0" err="1"/>
                  <a:t>Divergence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value</a:t>
                </a:r>
                <a:r>
                  <a:rPr lang="it-IT" sz="2000" dirty="0"/>
                  <a:t>  	</a:t>
                </a:r>
                <a:r>
                  <a:rPr lang="it-IT" sz="2000" dirty="0" err="1"/>
                  <a:t>KL_Divergence</a:t>
                </a:r>
                <a:r>
                  <a:rPr lang="it-IT" sz="2000" dirty="0"/>
                  <a:t>(</a:t>
                </a:r>
                <a:r>
                  <a:rPr lang="it-IT" sz="2000" dirty="0" err="1"/>
                  <a:t>Act,Est</a:t>
                </a:r>
                <a:r>
                  <a:rPr lang="it-IT" sz="20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it-IT" sz="2000" dirty="0"/>
                  <a:t>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𝐸𝑠𝑡</m:t>
                            </m:r>
                          </m:e>
                          <m:sub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den>
                    </m:f>
                  </m:oMath>
                </a14:m>
                <a:endParaRPr lang="it-IT" sz="2000" dirty="0"/>
              </a:p>
            </p:txBody>
          </p:sp>
        </mc:Choice>
        <mc:Fallback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53254045-B69C-435A-8188-2E4992A21C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195642" y="2598927"/>
                <a:ext cx="9904459" cy="1371599"/>
              </a:xfrm>
              <a:blipFill>
                <a:blip r:embed="rId2"/>
                <a:stretch>
                  <a:fillRect l="-923" t="-120000" b="-1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62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931373-4EB6-402F-A501-8B6F021C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22" y="-123825"/>
            <a:ext cx="9905955" cy="1290054"/>
          </a:xfrm>
        </p:spPr>
        <p:txBody>
          <a:bodyPr/>
          <a:lstStyle/>
          <a:p>
            <a:r>
              <a:rPr lang="it-IT" b="1" u="sng" dirty="0" err="1"/>
              <a:t>Effectiveness</a:t>
            </a:r>
            <a:r>
              <a:rPr lang="it-IT" b="1" u="sng" dirty="0"/>
              <a:t> and </a:t>
            </a:r>
            <a:r>
              <a:rPr lang="it-IT" b="1" u="sng" dirty="0" err="1"/>
              <a:t>Efficiency</a:t>
            </a:r>
            <a:r>
              <a:rPr lang="it-IT" b="1" u="sng" dirty="0"/>
              <a:t> </a:t>
            </a:r>
            <a:r>
              <a:rPr lang="it-IT" b="1" u="sng" dirty="0" err="1"/>
              <a:t>analysis</a:t>
            </a:r>
            <a:endParaRPr lang="it-IT" b="1" u="sng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366653-11B7-4C7B-ACC7-FA016F637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0418" y="504681"/>
            <a:ext cx="9904459" cy="1371599"/>
          </a:xfrm>
        </p:spPr>
        <p:txBody>
          <a:bodyPr>
            <a:normAutofit/>
          </a:bodyPr>
          <a:lstStyle/>
          <a:p>
            <a:r>
              <a:rPr lang="it-IT" sz="2000" dirty="0"/>
              <a:t>Down </a:t>
            </a:r>
            <a:r>
              <a:rPr lang="it-IT" sz="2000" dirty="0" err="1"/>
              <a:t>here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present</a:t>
            </a:r>
            <a:r>
              <a:rPr lang="it-IT" sz="2000" dirty="0"/>
              <a:t> a </a:t>
            </a:r>
            <a:r>
              <a:rPr lang="it-IT" sz="2000" dirty="0" err="1"/>
              <a:t>comparison</a:t>
            </a:r>
            <a:r>
              <a:rPr lang="it-IT" sz="2000" dirty="0"/>
              <a:t> </a:t>
            </a:r>
            <a:r>
              <a:rPr lang="it-IT" sz="2000" dirty="0" err="1"/>
              <a:t>between</a:t>
            </a:r>
            <a:r>
              <a:rPr lang="it-IT" sz="2000" dirty="0"/>
              <a:t> </a:t>
            </a:r>
            <a:r>
              <a:rPr lang="it-IT" sz="2000" dirty="0" err="1"/>
              <a:t>our</a:t>
            </a:r>
            <a:r>
              <a:rPr lang="it-IT" sz="2000" dirty="0"/>
              <a:t> </a:t>
            </a:r>
            <a:r>
              <a:rPr lang="it-IT" sz="2000" dirty="0" err="1"/>
              <a:t>results</a:t>
            </a:r>
            <a:r>
              <a:rPr lang="it-IT" sz="2000" dirty="0"/>
              <a:t> and the paper </a:t>
            </a:r>
            <a:r>
              <a:rPr lang="it-IT" sz="2000" dirty="0" err="1"/>
              <a:t>ones</a:t>
            </a:r>
            <a:r>
              <a:rPr lang="it-IT" sz="2000" dirty="0"/>
              <a:t>: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681A82F4-C5E0-4326-9A8C-422DEFC27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93" y="1696254"/>
            <a:ext cx="2266950" cy="1479550"/>
          </a:xfrm>
          <a:prstGeom prst="rect">
            <a:avLst/>
          </a:prstGeom>
        </p:spPr>
      </p:pic>
      <p:pic>
        <p:nvPicPr>
          <p:cNvPr id="7" name="Immagine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B6D7768C-EBA3-4C72-A5B5-5C1EB65A8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375" y="1696254"/>
            <a:ext cx="2264183" cy="1479550"/>
          </a:xfrm>
          <a:prstGeom prst="rect">
            <a:avLst/>
          </a:prstGeom>
        </p:spPr>
      </p:pic>
      <p:pic>
        <p:nvPicPr>
          <p:cNvPr id="9" name="Immagine 8" descr="Immagine che contiene mappa&#10;&#10;Descrizione generata automaticamente">
            <a:extLst>
              <a:ext uri="{FF2B5EF4-FFF2-40B4-BE49-F238E27FC236}">
                <a16:creationId xmlns:a16="http://schemas.microsoft.com/office/drawing/2014/main" id="{F1C45ECA-270D-49D5-9546-42E4ACA20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892" y="1694315"/>
            <a:ext cx="2266950" cy="148148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E730DB3-6453-475F-A53F-F2E09DAD6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6407" y="1668540"/>
            <a:ext cx="2133600" cy="147955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E7FE1BF-D23B-4CD9-B708-64D196369D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4405" y="3484255"/>
            <a:ext cx="2133599" cy="1453165"/>
          </a:xfrm>
          <a:prstGeom prst="rect">
            <a:avLst/>
          </a:prstGeom>
        </p:spPr>
      </p:pic>
      <p:pic>
        <p:nvPicPr>
          <p:cNvPr id="17" name="Immagine 16" descr="Immagine che contiene mappa&#10;&#10;Descrizione generata automaticamente">
            <a:extLst>
              <a:ext uri="{FF2B5EF4-FFF2-40B4-BE49-F238E27FC236}">
                <a16:creationId xmlns:a16="http://schemas.microsoft.com/office/drawing/2014/main" id="{64E521B2-AE3A-4771-A9C3-B07BCBF8A0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1892" y="3480007"/>
            <a:ext cx="2264183" cy="1453165"/>
          </a:xfrm>
          <a:prstGeom prst="rect">
            <a:avLst/>
          </a:prstGeom>
        </p:spPr>
      </p:pic>
      <p:pic>
        <p:nvPicPr>
          <p:cNvPr id="19" name="Immagine 18" descr="Immagine che contiene mappa&#10;&#10;Descrizione generata automaticamente">
            <a:extLst>
              <a:ext uri="{FF2B5EF4-FFF2-40B4-BE49-F238E27FC236}">
                <a16:creationId xmlns:a16="http://schemas.microsoft.com/office/drawing/2014/main" id="{672426A9-77B1-4D31-A0F8-1756FA187F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7377" y="3500355"/>
            <a:ext cx="2264183" cy="1453165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204835A8-327F-4786-87EB-DE9F32B49D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540" y="3480008"/>
            <a:ext cx="2264183" cy="145316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DAE7B1C-8E8F-41B5-92DC-F3E226D67D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86407" y="5257723"/>
            <a:ext cx="2133599" cy="148640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27B0598-BD40-43B0-9585-D8D4EEBBCD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993" y="5257723"/>
            <a:ext cx="2264184" cy="1486405"/>
          </a:xfrm>
          <a:prstGeom prst="rect">
            <a:avLst/>
          </a:prstGeom>
        </p:spPr>
      </p:pic>
      <p:pic>
        <p:nvPicPr>
          <p:cNvPr id="16" name="Immagine 15" descr="Immagine che contiene mappa&#10;&#10;Descrizione generata automaticamente">
            <a:extLst>
              <a:ext uri="{FF2B5EF4-FFF2-40B4-BE49-F238E27FC236}">
                <a16:creationId xmlns:a16="http://schemas.microsoft.com/office/drawing/2014/main" id="{9241E120-2AB1-49E6-A2B5-BD3836990C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31892" y="5258954"/>
            <a:ext cx="2264183" cy="1485173"/>
          </a:xfrm>
          <a:prstGeom prst="rect">
            <a:avLst/>
          </a:prstGeom>
        </p:spPr>
      </p:pic>
      <p:pic>
        <p:nvPicPr>
          <p:cNvPr id="24" name="Immagine 2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85F0997-BF63-416F-8F90-CE27726195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77375" y="5257723"/>
            <a:ext cx="2264182" cy="148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0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AA51E6-19B4-4220-B297-6A5621AC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82992"/>
            <a:ext cx="9905955" cy="830998"/>
          </a:xfrm>
        </p:spPr>
        <p:txBody>
          <a:bodyPr/>
          <a:lstStyle/>
          <a:p>
            <a:r>
              <a:rPr lang="it-IT" b="1" u="sng" dirty="0" err="1"/>
              <a:t>Possible</a:t>
            </a:r>
            <a:r>
              <a:rPr lang="it-IT" b="1" u="sng" dirty="0"/>
              <a:t> </a:t>
            </a:r>
            <a:r>
              <a:rPr lang="it-IT" b="1" u="sng" dirty="0" err="1"/>
              <a:t>algorithm</a:t>
            </a:r>
            <a:r>
              <a:rPr lang="it-IT" b="1" u="sng" dirty="0"/>
              <a:t> </a:t>
            </a:r>
            <a:r>
              <a:rPr lang="it-IT" b="1" u="sng" dirty="0" err="1"/>
              <a:t>improvement</a:t>
            </a:r>
            <a:endParaRPr lang="it-IT" b="1" u="sng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F8A636-DD37-4107-81FB-FE865B6BE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4710" y="387976"/>
            <a:ext cx="10172655" cy="2847975"/>
          </a:xfrm>
        </p:spPr>
        <p:txBody>
          <a:bodyPr>
            <a:noAutofit/>
          </a:bodyPr>
          <a:lstStyle/>
          <a:p>
            <a:r>
              <a:rPr lang="en-US" sz="2000" dirty="0"/>
              <a:t>We studied a possible improvement for this particular </a:t>
            </a:r>
            <a:r>
              <a:rPr lang="en-US" sz="2000" dirty="0" err="1"/>
              <a:t>algortihm</a:t>
            </a:r>
            <a:r>
              <a:rPr lang="en-US" sz="2000" dirty="0"/>
              <a:t>: we noticed that not only the "ones" in the matrix were important to analyze similarity between lines, but also "zeros", so we decided to add a </a:t>
            </a:r>
            <a:r>
              <a:rPr lang="en-US" sz="2000" dirty="0" err="1"/>
              <a:t>weigth</a:t>
            </a:r>
            <a:r>
              <a:rPr lang="en-US" sz="2000" dirty="0"/>
              <a:t> in the similarity computation between transactions. We called this parameter q. </a:t>
            </a:r>
          </a:p>
        </p:txBody>
      </p:sp>
      <p:pic>
        <p:nvPicPr>
          <p:cNvPr id="8" name="Immagine 7" descr="Immagine che contiene orologio, bianco&#10;&#10;Descrizione generata automaticamente">
            <a:extLst>
              <a:ext uri="{FF2B5EF4-FFF2-40B4-BE49-F238E27FC236}">
                <a16:creationId xmlns:a16="http://schemas.microsoft.com/office/drawing/2014/main" id="{49D1693C-946F-402E-B4A3-1A034C46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60" y="2765083"/>
            <a:ext cx="8658321" cy="175913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57A78F3-1A03-4DCE-82ED-BBE715AB4F9D}"/>
              </a:ext>
            </a:extLst>
          </p:cNvPr>
          <p:cNvSpPr txBox="1"/>
          <p:nvPr/>
        </p:nvSpPr>
        <p:spPr>
          <a:xfrm>
            <a:off x="4850861" y="4956672"/>
            <a:ext cx="222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DEEAF6"/>
                </a:solidFill>
              </a:rPr>
              <a:t>Similarity</a:t>
            </a:r>
            <a:r>
              <a:rPr lang="it-IT" dirty="0">
                <a:solidFill>
                  <a:srgbClr val="DEEAF6"/>
                </a:solidFill>
              </a:rPr>
              <a:t> = 3 + q * 5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AACF370-92DD-4B14-BDBA-69133FDBD447}"/>
              </a:ext>
            </a:extLst>
          </p:cNvPr>
          <p:cNvSpPr txBox="1"/>
          <p:nvPr/>
        </p:nvSpPr>
        <p:spPr>
          <a:xfrm>
            <a:off x="4850861" y="5262727"/>
            <a:ext cx="22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E2EFD9"/>
                </a:solidFill>
              </a:rPr>
              <a:t>Similarity</a:t>
            </a:r>
            <a:r>
              <a:rPr lang="it-IT" dirty="0">
                <a:solidFill>
                  <a:srgbClr val="E2EFD9"/>
                </a:solidFill>
              </a:rPr>
              <a:t> = 2 + q * 8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149DCA7-0D60-4992-9CC9-9F3F0D04235F}"/>
              </a:ext>
            </a:extLst>
          </p:cNvPr>
          <p:cNvSpPr txBox="1"/>
          <p:nvPr/>
        </p:nvSpPr>
        <p:spPr>
          <a:xfrm>
            <a:off x="821504" y="5775225"/>
            <a:ext cx="10545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tried several values of q in order to find the balance between the </a:t>
            </a:r>
            <a:r>
              <a:rPr lang="en-US" sz="2000" dirty="0" err="1"/>
              <a:t>weigth</a:t>
            </a:r>
            <a:r>
              <a:rPr lang="en-US" sz="2000" dirty="0"/>
              <a:t> of "ones" and "zeros“.</a:t>
            </a:r>
          </a:p>
        </p:txBody>
      </p:sp>
      <p:pic>
        <p:nvPicPr>
          <p:cNvPr id="5" name="Immagine 4" descr="Immagine che contiene orologio, stanza, bianco&#10;&#10;Descrizione generata automaticamente">
            <a:extLst>
              <a:ext uri="{FF2B5EF4-FFF2-40B4-BE49-F238E27FC236}">
                <a16:creationId xmlns:a16="http://schemas.microsoft.com/office/drawing/2014/main" id="{5B597F87-1A1B-4874-ACEB-3F67624E8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965" y="2778879"/>
            <a:ext cx="8620663" cy="1759229"/>
          </a:xfrm>
          <a:prstGeom prst="rect">
            <a:avLst/>
          </a:prstGeom>
        </p:spPr>
      </p:pic>
      <p:pic>
        <p:nvPicPr>
          <p:cNvPr id="7" name="Immagine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DE0082BC-9598-49AE-BD1F-3FE710F8B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890" y="2769354"/>
            <a:ext cx="8668291" cy="177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9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76F18D-1999-44C1-B239-0EAA3E42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06" y="0"/>
            <a:ext cx="9905955" cy="980048"/>
          </a:xfrm>
        </p:spPr>
        <p:txBody>
          <a:bodyPr/>
          <a:lstStyle/>
          <a:p>
            <a:r>
              <a:rPr lang="it-IT" b="1" u="sng" dirty="0"/>
              <a:t>Q </a:t>
            </a:r>
            <a:r>
              <a:rPr lang="it-IT" b="1" u="sng" dirty="0" err="1"/>
              <a:t>implementation</a:t>
            </a:r>
            <a:r>
              <a:rPr lang="it-IT" b="1" u="sng" dirty="0"/>
              <a:t> </a:t>
            </a:r>
            <a:r>
              <a:rPr lang="it-IT" b="1" u="sng" dirty="0" err="1"/>
              <a:t>results</a:t>
            </a:r>
            <a:endParaRPr lang="it-IT" b="1" u="sng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70E59C-F01B-4CF8-A1EF-C5BFD15DC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06" y="980048"/>
            <a:ext cx="9904459" cy="1477402"/>
          </a:xfrm>
        </p:spPr>
        <p:txBody>
          <a:bodyPr>
            <a:normAutofit/>
          </a:bodyPr>
          <a:lstStyle/>
          <a:p>
            <a:r>
              <a:rPr lang="it-IT" sz="2000" dirty="0" err="1"/>
              <a:t>Firstly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tried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</a:t>
            </a:r>
            <a:r>
              <a:rPr lang="it-IT" sz="2000" dirty="0" err="1"/>
              <a:t>function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describes</a:t>
            </a:r>
            <a:r>
              <a:rPr lang="it-IT" sz="2000" dirty="0"/>
              <a:t> the </a:t>
            </a:r>
            <a:r>
              <a:rPr lang="it-IT" sz="2000" dirty="0" err="1"/>
              <a:t>value</a:t>
            </a:r>
            <a:r>
              <a:rPr lang="it-IT" sz="2000" dirty="0"/>
              <a:t> of q in </a:t>
            </a:r>
            <a:r>
              <a:rPr lang="it-IT" sz="2000" dirty="0" err="1"/>
              <a:t>dependence</a:t>
            </a:r>
            <a:r>
              <a:rPr lang="it-IT" sz="2000" dirty="0"/>
              <a:t> of the </a:t>
            </a:r>
            <a:r>
              <a:rPr lang="it-IT" sz="2000" dirty="0" err="1"/>
              <a:t>matrix</a:t>
            </a:r>
            <a:r>
              <a:rPr lang="it-IT" sz="2000" dirty="0"/>
              <a:t> </a:t>
            </a:r>
            <a:r>
              <a:rPr lang="it-IT" sz="2000" dirty="0" err="1"/>
              <a:t>density</a:t>
            </a:r>
            <a:r>
              <a:rPr lang="it-IT" sz="2000" dirty="0"/>
              <a:t> with a non-linear </a:t>
            </a:r>
            <a:r>
              <a:rPr lang="it-IT" sz="2000" dirty="0" err="1"/>
              <a:t>regression</a:t>
            </a:r>
            <a:r>
              <a:rPr lang="it-IT" sz="2000" dirty="0"/>
              <a:t> </a:t>
            </a:r>
            <a:r>
              <a:rPr lang="it-IT" sz="2000" dirty="0" err="1"/>
              <a:t>method</a:t>
            </a:r>
            <a:r>
              <a:rPr lang="it-IT" sz="2000" dirty="0"/>
              <a:t>. </a:t>
            </a:r>
            <a:r>
              <a:rPr lang="it-IT" sz="2000" dirty="0" err="1"/>
              <a:t>Then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tried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a </a:t>
            </a:r>
            <a:r>
              <a:rPr lang="it-IT" sz="2000" dirty="0" err="1"/>
              <a:t>correlation</a:t>
            </a:r>
            <a:r>
              <a:rPr lang="it-IT" sz="2000" dirty="0"/>
              <a:t> </a:t>
            </a:r>
            <a:r>
              <a:rPr lang="it-IT" sz="2000" dirty="0" err="1"/>
              <a:t>between</a:t>
            </a:r>
            <a:r>
              <a:rPr lang="it-IT" sz="2000" dirty="0"/>
              <a:t> KL-</a:t>
            </a:r>
            <a:r>
              <a:rPr lang="it-IT" sz="2000" dirty="0" err="1"/>
              <a:t>Divergence</a:t>
            </a:r>
            <a:r>
              <a:rPr lang="it-IT" sz="2000" dirty="0"/>
              <a:t> and q with a </a:t>
            </a:r>
            <a:r>
              <a:rPr lang="it-IT" sz="2000" dirty="0" err="1"/>
              <a:t>fixed</a:t>
            </a:r>
            <a:r>
              <a:rPr lang="it-IT" sz="2000" dirty="0"/>
              <a:t> </a:t>
            </a:r>
            <a:r>
              <a:rPr lang="it-IT" sz="2000" dirty="0" err="1"/>
              <a:t>density</a:t>
            </a:r>
            <a:r>
              <a:rPr lang="it-IT" sz="2000" dirty="0"/>
              <a:t> </a:t>
            </a:r>
            <a:r>
              <a:rPr lang="it-IT" sz="2000" dirty="0" err="1"/>
              <a:t>matrix</a:t>
            </a:r>
            <a:r>
              <a:rPr lang="it-IT" sz="2000" dirty="0"/>
              <a:t>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DDBF6B5-13A6-42E7-98C8-DE03F6FFB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317" y="2775040"/>
            <a:ext cx="4143113" cy="3462628"/>
          </a:xfrm>
          <a:prstGeom prst="rect">
            <a:avLst/>
          </a:prstGeom>
        </p:spPr>
      </p:pic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B976C9B2-1566-40BA-B35E-B542D0BE5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50" y="2833764"/>
            <a:ext cx="4143113" cy="338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08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628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Tw Cen MT</vt:lpstr>
      <vt:lpstr>Circuito</vt:lpstr>
      <vt:lpstr>Data PROTECTION &amp; PRIVACY</vt:lpstr>
      <vt:lpstr>Transactional data</vt:lpstr>
      <vt:lpstr>Anonymization algorithm</vt:lpstr>
      <vt:lpstr>Dataset analysis and data preparation </vt:lpstr>
      <vt:lpstr>Implementation of CAHD algorithm </vt:lpstr>
      <vt:lpstr>Results analysis via KL-Divergence </vt:lpstr>
      <vt:lpstr>Effectiveness and Efficiency analysis</vt:lpstr>
      <vt:lpstr>Possible algorithm improvement</vt:lpstr>
      <vt:lpstr>Q implementation results</vt:lpstr>
      <vt:lpstr>Q implementation results</vt:lpstr>
      <vt:lpstr>Q implementation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PROTECTION &amp; PRIVACY</dc:title>
  <dc:creator>gabriele taccioli</dc:creator>
  <cp:lastModifiedBy>Emanuele Venzano</cp:lastModifiedBy>
  <cp:revision>40</cp:revision>
  <dcterms:created xsi:type="dcterms:W3CDTF">2020-02-07T13:47:15Z</dcterms:created>
  <dcterms:modified xsi:type="dcterms:W3CDTF">2020-02-09T22:18:29Z</dcterms:modified>
</cp:coreProperties>
</file>