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Maven Pro" pitchFamily="2" charset="77"/>
      <p:regular r:id="rId51"/>
      <p:bold r:id="rId52"/>
    </p:embeddedFont>
    <p:embeddedFont>
      <p:font typeface="Nunito" pitchFamily="2" charset="77"/>
      <p:regular r:id="rId53"/>
      <p:bold r:id="rId54"/>
      <p:italic r:id="rId55"/>
      <p:boldItalic r:id="rId56"/>
    </p:embeddedFont>
    <p:embeddedFont>
      <p:font typeface="Roboto" panose="02000000000000000000" pitchFamily="2"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43"/>
  </p:normalViewPr>
  <p:slideViewPr>
    <p:cSldViewPr snapToGrid="0">
      <p:cViewPr varScale="1">
        <p:scale>
          <a:sx n="124" d="100"/>
          <a:sy n="124" d="100"/>
        </p:scale>
        <p:origin x="176" y="6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139a97de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0139a97d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ff0608cc2d_0_1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ff0608cc2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ff293e0d9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ff293e0d9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ff0608cc2d_0_1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ff0608cc2d_0_1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ff260585b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ff260585b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ff293e0d9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ff293e0d9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ff293e0d9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ff293e0d9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ff293e0d9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ff293e0d9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ff293e0d9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ff293e0d9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ff293e0d9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ff293e0d9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ff0608cc2d_0_1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ff0608cc2d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ff219b76d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ff219b7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ff22fef07b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ff22fef07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ff22fef07b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ff22fef07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ff22fef07b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ff22fef07b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f22fef07b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f22fef07b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ff22fef07b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ff22fef07b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0139a97de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0139a97de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139a97de3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0139a97de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0139a97de3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0139a97de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f293e0d9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f293e0d9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f293e0d9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f293e0d9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ff22fef07b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ff22fef07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ff22fef07b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ff22fef07b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ff22fef07b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ff22fef07b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ff22fef07b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ff22fef07b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ff22fef07b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ff22fef07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ff22fef07b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ff22fef07b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ff22fef07b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ff22fef07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ff22fef07b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ff22fef07b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ff22fef07b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ff22fef07b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ff22fef07b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ff22fef07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f0608cc2d_0_1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f0608cc2d_0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Verdana"/>
                <a:ea typeface="Verdana"/>
                <a:cs typeface="Verdana"/>
                <a:sym typeface="Verdana"/>
              </a:rPr>
              <a:t>Each line in the file corresponds to a data record, and each record consists of fields, or attributes, separated by commas. This format is particularly useful for representing simple relational data.</a:t>
            </a:r>
            <a:endParaRPr>
              <a:solidFill>
                <a:schemeClr val="dk1"/>
              </a:solidFill>
              <a:latin typeface="Verdana"/>
              <a:ea typeface="Verdana"/>
              <a:cs typeface="Verdana"/>
              <a:sym typeface="Verdana"/>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ff22fef07b_1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ff22fef07b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ff22fef07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ff22fef0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ff22fef07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ff22fef07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ff22fef07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ff22fef0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ff22fef07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ff22fef07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ff22fef07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ff22fef0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ff22fef07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ff22fef07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ff22fef07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ff22fef07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ff22fef07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ff22fef07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ff0608cc2d_0_1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ff0608cc2d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f293e0d9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f293e0d9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ff0608cc2d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ff0608cc2d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ff0608cc2d_0_1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ff0608cc2d_0_1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ff293e0d9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ff293e0d9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hmKViPDR6T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41l-96RVqQE"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hyperlink" Target="https://youtu.be/aY_YhXhqmY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hyperlink" Target="http://www.youtube.com/watch?v=aY_YhXhqmY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K96n-Es4kTs"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youtu.be/WtBtq429ki0"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rgHPRw_aTW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OpAyM-m1Z_4"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kO6PTDPO9pQ"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Serialization and Data Management</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Pod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[Advanced Example]</a:t>
            </a:r>
            <a:endParaRPr/>
          </a:p>
        </p:txBody>
      </p:sp>
      <p:sp>
        <p:nvSpPr>
          <p:cNvPr id="337" name="Google Shape;337;p22"/>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8" name="Google Shape;338;p22"/>
          <p:cNvPicPr preferRelativeResize="0"/>
          <p:nvPr/>
        </p:nvPicPr>
        <p:blipFill>
          <a:blip r:embed="rId3">
            <a:alphaModFix/>
          </a:blip>
          <a:stretch>
            <a:fillRect/>
          </a:stretch>
        </p:blipFill>
        <p:spPr>
          <a:xfrm>
            <a:off x="879637" y="4093401"/>
            <a:ext cx="7384726" cy="467225"/>
          </a:xfrm>
          <a:prstGeom prst="rect">
            <a:avLst/>
          </a:prstGeom>
          <a:noFill/>
          <a:ln>
            <a:noFill/>
          </a:ln>
        </p:spPr>
      </p:pic>
      <p:pic>
        <p:nvPicPr>
          <p:cNvPr id="339" name="Google Shape;339;p22"/>
          <p:cNvPicPr preferRelativeResize="0"/>
          <p:nvPr/>
        </p:nvPicPr>
        <p:blipFill>
          <a:blip r:embed="rId4">
            <a:alphaModFix/>
          </a:blip>
          <a:stretch>
            <a:fillRect/>
          </a:stretch>
        </p:blipFill>
        <p:spPr>
          <a:xfrm>
            <a:off x="517250" y="1296550"/>
            <a:ext cx="5063275" cy="2104225"/>
          </a:xfrm>
          <a:prstGeom prst="rect">
            <a:avLst/>
          </a:prstGeom>
          <a:noFill/>
          <a:ln>
            <a:noFill/>
          </a:ln>
        </p:spPr>
      </p:pic>
      <p:pic>
        <p:nvPicPr>
          <p:cNvPr id="340" name="Google Shape;340;p22"/>
          <p:cNvPicPr preferRelativeResize="0"/>
          <p:nvPr/>
        </p:nvPicPr>
        <p:blipFill>
          <a:blip r:embed="rId5">
            <a:alphaModFix/>
          </a:blip>
          <a:stretch>
            <a:fillRect/>
          </a:stretch>
        </p:blipFill>
        <p:spPr>
          <a:xfrm>
            <a:off x="3805125" y="2785046"/>
            <a:ext cx="5006426" cy="113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[Best Practices]</a:t>
            </a:r>
            <a:endParaRPr/>
          </a:p>
        </p:txBody>
      </p:sp>
      <p:sp>
        <p:nvSpPr>
          <p:cNvPr id="346" name="Google Shape;346;p23"/>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simple as CSV can be used, there are ways to streamline efficiency with it, such as:</a:t>
            </a:r>
            <a:endParaRPr/>
          </a:p>
          <a:p>
            <a:pPr marL="457200" lvl="0" indent="-311150" algn="l" rtl="0">
              <a:spcBef>
                <a:spcPts val="1200"/>
              </a:spcBef>
              <a:spcAft>
                <a:spcPts val="0"/>
              </a:spcAft>
              <a:buSzPts val="1300"/>
              <a:buChar char="-"/>
            </a:pPr>
            <a:r>
              <a:rPr lang="en"/>
              <a:t>Using Consistent Structure</a:t>
            </a:r>
            <a:endParaRPr/>
          </a:p>
          <a:p>
            <a:pPr marL="457200" lvl="0" indent="-311150" algn="l" rtl="0">
              <a:spcBef>
                <a:spcPts val="0"/>
              </a:spcBef>
              <a:spcAft>
                <a:spcPts val="0"/>
              </a:spcAft>
              <a:buSzPts val="1300"/>
              <a:buChar char="-"/>
            </a:pPr>
            <a:r>
              <a:rPr lang="en"/>
              <a:t>Including Headers</a:t>
            </a:r>
            <a:endParaRPr/>
          </a:p>
          <a:p>
            <a:pPr marL="457200" lvl="0" indent="-311150" algn="l" rtl="0">
              <a:spcBef>
                <a:spcPts val="0"/>
              </a:spcBef>
              <a:spcAft>
                <a:spcPts val="0"/>
              </a:spcAft>
              <a:buSzPts val="1300"/>
              <a:buChar char="-"/>
            </a:pPr>
            <a:r>
              <a:rPr lang="en"/>
              <a:t>Handling Missing Data Properly</a:t>
            </a:r>
            <a:endParaRPr/>
          </a:p>
          <a:p>
            <a:pPr marL="457200" lvl="0" indent="-311150" algn="l" rtl="0">
              <a:spcBef>
                <a:spcPts val="0"/>
              </a:spcBef>
              <a:spcAft>
                <a:spcPts val="0"/>
              </a:spcAft>
              <a:buSzPts val="1300"/>
              <a:buChar char="-"/>
            </a:pPr>
            <a:r>
              <a:rPr lang="en"/>
              <a:t>Data Validation</a:t>
            </a:r>
            <a:endParaRPr/>
          </a:p>
          <a:p>
            <a:pPr marL="457200" lvl="0" indent="-311150" algn="l" rtl="0">
              <a:spcBef>
                <a:spcPts val="0"/>
              </a:spcBef>
              <a:spcAft>
                <a:spcPts val="0"/>
              </a:spcAft>
              <a:buSzPts val="1300"/>
              <a:buChar char="-"/>
            </a:pPr>
            <a:r>
              <a:rPr lang="en"/>
              <a:t>Character Encoding</a:t>
            </a:r>
            <a:endParaRPr/>
          </a:p>
          <a:p>
            <a:pPr marL="457200" lvl="0" indent="-311150" algn="l" rtl="0">
              <a:spcBef>
                <a:spcPts val="0"/>
              </a:spcBef>
              <a:spcAft>
                <a:spcPts val="0"/>
              </a:spcAft>
              <a:buSzPts val="1300"/>
              <a:buChar char="-"/>
            </a:pPr>
            <a:r>
              <a:rPr lang="en"/>
              <a:t>Secure Data Handling</a:t>
            </a:r>
            <a:endParaRPr/>
          </a:p>
          <a:p>
            <a:pPr marL="457200" lvl="0" indent="-311150" algn="l" rtl="0">
              <a:spcBef>
                <a:spcPts val="0"/>
              </a:spcBef>
              <a:spcAft>
                <a:spcPts val="0"/>
              </a:spcAft>
              <a:buSzPts val="1300"/>
              <a:buChar char="-"/>
            </a:pPr>
            <a:r>
              <a:rPr lang="en"/>
              <a:t>Efficient Large File Handling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Pickle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[What is it?]</a:t>
            </a:r>
            <a:endParaRPr/>
          </a:p>
        </p:txBody>
      </p:sp>
      <p:sp>
        <p:nvSpPr>
          <p:cNvPr id="357" name="Google Shape;357;p25"/>
          <p:cNvSpPr txBox="1">
            <a:spLocks noGrp="1"/>
          </p:cNvSpPr>
          <p:nvPr>
            <p:ph type="body" idx="1"/>
          </p:nvPr>
        </p:nvSpPr>
        <p:spPr>
          <a:xfrm>
            <a:off x="1303800" y="17823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is a Python-specific serialization format that implements protocols for serializing and deserializing Python objects</a:t>
            </a:r>
            <a:endParaRPr/>
          </a:p>
          <a:p>
            <a:pPr marL="457200" lvl="0" indent="-311150" algn="l" rtl="0">
              <a:spcBef>
                <a:spcPts val="1200"/>
              </a:spcBef>
              <a:spcAft>
                <a:spcPts val="0"/>
              </a:spcAft>
              <a:buSzPts val="1300"/>
              <a:buChar char="-"/>
            </a:pPr>
            <a:r>
              <a:rPr lang="en"/>
              <a:t>Serialization - Process by which an Object is converted into a byte stream</a:t>
            </a:r>
            <a:endParaRPr/>
          </a:p>
          <a:p>
            <a:pPr marL="457200" lvl="0" indent="-311150" algn="l" rtl="0">
              <a:spcBef>
                <a:spcPts val="0"/>
              </a:spcBef>
              <a:spcAft>
                <a:spcPts val="0"/>
              </a:spcAft>
              <a:buSzPts val="1300"/>
              <a:buChar char="-"/>
            </a:pPr>
            <a:r>
              <a:rPr lang="en"/>
              <a:t>Deserialization - Process by which a Byte stream is reconstructed back into an Object</a:t>
            </a:r>
            <a:endParaRPr/>
          </a:p>
          <a:p>
            <a:pPr marL="0" lvl="0" indent="0" algn="l" rtl="0">
              <a:spcBef>
                <a:spcPts val="1200"/>
              </a:spcBef>
              <a:spcAft>
                <a:spcPts val="1200"/>
              </a:spcAft>
              <a:buNone/>
            </a:pPr>
            <a:endParaRPr/>
          </a:p>
        </p:txBody>
      </p:sp>
      <p:pic>
        <p:nvPicPr>
          <p:cNvPr id="358" name="Google Shape;358;p25"/>
          <p:cNvPicPr preferRelativeResize="0"/>
          <p:nvPr/>
        </p:nvPicPr>
        <p:blipFill>
          <a:blip r:embed="rId3">
            <a:alphaModFix/>
          </a:blip>
          <a:stretch>
            <a:fillRect/>
          </a:stretch>
        </p:blipFill>
        <p:spPr>
          <a:xfrm>
            <a:off x="2559299" y="2974375"/>
            <a:ext cx="4025400" cy="201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[Why use it?]</a:t>
            </a:r>
            <a:endParaRPr/>
          </a:p>
        </p:txBody>
      </p:sp>
      <p:sp>
        <p:nvSpPr>
          <p:cNvPr id="364" name="Google Shape;364;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is absurdly powerful when it comes to Python since it provides:</a:t>
            </a:r>
            <a:endParaRPr/>
          </a:p>
          <a:p>
            <a:pPr marL="457200" lvl="0" indent="-311150" algn="l" rtl="0">
              <a:spcBef>
                <a:spcPts val="1200"/>
              </a:spcBef>
              <a:spcAft>
                <a:spcPts val="0"/>
              </a:spcAft>
              <a:buSzPts val="1300"/>
              <a:buChar char="-"/>
            </a:pPr>
            <a:r>
              <a:rPr lang="en"/>
              <a:t>Unmatched Flexibility</a:t>
            </a:r>
            <a:endParaRPr/>
          </a:p>
          <a:p>
            <a:pPr marL="457200" lvl="0" indent="-311150" algn="l" rtl="0">
              <a:spcBef>
                <a:spcPts val="0"/>
              </a:spcBef>
              <a:spcAft>
                <a:spcPts val="0"/>
              </a:spcAft>
              <a:buSzPts val="1300"/>
              <a:buChar char="-"/>
            </a:pPr>
            <a:r>
              <a:rPr lang="en"/>
              <a:t>Preservation of Object States</a:t>
            </a:r>
            <a:endParaRPr/>
          </a:p>
          <a:p>
            <a:pPr marL="457200" lvl="0" indent="-311150" algn="l" rtl="0">
              <a:spcBef>
                <a:spcPts val="0"/>
              </a:spcBef>
              <a:spcAft>
                <a:spcPts val="0"/>
              </a:spcAft>
              <a:buSzPts val="1300"/>
              <a:buChar char="-"/>
            </a:pPr>
            <a:r>
              <a:rPr lang="en"/>
              <a:t>Rapid Prototyping</a:t>
            </a:r>
            <a:endParaRPr/>
          </a:p>
          <a:p>
            <a:pPr marL="0" lvl="0" indent="0" algn="l" rtl="0">
              <a:spcBef>
                <a:spcPts val="1200"/>
              </a:spcBef>
              <a:spcAft>
                <a:spcPts val="1200"/>
              </a:spcAft>
              <a:buNone/>
            </a:pPr>
            <a:endParaRPr/>
          </a:p>
        </p:txBody>
      </p:sp>
      <p:pic>
        <p:nvPicPr>
          <p:cNvPr id="365" name="Google Shape;365;p26"/>
          <p:cNvPicPr preferRelativeResize="0"/>
          <p:nvPr/>
        </p:nvPicPr>
        <p:blipFill>
          <a:blip r:embed="rId3">
            <a:alphaModFix/>
          </a:blip>
          <a:stretch>
            <a:fillRect/>
          </a:stretch>
        </p:blipFill>
        <p:spPr>
          <a:xfrm>
            <a:off x="4532224" y="2624775"/>
            <a:ext cx="2251551" cy="178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[Use Cases]</a:t>
            </a:r>
            <a:endParaRPr/>
          </a:p>
        </p:txBody>
      </p:sp>
      <p:sp>
        <p:nvSpPr>
          <p:cNvPr id="371" name="Google Shape;371;p27"/>
          <p:cNvSpPr txBox="1">
            <a:spLocks noGrp="1"/>
          </p:cNvSpPr>
          <p:nvPr>
            <p:ph type="body" idx="1"/>
          </p:nvPr>
        </p:nvSpPr>
        <p:spPr>
          <a:xfrm>
            <a:off x="1303800" y="16895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Appropriate Use Cases for Pickle (in terms of our class project)</a:t>
            </a:r>
            <a:endParaRPr/>
          </a:p>
          <a:p>
            <a:pPr marL="457200" lvl="0" indent="-311150" algn="l" rtl="0">
              <a:spcBef>
                <a:spcPts val="1200"/>
              </a:spcBef>
              <a:spcAft>
                <a:spcPts val="0"/>
              </a:spcAft>
              <a:buSzPts val="1300"/>
              <a:buChar char="-"/>
            </a:pPr>
            <a:r>
              <a:rPr lang="en"/>
              <a:t>Saving and Loading Configuration Settings</a:t>
            </a:r>
            <a:endParaRPr/>
          </a:p>
          <a:p>
            <a:pPr marL="457200" lvl="0" indent="-311150" algn="l" rtl="0">
              <a:spcBef>
                <a:spcPts val="0"/>
              </a:spcBef>
              <a:spcAft>
                <a:spcPts val="0"/>
              </a:spcAft>
              <a:buSzPts val="1300"/>
              <a:buChar char="-"/>
            </a:pPr>
            <a:r>
              <a:rPr lang="en"/>
              <a:t>Session Data Management</a:t>
            </a:r>
            <a:endParaRPr/>
          </a:p>
          <a:p>
            <a:pPr marL="457200" lvl="0" indent="-311150" algn="l" rtl="0">
              <a:spcBef>
                <a:spcPts val="0"/>
              </a:spcBef>
              <a:spcAft>
                <a:spcPts val="0"/>
              </a:spcAft>
              <a:buSzPts val="1300"/>
              <a:buChar char="-"/>
            </a:pPr>
            <a:r>
              <a:rPr lang="en"/>
              <a:t>Caching Frequently Accessed Data</a:t>
            </a:r>
            <a:endParaRPr/>
          </a:p>
          <a:p>
            <a:pPr marL="0" lvl="0" indent="0" algn="l" rtl="0">
              <a:spcBef>
                <a:spcPts val="1200"/>
              </a:spcBef>
              <a:spcAft>
                <a:spcPts val="0"/>
              </a:spcAft>
              <a:buNone/>
            </a:pPr>
            <a:r>
              <a:rPr lang="en"/>
              <a:t>Other Use Cases for Pickle (outside of our class project)</a:t>
            </a:r>
            <a:endParaRPr/>
          </a:p>
          <a:p>
            <a:pPr marL="457200" lvl="0" indent="-311150" algn="l" rtl="0">
              <a:spcBef>
                <a:spcPts val="1200"/>
              </a:spcBef>
              <a:spcAft>
                <a:spcPts val="0"/>
              </a:spcAft>
              <a:buSzPts val="1300"/>
              <a:buChar char="-"/>
            </a:pPr>
            <a:r>
              <a:rPr lang="en"/>
              <a:t>Performance Optimization</a:t>
            </a:r>
            <a:endParaRPr/>
          </a:p>
          <a:p>
            <a:pPr marL="457200" lvl="0" indent="-311150" algn="l" rtl="0">
              <a:spcBef>
                <a:spcPts val="0"/>
              </a:spcBef>
              <a:spcAft>
                <a:spcPts val="0"/>
              </a:spcAft>
              <a:buSzPts val="1300"/>
              <a:buChar char="-"/>
            </a:pPr>
            <a:r>
              <a:rPr lang="en"/>
              <a:t>Distributing Objects Across Python Processes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[Working with Pickle]</a:t>
            </a:r>
            <a:endParaRPr/>
          </a:p>
        </p:txBody>
      </p:sp>
      <p:sp>
        <p:nvSpPr>
          <p:cNvPr id="377" name="Google Shape;377;p28"/>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import the Python-Package for Pickle:</a:t>
            </a:r>
            <a:endParaRPr/>
          </a:p>
          <a:p>
            <a:pPr marL="457200" lvl="0" indent="-311150" algn="l" rtl="0">
              <a:spcBef>
                <a:spcPts val="1200"/>
              </a:spcBef>
              <a:spcAft>
                <a:spcPts val="0"/>
              </a:spcAft>
              <a:buSzPts val="1300"/>
              <a:buChar char="-"/>
            </a:pPr>
            <a:r>
              <a:rPr lang="en"/>
              <a:t>import pickle</a:t>
            </a:r>
            <a:endParaRPr/>
          </a:p>
          <a:p>
            <a:pPr marL="0" lvl="0" indent="0" algn="l" rtl="0">
              <a:spcBef>
                <a:spcPts val="1200"/>
              </a:spcBef>
              <a:spcAft>
                <a:spcPts val="0"/>
              </a:spcAft>
              <a:buNone/>
            </a:pPr>
            <a:r>
              <a:rPr lang="en"/>
              <a:t>Typically, Pickle (by default) should already be a pre-installed package with Python</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a:t>
            </a:r>
            <a:endParaRPr/>
          </a:p>
        </p:txBody>
      </p:sp>
      <p:pic>
        <p:nvPicPr>
          <p:cNvPr id="378" name="Google Shape;378;p28"/>
          <p:cNvPicPr preferRelativeResize="0"/>
          <p:nvPr/>
        </p:nvPicPr>
        <p:blipFill>
          <a:blip r:embed="rId3">
            <a:alphaModFix/>
          </a:blip>
          <a:stretch>
            <a:fillRect/>
          </a:stretch>
        </p:blipFill>
        <p:spPr>
          <a:xfrm>
            <a:off x="3176588" y="3324725"/>
            <a:ext cx="2790825"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[Demo]</a:t>
            </a:r>
            <a:endParaRPr/>
          </a:p>
        </p:txBody>
      </p:sp>
      <p:sp>
        <p:nvSpPr>
          <p:cNvPr id="384" name="Google Shape;384;p29"/>
          <p:cNvSpPr txBox="1">
            <a:spLocks noGrp="1"/>
          </p:cNvSpPr>
          <p:nvPr>
            <p:ph type="body" idx="1"/>
          </p:nvPr>
        </p:nvSpPr>
        <p:spPr>
          <a:xfrm>
            <a:off x="1303800" y="16939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5" name="Google Shape;385;p29" descr="This is a demonstration for Intro to Software Engineering for Pickle" title="Pickling and Unpickling Demo">
            <a:hlinkClick r:id="rId3"/>
          </p:cNvPr>
          <p:cNvPicPr preferRelativeResize="0"/>
          <p:nvPr/>
        </p:nvPicPr>
        <p:blipFill>
          <a:blip r:embed="rId4">
            <a:alphaModFix/>
          </a:blip>
          <a:stretch>
            <a:fillRect/>
          </a:stretch>
        </p:blipFill>
        <p:spPr>
          <a:xfrm>
            <a:off x="1416488" y="1191750"/>
            <a:ext cx="6805125" cy="3827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Pickle [Drawbacks]</a:t>
            </a:r>
            <a:endParaRPr/>
          </a:p>
        </p:txBody>
      </p:sp>
      <p:sp>
        <p:nvSpPr>
          <p:cNvPr id="391" name="Google Shape;391;p30"/>
          <p:cNvSpPr txBox="1">
            <a:spLocks noGrp="1"/>
          </p:cNvSpPr>
          <p:nvPr>
            <p:ph type="body" idx="1"/>
          </p:nvPr>
        </p:nvSpPr>
        <p:spPr>
          <a:xfrm>
            <a:off x="1303800" y="16232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as powerful as Pickle is, there are subtle drawbacks that prevents Pickle from being a universally used tool</a:t>
            </a:r>
            <a:endParaRPr/>
          </a:p>
          <a:p>
            <a:pPr marL="0" lvl="0" indent="0" algn="l" rtl="0">
              <a:spcBef>
                <a:spcPts val="1200"/>
              </a:spcBef>
              <a:spcAft>
                <a:spcPts val="0"/>
              </a:spcAft>
              <a:buNone/>
            </a:pPr>
            <a:r>
              <a:rPr lang="en"/>
              <a:t>Security Concerns:</a:t>
            </a:r>
            <a:endParaRPr/>
          </a:p>
          <a:p>
            <a:pPr marL="457200" lvl="0" indent="-311150" algn="l" rtl="0">
              <a:spcBef>
                <a:spcPts val="1200"/>
              </a:spcBef>
              <a:spcAft>
                <a:spcPts val="0"/>
              </a:spcAft>
              <a:buSzPts val="1300"/>
              <a:buChar char="-"/>
            </a:pPr>
            <a:r>
              <a:rPr lang="en"/>
              <a:t>Malicious Code Execution</a:t>
            </a:r>
            <a:endParaRPr/>
          </a:p>
          <a:p>
            <a:pPr marL="0" lvl="0" indent="0" algn="l" rtl="0">
              <a:spcBef>
                <a:spcPts val="1200"/>
              </a:spcBef>
              <a:spcAft>
                <a:spcPts val="0"/>
              </a:spcAft>
              <a:buNone/>
            </a:pPr>
            <a:r>
              <a:rPr lang="en"/>
              <a:t>Limitations:</a:t>
            </a:r>
            <a:endParaRPr/>
          </a:p>
          <a:p>
            <a:pPr marL="457200" lvl="0" indent="-311150" algn="l" rtl="0">
              <a:spcBef>
                <a:spcPts val="1200"/>
              </a:spcBef>
              <a:spcAft>
                <a:spcPts val="0"/>
              </a:spcAft>
              <a:buSzPts val="1300"/>
              <a:buChar char="-"/>
            </a:pPr>
            <a:r>
              <a:rPr lang="en"/>
              <a:t>Python-Specific Format</a:t>
            </a:r>
            <a:endParaRPr/>
          </a:p>
          <a:p>
            <a:pPr marL="457200" lvl="0" indent="-311150" algn="l" rtl="0">
              <a:spcBef>
                <a:spcPts val="0"/>
              </a:spcBef>
              <a:spcAft>
                <a:spcPts val="0"/>
              </a:spcAft>
              <a:buSzPts val="1300"/>
              <a:buChar char="-"/>
            </a:pPr>
            <a:r>
              <a:rPr lang="en"/>
              <a:t>Not Suitable for Long-Term Storage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JSON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Agenda</a:t>
            </a:r>
            <a:endParaRPr/>
          </a:p>
        </p:txBody>
      </p:sp>
      <p:sp>
        <p:nvSpPr>
          <p:cNvPr id="284" name="Google Shape;284;p14"/>
          <p:cNvSpPr txBox="1">
            <a:spLocks noGrp="1"/>
          </p:cNvSpPr>
          <p:nvPr>
            <p:ph type="subTitle" idx="1"/>
          </p:nvPr>
        </p:nvSpPr>
        <p:spPr>
          <a:xfrm>
            <a:off x="824000" y="3054850"/>
            <a:ext cx="4255500" cy="2215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a:t>CSV</a:t>
            </a:r>
            <a:endParaRPr/>
          </a:p>
          <a:p>
            <a:pPr marL="457200" lvl="0" indent="-330200" algn="l" rtl="0">
              <a:spcBef>
                <a:spcPts val="0"/>
              </a:spcBef>
              <a:spcAft>
                <a:spcPts val="0"/>
              </a:spcAft>
              <a:buSzPts val="1600"/>
              <a:buAutoNum type="arabicPeriod"/>
            </a:pPr>
            <a:r>
              <a:rPr lang="en"/>
              <a:t>Pickle</a:t>
            </a:r>
            <a:endParaRPr/>
          </a:p>
          <a:p>
            <a:pPr marL="457200" lvl="0" indent="-330200" algn="l" rtl="0">
              <a:spcBef>
                <a:spcPts val="0"/>
              </a:spcBef>
              <a:spcAft>
                <a:spcPts val="0"/>
              </a:spcAft>
              <a:buSzPts val="1600"/>
              <a:buAutoNum type="arabicPeriod"/>
            </a:pPr>
            <a:r>
              <a:rPr lang="en"/>
              <a:t>JSON</a:t>
            </a:r>
            <a:endParaRPr/>
          </a:p>
          <a:p>
            <a:pPr marL="457200" lvl="0" indent="-330200" algn="l" rtl="0">
              <a:spcBef>
                <a:spcPts val="0"/>
              </a:spcBef>
              <a:spcAft>
                <a:spcPts val="0"/>
              </a:spcAft>
              <a:buSzPts val="1600"/>
              <a:buAutoNum type="arabicPeriod"/>
            </a:pPr>
            <a:r>
              <a:rPr lang="en"/>
              <a:t>SQLite</a:t>
            </a:r>
            <a:endParaRPr/>
          </a:p>
          <a:p>
            <a:pPr marL="457200" lvl="0" indent="-330200" algn="l" rtl="0">
              <a:spcBef>
                <a:spcPts val="0"/>
              </a:spcBef>
              <a:spcAft>
                <a:spcPts val="0"/>
              </a:spcAft>
              <a:buSzPts val="1600"/>
              <a:buAutoNum type="arabicPeriod"/>
            </a:pPr>
            <a:r>
              <a:rPr lang="en"/>
              <a:t>Rsync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JSON [What is it?]</a:t>
            </a:r>
            <a:endParaRPr/>
          </a:p>
        </p:txBody>
      </p:sp>
      <p:sp>
        <p:nvSpPr>
          <p:cNvPr id="402" name="Google Shape;402;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a:t>   - JSON is a lightweight data interchange format that’s easy for humans to read and write and easy for machines to parse and generate.</a:t>
            </a:r>
            <a:endParaRPr/>
          </a:p>
          <a:p>
            <a:pPr marL="0" lvl="0" indent="0" algn="l" rtl="0">
              <a:spcBef>
                <a:spcPts val="1200"/>
              </a:spcBef>
              <a:spcAft>
                <a:spcPts val="0"/>
              </a:spcAft>
              <a:buNone/>
            </a:pPr>
            <a:r>
              <a:rPr lang="en"/>
              <a:t>   - It’s based on a subset of JavaScript but is language-independent, meaning it can be used with most programming languages.</a:t>
            </a:r>
            <a:endParaRPr/>
          </a:p>
          <a:p>
            <a:pPr marL="0" lvl="0" indent="0" algn="l" rtl="0">
              <a:spcBef>
                <a:spcPts val="1200"/>
              </a:spcBef>
              <a:spcAft>
                <a:spcPts val="0"/>
              </a:spcAft>
              <a:buNone/>
            </a:pPr>
            <a:r>
              <a:rPr lang="en"/>
              <a:t>- It’s a popular data format used in web development, data analysis, and software engineering.</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a:t>
            </a:r>
            <a:endParaRPr/>
          </a:p>
        </p:txBody>
      </p:sp>
      <p:pic>
        <p:nvPicPr>
          <p:cNvPr id="403" name="Google Shape;403;p32"/>
          <p:cNvPicPr preferRelativeResize="0"/>
          <p:nvPr/>
        </p:nvPicPr>
        <p:blipFill>
          <a:blip r:embed="rId3">
            <a:alphaModFix/>
          </a:blip>
          <a:stretch>
            <a:fillRect/>
          </a:stretch>
        </p:blipFill>
        <p:spPr>
          <a:xfrm>
            <a:off x="6315000" y="0"/>
            <a:ext cx="2019300" cy="201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JSON [What it isn’t]</a:t>
            </a:r>
            <a:endParaRPr/>
          </a:p>
        </p:txBody>
      </p:sp>
      <p:sp>
        <p:nvSpPr>
          <p:cNvPr id="409" name="Google Shape;409;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markup language i.e. Markdown </a:t>
            </a:r>
            <a:endParaRPr/>
          </a:p>
          <a:p>
            <a:pPr marL="0" lvl="0" indent="0" algn="l" rtl="0">
              <a:spcBef>
                <a:spcPts val="1200"/>
              </a:spcBef>
              <a:spcAft>
                <a:spcPts val="0"/>
              </a:spcAft>
              <a:buNone/>
            </a:pPr>
            <a:r>
              <a:rPr lang="en"/>
              <a:t>A programming language </a:t>
            </a:r>
            <a:endParaRPr/>
          </a:p>
          <a:p>
            <a:pPr marL="0" lvl="0" indent="0" algn="l" rtl="0">
              <a:spcBef>
                <a:spcPts val="1200"/>
              </a:spcBef>
              <a:spcAft>
                <a:spcPts val="0"/>
              </a:spcAft>
              <a:buNone/>
            </a:pPr>
            <a:r>
              <a:rPr lang="en"/>
              <a:t>A “document” format i.e. .txt</a:t>
            </a:r>
            <a:endParaRPr/>
          </a:p>
          <a:p>
            <a:pPr marL="0" lvl="0" indent="0" algn="l" rtl="0">
              <a:spcBef>
                <a:spcPts val="1200"/>
              </a:spcBef>
              <a:spcAft>
                <a:spcPts val="1200"/>
              </a:spcAft>
              <a:buNone/>
            </a:pPr>
            <a:r>
              <a:rPr lang="en"/>
              <a:t>Overly complex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would someone use JSON?</a:t>
            </a:r>
            <a:endParaRPr/>
          </a:p>
        </p:txBody>
      </p:sp>
      <p:sp>
        <p:nvSpPr>
          <p:cNvPr id="415" name="Google Shape;415;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JSON is easy to read and write because of its clear, structured, and lightweight syntax. It’s essentially a collection of key-value pairs, similar to dictionaries or objects in many programming languages.</a:t>
            </a:r>
            <a:endParaRPr/>
          </a:p>
          <a:p>
            <a:pPr marL="0" lvl="0" indent="0" algn="l" rtl="0">
              <a:spcBef>
                <a:spcPts val="1200"/>
              </a:spcBef>
              <a:spcAft>
                <a:spcPts val="0"/>
              </a:spcAft>
              <a:buNone/>
            </a:pPr>
            <a:r>
              <a:rPr lang="en"/>
              <a:t>JSON is not tied to any programming language. It is supported natively by many languages, including JavaScript, Python, Java, PHP, C#, and others. This makes it an ideal choice for data interchange between systems written in different languages.</a:t>
            </a:r>
            <a:endParaRPr/>
          </a:p>
          <a:p>
            <a:pPr marL="0" lvl="0" indent="0" algn="l" rtl="0">
              <a:spcBef>
                <a:spcPts val="1200"/>
              </a:spcBef>
              <a:spcAft>
                <a:spcPts val="0"/>
              </a:spcAft>
              <a:buNone/>
            </a:pPr>
            <a:r>
              <a:rPr lang="en"/>
              <a:t>JSON is the most commonly used format for web APIs. When exchanging data between web applications and servers (such as sending or receiving data from RESTful APIs), JSON is typically used because it’s lightweight and can easily represent the complex data structures needed for these interactions.</a:t>
            </a:r>
            <a:endParaRPr/>
          </a:p>
          <a:p>
            <a:pPr marL="0" lvl="0" indent="0" algn="l" rtl="0">
              <a:spcBef>
                <a:spcPts val="1200"/>
              </a:spcBef>
              <a:spcAft>
                <a:spcPts val="1200"/>
              </a:spcAft>
              <a:buNone/>
            </a:pPr>
            <a:r>
              <a:rPr lang="en"/>
              <a:t>JSON’s lightweight nature means that it doesn’t carry unnecessary tags or formatting like XML does. This reduces the size of the data payload, making it ideal for transferring data in web applications, especially when dealing with bandwidth constraints.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Weaknesses of JSON</a:t>
            </a:r>
            <a:endParaRPr/>
          </a:p>
        </p:txBody>
      </p:sp>
      <p:sp>
        <p:nvSpPr>
          <p:cNvPr id="421" name="Google Shape;421;p3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Limited Data Types: </a:t>
            </a:r>
            <a:r>
              <a:rPr lang="en" sz="1100">
                <a:solidFill>
                  <a:srgbClr val="000000"/>
                </a:solidFill>
              </a:rPr>
              <a:t>JSON supports basic data types like strings, numbers, booleans, arrays, and objects (key-value pairs). It does </a:t>
            </a:r>
            <a:r>
              <a:rPr lang="en" sz="1100" b="1">
                <a:solidFill>
                  <a:srgbClr val="000000"/>
                </a:solidFill>
              </a:rPr>
              <a:t>not</a:t>
            </a:r>
            <a:r>
              <a:rPr lang="en" sz="1100">
                <a:solidFill>
                  <a:srgbClr val="000000"/>
                </a:solidFill>
              </a:rPr>
              <a:t> support more complex data types like dates, tuples, or binary data directly. You may need to convert these into a supported format before serializing them.</a:t>
            </a:r>
            <a:endParaRPr sz="1100">
              <a:solidFill>
                <a:srgbClr val="000000"/>
              </a:solidFill>
            </a:endParaRPr>
          </a:p>
          <a:p>
            <a:pPr marL="0" lvl="0" indent="0" algn="l" rtl="0">
              <a:spcBef>
                <a:spcPts val="1200"/>
              </a:spcBef>
              <a:spcAft>
                <a:spcPts val="0"/>
              </a:spcAft>
              <a:buNone/>
            </a:pPr>
            <a:r>
              <a:rPr lang="en" sz="1100" b="1">
                <a:solidFill>
                  <a:srgbClr val="000000"/>
                </a:solidFill>
              </a:rPr>
              <a:t>Example</a:t>
            </a:r>
            <a:r>
              <a:rPr lang="en" sz="1100">
                <a:solidFill>
                  <a:srgbClr val="000000"/>
                </a:solidFill>
              </a:rPr>
              <a:t>: Dates must often be converted to strings in ISO 8601 format when using JSON. .</a:t>
            </a:r>
            <a:r>
              <a:rPr lang="en" sz="1100">
                <a:solidFill>
                  <a:srgbClr val="188038"/>
                </a:solidFill>
              </a:rPr>
              <a:t>{ "date": "2024-10-23T10:00:00Z" }</a:t>
            </a:r>
            <a:endParaRPr sz="1100">
              <a:solidFill>
                <a:srgbClr val="188038"/>
              </a:solidFill>
            </a:endParaRPr>
          </a:p>
          <a:p>
            <a:pPr marL="0" lvl="0" indent="0" algn="l" rtl="0">
              <a:spcBef>
                <a:spcPts val="1200"/>
              </a:spcBef>
              <a:spcAft>
                <a:spcPts val="0"/>
              </a:spcAft>
              <a:buNone/>
            </a:pPr>
            <a:r>
              <a:rPr lang="en"/>
              <a:t>Lack of Schema: JSON does not natively enforce a schema, which means you can have inconsistent data. It doesn’t enforce strict data types, so errors can arise when expected data types are not adhered to. </a:t>
            </a:r>
            <a:endParaRPr/>
          </a:p>
          <a:p>
            <a:pPr marL="0" lvl="0" indent="0" algn="l" rtl="0">
              <a:spcBef>
                <a:spcPts val="1200"/>
              </a:spcBef>
              <a:spcAft>
                <a:spcPts val="0"/>
              </a:spcAft>
              <a:buNone/>
            </a:pPr>
            <a:r>
              <a:rPr lang="en"/>
              <a:t>Not Ideal for Large Data Structures: JSON becomes inefficient for very large datasets because it is text-based and not as compact as binary formats like Pickle or Protocol Buffers. Parsing and manipulating large JSON files in memory can be slow and memory-intensive.</a:t>
            </a:r>
            <a:endParaRPr/>
          </a:p>
          <a:p>
            <a:pPr marL="0" lvl="0" indent="0" algn="l" rtl="0">
              <a:spcBef>
                <a:spcPts val="1200"/>
              </a:spcBef>
              <a:spcAft>
                <a:spcPts val="1200"/>
              </a:spcAft>
              <a:buNone/>
            </a:pPr>
            <a:r>
              <a:rPr lang="en"/>
              <a:t>Security Concerns: JSON, while widely used for data transmission, is vulnerable to security issues when dealing with untrusted sources. For instance, JSON data can be easily manipulated and may be used for injection attacks if not properly sanitized.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 for JSON (Data Exchange in APIs)</a:t>
            </a:r>
            <a:endParaRPr/>
          </a:p>
        </p:txBody>
      </p:sp>
      <p:sp>
        <p:nvSpPr>
          <p:cNvPr id="427" name="Google Shape;427;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 JSON is the de facto format for data exchange in RESTful APIs because it is human-readable, lightweight, and works seamlessly with JavaScript. It’s commonly used to send and receive data between client-side applications (like web browsers) and servers.</a:t>
            </a:r>
            <a:endParaRPr/>
          </a:p>
          <a:p>
            <a:pPr marL="0" lvl="0" indent="0" algn="l" rtl="0">
              <a:spcBef>
                <a:spcPts val="1200"/>
              </a:spcBef>
              <a:spcAft>
                <a:spcPts val="0"/>
              </a:spcAft>
              <a:buNone/>
            </a:pPr>
            <a:r>
              <a:rPr lang="en" sz="1100" b="1">
                <a:solidFill>
                  <a:srgbClr val="000000"/>
                </a:solidFill>
              </a:rPr>
              <a:t>Example</a:t>
            </a:r>
            <a:r>
              <a:rPr lang="en" sz="1100">
                <a:solidFill>
                  <a:srgbClr val="000000"/>
                </a:solidFill>
              </a:rPr>
              <a:t>: Fetching user profile data from a server using a REST API</a:t>
            </a:r>
            <a:endParaRPr/>
          </a:p>
          <a:p>
            <a:pPr marL="0" lvl="0" indent="0" algn="l" rtl="0">
              <a:spcBef>
                <a:spcPts val="1200"/>
              </a:spcBef>
              <a:spcAft>
                <a:spcPts val="0"/>
              </a:spcAft>
              <a:buNone/>
            </a:pPr>
            <a:r>
              <a:rPr lang="en"/>
              <a:t>{</a:t>
            </a:r>
            <a:endParaRPr/>
          </a:p>
          <a:p>
            <a:pPr marL="0" lvl="0" indent="0" algn="l" rtl="0">
              <a:spcBef>
                <a:spcPts val="1200"/>
              </a:spcBef>
              <a:spcAft>
                <a:spcPts val="0"/>
              </a:spcAft>
              <a:buNone/>
            </a:pPr>
            <a:r>
              <a:rPr lang="en"/>
              <a:t>  "name": "John Doe",</a:t>
            </a:r>
            <a:endParaRPr/>
          </a:p>
          <a:p>
            <a:pPr marL="0" lvl="0" indent="0" algn="l" rtl="0">
              <a:spcBef>
                <a:spcPts val="1200"/>
              </a:spcBef>
              <a:spcAft>
                <a:spcPts val="0"/>
              </a:spcAft>
              <a:buNone/>
            </a:pPr>
            <a:r>
              <a:rPr lang="en"/>
              <a:t>  "email": "johndoe@example.com",</a:t>
            </a:r>
            <a:endParaRPr/>
          </a:p>
          <a:p>
            <a:pPr marL="0" lvl="0" indent="0" algn="l" rtl="0">
              <a:spcBef>
                <a:spcPts val="1200"/>
              </a:spcBef>
              <a:spcAft>
                <a:spcPts val="0"/>
              </a:spcAft>
              <a:buNone/>
            </a:pPr>
            <a:r>
              <a:rPr lang="en"/>
              <a:t>  "age": 29</a:t>
            </a:r>
            <a:endParaRPr/>
          </a:p>
          <a:p>
            <a:pPr marL="0" lvl="0" indent="0" algn="l" rtl="0">
              <a:spcBef>
                <a:spcPts val="1200"/>
              </a:spcBef>
              <a:spcAft>
                <a:spcPts val="1200"/>
              </a:spcAft>
              <a:buNone/>
            </a:pP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Other Use Cases </a:t>
            </a:r>
            <a:endParaRPr/>
          </a:p>
        </p:txBody>
      </p:sp>
      <p:sp>
        <p:nvSpPr>
          <p:cNvPr id="433" name="Google Shape;433;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900">
                <a:solidFill>
                  <a:srgbClr val="000000"/>
                </a:solidFill>
              </a:rPr>
              <a:t>Configuration Files</a:t>
            </a:r>
            <a:endParaRPr sz="1900">
              <a:solidFill>
                <a:srgbClr val="000000"/>
              </a:solidFill>
            </a:endParaRPr>
          </a:p>
          <a:p>
            <a:pPr marL="0" lvl="0" indent="0" algn="l" rtl="0">
              <a:spcBef>
                <a:spcPts val="1200"/>
              </a:spcBef>
              <a:spcAft>
                <a:spcPts val="0"/>
              </a:spcAft>
              <a:buNone/>
            </a:pPr>
            <a:r>
              <a:rPr lang="en" sz="1900">
                <a:solidFill>
                  <a:srgbClr val="000000"/>
                </a:solidFill>
              </a:rPr>
              <a:t>Storing structured data</a:t>
            </a:r>
            <a:endParaRPr sz="1900">
              <a:solidFill>
                <a:srgbClr val="000000"/>
              </a:solidFill>
            </a:endParaRPr>
          </a:p>
          <a:p>
            <a:pPr marL="0" lvl="0" indent="0" algn="l" rtl="0">
              <a:spcBef>
                <a:spcPts val="1200"/>
              </a:spcBef>
              <a:spcAft>
                <a:spcPts val="0"/>
              </a:spcAft>
              <a:buNone/>
            </a:pPr>
            <a:r>
              <a:rPr lang="en" sz="1900">
                <a:solidFill>
                  <a:srgbClr val="000000"/>
                </a:solidFill>
              </a:rPr>
              <a:t>Client-side data storage</a:t>
            </a:r>
            <a:endParaRPr sz="1900">
              <a:solidFill>
                <a:srgbClr val="000000"/>
              </a:solidFill>
            </a:endParaRPr>
          </a:p>
          <a:p>
            <a:pPr marL="0" lvl="0" indent="0" algn="l" rtl="0">
              <a:spcBef>
                <a:spcPts val="1200"/>
              </a:spcBef>
              <a:spcAft>
                <a:spcPts val="0"/>
              </a:spcAft>
              <a:buNone/>
            </a:pPr>
            <a:r>
              <a:rPr lang="en" sz="1900">
                <a:solidFill>
                  <a:srgbClr val="000000"/>
                </a:solidFill>
                <a:latin typeface="Arial"/>
                <a:ea typeface="Arial"/>
                <a:cs typeface="Arial"/>
                <a:sym typeface="Arial"/>
              </a:rPr>
              <a:t> Logging events in structured systems</a:t>
            </a:r>
            <a:endParaRPr sz="1900">
              <a:solidFill>
                <a:srgbClr val="000000"/>
              </a:solidFill>
              <a:latin typeface="Arial"/>
              <a:ea typeface="Arial"/>
              <a:cs typeface="Arial"/>
              <a:sym typeface="Arial"/>
            </a:endParaRPr>
          </a:p>
          <a:p>
            <a:pPr marL="0" lvl="0" indent="0" algn="l" rtl="0">
              <a:spcBef>
                <a:spcPts val="1200"/>
              </a:spcBef>
              <a:spcAft>
                <a:spcPts val="0"/>
              </a:spcAft>
              <a:buNone/>
            </a:pPr>
            <a:r>
              <a:rPr lang="en" sz="1900">
                <a:solidFill>
                  <a:srgbClr val="000000"/>
                </a:solidFill>
                <a:latin typeface="Arial"/>
                <a:ea typeface="Arial"/>
                <a:cs typeface="Arial"/>
                <a:sym typeface="Arial"/>
              </a:rPr>
              <a:t>NoSQL databases for semi-str</a:t>
            </a:r>
            <a:endParaRPr sz="1900">
              <a:solidFill>
                <a:srgbClr val="000000"/>
              </a:solidFill>
              <a:latin typeface="Arial"/>
              <a:ea typeface="Arial"/>
              <a:cs typeface="Arial"/>
              <a:sym typeface="Aria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JSON Example #1</a:t>
            </a:r>
            <a:endParaRPr/>
          </a:p>
        </p:txBody>
      </p:sp>
      <p:sp>
        <p:nvSpPr>
          <p:cNvPr id="439" name="Google Shape;439;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40" name="Google Shape;440;p38" title="JSON Example #1">
            <a:hlinkClick r:id="rId3"/>
          </p:cNvPr>
          <p:cNvPicPr preferRelativeResize="0"/>
          <p:nvPr/>
        </p:nvPicPr>
        <p:blipFill>
          <a:blip r:embed="rId4">
            <a:alphaModFix/>
          </a:blip>
          <a:stretch>
            <a:fillRect/>
          </a:stretch>
        </p:blipFill>
        <p:spPr>
          <a:xfrm>
            <a:off x="1342350" y="1372463"/>
            <a:ext cx="6714250" cy="3776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10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JSON Example #2</a:t>
            </a:r>
            <a:endParaRPr/>
          </a:p>
        </p:txBody>
      </p:sp>
      <p:sp>
        <p:nvSpPr>
          <p:cNvPr id="446" name="Google Shape;446;p39"/>
          <p:cNvSpPr txBox="1">
            <a:spLocks noGrp="1"/>
          </p:cNvSpPr>
          <p:nvPr>
            <p:ph type="body" idx="1"/>
          </p:nvPr>
        </p:nvSpPr>
        <p:spPr>
          <a:xfrm>
            <a:off x="1115625" y="2031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https://youtu.be/aY_YhXhqmYE</a:t>
            </a:r>
            <a:endParaRPr/>
          </a:p>
        </p:txBody>
      </p:sp>
      <p:pic>
        <p:nvPicPr>
          <p:cNvPr id="447" name="Google Shape;447;p39" title="JSON Example #2">
            <a:hlinkClick r:id="rId4"/>
          </p:cNvPr>
          <p:cNvPicPr preferRelativeResize="0"/>
          <p:nvPr/>
        </p:nvPicPr>
        <p:blipFill>
          <a:blip r:embed="rId5">
            <a:alphaModFix/>
          </a:blip>
          <a:stretch>
            <a:fillRect/>
          </a:stretch>
        </p:blipFill>
        <p:spPr>
          <a:xfrm>
            <a:off x="945800" y="1467475"/>
            <a:ext cx="6280525" cy="353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JSON Example #3</a:t>
            </a:r>
            <a:endParaRPr/>
          </a:p>
        </p:txBody>
      </p:sp>
      <p:sp>
        <p:nvSpPr>
          <p:cNvPr id="453" name="Google Shape;453;p40"/>
          <p:cNvSpPr txBox="1">
            <a:spLocks noGrp="1"/>
          </p:cNvSpPr>
          <p:nvPr>
            <p:ph type="body" idx="1"/>
          </p:nvPr>
        </p:nvSpPr>
        <p:spPr>
          <a:xfrm>
            <a:off x="6251650" y="303175"/>
            <a:ext cx="2082600" cy="42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Pip install flask</a:t>
            </a:r>
            <a:endParaRPr/>
          </a:p>
          <a:p>
            <a:pPr marL="0" lvl="0" indent="0" algn="l" rtl="0">
              <a:spcBef>
                <a:spcPts val="1200"/>
              </a:spcBef>
              <a:spcAft>
                <a:spcPts val="0"/>
              </a:spcAft>
              <a:buNone/>
            </a:pPr>
            <a:r>
              <a:rPr lang="en"/>
              <a:t>Python code uses the mini framework flask to show server-client communication.</a:t>
            </a:r>
            <a:endParaRPr/>
          </a:p>
          <a:p>
            <a:pPr marL="0" lvl="0" indent="0" algn="l" rtl="0">
              <a:spcBef>
                <a:spcPts val="1200"/>
              </a:spcBef>
              <a:spcAft>
                <a:spcPts val="0"/>
              </a:spcAft>
              <a:buNone/>
            </a:pPr>
            <a:r>
              <a:rPr lang="en"/>
              <a:t>Flask allows us to hookup a html file to  specific python code.</a:t>
            </a:r>
            <a:endParaRPr/>
          </a:p>
          <a:p>
            <a:pPr marL="0" lvl="0" indent="0" algn="l" rtl="0">
              <a:spcBef>
                <a:spcPts val="1200"/>
              </a:spcBef>
              <a:spcAft>
                <a:spcPts val="1200"/>
              </a:spcAft>
              <a:buNone/>
            </a:pPr>
            <a:r>
              <a:rPr lang="en"/>
              <a:t>The program sends a request for data which will be sent as JSON strings and then returns that response to the server.</a:t>
            </a:r>
            <a:endParaRPr/>
          </a:p>
        </p:txBody>
      </p:sp>
      <p:pic>
        <p:nvPicPr>
          <p:cNvPr id="454" name="Google Shape;454;p40"/>
          <p:cNvPicPr preferRelativeResize="0"/>
          <p:nvPr/>
        </p:nvPicPr>
        <p:blipFill>
          <a:blip r:embed="rId3">
            <a:alphaModFix/>
          </a:blip>
          <a:stretch>
            <a:fillRect/>
          </a:stretch>
        </p:blipFill>
        <p:spPr>
          <a:xfrm>
            <a:off x="-1286974" y="240450"/>
            <a:ext cx="7155620" cy="453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1"/>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SQLite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CSV</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SQLite [What is it?]</a:t>
            </a:r>
            <a:endParaRPr/>
          </a:p>
        </p:txBody>
      </p:sp>
      <p:sp>
        <p:nvSpPr>
          <p:cNvPr id="465" name="Google Shape;465;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r>
              <a:rPr lang="en"/>
              <a:t>SQLite is a serverless, self-contained, file-based database engine.</a:t>
            </a:r>
            <a:endParaRPr/>
          </a:p>
          <a:p>
            <a:pPr marL="457200" lvl="0" indent="0" algn="l" rtl="0">
              <a:spcBef>
                <a:spcPts val="1200"/>
              </a:spcBef>
              <a:spcAft>
                <a:spcPts val="0"/>
              </a:spcAft>
              <a:buNone/>
            </a:pPr>
            <a:r>
              <a:rPr lang="en"/>
              <a:t>It stores the entire database (tables, indexes, data) in a single file.</a:t>
            </a:r>
            <a:endParaRPr/>
          </a:p>
          <a:p>
            <a:pPr marL="457200" lvl="0" indent="0" algn="l" rtl="0">
              <a:spcBef>
                <a:spcPts val="1200"/>
              </a:spcBef>
              <a:spcAft>
                <a:spcPts val="0"/>
              </a:spcAft>
              <a:buNone/>
            </a:pPr>
            <a:r>
              <a:rPr lang="en"/>
              <a:t>It's a great choice for small to medium-scale applications, embedded systems, and local storage needs.</a:t>
            </a:r>
            <a:endParaRPr/>
          </a:p>
          <a:p>
            <a:pPr marL="0" lvl="0" indent="0" algn="l" rtl="0">
              <a:spcBef>
                <a:spcPts val="1200"/>
              </a:spcBef>
              <a:spcAft>
                <a:spcPts val="0"/>
              </a:spcAft>
              <a:buNone/>
            </a:pPr>
            <a:endParaRPr/>
          </a:p>
          <a:p>
            <a:pPr marL="0" lvl="0" indent="0" algn="l" rtl="0">
              <a:spcBef>
                <a:spcPts val="0"/>
              </a:spcBef>
              <a:spcAft>
                <a:spcPts val="1200"/>
              </a:spcAft>
              <a:buNone/>
            </a:pPr>
            <a:endParaRPr/>
          </a:p>
        </p:txBody>
      </p:sp>
      <p:pic>
        <p:nvPicPr>
          <p:cNvPr id="466" name="Google Shape;466;p42"/>
          <p:cNvPicPr preferRelativeResize="0"/>
          <p:nvPr/>
        </p:nvPicPr>
        <p:blipFill>
          <a:blip r:embed="rId3">
            <a:alphaModFix/>
          </a:blip>
          <a:stretch>
            <a:fillRect/>
          </a:stretch>
        </p:blipFill>
        <p:spPr>
          <a:xfrm>
            <a:off x="3014650" y="3420450"/>
            <a:ext cx="3114675" cy="1466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Advantages of SQLite</a:t>
            </a:r>
            <a:endParaRPr/>
          </a:p>
        </p:txBody>
      </p:sp>
      <p:sp>
        <p:nvSpPr>
          <p:cNvPr id="472" name="Google Shape;472;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Zero configuration, no separate server process.</a:t>
            </a:r>
            <a:endParaRPr/>
          </a:p>
          <a:p>
            <a:pPr marL="0" lvl="0" indent="0" algn="l" rtl="0">
              <a:spcBef>
                <a:spcPts val="1200"/>
              </a:spcBef>
              <a:spcAft>
                <a:spcPts val="0"/>
              </a:spcAft>
              <a:buNone/>
            </a:pPr>
            <a:r>
              <a:rPr lang="en"/>
              <a:t>Lightweight and easy to embed in applications.</a:t>
            </a:r>
            <a:endParaRPr/>
          </a:p>
          <a:p>
            <a:pPr marL="0" lvl="0" indent="0" algn="l" rtl="0">
              <a:spcBef>
                <a:spcPts val="1200"/>
              </a:spcBef>
              <a:spcAft>
                <a:spcPts val="0"/>
              </a:spcAft>
              <a:buNone/>
            </a:pPr>
            <a:r>
              <a:rPr lang="en"/>
              <a:t>ACID-compliant, ensuring reliable transaction support.</a:t>
            </a:r>
            <a:endParaRPr/>
          </a:p>
          <a:p>
            <a:pPr marL="0" lvl="0" indent="0" algn="l" rtl="0">
              <a:spcBef>
                <a:spcPts val="1200"/>
              </a:spcBef>
              <a:spcAft>
                <a:spcPts val="0"/>
              </a:spcAft>
              <a:buNone/>
            </a:pPr>
            <a:r>
              <a:rPr lang="en"/>
              <a:t>Well-suited for small projects, mobile applications, or local storage</a:t>
            </a:r>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Weaknesses of SQLite</a:t>
            </a:r>
            <a:endParaRPr/>
          </a:p>
        </p:txBody>
      </p:sp>
      <p:sp>
        <p:nvSpPr>
          <p:cNvPr id="478" name="Google Shape;478;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Limited Scalability: SQLite is designed for low to medium traffic environments and may struggle with high volumes of concurrent writes.</a:t>
            </a:r>
            <a:endParaRPr/>
          </a:p>
          <a:p>
            <a:pPr marL="0" lvl="0" indent="0" algn="l" rtl="0">
              <a:spcBef>
                <a:spcPts val="1200"/>
              </a:spcBef>
              <a:spcAft>
                <a:spcPts val="0"/>
              </a:spcAft>
              <a:buNone/>
            </a:pPr>
            <a:r>
              <a:rPr lang="en"/>
              <a:t>SIngle-File Storage: SQLite stores the entire database in a single file. This can become an issue with very large databases (tens of GBs or more), as file corruption risks increase, and backups or migrations can be slow.</a:t>
            </a:r>
            <a:endParaRPr/>
          </a:p>
          <a:p>
            <a:pPr marL="0" lvl="0" indent="0" algn="l" rtl="0">
              <a:spcBef>
                <a:spcPts val="1200"/>
              </a:spcBef>
              <a:spcAft>
                <a:spcPts val="0"/>
              </a:spcAft>
              <a:buNone/>
            </a:pPr>
            <a:r>
              <a:rPr lang="en"/>
              <a:t>Limited Features Compared to Full-Fledged Databases: QLite lacks certain advanced database features, such as: Full-text search (although available through extensions). Replication and clustering. User-defined roles and permissions. Stored procedures and triggers (limited trigger support).</a:t>
            </a:r>
            <a:endParaRPr/>
          </a:p>
          <a:p>
            <a:pPr marL="0" lvl="0" indent="0" algn="l" rtl="0">
              <a:spcBef>
                <a:spcPts val="1200"/>
              </a:spcBef>
              <a:spcAft>
                <a:spcPts val="0"/>
              </a:spcAft>
              <a:buNone/>
            </a:pPr>
            <a:r>
              <a:rPr lang="en"/>
              <a:t>In-Memory Database Size Limitations: SQLite is limited by available RAM for in-memory databases.  The entire database must fit in memory, which limits the size of in-memory databases based on the system's hardware.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Cases for SQLite</a:t>
            </a:r>
            <a:endParaRPr/>
          </a:p>
        </p:txBody>
      </p:sp>
      <p:sp>
        <p:nvSpPr>
          <p:cNvPr id="484" name="Google Shape;484;p4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Embedded Applications: Ideal for embedded systems, mobile devices, and desktop applications. Many Android and iOS apps use SQLite for storing user data locally, such as preferences, logs, or small data sets.</a:t>
            </a:r>
            <a:endParaRPr/>
          </a:p>
          <a:p>
            <a:pPr marL="0" lvl="0" indent="0" algn="l" rtl="0">
              <a:spcBef>
                <a:spcPts val="1200"/>
              </a:spcBef>
              <a:spcAft>
                <a:spcPts val="0"/>
              </a:spcAft>
              <a:buNone/>
            </a:pPr>
            <a:r>
              <a:rPr lang="en"/>
              <a:t>Local Storage in Web and Desktop Apps: Storing data locally for small-scale web or desktop applications. </a:t>
            </a:r>
            <a:endParaRPr/>
          </a:p>
          <a:p>
            <a:pPr marL="0" lvl="0" indent="0" algn="l" rtl="0">
              <a:spcBef>
                <a:spcPts val="1200"/>
              </a:spcBef>
              <a:spcAft>
                <a:spcPts val="0"/>
              </a:spcAft>
              <a:buNone/>
            </a:pPr>
            <a:r>
              <a:rPr lang="en"/>
              <a:t>Prototyping and Development: Useful for quickly testing SQL queries and database logic during the early stages of development. Developers use SQLite to prototype database interactions without setting up a full DBMS like MySQL or PostgreSQL.</a:t>
            </a:r>
            <a:endParaRPr/>
          </a:p>
          <a:p>
            <a:pPr marL="0" lvl="0" indent="0" algn="l" rtl="0">
              <a:spcBef>
                <a:spcPts val="1200"/>
              </a:spcBef>
              <a:spcAft>
                <a:spcPts val="1200"/>
              </a:spcAft>
              <a:buNone/>
            </a:pPr>
            <a:r>
              <a:rPr lang="en"/>
              <a:t>IoT Devices: Storing sensor data or configuration data locally on small IoT devices (e.g., Raspberry Pi). A Raspberry Pi used to collect temperature sensor data stores it in an SQLite database before syncing it to the cloud.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Setting up SQLite in Python</a:t>
            </a:r>
            <a:endParaRPr/>
          </a:p>
        </p:txBody>
      </p:sp>
      <p:sp>
        <p:nvSpPr>
          <p:cNvPr id="490" name="Google Shape;490;p4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SQLIte is often pre-installed on many systems.</a:t>
            </a:r>
            <a:endParaRPr/>
          </a:p>
          <a:p>
            <a:pPr marL="0" lvl="0" indent="0" algn="l" rtl="0">
              <a:spcBef>
                <a:spcPts val="1200"/>
              </a:spcBef>
              <a:spcAft>
                <a:spcPts val="1200"/>
              </a:spcAft>
              <a:buNone/>
            </a:pPr>
            <a:r>
              <a:rPr lang="en" sz="1100">
                <a:solidFill>
                  <a:srgbClr val="000000"/>
                </a:solidFill>
              </a:rPr>
              <a:t>Python comes with an </a:t>
            </a:r>
            <a:r>
              <a:rPr lang="en" sz="1100">
                <a:solidFill>
                  <a:srgbClr val="188038"/>
                </a:solidFill>
              </a:rPr>
              <a:t>sqlite3</a:t>
            </a:r>
            <a:r>
              <a:rPr lang="en" sz="1100">
                <a:solidFill>
                  <a:srgbClr val="000000"/>
                </a:solidFill>
              </a:rPr>
              <a:t> library as part of its standard library, so no additional installation is required. (pip install sqlite3)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Connecting to SQLite Database</a:t>
            </a:r>
            <a:endParaRPr/>
          </a:p>
        </p:txBody>
      </p:sp>
      <p:sp>
        <p:nvSpPr>
          <p:cNvPr id="496" name="Google Shape;496;p4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3300"/>
              <a:t>SQLite uses a file-based approach where the database is stored in a file. A new database file will be created if it doesn’t already exist.</a:t>
            </a:r>
            <a:endParaRPr sz="3300"/>
          </a:p>
          <a:p>
            <a:pPr marL="0" lvl="0" indent="0" algn="l" rtl="0">
              <a:spcBef>
                <a:spcPts val="1200"/>
              </a:spcBef>
              <a:spcAft>
                <a:spcPts val="0"/>
              </a:spcAft>
              <a:buNone/>
            </a:pPr>
            <a:r>
              <a:rPr lang="en" sz="3300"/>
              <a:t>import sqlite3</a:t>
            </a:r>
            <a:endParaRPr sz="3300"/>
          </a:p>
          <a:p>
            <a:pPr marL="0" lvl="0" indent="0" algn="l" rtl="0">
              <a:spcBef>
                <a:spcPts val="1200"/>
              </a:spcBef>
              <a:spcAft>
                <a:spcPts val="0"/>
              </a:spcAft>
              <a:buNone/>
            </a:pPr>
            <a:r>
              <a:rPr lang="en" sz="3300"/>
              <a:t># Connect to SQLite (this creates the file if it doesn't exist)</a:t>
            </a:r>
            <a:endParaRPr sz="3300"/>
          </a:p>
          <a:p>
            <a:pPr marL="0" lvl="0" indent="0" algn="l" rtl="0">
              <a:spcBef>
                <a:spcPts val="1200"/>
              </a:spcBef>
              <a:spcAft>
                <a:spcPts val="0"/>
              </a:spcAft>
              <a:buNone/>
            </a:pPr>
            <a:r>
              <a:rPr lang="en" sz="3300"/>
              <a:t>connection = sqlite3.connect('example.db')</a:t>
            </a:r>
            <a:endParaRPr sz="3300"/>
          </a:p>
          <a:p>
            <a:pPr marL="0" lvl="0" indent="0" algn="l" rtl="0">
              <a:spcBef>
                <a:spcPts val="1200"/>
              </a:spcBef>
              <a:spcAft>
                <a:spcPts val="0"/>
              </a:spcAft>
              <a:buNone/>
            </a:pPr>
            <a:r>
              <a:rPr lang="en" sz="3300"/>
              <a:t># Create a cursor to interact with the database</a:t>
            </a:r>
            <a:endParaRPr sz="3300"/>
          </a:p>
          <a:p>
            <a:pPr marL="0" lvl="0" indent="0" algn="l" rtl="0">
              <a:spcBef>
                <a:spcPts val="1200"/>
              </a:spcBef>
              <a:spcAft>
                <a:spcPts val="0"/>
              </a:spcAft>
              <a:buNone/>
            </a:pPr>
            <a:r>
              <a:rPr lang="en" sz="3300"/>
              <a:t>cursor = connection.cursor()</a:t>
            </a:r>
            <a:endParaRPr sz="3300"/>
          </a:p>
          <a:p>
            <a:pPr marL="0" lvl="0" indent="0" algn="l" rtl="0">
              <a:spcBef>
                <a:spcPts val="1200"/>
              </a:spcBef>
              <a:spcAft>
                <a:spcPts val="0"/>
              </a:spcAft>
              <a:buNone/>
            </a:pPr>
            <a:r>
              <a:rPr lang="en" sz="3300"/>
              <a:t>print("Database connected!")</a:t>
            </a:r>
            <a:endParaRPr sz="33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Creating Tables(Schema Definition)</a:t>
            </a:r>
            <a:endParaRPr/>
          </a:p>
        </p:txBody>
      </p:sp>
      <p:sp>
        <p:nvSpPr>
          <p:cNvPr id="502" name="Google Shape;502;p4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457"/>
              <a:t># Create a table</a:t>
            </a:r>
            <a:endParaRPr sz="3457"/>
          </a:p>
          <a:p>
            <a:pPr marL="0" lvl="0" indent="0" algn="l" rtl="0">
              <a:spcBef>
                <a:spcPts val="1200"/>
              </a:spcBef>
              <a:spcAft>
                <a:spcPts val="0"/>
              </a:spcAft>
              <a:buNone/>
            </a:pPr>
            <a:r>
              <a:rPr lang="en" sz="3457"/>
              <a:t>cursor.execute('''CREATE TABLE IF NOT EXISTS students (</a:t>
            </a:r>
            <a:endParaRPr sz="3457"/>
          </a:p>
          <a:p>
            <a:pPr marL="0" lvl="0" indent="0" algn="l" rtl="0">
              <a:spcBef>
                <a:spcPts val="1200"/>
              </a:spcBef>
              <a:spcAft>
                <a:spcPts val="0"/>
              </a:spcAft>
              <a:buNone/>
            </a:pPr>
            <a:r>
              <a:rPr lang="en" sz="3457"/>
              <a:t>                    id INTEGER PRIMARY KEY,</a:t>
            </a:r>
            <a:endParaRPr sz="3457"/>
          </a:p>
          <a:p>
            <a:pPr marL="0" lvl="0" indent="0" algn="l" rtl="0">
              <a:spcBef>
                <a:spcPts val="1200"/>
              </a:spcBef>
              <a:spcAft>
                <a:spcPts val="0"/>
              </a:spcAft>
              <a:buNone/>
            </a:pPr>
            <a:r>
              <a:rPr lang="en" sz="3457"/>
              <a:t>                    name TEXT NOT NULL,</a:t>
            </a:r>
            <a:endParaRPr sz="3457"/>
          </a:p>
          <a:p>
            <a:pPr marL="0" lvl="0" indent="0" algn="l" rtl="0">
              <a:spcBef>
                <a:spcPts val="1200"/>
              </a:spcBef>
              <a:spcAft>
                <a:spcPts val="0"/>
              </a:spcAft>
              <a:buNone/>
            </a:pPr>
            <a:r>
              <a:rPr lang="en" sz="3457"/>
              <a:t>                    age INTEGER,</a:t>
            </a:r>
            <a:endParaRPr sz="3457"/>
          </a:p>
          <a:p>
            <a:pPr marL="0" lvl="0" indent="0" algn="l" rtl="0">
              <a:spcBef>
                <a:spcPts val="1200"/>
              </a:spcBef>
              <a:spcAft>
                <a:spcPts val="0"/>
              </a:spcAft>
              <a:buNone/>
            </a:pPr>
            <a:r>
              <a:rPr lang="en" sz="3457"/>
              <a:t>                    grade TEXT</a:t>
            </a:r>
            <a:endParaRPr sz="3457"/>
          </a:p>
          <a:p>
            <a:pPr marL="0" lvl="0" indent="0" algn="l" rtl="0">
              <a:spcBef>
                <a:spcPts val="1200"/>
              </a:spcBef>
              <a:spcAft>
                <a:spcPts val="0"/>
              </a:spcAft>
              <a:buNone/>
            </a:pPr>
            <a:r>
              <a:rPr lang="en" sz="3457"/>
              <a:t>                )''')</a:t>
            </a:r>
            <a:endParaRPr sz="3457"/>
          </a:p>
          <a:p>
            <a:pPr marL="0" lvl="0" indent="0" algn="l" rtl="0">
              <a:spcBef>
                <a:spcPts val="1200"/>
              </a:spcBef>
              <a:spcAft>
                <a:spcPts val="0"/>
              </a:spcAft>
              <a:buNone/>
            </a:pPr>
            <a:r>
              <a:rPr lang="en" sz="3457"/>
              <a:t>connection.commit()  # Commit the changes to the database</a:t>
            </a:r>
            <a:endParaRPr sz="3457"/>
          </a:p>
          <a:p>
            <a:pPr marL="0" lvl="0" indent="0" algn="l" rtl="0">
              <a:spcBef>
                <a:spcPts val="1200"/>
              </a:spcBef>
              <a:spcAft>
                <a:spcPts val="0"/>
              </a:spcAft>
              <a:buNone/>
            </a:pPr>
            <a:r>
              <a:rPr lang="en" sz="3457"/>
              <a:t>print("Table created successfully.")</a:t>
            </a:r>
            <a:endParaRPr sz="3457"/>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Inserting Data </a:t>
            </a:r>
            <a:endParaRPr/>
          </a:p>
        </p:txBody>
      </p:sp>
      <p:sp>
        <p:nvSpPr>
          <p:cNvPr id="508" name="Google Shape;508;p4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Insert data into the table</a:t>
            </a:r>
            <a:endParaRPr/>
          </a:p>
          <a:p>
            <a:pPr marL="0" lvl="0" indent="0" algn="l" rtl="0">
              <a:spcBef>
                <a:spcPts val="1200"/>
              </a:spcBef>
              <a:spcAft>
                <a:spcPts val="0"/>
              </a:spcAft>
              <a:buNone/>
            </a:pPr>
            <a:r>
              <a:rPr lang="en"/>
              <a:t>cursor.execute("INSERT INTO students (name, age, grade) VALUES (?, ?, ?)", ("Alice", 20, "A"))</a:t>
            </a:r>
            <a:endParaRPr/>
          </a:p>
          <a:p>
            <a:pPr marL="0" lvl="0" indent="0" algn="l" rtl="0">
              <a:spcBef>
                <a:spcPts val="1200"/>
              </a:spcBef>
              <a:spcAft>
                <a:spcPts val="0"/>
              </a:spcAft>
              <a:buNone/>
            </a:pPr>
            <a:r>
              <a:rPr lang="en"/>
              <a:t>connection.commit()  # Commit the transaction</a:t>
            </a:r>
            <a:endParaRPr/>
          </a:p>
          <a:p>
            <a:pPr marL="0" lvl="0" indent="0" algn="l" rtl="0">
              <a:spcBef>
                <a:spcPts val="1200"/>
              </a:spcBef>
              <a:spcAft>
                <a:spcPts val="0"/>
              </a:spcAft>
              <a:buNone/>
            </a:pPr>
            <a:r>
              <a:rPr lang="en"/>
              <a:t>print("Record inserted successfully.")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Fetching/Filtering Data</a:t>
            </a:r>
            <a:endParaRPr/>
          </a:p>
        </p:txBody>
      </p:sp>
      <p:sp>
        <p:nvSpPr>
          <p:cNvPr id="514" name="Google Shape;514;p5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300" b="1"/>
              <a:t>Fetching Data</a:t>
            </a:r>
            <a:r>
              <a:rPr lang="en" sz="3300"/>
              <a:t>: # Fetch all records</a:t>
            </a:r>
            <a:endParaRPr sz="3300"/>
          </a:p>
          <a:p>
            <a:pPr marL="0" lvl="0" indent="0" algn="l" rtl="0">
              <a:spcBef>
                <a:spcPts val="1200"/>
              </a:spcBef>
              <a:spcAft>
                <a:spcPts val="0"/>
              </a:spcAft>
              <a:buNone/>
            </a:pPr>
            <a:r>
              <a:rPr lang="en" sz="3300"/>
              <a:t>cursor.execute("SELECT * FROM students")</a:t>
            </a:r>
            <a:endParaRPr sz="3300"/>
          </a:p>
          <a:p>
            <a:pPr marL="0" lvl="0" indent="0" algn="l" rtl="0">
              <a:spcBef>
                <a:spcPts val="1200"/>
              </a:spcBef>
              <a:spcAft>
                <a:spcPts val="0"/>
              </a:spcAft>
              <a:buNone/>
            </a:pPr>
            <a:r>
              <a:rPr lang="en" sz="3300"/>
              <a:t>rows = cursor.fetchall()</a:t>
            </a:r>
            <a:endParaRPr sz="3300"/>
          </a:p>
          <a:p>
            <a:pPr marL="0" lvl="0" indent="0" algn="l" rtl="0">
              <a:spcBef>
                <a:spcPts val="1200"/>
              </a:spcBef>
              <a:spcAft>
                <a:spcPts val="0"/>
              </a:spcAft>
              <a:buNone/>
            </a:pPr>
            <a:endParaRPr sz="3300"/>
          </a:p>
          <a:p>
            <a:pPr marL="0" lvl="0" indent="0" algn="l" rtl="0">
              <a:spcBef>
                <a:spcPts val="1200"/>
              </a:spcBef>
              <a:spcAft>
                <a:spcPts val="0"/>
              </a:spcAft>
              <a:buNone/>
            </a:pPr>
            <a:r>
              <a:rPr lang="en" sz="3300"/>
              <a:t>for row in rows:</a:t>
            </a:r>
            <a:endParaRPr sz="3300"/>
          </a:p>
          <a:p>
            <a:pPr marL="0" lvl="0" indent="0" algn="l" rtl="0">
              <a:spcBef>
                <a:spcPts val="1200"/>
              </a:spcBef>
              <a:spcAft>
                <a:spcPts val="0"/>
              </a:spcAft>
              <a:buNone/>
            </a:pPr>
            <a:r>
              <a:rPr lang="en" sz="3300"/>
              <a:t>    print(row)</a:t>
            </a:r>
            <a:endParaRPr sz="3300"/>
          </a:p>
          <a:p>
            <a:pPr marL="0" lvl="0" indent="0" algn="l" rtl="0">
              <a:spcBef>
                <a:spcPts val="1200"/>
              </a:spcBef>
              <a:spcAft>
                <a:spcPts val="0"/>
              </a:spcAft>
              <a:buNone/>
            </a:pPr>
            <a:r>
              <a:rPr lang="en" sz="3300" b="1"/>
              <a:t>Filtering Data</a:t>
            </a:r>
            <a:r>
              <a:rPr lang="en" sz="3300"/>
              <a:t>: # Fetch specific records with a WHERE clause</a:t>
            </a:r>
            <a:endParaRPr sz="3300"/>
          </a:p>
          <a:p>
            <a:pPr marL="0" lvl="0" indent="0" algn="l" rtl="0">
              <a:spcBef>
                <a:spcPts val="1200"/>
              </a:spcBef>
              <a:spcAft>
                <a:spcPts val="0"/>
              </a:spcAft>
              <a:buNone/>
            </a:pPr>
            <a:r>
              <a:rPr lang="en" sz="3300"/>
              <a:t>cursor.execute("SELECT * FROM students WHERE grade = 'A'")</a:t>
            </a:r>
            <a:endParaRPr sz="3300"/>
          </a:p>
          <a:p>
            <a:pPr marL="0" lvl="0" indent="0" algn="l" rtl="0">
              <a:spcBef>
                <a:spcPts val="1200"/>
              </a:spcBef>
              <a:spcAft>
                <a:spcPts val="0"/>
              </a:spcAft>
              <a:buNone/>
            </a:pPr>
            <a:r>
              <a:rPr lang="en" sz="3300"/>
              <a:t>rows = cursor.fetchall()</a:t>
            </a:r>
            <a:endParaRPr sz="3300"/>
          </a:p>
          <a:p>
            <a:pPr marL="0" lvl="0" indent="0" algn="l" rtl="0">
              <a:spcBef>
                <a:spcPts val="1200"/>
              </a:spcBef>
              <a:spcAft>
                <a:spcPts val="0"/>
              </a:spcAft>
              <a:buNone/>
            </a:pPr>
            <a:r>
              <a:rPr lang="en" sz="3300"/>
              <a:t>for row in rows:</a:t>
            </a:r>
            <a:endParaRPr sz="3300"/>
          </a:p>
          <a:p>
            <a:pPr marL="0" lvl="0" indent="0" algn="l" rtl="0">
              <a:spcBef>
                <a:spcPts val="1200"/>
              </a:spcBef>
              <a:spcAft>
                <a:spcPts val="0"/>
              </a:spcAft>
              <a:buNone/>
            </a:pPr>
            <a:r>
              <a:rPr lang="en" sz="3300"/>
              <a:t>    print(row)</a:t>
            </a:r>
            <a:endParaRPr sz="33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Updating Data</a:t>
            </a:r>
            <a:endParaRPr/>
          </a:p>
        </p:txBody>
      </p:sp>
      <p:sp>
        <p:nvSpPr>
          <p:cNvPr id="520" name="Google Shape;520;p5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Update student data</a:t>
            </a:r>
            <a:endParaRPr/>
          </a:p>
          <a:p>
            <a:pPr marL="0" lvl="0" indent="0" algn="l" rtl="0">
              <a:spcBef>
                <a:spcPts val="1200"/>
              </a:spcBef>
              <a:spcAft>
                <a:spcPts val="0"/>
              </a:spcAft>
              <a:buNone/>
            </a:pPr>
            <a:r>
              <a:rPr lang="en"/>
              <a:t>cursor.execute("UPDATE students SET age = ? WHERE name = ?", (21, "Alice"))</a:t>
            </a:r>
            <a:endParaRPr/>
          </a:p>
          <a:p>
            <a:pPr marL="0" lvl="0" indent="0" algn="l" rtl="0">
              <a:spcBef>
                <a:spcPts val="1200"/>
              </a:spcBef>
              <a:spcAft>
                <a:spcPts val="0"/>
              </a:spcAft>
              <a:buNone/>
            </a:pPr>
            <a:r>
              <a:rPr lang="en"/>
              <a:t>connection.commit()  # Commit the transaction</a:t>
            </a:r>
            <a:endParaRPr/>
          </a:p>
          <a:p>
            <a:pPr marL="0" lvl="0" indent="0" algn="l" rtl="0">
              <a:spcBef>
                <a:spcPts val="1200"/>
              </a:spcBef>
              <a:spcAft>
                <a:spcPts val="0"/>
              </a:spcAft>
              <a:buNone/>
            </a:pPr>
            <a:r>
              <a:rPr lang="en"/>
              <a:t>print("Record updated successfully.")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[What is it?]</a:t>
            </a:r>
            <a:endParaRPr/>
          </a:p>
        </p:txBody>
      </p:sp>
      <p:sp>
        <p:nvSpPr>
          <p:cNvPr id="295" name="Google Shape;295;p16"/>
          <p:cNvSpPr txBox="1">
            <a:spLocks noGrp="1"/>
          </p:cNvSpPr>
          <p:nvPr>
            <p:ph type="body" idx="1"/>
          </p:nvPr>
        </p:nvSpPr>
        <p:spPr>
          <a:xfrm>
            <a:off x="1325875" y="15172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which stands for Comma-Separated Values, is a simple file format used to store tabular data, including numbers and text in a plain text format.</a:t>
            </a:r>
            <a:endParaRPr/>
          </a:p>
          <a:p>
            <a:pPr marL="0" lvl="0" indent="0" algn="l" rtl="0">
              <a:spcBef>
                <a:spcPts val="1200"/>
              </a:spcBef>
              <a:spcAft>
                <a:spcPts val="0"/>
              </a:spcAft>
              <a:buNone/>
            </a:pPr>
            <a:r>
              <a:rPr lang="en"/>
              <a:t>Key Reasons:</a:t>
            </a:r>
            <a:endParaRPr/>
          </a:p>
          <a:p>
            <a:pPr marL="457200" lvl="0" indent="-298450" algn="l" rtl="0">
              <a:spcBef>
                <a:spcPts val="120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very simple, versatile, and lightweight</a:t>
            </a:r>
            <a:endParaRPr sz="1100">
              <a:solidFill>
                <a:srgbClr val="000000"/>
              </a:solidFill>
              <a:latin typeface="Verdana"/>
              <a:ea typeface="Verdana"/>
              <a:cs typeface="Verdana"/>
              <a:sym typeface="Verdana"/>
            </a:endParaRPr>
          </a:p>
          <a:p>
            <a:pPr marL="457200" lvl="0" indent="-298450" algn="l" rtl="0">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compatible with most coding languages, databases, and spreadsheet applications</a:t>
            </a:r>
            <a:endParaRPr sz="1100">
              <a:solidFill>
                <a:srgbClr val="000000"/>
              </a:solidFill>
              <a:latin typeface="Verdana"/>
              <a:ea typeface="Verdana"/>
              <a:cs typeface="Verdana"/>
              <a:sym typeface="Verdana"/>
            </a:endParaRPr>
          </a:p>
          <a:p>
            <a:pPr marL="457200" lvl="0" indent="-298450" algn="l" rtl="0">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widely used data exchange format</a:t>
            </a:r>
            <a:endParaRPr sz="1100">
              <a:solidFill>
                <a:srgbClr val="000000"/>
              </a:solidFill>
              <a:latin typeface="Verdana"/>
              <a:ea typeface="Verdana"/>
              <a:cs typeface="Verdana"/>
              <a:sym typeface="Verdana"/>
            </a:endParaRPr>
          </a:p>
          <a:p>
            <a:pPr marL="457200" lvl="0" indent="-298450" algn="l" rtl="0">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universal support</a:t>
            </a:r>
            <a:endParaRPr sz="1100">
              <a:solidFill>
                <a:srgbClr val="000000"/>
              </a:solidFill>
              <a:latin typeface="Verdana"/>
              <a:ea typeface="Verdana"/>
              <a:cs typeface="Verdana"/>
              <a:sym typeface="Verdana"/>
            </a:endParaRPr>
          </a:p>
          <a:p>
            <a:pPr marL="0" lvl="0" indent="0" algn="l" rtl="0">
              <a:spcBef>
                <a:spcPts val="0"/>
              </a:spcBef>
              <a:spcAft>
                <a:spcPts val="1200"/>
              </a:spcAft>
              <a:buNone/>
            </a:pPr>
            <a:endParaRPr/>
          </a:p>
        </p:txBody>
      </p:sp>
      <p:pic>
        <p:nvPicPr>
          <p:cNvPr id="296" name="Google Shape;296;p16"/>
          <p:cNvPicPr preferRelativeResize="0"/>
          <p:nvPr/>
        </p:nvPicPr>
        <p:blipFill>
          <a:blip r:embed="rId3">
            <a:alphaModFix/>
          </a:blip>
          <a:stretch>
            <a:fillRect/>
          </a:stretch>
        </p:blipFill>
        <p:spPr>
          <a:xfrm>
            <a:off x="6639650" y="3106825"/>
            <a:ext cx="1694650" cy="1694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Deleting Data and Closing the Connection</a:t>
            </a:r>
            <a:endParaRPr/>
          </a:p>
        </p:txBody>
      </p:sp>
      <p:sp>
        <p:nvSpPr>
          <p:cNvPr id="526" name="Google Shape;526;p5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 Delete a record</a:t>
            </a:r>
            <a:endParaRPr/>
          </a:p>
          <a:p>
            <a:pPr marL="0" lvl="0" indent="0" algn="l" rtl="0">
              <a:spcBef>
                <a:spcPts val="1200"/>
              </a:spcBef>
              <a:spcAft>
                <a:spcPts val="0"/>
              </a:spcAft>
              <a:buNone/>
            </a:pPr>
            <a:r>
              <a:rPr lang="en"/>
              <a:t>cursor.execute("DELETE FROM students WHERE name = ?", ("Bob",))</a:t>
            </a:r>
            <a:endParaRPr/>
          </a:p>
          <a:p>
            <a:pPr marL="0" lvl="0" indent="0" algn="l" rtl="0">
              <a:spcBef>
                <a:spcPts val="1200"/>
              </a:spcBef>
              <a:spcAft>
                <a:spcPts val="0"/>
              </a:spcAft>
              <a:buNone/>
            </a:pPr>
            <a:r>
              <a:rPr lang="en"/>
              <a:t>connection.commit()</a:t>
            </a:r>
            <a:endParaRPr/>
          </a:p>
          <a:p>
            <a:pPr marL="0" lvl="0" indent="0" algn="l" rtl="0">
              <a:spcBef>
                <a:spcPts val="1200"/>
              </a:spcBef>
              <a:spcAft>
                <a:spcPts val="0"/>
              </a:spcAft>
              <a:buNone/>
            </a:pPr>
            <a:r>
              <a:rPr lang="en"/>
              <a:t>print("Record deleted successfully.")</a:t>
            </a:r>
            <a:endParaRPr/>
          </a:p>
          <a:p>
            <a:pPr marL="0" lvl="0" indent="0" algn="l" rtl="0">
              <a:spcBef>
                <a:spcPts val="1200"/>
              </a:spcBef>
              <a:spcAft>
                <a:spcPts val="0"/>
              </a:spcAft>
              <a:buNone/>
            </a:pPr>
            <a:endParaRPr/>
          </a:p>
          <a:p>
            <a:pPr marL="0" lvl="0" indent="0" algn="l" rtl="0">
              <a:spcBef>
                <a:spcPts val="1200"/>
              </a:spcBef>
              <a:spcAft>
                <a:spcPts val="0"/>
              </a:spcAft>
              <a:buNone/>
            </a:pPr>
            <a:r>
              <a:rPr lang="en"/>
              <a:t>connection.close()</a:t>
            </a:r>
            <a:endParaRPr/>
          </a:p>
          <a:p>
            <a:pPr marL="0" lvl="0" indent="0" algn="l" rtl="0">
              <a:spcBef>
                <a:spcPts val="1200"/>
              </a:spcBef>
              <a:spcAft>
                <a:spcPts val="1200"/>
              </a:spcAft>
              <a:buNone/>
            </a:pPr>
            <a:r>
              <a:rPr lang="en"/>
              <a:t>print("Database connection closed.")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Rsync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Rsync?</a:t>
            </a:r>
            <a:endParaRPr/>
          </a:p>
        </p:txBody>
      </p:sp>
      <p:sp>
        <p:nvSpPr>
          <p:cNvPr id="537" name="Google Shape;537;p5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000000"/>
                </a:solidFill>
                <a:highlight>
                  <a:srgbClr val="FFFFFF"/>
                </a:highlight>
              </a:rPr>
              <a:t>Rsync is a Linux-based tool that can be used to sync files between remote and local servers. Rsync has many options that can help you define the connections you make.</a:t>
            </a:r>
            <a:endParaRPr sz="1350">
              <a:solidFill>
                <a:srgbClr val="000000"/>
              </a:solidFill>
              <a:highlight>
                <a:srgbClr val="FFFFFF"/>
              </a:highlight>
            </a:endParaRPr>
          </a:p>
          <a:p>
            <a:pPr marL="0" lvl="0" indent="0" algn="l" rtl="0">
              <a:spcBef>
                <a:spcPts val="1200"/>
              </a:spcBef>
              <a:spcAft>
                <a:spcPts val="0"/>
              </a:spcAft>
              <a:buNone/>
            </a:pPr>
            <a:r>
              <a:rPr lang="en" sz="1350">
                <a:solidFill>
                  <a:srgbClr val="000000"/>
                </a:solidFill>
              </a:rPr>
              <a:t>Rsync is an open source file synchronization program. Its designed to maintain a mirror of a directory. It is a very advanced tool and an intelligent data-transfer algorithm that can be used to make backups, or to copy files to another disk.</a:t>
            </a:r>
            <a:endParaRPr sz="1350">
              <a:solidFill>
                <a:srgbClr val="000000"/>
              </a:solidFil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350">
              <a:solidFill>
                <a:srgbClr val="000000"/>
              </a:solidFill>
              <a:highlight>
                <a:srgbClr val="FFFFFF"/>
              </a:highlight>
            </a:endParaRPr>
          </a:p>
        </p:txBody>
      </p:sp>
      <p:pic>
        <p:nvPicPr>
          <p:cNvPr id="538" name="Google Shape;538;p54"/>
          <p:cNvPicPr preferRelativeResize="0"/>
          <p:nvPr/>
        </p:nvPicPr>
        <p:blipFill>
          <a:blip r:embed="rId3">
            <a:alphaModFix/>
          </a:blip>
          <a:stretch>
            <a:fillRect/>
          </a:stretch>
        </p:blipFill>
        <p:spPr>
          <a:xfrm>
            <a:off x="5064725" y="326593"/>
            <a:ext cx="2708125" cy="1417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it used?</a:t>
            </a:r>
            <a:endParaRPr/>
          </a:p>
        </p:txBody>
      </p:sp>
      <p:sp>
        <p:nvSpPr>
          <p:cNvPr id="544" name="Google Shape;544;p5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500" b="1">
                <a:solidFill>
                  <a:srgbClr val="000000"/>
                </a:solidFill>
              </a:rPr>
              <a:t>Efficiency</a:t>
            </a:r>
            <a:r>
              <a:rPr lang="en" sz="1100">
                <a:solidFill>
                  <a:srgbClr val="000000"/>
                </a:solidFill>
              </a:rPr>
              <a:t>: </a:t>
            </a:r>
            <a:r>
              <a:rPr lang="en" sz="1350">
                <a:solidFill>
                  <a:srgbClr val="000000"/>
                </a:solidFill>
              </a:rPr>
              <a:t>if a version of a file already exists at the destination, it only changes portions that are transferred. This greatly reduces resource requirements and elapsed time especially with large files. It detects redundancies which minimizes network load.</a:t>
            </a:r>
            <a:endParaRPr sz="1350">
              <a:solidFill>
                <a:srgbClr val="000000"/>
              </a:solidFill>
            </a:endParaRPr>
          </a:p>
          <a:p>
            <a:pPr marL="0" lvl="0" indent="0" algn="l" rtl="0">
              <a:spcBef>
                <a:spcPts val="1200"/>
              </a:spcBef>
              <a:spcAft>
                <a:spcPts val="0"/>
              </a:spcAft>
              <a:buNone/>
            </a:pPr>
            <a:r>
              <a:rPr lang="en" sz="1500" b="1">
                <a:solidFill>
                  <a:srgbClr val="000000"/>
                </a:solidFill>
              </a:rPr>
              <a:t>Robustness</a:t>
            </a:r>
            <a:r>
              <a:rPr lang="en" sz="1350">
                <a:solidFill>
                  <a:srgbClr val="000000"/>
                </a:solidFill>
              </a:rPr>
              <a:t>: in environments with slow connections or random hardware failures (especially disks that become non-operational after heating up), rsync can resume transfers that were interrupted</a:t>
            </a:r>
            <a:endParaRPr sz="1350">
              <a:solidFill>
                <a:srgbClr val="000000"/>
              </a:solidFill>
            </a:endParaRPr>
          </a:p>
          <a:p>
            <a:pPr marL="0" lvl="0" indent="0" algn="l" rtl="0">
              <a:spcBef>
                <a:spcPts val="1200"/>
              </a:spcBef>
              <a:spcAft>
                <a:spcPts val="0"/>
              </a:spcAft>
              <a:buNone/>
            </a:pPr>
            <a:endParaRPr sz="1350">
              <a:solidFill>
                <a:srgbClr val="000000"/>
              </a:solidFill>
            </a:endParaRPr>
          </a:p>
          <a:p>
            <a:pPr marL="0" lvl="0" indent="0" algn="l" rtl="0">
              <a:spcBef>
                <a:spcPts val="1200"/>
              </a:spcBef>
              <a:spcAft>
                <a:spcPts val="1200"/>
              </a:spcAft>
              <a:buNone/>
            </a:pPr>
            <a:endParaRPr/>
          </a:p>
        </p:txBody>
      </p:sp>
      <p:pic>
        <p:nvPicPr>
          <p:cNvPr id="545" name="Google Shape;545;p55"/>
          <p:cNvPicPr preferRelativeResize="0"/>
          <p:nvPr/>
        </p:nvPicPr>
        <p:blipFill>
          <a:blip r:embed="rId3">
            <a:alphaModFix/>
          </a:blip>
          <a:stretch>
            <a:fillRect/>
          </a:stretch>
        </p:blipFill>
        <p:spPr>
          <a:xfrm>
            <a:off x="5659125" y="504300"/>
            <a:ext cx="2286000" cy="1371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to Download </a:t>
            </a:r>
            <a:endParaRPr/>
          </a:p>
        </p:txBody>
      </p:sp>
      <p:sp>
        <p:nvSpPr>
          <p:cNvPr id="551" name="Google Shape;551;p5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 it is already installed</a:t>
            </a:r>
            <a:endParaRPr/>
          </a:p>
          <a:p>
            <a:pPr marL="0" lvl="0" indent="0" algn="l" rtl="0">
              <a:spcBef>
                <a:spcPts val="1200"/>
              </a:spcBef>
              <a:spcAft>
                <a:spcPts val="0"/>
              </a:spcAft>
              <a:buNone/>
            </a:pPr>
            <a:r>
              <a:rPr lang="en"/>
              <a:t>Linux - RPM-based Linux machine-&gt; sudo yum install rsync</a:t>
            </a:r>
            <a:endParaRPr/>
          </a:p>
          <a:p>
            <a:pPr marL="0" lvl="0" indent="0" algn="l" rtl="0">
              <a:spcBef>
                <a:spcPts val="1200"/>
              </a:spcBef>
              <a:spcAft>
                <a:spcPts val="0"/>
              </a:spcAft>
              <a:buNone/>
            </a:pPr>
            <a:r>
              <a:rPr lang="en"/>
              <a:t>             Debian-based Linux machine-&gt; sudo apt-get install rsync </a:t>
            </a:r>
            <a:endParaRPr/>
          </a:p>
          <a:p>
            <a:pPr marL="0" lvl="0" indent="0" algn="l" rtl="0">
              <a:spcBef>
                <a:spcPts val="1200"/>
              </a:spcBef>
              <a:spcAft>
                <a:spcPts val="0"/>
              </a:spcAft>
              <a:buNone/>
            </a:pPr>
            <a:r>
              <a:rPr lang="en"/>
              <a:t>Windows-  </a:t>
            </a:r>
            <a:r>
              <a:rPr lang="en" u="sng">
                <a:solidFill>
                  <a:schemeClr val="hlink"/>
                </a:solidFill>
                <a:hlinkClick r:id="rId3"/>
              </a:rPr>
              <a:t>https://www.youtube.com/watch?v=K96n-Es4kTs</a:t>
            </a:r>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RSYNC flags and utilities </a:t>
            </a:r>
            <a:endParaRPr/>
          </a:p>
        </p:txBody>
      </p:sp>
      <p:sp>
        <p:nvSpPr>
          <p:cNvPr id="557" name="Google Shape;557;p5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58" name="Google Shape;558;p57"/>
          <p:cNvPicPr preferRelativeResize="0"/>
          <p:nvPr/>
        </p:nvPicPr>
        <p:blipFill>
          <a:blip r:embed="rId3">
            <a:alphaModFix/>
          </a:blip>
          <a:stretch>
            <a:fillRect/>
          </a:stretch>
        </p:blipFill>
        <p:spPr>
          <a:xfrm>
            <a:off x="169500" y="1597875"/>
            <a:ext cx="8713152" cy="2977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Rsync </a:t>
            </a:r>
            <a:endParaRPr/>
          </a:p>
        </p:txBody>
      </p:sp>
      <p:sp>
        <p:nvSpPr>
          <p:cNvPr id="564" name="Google Shape;564;p5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Play video- </a:t>
            </a:r>
            <a:endParaRPr/>
          </a:p>
          <a:p>
            <a:pPr marL="0" lvl="0" indent="0" algn="l" rtl="0">
              <a:spcBef>
                <a:spcPts val="1200"/>
              </a:spcBef>
              <a:spcAft>
                <a:spcPts val="0"/>
              </a:spcAft>
              <a:buNone/>
            </a:pPr>
            <a:r>
              <a:rPr lang="en" u="sng">
                <a:solidFill>
                  <a:schemeClr val="hlink"/>
                </a:solidFill>
                <a:hlinkClick r:id="rId3"/>
              </a:rPr>
              <a:t>https://youtu.be/WtBtq429ki0</a:t>
            </a:r>
            <a:endParaRPr/>
          </a:p>
          <a:p>
            <a:pPr marL="0" lvl="0" indent="0" algn="l" rtl="0">
              <a:spcBef>
                <a:spcPts val="1200"/>
              </a:spcBef>
              <a:spcAft>
                <a:spcPts val="12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Deliverables:</a:t>
            </a:r>
            <a:endParaRPr/>
          </a:p>
        </p:txBody>
      </p:sp>
      <p:sp>
        <p:nvSpPr>
          <p:cNvPr id="570" name="Google Shape;570;p5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Create a file using one of the featured formats that includes your pod’s ID, pod description, and pod members and push it to the github!</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60"/>
          <p:cNvPicPr preferRelativeResize="0"/>
          <p:nvPr/>
        </p:nvPicPr>
        <p:blipFill>
          <a:blip r:embed="rId3">
            <a:alphaModFix/>
          </a:blip>
          <a:stretch>
            <a:fillRect/>
          </a:stretch>
        </p:blipFill>
        <p:spPr>
          <a:xfrm>
            <a:off x="2014538" y="606350"/>
            <a:ext cx="5114925"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[Simple Example]</a:t>
            </a:r>
            <a:endParaRPr/>
          </a:p>
        </p:txBody>
      </p:sp>
      <p:sp>
        <p:nvSpPr>
          <p:cNvPr id="302" name="Google Shape;302;p17"/>
          <p:cNvSpPr txBox="1">
            <a:spLocks noGrp="1"/>
          </p:cNvSpPr>
          <p:nvPr>
            <p:ph type="body" idx="1"/>
          </p:nvPr>
        </p:nvSpPr>
        <p:spPr>
          <a:xfrm>
            <a:off x="1330325" y="14907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typically contains:</a:t>
            </a:r>
            <a:endParaRPr/>
          </a:p>
          <a:p>
            <a:pPr marL="457200" lvl="0" indent="-295275" algn="l" rtl="0">
              <a:spcBef>
                <a:spcPts val="1200"/>
              </a:spcBef>
              <a:spcAft>
                <a:spcPts val="0"/>
              </a:spcAft>
              <a:buClr>
                <a:srgbClr val="131313"/>
              </a:buClr>
              <a:buSzPts val="1050"/>
              <a:buFont typeface="Roboto"/>
              <a:buChar char="-"/>
            </a:pPr>
            <a:r>
              <a:rPr lang="en" sz="1050">
                <a:solidFill>
                  <a:srgbClr val="131313"/>
                </a:solidFill>
                <a:highlight>
                  <a:srgbClr val="FFFFFF"/>
                </a:highlight>
                <a:latin typeface="Roboto"/>
                <a:ea typeface="Roboto"/>
                <a:cs typeface="Roboto"/>
                <a:sym typeface="Roboto"/>
              </a:rPr>
              <a:t>Line delimiter (ex: “\n”, “ ”)</a:t>
            </a:r>
            <a:endParaRPr sz="1050">
              <a:solidFill>
                <a:srgbClr val="131313"/>
              </a:solidFill>
              <a:highlight>
                <a:srgbClr val="FFFFFF"/>
              </a:highlight>
              <a:latin typeface="Roboto"/>
              <a:ea typeface="Roboto"/>
              <a:cs typeface="Roboto"/>
              <a:sym typeface="Roboto"/>
            </a:endParaRPr>
          </a:p>
          <a:p>
            <a:pPr marL="457200" lvl="0" indent="-295275" algn="l" rtl="0">
              <a:spcBef>
                <a:spcPts val="0"/>
              </a:spcBef>
              <a:spcAft>
                <a:spcPts val="0"/>
              </a:spcAft>
              <a:buClr>
                <a:srgbClr val="131313"/>
              </a:buClr>
              <a:buSzPts val="1050"/>
              <a:buFont typeface="Roboto"/>
              <a:buChar char="-"/>
            </a:pPr>
            <a:r>
              <a:rPr lang="en" sz="1050">
                <a:solidFill>
                  <a:srgbClr val="131313"/>
                </a:solidFill>
                <a:highlight>
                  <a:srgbClr val="FFFFFF"/>
                </a:highlight>
                <a:latin typeface="Roboto"/>
                <a:ea typeface="Roboto"/>
                <a:cs typeface="Roboto"/>
                <a:sym typeface="Roboto"/>
              </a:rPr>
              <a:t>Field delimiter (“ , “, “|”, “:”, “;”)</a:t>
            </a:r>
            <a:endParaRPr sz="1050">
              <a:solidFill>
                <a:srgbClr val="131313"/>
              </a:solidFill>
              <a:highlight>
                <a:srgbClr val="FFFFFF"/>
              </a:highlight>
              <a:latin typeface="Roboto"/>
              <a:ea typeface="Roboto"/>
              <a:cs typeface="Roboto"/>
              <a:sym typeface="Roboto"/>
            </a:endParaRPr>
          </a:p>
          <a:p>
            <a:pPr marL="457200" lvl="0" indent="-295275" algn="l" rtl="0">
              <a:spcBef>
                <a:spcPts val="0"/>
              </a:spcBef>
              <a:spcAft>
                <a:spcPts val="0"/>
              </a:spcAft>
              <a:buClr>
                <a:srgbClr val="131313"/>
              </a:buClr>
              <a:buSzPts val="1050"/>
              <a:buFont typeface="Roboto"/>
              <a:buChar char="-"/>
            </a:pPr>
            <a:r>
              <a:rPr lang="en" sz="1050">
                <a:solidFill>
                  <a:srgbClr val="131313"/>
                </a:solidFill>
                <a:highlight>
                  <a:srgbClr val="FFFFFF"/>
                </a:highlight>
                <a:latin typeface="Roboto"/>
                <a:ea typeface="Roboto"/>
                <a:cs typeface="Roboto"/>
                <a:sym typeface="Roboto"/>
              </a:rPr>
              <a:t>Quote characters (‘ “” ‘)</a:t>
            </a:r>
            <a:endParaRPr sz="1050">
              <a:solidFill>
                <a:srgbClr val="131313"/>
              </a:solidFill>
              <a:highlight>
                <a:srgbClr val="FFFFFF"/>
              </a:highlight>
              <a:latin typeface="Roboto"/>
              <a:ea typeface="Roboto"/>
              <a:cs typeface="Roboto"/>
              <a:sym typeface="Roboto"/>
            </a:endParaRPr>
          </a:p>
          <a:p>
            <a:pPr marL="457200" lvl="0" indent="-295275" algn="l" rtl="0">
              <a:spcBef>
                <a:spcPts val="0"/>
              </a:spcBef>
              <a:spcAft>
                <a:spcPts val="0"/>
              </a:spcAft>
              <a:buClr>
                <a:srgbClr val="131313"/>
              </a:buClr>
              <a:buSzPts val="1050"/>
              <a:buFont typeface="Roboto"/>
              <a:buChar char="-"/>
            </a:pPr>
            <a:r>
              <a:rPr lang="en" sz="1050">
                <a:solidFill>
                  <a:srgbClr val="131313"/>
                </a:solidFill>
                <a:highlight>
                  <a:srgbClr val="FFFFFF"/>
                </a:highlight>
                <a:latin typeface="Roboto"/>
                <a:ea typeface="Roboto"/>
                <a:cs typeface="Roboto"/>
                <a:sym typeface="Roboto"/>
              </a:rPr>
              <a:t>Optional: Header</a:t>
            </a:r>
            <a:endParaRPr/>
          </a:p>
          <a:p>
            <a:pPr marL="0" lvl="0" indent="0" algn="l" rtl="0">
              <a:spcBef>
                <a:spcPts val="1200"/>
              </a:spcBef>
              <a:spcAft>
                <a:spcPts val="1200"/>
              </a:spcAft>
              <a:buNone/>
            </a:pPr>
            <a:endParaRPr/>
          </a:p>
        </p:txBody>
      </p:sp>
      <p:pic>
        <p:nvPicPr>
          <p:cNvPr id="303" name="Google Shape;303;p17"/>
          <p:cNvPicPr preferRelativeResize="0"/>
          <p:nvPr/>
        </p:nvPicPr>
        <p:blipFill>
          <a:blip r:embed="rId3">
            <a:alphaModFix/>
          </a:blip>
          <a:stretch>
            <a:fillRect/>
          </a:stretch>
        </p:blipFill>
        <p:spPr>
          <a:xfrm>
            <a:off x="4375848" y="1891650"/>
            <a:ext cx="3984976" cy="173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[Working with CSV]</a:t>
            </a:r>
            <a:endParaRPr/>
          </a:p>
        </p:txBody>
      </p:sp>
      <p:sp>
        <p:nvSpPr>
          <p:cNvPr id="309" name="Google Shape;309;p18"/>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import the Python-Package for CSV:</a:t>
            </a:r>
            <a:endParaRPr/>
          </a:p>
          <a:p>
            <a:pPr marL="457200" lvl="0" indent="-311150" algn="l" rtl="0">
              <a:spcBef>
                <a:spcPts val="1200"/>
              </a:spcBef>
              <a:spcAft>
                <a:spcPts val="0"/>
              </a:spcAft>
              <a:buSzPts val="1300"/>
              <a:buChar char="-"/>
            </a:pPr>
            <a:r>
              <a:rPr lang="en"/>
              <a:t>import csv</a:t>
            </a:r>
            <a:endParaRPr/>
          </a:p>
          <a:p>
            <a:pPr marL="0" lvl="0" indent="0" algn="l" rtl="0">
              <a:spcBef>
                <a:spcPts val="1200"/>
              </a:spcBef>
              <a:spcAft>
                <a:spcPts val="0"/>
              </a:spcAft>
              <a:buNone/>
            </a:pPr>
            <a:r>
              <a:rPr lang="en"/>
              <a:t>Typically, csv (by default) should already be a pre-installed package with Python</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a:t>
            </a:r>
            <a:endParaRPr/>
          </a:p>
        </p:txBody>
      </p:sp>
      <p:pic>
        <p:nvPicPr>
          <p:cNvPr id="310" name="Google Shape;310;p18"/>
          <p:cNvPicPr preferRelativeResize="0"/>
          <p:nvPr/>
        </p:nvPicPr>
        <p:blipFill>
          <a:blip r:embed="rId3">
            <a:alphaModFix/>
          </a:blip>
          <a:stretch>
            <a:fillRect/>
          </a:stretch>
        </p:blipFill>
        <p:spPr>
          <a:xfrm>
            <a:off x="3522288" y="3296650"/>
            <a:ext cx="2099417" cy="77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[Working with CSV]</a:t>
            </a:r>
            <a:endParaRPr/>
          </a:p>
        </p:txBody>
      </p:sp>
      <p:sp>
        <p:nvSpPr>
          <p:cNvPr id="316" name="Google Shape;316;p19"/>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7" name="Google Shape;317;p19" descr="This is a demonstration for Intro to Software Engineering for Reading CSV Files" title="Read Demo">
            <a:hlinkClick r:id="rId3"/>
          </p:cNvPr>
          <p:cNvPicPr preferRelativeResize="0"/>
          <p:nvPr/>
        </p:nvPicPr>
        <p:blipFill>
          <a:blip r:embed="rId4">
            <a:alphaModFix/>
          </a:blip>
          <a:stretch>
            <a:fillRect/>
          </a:stretch>
        </p:blipFill>
        <p:spPr>
          <a:xfrm>
            <a:off x="1333588" y="1261900"/>
            <a:ext cx="6476825" cy="364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[Working with CSV]</a:t>
            </a:r>
            <a:endParaRPr/>
          </a:p>
        </p:txBody>
      </p:sp>
      <p:sp>
        <p:nvSpPr>
          <p:cNvPr id="323" name="Google Shape;323;p20"/>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4" name="Google Shape;324;p20" title="Append Demo">
            <a:hlinkClick r:id="rId3"/>
          </p:cNvPr>
          <p:cNvPicPr preferRelativeResize="0"/>
          <p:nvPr/>
        </p:nvPicPr>
        <p:blipFill>
          <a:blip r:embed="rId4">
            <a:alphaModFix/>
          </a:blip>
          <a:stretch>
            <a:fillRect/>
          </a:stretch>
        </p:blipFill>
        <p:spPr>
          <a:xfrm>
            <a:off x="1417538" y="1206325"/>
            <a:ext cx="6803022" cy="38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CSV [Working with CSV]</a:t>
            </a:r>
            <a:endParaRPr/>
          </a:p>
        </p:txBody>
      </p:sp>
      <p:sp>
        <p:nvSpPr>
          <p:cNvPr id="330" name="Google Shape;330;p21"/>
          <p:cNvSpPr txBox="1">
            <a:spLocks noGrp="1"/>
          </p:cNvSpPr>
          <p:nvPr>
            <p:ph type="body" idx="1"/>
          </p:nvPr>
        </p:nvSpPr>
        <p:spPr>
          <a:xfrm>
            <a:off x="1303800" y="1526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1" name="Google Shape;331;p21" descr="This is a demonstration for Intro to Software Engineering for Writing CSV files" title="Write Demo">
            <a:hlinkClick r:id="rId3"/>
          </p:cNvPr>
          <p:cNvPicPr preferRelativeResize="0"/>
          <p:nvPr/>
        </p:nvPicPr>
        <p:blipFill>
          <a:blip r:embed="rId4">
            <a:alphaModFix/>
          </a:blip>
          <a:stretch>
            <a:fillRect/>
          </a:stretch>
        </p:blipFill>
        <p:spPr>
          <a:xfrm>
            <a:off x="1561988" y="1306950"/>
            <a:ext cx="6514125" cy="366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2139</Words>
  <Application>Microsoft Macintosh PowerPoint</Application>
  <PresentationFormat>On-screen Show (16:9)</PresentationFormat>
  <Paragraphs>210</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Verdana</vt:lpstr>
      <vt:lpstr>Nunito</vt:lpstr>
      <vt:lpstr>Roboto</vt:lpstr>
      <vt:lpstr>Arial</vt:lpstr>
      <vt:lpstr>Maven Pro</vt:lpstr>
      <vt:lpstr>Momentum</vt:lpstr>
      <vt:lpstr>Serialization and Data Management</vt:lpstr>
      <vt:lpstr>Agenda</vt:lpstr>
      <vt:lpstr>CSV</vt:lpstr>
      <vt:lpstr>CSV [What is it?]</vt:lpstr>
      <vt:lpstr>CSV [Simple Example]</vt:lpstr>
      <vt:lpstr>CSV [Working with CSV]</vt:lpstr>
      <vt:lpstr>CSV [Working with CSV]</vt:lpstr>
      <vt:lpstr>CSV [Working with CSV]</vt:lpstr>
      <vt:lpstr>CSV [Working with CSV]</vt:lpstr>
      <vt:lpstr>CSV [Advanced Example]</vt:lpstr>
      <vt:lpstr>CSV [Best Practices]</vt:lpstr>
      <vt:lpstr>Pickle</vt:lpstr>
      <vt:lpstr>Pickle [What is it?]</vt:lpstr>
      <vt:lpstr>Pickle [Why use it?]</vt:lpstr>
      <vt:lpstr>Pickle [Use Cases]</vt:lpstr>
      <vt:lpstr>Pickle [Working with Pickle]</vt:lpstr>
      <vt:lpstr>Pickle [Demo]</vt:lpstr>
      <vt:lpstr>Pickle [Drawbacks]</vt:lpstr>
      <vt:lpstr>JSON</vt:lpstr>
      <vt:lpstr>JSON [What is it?]</vt:lpstr>
      <vt:lpstr>JSON [What it isn’t]</vt:lpstr>
      <vt:lpstr>Why would someone use JSON?</vt:lpstr>
      <vt:lpstr>Weaknesses of JSON</vt:lpstr>
      <vt:lpstr>Use Cases for JSON (Data Exchange in APIs)</vt:lpstr>
      <vt:lpstr>Other Use Cases </vt:lpstr>
      <vt:lpstr>JSON Example #1</vt:lpstr>
      <vt:lpstr>JSON Example #2</vt:lpstr>
      <vt:lpstr>JSON Example #3</vt:lpstr>
      <vt:lpstr>SQLite</vt:lpstr>
      <vt:lpstr>SQLite [What is it?]</vt:lpstr>
      <vt:lpstr>Advantages of SQLite</vt:lpstr>
      <vt:lpstr>Weaknesses of SQLite</vt:lpstr>
      <vt:lpstr>Use Cases for SQLite</vt:lpstr>
      <vt:lpstr>Setting up SQLite in Python</vt:lpstr>
      <vt:lpstr>Connecting to SQLite Database</vt:lpstr>
      <vt:lpstr>Creating Tables(Schema Definition)</vt:lpstr>
      <vt:lpstr>Inserting Data </vt:lpstr>
      <vt:lpstr>Fetching/Filtering Data</vt:lpstr>
      <vt:lpstr>Updating Data</vt:lpstr>
      <vt:lpstr>Deleting Data and Closing the Connection</vt:lpstr>
      <vt:lpstr>Rsync</vt:lpstr>
      <vt:lpstr>What is Rsync?</vt:lpstr>
      <vt:lpstr>Why is it used?</vt:lpstr>
      <vt:lpstr>What to Download </vt:lpstr>
      <vt:lpstr>RSYNC flags and utilities </vt:lpstr>
      <vt:lpstr>Using Rsync </vt:lpstr>
      <vt:lpstr>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Marcelo F Gonzalez</cp:lastModifiedBy>
  <cp:revision>1</cp:revision>
  <dcterms:modified xsi:type="dcterms:W3CDTF">2024-12-03T22:13:59Z</dcterms:modified>
</cp:coreProperties>
</file>