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26"/>
  </p:notesMasterIdLst>
  <p:handoutMasterIdLst>
    <p:handoutMasterId r:id="rId27"/>
  </p:handoutMasterIdLst>
  <p:sldIdLst>
    <p:sldId id="296" r:id="rId5"/>
    <p:sldId id="295" r:id="rId6"/>
    <p:sldId id="299" r:id="rId7"/>
    <p:sldId id="300" r:id="rId8"/>
    <p:sldId id="303" r:id="rId9"/>
    <p:sldId id="305" r:id="rId10"/>
    <p:sldId id="306" r:id="rId11"/>
    <p:sldId id="307" r:id="rId12"/>
    <p:sldId id="308" r:id="rId13"/>
    <p:sldId id="313" r:id="rId14"/>
    <p:sldId id="309" r:id="rId15"/>
    <p:sldId id="314" r:id="rId16"/>
    <p:sldId id="316" r:id="rId17"/>
    <p:sldId id="315" r:id="rId18"/>
    <p:sldId id="317" r:id="rId19"/>
    <p:sldId id="319" r:id="rId20"/>
    <p:sldId id="320" r:id="rId21"/>
    <p:sldId id="312" r:id="rId22"/>
    <p:sldId id="310" r:id="rId23"/>
    <p:sldId id="318" r:id="rId24"/>
    <p:sldId id="32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D2F7EF-D66C-963E-8298-241970454792}" v="10" dt="2024-09-15T23:32:44.473"/>
    <p1510:client id="{C92D09EE-F957-6BF0-7BA8-449DA2E80DD7}" v="29" dt="2024-09-17T17:52:38.008"/>
    <p1510:client id="{EBA502D5-4541-DEF1-9653-ADCA4B8C4964}" v="17" dt="2024-09-16T00:38:44.067"/>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57BDD2-FD8F-DB97-3B52-B87D6F3C20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9B646F6-9457-BD67-7C83-65FAA5E751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A72A-4651-45C7-9E42-35BFFD46D92F}" type="datetimeFigureOut">
              <a:rPr lang="en-US" smtClean="0"/>
              <a:t>10/1/2024</a:t>
            </a:fld>
            <a:endParaRPr lang="en-US"/>
          </a:p>
        </p:txBody>
      </p:sp>
      <p:sp>
        <p:nvSpPr>
          <p:cNvPr id="4" name="Footer Placeholder 3">
            <a:extLst>
              <a:ext uri="{FF2B5EF4-FFF2-40B4-BE49-F238E27FC236}">
                <a16:creationId xmlns:a16="http://schemas.microsoft.com/office/drawing/2014/main" id="{12D0DE2B-367D-0F52-FAA8-3ACF1E4EAA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8C8EAA-C094-412A-F8A7-2165B600C3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88172-A614-444B-9E98-71B10C8CDE5C}" type="slidenum">
              <a:rPr lang="en-US" smtClean="0"/>
              <a:t>‹#›</a:t>
            </a:fld>
            <a:endParaRPr lang="en-US"/>
          </a:p>
        </p:txBody>
      </p:sp>
    </p:spTree>
    <p:extLst>
      <p:ext uri="{BB962C8B-B14F-4D97-AF65-F5344CB8AC3E}">
        <p14:creationId xmlns:p14="http://schemas.microsoft.com/office/powerpoint/2010/main" val="1805580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t>10/1/2024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t>‹#›</a:t>
            </a:fld>
            <a:endParaRPr lang="en-US"/>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30E6F85-6220-421D-9203-84F526C4C605}" type="slidenum">
              <a:rPr lang="en-US" smtClean="0"/>
              <a:t>1</a:t>
            </a:fld>
            <a:endParaRPr lang="en-US"/>
          </a:p>
        </p:txBody>
      </p:sp>
    </p:spTree>
    <p:extLst>
      <p:ext uri="{BB962C8B-B14F-4D97-AF65-F5344CB8AC3E}">
        <p14:creationId xmlns:p14="http://schemas.microsoft.com/office/powerpoint/2010/main" val="1623119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30E6F85-6220-421D-9203-84F526C4C605}" type="slidenum">
              <a:rPr lang="en-US" smtClean="0"/>
              <a:t>3</a:t>
            </a:fld>
            <a:endParaRPr lang="en-US"/>
          </a:p>
        </p:txBody>
      </p:sp>
    </p:spTree>
    <p:extLst>
      <p:ext uri="{BB962C8B-B14F-4D97-AF65-F5344CB8AC3E}">
        <p14:creationId xmlns:p14="http://schemas.microsoft.com/office/powerpoint/2010/main" val="329344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p14="http://schemas.microsoft.com/office/powerpoint/2010/main" val="222755605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p14="http://schemas.microsoft.com/office/powerpoint/2010/main" val="342153996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p14="http://schemas.microsoft.com/office/powerpoint/2010/main" val="206851952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8121AD-8518-1695-111E-C8CFF8A3D0D4}"/>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20" name="Freeform: Shape 19">
              <a:extLst>
                <a:ext uri="{FF2B5EF4-FFF2-40B4-BE49-F238E27FC236}">
                  <a16:creationId xmlns:a16="http://schemas.microsoft.com/office/drawing/2014/main" id="{230DFABF-2A96-46EC-8C35-1C4A9D0A0739}"/>
                </a:ext>
              </a:extLst>
            </p:cNvPr>
            <p:cNvSpPr>
              <a:spLocks noChangeAspect="1"/>
            </p:cNvSpPr>
            <p:nvPr userDrawn="1"/>
          </p:nvSpPr>
          <p:spPr>
            <a:xfrm rot="16200000" flipH="1">
              <a:off x="3489960" y="822961"/>
              <a:ext cx="5212080" cy="5212080"/>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Freeform: Shape 19">
            <a:extLst>
              <a:ext uri="{FF2B5EF4-FFF2-40B4-BE49-F238E27FC236}">
                <a16:creationId xmlns:a16="http://schemas.microsoft.com/office/drawing/2014/main" id="{9829D3BA-2CE1-52FA-09B7-96BDEAF530CE}"/>
              </a:ext>
              <a:ext uri="{C183D7F6-B498-43B3-948B-1728B52AA6E4}">
                <adec:decorative xmlns:adec="http://schemas.microsoft.com/office/drawing/2017/decorative" val="1"/>
              </a:ext>
            </a:extLst>
          </p:cNvPr>
          <p:cNvSpPr>
            <a:spLocks noChangeAspect="1"/>
          </p:cNvSpPr>
          <p:nvPr userDrawn="1"/>
        </p:nvSpPr>
        <p:spPr>
          <a:xfrm>
            <a:off x="3124200" y="459028"/>
            <a:ext cx="5943600" cy="5939944"/>
          </a:xfrm>
          <a:prstGeom prst="ellipse">
            <a:avLst/>
          </a:prstGeom>
          <a:gradFill flip="none" rotWithShape="1">
            <a:gsLst>
              <a:gs pos="7000">
                <a:schemeClr val="accent5">
                  <a:alpha val="30000"/>
                </a:schemeClr>
              </a:gs>
              <a:gs pos="100000">
                <a:schemeClr val="accent3">
                  <a:alpha val="2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975360" y="1731702"/>
            <a:ext cx="10241280" cy="3394596"/>
          </a:xfrm>
        </p:spPr>
        <p:txBody>
          <a:bodyPr anchor="ctr" anchorCtr="0"/>
          <a:lstStyle>
            <a:lvl1pPr algn="ctr">
              <a:defRPr baseline="0"/>
            </a:lvl1pPr>
          </a:lstStyle>
          <a:p>
            <a:r>
              <a:rPr lang="en-US"/>
              <a:t>Click to add title</a:t>
            </a:r>
          </a:p>
        </p:txBody>
      </p:sp>
      <p:sp>
        <p:nvSpPr>
          <p:cNvPr id="3" name="Rectangle 2">
            <a:extLst>
              <a:ext uri="{FF2B5EF4-FFF2-40B4-BE49-F238E27FC236}">
                <a16:creationId xmlns:a16="http://schemas.microsoft.com/office/drawing/2014/main" id="{4253DD31-8C23-CEA0-7016-E263E3AE4D48}"/>
              </a:ext>
              <a:ext uri="{C183D7F6-B498-43B3-948B-1728B52AA6E4}">
                <adec:decorative xmlns:adec="http://schemas.microsoft.com/office/drawing/2017/decorative" val="1"/>
              </a:ext>
            </a:extLst>
          </p:cNvPr>
          <p:cNvSpPr/>
          <p:nvPr userDrawn="1"/>
        </p:nvSpPr>
        <p:spPr>
          <a:xfrm>
            <a:off x="1" y="6401228"/>
            <a:ext cx="12192000" cy="456772"/>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5860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52400" y="161109"/>
            <a:ext cx="6400800" cy="609446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2071713" y="2385989"/>
            <a:ext cx="1951041" cy="6094468"/>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1810016" y="1721821"/>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1075528" y="-614277"/>
            <a:ext cx="4400609" cy="5637268"/>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ED625ADC-8F5C-4D24-FB31-E0A0566E6A9B}"/>
              </a:ext>
              <a:ext uri="{C183D7F6-B498-43B3-948B-1728B52AA6E4}">
                <adec:decorative xmlns:adec="http://schemas.microsoft.com/office/drawing/2017/decorative" val="1"/>
              </a:ext>
            </a:extLst>
          </p:cNvPr>
          <p:cNvSpPr/>
          <p:nvPr userDrawn="1"/>
        </p:nvSpPr>
        <p:spPr>
          <a:xfrm rot="16200000" flipH="1">
            <a:off x="6314338" y="572611"/>
            <a:ext cx="5676110" cy="5167469"/>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4BB0C4-4982-9534-E355-6F700CA613BC}"/>
              </a:ext>
            </a:extLst>
          </p:cNvPr>
          <p:cNvSpPr>
            <a:spLocks noGrp="1"/>
          </p:cNvSpPr>
          <p:nvPr>
            <p:ph type="title"/>
          </p:nvPr>
        </p:nvSpPr>
        <p:spPr>
          <a:xfrm>
            <a:off x="626165" y="189782"/>
            <a:ext cx="5219086" cy="3830130"/>
          </a:xfrm>
        </p:spPr>
        <p:txBody>
          <a:bodyPr/>
          <a:lstStyle>
            <a:lvl1pPr>
              <a:defRPr/>
            </a:lvl1pPr>
          </a:lstStyle>
          <a:p>
            <a:r>
              <a:rPr lang="en-US"/>
              <a:t>Click to edit Master title style</a:t>
            </a:r>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739649" y="1823065"/>
            <a:ext cx="3936495" cy="457200"/>
          </a:xfrm>
        </p:spPr>
        <p:txBody>
          <a:bodyPr/>
          <a:lstStyle>
            <a:lvl1pPr>
              <a:defRPr>
                <a:solidFill>
                  <a:schemeClr val="bg1"/>
                </a:solidFill>
              </a:defRPr>
            </a:lvl1pPr>
          </a:lstStyle>
          <a:p>
            <a:r>
              <a:rPr lang="en-US"/>
              <a:t>Presentation Title</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6887059" y="2009950"/>
            <a:ext cx="4529559" cy="3725411"/>
          </a:xfrm>
        </p:spPr>
        <p:txBody>
          <a:bodyPr anchor="ctr">
            <a:normAutofit/>
          </a:bodyPr>
          <a:lstStyle>
            <a:lvl1pPr marL="457200" indent="-228600" algn="l">
              <a:buFont typeface="Arial" panose="020B0604020202020204" pitchFamily="34" charset="0"/>
              <a:buChar char="•"/>
              <a:defRPr sz="2000">
                <a:solidFill>
                  <a:schemeClr val="tx1"/>
                </a:solidFill>
              </a:defRPr>
            </a:lvl1pPr>
            <a:lvl2pPr marL="800100" indent="-34290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a:t>20XX</a:t>
            </a:r>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a:p>
        </p:txBody>
      </p:sp>
    </p:spTree>
    <p:extLst>
      <p:ext uri="{BB962C8B-B14F-4D97-AF65-F5344CB8AC3E}">
        <p14:creationId xmlns:p14="http://schemas.microsoft.com/office/powerpoint/2010/main" val="316521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E402A4-F264-4871-DFF1-9A34F1F199C2}"/>
              </a:ext>
              <a:ext uri="{C183D7F6-B498-43B3-948B-1728B52AA6E4}">
                <adec:decorative xmlns:adec="http://schemas.microsoft.com/office/drawing/2017/decorative" val="1"/>
              </a:ext>
            </a:extLst>
          </p:cNvPr>
          <p:cNvGrpSpPr/>
          <p:nvPr userDrawn="1"/>
        </p:nvGrpSpPr>
        <p:grpSpPr>
          <a:xfrm>
            <a:off x="-30482" y="0"/>
            <a:ext cx="12252955" cy="6858000"/>
            <a:chOff x="-30482" y="0"/>
            <a:chExt cx="12252955"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425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30482" y="0"/>
              <a:ext cx="6553723"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20" name="Freeform: Shape 19">
              <a:extLst>
                <a:ext uri="{FF2B5EF4-FFF2-40B4-BE49-F238E27FC236}">
                  <a16:creationId xmlns:a16="http://schemas.microsoft.com/office/drawing/2014/main"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9">
              <a:extLst>
                <a:ext uri="{FF2B5EF4-FFF2-40B4-BE49-F238E27FC236}">
                  <a16:creationId xmlns:a16="http://schemas.microsoft.com/office/drawing/2014/main"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6EECD023-F890-6522-3CBB-909C23BF31B3}"/>
                </a:ext>
              </a:extLst>
            </p:cNvPr>
            <p:cNvSpPr/>
            <p:nvPr userDrawn="1"/>
          </p:nvSpPr>
          <p:spPr>
            <a:xfrm rot="5400000" flipH="1">
              <a:off x="8043933" y="2679459"/>
              <a:ext cx="2657845" cy="5699234"/>
            </a:xfrm>
            <a:prstGeom prst="rect">
              <a:avLst/>
            </a:prstGeom>
            <a:gradFill>
              <a:gsLst>
                <a:gs pos="2000">
                  <a:schemeClr val="accent4">
                    <a:alpha val="50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741872" y="548640"/>
            <a:ext cx="5538158" cy="5810678"/>
          </a:xfrm>
        </p:spPr>
        <p:txBody>
          <a:bodyPr anchor="ctr" anchorCtr="0"/>
          <a:lstStyle>
            <a:lvl1pPr algn="l">
              <a:defRPr baseline="0"/>
            </a:lvl1pPr>
          </a:lstStyle>
          <a:p>
            <a:r>
              <a:rPr lang="en-US"/>
              <a:t>Click to add title</a:t>
            </a:r>
          </a:p>
        </p:txBody>
      </p:sp>
      <p:sp>
        <p:nvSpPr>
          <p:cNvPr id="14" name="Picture Placeholder 13">
            <a:extLst>
              <a:ext uri="{FF2B5EF4-FFF2-40B4-BE49-F238E27FC236}">
                <a16:creationId xmlns:a16="http://schemas.microsoft.com/office/drawing/2014/main" id="{E5A540C6-9611-36DF-E763-4F4D9F619037}"/>
              </a:ext>
            </a:extLst>
          </p:cNvPr>
          <p:cNvSpPr>
            <a:spLocks noGrp="1"/>
          </p:cNvSpPr>
          <p:nvPr>
            <p:ph type="pic" sz="quarter" idx="13"/>
          </p:nvPr>
        </p:nvSpPr>
        <p:spPr>
          <a:xfrm>
            <a:off x="6523243" y="948047"/>
            <a:ext cx="2711967" cy="5431330"/>
          </a:xfrm>
          <a:custGeom>
            <a:avLst/>
            <a:gdLst>
              <a:gd name="connsiteX0" fmla="*/ 0 w 2711967"/>
              <a:gd name="connsiteY0" fmla="*/ 0 h 5431330"/>
              <a:gd name="connsiteX1" fmla="*/ 275450 w 2711967"/>
              <a:gd name="connsiteY1" fmla="*/ 13918 h 5431330"/>
              <a:gd name="connsiteX2" fmla="*/ 2711967 w 2711967"/>
              <a:gd name="connsiteY2" fmla="*/ 2715665 h 5431330"/>
              <a:gd name="connsiteX3" fmla="*/ 275450 w 2711967"/>
              <a:gd name="connsiteY3" fmla="*/ 5417412 h 5431330"/>
              <a:gd name="connsiteX4" fmla="*/ 0 w 2711967"/>
              <a:gd name="connsiteY4" fmla="*/ 5431330 h 543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1967" h="5431330">
                <a:moveTo>
                  <a:pt x="0" y="0"/>
                </a:moveTo>
                <a:lnTo>
                  <a:pt x="275450" y="13918"/>
                </a:lnTo>
                <a:cubicBezTo>
                  <a:pt x="1644006" y="152993"/>
                  <a:pt x="2711967" y="1309531"/>
                  <a:pt x="2711967" y="2715665"/>
                </a:cubicBezTo>
                <a:cubicBezTo>
                  <a:pt x="2711967" y="4121800"/>
                  <a:pt x="1644006" y="5278338"/>
                  <a:pt x="275450" y="5417412"/>
                </a:cubicBezTo>
                <a:lnTo>
                  <a:pt x="0" y="5431330"/>
                </a:lnTo>
                <a:close/>
              </a:path>
            </a:pathLst>
          </a:custGeom>
          <a:solidFill>
            <a:schemeClr val="accent6"/>
          </a:solidFill>
        </p:spPr>
        <p:txBody>
          <a:bodyPr wrap="square" tIns="1645920" rIns="182880" anchor="t" anchorCtr="0">
            <a:noAutofit/>
          </a:bodyPr>
          <a:lstStyle>
            <a:lvl1pPr marL="0" indent="0" algn="ctr">
              <a:buNone/>
              <a:defRPr/>
            </a:lvl1pPr>
          </a:lstStyle>
          <a:p>
            <a:r>
              <a:rPr lang="en-US"/>
              <a:t>Click icon to add picture</a:t>
            </a:r>
          </a:p>
        </p:txBody>
      </p:sp>
    </p:spTree>
    <p:extLst>
      <p:ext uri="{BB962C8B-B14F-4D97-AF65-F5344CB8AC3E}">
        <p14:creationId xmlns:p14="http://schemas.microsoft.com/office/powerpoint/2010/main" val="105099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p14="http://schemas.microsoft.com/office/powerpoint/2010/main" val="135617823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p14="http://schemas.microsoft.com/office/powerpoint/2010/main" val="87877098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p14="http://schemas.microsoft.com/office/powerpoint/2010/main" val="378217176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746999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p14="http://schemas.microsoft.com/office/powerpoint/2010/main" val="209806460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p14="http://schemas.microsoft.com/office/powerpoint/2010/main" val="288382709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p14="http://schemas.microsoft.com/office/powerpoint/2010/main" val="93153492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p14="http://schemas.microsoft.com/office/powerpoint/2010/main" val="30348802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a:t>20XX</a:t>
            </a:r>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a:t>Presentation Title</a:t>
            </a:r>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a:p>
        </p:txBody>
      </p:sp>
      <p:grpSp>
        <p:nvGrpSpPr>
          <p:cNvPr id="7" name="Group 6">
            <a:extLst>
              <a:ext uri="{FF2B5EF4-FFF2-40B4-BE49-F238E27FC236}">
                <a16:creationId xmlns:a16="http://schemas.microsoft.com/office/drawing/2014/main" id="{4B858A11-CF78-F0C2-6CC5-E8D3303968BF}"/>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9" name="Rectangle 8">
              <a:extLst>
                <a:ext uri="{FF2B5EF4-FFF2-40B4-BE49-F238E27FC236}">
                  <a16:creationId xmlns:a16="http://schemas.microsoft.com/office/drawing/2014/main" id="{F1180C09-F568-5879-8C5F-E0BE933A89FD}"/>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213324-86C8-E3DF-9718-A525F6A309D2}"/>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486316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Lst>
  <p:hf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s://youtu.be/zB4WZbiCyy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youtu.be/-fyCdQ4h1s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youtu.be/BGQCx7w8I-U"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ESlgCx_KQG8&amp;ab_channel=LeilaLewi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hyperlink" Target="https://www.freecodecamp.org/news/best-vscode-extensions/" TargetMode="External"/><Relationship Id="rId13" Type="http://schemas.openxmlformats.org/officeDocument/2006/relationships/image" Target="../media/image11.jpeg"/><Relationship Id="rId3" Type="http://schemas.openxmlformats.org/officeDocument/2006/relationships/hyperlink" Target="https://blog.logrocket.com/pycharm-vs-vscode/" TargetMode="External"/><Relationship Id="rId7" Type="http://schemas.openxmlformats.org/officeDocument/2006/relationships/hyperlink" Target="https://code.visualstudio.com/docs/editor/extension-marketplace" TargetMode="External"/><Relationship Id="rId12" Type="http://schemas.openxmlformats.org/officeDocument/2006/relationships/hyperlink" Target="https://www.digitalocean.com/community/tutorials/how-to-use-live-share-with-visual-studio-code" TargetMode="External"/><Relationship Id="rId2" Type="http://schemas.openxmlformats.org/officeDocument/2006/relationships/hyperlink" Target="https://x-team.com/blog/best-vscode-extensions" TargetMode="External"/><Relationship Id="rId1" Type="http://schemas.openxmlformats.org/officeDocument/2006/relationships/slideLayout" Target="../slideLayouts/slideLayout2.xml"/><Relationship Id="rId6" Type="http://schemas.openxmlformats.org/officeDocument/2006/relationships/hyperlink" Target="https://aws.amazon.com/what-is/ide/" TargetMode="External"/><Relationship Id="rId11" Type="http://schemas.openxmlformats.org/officeDocument/2006/relationships/hyperlink" Target="https://code.visualstudio.com/docs/sourcecontrol/intro-to-git" TargetMode="External"/><Relationship Id="rId5" Type="http://schemas.openxmlformats.org/officeDocument/2006/relationships/hyperlink" Target="https://www.codecademy.com/article/what-is-an-ide" TargetMode="External"/><Relationship Id="rId10" Type="http://schemas.openxmlformats.org/officeDocument/2006/relationships/hyperlink" Target="https://code.visualstudio.com/docs/sourcecontrol/overview" TargetMode="External"/><Relationship Id="rId4" Type="http://schemas.openxmlformats.org/officeDocument/2006/relationships/hyperlink" Target="https://code.visualstudio.com/docs/editor/whyvscode" TargetMode="External"/><Relationship Id="rId9" Type="http://schemas.openxmlformats.org/officeDocument/2006/relationships/hyperlink" Target="https://code.visualstudio.com/"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code.visualstudio.com" TargetMode="External"/><Relationship Id="rId2" Type="http://schemas.openxmlformats.org/officeDocument/2006/relationships/hyperlink" Target="https://youtu.be/oJG3CMLeD4U" TargetMode="External"/><Relationship Id="rId1" Type="http://schemas.openxmlformats.org/officeDocument/2006/relationships/slideLayout" Target="../slideLayouts/slideLayout1.xml"/><Relationship Id="rId4" Type="http://schemas.openxmlformats.org/officeDocument/2006/relationships/hyperlink" Target="http://python.org/downloads"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youtu.be/XsIs3S-ooy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youtu.be/4DfUrQ29nz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kingomes/ide-project" TargetMode="External"/><Relationship Id="rId2" Type="http://schemas.openxmlformats.org/officeDocument/2006/relationships/hyperlink" Target="https://youtu.be/r4H0r68fr3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7" name="Rectangle 108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9" name="Rectangle 108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91" name="Rectangle 1090">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3" name="Rectangle 1092">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5" name="Rectangle 1094">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7" name="Rectangle 1096">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9" name="Rectangle 1098">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E0F0A-3BC6-A4BF-0161-DCE0CBC0C609}"/>
              </a:ext>
            </a:extLst>
          </p:cNvPr>
          <p:cNvSpPr>
            <a:spLocks noGrp="1"/>
          </p:cNvSpPr>
          <p:nvPr>
            <p:ph type="title"/>
          </p:nvPr>
        </p:nvSpPr>
        <p:spPr>
          <a:xfrm>
            <a:off x="73152" y="5553718"/>
            <a:ext cx="11947314" cy="1054645"/>
          </a:xfrm>
        </p:spPr>
        <p:txBody>
          <a:bodyPr vert="horz" lIns="0" tIns="0" rIns="0" bIns="0" rtlCol="0" anchor="ctr">
            <a:normAutofit fontScale="90000"/>
          </a:bodyPr>
          <a:lstStyle/>
          <a:p>
            <a:pPr algn="l">
              <a:lnSpc>
                <a:spcPct val="90000"/>
              </a:lnSpc>
            </a:pPr>
            <a:r>
              <a:rPr lang="en-US" spc="750">
                <a:solidFill>
                  <a:schemeClr val="bg1"/>
                </a:solidFill>
                <a:latin typeface="Amasis MT Pro Medium" panose="02040604050005020304" pitchFamily="18" charset="0"/>
              </a:rPr>
              <a:t>integrated development environments(ide)</a:t>
            </a:r>
            <a:br>
              <a:rPr lang="en-US" sz="1800" spc="750">
                <a:solidFill>
                  <a:schemeClr val="bg1"/>
                </a:solidFill>
              </a:rPr>
            </a:br>
            <a:r>
              <a:rPr lang="en-US" sz="1800" spc="750">
                <a:solidFill>
                  <a:srgbClr val="002060"/>
                </a:solidFill>
                <a:latin typeface="Arial Nova Cond" panose="020B0506020202020204" pitchFamily="34" charset="0"/>
              </a:rPr>
              <a:t>Momin </a:t>
            </a:r>
            <a:r>
              <a:rPr lang="en-US" sz="1800" spc="750" err="1">
                <a:solidFill>
                  <a:srgbClr val="002060"/>
                </a:solidFill>
                <a:latin typeface="Arial Nova Cond" panose="020B0506020202020204" pitchFamily="34" charset="0"/>
              </a:rPr>
              <a:t>asif</a:t>
            </a:r>
            <a:r>
              <a:rPr lang="en-US" sz="1800" spc="750">
                <a:solidFill>
                  <a:srgbClr val="002060"/>
                </a:solidFill>
                <a:latin typeface="Arial Nova Cond" panose="020B0506020202020204" pitchFamily="34" charset="0"/>
              </a:rPr>
              <a:t>, </a:t>
            </a:r>
            <a:r>
              <a:rPr lang="en-US" sz="1800" spc="750" err="1">
                <a:solidFill>
                  <a:srgbClr val="002060"/>
                </a:solidFill>
                <a:latin typeface="Arial Nova Cond" panose="020B0506020202020204" pitchFamily="34" charset="0"/>
              </a:rPr>
              <a:t>omar</a:t>
            </a:r>
            <a:r>
              <a:rPr lang="en-US" sz="1800" spc="750">
                <a:solidFill>
                  <a:srgbClr val="002060"/>
                </a:solidFill>
                <a:latin typeface="Arial Nova Cond" panose="020B0506020202020204" pitchFamily="34" charset="0"/>
              </a:rPr>
              <a:t> </a:t>
            </a:r>
            <a:r>
              <a:rPr lang="en-US" sz="1800" spc="750" err="1">
                <a:solidFill>
                  <a:srgbClr val="002060"/>
                </a:solidFill>
                <a:latin typeface="Arial Nova Cond" panose="020B0506020202020204" pitchFamily="34" charset="0"/>
              </a:rPr>
              <a:t>essa</a:t>
            </a:r>
            <a:r>
              <a:rPr lang="en-US" sz="1800" spc="750">
                <a:solidFill>
                  <a:srgbClr val="002060"/>
                </a:solidFill>
                <a:latin typeface="Arial Nova Cond" panose="020B0506020202020204" pitchFamily="34" charset="0"/>
              </a:rPr>
              <a:t>, Leila </a:t>
            </a:r>
            <a:r>
              <a:rPr lang="en-US" sz="1800" spc="750" err="1">
                <a:solidFill>
                  <a:srgbClr val="002060"/>
                </a:solidFill>
                <a:latin typeface="Arial Nova Cond" panose="020B0506020202020204" pitchFamily="34" charset="0"/>
              </a:rPr>
              <a:t>lewis</a:t>
            </a:r>
            <a:br>
              <a:rPr lang="en-US" sz="1800" spc="750">
                <a:solidFill>
                  <a:schemeClr val="bg1"/>
                </a:solidFill>
              </a:rPr>
            </a:br>
            <a:endParaRPr lang="en-US" sz="1800" spc="750">
              <a:solidFill>
                <a:schemeClr val="bg1"/>
              </a:solidFill>
            </a:endParaRPr>
          </a:p>
        </p:txBody>
      </p:sp>
      <p:pic>
        <p:nvPicPr>
          <p:cNvPr id="1028" name="Picture 4" descr="Top 10 IDEs for Software Development in 2023 | by Rahul B | Medium">
            <a:extLst>
              <a:ext uri="{FF2B5EF4-FFF2-40B4-BE49-F238E27FC236}">
                <a16:creationId xmlns:a16="http://schemas.microsoft.com/office/drawing/2014/main" id="{D660843D-0E1F-A113-1B5D-23535DDC97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79772" y="457200"/>
            <a:ext cx="10239180" cy="4407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88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9FA5-1421-7FD2-0686-E8E7B45D40F0}"/>
              </a:ext>
            </a:extLst>
          </p:cNvPr>
          <p:cNvSpPr>
            <a:spLocks noGrp="1"/>
          </p:cNvSpPr>
          <p:nvPr>
            <p:ph type="title"/>
          </p:nvPr>
        </p:nvSpPr>
        <p:spPr/>
        <p:txBody>
          <a:bodyPr/>
          <a:lstStyle/>
          <a:p>
            <a:r>
              <a:rPr lang="en-US"/>
              <a:t>HOW TO REVIEW AND MERGE PULL REQUESTS</a:t>
            </a:r>
          </a:p>
        </p:txBody>
      </p:sp>
      <p:sp>
        <p:nvSpPr>
          <p:cNvPr id="3" name="Content Placeholder 2">
            <a:extLst>
              <a:ext uri="{FF2B5EF4-FFF2-40B4-BE49-F238E27FC236}">
                <a16:creationId xmlns:a16="http://schemas.microsoft.com/office/drawing/2014/main" id="{CD498B46-8F1E-3239-C517-0FCD156719E2}"/>
              </a:ext>
            </a:extLst>
          </p:cNvPr>
          <p:cNvSpPr>
            <a:spLocks noGrp="1"/>
          </p:cNvSpPr>
          <p:nvPr>
            <p:ph idx="1"/>
          </p:nvPr>
        </p:nvSpPr>
        <p:spPr/>
        <p:txBody>
          <a:bodyPr vert="horz" lIns="0" tIns="0" rIns="0" bIns="0" rtlCol="0" anchor="t">
            <a:normAutofit/>
          </a:bodyPr>
          <a:lstStyle/>
          <a:p>
            <a:r>
              <a:rPr lang="en-US">
                <a:ea typeface="+mn-lt"/>
                <a:cs typeface="+mn-lt"/>
                <a:hlinkClick r:id="rId2"/>
              </a:rPr>
              <a:t>https://youtu.be/zB4WZbiCyy8</a:t>
            </a:r>
            <a:endParaRPr lang="en-US">
              <a:ea typeface="+mn-lt"/>
              <a:cs typeface="+mn-lt"/>
            </a:endParaRPr>
          </a:p>
          <a:p>
            <a:endParaRPr lang="en-US"/>
          </a:p>
        </p:txBody>
      </p:sp>
      <p:sp>
        <p:nvSpPr>
          <p:cNvPr id="4" name="Slide Number Placeholder 3">
            <a:extLst>
              <a:ext uri="{FF2B5EF4-FFF2-40B4-BE49-F238E27FC236}">
                <a16:creationId xmlns:a16="http://schemas.microsoft.com/office/drawing/2014/main" id="{C332A308-BF51-1354-260D-34E4A827CDFE}"/>
              </a:ext>
            </a:extLst>
          </p:cNvPr>
          <p:cNvSpPr>
            <a:spLocks noGrp="1"/>
          </p:cNvSpPr>
          <p:nvPr>
            <p:ph type="sldNum" sz="quarter" idx="12"/>
          </p:nvPr>
        </p:nvSpPr>
        <p:spPr/>
        <p:txBody>
          <a:bodyPr/>
          <a:lstStyle/>
          <a:p>
            <a:fld id="{C01389E6-C847-4AD0-B56D-D205B2EAB1EE}" type="slidenum">
              <a:rPr lang="en-US" smtClean="0"/>
              <a:pPr/>
              <a:t>10</a:t>
            </a:fld>
            <a:endParaRPr lang="en-US"/>
          </a:p>
        </p:txBody>
      </p:sp>
      <p:sp>
        <p:nvSpPr>
          <p:cNvPr id="5" name="TextBox 4">
            <a:extLst>
              <a:ext uri="{FF2B5EF4-FFF2-40B4-BE49-F238E27FC236}">
                <a16:creationId xmlns:a16="http://schemas.microsoft.com/office/drawing/2014/main" id="{FFB774AC-FFB0-76CF-E6E9-76082E2273EE}"/>
              </a:ext>
            </a:extLst>
          </p:cNvPr>
          <p:cNvSpPr txBox="1"/>
          <p:nvPr/>
        </p:nvSpPr>
        <p:spPr>
          <a:xfrm>
            <a:off x="163606" y="2539253"/>
            <a:ext cx="11864788"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
              <a:buAutoNum type="arabicPeriod"/>
            </a:pPr>
            <a:r>
              <a:rPr lang="en-US" sz="1400">
                <a:cs typeface="Arial"/>
              </a:rPr>
              <a:t>If the Pull Request extension is not already installed: Click the extensions icon, and type into the search bar </a:t>
            </a:r>
            <a:r>
              <a:rPr lang="en-US" sz="1400" b="1">
                <a:cs typeface="Arial"/>
              </a:rPr>
              <a:t>Pull request. </a:t>
            </a:r>
            <a:r>
              <a:rPr lang="en-US" sz="1400">
                <a:cs typeface="Arial"/>
              </a:rPr>
              <a:t>Install the Git Pull request extension with the cat silhouette symbol to the left.​</a:t>
            </a:r>
          </a:p>
          <a:p>
            <a:pPr marL="342900" indent="-342900">
              <a:buAutoNum type="arabicPeriod"/>
            </a:pPr>
            <a:r>
              <a:rPr lang="en-US" sz="1400">
                <a:cs typeface="Arial"/>
              </a:rPr>
              <a:t>Click the </a:t>
            </a:r>
            <a:r>
              <a:rPr lang="en-US" sz="1400" b="1">
                <a:cs typeface="Arial"/>
              </a:rPr>
              <a:t>Pull Request </a:t>
            </a:r>
            <a:r>
              <a:rPr lang="en-US" sz="1400">
                <a:cs typeface="Arial"/>
              </a:rPr>
              <a:t>icon.  A message might pop up asking for a folder to be opened.  Navigate to your local folder that holds the local GitHub repository.  Then click the </a:t>
            </a:r>
            <a:r>
              <a:rPr lang="en-US" sz="1400" b="1">
                <a:cs typeface="Arial"/>
              </a:rPr>
              <a:t>Pull Request </a:t>
            </a:r>
            <a:r>
              <a:rPr lang="en-US" sz="1400">
                <a:cs typeface="Arial"/>
              </a:rPr>
              <a:t>icon once more.</a:t>
            </a:r>
          </a:p>
          <a:p>
            <a:pPr marL="342900" indent="-342900">
              <a:buAutoNum type="arabicPeriod"/>
            </a:pPr>
            <a:r>
              <a:rPr lang="en-US" sz="1400">
                <a:cs typeface="Arial"/>
              </a:rPr>
              <a:t>Under Solution Explorer on lefthand side, navigate to </a:t>
            </a:r>
            <a:r>
              <a:rPr lang="en-US" sz="1400" b="1">
                <a:cs typeface="Arial"/>
              </a:rPr>
              <a:t>All Open [</a:t>
            </a:r>
            <a:r>
              <a:rPr lang="en-US" sz="1400">
                <a:cs typeface="Arial"/>
              </a:rPr>
              <a:t>pull requests] and look for one of the pulled request listed under that heading.. Clicking on one of the pulled request filenames listed under that heading will show the differences in the code that is to be merged. </a:t>
            </a:r>
          </a:p>
          <a:p>
            <a:pPr marL="342900" indent="-342900">
              <a:buAutoNum type="arabicPeriod"/>
            </a:pPr>
            <a:r>
              <a:rPr lang="en-US" sz="1400">
                <a:cs typeface="Arial"/>
              </a:rPr>
              <a:t>Clicking on the Description link above the listed filename will display a </a:t>
            </a:r>
            <a:r>
              <a:rPr lang="en-US" sz="1400" err="1">
                <a:cs typeface="Arial"/>
              </a:rPr>
              <a:t>github</a:t>
            </a:r>
            <a:r>
              <a:rPr lang="en-US" sz="1400">
                <a:cs typeface="Arial"/>
              </a:rPr>
              <a:t> type  pull request page.  This Pull Request tab will indicate if there are any conflicts that exist between the two files.  If there are no conflicts, simply select buttons to Approve and Merge pull request.  If any conflicts occur,  one option would be to open GitHub.</a:t>
            </a:r>
            <a:endParaRPr lang="en-US"/>
          </a:p>
          <a:p>
            <a:pPr marL="342900" indent="-342900">
              <a:buAutoNum type="arabicPeriod"/>
            </a:pPr>
            <a:r>
              <a:rPr lang="en-US" sz="1400">
                <a:cs typeface="Arial"/>
              </a:rPr>
              <a:t>Once in the GitHub folder, manually resolve the conflicts first that may exist between the two versions, and then Approve and Merge.</a:t>
            </a:r>
          </a:p>
          <a:p>
            <a:pPr marL="342900" indent="-342900">
              <a:buAutoNum type="arabicPeriod"/>
            </a:pPr>
            <a:endParaRPr lang="en-US" sz="1400">
              <a:cs typeface="Arial"/>
            </a:endParaRPr>
          </a:p>
          <a:p>
            <a:pPr marL="342900" indent="-342900">
              <a:buAutoNum type="arabicPeriod"/>
            </a:pPr>
            <a:endParaRPr lang="en-US" sz="1400">
              <a:cs typeface="Arial"/>
            </a:endParaRPr>
          </a:p>
          <a:p>
            <a:pPr marL="342900" indent="-342900">
              <a:buAutoNum type="arabicPeriod"/>
            </a:pPr>
            <a:endParaRPr lang="en-US" sz="1400">
              <a:cs typeface="Arial"/>
            </a:endParaRPr>
          </a:p>
          <a:p>
            <a:pPr marL="342900" indent="-342900">
              <a:buAutoNum type="arabicPeriod"/>
            </a:pPr>
            <a:endParaRPr lang="en-US" sz="1400">
              <a:cs typeface="Arial"/>
            </a:endParaRPr>
          </a:p>
          <a:p>
            <a:pPr marL="342900" indent="-342900">
              <a:buAutoNum type="arabicPeriod"/>
            </a:pPr>
            <a:endParaRPr lang="en-US" sz="1400">
              <a:cs typeface="Arial"/>
            </a:endParaRPr>
          </a:p>
          <a:p>
            <a:pPr marL="342900" indent="-342900">
              <a:buAutoNum type="arabicPeriod"/>
            </a:pPr>
            <a:endParaRPr lang="en-US" sz="1400">
              <a:cs typeface="Arial"/>
            </a:endParaRPr>
          </a:p>
          <a:p>
            <a:pPr marL="342900" indent="-342900">
              <a:buAutoNum type="arabicPeriod"/>
            </a:pPr>
            <a:endParaRPr lang="en-US" sz="1400">
              <a:cs typeface="Arial"/>
            </a:endParaRPr>
          </a:p>
        </p:txBody>
      </p:sp>
    </p:spTree>
    <p:extLst>
      <p:ext uri="{BB962C8B-B14F-4D97-AF65-F5344CB8AC3E}">
        <p14:creationId xmlns:p14="http://schemas.microsoft.com/office/powerpoint/2010/main" val="4238951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64E1-A5E6-3A51-28CB-15391788B15D}"/>
              </a:ext>
            </a:extLst>
          </p:cNvPr>
          <p:cNvSpPr>
            <a:spLocks noGrp="1"/>
          </p:cNvSpPr>
          <p:nvPr>
            <p:ph type="title"/>
          </p:nvPr>
        </p:nvSpPr>
        <p:spPr>
          <a:xfrm>
            <a:off x="1371600" y="207699"/>
            <a:ext cx="10241280" cy="1234440"/>
          </a:xfrm>
        </p:spPr>
        <p:txBody>
          <a:bodyPr>
            <a:normAutofit/>
          </a:bodyPr>
          <a:lstStyle/>
          <a:p>
            <a:r>
              <a:rPr lang="en-US"/>
              <a:t>HOW TO LIVE SHARE ON VISUAL STUDIO CODE</a:t>
            </a:r>
          </a:p>
        </p:txBody>
      </p:sp>
      <p:sp>
        <p:nvSpPr>
          <p:cNvPr id="3" name="Content Placeholder 2">
            <a:extLst>
              <a:ext uri="{FF2B5EF4-FFF2-40B4-BE49-F238E27FC236}">
                <a16:creationId xmlns:a16="http://schemas.microsoft.com/office/drawing/2014/main" id="{BE840F81-6697-7AD1-D05C-E94DA0165227}"/>
              </a:ext>
            </a:extLst>
          </p:cNvPr>
          <p:cNvSpPr>
            <a:spLocks noGrp="1"/>
          </p:cNvSpPr>
          <p:nvPr>
            <p:ph idx="1"/>
          </p:nvPr>
        </p:nvSpPr>
        <p:spPr>
          <a:xfrm>
            <a:off x="1371600" y="1448235"/>
            <a:ext cx="10241280" cy="3959352"/>
          </a:xfrm>
        </p:spPr>
        <p:txBody>
          <a:bodyPr vert="horz" lIns="0" tIns="0" rIns="0" bIns="0" rtlCol="0" anchor="t">
            <a:normAutofit/>
          </a:bodyPr>
          <a:lstStyle/>
          <a:p>
            <a:r>
              <a:rPr lang="en-US">
                <a:ea typeface="+mn-lt"/>
                <a:cs typeface="+mn-lt"/>
                <a:hlinkClick r:id="rId2"/>
              </a:rPr>
              <a:t>https://youtu.be/-fyCdQ4h1sY</a:t>
            </a:r>
            <a:endParaRPr lang="en-US"/>
          </a:p>
          <a:p>
            <a:endParaRPr lang="en-US">
              <a:ea typeface="+mn-lt"/>
              <a:cs typeface="+mn-lt"/>
            </a:endParaRPr>
          </a:p>
        </p:txBody>
      </p:sp>
      <p:sp>
        <p:nvSpPr>
          <p:cNvPr id="4" name="Slide Number Placeholder 3">
            <a:extLst>
              <a:ext uri="{FF2B5EF4-FFF2-40B4-BE49-F238E27FC236}">
                <a16:creationId xmlns:a16="http://schemas.microsoft.com/office/drawing/2014/main" id="{2C70AC34-CC74-CA7C-2022-4BAEC3A47DCF}"/>
              </a:ext>
            </a:extLst>
          </p:cNvPr>
          <p:cNvSpPr>
            <a:spLocks noGrp="1"/>
          </p:cNvSpPr>
          <p:nvPr>
            <p:ph type="sldNum" sz="quarter" idx="12"/>
          </p:nvPr>
        </p:nvSpPr>
        <p:spPr/>
        <p:txBody>
          <a:bodyPr/>
          <a:lstStyle/>
          <a:p>
            <a:fld id="{C01389E6-C847-4AD0-B56D-D205B2EAB1EE}" type="slidenum">
              <a:rPr lang="en-US" smtClean="0"/>
              <a:pPr/>
              <a:t>11</a:t>
            </a:fld>
            <a:endParaRPr lang="en-US"/>
          </a:p>
        </p:txBody>
      </p:sp>
      <p:sp>
        <p:nvSpPr>
          <p:cNvPr id="6" name="TextBox 5">
            <a:extLst>
              <a:ext uri="{FF2B5EF4-FFF2-40B4-BE49-F238E27FC236}">
                <a16:creationId xmlns:a16="http://schemas.microsoft.com/office/drawing/2014/main" id="{25940BEF-3513-D988-46C8-4AF242EE0D5D}"/>
              </a:ext>
            </a:extLst>
          </p:cNvPr>
          <p:cNvSpPr txBox="1"/>
          <p:nvPr/>
        </p:nvSpPr>
        <p:spPr>
          <a:xfrm>
            <a:off x="413920" y="1868594"/>
            <a:ext cx="11476270"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1400"/>
              <a:t>Launch VS Code.</a:t>
            </a:r>
            <a:endParaRPr lang="en-US"/>
          </a:p>
          <a:p>
            <a:pPr marL="342900" indent="-342900">
              <a:buAutoNum type="arabicPeriod"/>
            </a:pPr>
            <a:r>
              <a:rPr lang="en-US" sz="1400"/>
              <a:t>Click the Extensions Click the extensions icon, and type into the search bar </a:t>
            </a:r>
            <a:r>
              <a:rPr lang="en-US" sz="1400" b="1"/>
              <a:t>Live Share </a:t>
            </a:r>
            <a:r>
              <a:rPr lang="en-US" sz="1400"/>
              <a:t>and install it.</a:t>
            </a:r>
          </a:p>
          <a:p>
            <a:pPr marL="342900" indent="-342900">
              <a:buFontTx/>
              <a:buAutoNum type="arabicPeriod"/>
            </a:pPr>
            <a:r>
              <a:rPr lang="en-US" sz="1400"/>
              <a:t>Open your </a:t>
            </a:r>
            <a:r>
              <a:rPr lang="en-US" sz="1400" b="1"/>
              <a:t>test.py </a:t>
            </a:r>
            <a:r>
              <a:rPr lang="en-US" sz="1400"/>
              <a:t> file.</a:t>
            </a:r>
          </a:p>
          <a:p>
            <a:pPr marL="342900" indent="-342900">
              <a:buFontTx/>
              <a:buAutoNum type="arabicPeriod"/>
            </a:pPr>
            <a:r>
              <a:rPr lang="en-US" sz="1400"/>
              <a:t>Click the </a:t>
            </a:r>
            <a:r>
              <a:rPr lang="en-US" sz="1400" b="1"/>
              <a:t>Live Share </a:t>
            </a:r>
            <a:r>
              <a:rPr lang="en-US" sz="1400"/>
              <a:t>link at the bottom left side border (to the right of the </a:t>
            </a:r>
            <a:r>
              <a:rPr lang="en-US" sz="1400" b="1"/>
              <a:t>main </a:t>
            </a:r>
            <a:r>
              <a:rPr lang="en-US" sz="1400"/>
              <a:t>link) of the VS Code page.  On left side panel there is also a </a:t>
            </a:r>
            <a:r>
              <a:rPr lang="en-US" sz="1400" b="1"/>
              <a:t>Live Share </a:t>
            </a:r>
            <a:r>
              <a:rPr lang="en-US" sz="1400"/>
              <a:t>icon (a right curved arrow on top of a small circle). After that is clicked, the Live Share invitation link is copied to the clip board for you to send to your collaborator(s).</a:t>
            </a:r>
          </a:p>
          <a:p>
            <a:pPr marL="342900" indent="-342900">
              <a:buAutoNum type="arabicPeriod"/>
            </a:pPr>
            <a:r>
              <a:rPr lang="en-US" sz="1400"/>
              <a:t>Once the collaborator opens the link, the browser will ask for permission for the collaborator to open VS Code, and for the Live Share extension to be used.  Once granted, VS Code is opened, with the file the original user Live Shared opened as well.</a:t>
            </a:r>
          </a:p>
          <a:p>
            <a:pPr marL="342900" indent="-342900">
              <a:buAutoNum type="arabicPeriod"/>
            </a:pPr>
            <a:r>
              <a:rPr lang="en-US" sz="1400"/>
              <a:t>The collaborator can then type freely in the file.</a:t>
            </a:r>
            <a:endParaRPr lang="en-US"/>
          </a:p>
          <a:p>
            <a:pPr marL="342900" indent="-342900">
              <a:buFontTx/>
              <a:buAutoNum type="arabicPeriod"/>
            </a:pPr>
            <a:r>
              <a:rPr lang="en-US" sz="1400"/>
              <a:t>After the test.py is run with code runner by the Sharer, the output of the run will be able to be viewed by the Collaborator</a:t>
            </a:r>
          </a:p>
          <a:p>
            <a:pPr marL="342900" indent="-342900">
              <a:buFontTx/>
              <a:buAutoNum type="arabicPeriod"/>
            </a:pPr>
            <a:r>
              <a:rPr lang="en-US" sz="1400"/>
              <a:t>If the Collaborator wants to be able to run the file, he or she won't be able to use the code runner extension to run the file.  He or she will want to attempt to type into the terminal section at the bottom frame of Visual Code,  triggering VS Code to ask the Collaborator to ask for Read/Write to access the terminal.  After the Sharer grants the permission, the Collaborator can run the code through the terminal.</a:t>
            </a:r>
          </a:p>
          <a:p>
            <a:pPr marL="342900" indent="-342900">
              <a:buAutoNum type="arabicPeriod"/>
            </a:pPr>
            <a:endParaRPr lang="en-US" sz="1400" i="1"/>
          </a:p>
          <a:p>
            <a:pPr marL="342900" indent="-342900">
              <a:buFontTx/>
              <a:buAutoNum type="arabicPeriod"/>
            </a:pPr>
            <a:endParaRPr lang="en-US" sz="1400"/>
          </a:p>
        </p:txBody>
      </p:sp>
    </p:spTree>
    <p:extLst>
      <p:ext uri="{BB962C8B-B14F-4D97-AF65-F5344CB8AC3E}">
        <p14:creationId xmlns:p14="http://schemas.microsoft.com/office/powerpoint/2010/main" val="1297728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9FA5-1421-7FD2-0686-E8E7B45D40F0}"/>
              </a:ext>
            </a:extLst>
          </p:cNvPr>
          <p:cNvSpPr>
            <a:spLocks noGrp="1"/>
          </p:cNvSpPr>
          <p:nvPr>
            <p:ph type="title"/>
          </p:nvPr>
        </p:nvSpPr>
        <p:spPr/>
        <p:txBody>
          <a:bodyPr/>
          <a:lstStyle/>
          <a:p>
            <a:r>
              <a:rPr lang="en-US"/>
              <a:t>HOW TO USE GITLENS IN VISUAL STUDIO CODE</a:t>
            </a:r>
          </a:p>
        </p:txBody>
      </p:sp>
      <p:sp>
        <p:nvSpPr>
          <p:cNvPr id="3" name="Content Placeholder 2">
            <a:extLst>
              <a:ext uri="{FF2B5EF4-FFF2-40B4-BE49-F238E27FC236}">
                <a16:creationId xmlns:a16="http://schemas.microsoft.com/office/drawing/2014/main" id="{CD498B46-8F1E-3239-C517-0FCD156719E2}"/>
              </a:ext>
            </a:extLst>
          </p:cNvPr>
          <p:cNvSpPr>
            <a:spLocks noGrp="1"/>
          </p:cNvSpPr>
          <p:nvPr>
            <p:ph idx="1"/>
          </p:nvPr>
        </p:nvSpPr>
        <p:spPr/>
        <p:txBody>
          <a:bodyPr vert="horz" lIns="0" tIns="0" rIns="0" bIns="0" rtlCol="0" anchor="t">
            <a:normAutofit fontScale="85000" lnSpcReduction="20000"/>
          </a:bodyPr>
          <a:lstStyle/>
          <a:p>
            <a:r>
              <a:rPr lang="en-US">
                <a:ea typeface="+mn-lt"/>
                <a:cs typeface="+mn-lt"/>
                <a:hlinkClick r:id="rId2"/>
              </a:rPr>
              <a:t>https://youtu.be/BGQCx7w8I-U</a:t>
            </a:r>
            <a:endParaRPr lang="en-US">
              <a:ea typeface="+mn-lt"/>
              <a:cs typeface="+mn-lt"/>
            </a:endParaRPr>
          </a:p>
          <a:p>
            <a:endParaRPr lang="en-US"/>
          </a:p>
          <a:p>
            <a:r>
              <a:rPr lang="en-US" b="1">
                <a:ea typeface="+mn-lt"/>
                <a:cs typeface="+mn-lt"/>
              </a:rPr>
              <a:t>Code Blame and Insights</a:t>
            </a:r>
            <a:endParaRPr lang="en-US"/>
          </a:p>
          <a:p>
            <a:r>
              <a:rPr lang="en-US">
                <a:ea typeface="+mn-lt"/>
                <a:cs typeface="+mn-lt"/>
              </a:rPr>
              <a:t>Displays detailed commit information directly in the editor, showing who made changes to the code, when, and why, making it easier to understand the code’s history.</a:t>
            </a:r>
            <a:endParaRPr lang="en-US"/>
          </a:p>
          <a:p>
            <a:r>
              <a:rPr lang="en-US" b="1">
                <a:ea typeface="+mn-lt"/>
                <a:cs typeface="+mn-lt"/>
              </a:rPr>
              <a:t>Visualize Repository and Branch History</a:t>
            </a:r>
            <a:endParaRPr lang="en-US"/>
          </a:p>
          <a:p>
            <a:r>
              <a:rPr lang="en-US">
                <a:ea typeface="+mn-lt"/>
                <a:cs typeface="+mn-lt"/>
              </a:rPr>
              <a:t>Offers a graphical view of your Git repository, allowing you to navigate through commits, branches, and tags visually.</a:t>
            </a:r>
            <a:endParaRPr lang="en-US"/>
          </a:p>
          <a:p>
            <a:r>
              <a:rPr lang="en-US" b="1">
                <a:ea typeface="+mn-lt"/>
                <a:cs typeface="+mn-lt"/>
              </a:rPr>
              <a:t>Enhanced Code Navigation</a:t>
            </a:r>
            <a:endParaRPr lang="en-US"/>
          </a:p>
          <a:p>
            <a:r>
              <a:rPr lang="en-US">
                <a:ea typeface="+mn-lt"/>
                <a:cs typeface="+mn-lt"/>
              </a:rPr>
              <a:t>Allows you to quickly navigate through a file’s revision history, view side-by-side comparisons, and track the evolution of a file or code block.</a:t>
            </a:r>
            <a:endParaRPr lang="en-US"/>
          </a:p>
          <a:p>
            <a:endParaRPr lang="en-US"/>
          </a:p>
        </p:txBody>
      </p:sp>
      <p:sp>
        <p:nvSpPr>
          <p:cNvPr id="4" name="Slide Number Placeholder 3">
            <a:extLst>
              <a:ext uri="{FF2B5EF4-FFF2-40B4-BE49-F238E27FC236}">
                <a16:creationId xmlns:a16="http://schemas.microsoft.com/office/drawing/2014/main" id="{C332A308-BF51-1354-260D-34E4A827CDFE}"/>
              </a:ext>
            </a:extLst>
          </p:cNvPr>
          <p:cNvSpPr>
            <a:spLocks noGrp="1"/>
          </p:cNvSpPr>
          <p:nvPr>
            <p:ph type="sldNum" sz="quarter" idx="12"/>
          </p:nvPr>
        </p:nvSpPr>
        <p:spPr/>
        <p:txBody>
          <a:bodyPr/>
          <a:lstStyle/>
          <a:p>
            <a:fld id="{C01389E6-C847-4AD0-B56D-D205B2EAB1EE}" type="slidenum">
              <a:rPr lang="en-US" smtClean="0"/>
              <a:pPr/>
              <a:t>12</a:t>
            </a:fld>
            <a:endParaRPr lang="en-US"/>
          </a:p>
        </p:txBody>
      </p:sp>
    </p:spTree>
    <p:extLst>
      <p:ext uri="{BB962C8B-B14F-4D97-AF65-F5344CB8AC3E}">
        <p14:creationId xmlns:p14="http://schemas.microsoft.com/office/powerpoint/2010/main" val="1332512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0" name="Rectangle 207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Rectangle 208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82" name="Rectangle 2081">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Visual Studio Code | Microsoft Learn">
            <a:extLst>
              <a:ext uri="{FF2B5EF4-FFF2-40B4-BE49-F238E27FC236}">
                <a16:creationId xmlns:a16="http://schemas.microsoft.com/office/drawing/2014/main" id="{E85D3B3D-9427-14D3-C054-6A7F4B365EF6}"/>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r="108" b="-1"/>
          <a:stretch/>
        </p:blipFill>
        <p:spPr bwMode="auto">
          <a:xfrm>
            <a:off x="20" y="-1824"/>
            <a:ext cx="12191980" cy="6865514"/>
          </a:xfrm>
          <a:prstGeom prst="rect">
            <a:avLst/>
          </a:prstGeom>
          <a:noFill/>
          <a:extLst>
            <a:ext uri="{909E8E84-426E-40DD-AFC4-6F175D3DCCD1}">
              <a14:hiddenFill xmlns:a14="http://schemas.microsoft.com/office/drawing/2010/main">
                <a:solidFill>
                  <a:srgbClr val="FFFFFF"/>
                </a:solidFill>
              </a14:hiddenFill>
            </a:ext>
          </a:extLst>
        </p:spPr>
      </p:pic>
      <p:sp>
        <p:nvSpPr>
          <p:cNvPr id="2083" name="Rectangle 2082">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E449C-FD73-3F9A-E1AB-2CF72E8AC2BD}"/>
              </a:ext>
            </a:extLst>
          </p:cNvPr>
          <p:cNvSpPr>
            <a:spLocks noGrp="1"/>
          </p:cNvSpPr>
          <p:nvPr>
            <p:ph type="title"/>
          </p:nvPr>
        </p:nvSpPr>
        <p:spPr>
          <a:xfrm>
            <a:off x="751114" y="709684"/>
            <a:ext cx="5124247" cy="1927695"/>
          </a:xfrm>
        </p:spPr>
        <p:txBody>
          <a:bodyPr vert="horz" lIns="0" tIns="0" rIns="0" bIns="0" rtlCol="0" anchor="b">
            <a:normAutofit fontScale="90000"/>
          </a:bodyPr>
          <a:lstStyle/>
          <a:p>
            <a:r>
              <a:rPr lang="en-US" sz="4000" spc="750">
                <a:solidFill>
                  <a:schemeClr val="bg1"/>
                </a:solidFill>
              </a:rPr>
              <a:t>Some other cool extensions/ FEATURES </a:t>
            </a:r>
          </a:p>
        </p:txBody>
      </p:sp>
      <p:sp>
        <p:nvSpPr>
          <p:cNvPr id="2084" name="Rectangle 2083">
            <a:extLst>
              <a:ext uri="{FF2B5EF4-FFF2-40B4-BE49-F238E27FC236}">
                <a16:creationId xmlns:a16="http://schemas.microsoft.com/office/drawing/2014/main" id="{D1DEB652-CD49-4786-9154-A1A30E195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19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5" name="Rectangle 2084">
            <a:extLst>
              <a:ext uri="{FF2B5EF4-FFF2-40B4-BE49-F238E27FC236}">
                <a16:creationId xmlns:a16="http://schemas.microsoft.com/office/drawing/2014/main" id="{59A7483D-55E4-41F7-8F87-19FAB2AEA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399291"/>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876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C9FA5-1421-7FD2-0686-E8E7B45D40F0}"/>
              </a:ext>
            </a:extLst>
          </p:cNvPr>
          <p:cNvSpPr>
            <a:spLocks noGrp="1"/>
          </p:cNvSpPr>
          <p:nvPr>
            <p:ph type="title"/>
          </p:nvPr>
        </p:nvSpPr>
        <p:spPr>
          <a:xfrm>
            <a:off x="1371600" y="457200"/>
            <a:ext cx="4911393" cy="1556724"/>
          </a:xfrm>
        </p:spPr>
        <p:txBody>
          <a:bodyPr anchor="b">
            <a:normAutofit/>
          </a:bodyPr>
          <a:lstStyle/>
          <a:p>
            <a:r>
              <a:rPr lang="en-US" err="1"/>
              <a:t>Github</a:t>
            </a:r>
            <a:r>
              <a:rPr lang="en-US"/>
              <a:t> co-pilot</a:t>
            </a:r>
          </a:p>
        </p:txBody>
      </p:sp>
      <p:sp>
        <p:nvSpPr>
          <p:cNvPr id="3" name="Content Placeholder 2">
            <a:extLst>
              <a:ext uri="{FF2B5EF4-FFF2-40B4-BE49-F238E27FC236}">
                <a16:creationId xmlns:a16="http://schemas.microsoft.com/office/drawing/2014/main" id="{CD498B46-8F1E-3239-C517-0FCD156719E2}"/>
              </a:ext>
            </a:extLst>
          </p:cNvPr>
          <p:cNvSpPr>
            <a:spLocks noGrp="1"/>
          </p:cNvSpPr>
          <p:nvPr>
            <p:ph idx="1"/>
          </p:nvPr>
        </p:nvSpPr>
        <p:spPr>
          <a:xfrm>
            <a:off x="1371601" y="2345635"/>
            <a:ext cx="4911392" cy="3583940"/>
          </a:xfrm>
        </p:spPr>
        <p:txBody>
          <a:bodyPr vert="horz" lIns="0" tIns="0" rIns="0" bIns="0" rtlCol="0" anchor="t">
            <a:normAutofit/>
          </a:bodyPr>
          <a:lstStyle/>
          <a:p>
            <a:pPr>
              <a:lnSpc>
                <a:spcPct val="110000"/>
              </a:lnSpc>
              <a:buFont typeface="Arial"/>
              <a:buChar char="•"/>
            </a:pPr>
            <a:r>
              <a:rPr lang="en-US" sz="1500" b="1">
                <a:ea typeface="+mn-lt"/>
                <a:cs typeface="+mn-lt"/>
              </a:rPr>
              <a:t>Accelerates Coding Productivity</a:t>
            </a:r>
            <a:r>
              <a:rPr lang="en-US" sz="1500">
                <a:ea typeface="+mn-lt"/>
                <a:cs typeface="+mn-lt"/>
              </a:rPr>
              <a:t>: GitHub Copilot provides AI-powered code suggestions and autocompletion, reducing time spent writing boilerplate code and helping developers work more efficiently.</a:t>
            </a:r>
            <a:endParaRPr lang="en-US" sz="1500"/>
          </a:p>
          <a:p>
            <a:pPr>
              <a:lnSpc>
                <a:spcPct val="110000"/>
              </a:lnSpc>
              <a:buFont typeface="Arial"/>
              <a:buChar char="•"/>
            </a:pPr>
            <a:r>
              <a:rPr lang="en-US" sz="1500" b="1">
                <a:ea typeface="+mn-lt"/>
                <a:cs typeface="+mn-lt"/>
              </a:rPr>
              <a:t>Context-Aware Assistance</a:t>
            </a:r>
            <a:r>
              <a:rPr lang="en-US" sz="1500">
                <a:ea typeface="+mn-lt"/>
                <a:cs typeface="+mn-lt"/>
              </a:rPr>
              <a:t>: It understands the context of the project, offering intelligent code suggestions, which can speed up debugging and implementing complex algorithms.</a:t>
            </a:r>
            <a:endParaRPr lang="en-US" sz="1500"/>
          </a:p>
          <a:p>
            <a:pPr>
              <a:lnSpc>
                <a:spcPct val="110000"/>
              </a:lnSpc>
              <a:buFont typeface="Arial"/>
              <a:buChar char="•"/>
            </a:pPr>
            <a:r>
              <a:rPr lang="en-US" sz="1500" b="1">
                <a:ea typeface="+mn-lt"/>
                <a:cs typeface="+mn-lt"/>
              </a:rPr>
              <a:t>Learning Tool</a:t>
            </a:r>
            <a:r>
              <a:rPr lang="en-US" sz="1500">
                <a:ea typeface="+mn-lt"/>
                <a:cs typeface="+mn-lt"/>
              </a:rPr>
              <a:t>: For developers, especially those still learning or working with new languages, Copilot serves as a helpful guide by suggesting best practices and writing clean code.</a:t>
            </a:r>
            <a:endParaRPr lang="en-US" sz="1500"/>
          </a:p>
          <a:p>
            <a:pPr marL="0" indent="0">
              <a:lnSpc>
                <a:spcPct val="110000"/>
              </a:lnSpc>
              <a:buNone/>
            </a:pPr>
            <a:endParaRPr lang="en-US" sz="1500"/>
          </a:p>
        </p:txBody>
      </p:sp>
      <p:pic>
        <p:nvPicPr>
          <p:cNvPr id="5" name="Picture 4" descr="A screen shot of a computer code&#10;&#10;Description automatically generated">
            <a:extLst>
              <a:ext uri="{FF2B5EF4-FFF2-40B4-BE49-F238E27FC236}">
                <a16:creationId xmlns:a16="http://schemas.microsoft.com/office/drawing/2014/main" id="{E0A49451-BFD7-777B-6C3B-59A4026A96B9}"/>
              </a:ext>
            </a:extLst>
          </p:cNvPr>
          <p:cNvPicPr>
            <a:picLocks noChangeAspect="1"/>
          </p:cNvPicPr>
          <p:nvPr/>
        </p:nvPicPr>
        <p:blipFill>
          <a:blip r:embed="rId2"/>
          <a:stretch>
            <a:fillRect/>
          </a:stretch>
        </p:blipFill>
        <p:spPr>
          <a:xfrm>
            <a:off x="6401223" y="1602712"/>
            <a:ext cx="5270077" cy="4398433"/>
          </a:xfrm>
          <a:prstGeom prst="rect">
            <a:avLst/>
          </a:prstGeom>
        </p:spPr>
      </p:pic>
      <p:sp>
        <p:nvSpPr>
          <p:cNvPr id="21" name="Rectangle 20">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C332A308-BF51-1354-260D-34E4A827CDFE}"/>
              </a:ext>
            </a:extLst>
          </p:cNvPr>
          <p:cNvSpPr>
            <a:spLocks noGrp="1"/>
          </p:cNvSpPr>
          <p:nvPr>
            <p:ph type="sldNum" sz="quarter" idx="12"/>
          </p:nvPr>
        </p:nvSpPr>
        <p:spPr>
          <a:xfrm>
            <a:off x="11669678" y="6408742"/>
            <a:ext cx="438652" cy="448830"/>
          </a:xfrm>
        </p:spPr>
        <p:txBody>
          <a:bodyPr>
            <a:normAutofit/>
          </a:bodyPr>
          <a:lstStyle/>
          <a:p>
            <a:pPr>
              <a:spcAft>
                <a:spcPts val="600"/>
              </a:spcAft>
            </a:pPr>
            <a:fld id="{C01389E6-C847-4AD0-B56D-D205B2EAB1EE}" type="slidenum">
              <a:rPr lang="en-US" smtClean="0"/>
              <a:pPr>
                <a:spcAft>
                  <a:spcPts val="600"/>
                </a:spcAft>
              </a:pPr>
              <a:t>14</a:t>
            </a:fld>
            <a:endParaRPr lang="en-US"/>
          </a:p>
        </p:txBody>
      </p:sp>
    </p:spTree>
    <p:extLst>
      <p:ext uri="{BB962C8B-B14F-4D97-AF65-F5344CB8AC3E}">
        <p14:creationId xmlns:p14="http://schemas.microsoft.com/office/powerpoint/2010/main" val="2529340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C9FA5-1421-7FD2-0686-E8E7B45D40F0}"/>
              </a:ext>
            </a:extLst>
          </p:cNvPr>
          <p:cNvSpPr>
            <a:spLocks noGrp="1"/>
          </p:cNvSpPr>
          <p:nvPr>
            <p:ph type="title"/>
          </p:nvPr>
        </p:nvSpPr>
        <p:spPr>
          <a:xfrm>
            <a:off x="1371600" y="457200"/>
            <a:ext cx="4911393" cy="1556724"/>
          </a:xfrm>
        </p:spPr>
        <p:txBody>
          <a:bodyPr anchor="b">
            <a:normAutofit/>
          </a:bodyPr>
          <a:lstStyle/>
          <a:p>
            <a:r>
              <a:rPr lang="en-US"/>
              <a:t>Turbo Console log</a:t>
            </a:r>
          </a:p>
        </p:txBody>
      </p:sp>
      <p:sp>
        <p:nvSpPr>
          <p:cNvPr id="3" name="Content Placeholder 2">
            <a:extLst>
              <a:ext uri="{FF2B5EF4-FFF2-40B4-BE49-F238E27FC236}">
                <a16:creationId xmlns:a16="http://schemas.microsoft.com/office/drawing/2014/main" id="{CD498B46-8F1E-3239-C517-0FCD156719E2}"/>
              </a:ext>
            </a:extLst>
          </p:cNvPr>
          <p:cNvSpPr>
            <a:spLocks noGrp="1"/>
          </p:cNvSpPr>
          <p:nvPr>
            <p:ph idx="1"/>
          </p:nvPr>
        </p:nvSpPr>
        <p:spPr>
          <a:xfrm>
            <a:off x="1371601" y="2345635"/>
            <a:ext cx="4911392" cy="3583940"/>
          </a:xfrm>
        </p:spPr>
        <p:txBody>
          <a:bodyPr vert="horz" lIns="0" tIns="0" rIns="0" bIns="0" rtlCol="0" anchor="t">
            <a:normAutofit/>
          </a:bodyPr>
          <a:lstStyle/>
          <a:p>
            <a:pPr>
              <a:buFont typeface="Arial"/>
              <a:buChar char="•"/>
            </a:pPr>
            <a:r>
              <a:rPr lang="en-US" sz="1600" b="1">
                <a:ea typeface="+mn-lt"/>
                <a:cs typeface="+mn-lt"/>
              </a:rPr>
              <a:t>Enhanced Logging</a:t>
            </a:r>
            <a:r>
              <a:rPr lang="en-US" sz="1600">
                <a:ea typeface="+mn-lt"/>
                <a:cs typeface="+mn-lt"/>
              </a:rPr>
              <a:t>: Simplifies the process of adding, managing, and formatting console logs in code, making debugging faster and more efficient.</a:t>
            </a:r>
            <a:endParaRPr lang="en-US" sz="1600"/>
          </a:p>
          <a:p>
            <a:pPr>
              <a:buFont typeface="Arial"/>
              <a:buChar char="•"/>
            </a:pPr>
            <a:r>
              <a:rPr lang="en-US" sz="1600" b="1">
                <a:ea typeface="+mn-lt"/>
                <a:cs typeface="+mn-lt"/>
              </a:rPr>
              <a:t>Customizable Log Templates</a:t>
            </a:r>
            <a:r>
              <a:rPr lang="en-US" sz="1600">
                <a:ea typeface="+mn-lt"/>
                <a:cs typeface="+mn-lt"/>
              </a:rPr>
              <a:t>: Provides pre-configured log templates for quick insertion, ensuring consistent log format throughout the project.</a:t>
            </a:r>
            <a:endParaRPr lang="en-US" sz="1600"/>
          </a:p>
          <a:p>
            <a:pPr>
              <a:buFont typeface="Arial"/>
              <a:buChar char="•"/>
            </a:pPr>
            <a:r>
              <a:rPr lang="en-US" sz="1600" b="1">
                <a:ea typeface="+mn-lt"/>
                <a:cs typeface="+mn-lt"/>
              </a:rPr>
              <a:t>Productivity Boost</a:t>
            </a:r>
            <a:r>
              <a:rPr lang="en-US" sz="1600">
                <a:ea typeface="+mn-lt"/>
                <a:cs typeface="+mn-lt"/>
              </a:rPr>
              <a:t>: Reduces manual effort in writing repetitive logs, allowing developers to focus more on coding and troubleshooting.</a:t>
            </a:r>
            <a:endParaRPr lang="en-US" sz="1600"/>
          </a:p>
          <a:p>
            <a:pPr marL="0" indent="0">
              <a:buNone/>
            </a:pPr>
            <a:endParaRPr lang="en-US" sz="1600"/>
          </a:p>
        </p:txBody>
      </p:sp>
      <p:pic>
        <p:nvPicPr>
          <p:cNvPr id="10" name="Picture 9" descr="A screen shot of a computer program&#10;&#10;Description automatically generated">
            <a:extLst>
              <a:ext uri="{FF2B5EF4-FFF2-40B4-BE49-F238E27FC236}">
                <a16:creationId xmlns:a16="http://schemas.microsoft.com/office/drawing/2014/main" id="{66657455-73D5-BBBB-A68D-63E3D4D39A28}"/>
              </a:ext>
            </a:extLst>
          </p:cNvPr>
          <p:cNvPicPr>
            <a:picLocks noChangeAspect="1"/>
          </p:cNvPicPr>
          <p:nvPr/>
        </p:nvPicPr>
        <p:blipFill>
          <a:blip r:embed="rId2"/>
          <a:stretch>
            <a:fillRect/>
          </a:stretch>
        </p:blipFill>
        <p:spPr>
          <a:xfrm>
            <a:off x="6644639" y="979167"/>
            <a:ext cx="5090161" cy="4428440"/>
          </a:xfrm>
          <a:prstGeom prst="rect">
            <a:avLst/>
          </a:prstGeom>
        </p:spPr>
      </p:pic>
      <p:sp>
        <p:nvSpPr>
          <p:cNvPr id="39" name="Rectangle 38">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C332A308-BF51-1354-260D-34E4A827CDFE}"/>
              </a:ext>
            </a:extLst>
          </p:cNvPr>
          <p:cNvSpPr>
            <a:spLocks noGrp="1"/>
          </p:cNvSpPr>
          <p:nvPr>
            <p:ph type="sldNum" sz="quarter" idx="12"/>
          </p:nvPr>
        </p:nvSpPr>
        <p:spPr>
          <a:xfrm>
            <a:off x="11669678" y="6408742"/>
            <a:ext cx="438652" cy="448830"/>
          </a:xfrm>
        </p:spPr>
        <p:txBody>
          <a:bodyPr>
            <a:normAutofit/>
          </a:bodyPr>
          <a:lstStyle/>
          <a:p>
            <a:pPr>
              <a:spcAft>
                <a:spcPts val="600"/>
              </a:spcAft>
            </a:pPr>
            <a:fld id="{C01389E6-C847-4AD0-B56D-D205B2EAB1EE}" type="slidenum">
              <a:rPr lang="en-US" smtClean="0"/>
              <a:pPr>
                <a:spcAft>
                  <a:spcPts val="600"/>
                </a:spcAft>
              </a:pPr>
              <a:t>15</a:t>
            </a:fld>
            <a:endParaRPr lang="en-US"/>
          </a:p>
        </p:txBody>
      </p:sp>
    </p:spTree>
    <p:extLst>
      <p:ext uri="{BB962C8B-B14F-4D97-AF65-F5344CB8AC3E}">
        <p14:creationId xmlns:p14="http://schemas.microsoft.com/office/powerpoint/2010/main" val="35044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5E4AB72-1C42-427F-801C-32A12FD69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C9FA5-1421-7FD2-0686-E8E7B45D40F0}"/>
              </a:ext>
            </a:extLst>
          </p:cNvPr>
          <p:cNvSpPr>
            <a:spLocks noGrp="1"/>
          </p:cNvSpPr>
          <p:nvPr>
            <p:ph type="title"/>
          </p:nvPr>
        </p:nvSpPr>
        <p:spPr>
          <a:xfrm>
            <a:off x="1066800" y="914400"/>
            <a:ext cx="5148943" cy="1705383"/>
          </a:xfrm>
        </p:spPr>
        <p:txBody>
          <a:bodyPr anchor="t">
            <a:normAutofit/>
          </a:bodyPr>
          <a:lstStyle/>
          <a:p>
            <a:pPr algn="r"/>
            <a:r>
              <a:rPr lang="en-US"/>
              <a:t>CODE SPELL CHECKER</a:t>
            </a:r>
          </a:p>
        </p:txBody>
      </p:sp>
      <p:sp>
        <p:nvSpPr>
          <p:cNvPr id="3" name="Content Placeholder 2">
            <a:extLst>
              <a:ext uri="{FF2B5EF4-FFF2-40B4-BE49-F238E27FC236}">
                <a16:creationId xmlns:a16="http://schemas.microsoft.com/office/drawing/2014/main" id="{CD498B46-8F1E-3239-C517-0FCD156719E2}"/>
              </a:ext>
            </a:extLst>
          </p:cNvPr>
          <p:cNvSpPr>
            <a:spLocks noGrp="1"/>
          </p:cNvSpPr>
          <p:nvPr>
            <p:ph idx="1"/>
          </p:nvPr>
        </p:nvSpPr>
        <p:spPr>
          <a:xfrm>
            <a:off x="1066800" y="2764631"/>
            <a:ext cx="5029201" cy="2760562"/>
          </a:xfrm>
        </p:spPr>
        <p:txBody>
          <a:bodyPr vert="horz" lIns="0" tIns="0" rIns="0" bIns="0" rtlCol="0" anchor="b">
            <a:normAutofit/>
          </a:bodyPr>
          <a:lstStyle/>
          <a:p>
            <a:pPr algn="r">
              <a:buFont typeface="Arial"/>
              <a:buChar char="•"/>
            </a:pPr>
            <a:r>
              <a:rPr lang="en-US" sz="1600" b="1">
                <a:ea typeface="+mn-lt"/>
                <a:cs typeface="+mn-lt"/>
              </a:rPr>
              <a:t>Error Prevention</a:t>
            </a:r>
            <a:r>
              <a:rPr lang="en-US" sz="1600">
                <a:ea typeface="+mn-lt"/>
                <a:cs typeface="+mn-lt"/>
              </a:rPr>
              <a:t>: Detects and highlights spelling mistakes in code comments, strings, and documentation, helping to maintain code clarity and professionalism.</a:t>
            </a:r>
            <a:endParaRPr lang="en-US" sz="1600"/>
          </a:p>
          <a:p>
            <a:pPr algn="r">
              <a:buFont typeface="Arial"/>
              <a:buChar char="•"/>
            </a:pPr>
            <a:r>
              <a:rPr lang="en-US" sz="1600" b="1">
                <a:ea typeface="+mn-lt"/>
                <a:cs typeface="+mn-lt"/>
              </a:rPr>
              <a:t>Supports Multiple Languages</a:t>
            </a:r>
            <a:r>
              <a:rPr lang="en-US" sz="1600">
                <a:ea typeface="+mn-lt"/>
                <a:cs typeface="+mn-lt"/>
              </a:rPr>
              <a:t>: Works with various programming languages and dictionaries, ensuring accurate spelling across diverse coding projects.</a:t>
            </a:r>
            <a:endParaRPr lang="en-US" sz="1600"/>
          </a:p>
          <a:p>
            <a:pPr marL="0" indent="0" algn="r">
              <a:buNone/>
            </a:pPr>
            <a:endParaRPr lang="en-US" sz="1600"/>
          </a:p>
        </p:txBody>
      </p:sp>
      <p:pic>
        <p:nvPicPr>
          <p:cNvPr id="6" name="Picture 5" descr="Image">
            <a:extLst>
              <a:ext uri="{FF2B5EF4-FFF2-40B4-BE49-F238E27FC236}">
                <a16:creationId xmlns:a16="http://schemas.microsoft.com/office/drawing/2014/main" id="{F6C7D8AF-75EE-9A4F-B22C-3218BF154CE1}"/>
              </a:ext>
            </a:extLst>
          </p:cNvPr>
          <p:cNvPicPr>
            <a:picLocks noChangeAspect="1"/>
          </p:cNvPicPr>
          <p:nvPr/>
        </p:nvPicPr>
        <p:blipFill>
          <a:blip r:embed="rId2"/>
          <a:stretch>
            <a:fillRect/>
          </a:stretch>
        </p:blipFill>
        <p:spPr>
          <a:xfrm>
            <a:off x="6555971" y="1028700"/>
            <a:ext cx="5636029" cy="4077610"/>
          </a:xfrm>
          <a:prstGeom prst="rect">
            <a:avLst/>
          </a:prstGeom>
        </p:spPr>
      </p:pic>
      <p:sp>
        <p:nvSpPr>
          <p:cNvPr id="48" name="Rectangle 47">
            <a:extLst>
              <a:ext uri="{FF2B5EF4-FFF2-40B4-BE49-F238E27FC236}">
                <a16:creationId xmlns:a16="http://schemas.microsoft.com/office/drawing/2014/main" id="{4CC257D2-6895-4677-996F-1A5FBB7F7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6400800"/>
            <a:ext cx="12191999" cy="457198"/>
          </a:xfrm>
          <a:prstGeom prst="rect">
            <a:avLst/>
          </a:prstGeom>
          <a:gradFill>
            <a:gsLst>
              <a:gs pos="0">
                <a:schemeClr val="accent5">
                  <a:alpha val="80000"/>
                </a:schemeClr>
              </a:gs>
              <a:gs pos="100000">
                <a:schemeClr val="accent6">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328FF51-22A9-49F6-8C79-1FFC470CA4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800"/>
            <a:ext cx="8153396" cy="457200"/>
          </a:xfrm>
          <a:prstGeom prst="rect">
            <a:avLst/>
          </a:prstGeom>
          <a:gradFill>
            <a:gsLst>
              <a:gs pos="0">
                <a:schemeClr val="accent6">
                  <a:alpha val="61000"/>
                </a:schemeClr>
              </a:gs>
              <a:gs pos="99000">
                <a:schemeClr val="accent2">
                  <a:alpha val="77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C332A308-BF51-1354-260D-34E4A827CDFE}"/>
              </a:ext>
            </a:extLst>
          </p:cNvPr>
          <p:cNvSpPr>
            <a:spLocks noGrp="1"/>
          </p:cNvSpPr>
          <p:nvPr>
            <p:ph type="sldNum" sz="quarter" idx="12"/>
          </p:nvPr>
        </p:nvSpPr>
        <p:spPr>
          <a:xfrm>
            <a:off x="11669678" y="6408742"/>
            <a:ext cx="438652" cy="448830"/>
          </a:xfrm>
        </p:spPr>
        <p:txBody>
          <a:bodyPr>
            <a:normAutofit/>
          </a:bodyPr>
          <a:lstStyle/>
          <a:p>
            <a:pPr>
              <a:spcAft>
                <a:spcPts val="600"/>
              </a:spcAft>
            </a:pPr>
            <a:fld id="{C01389E6-C847-4AD0-B56D-D205B2EAB1EE}" type="slidenum">
              <a:rPr lang="en-US" smtClean="0"/>
              <a:pPr>
                <a:spcAft>
                  <a:spcPts val="600"/>
                </a:spcAft>
              </a:pPr>
              <a:t>16</a:t>
            </a:fld>
            <a:endParaRPr lang="en-US"/>
          </a:p>
        </p:txBody>
      </p:sp>
    </p:spTree>
    <p:extLst>
      <p:ext uri="{BB962C8B-B14F-4D97-AF65-F5344CB8AC3E}">
        <p14:creationId xmlns:p14="http://schemas.microsoft.com/office/powerpoint/2010/main" val="4294639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911B-149B-C9E8-7CE2-FBEBE2B748FA}"/>
              </a:ext>
            </a:extLst>
          </p:cNvPr>
          <p:cNvSpPr>
            <a:spLocks noGrp="1"/>
          </p:cNvSpPr>
          <p:nvPr>
            <p:ph type="title"/>
          </p:nvPr>
        </p:nvSpPr>
        <p:spPr/>
        <p:txBody>
          <a:bodyPr/>
          <a:lstStyle/>
          <a:p>
            <a:r>
              <a:rPr lang="en-US"/>
              <a:t>Multi line editing in visual studio code</a:t>
            </a:r>
          </a:p>
        </p:txBody>
      </p:sp>
      <p:sp>
        <p:nvSpPr>
          <p:cNvPr id="3" name="Content Placeholder 2">
            <a:extLst>
              <a:ext uri="{FF2B5EF4-FFF2-40B4-BE49-F238E27FC236}">
                <a16:creationId xmlns:a16="http://schemas.microsoft.com/office/drawing/2014/main" id="{119B705D-5471-327B-05B2-181669995E48}"/>
              </a:ext>
            </a:extLst>
          </p:cNvPr>
          <p:cNvSpPr>
            <a:spLocks noGrp="1"/>
          </p:cNvSpPr>
          <p:nvPr>
            <p:ph idx="1"/>
          </p:nvPr>
        </p:nvSpPr>
        <p:spPr/>
        <p:txBody>
          <a:bodyPr vert="horz" lIns="0" tIns="0" rIns="0" bIns="0" rtlCol="0" anchor="t">
            <a:normAutofit lnSpcReduction="10000"/>
          </a:bodyPr>
          <a:lstStyle/>
          <a:p>
            <a:r>
              <a:rPr lang="en-US">
                <a:ea typeface="+mn-lt"/>
                <a:cs typeface="+mn-lt"/>
                <a:hlinkClick r:id="rId2"/>
              </a:rPr>
              <a:t>https://www.youtube.com/watch?v=ESlgCx_KQG8&amp;ab_channel=LeilaLewis</a:t>
            </a:r>
            <a:endParaRPr lang="en-US"/>
          </a:p>
          <a:p>
            <a:r>
              <a:rPr lang="en-US" b="1">
                <a:ea typeface="+mn-lt"/>
                <a:cs typeface="+mn-lt"/>
              </a:rPr>
              <a:t>Multi-cursor Editing</a:t>
            </a:r>
            <a:r>
              <a:rPr lang="en-US">
                <a:ea typeface="+mn-lt"/>
                <a:cs typeface="+mn-lt"/>
              </a:rPr>
              <a:t>: Multi-line editing in Visual Studio Code allows users to place multiple cursors in different parts of a file to edit or insert text simultaneously across multiple lines.</a:t>
            </a:r>
          </a:p>
          <a:p>
            <a:r>
              <a:rPr lang="en-US" b="1">
                <a:ea typeface="+mn-lt"/>
                <a:cs typeface="+mn-lt"/>
              </a:rPr>
              <a:t>Shortcut Activation</a:t>
            </a:r>
            <a:r>
              <a:rPr lang="en-US">
                <a:ea typeface="+mn-lt"/>
                <a:cs typeface="+mn-lt"/>
              </a:rPr>
              <a:t>: This feature can be activated by pressing </a:t>
            </a:r>
            <a:r>
              <a:rPr lang="en-US">
                <a:latin typeface="Consolas"/>
                <a:ea typeface="+mn-lt"/>
                <a:cs typeface="+mn-lt"/>
              </a:rPr>
              <a:t>Alt</a:t>
            </a:r>
            <a:r>
              <a:rPr lang="en-US">
                <a:ea typeface="+mn-lt"/>
                <a:cs typeface="+mn-lt"/>
              </a:rPr>
              <a:t> (Windows/Linux) or </a:t>
            </a:r>
            <a:r>
              <a:rPr lang="en-US">
                <a:latin typeface="Consolas"/>
                <a:ea typeface="+mn-lt"/>
                <a:cs typeface="+mn-lt"/>
              </a:rPr>
              <a:t>Option</a:t>
            </a:r>
            <a:r>
              <a:rPr lang="en-US">
                <a:ea typeface="+mn-lt"/>
                <a:cs typeface="+mn-lt"/>
              </a:rPr>
              <a:t> (Mac) and clicking in multiple locations, or using </a:t>
            </a:r>
            <a:r>
              <a:rPr lang="en-US">
                <a:latin typeface="Consolas"/>
                <a:ea typeface="+mn-lt"/>
                <a:cs typeface="+mn-lt"/>
              </a:rPr>
              <a:t>Ctrl + Alt + Arrow keys</a:t>
            </a:r>
            <a:r>
              <a:rPr lang="en-US">
                <a:ea typeface="+mn-lt"/>
                <a:cs typeface="+mn-lt"/>
              </a:rPr>
              <a:t> to select and edit consecutive lines vertically.</a:t>
            </a:r>
            <a:endParaRPr lang="en-US"/>
          </a:p>
          <a:p>
            <a:r>
              <a:rPr lang="en-US" b="1">
                <a:ea typeface="+mn-lt"/>
                <a:cs typeface="+mn-lt"/>
              </a:rPr>
              <a:t>Efficiency in Bulk Changes</a:t>
            </a:r>
            <a:r>
              <a:rPr lang="en-US">
                <a:ea typeface="+mn-lt"/>
                <a:cs typeface="+mn-lt"/>
              </a:rPr>
              <a:t>: It speeds up repetitive changes, such as adding or modifying identical code snippets, making bulk edits more efficient and reducing the time needed for tasks like renaming variables across a file.</a:t>
            </a:r>
            <a:endParaRPr lang="en-US"/>
          </a:p>
          <a:p>
            <a:endParaRPr lang="en-US">
              <a:ea typeface="+mn-lt"/>
              <a:cs typeface="+mn-lt"/>
            </a:endParaRPr>
          </a:p>
        </p:txBody>
      </p:sp>
      <p:sp>
        <p:nvSpPr>
          <p:cNvPr id="4" name="Slide Number Placeholder 3">
            <a:extLst>
              <a:ext uri="{FF2B5EF4-FFF2-40B4-BE49-F238E27FC236}">
                <a16:creationId xmlns:a16="http://schemas.microsoft.com/office/drawing/2014/main" id="{B8723645-1B4C-AA86-1AC9-EDE7499E200C}"/>
              </a:ext>
            </a:extLst>
          </p:cNvPr>
          <p:cNvSpPr>
            <a:spLocks noGrp="1"/>
          </p:cNvSpPr>
          <p:nvPr>
            <p:ph type="sldNum" sz="quarter" idx="12"/>
          </p:nvPr>
        </p:nvSpPr>
        <p:spPr/>
        <p:txBody>
          <a:bodyPr/>
          <a:lstStyle/>
          <a:p>
            <a:fld id="{C01389E6-C847-4AD0-B56D-D205B2EAB1EE}" type="slidenum">
              <a:rPr lang="en-US" smtClean="0"/>
              <a:pPr/>
              <a:t>17</a:t>
            </a:fld>
            <a:endParaRPr lang="en-US"/>
          </a:p>
        </p:txBody>
      </p:sp>
    </p:spTree>
    <p:extLst>
      <p:ext uri="{BB962C8B-B14F-4D97-AF65-F5344CB8AC3E}">
        <p14:creationId xmlns:p14="http://schemas.microsoft.com/office/powerpoint/2010/main" val="1816602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17" name="Rectangle 16">
            <a:extLst>
              <a:ext uri="{FF2B5EF4-FFF2-40B4-BE49-F238E27FC236}">
                <a16:creationId xmlns:a16="http://schemas.microsoft.com/office/drawing/2014/main" id="{81097DDE-1D45-40A7-9F85-72AD9472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C4FE2-5362-FB30-4461-17307BE10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tx2">
                  <a:lumMod val="50000"/>
                  <a:lumOff val="50000"/>
                  <a:alpha val="3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sual Studio Code Tips and Tricks">
            <a:extLst>
              <a:ext uri="{FF2B5EF4-FFF2-40B4-BE49-F238E27FC236}">
                <a16:creationId xmlns:a16="http://schemas.microsoft.com/office/drawing/2014/main" id="{5D37F763-3FE3-9FE9-424B-11EB51815B1B}"/>
              </a:ext>
            </a:extLst>
          </p:cNvPr>
          <p:cNvPicPr>
            <a:picLocks noChangeAspect="1"/>
          </p:cNvPicPr>
          <p:nvPr/>
        </p:nvPicPr>
        <p:blipFill>
          <a:blip r:embed="rId2"/>
          <a:srcRect l="2085" r="11282" b="7"/>
          <a:stretch/>
        </p:blipFill>
        <p:spPr>
          <a:xfrm>
            <a:off x="614679" y="1901952"/>
            <a:ext cx="4801194" cy="4297680"/>
          </a:xfrm>
          <a:prstGeom prst="rect">
            <a:avLst/>
          </a:prstGeom>
        </p:spPr>
      </p:pic>
      <p:sp>
        <p:nvSpPr>
          <p:cNvPr id="2" name="Title 1">
            <a:extLst>
              <a:ext uri="{FF2B5EF4-FFF2-40B4-BE49-F238E27FC236}">
                <a16:creationId xmlns:a16="http://schemas.microsoft.com/office/drawing/2014/main" id="{4E185ED5-42B5-2177-83D1-19A909999103}"/>
              </a:ext>
            </a:extLst>
          </p:cNvPr>
          <p:cNvSpPr>
            <a:spLocks noGrp="1"/>
          </p:cNvSpPr>
          <p:nvPr>
            <p:ph type="title"/>
          </p:nvPr>
        </p:nvSpPr>
        <p:spPr>
          <a:xfrm>
            <a:off x="614679" y="457200"/>
            <a:ext cx="4779572" cy="1298448"/>
          </a:xfrm>
        </p:spPr>
        <p:txBody>
          <a:bodyPr anchor="t">
            <a:normAutofit/>
          </a:bodyPr>
          <a:lstStyle/>
          <a:p>
            <a:pPr>
              <a:lnSpc>
                <a:spcPct val="90000"/>
              </a:lnSpc>
            </a:pPr>
            <a:r>
              <a:rPr lang="en-US" sz="3100"/>
              <a:t>Visual STUDIO CODE KEYBOARD SHORTCUTS</a:t>
            </a:r>
          </a:p>
        </p:txBody>
      </p:sp>
      <p:sp>
        <p:nvSpPr>
          <p:cNvPr id="3" name="Content Placeholder 2">
            <a:extLst>
              <a:ext uri="{FF2B5EF4-FFF2-40B4-BE49-F238E27FC236}">
                <a16:creationId xmlns:a16="http://schemas.microsoft.com/office/drawing/2014/main" id="{2C3D2ED2-DAFC-6C3D-ACA1-61AF6F341EFE}"/>
              </a:ext>
            </a:extLst>
          </p:cNvPr>
          <p:cNvSpPr>
            <a:spLocks noGrp="1"/>
          </p:cNvSpPr>
          <p:nvPr>
            <p:ph idx="1"/>
          </p:nvPr>
        </p:nvSpPr>
        <p:spPr>
          <a:xfrm>
            <a:off x="6030550" y="457201"/>
            <a:ext cx="5639127" cy="5760720"/>
          </a:xfrm>
        </p:spPr>
        <p:txBody>
          <a:bodyPr vert="horz" lIns="0" tIns="0" rIns="0" bIns="0" rtlCol="0" anchor="t">
            <a:normAutofit/>
          </a:bodyPr>
          <a:lstStyle/>
          <a:p>
            <a:pPr>
              <a:lnSpc>
                <a:spcPct val="110000"/>
              </a:lnSpc>
            </a:pPr>
            <a:r>
              <a:rPr lang="en-US" sz="1700" b="1">
                <a:ea typeface="+mn-lt"/>
                <a:cs typeface="+mn-lt"/>
              </a:rPr>
              <a:t>Ctrl + P</a:t>
            </a:r>
            <a:r>
              <a:rPr lang="en-US" sz="1700">
                <a:ea typeface="+mn-lt"/>
                <a:cs typeface="+mn-lt"/>
              </a:rPr>
              <a:t> (or </a:t>
            </a:r>
            <a:r>
              <a:rPr lang="en-US" sz="1700" b="1">
                <a:ea typeface="+mn-lt"/>
                <a:cs typeface="+mn-lt"/>
              </a:rPr>
              <a:t>Cmd + P</a:t>
            </a:r>
            <a:r>
              <a:rPr lang="en-US" sz="1700">
                <a:ea typeface="+mn-lt"/>
                <a:cs typeface="+mn-lt"/>
              </a:rPr>
              <a:t> on Mac)</a:t>
            </a:r>
            <a:endParaRPr lang="en-US" sz="1700"/>
          </a:p>
          <a:p>
            <a:pPr>
              <a:lnSpc>
                <a:spcPct val="110000"/>
              </a:lnSpc>
            </a:pPr>
            <a:r>
              <a:rPr lang="en-US" sz="1700" i="1">
                <a:ea typeface="+mn-lt"/>
                <a:cs typeface="+mn-lt"/>
              </a:rPr>
              <a:t>Quick Open File:</a:t>
            </a:r>
            <a:r>
              <a:rPr lang="en-US" sz="1700">
                <a:ea typeface="+mn-lt"/>
                <a:cs typeface="+mn-lt"/>
              </a:rPr>
              <a:t> Quickly opens files by typing part of the filename.</a:t>
            </a:r>
            <a:endParaRPr lang="en-US" sz="1700"/>
          </a:p>
          <a:p>
            <a:pPr>
              <a:lnSpc>
                <a:spcPct val="110000"/>
              </a:lnSpc>
            </a:pPr>
            <a:r>
              <a:rPr lang="en-US" sz="1700" b="1">
                <a:ea typeface="+mn-lt"/>
                <a:cs typeface="+mn-lt"/>
              </a:rPr>
              <a:t>Ctrl + Shift + P</a:t>
            </a:r>
            <a:r>
              <a:rPr lang="en-US" sz="1700">
                <a:ea typeface="+mn-lt"/>
                <a:cs typeface="+mn-lt"/>
              </a:rPr>
              <a:t> (or </a:t>
            </a:r>
            <a:r>
              <a:rPr lang="en-US" sz="1700" b="1">
                <a:ea typeface="+mn-lt"/>
                <a:cs typeface="+mn-lt"/>
              </a:rPr>
              <a:t>Cmd + Shift + P</a:t>
            </a:r>
            <a:r>
              <a:rPr lang="en-US" sz="1700">
                <a:ea typeface="+mn-lt"/>
                <a:cs typeface="+mn-lt"/>
              </a:rPr>
              <a:t> on Mac)</a:t>
            </a:r>
            <a:endParaRPr lang="en-US" sz="1700"/>
          </a:p>
          <a:p>
            <a:pPr>
              <a:lnSpc>
                <a:spcPct val="110000"/>
              </a:lnSpc>
            </a:pPr>
            <a:r>
              <a:rPr lang="en-US" sz="1700" i="1">
                <a:ea typeface="+mn-lt"/>
                <a:cs typeface="+mn-lt"/>
              </a:rPr>
              <a:t>Command Palette:</a:t>
            </a:r>
            <a:r>
              <a:rPr lang="en-US" sz="1700">
                <a:ea typeface="+mn-lt"/>
                <a:cs typeface="+mn-lt"/>
              </a:rPr>
              <a:t> Opens the command palette where you can execute any command without needing to memorize the shortcuts.</a:t>
            </a:r>
            <a:endParaRPr lang="en-US" sz="1700"/>
          </a:p>
          <a:p>
            <a:pPr>
              <a:lnSpc>
                <a:spcPct val="110000"/>
              </a:lnSpc>
            </a:pPr>
            <a:r>
              <a:rPr lang="en-US" sz="1700" b="1">
                <a:ea typeface="+mn-lt"/>
                <a:cs typeface="+mn-lt"/>
              </a:rPr>
              <a:t>Ctrl + /</a:t>
            </a:r>
            <a:r>
              <a:rPr lang="en-US" sz="1700">
                <a:ea typeface="+mn-lt"/>
                <a:cs typeface="+mn-lt"/>
              </a:rPr>
              <a:t> (or </a:t>
            </a:r>
            <a:r>
              <a:rPr lang="en-US" sz="1700" b="1">
                <a:ea typeface="+mn-lt"/>
                <a:cs typeface="+mn-lt"/>
              </a:rPr>
              <a:t>Cmd + /</a:t>
            </a:r>
            <a:r>
              <a:rPr lang="en-US" sz="1700">
                <a:ea typeface="+mn-lt"/>
                <a:cs typeface="+mn-lt"/>
              </a:rPr>
              <a:t> on Mac)</a:t>
            </a:r>
            <a:endParaRPr lang="en-US" sz="1700"/>
          </a:p>
          <a:p>
            <a:pPr>
              <a:lnSpc>
                <a:spcPct val="110000"/>
              </a:lnSpc>
            </a:pPr>
            <a:r>
              <a:rPr lang="en-US" sz="1700" i="1">
                <a:ea typeface="+mn-lt"/>
                <a:cs typeface="+mn-lt"/>
              </a:rPr>
              <a:t>Toggle Line Comment:</a:t>
            </a:r>
            <a:r>
              <a:rPr lang="en-US" sz="1700">
                <a:ea typeface="+mn-lt"/>
                <a:cs typeface="+mn-lt"/>
              </a:rPr>
              <a:t> Comments or uncomments the current line or selected block of code.</a:t>
            </a:r>
            <a:endParaRPr lang="en-US" sz="1700"/>
          </a:p>
          <a:p>
            <a:pPr>
              <a:lnSpc>
                <a:spcPct val="110000"/>
              </a:lnSpc>
            </a:pPr>
            <a:r>
              <a:rPr lang="en-US" sz="1700" b="1">
                <a:ea typeface="+mn-lt"/>
                <a:cs typeface="+mn-lt"/>
              </a:rPr>
              <a:t>Ctrl + B</a:t>
            </a:r>
            <a:r>
              <a:rPr lang="en-US" sz="1700">
                <a:ea typeface="+mn-lt"/>
                <a:cs typeface="+mn-lt"/>
              </a:rPr>
              <a:t> (or </a:t>
            </a:r>
            <a:r>
              <a:rPr lang="en-US" sz="1700" b="1">
                <a:ea typeface="+mn-lt"/>
                <a:cs typeface="+mn-lt"/>
              </a:rPr>
              <a:t>Cmd + B</a:t>
            </a:r>
            <a:r>
              <a:rPr lang="en-US" sz="1700">
                <a:ea typeface="+mn-lt"/>
                <a:cs typeface="+mn-lt"/>
              </a:rPr>
              <a:t> on Mac)</a:t>
            </a:r>
            <a:endParaRPr lang="en-US" sz="1700"/>
          </a:p>
          <a:p>
            <a:pPr>
              <a:lnSpc>
                <a:spcPct val="110000"/>
              </a:lnSpc>
            </a:pPr>
            <a:r>
              <a:rPr lang="en-US" sz="1700" i="1">
                <a:ea typeface="+mn-lt"/>
                <a:cs typeface="+mn-lt"/>
              </a:rPr>
              <a:t>Toggle Sidebar Visibility:</a:t>
            </a:r>
            <a:r>
              <a:rPr lang="en-US" sz="1700">
                <a:ea typeface="+mn-lt"/>
                <a:cs typeface="+mn-lt"/>
              </a:rPr>
              <a:t> Opens or closes the sidebar (file explorer, source control, etc.).</a:t>
            </a:r>
            <a:endParaRPr lang="en-US" sz="1700"/>
          </a:p>
          <a:p>
            <a:pPr>
              <a:lnSpc>
                <a:spcPct val="110000"/>
              </a:lnSpc>
            </a:pPr>
            <a:r>
              <a:rPr lang="en-US" sz="1700" b="1">
                <a:ea typeface="+mn-lt"/>
                <a:cs typeface="+mn-lt"/>
              </a:rPr>
              <a:t>Ctrl + D</a:t>
            </a:r>
            <a:r>
              <a:rPr lang="en-US" sz="1700">
                <a:ea typeface="+mn-lt"/>
                <a:cs typeface="+mn-lt"/>
              </a:rPr>
              <a:t> (or </a:t>
            </a:r>
            <a:r>
              <a:rPr lang="en-US" sz="1700" b="1">
                <a:ea typeface="+mn-lt"/>
                <a:cs typeface="+mn-lt"/>
              </a:rPr>
              <a:t>Cmd + D</a:t>
            </a:r>
            <a:r>
              <a:rPr lang="en-US" sz="1700">
                <a:ea typeface="+mn-lt"/>
                <a:cs typeface="+mn-lt"/>
              </a:rPr>
              <a:t> on Mac)</a:t>
            </a:r>
            <a:endParaRPr lang="en-US" sz="1700"/>
          </a:p>
          <a:p>
            <a:pPr>
              <a:lnSpc>
                <a:spcPct val="110000"/>
              </a:lnSpc>
            </a:pPr>
            <a:r>
              <a:rPr lang="en-US" sz="1700" i="1">
                <a:ea typeface="+mn-lt"/>
                <a:cs typeface="+mn-lt"/>
              </a:rPr>
              <a:t>Select Next Occurrence:</a:t>
            </a:r>
            <a:r>
              <a:rPr lang="en-US" sz="1700">
                <a:ea typeface="+mn-lt"/>
                <a:cs typeface="+mn-lt"/>
              </a:rPr>
              <a:t> Selects the next occurrence of the word under the cursor for multi-editing.</a:t>
            </a:r>
            <a:endParaRPr lang="en-US" sz="1700"/>
          </a:p>
          <a:p>
            <a:pPr>
              <a:lnSpc>
                <a:spcPct val="110000"/>
              </a:lnSpc>
            </a:pPr>
            <a:endParaRPr lang="en-US" sz="1700"/>
          </a:p>
        </p:txBody>
      </p:sp>
      <p:sp>
        <p:nvSpPr>
          <p:cNvPr id="4" name="Slide Number Placeholder 3">
            <a:extLst>
              <a:ext uri="{FF2B5EF4-FFF2-40B4-BE49-F238E27FC236}">
                <a16:creationId xmlns:a16="http://schemas.microsoft.com/office/drawing/2014/main" id="{41B111E4-4A3B-B76C-73D3-4D84A04465CB}"/>
              </a:ext>
            </a:extLst>
          </p:cNvPr>
          <p:cNvSpPr>
            <a:spLocks noGrp="1"/>
          </p:cNvSpPr>
          <p:nvPr>
            <p:ph type="sldNum" sz="quarter" idx="12"/>
          </p:nvPr>
        </p:nvSpPr>
        <p:spPr>
          <a:xfrm>
            <a:off x="11669678" y="6408742"/>
            <a:ext cx="438652" cy="448830"/>
          </a:xfrm>
        </p:spPr>
        <p:txBody>
          <a:bodyPr>
            <a:normAutofit/>
          </a:bodyPr>
          <a:lstStyle/>
          <a:p>
            <a:pPr>
              <a:spcAft>
                <a:spcPts val="600"/>
              </a:spcAft>
            </a:pPr>
            <a:fld id="{C01389E6-C847-4AD0-B56D-D205B2EAB1EE}" type="slidenum">
              <a:rPr lang="en-US" smtClean="0"/>
              <a:pPr>
                <a:spcAft>
                  <a:spcPts val="600"/>
                </a:spcAft>
              </a:pPr>
              <a:t>18</a:t>
            </a:fld>
            <a:endParaRPr lang="en-US"/>
          </a:p>
        </p:txBody>
      </p:sp>
    </p:spTree>
    <p:extLst>
      <p:ext uri="{BB962C8B-B14F-4D97-AF65-F5344CB8AC3E}">
        <p14:creationId xmlns:p14="http://schemas.microsoft.com/office/powerpoint/2010/main" val="3654551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101" name="Rectangle 100">
            <a:extLst>
              <a:ext uri="{FF2B5EF4-FFF2-40B4-BE49-F238E27FC236}">
                <a16:creationId xmlns:a16="http://schemas.microsoft.com/office/drawing/2014/main" id="{81097DDE-1D45-40A7-9F85-72AD9472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15C4FE2-5362-FB30-4461-17307BE10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tx2">
                  <a:lumMod val="50000"/>
                  <a:lumOff val="50000"/>
                  <a:alpha val="3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oosing Between Visual Studio Code and Pycharm: A Developer's Guide”||Code  With Bushra | by CodeWithBushra | Medium">
            <a:extLst>
              <a:ext uri="{FF2B5EF4-FFF2-40B4-BE49-F238E27FC236}">
                <a16:creationId xmlns:a16="http://schemas.microsoft.com/office/drawing/2014/main" id="{48696DB8-9BFA-3A23-F2B0-1F19F81A5ABD}"/>
              </a:ext>
            </a:extLst>
          </p:cNvPr>
          <p:cNvPicPr>
            <a:picLocks noGrp="1" noChangeAspect="1"/>
          </p:cNvPicPr>
          <p:nvPr>
            <p:ph idx="1"/>
          </p:nvPr>
        </p:nvPicPr>
        <p:blipFill>
          <a:blip r:embed="rId2"/>
          <a:srcRect l="3818" r="6200" b="-5"/>
          <a:stretch/>
        </p:blipFill>
        <p:spPr>
          <a:xfrm>
            <a:off x="846" y="1711452"/>
            <a:ext cx="4123862" cy="4699845"/>
          </a:xfrm>
          <a:prstGeom prst="rect">
            <a:avLst/>
          </a:prstGeom>
        </p:spPr>
      </p:pic>
      <p:sp>
        <p:nvSpPr>
          <p:cNvPr id="2" name="Title 1">
            <a:extLst>
              <a:ext uri="{FF2B5EF4-FFF2-40B4-BE49-F238E27FC236}">
                <a16:creationId xmlns:a16="http://schemas.microsoft.com/office/drawing/2014/main" id="{7CB3F70D-8745-830E-3628-115626A23722}"/>
              </a:ext>
            </a:extLst>
          </p:cNvPr>
          <p:cNvSpPr>
            <a:spLocks noGrp="1"/>
          </p:cNvSpPr>
          <p:nvPr>
            <p:ph type="title"/>
          </p:nvPr>
        </p:nvSpPr>
        <p:spPr>
          <a:xfrm>
            <a:off x="846" y="2118"/>
            <a:ext cx="4038740" cy="1615947"/>
          </a:xfrm>
        </p:spPr>
        <p:txBody>
          <a:bodyPr vert="horz" lIns="0" tIns="0" rIns="0" bIns="0" rtlCol="0" anchor="t">
            <a:normAutofit/>
          </a:bodyPr>
          <a:lstStyle/>
          <a:p>
            <a:pPr>
              <a:lnSpc>
                <a:spcPct val="90000"/>
              </a:lnSpc>
            </a:pPr>
            <a:r>
              <a:rPr lang="en-US" sz="2500"/>
              <a:t>Why use vs code over pycharm or any other ide?</a:t>
            </a:r>
          </a:p>
        </p:txBody>
      </p:sp>
      <p:sp>
        <p:nvSpPr>
          <p:cNvPr id="3" name="TextBox 2">
            <a:extLst>
              <a:ext uri="{FF2B5EF4-FFF2-40B4-BE49-F238E27FC236}">
                <a16:creationId xmlns:a16="http://schemas.microsoft.com/office/drawing/2014/main" id="{2E0874C1-5813-439D-58D1-72DFC9D87427}"/>
              </a:ext>
            </a:extLst>
          </p:cNvPr>
          <p:cNvSpPr txBox="1"/>
          <p:nvPr/>
        </p:nvSpPr>
        <p:spPr>
          <a:xfrm>
            <a:off x="4125551" y="2118"/>
            <a:ext cx="8062709" cy="6395719"/>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Autofit/>
          </a:bodyPr>
          <a:lstStyle/>
          <a:p>
            <a:pPr marL="285750" indent="-228600">
              <a:lnSpc>
                <a:spcPct val="110000"/>
              </a:lnSpc>
              <a:spcAft>
                <a:spcPts val="600"/>
              </a:spcAft>
              <a:buFont typeface="Arial" panose="020B0604020202020204" pitchFamily="34" charset="0"/>
              <a:buChar char="•"/>
            </a:pPr>
            <a:r>
              <a:rPr lang="en-US" sz="900"/>
              <a:t>Ok so you are probably thinking why not just use an IDE specifically made for Python such as PyCharm if we exclusively used Python in our examples or why not use any other IDE in general. What makes VS code so special and why did we choose this as our IDE to do the workshop on? </a:t>
            </a:r>
          </a:p>
          <a:p>
            <a:pPr marL="285750" indent="-228600">
              <a:lnSpc>
                <a:spcPct val="110000"/>
              </a:lnSpc>
              <a:spcAft>
                <a:spcPts val="600"/>
              </a:spcAft>
              <a:buFont typeface="Arial" panose="020B0604020202020204" pitchFamily="34" charset="0"/>
              <a:buChar char="•"/>
            </a:pPr>
            <a:r>
              <a:rPr lang="en-US" sz="900"/>
              <a:t>PyCharm would be better suited for someone who develops exclusively with Python. However, as software engineers you should be flexible with the coding languages you use and that is why Visual Studio Code is the most widely used IDE among professional and casual developers. Python is just the language we chose to do the tutorials with to make everything consistent. But in the industry, you will be using multiple languages. </a:t>
            </a:r>
          </a:p>
          <a:p>
            <a:pPr marL="285750" indent="-228600">
              <a:lnSpc>
                <a:spcPct val="110000"/>
              </a:lnSpc>
              <a:spcAft>
                <a:spcPts val="600"/>
              </a:spcAft>
              <a:buFont typeface="Arial" panose="020B0604020202020204" pitchFamily="34" charset="0"/>
              <a:buChar char="•"/>
            </a:pPr>
            <a:endParaRPr lang="en-US" sz="1200" b="1"/>
          </a:p>
          <a:p>
            <a:pPr indent="-228600">
              <a:lnSpc>
                <a:spcPct val="110000"/>
              </a:lnSpc>
              <a:buFont typeface="Arial" panose="020B0604020202020204" pitchFamily="34" charset="0"/>
              <a:buChar char="•"/>
            </a:pPr>
            <a:r>
              <a:rPr lang="en-US" sz="1100" b="1"/>
              <a:t>Lightweight and Fast</a:t>
            </a:r>
            <a:r>
              <a:rPr lang="en-US" sz="1100"/>
              <a:t>: VS Code is lightweight, fast, and uses fewer resources compared to heavier IDEs like PyCharm, making it ideal for large projects and responsive performance.</a:t>
            </a:r>
          </a:p>
          <a:p>
            <a:pPr indent="-228600">
              <a:lnSpc>
                <a:spcPct val="110000"/>
              </a:lnSpc>
              <a:buFont typeface="Arial" panose="020B0604020202020204" pitchFamily="34" charset="0"/>
              <a:buChar char="•"/>
            </a:pPr>
            <a:endParaRPr lang="en-US" sz="1100"/>
          </a:p>
          <a:p>
            <a:pPr indent="-228600">
              <a:lnSpc>
                <a:spcPct val="110000"/>
              </a:lnSpc>
              <a:buFont typeface="Arial" panose="020B0604020202020204" pitchFamily="34" charset="0"/>
              <a:buChar char="•"/>
            </a:pPr>
            <a:r>
              <a:rPr lang="en-US" sz="1100" b="1"/>
              <a:t>Customization and Extensibility</a:t>
            </a:r>
            <a:r>
              <a:rPr lang="en-US" sz="1100"/>
              <a:t>: VS Code has a vast marketplace of extensions for languages, frameworks, and tools, allowing for extensive customization, including themes and keyboard shortcuts. PyCharm is more limited in this area.</a:t>
            </a:r>
          </a:p>
          <a:p>
            <a:pPr indent="-228600">
              <a:lnSpc>
                <a:spcPct val="110000"/>
              </a:lnSpc>
              <a:buFont typeface="Arial" panose="020B0604020202020204" pitchFamily="34" charset="0"/>
              <a:buChar char="•"/>
            </a:pPr>
            <a:endParaRPr lang="en-US" sz="1100"/>
          </a:p>
          <a:p>
            <a:pPr indent="-228600">
              <a:lnSpc>
                <a:spcPct val="110000"/>
              </a:lnSpc>
              <a:buFont typeface="Arial" panose="020B0604020202020204" pitchFamily="34" charset="0"/>
              <a:buChar char="•"/>
            </a:pPr>
            <a:r>
              <a:rPr lang="en-US" sz="1100" b="1"/>
              <a:t>Cross-Platform Compatibility</a:t>
            </a:r>
            <a:r>
              <a:rPr lang="en-US" sz="1100"/>
              <a:t>: VS Code works seamlessly across Windows, macOS, and Linux, offering a consistent experience on all operating systems.</a:t>
            </a:r>
          </a:p>
          <a:p>
            <a:pPr indent="-228600">
              <a:lnSpc>
                <a:spcPct val="110000"/>
              </a:lnSpc>
              <a:buFont typeface="Arial" panose="020B0604020202020204" pitchFamily="34" charset="0"/>
              <a:buChar char="•"/>
            </a:pPr>
            <a:endParaRPr lang="en-US" sz="1100"/>
          </a:p>
          <a:p>
            <a:pPr indent="-228600">
              <a:lnSpc>
                <a:spcPct val="110000"/>
              </a:lnSpc>
              <a:buFont typeface="Arial" panose="020B0604020202020204" pitchFamily="34" charset="0"/>
              <a:buChar char="•"/>
            </a:pPr>
            <a:r>
              <a:rPr lang="en-US" sz="1100" b="1"/>
              <a:t>Integrated Git Support</a:t>
            </a:r>
            <a:r>
              <a:rPr lang="en-US" sz="1100"/>
              <a:t>: Built-in Git tools make version control straightforward in VS Code, enabling you to manage repositories, commits, and conflicts directly in the editor. PyCharm's Git features can feel more cumbersome.</a:t>
            </a:r>
          </a:p>
          <a:p>
            <a:pPr indent="-228600">
              <a:lnSpc>
                <a:spcPct val="110000"/>
              </a:lnSpc>
              <a:buFont typeface="Arial" panose="020B0604020202020204" pitchFamily="34" charset="0"/>
              <a:buChar char="•"/>
            </a:pPr>
            <a:endParaRPr lang="en-US" sz="1100"/>
          </a:p>
          <a:p>
            <a:pPr indent="-228600">
              <a:lnSpc>
                <a:spcPct val="110000"/>
              </a:lnSpc>
              <a:buFont typeface="Arial" panose="020B0604020202020204" pitchFamily="34" charset="0"/>
              <a:buChar char="•"/>
            </a:pPr>
            <a:r>
              <a:rPr lang="en-US" sz="1100" b="1"/>
              <a:t>Active Development and Community</a:t>
            </a:r>
            <a:r>
              <a:rPr lang="en-US" sz="1100"/>
              <a:t>: VS Code benefits from frequent updates and a large, active community that offers resources, tutorials, and extensions.</a:t>
            </a:r>
          </a:p>
          <a:p>
            <a:pPr indent="-228600">
              <a:lnSpc>
                <a:spcPct val="110000"/>
              </a:lnSpc>
              <a:buFont typeface="Arial" panose="020B0604020202020204" pitchFamily="34" charset="0"/>
              <a:buChar char="•"/>
            </a:pPr>
            <a:endParaRPr lang="en-US" sz="1100"/>
          </a:p>
          <a:p>
            <a:pPr indent="-228600">
              <a:lnSpc>
                <a:spcPct val="110000"/>
              </a:lnSpc>
              <a:buFont typeface="Arial" panose="020B0604020202020204" pitchFamily="34" charset="0"/>
              <a:buChar char="•"/>
            </a:pPr>
            <a:r>
              <a:rPr lang="en-US" sz="1100" b="1"/>
              <a:t>Integrated Terminal</a:t>
            </a:r>
            <a:r>
              <a:rPr lang="en-US" sz="1100"/>
              <a:t>: The built-in terminal in VS Code allows you to run commands without leaving the editor, streamlining workflows. This feature is more smoothly integrated compared to PyCharm.</a:t>
            </a:r>
          </a:p>
          <a:p>
            <a:pPr indent="-228600">
              <a:lnSpc>
                <a:spcPct val="110000"/>
              </a:lnSpc>
              <a:buFont typeface="Arial" panose="020B0604020202020204" pitchFamily="34" charset="0"/>
              <a:buChar char="•"/>
            </a:pPr>
            <a:endParaRPr lang="en-US" sz="1100"/>
          </a:p>
          <a:p>
            <a:pPr indent="-228600">
              <a:lnSpc>
                <a:spcPct val="110000"/>
              </a:lnSpc>
              <a:buFont typeface="Arial" panose="020B0604020202020204" pitchFamily="34" charset="0"/>
              <a:buChar char="•"/>
            </a:pPr>
            <a:r>
              <a:rPr lang="en-US" sz="1100" b="1"/>
              <a:t>Wide Language Support</a:t>
            </a:r>
            <a:r>
              <a:rPr lang="en-US" sz="1100"/>
              <a:t>: VS Code supports many programming languages out of the box, while PyCharm is focused more on Python. VS Code is better suited for multi-language projects.</a:t>
            </a:r>
          </a:p>
          <a:p>
            <a:pPr indent="-228600">
              <a:lnSpc>
                <a:spcPct val="110000"/>
              </a:lnSpc>
              <a:buFont typeface="Arial" panose="020B0604020202020204" pitchFamily="34" charset="0"/>
              <a:buChar char="•"/>
            </a:pPr>
            <a:endParaRPr lang="en-US" sz="1100"/>
          </a:p>
          <a:p>
            <a:pPr indent="-228600">
              <a:lnSpc>
                <a:spcPct val="110000"/>
              </a:lnSpc>
              <a:buFont typeface="Arial" panose="020B0604020202020204" pitchFamily="34" charset="0"/>
              <a:buChar char="•"/>
            </a:pPr>
            <a:r>
              <a:rPr lang="en-US" sz="1100" b="1"/>
              <a:t>IntelliSense and Code Navigation</a:t>
            </a:r>
            <a:r>
              <a:rPr lang="en-US" sz="1100"/>
              <a:t>: With smart code completion (IntelliSense), go-to-definition, and symbol search, VS Code excels at code navigation, making it easier to work with large codebases.</a:t>
            </a:r>
          </a:p>
          <a:p>
            <a:pPr indent="-228600">
              <a:lnSpc>
                <a:spcPct val="110000"/>
              </a:lnSpc>
              <a:buFont typeface="Arial" panose="020B0604020202020204" pitchFamily="34" charset="0"/>
              <a:buChar char="•"/>
            </a:pPr>
            <a:endParaRPr lang="en-US" sz="1100"/>
          </a:p>
          <a:p>
            <a:pPr indent="-228600">
              <a:lnSpc>
                <a:spcPct val="110000"/>
              </a:lnSpc>
              <a:buFont typeface="Arial" panose="020B0604020202020204" pitchFamily="34" charset="0"/>
              <a:buChar char="•"/>
            </a:pPr>
            <a:r>
              <a:rPr lang="en-US" sz="1100" b="1"/>
              <a:t>Debugging Tools</a:t>
            </a:r>
            <a:r>
              <a:rPr lang="en-US" sz="1100"/>
              <a:t>: VS Code includes powerful debugging tools for multiple languages, offering breakpoints, variable inspection, and step-through functionality within the editor.</a:t>
            </a:r>
          </a:p>
          <a:p>
            <a:pPr indent="-228600">
              <a:lnSpc>
                <a:spcPct val="110000"/>
              </a:lnSpc>
              <a:buFont typeface="Arial" panose="020B0604020202020204" pitchFamily="34" charset="0"/>
              <a:buChar char="•"/>
            </a:pPr>
            <a:endParaRPr lang="en-US" sz="1100"/>
          </a:p>
          <a:p>
            <a:pPr indent="-228600">
              <a:lnSpc>
                <a:spcPct val="110000"/>
              </a:lnSpc>
              <a:buFont typeface="Arial" panose="020B0604020202020204" pitchFamily="34" charset="0"/>
              <a:buChar char="•"/>
            </a:pPr>
            <a:r>
              <a:rPr lang="en-US" sz="1100" b="1"/>
              <a:t>Free and Open Source</a:t>
            </a:r>
            <a:r>
              <a:rPr lang="en-US" sz="1100"/>
              <a:t>: VS Code is free and open-source, with no licensing fees. PyCharm has a paid Professional version, while the Community version offers limited features.</a:t>
            </a:r>
          </a:p>
          <a:p>
            <a:pPr indent="-228600">
              <a:lnSpc>
                <a:spcPct val="110000"/>
              </a:lnSpc>
              <a:spcAft>
                <a:spcPts val="600"/>
              </a:spcAft>
              <a:buFont typeface="Arial" panose="020B0604020202020204" pitchFamily="34" charset="0"/>
              <a:buChar char="•"/>
            </a:pPr>
            <a:endParaRPr lang="en-US" sz="1100"/>
          </a:p>
        </p:txBody>
      </p:sp>
      <p:sp>
        <p:nvSpPr>
          <p:cNvPr id="4" name="Slide Number Placeholder 3">
            <a:extLst>
              <a:ext uri="{FF2B5EF4-FFF2-40B4-BE49-F238E27FC236}">
                <a16:creationId xmlns:a16="http://schemas.microsoft.com/office/drawing/2014/main" id="{12DD9FDD-32EF-3723-A620-72AAFAFDE2BB}"/>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C01389E6-C847-4AD0-B56D-D205B2EAB1EE}" type="slidenum">
              <a:rPr lang="en-US">
                <a:solidFill>
                  <a:schemeClr val="bg1"/>
                </a:solidFill>
              </a:rPr>
              <a:pPr>
                <a:spcAft>
                  <a:spcPts val="600"/>
                </a:spcAft>
              </a:pPr>
              <a:t>19</a:t>
            </a:fld>
            <a:endParaRPr lang="en-US">
              <a:solidFill>
                <a:schemeClr val="bg1"/>
              </a:solidFill>
            </a:endParaRPr>
          </a:p>
        </p:txBody>
      </p:sp>
    </p:spTree>
    <p:extLst>
      <p:ext uri="{BB962C8B-B14F-4D97-AF65-F5344CB8AC3E}">
        <p14:creationId xmlns:p14="http://schemas.microsoft.com/office/powerpoint/2010/main" val="203548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9" name="Rectangle 2058">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6C86C-18B1-9DCD-7CED-E3932EBBE3E5}"/>
              </a:ext>
            </a:extLst>
          </p:cNvPr>
          <p:cNvSpPr>
            <a:spLocks noGrp="1"/>
          </p:cNvSpPr>
          <p:nvPr>
            <p:ph type="title"/>
          </p:nvPr>
        </p:nvSpPr>
        <p:spPr>
          <a:xfrm>
            <a:off x="8643193" y="457201"/>
            <a:ext cx="3091607" cy="1727643"/>
          </a:xfrm>
        </p:spPr>
        <p:txBody>
          <a:bodyPr vert="horz" lIns="0" tIns="0" rIns="0" bIns="0" rtlCol="0" anchor="b">
            <a:normAutofit/>
          </a:bodyPr>
          <a:lstStyle/>
          <a:p>
            <a:r>
              <a:rPr lang="en-US" sz="2800"/>
              <a:t>agenda</a:t>
            </a:r>
          </a:p>
        </p:txBody>
      </p:sp>
      <p:pic>
        <p:nvPicPr>
          <p:cNvPr id="2050" name="Picture 2" descr="10 Best Python/Django IDEs and Code Editors">
            <a:extLst>
              <a:ext uri="{FF2B5EF4-FFF2-40B4-BE49-F238E27FC236}">
                <a16:creationId xmlns:a16="http://schemas.microsoft.com/office/drawing/2014/main" id="{53BB9022-A244-5120-EDD4-3A9899A89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386" r="7" b="7086"/>
          <a:stretch/>
        </p:blipFill>
        <p:spPr bwMode="auto">
          <a:xfrm>
            <a:off x="20" y="431"/>
            <a:ext cx="8115280" cy="640831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AE5548C-6AE1-979F-8462-BC4197999AA5}"/>
              </a:ext>
            </a:extLst>
          </p:cNvPr>
          <p:cNvSpPr>
            <a:spLocks noGrp="1"/>
          </p:cNvSpPr>
          <p:nvPr>
            <p:ph sz="quarter" idx="16"/>
          </p:nvPr>
        </p:nvSpPr>
        <p:spPr>
          <a:xfrm>
            <a:off x="8643193" y="2530549"/>
            <a:ext cx="2942813" cy="3428124"/>
          </a:xfrm>
        </p:spPr>
        <p:txBody>
          <a:bodyPr vert="horz" lIns="0" tIns="0" rIns="0" bIns="0" rtlCol="0">
            <a:normAutofit/>
          </a:bodyPr>
          <a:lstStyle/>
          <a:p>
            <a:r>
              <a:rPr lang="en-US" sz="1400"/>
              <a:t>What are IDEs</a:t>
            </a:r>
          </a:p>
          <a:p>
            <a:r>
              <a:rPr lang="en-US" sz="1400"/>
              <a:t>What is Visual Studio Code </a:t>
            </a:r>
          </a:p>
          <a:p>
            <a:r>
              <a:rPr lang="en-US" sz="1400"/>
              <a:t>Tutorial</a:t>
            </a:r>
          </a:p>
          <a:p>
            <a:r>
              <a:rPr lang="en-US" sz="1400"/>
              <a:t>Extra Features</a:t>
            </a:r>
          </a:p>
          <a:p>
            <a:r>
              <a:rPr lang="en-US" sz="1400"/>
              <a:t>Why use Visual Studio </a:t>
            </a:r>
          </a:p>
        </p:txBody>
      </p:sp>
      <p:sp>
        <p:nvSpPr>
          <p:cNvPr id="2061" name="Rectangle 206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CFF7126C-384F-56F2-D9A3-16840F27A350}"/>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39A857F5-96C8-461D-A78C-38E92FE1C522}" type="slidenum">
              <a:rPr lang="en-US" smtClean="0"/>
              <a:pPr>
                <a:spcAft>
                  <a:spcPts val="600"/>
                </a:spcAft>
              </a:pPr>
              <a:t>2</a:t>
            </a:fld>
            <a:endParaRPr lang="en-US"/>
          </a:p>
        </p:txBody>
      </p:sp>
    </p:spTree>
    <p:extLst>
      <p:ext uri="{BB962C8B-B14F-4D97-AF65-F5344CB8AC3E}">
        <p14:creationId xmlns:p14="http://schemas.microsoft.com/office/powerpoint/2010/main" val="3423723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A1C9FA5-1421-7FD2-0686-E8E7B45D40F0}"/>
              </a:ext>
            </a:extLst>
          </p:cNvPr>
          <p:cNvSpPr>
            <a:spLocks noGrp="1"/>
          </p:cNvSpPr>
          <p:nvPr>
            <p:ph type="title"/>
          </p:nvPr>
        </p:nvSpPr>
        <p:spPr>
          <a:xfrm>
            <a:off x="409518" y="586855"/>
            <a:ext cx="3258570" cy="3387497"/>
          </a:xfrm>
        </p:spPr>
        <p:txBody>
          <a:bodyPr anchor="b">
            <a:normAutofit/>
          </a:bodyPr>
          <a:lstStyle/>
          <a:p>
            <a:pPr algn="r"/>
            <a:r>
              <a:rPr lang="en-US" sz="3200">
                <a:solidFill>
                  <a:schemeClr val="bg1"/>
                </a:solidFill>
              </a:rPr>
              <a:t>SOURCES</a:t>
            </a:r>
          </a:p>
        </p:txBody>
      </p:sp>
      <p:sp>
        <p:nvSpPr>
          <p:cNvPr id="3" name="Content Placeholder 2">
            <a:extLst>
              <a:ext uri="{FF2B5EF4-FFF2-40B4-BE49-F238E27FC236}">
                <a16:creationId xmlns:a16="http://schemas.microsoft.com/office/drawing/2014/main" id="{CD498B46-8F1E-3239-C517-0FCD156719E2}"/>
              </a:ext>
            </a:extLst>
          </p:cNvPr>
          <p:cNvSpPr>
            <a:spLocks noGrp="1"/>
          </p:cNvSpPr>
          <p:nvPr>
            <p:ph idx="1"/>
          </p:nvPr>
        </p:nvSpPr>
        <p:spPr>
          <a:xfrm>
            <a:off x="4581727" y="833535"/>
            <a:ext cx="3025303" cy="5361991"/>
          </a:xfrm>
        </p:spPr>
        <p:txBody>
          <a:bodyPr vert="horz" lIns="0" tIns="0" rIns="0" bIns="0" rtlCol="0" anchor="ctr">
            <a:normAutofit/>
          </a:bodyPr>
          <a:lstStyle/>
          <a:p>
            <a:pPr>
              <a:lnSpc>
                <a:spcPct val="110000"/>
              </a:lnSpc>
            </a:pPr>
            <a:r>
              <a:rPr lang="en-US" sz="1100">
                <a:ea typeface="+mn-lt"/>
                <a:cs typeface="+mn-lt"/>
                <a:hlinkClick r:id="rId2"/>
              </a:rPr>
              <a:t>https://x-team.com/blog/best-vscode-extensions</a:t>
            </a:r>
            <a:endParaRPr lang="en-US" sz="1100">
              <a:ea typeface="+mn-lt"/>
              <a:cs typeface="+mn-lt"/>
            </a:endParaRPr>
          </a:p>
          <a:p>
            <a:pPr>
              <a:lnSpc>
                <a:spcPct val="110000"/>
              </a:lnSpc>
            </a:pPr>
            <a:r>
              <a:rPr lang="en-US" sz="1100">
                <a:ea typeface="+mn-lt"/>
                <a:cs typeface="+mn-lt"/>
                <a:hlinkClick r:id="rId3"/>
              </a:rPr>
              <a:t>https://blog.logrocket.com/pycharm-vs-vscode/</a:t>
            </a:r>
            <a:endParaRPr lang="en-US" sz="1100">
              <a:ea typeface="+mn-lt"/>
              <a:cs typeface="+mn-lt"/>
            </a:endParaRPr>
          </a:p>
          <a:p>
            <a:pPr>
              <a:lnSpc>
                <a:spcPct val="110000"/>
              </a:lnSpc>
            </a:pPr>
            <a:r>
              <a:rPr lang="en-US" sz="1100">
                <a:ea typeface="+mn-lt"/>
                <a:cs typeface="+mn-lt"/>
                <a:hlinkClick r:id="rId4"/>
              </a:rPr>
              <a:t>https://code.visualstudio.com/docs/editor/whyvscode</a:t>
            </a:r>
          </a:p>
          <a:p>
            <a:pPr>
              <a:lnSpc>
                <a:spcPct val="110000"/>
              </a:lnSpc>
            </a:pPr>
            <a:r>
              <a:rPr lang="en-US" sz="1100">
                <a:ea typeface="+mn-lt"/>
                <a:cs typeface="+mn-lt"/>
                <a:hlinkClick r:id="rId5"/>
              </a:rPr>
              <a:t>https://www.codecademy.com/article/what-is-an-ide</a:t>
            </a:r>
          </a:p>
          <a:p>
            <a:pPr>
              <a:lnSpc>
                <a:spcPct val="110000"/>
              </a:lnSpc>
            </a:pPr>
            <a:r>
              <a:rPr lang="en-US" sz="1100">
                <a:ea typeface="+mn-lt"/>
                <a:cs typeface="+mn-lt"/>
                <a:hlinkClick r:id="rId6"/>
              </a:rPr>
              <a:t>https://aws.amazon.com/what-is/ide/</a:t>
            </a:r>
          </a:p>
          <a:p>
            <a:pPr>
              <a:lnSpc>
                <a:spcPct val="110000"/>
              </a:lnSpc>
            </a:pPr>
            <a:r>
              <a:rPr lang="en-US" sz="1100">
                <a:ea typeface="+mn-lt"/>
                <a:cs typeface="+mn-lt"/>
                <a:hlinkClick r:id="rId7"/>
              </a:rPr>
              <a:t>https://code.visualstudio.com/docs/editor/extension-marketplace</a:t>
            </a:r>
          </a:p>
          <a:p>
            <a:pPr>
              <a:lnSpc>
                <a:spcPct val="110000"/>
              </a:lnSpc>
            </a:pPr>
            <a:r>
              <a:rPr lang="en-US" sz="1100">
                <a:ea typeface="+mn-lt"/>
                <a:cs typeface="+mn-lt"/>
                <a:hlinkClick r:id="rId8"/>
              </a:rPr>
              <a:t>https://www.freecodecamp.org/news/best-vscode-extensions/</a:t>
            </a:r>
          </a:p>
          <a:p>
            <a:pPr>
              <a:lnSpc>
                <a:spcPct val="110000"/>
              </a:lnSpc>
            </a:pPr>
            <a:r>
              <a:rPr lang="en-US" sz="1100">
                <a:ea typeface="+mn-lt"/>
                <a:cs typeface="+mn-lt"/>
                <a:hlinkClick r:id="rId9"/>
              </a:rPr>
              <a:t>https://code.visualstudio.com/</a:t>
            </a:r>
          </a:p>
          <a:p>
            <a:pPr>
              <a:lnSpc>
                <a:spcPct val="110000"/>
              </a:lnSpc>
            </a:pPr>
            <a:r>
              <a:rPr lang="en-US" sz="1100">
                <a:ea typeface="+mn-lt"/>
                <a:cs typeface="+mn-lt"/>
                <a:hlinkClick r:id="rId10"/>
              </a:rPr>
              <a:t>https://code.visualstudio.com/docs/sourcecontrol/overview</a:t>
            </a:r>
          </a:p>
          <a:p>
            <a:pPr>
              <a:lnSpc>
                <a:spcPct val="110000"/>
              </a:lnSpc>
            </a:pPr>
            <a:r>
              <a:rPr lang="en-US" sz="1100">
                <a:ea typeface="+mn-lt"/>
                <a:cs typeface="+mn-lt"/>
                <a:hlinkClick r:id="rId11"/>
              </a:rPr>
              <a:t>https://code.visualstudio.com/docs/sourcecontrol/intro-to-git</a:t>
            </a:r>
          </a:p>
          <a:p>
            <a:pPr>
              <a:lnSpc>
                <a:spcPct val="110000"/>
              </a:lnSpc>
            </a:pPr>
            <a:r>
              <a:rPr lang="en-US" sz="1100">
                <a:ea typeface="+mn-lt"/>
                <a:cs typeface="+mn-lt"/>
                <a:hlinkClick r:id="rId12"/>
              </a:rPr>
              <a:t>https://www.digitalocean.com/community/tutorials/how-to-use-live-share-with-visual-studio-code</a:t>
            </a:r>
            <a:endParaRPr lang="en-US" sz="1100">
              <a:ea typeface="+mn-lt"/>
              <a:cs typeface="+mn-lt"/>
            </a:endParaRPr>
          </a:p>
          <a:p>
            <a:pPr>
              <a:lnSpc>
                <a:spcPct val="110000"/>
              </a:lnSpc>
            </a:pPr>
            <a:endParaRPr lang="en-US" sz="1100">
              <a:ea typeface="+mn-lt"/>
              <a:cs typeface="+mn-lt"/>
            </a:endParaRPr>
          </a:p>
          <a:p>
            <a:pPr>
              <a:lnSpc>
                <a:spcPct val="110000"/>
              </a:lnSpc>
            </a:pPr>
            <a:endParaRPr lang="en-US" sz="1100">
              <a:ea typeface="+mn-lt"/>
              <a:cs typeface="+mn-lt"/>
            </a:endParaRPr>
          </a:p>
          <a:p>
            <a:pPr>
              <a:lnSpc>
                <a:spcPct val="110000"/>
              </a:lnSpc>
            </a:pPr>
            <a:endParaRPr lang="en-US" sz="1100">
              <a:ea typeface="+mn-lt"/>
              <a:cs typeface="+mn-lt"/>
            </a:endParaRPr>
          </a:p>
        </p:txBody>
      </p:sp>
      <p:pic>
        <p:nvPicPr>
          <p:cNvPr id="6" name="Picture 5" descr="101010 data lines to infinity">
            <a:extLst>
              <a:ext uri="{FF2B5EF4-FFF2-40B4-BE49-F238E27FC236}">
                <a16:creationId xmlns:a16="http://schemas.microsoft.com/office/drawing/2014/main" id="{ED12C788-168F-A370-F07B-69D13C05D128}"/>
              </a:ext>
            </a:extLst>
          </p:cNvPr>
          <p:cNvPicPr>
            <a:picLocks noChangeAspect="1"/>
          </p:cNvPicPr>
          <p:nvPr/>
        </p:nvPicPr>
        <p:blipFill>
          <a:blip r:embed="rId13"/>
          <a:srcRect l="32637" r="28850" b="3"/>
          <a:stretch/>
        </p:blipFill>
        <p:spPr>
          <a:xfrm>
            <a:off x="8109502" y="10"/>
            <a:ext cx="4082498" cy="6857990"/>
          </a:xfrm>
          <a:prstGeom prst="rect">
            <a:avLst/>
          </a:prstGeom>
        </p:spPr>
      </p:pic>
      <p:sp>
        <p:nvSpPr>
          <p:cNvPr id="4" name="Slide Number Placeholder 3">
            <a:extLst>
              <a:ext uri="{FF2B5EF4-FFF2-40B4-BE49-F238E27FC236}">
                <a16:creationId xmlns:a16="http://schemas.microsoft.com/office/drawing/2014/main" id="{C332A308-BF51-1354-260D-34E4A827CDFE}"/>
              </a:ext>
            </a:extLst>
          </p:cNvPr>
          <p:cNvSpPr>
            <a:spLocks noGrp="1"/>
          </p:cNvSpPr>
          <p:nvPr>
            <p:ph type="sldNum" sz="quarter" idx="12"/>
          </p:nvPr>
        </p:nvSpPr>
        <p:spPr>
          <a:xfrm>
            <a:off x="11669678" y="6408742"/>
            <a:ext cx="438652" cy="448830"/>
          </a:xfrm>
        </p:spPr>
        <p:txBody>
          <a:bodyPr>
            <a:normAutofit/>
          </a:bodyPr>
          <a:lstStyle/>
          <a:p>
            <a:pPr>
              <a:spcAft>
                <a:spcPts val="600"/>
              </a:spcAft>
            </a:pPr>
            <a:fld id="{C01389E6-C847-4AD0-B56D-D205B2EAB1EE}" type="slidenum">
              <a:rPr lang="en-US" smtClean="0"/>
              <a:pPr>
                <a:spcAft>
                  <a:spcPts val="600"/>
                </a:spcAft>
              </a:pPr>
              <a:t>20</a:t>
            </a:fld>
            <a:endParaRPr lang="en-US"/>
          </a:p>
        </p:txBody>
      </p:sp>
    </p:spTree>
    <p:extLst>
      <p:ext uri="{BB962C8B-B14F-4D97-AF65-F5344CB8AC3E}">
        <p14:creationId xmlns:p14="http://schemas.microsoft.com/office/powerpoint/2010/main" val="2737517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3C9829-F19F-3A9F-A419-40572F57F56D}"/>
              </a:ext>
            </a:extLst>
          </p:cNvPr>
          <p:cNvSpPr>
            <a:spLocks noGrp="1"/>
          </p:cNvSpPr>
          <p:nvPr>
            <p:ph type="title"/>
          </p:nvPr>
        </p:nvSpPr>
        <p:spPr>
          <a:xfrm>
            <a:off x="782918" y="1028700"/>
            <a:ext cx="10614211" cy="1152712"/>
          </a:xfrm>
        </p:spPr>
        <p:txBody>
          <a:bodyPr vert="horz" lIns="0" tIns="0" rIns="0" bIns="0" rtlCol="0" anchor="b">
            <a:normAutofit fontScale="90000"/>
          </a:bodyPr>
          <a:lstStyle/>
          <a:p>
            <a:pPr>
              <a:lnSpc>
                <a:spcPct val="90000"/>
              </a:lnSpc>
            </a:pPr>
            <a:r>
              <a:rPr lang="en-US" sz="6000" spc="750" dirty="0">
                <a:solidFill>
                  <a:schemeClr val="bg1"/>
                </a:solidFill>
                <a:latin typeface="ADLaM Display"/>
                <a:ea typeface="ADLaM Display"/>
                <a:cs typeface="ADLaM Display"/>
              </a:rPr>
              <a:t>QUIZ TIME</a:t>
            </a:r>
            <a:br>
              <a:rPr lang="en-US" sz="6000" spc="750" dirty="0">
                <a:latin typeface="ADLaM Display"/>
              </a:rPr>
            </a:br>
            <a:br>
              <a:rPr lang="en-US" sz="2800" spc="750" dirty="0"/>
            </a:br>
            <a:r>
              <a:rPr lang="en-US" sz="2800" spc="750" dirty="0">
                <a:solidFill>
                  <a:schemeClr val="bg1"/>
                </a:solidFill>
              </a:rPr>
              <a:t>Go to </a:t>
            </a:r>
            <a:r>
              <a:rPr lang="en-US" sz="2800" spc="750" dirty="0">
                <a:solidFill>
                  <a:schemeClr val="bg1"/>
                </a:solidFill>
                <a:highlight>
                  <a:srgbClr val="00FFFF"/>
                </a:highlight>
              </a:rPr>
              <a:t>kahoot.it</a:t>
            </a:r>
          </a:p>
        </p:txBody>
      </p:sp>
      <p:sp>
        <p:nvSpPr>
          <p:cNvPr id="20" name="Freeform: Shape 19">
            <a:extLst>
              <a:ext uri="{FF2B5EF4-FFF2-40B4-BE49-F238E27FC236}">
                <a16:creationId xmlns:a16="http://schemas.microsoft.com/office/drawing/2014/main" id="{32B3ACB3-D689-442E-8A40-8680B0FE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The grand end of term quiz | Feature | RSC Education">
            <a:extLst>
              <a:ext uri="{FF2B5EF4-FFF2-40B4-BE49-F238E27FC236}">
                <a16:creationId xmlns:a16="http://schemas.microsoft.com/office/drawing/2014/main" id="{E4205B8C-8233-4B5D-74D4-2A68569A665C}"/>
              </a:ext>
            </a:extLst>
          </p:cNvPr>
          <p:cNvPicPr>
            <a:picLocks noChangeAspect="1"/>
          </p:cNvPicPr>
          <p:nvPr/>
        </p:nvPicPr>
        <p:blipFill>
          <a:blip r:embed="rId2"/>
          <a:srcRect t="14893" r="1" b="15252"/>
          <a:stretch/>
        </p:blipFill>
        <p:spPr>
          <a:xfrm>
            <a:off x="2343302" y="3351745"/>
            <a:ext cx="7519558" cy="3506255"/>
          </a:xfrm>
          <a:custGeom>
            <a:avLst/>
            <a:gdLst/>
            <a:ahLst/>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p:spPr>
      </p:pic>
    </p:spTree>
    <p:extLst>
      <p:ext uri="{BB962C8B-B14F-4D97-AF65-F5344CB8AC3E}">
        <p14:creationId xmlns:p14="http://schemas.microsoft.com/office/powerpoint/2010/main" val="513147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44" name="Rectangle 314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5" name="Rectangle 314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46" name="Rectangle 3145">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1D89C-9618-B2EB-EB94-00E6CF5F7FDE}"/>
              </a:ext>
            </a:extLst>
          </p:cNvPr>
          <p:cNvSpPr>
            <a:spLocks noGrp="1"/>
          </p:cNvSpPr>
          <p:nvPr>
            <p:ph type="title"/>
          </p:nvPr>
        </p:nvSpPr>
        <p:spPr>
          <a:xfrm>
            <a:off x="1371598" y="462743"/>
            <a:ext cx="5327375" cy="1560022"/>
          </a:xfrm>
        </p:spPr>
        <p:txBody>
          <a:bodyPr vert="horz" lIns="0" tIns="0" rIns="0" bIns="0" rtlCol="0" anchor="b">
            <a:normAutofit/>
          </a:bodyPr>
          <a:lstStyle/>
          <a:p>
            <a:r>
              <a:rPr lang="en-US"/>
              <a:t>What is an IDE?</a:t>
            </a:r>
          </a:p>
        </p:txBody>
      </p:sp>
      <p:sp>
        <p:nvSpPr>
          <p:cNvPr id="3" name="TextBox 2">
            <a:extLst>
              <a:ext uri="{FF2B5EF4-FFF2-40B4-BE49-F238E27FC236}">
                <a16:creationId xmlns:a16="http://schemas.microsoft.com/office/drawing/2014/main" id="{C24D0CD6-DF6D-F025-06AB-5D49541E553A}"/>
              </a:ext>
            </a:extLst>
          </p:cNvPr>
          <p:cNvSpPr txBox="1"/>
          <p:nvPr/>
        </p:nvSpPr>
        <p:spPr>
          <a:xfrm>
            <a:off x="1371600" y="2279374"/>
            <a:ext cx="5327373" cy="3601436"/>
          </a:xfrm>
          <a:prstGeom prst="rect">
            <a:avLst/>
          </a:prstGeom>
        </p:spPr>
        <p:txBody>
          <a:bodyPr vert="horz" lIns="0" tIns="0" rIns="0" bIns="0" rtlCol="0">
            <a:normAutofit/>
          </a:bodyPr>
          <a:lstStyle/>
          <a:p>
            <a:pPr indent="-228600">
              <a:lnSpc>
                <a:spcPct val="110000"/>
              </a:lnSpc>
              <a:spcAft>
                <a:spcPts val="600"/>
              </a:spcAft>
              <a:buFont typeface="Arial" panose="020B0604020202020204" pitchFamily="34" charset="0"/>
              <a:buChar char="•"/>
            </a:pPr>
            <a:r>
              <a:rPr lang="en-US" sz="1100"/>
              <a:t>An </a:t>
            </a:r>
            <a:r>
              <a:rPr lang="en-US" sz="1100" b="1"/>
              <a:t>IDE</a:t>
            </a:r>
            <a:r>
              <a:rPr lang="en-US" sz="1100"/>
              <a:t> (Integrated Development Environment) is a software application that provides comprehensive tools for software development. It typically includes:</a:t>
            </a:r>
          </a:p>
          <a:p>
            <a:pPr indent="-228600">
              <a:lnSpc>
                <a:spcPct val="110000"/>
              </a:lnSpc>
              <a:spcAft>
                <a:spcPts val="600"/>
              </a:spcAft>
              <a:buFont typeface="Arial" panose="020B0604020202020204" pitchFamily="34" charset="0"/>
              <a:buChar char="•"/>
            </a:pPr>
            <a:r>
              <a:rPr lang="en-US" sz="1100" b="1"/>
              <a:t>Code Editor</a:t>
            </a:r>
            <a:r>
              <a:rPr lang="en-US" sz="1100"/>
              <a:t>: A text editor with features for writing and editing code, such as syntax highlighting and code completion.</a:t>
            </a:r>
          </a:p>
          <a:p>
            <a:pPr indent="-228600">
              <a:lnSpc>
                <a:spcPct val="110000"/>
              </a:lnSpc>
              <a:spcAft>
                <a:spcPts val="600"/>
              </a:spcAft>
              <a:buFont typeface="Arial" panose="020B0604020202020204" pitchFamily="34" charset="0"/>
              <a:buChar char="•"/>
            </a:pPr>
            <a:r>
              <a:rPr lang="en-US" sz="1100" b="1"/>
              <a:t>Compiler/Interpreter</a:t>
            </a:r>
            <a:r>
              <a:rPr lang="en-US" sz="1100"/>
              <a:t>: Tools to convert code into a machine-readable format or run scripts directly.</a:t>
            </a:r>
          </a:p>
          <a:p>
            <a:pPr indent="-228600">
              <a:lnSpc>
                <a:spcPct val="110000"/>
              </a:lnSpc>
              <a:spcAft>
                <a:spcPts val="600"/>
              </a:spcAft>
              <a:buFont typeface="Arial" panose="020B0604020202020204" pitchFamily="34" charset="0"/>
              <a:buChar char="•"/>
            </a:pPr>
            <a:r>
              <a:rPr lang="en-US" sz="1100" b="1"/>
              <a:t>Debugger</a:t>
            </a:r>
            <a:r>
              <a:rPr lang="en-US" sz="1100"/>
              <a:t>: A tool to test and debug code by running it step-by-step, allowing developers to inspect variables and control flow.</a:t>
            </a:r>
          </a:p>
          <a:p>
            <a:pPr indent="-228600">
              <a:lnSpc>
                <a:spcPct val="110000"/>
              </a:lnSpc>
              <a:spcAft>
                <a:spcPts val="600"/>
              </a:spcAft>
              <a:buFont typeface="Arial" panose="020B0604020202020204" pitchFamily="34" charset="0"/>
              <a:buChar char="•"/>
            </a:pPr>
            <a:r>
              <a:rPr lang="en-US" sz="1100" b="1"/>
              <a:t>Build Automation Tools</a:t>
            </a:r>
            <a:r>
              <a:rPr lang="en-US" sz="1100"/>
              <a:t>: Features to automate tasks like compiling code, running tests, and packaging applications.</a:t>
            </a:r>
          </a:p>
          <a:p>
            <a:pPr indent="-228600">
              <a:lnSpc>
                <a:spcPct val="110000"/>
              </a:lnSpc>
              <a:spcAft>
                <a:spcPts val="600"/>
              </a:spcAft>
              <a:buFont typeface="Arial" panose="020B0604020202020204" pitchFamily="34" charset="0"/>
              <a:buChar char="•"/>
            </a:pPr>
            <a:r>
              <a:rPr lang="en-US" sz="1100" b="1"/>
              <a:t>Version Control Integration</a:t>
            </a:r>
            <a:r>
              <a:rPr lang="en-US" sz="1100"/>
              <a:t>: Tools to manage code versions using systems like Git.</a:t>
            </a:r>
          </a:p>
          <a:p>
            <a:pPr indent="-228600">
              <a:lnSpc>
                <a:spcPct val="110000"/>
              </a:lnSpc>
              <a:spcAft>
                <a:spcPts val="600"/>
              </a:spcAft>
              <a:buFont typeface="Arial" panose="020B0604020202020204" pitchFamily="34" charset="0"/>
              <a:buChar char="•"/>
            </a:pPr>
            <a:r>
              <a:rPr lang="en-US" sz="1100"/>
              <a:t>Examples of popular IDEs include Visual Studio, PyCharm, and Eclipse. They help streamline the coding process by integrating all the tools a developer needs into a single application.</a:t>
            </a:r>
          </a:p>
          <a:p>
            <a:pPr indent="-228600">
              <a:lnSpc>
                <a:spcPct val="110000"/>
              </a:lnSpc>
              <a:spcAft>
                <a:spcPts val="600"/>
              </a:spcAft>
              <a:buFont typeface="Arial" panose="020B0604020202020204" pitchFamily="34" charset="0"/>
              <a:buChar char="•"/>
            </a:pPr>
            <a:endParaRPr lang="en-US" sz="1100"/>
          </a:p>
        </p:txBody>
      </p:sp>
      <p:sp>
        <p:nvSpPr>
          <p:cNvPr id="3147" name="Rectangle 3146">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8" name="Rectangle 3147">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9" name="Rectangle 3148">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Python IDEs in 2021 - El Pythonista">
            <a:extLst>
              <a:ext uri="{FF2B5EF4-FFF2-40B4-BE49-F238E27FC236}">
                <a16:creationId xmlns:a16="http://schemas.microsoft.com/office/drawing/2014/main" id="{BC2C2AFA-352E-3EB4-FDF0-B4B01499B7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69796" y="1028699"/>
            <a:ext cx="4076701" cy="2293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14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65" name="Rectangle 4164">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759EF1-6B4C-AB38-8766-3A15C6EE3341}"/>
              </a:ext>
            </a:extLst>
          </p:cNvPr>
          <p:cNvSpPr>
            <a:spLocks noGrp="1"/>
          </p:cNvSpPr>
          <p:nvPr>
            <p:ph type="title"/>
          </p:nvPr>
        </p:nvSpPr>
        <p:spPr>
          <a:xfrm>
            <a:off x="1371598" y="462743"/>
            <a:ext cx="5327375" cy="1560022"/>
          </a:xfrm>
        </p:spPr>
        <p:txBody>
          <a:bodyPr vert="horz" lIns="0" tIns="0" rIns="0" bIns="0" rtlCol="0" anchor="b">
            <a:normAutofit/>
          </a:bodyPr>
          <a:lstStyle/>
          <a:p>
            <a:r>
              <a:rPr lang="en-US" spc="750"/>
              <a:t>What is Visual studio code?</a:t>
            </a:r>
          </a:p>
        </p:txBody>
      </p:sp>
      <p:sp>
        <p:nvSpPr>
          <p:cNvPr id="4119" name="Content Placeholder 4118">
            <a:extLst>
              <a:ext uri="{FF2B5EF4-FFF2-40B4-BE49-F238E27FC236}">
                <a16:creationId xmlns:a16="http://schemas.microsoft.com/office/drawing/2014/main" id="{C58247BA-CB89-F552-FE5E-70208C8487CA}"/>
              </a:ext>
            </a:extLst>
          </p:cNvPr>
          <p:cNvSpPr>
            <a:spLocks noGrp="1"/>
          </p:cNvSpPr>
          <p:nvPr>
            <p:ph idx="1"/>
          </p:nvPr>
        </p:nvSpPr>
        <p:spPr>
          <a:xfrm>
            <a:off x="249382" y="2279374"/>
            <a:ext cx="6449591" cy="4416990"/>
          </a:xfrm>
        </p:spPr>
        <p:txBody>
          <a:bodyPr>
            <a:normAutofit fontScale="62500" lnSpcReduction="20000"/>
          </a:bodyPr>
          <a:lstStyle/>
          <a:p>
            <a:pPr>
              <a:lnSpc>
                <a:spcPct val="110000"/>
              </a:lnSpc>
            </a:pPr>
            <a:r>
              <a:rPr lang="en-US" sz="1700" b="1">
                <a:latin typeface="Times New Roman" panose="02020603050405020304" pitchFamily="18" charset="0"/>
                <a:cs typeface="Times New Roman" panose="02020603050405020304" pitchFamily="18" charset="0"/>
              </a:rPr>
              <a:t>Visual Studio Code</a:t>
            </a:r>
            <a:r>
              <a:rPr lang="en-US" sz="1700">
                <a:latin typeface="Times New Roman" panose="02020603050405020304" pitchFamily="18" charset="0"/>
                <a:cs typeface="Times New Roman" panose="02020603050405020304" pitchFamily="18" charset="0"/>
              </a:rPr>
              <a:t> (often referred to as </a:t>
            </a:r>
            <a:r>
              <a:rPr lang="en-US" sz="1700" b="1">
                <a:latin typeface="Times New Roman" panose="02020603050405020304" pitchFamily="18" charset="0"/>
                <a:cs typeface="Times New Roman" panose="02020603050405020304" pitchFamily="18" charset="0"/>
              </a:rPr>
              <a:t>VS Code</a:t>
            </a:r>
            <a:r>
              <a:rPr lang="en-US" sz="1700">
                <a:latin typeface="Times New Roman" panose="02020603050405020304" pitchFamily="18" charset="0"/>
                <a:cs typeface="Times New Roman" panose="02020603050405020304" pitchFamily="18" charset="0"/>
              </a:rPr>
              <a:t>) is a free, open-source code editor developed by Microsoft. It is highly popular among developers due to its lightweight nature and extensive features, making it a versatile tool for a wide range of programming languages and development tasks.</a:t>
            </a:r>
          </a:p>
          <a:p>
            <a:pPr>
              <a:lnSpc>
                <a:spcPct val="110000"/>
              </a:lnSpc>
            </a:pPr>
            <a:r>
              <a:rPr lang="en-US" sz="1700">
                <a:latin typeface="Times New Roman" panose="02020603050405020304" pitchFamily="18" charset="0"/>
                <a:cs typeface="Times New Roman" panose="02020603050405020304" pitchFamily="18" charset="0"/>
              </a:rPr>
              <a:t>Key features of Visual Studio Code include:</a:t>
            </a:r>
          </a:p>
          <a:p>
            <a:pPr>
              <a:lnSpc>
                <a:spcPct val="110000"/>
              </a:lnSpc>
              <a:buFont typeface="+mj-lt"/>
              <a:buAutoNum type="arabicPeriod"/>
            </a:pPr>
            <a:r>
              <a:rPr lang="en-US" sz="1700" b="1">
                <a:latin typeface="Times New Roman" panose="02020603050405020304" pitchFamily="18" charset="0"/>
                <a:cs typeface="Times New Roman" panose="02020603050405020304" pitchFamily="18" charset="0"/>
              </a:rPr>
              <a:t>Code Editor</a:t>
            </a:r>
            <a:r>
              <a:rPr lang="en-US" sz="1700">
                <a:latin typeface="Times New Roman" panose="02020603050405020304" pitchFamily="18" charset="0"/>
                <a:cs typeface="Times New Roman" panose="02020603050405020304" pitchFamily="18" charset="0"/>
              </a:rPr>
              <a:t>: VS Code offers a robust code editor with features like syntax highlighting, code completion, and intelligent code suggestions (IntelliSense).</a:t>
            </a:r>
          </a:p>
          <a:p>
            <a:pPr>
              <a:lnSpc>
                <a:spcPct val="110000"/>
              </a:lnSpc>
              <a:buFont typeface="+mj-lt"/>
              <a:buAutoNum type="arabicPeriod"/>
            </a:pPr>
            <a:r>
              <a:rPr lang="en-US" sz="1700" b="1">
                <a:latin typeface="Times New Roman" panose="02020603050405020304" pitchFamily="18" charset="0"/>
                <a:cs typeface="Times New Roman" panose="02020603050405020304" pitchFamily="18" charset="0"/>
              </a:rPr>
              <a:t>Extensions</a:t>
            </a:r>
            <a:r>
              <a:rPr lang="en-US" sz="1700">
                <a:latin typeface="Times New Roman" panose="02020603050405020304" pitchFamily="18" charset="0"/>
                <a:cs typeface="Times New Roman" panose="02020603050405020304" pitchFamily="18" charset="0"/>
              </a:rPr>
              <a:t>: VS Code has a rich ecosystem of extensions available through its marketplace, allowing developers to add support for additional languages, frameworks, tools, and functionalities.</a:t>
            </a:r>
          </a:p>
          <a:p>
            <a:pPr>
              <a:lnSpc>
                <a:spcPct val="110000"/>
              </a:lnSpc>
              <a:buFont typeface="+mj-lt"/>
              <a:buAutoNum type="arabicPeriod"/>
            </a:pPr>
            <a:r>
              <a:rPr lang="en-US" sz="1700" b="1">
                <a:latin typeface="Times New Roman" panose="02020603050405020304" pitchFamily="18" charset="0"/>
                <a:cs typeface="Times New Roman" panose="02020603050405020304" pitchFamily="18" charset="0"/>
              </a:rPr>
              <a:t>Integrated Terminal</a:t>
            </a:r>
            <a:r>
              <a:rPr lang="en-US" sz="1700">
                <a:latin typeface="Times New Roman" panose="02020603050405020304" pitchFamily="18" charset="0"/>
                <a:cs typeface="Times New Roman" panose="02020603050405020304" pitchFamily="18" charset="0"/>
              </a:rPr>
              <a:t>: Developers can run command-line tools directly within VS Code, eliminating the need to switch between the editor and a separate terminal window.</a:t>
            </a:r>
          </a:p>
          <a:p>
            <a:pPr>
              <a:lnSpc>
                <a:spcPct val="110000"/>
              </a:lnSpc>
              <a:buFont typeface="+mj-lt"/>
              <a:buAutoNum type="arabicPeriod"/>
            </a:pPr>
            <a:r>
              <a:rPr lang="en-US" sz="1700" b="1">
                <a:latin typeface="Times New Roman" panose="02020603050405020304" pitchFamily="18" charset="0"/>
                <a:cs typeface="Times New Roman" panose="02020603050405020304" pitchFamily="18" charset="0"/>
              </a:rPr>
              <a:t>Version Control</a:t>
            </a:r>
            <a:r>
              <a:rPr lang="en-US" sz="1700">
                <a:latin typeface="Times New Roman" panose="02020603050405020304" pitchFamily="18" charset="0"/>
                <a:cs typeface="Times New Roman" panose="02020603050405020304" pitchFamily="18" charset="0"/>
              </a:rPr>
              <a:t>: VS Code has built-in support for Git, making it easy to manage source control and collaborate with other developers.</a:t>
            </a:r>
          </a:p>
          <a:p>
            <a:pPr>
              <a:lnSpc>
                <a:spcPct val="110000"/>
              </a:lnSpc>
              <a:buFont typeface="+mj-lt"/>
              <a:buAutoNum type="arabicPeriod"/>
            </a:pPr>
            <a:r>
              <a:rPr lang="en-US" sz="1700" b="1">
                <a:latin typeface="Times New Roman" panose="02020603050405020304" pitchFamily="18" charset="0"/>
                <a:cs typeface="Times New Roman" panose="02020603050405020304" pitchFamily="18" charset="0"/>
              </a:rPr>
              <a:t>Debugger</a:t>
            </a:r>
            <a:r>
              <a:rPr lang="en-US" sz="1700">
                <a:latin typeface="Times New Roman" panose="02020603050405020304" pitchFamily="18" charset="0"/>
                <a:cs typeface="Times New Roman" panose="02020603050405020304" pitchFamily="18" charset="0"/>
              </a:rPr>
              <a:t>: The editor provides debugging tools that allow developers to set breakpoints, inspect variables, and step through code execution.</a:t>
            </a:r>
          </a:p>
          <a:p>
            <a:pPr>
              <a:lnSpc>
                <a:spcPct val="110000"/>
              </a:lnSpc>
              <a:buFont typeface="+mj-lt"/>
              <a:buAutoNum type="arabicPeriod"/>
            </a:pPr>
            <a:r>
              <a:rPr lang="en-US" sz="1700" b="1">
                <a:latin typeface="Times New Roman" panose="02020603050405020304" pitchFamily="18" charset="0"/>
                <a:cs typeface="Times New Roman" panose="02020603050405020304" pitchFamily="18" charset="0"/>
              </a:rPr>
              <a:t>Cross-Platform</a:t>
            </a:r>
            <a:r>
              <a:rPr lang="en-US" sz="1700">
                <a:latin typeface="Times New Roman" panose="02020603050405020304" pitchFamily="18" charset="0"/>
                <a:cs typeface="Times New Roman" panose="02020603050405020304" pitchFamily="18" charset="0"/>
              </a:rPr>
              <a:t>: VS Code is available for Windows, macOS, and Linux, making it accessible to a wide range of developers.</a:t>
            </a:r>
          </a:p>
          <a:p>
            <a:pPr>
              <a:lnSpc>
                <a:spcPct val="110000"/>
              </a:lnSpc>
              <a:buFont typeface="+mj-lt"/>
              <a:buAutoNum type="arabicPeriod"/>
            </a:pPr>
            <a:r>
              <a:rPr lang="en-US" sz="1700" b="1">
                <a:latin typeface="Times New Roman" panose="02020603050405020304" pitchFamily="18" charset="0"/>
                <a:cs typeface="Times New Roman" panose="02020603050405020304" pitchFamily="18" charset="0"/>
              </a:rPr>
              <a:t>Customizability</a:t>
            </a:r>
            <a:r>
              <a:rPr lang="en-US" sz="1700">
                <a:latin typeface="Times New Roman" panose="02020603050405020304" pitchFamily="18" charset="0"/>
                <a:cs typeface="Times New Roman" panose="02020603050405020304" pitchFamily="18" charset="0"/>
              </a:rPr>
              <a:t>: Users can customize the editor's appearance, keyboard shortcuts, and behaviors to fit their workflow.</a:t>
            </a:r>
          </a:p>
          <a:p>
            <a:pPr>
              <a:lnSpc>
                <a:spcPct val="110000"/>
              </a:lnSpc>
            </a:pPr>
            <a:r>
              <a:rPr lang="en-US" sz="1700">
                <a:latin typeface="Times New Roman" panose="02020603050405020304" pitchFamily="18" charset="0"/>
                <a:cs typeface="Times New Roman" panose="02020603050405020304" pitchFamily="18" charset="0"/>
              </a:rPr>
              <a:t>Overall, Visual Studio Code is highly regarded for its speed, flexibility, and ease of use, making it a popular choice for both beginners and experienced developers.</a:t>
            </a:r>
          </a:p>
          <a:p>
            <a:pPr>
              <a:lnSpc>
                <a:spcPct val="110000"/>
              </a:lnSpc>
            </a:pPr>
            <a:endParaRPr lang="en-US" sz="600"/>
          </a:p>
        </p:txBody>
      </p:sp>
      <p:sp>
        <p:nvSpPr>
          <p:cNvPr id="4167" name="Rectangle 4166">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9" name="Rectangle 4168">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82B78D2-725D-B146-2557-61878401EDDF}"/>
              </a:ext>
            </a:extLst>
          </p:cNvPr>
          <p:cNvSpPr>
            <a:spLocks noGrp="1"/>
          </p:cNvSpPr>
          <p:nvPr>
            <p:ph type="sldNum" sz="quarter" idx="12"/>
          </p:nvPr>
        </p:nvSpPr>
        <p:spPr>
          <a:xfrm>
            <a:off x="11669678" y="6408742"/>
            <a:ext cx="438652" cy="448830"/>
          </a:xfrm>
        </p:spPr>
        <p:txBody>
          <a:bodyPr vert="horz" lIns="91440" tIns="45720" rIns="91440" bIns="45720" rtlCol="0">
            <a:normAutofit/>
          </a:bodyPr>
          <a:lstStyle/>
          <a:p>
            <a:pPr>
              <a:spcAft>
                <a:spcPts val="600"/>
              </a:spcAft>
            </a:pPr>
            <a:fld id="{C01389E6-C847-4AD0-B56D-D205B2EAB1EE}" type="slidenum">
              <a:rPr lang="en-US" smtClean="0"/>
              <a:pPr>
                <a:spcAft>
                  <a:spcPts val="600"/>
                </a:spcAft>
              </a:pPr>
              <a:t>4</a:t>
            </a:fld>
            <a:endParaRPr lang="en-US"/>
          </a:p>
        </p:txBody>
      </p:sp>
      <p:sp>
        <p:nvSpPr>
          <p:cNvPr id="4171" name="Rectangle 4170">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Frontend Developer Roadmap — Day 0: Visual Studio Code | by Eric van Rees |  Medium">
            <a:extLst>
              <a:ext uri="{FF2B5EF4-FFF2-40B4-BE49-F238E27FC236}">
                <a16:creationId xmlns:a16="http://schemas.microsoft.com/office/drawing/2014/main" id="{FADA9991-9E74-2605-B89A-80A9BE0205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p:blipFill>
        <p:spPr bwMode="auto">
          <a:xfrm>
            <a:off x="7169796" y="1028699"/>
            <a:ext cx="4076701" cy="2293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83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0" name="Rectangle 207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Rectangle 208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82" name="Rectangle 2081">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Visual Studio Code | Microsoft Learn">
            <a:extLst>
              <a:ext uri="{FF2B5EF4-FFF2-40B4-BE49-F238E27FC236}">
                <a16:creationId xmlns:a16="http://schemas.microsoft.com/office/drawing/2014/main" id="{E85D3B3D-9427-14D3-C054-6A7F4B365EF6}"/>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r="108" b="-1"/>
          <a:stretch/>
        </p:blipFill>
        <p:spPr bwMode="auto">
          <a:xfrm>
            <a:off x="20" y="-1824"/>
            <a:ext cx="12191980" cy="6865514"/>
          </a:xfrm>
          <a:prstGeom prst="rect">
            <a:avLst/>
          </a:prstGeom>
          <a:noFill/>
          <a:extLst>
            <a:ext uri="{909E8E84-426E-40DD-AFC4-6F175D3DCCD1}">
              <a14:hiddenFill xmlns:a14="http://schemas.microsoft.com/office/drawing/2010/main">
                <a:solidFill>
                  <a:srgbClr val="FFFFFF"/>
                </a:solidFill>
              </a14:hiddenFill>
            </a:ext>
          </a:extLst>
        </p:spPr>
      </p:pic>
      <p:sp>
        <p:nvSpPr>
          <p:cNvPr id="2083" name="Rectangle 2082">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E449C-FD73-3F9A-E1AB-2CF72E8AC2BD}"/>
              </a:ext>
            </a:extLst>
          </p:cNvPr>
          <p:cNvSpPr>
            <a:spLocks noGrp="1"/>
          </p:cNvSpPr>
          <p:nvPr>
            <p:ph type="title"/>
          </p:nvPr>
        </p:nvSpPr>
        <p:spPr>
          <a:xfrm>
            <a:off x="751114" y="709684"/>
            <a:ext cx="5124247" cy="1927695"/>
          </a:xfrm>
        </p:spPr>
        <p:txBody>
          <a:bodyPr vert="horz" lIns="0" tIns="0" rIns="0" bIns="0" rtlCol="0" anchor="b">
            <a:normAutofit/>
          </a:bodyPr>
          <a:lstStyle/>
          <a:p>
            <a:r>
              <a:rPr lang="en-US" sz="4000" spc="750">
                <a:solidFill>
                  <a:schemeClr val="bg1"/>
                </a:solidFill>
              </a:rPr>
              <a:t>TUTORIAL </a:t>
            </a:r>
          </a:p>
        </p:txBody>
      </p:sp>
      <p:sp>
        <p:nvSpPr>
          <p:cNvPr id="2084" name="Rectangle 2083">
            <a:extLst>
              <a:ext uri="{FF2B5EF4-FFF2-40B4-BE49-F238E27FC236}">
                <a16:creationId xmlns:a16="http://schemas.microsoft.com/office/drawing/2014/main" id="{D1DEB652-CD49-4786-9154-A1A30E195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19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5" name="Rectangle 2084">
            <a:extLst>
              <a:ext uri="{FF2B5EF4-FFF2-40B4-BE49-F238E27FC236}">
                <a16:creationId xmlns:a16="http://schemas.microsoft.com/office/drawing/2014/main" id="{59A7483D-55E4-41F7-8F87-19FAB2AEA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399291"/>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6820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9660-8578-777D-E95A-8B1ADA5D2993}"/>
              </a:ext>
            </a:extLst>
          </p:cNvPr>
          <p:cNvSpPr>
            <a:spLocks noGrp="1"/>
          </p:cNvSpPr>
          <p:nvPr>
            <p:ph type="ctrTitle"/>
          </p:nvPr>
        </p:nvSpPr>
        <p:spPr/>
        <p:txBody>
          <a:bodyPr/>
          <a:lstStyle/>
          <a:p>
            <a:r>
              <a:rPr lang="en-US"/>
              <a:t>How to download and install visual studio code</a:t>
            </a:r>
          </a:p>
        </p:txBody>
      </p:sp>
      <p:sp>
        <p:nvSpPr>
          <p:cNvPr id="3" name="Subtitle 2">
            <a:extLst>
              <a:ext uri="{FF2B5EF4-FFF2-40B4-BE49-F238E27FC236}">
                <a16:creationId xmlns:a16="http://schemas.microsoft.com/office/drawing/2014/main" id="{94861E03-4B94-7234-CCD3-8A4E9D5F842F}"/>
              </a:ext>
            </a:extLst>
          </p:cNvPr>
          <p:cNvSpPr>
            <a:spLocks noGrp="1"/>
          </p:cNvSpPr>
          <p:nvPr>
            <p:ph type="subTitle" idx="1"/>
          </p:nvPr>
        </p:nvSpPr>
        <p:spPr>
          <a:xfrm>
            <a:off x="1535206" y="3508427"/>
            <a:ext cx="9144000" cy="393461"/>
          </a:xfrm>
        </p:spPr>
        <p:txBody>
          <a:bodyPr vert="horz" lIns="0" tIns="0" rIns="0" bIns="0" rtlCol="0" anchor="t">
            <a:normAutofit/>
          </a:bodyPr>
          <a:lstStyle/>
          <a:p>
            <a:r>
              <a:rPr lang="en-US">
                <a:ea typeface="+mn-lt"/>
                <a:cs typeface="+mn-lt"/>
                <a:hlinkClick r:id="rId2"/>
              </a:rPr>
              <a:t>https://youtu.be/oJG3CMLeD4U</a:t>
            </a:r>
            <a:endParaRPr lang="en-US"/>
          </a:p>
          <a:p>
            <a:pPr marL="342900" indent="-342900" algn="l">
              <a:buAutoNum type="arabicPeriod"/>
            </a:pPr>
            <a:endParaRPr lang="en-US">
              <a:ea typeface="+mn-lt"/>
              <a:cs typeface="+mn-lt"/>
            </a:endParaRPr>
          </a:p>
        </p:txBody>
      </p:sp>
      <p:sp>
        <p:nvSpPr>
          <p:cNvPr id="4" name="Slide Number Placeholder 3">
            <a:extLst>
              <a:ext uri="{FF2B5EF4-FFF2-40B4-BE49-F238E27FC236}">
                <a16:creationId xmlns:a16="http://schemas.microsoft.com/office/drawing/2014/main" id="{8CEE9CB8-6274-94D9-7885-E31BB8611A8B}"/>
              </a:ext>
            </a:extLst>
          </p:cNvPr>
          <p:cNvSpPr>
            <a:spLocks noGrp="1"/>
          </p:cNvSpPr>
          <p:nvPr>
            <p:ph type="sldNum" sz="quarter" idx="12"/>
          </p:nvPr>
        </p:nvSpPr>
        <p:spPr/>
        <p:txBody>
          <a:bodyPr/>
          <a:lstStyle/>
          <a:p>
            <a:fld id="{C01389E6-C847-4AD0-B56D-D205B2EAB1EE}" type="slidenum">
              <a:rPr lang="en-US" smtClean="0"/>
              <a:pPr/>
              <a:t>6</a:t>
            </a:fld>
            <a:endParaRPr lang="en-US"/>
          </a:p>
        </p:txBody>
      </p:sp>
      <p:sp>
        <p:nvSpPr>
          <p:cNvPr id="7" name="TextBox 6">
            <a:extLst>
              <a:ext uri="{FF2B5EF4-FFF2-40B4-BE49-F238E27FC236}">
                <a16:creationId xmlns:a16="http://schemas.microsoft.com/office/drawing/2014/main" id="{DB3269A4-8CFE-B501-AA21-2DE988E235FA}"/>
              </a:ext>
            </a:extLst>
          </p:cNvPr>
          <p:cNvSpPr txBox="1"/>
          <p:nvPr/>
        </p:nvSpPr>
        <p:spPr>
          <a:xfrm>
            <a:off x="961544" y="3996654"/>
            <a:ext cx="11140061"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1400"/>
              <a:t>Go to </a:t>
            </a:r>
            <a:r>
              <a:rPr lang="en-US" sz="1400">
                <a:hlinkClick r:id="rId3"/>
              </a:rPr>
              <a:t>code.visualstudio.com</a:t>
            </a:r>
            <a:r>
              <a:rPr lang="en-US" sz="1400"/>
              <a:t>.</a:t>
            </a:r>
          </a:p>
          <a:p>
            <a:pPr marL="342900" indent="-342900">
              <a:buAutoNum type="arabicPeriod"/>
            </a:pPr>
            <a:r>
              <a:rPr lang="en-US" sz="1400"/>
              <a:t>Select the </a:t>
            </a:r>
            <a:r>
              <a:rPr lang="en-US" sz="1400" b="1"/>
              <a:t>Download for Windows</a:t>
            </a:r>
            <a:r>
              <a:rPr lang="en-US" sz="1400"/>
              <a:t> blue button.</a:t>
            </a:r>
          </a:p>
          <a:p>
            <a:pPr marL="342900" indent="-342900">
              <a:buAutoNum type="arabicPeriod"/>
            </a:pPr>
            <a:r>
              <a:rPr lang="en-US" sz="1400"/>
              <a:t>Run the install executable, by first accepting the software agreement.</a:t>
            </a:r>
          </a:p>
          <a:p>
            <a:pPr marL="342900" indent="-342900">
              <a:buAutoNum type="arabicPeriod"/>
            </a:pPr>
            <a:r>
              <a:rPr lang="en-US" sz="1400"/>
              <a:t>Click </a:t>
            </a:r>
            <a:r>
              <a:rPr lang="en-US" sz="1400" b="1"/>
              <a:t>next </a:t>
            </a:r>
            <a:r>
              <a:rPr lang="en-US" sz="1400"/>
              <a:t>two times in a row, and then click </a:t>
            </a:r>
            <a:r>
              <a:rPr lang="en-US" sz="1400" b="1"/>
              <a:t>install</a:t>
            </a:r>
            <a:r>
              <a:rPr lang="en-US" sz="1400"/>
              <a:t>.</a:t>
            </a:r>
          </a:p>
          <a:p>
            <a:pPr marL="342900" indent="-342900">
              <a:buAutoNum type="arabicPeriod"/>
            </a:pPr>
            <a:endParaRPr lang="en-US" sz="1400"/>
          </a:p>
          <a:p>
            <a:r>
              <a:rPr lang="en-US" sz="1400"/>
              <a:t>For Python:</a:t>
            </a:r>
          </a:p>
          <a:p>
            <a:pPr marL="342900" indent="-342900">
              <a:buAutoNum type="arabicPeriod"/>
            </a:pPr>
            <a:r>
              <a:rPr lang="en-US" sz="1400"/>
              <a:t>Go to </a:t>
            </a:r>
            <a:r>
              <a:rPr lang="en-US" sz="1400">
                <a:hlinkClick r:id="rId4"/>
              </a:rPr>
              <a:t>python.org/downloads</a:t>
            </a:r>
            <a:endParaRPr lang="en-US" sz="1400"/>
          </a:p>
          <a:p>
            <a:pPr marL="342900" indent="-342900">
              <a:buAutoNum type="arabicPeriod"/>
            </a:pPr>
            <a:r>
              <a:rPr lang="en-US" sz="1400"/>
              <a:t>Download Python for Windows.</a:t>
            </a:r>
          </a:p>
          <a:p>
            <a:pPr marL="342900" indent="-342900">
              <a:buAutoNum type="arabicPeriod"/>
            </a:pPr>
            <a:r>
              <a:rPr lang="en-US" sz="1400"/>
              <a:t>Run the install executable.</a:t>
            </a:r>
          </a:p>
          <a:p>
            <a:pPr marL="342900" indent="-342900">
              <a:buAutoNum type="arabicPeriod"/>
            </a:pPr>
            <a:r>
              <a:rPr lang="en-US" sz="1400"/>
              <a:t>When it is completed, open windows </a:t>
            </a:r>
            <a:r>
              <a:rPr lang="en-US" sz="1400" err="1"/>
              <a:t>cmd</a:t>
            </a:r>
            <a:r>
              <a:rPr lang="en-US" sz="1400"/>
              <a:t> prompt, and type </a:t>
            </a:r>
            <a:r>
              <a:rPr lang="en-US" sz="1400" b="1" err="1"/>
              <a:t>py</a:t>
            </a:r>
            <a:r>
              <a:rPr lang="en-US" sz="1400" b="1"/>
              <a:t> --version</a:t>
            </a:r>
            <a:r>
              <a:rPr lang="en-US" sz="1400"/>
              <a:t>.  A version level should be returned if install was a success.</a:t>
            </a:r>
          </a:p>
          <a:p>
            <a:pPr marL="342900" indent="-342900">
              <a:buAutoNum type="arabicPeriod"/>
            </a:pPr>
            <a:endParaRPr lang="en-US"/>
          </a:p>
        </p:txBody>
      </p:sp>
    </p:spTree>
    <p:extLst>
      <p:ext uri="{BB962C8B-B14F-4D97-AF65-F5344CB8AC3E}">
        <p14:creationId xmlns:p14="http://schemas.microsoft.com/office/powerpoint/2010/main" val="2032957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7BFC-502C-EA20-AFC1-7E43A98F2DD7}"/>
              </a:ext>
            </a:extLst>
          </p:cNvPr>
          <p:cNvSpPr>
            <a:spLocks noGrp="1"/>
          </p:cNvSpPr>
          <p:nvPr>
            <p:ph type="title"/>
          </p:nvPr>
        </p:nvSpPr>
        <p:spPr/>
        <p:txBody>
          <a:bodyPr/>
          <a:lstStyle/>
          <a:p>
            <a:r>
              <a:rPr lang="en-US"/>
              <a:t>How to use python within visual studio code</a:t>
            </a:r>
          </a:p>
        </p:txBody>
      </p:sp>
      <p:sp>
        <p:nvSpPr>
          <p:cNvPr id="3" name="Content Placeholder 2">
            <a:extLst>
              <a:ext uri="{FF2B5EF4-FFF2-40B4-BE49-F238E27FC236}">
                <a16:creationId xmlns:a16="http://schemas.microsoft.com/office/drawing/2014/main" id="{82100F5C-41DF-DB0D-6987-39A70544A2A2}"/>
              </a:ext>
            </a:extLst>
          </p:cNvPr>
          <p:cNvSpPr>
            <a:spLocks noGrp="1"/>
          </p:cNvSpPr>
          <p:nvPr>
            <p:ph idx="1"/>
          </p:nvPr>
        </p:nvSpPr>
        <p:spPr/>
        <p:txBody>
          <a:bodyPr vert="horz" lIns="0" tIns="0" rIns="0" bIns="0" rtlCol="0" anchor="t">
            <a:normAutofit/>
          </a:bodyPr>
          <a:lstStyle/>
          <a:p>
            <a:r>
              <a:rPr lang="en-US">
                <a:ea typeface="+mn-lt"/>
                <a:cs typeface="+mn-lt"/>
                <a:hlinkClick r:id="rId2"/>
              </a:rPr>
              <a:t>https://youtu.be/XsIs3S-ooyI</a:t>
            </a:r>
            <a:endParaRPr lang="en-US">
              <a:ea typeface="+mn-lt"/>
              <a:cs typeface="+mn-lt"/>
            </a:endParaRPr>
          </a:p>
          <a:p>
            <a:endParaRPr lang="en-US"/>
          </a:p>
        </p:txBody>
      </p:sp>
      <p:sp>
        <p:nvSpPr>
          <p:cNvPr id="4" name="Slide Number Placeholder 3">
            <a:extLst>
              <a:ext uri="{FF2B5EF4-FFF2-40B4-BE49-F238E27FC236}">
                <a16:creationId xmlns:a16="http://schemas.microsoft.com/office/drawing/2014/main" id="{D70C6B24-F1B8-A5B5-24FA-95E5CFEDFD65}"/>
              </a:ext>
            </a:extLst>
          </p:cNvPr>
          <p:cNvSpPr>
            <a:spLocks noGrp="1"/>
          </p:cNvSpPr>
          <p:nvPr>
            <p:ph type="sldNum" sz="quarter" idx="12"/>
          </p:nvPr>
        </p:nvSpPr>
        <p:spPr/>
        <p:txBody>
          <a:bodyPr/>
          <a:lstStyle/>
          <a:p>
            <a:fld id="{C01389E6-C847-4AD0-B56D-D205B2EAB1EE}" type="slidenum">
              <a:rPr lang="en-US" smtClean="0"/>
              <a:pPr/>
              <a:t>7</a:t>
            </a:fld>
            <a:endParaRPr lang="en-US"/>
          </a:p>
        </p:txBody>
      </p:sp>
      <p:sp>
        <p:nvSpPr>
          <p:cNvPr id="6" name="TextBox 5">
            <a:extLst>
              <a:ext uri="{FF2B5EF4-FFF2-40B4-BE49-F238E27FC236}">
                <a16:creationId xmlns:a16="http://schemas.microsoft.com/office/drawing/2014/main" id="{5FDF7223-0BBC-F0DC-ABD3-FBD10E6F4589}"/>
              </a:ext>
            </a:extLst>
          </p:cNvPr>
          <p:cNvSpPr txBox="1"/>
          <p:nvPr/>
        </p:nvSpPr>
        <p:spPr>
          <a:xfrm>
            <a:off x="748632" y="2730389"/>
            <a:ext cx="11140061"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1400"/>
              <a:t>In VS Code, navigate to </a:t>
            </a:r>
            <a:r>
              <a:rPr lang="en-US" sz="1400" b="1"/>
              <a:t>Extensions </a:t>
            </a:r>
            <a:r>
              <a:rPr lang="en-US" sz="1400"/>
              <a:t>icon (a set of four squares) on left side panel.</a:t>
            </a:r>
            <a:endParaRPr lang="en-US"/>
          </a:p>
          <a:p>
            <a:pPr marL="342900" indent="-342900">
              <a:buAutoNum type="arabicPeriod"/>
            </a:pPr>
            <a:r>
              <a:rPr lang="en-US" sz="1400"/>
              <a:t>Type </a:t>
            </a:r>
            <a:r>
              <a:rPr lang="en-US" sz="1400" b="1"/>
              <a:t>code runner </a:t>
            </a:r>
            <a:r>
              <a:rPr lang="en-US" sz="1400"/>
              <a:t>in the Extensions search box,  and install the top </a:t>
            </a:r>
            <a:r>
              <a:rPr lang="en-US" sz="1400" b="1"/>
              <a:t>.run code runner</a:t>
            </a:r>
            <a:r>
              <a:rPr lang="en-US" sz="1400"/>
              <a:t> extension.</a:t>
            </a:r>
            <a:endParaRPr lang="en-US" sz="1400" b="1" i="1"/>
          </a:p>
          <a:p>
            <a:pPr marL="342900" indent="-342900">
              <a:buAutoNum type="arabicPeriod"/>
            </a:pPr>
            <a:r>
              <a:rPr lang="en-US" sz="1400"/>
              <a:t>Next, type </a:t>
            </a:r>
            <a:r>
              <a:rPr lang="en-US" sz="1400" b="1"/>
              <a:t>python </a:t>
            </a:r>
            <a:r>
              <a:rPr lang="en-US" sz="1400"/>
              <a:t>in the Extensions search box, and install the top </a:t>
            </a:r>
            <a:r>
              <a:rPr lang="en-US" sz="1400" b="1"/>
              <a:t>python for windows</a:t>
            </a:r>
            <a:r>
              <a:rPr lang="en-US" sz="1400"/>
              <a:t> extension.</a:t>
            </a:r>
          </a:p>
          <a:p>
            <a:pPr marL="342900" indent="-342900">
              <a:buAutoNum type="arabicPeriod"/>
            </a:pPr>
            <a:endParaRPr lang="en-US" sz="1400"/>
          </a:p>
          <a:p>
            <a:r>
              <a:rPr lang="en-US" sz="1400"/>
              <a:t>Creating a Python Project:</a:t>
            </a:r>
          </a:p>
          <a:p>
            <a:pPr marL="342900" indent="-342900">
              <a:buAutoNum type="arabicPeriod"/>
            </a:pPr>
            <a:r>
              <a:rPr lang="en-US" sz="1400"/>
              <a:t>Close the </a:t>
            </a:r>
            <a:r>
              <a:rPr lang="en-US" sz="1400" b="1"/>
              <a:t>Extensions </a:t>
            </a:r>
            <a:r>
              <a:rPr lang="en-US" sz="1400"/>
              <a:t>pop up box, and click the </a:t>
            </a:r>
            <a:r>
              <a:rPr lang="en-US" sz="1400" b="1"/>
              <a:t>Folders </a:t>
            </a:r>
            <a:r>
              <a:rPr lang="en-US" sz="1400"/>
              <a:t>icon (a set of 2 folders) at top of left side panel.</a:t>
            </a:r>
          </a:p>
          <a:p>
            <a:pPr marL="342900" indent="-342900">
              <a:buAutoNum type="arabicPeriod"/>
            </a:pPr>
            <a:r>
              <a:rPr lang="en-US" sz="1400"/>
              <a:t>In the popup window, select the </a:t>
            </a:r>
            <a:r>
              <a:rPr lang="en-US" sz="1400" b="1"/>
              <a:t>new folder</a:t>
            </a:r>
            <a:r>
              <a:rPr lang="en-US" sz="1400"/>
              <a:t> icon  and create a folder named </a:t>
            </a:r>
            <a:r>
              <a:rPr lang="en-US" sz="1400" b="1"/>
              <a:t>Python Projects.</a:t>
            </a:r>
            <a:endParaRPr lang="en-US"/>
          </a:p>
          <a:p>
            <a:pPr marL="342900" indent="-342900">
              <a:buAutoNum type="arabicPeriod"/>
            </a:pPr>
            <a:r>
              <a:rPr lang="en-US" sz="1400"/>
              <a:t>In the top of the  </a:t>
            </a:r>
            <a:r>
              <a:rPr lang="en-US" sz="1400" b="1"/>
              <a:t>Explorer</a:t>
            </a:r>
            <a:r>
              <a:rPr lang="en-US" sz="1400"/>
              <a:t> pane, select the new file icon and create new file </a:t>
            </a:r>
            <a:r>
              <a:rPr lang="en-US" sz="1400" b="1"/>
              <a:t>test.py</a:t>
            </a:r>
            <a:r>
              <a:rPr lang="en-US" sz="1400"/>
              <a:t>.</a:t>
            </a:r>
          </a:p>
          <a:p>
            <a:pPr marL="342900" indent="-342900">
              <a:buAutoNum type="arabicPeriod"/>
            </a:pPr>
            <a:r>
              <a:rPr lang="en-US" sz="1400"/>
              <a:t>Type inside the </a:t>
            </a:r>
            <a:r>
              <a:rPr lang="en-US" sz="1400" b="1"/>
              <a:t>test.py</a:t>
            </a:r>
            <a:r>
              <a:rPr lang="en-US" sz="1400"/>
              <a:t> file, </a:t>
            </a:r>
            <a:r>
              <a:rPr lang="en-US" sz="1400" b="1"/>
              <a:t>print("Hello World")</a:t>
            </a:r>
            <a:r>
              <a:rPr lang="en-US" sz="1400"/>
              <a:t>.</a:t>
            </a:r>
          </a:p>
          <a:p>
            <a:pPr marL="342900" indent="-342900">
              <a:buAutoNum type="arabicPeriod"/>
            </a:pPr>
            <a:r>
              <a:rPr lang="en-US" sz="1400"/>
              <a:t>Clicking on the pull down arrow located to the right  of the </a:t>
            </a:r>
            <a:r>
              <a:rPr lang="en-US" sz="1400" b="1"/>
              <a:t>run/play</a:t>
            </a:r>
            <a:r>
              <a:rPr lang="en-US" sz="1400"/>
              <a:t> icon near the upper righthand section of the VS Code application., select </a:t>
            </a:r>
            <a:r>
              <a:rPr lang="en-US" sz="1400" b="1"/>
              <a:t>Run Python File</a:t>
            </a:r>
            <a:r>
              <a:rPr lang="en-US" sz="1400"/>
              <a:t>.</a:t>
            </a:r>
          </a:p>
          <a:p>
            <a:pPr marL="342900" indent="-342900">
              <a:buAutoNum type="arabicPeriod"/>
            </a:pPr>
            <a:r>
              <a:rPr lang="en-US" sz="1400"/>
              <a:t>In the bottom panel of the VS Code application is the </a:t>
            </a:r>
            <a:r>
              <a:rPr lang="en-US" sz="1400" b="1"/>
              <a:t>Terminal </a:t>
            </a:r>
            <a:r>
              <a:rPr lang="en-US" sz="1400"/>
              <a:t>screen.  The output text</a:t>
            </a:r>
            <a:r>
              <a:rPr lang="en-US" sz="1400" b="1">
                <a:ea typeface="+mn-lt"/>
                <a:cs typeface="+mn-lt"/>
              </a:rPr>
              <a:t> Hello World </a:t>
            </a:r>
            <a:r>
              <a:rPr lang="en-US" sz="1400"/>
              <a:t>should be displayed within the </a:t>
            </a:r>
            <a:r>
              <a:rPr lang="en-US" sz="1400" b="1"/>
              <a:t>Terminal </a:t>
            </a:r>
            <a:r>
              <a:rPr lang="en-US" sz="1400"/>
              <a:t>screen.</a:t>
            </a:r>
          </a:p>
          <a:p>
            <a:pPr marL="342900" indent="-342900">
              <a:buAutoNum type="arabicPeriod"/>
            </a:pPr>
            <a:r>
              <a:rPr lang="en-US" sz="1400"/>
              <a:t>Alternately, typing </a:t>
            </a:r>
            <a:r>
              <a:rPr lang="en-US" sz="1400" b="1" err="1"/>
              <a:t>py</a:t>
            </a:r>
            <a:r>
              <a:rPr lang="en-US" sz="1400" b="1"/>
              <a:t> test.py </a:t>
            </a:r>
            <a:r>
              <a:rPr lang="en-US" sz="1400"/>
              <a:t>or </a:t>
            </a:r>
            <a:r>
              <a:rPr lang="en-US" sz="1400" b="1"/>
              <a:t>python test.py </a:t>
            </a:r>
            <a:r>
              <a:rPr lang="en-US" sz="1400"/>
              <a:t>(if an environment variable </a:t>
            </a:r>
            <a:r>
              <a:rPr lang="en-US" sz="1400" b="1" err="1"/>
              <a:t>py</a:t>
            </a:r>
            <a:r>
              <a:rPr lang="en-US" sz="1400" b="1"/>
              <a:t> </a:t>
            </a:r>
            <a:r>
              <a:rPr lang="en-US" sz="1400"/>
              <a:t>pointing to executable location of python.exe), will also return output text </a:t>
            </a:r>
            <a:r>
              <a:rPr lang="en-US" sz="1400" b="1"/>
              <a:t>Hello World.</a:t>
            </a:r>
          </a:p>
          <a:p>
            <a:pPr marL="342900" indent="-342900">
              <a:buAutoNum type="arabicPeriod"/>
            </a:pPr>
            <a:endParaRPr lang="en-US" sz="1400"/>
          </a:p>
        </p:txBody>
      </p:sp>
    </p:spTree>
    <p:extLst>
      <p:ext uri="{BB962C8B-B14F-4D97-AF65-F5344CB8AC3E}">
        <p14:creationId xmlns:p14="http://schemas.microsoft.com/office/powerpoint/2010/main" val="243592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64E1-A5E6-3A51-28CB-15391788B15D}"/>
              </a:ext>
            </a:extLst>
          </p:cNvPr>
          <p:cNvSpPr>
            <a:spLocks noGrp="1"/>
          </p:cNvSpPr>
          <p:nvPr>
            <p:ph type="title"/>
          </p:nvPr>
        </p:nvSpPr>
        <p:spPr>
          <a:xfrm>
            <a:off x="519954" y="-90"/>
            <a:ext cx="11137749" cy="1234440"/>
          </a:xfrm>
        </p:spPr>
        <p:txBody>
          <a:bodyPr>
            <a:normAutofit/>
          </a:bodyPr>
          <a:lstStyle/>
          <a:p>
            <a:r>
              <a:rPr lang="en-US" sz="2800"/>
              <a:t>HOW TO DOWNLOAD/INSTALL GIT, INITIALIZE REPOSITORY, COMMIT, PUSH</a:t>
            </a:r>
          </a:p>
        </p:txBody>
      </p:sp>
      <p:sp>
        <p:nvSpPr>
          <p:cNvPr id="3" name="Content Placeholder 2">
            <a:extLst>
              <a:ext uri="{FF2B5EF4-FFF2-40B4-BE49-F238E27FC236}">
                <a16:creationId xmlns:a16="http://schemas.microsoft.com/office/drawing/2014/main" id="{BE840F81-6697-7AD1-D05C-E94DA0165227}"/>
              </a:ext>
            </a:extLst>
          </p:cNvPr>
          <p:cNvSpPr>
            <a:spLocks noGrp="1"/>
          </p:cNvSpPr>
          <p:nvPr>
            <p:ph idx="1"/>
          </p:nvPr>
        </p:nvSpPr>
        <p:spPr>
          <a:xfrm>
            <a:off x="1270747" y="1226999"/>
            <a:ext cx="10241280" cy="3959352"/>
          </a:xfrm>
        </p:spPr>
        <p:txBody>
          <a:bodyPr vert="horz" lIns="0" tIns="0" rIns="0" bIns="0" rtlCol="0" anchor="t">
            <a:normAutofit/>
          </a:bodyPr>
          <a:lstStyle/>
          <a:p>
            <a:r>
              <a:rPr lang="en-US">
                <a:ea typeface="+mn-lt"/>
                <a:cs typeface="+mn-lt"/>
                <a:hlinkClick r:id="rId2"/>
              </a:rPr>
              <a:t>https://youtu.be/4DfUrQ29nzw</a:t>
            </a:r>
            <a:endParaRPr lang="en-US"/>
          </a:p>
          <a:p>
            <a:endParaRPr lang="en-US">
              <a:ea typeface="+mn-lt"/>
              <a:cs typeface="+mn-lt"/>
            </a:endParaRPr>
          </a:p>
        </p:txBody>
      </p:sp>
      <p:sp>
        <p:nvSpPr>
          <p:cNvPr id="4" name="Slide Number Placeholder 3">
            <a:extLst>
              <a:ext uri="{FF2B5EF4-FFF2-40B4-BE49-F238E27FC236}">
                <a16:creationId xmlns:a16="http://schemas.microsoft.com/office/drawing/2014/main" id="{2C70AC34-CC74-CA7C-2022-4BAEC3A47DCF}"/>
              </a:ext>
            </a:extLst>
          </p:cNvPr>
          <p:cNvSpPr>
            <a:spLocks noGrp="1"/>
          </p:cNvSpPr>
          <p:nvPr>
            <p:ph type="sldNum" sz="quarter" idx="12"/>
          </p:nvPr>
        </p:nvSpPr>
        <p:spPr/>
        <p:txBody>
          <a:bodyPr/>
          <a:lstStyle/>
          <a:p>
            <a:fld id="{C01389E6-C847-4AD0-B56D-D205B2EAB1EE}" type="slidenum">
              <a:rPr lang="en-US" smtClean="0"/>
              <a:pPr/>
              <a:t>8</a:t>
            </a:fld>
            <a:endParaRPr lang="en-US"/>
          </a:p>
        </p:txBody>
      </p:sp>
      <p:sp>
        <p:nvSpPr>
          <p:cNvPr id="6" name="TextBox 5">
            <a:extLst>
              <a:ext uri="{FF2B5EF4-FFF2-40B4-BE49-F238E27FC236}">
                <a16:creationId xmlns:a16="http://schemas.microsoft.com/office/drawing/2014/main" id="{212821DA-83D4-DD50-0937-26F6F87EDAE3}"/>
              </a:ext>
            </a:extLst>
          </p:cNvPr>
          <p:cNvSpPr txBox="1"/>
          <p:nvPr/>
        </p:nvSpPr>
        <p:spPr>
          <a:xfrm>
            <a:off x="-3023" y="1609801"/>
            <a:ext cx="12195137"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1400"/>
              <a:t>Go to </a:t>
            </a:r>
            <a:r>
              <a:rPr lang="en-US" sz="1400" b="1"/>
              <a:t>git-scm.com/downloads</a:t>
            </a:r>
            <a:r>
              <a:rPr lang="en-US" sz="1400"/>
              <a:t>. Select </a:t>
            </a:r>
            <a:r>
              <a:rPr lang="en-US" sz="1400" b="1"/>
              <a:t>Windows</a:t>
            </a:r>
            <a:r>
              <a:rPr lang="en-US" sz="1400"/>
              <a:t> from </a:t>
            </a:r>
            <a:r>
              <a:rPr lang="en-US" sz="1400" b="1"/>
              <a:t>Downloads</a:t>
            </a:r>
            <a:r>
              <a:rPr lang="en-US" sz="1400"/>
              <a:t> section, and then click the</a:t>
            </a:r>
            <a:r>
              <a:rPr lang="en-US" sz="1400" b="1"/>
              <a:t> Click Here to </a:t>
            </a:r>
            <a:r>
              <a:rPr lang="en-US" sz="1400" b="1" err="1"/>
              <a:t>DownLoads</a:t>
            </a:r>
            <a:r>
              <a:rPr lang="en-US" sz="1400"/>
              <a:t> link.</a:t>
            </a:r>
            <a:endParaRPr lang="en-US"/>
          </a:p>
          <a:p>
            <a:pPr marL="342900" indent="-342900">
              <a:buAutoNum type="arabicPeriod"/>
            </a:pPr>
            <a:r>
              <a:rPr lang="en-US" sz="1400">
                <a:latin typeface="Avenir Next LT Pro Light"/>
                <a:cs typeface="Times New Roman"/>
              </a:rPr>
              <a:t>For Mac users, install Git via Homebrew or </a:t>
            </a:r>
            <a:r>
              <a:rPr lang="en-US" sz="1400" err="1">
                <a:latin typeface="Avenir Next LT Pro Light"/>
                <a:cs typeface="Times New Roman"/>
              </a:rPr>
              <a:t>MacPorts</a:t>
            </a:r>
            <a:r>
              <a:rPr lang="en-US" sz="1400">
                <a:latin typeface="Avenir Next LT Pro Light"/>
                <a:cs typeface="Times New Roman"/>
              </a:rPr>
              <a:t>, or download Xcode from the App Store.</a:t>
            </a:r>
          </a:p>
          <a:p>
            <a:pPr marL="342900" indent="-342900">
              <a:buAutoNum type="arabicPeriod"/>
            </a:pPr>
            <a:r>
              <a:rPr lang="en-US" sz="1400"/>
              <a:t>Double-click the downloaded executable to install.</a:t>
            </a:r>
          </a:p>
          <a:p>
            <a:pPr marL="342900" indent="-342900">
              <a:buAutoNum type="arabicPeriod"/>
            </a:pPr>
            <a:r>
              <a:rPr lang="en-US" sz="1400"/>
              <a:t>During the install, </a:t>
            </a:r>
            <a:r>
              <a:rPr lang="en-US" sz="1400">
                <a:latin typeface="Avenir Next LT Pro Light"/>
                <a:cs typeface="Times New Roman"/>
              </a:rPr>
              <a:t>you can choose whichever settings you want, but I recommend keeping all of the default settings,</a:t>
            </a:r>
            <a:r>
              <a:rPr lang="en-US" sz="1400"/>
              <a:t> except for the following:</a:t>
            </a:r>
            <a:endParaRPr lang="en-US"/>
          </a:p>
          <a:p>
            <a:pPr marL="800100" lvl="1" indent="-342900">
              <a:buFont typeface="Courier New"/>
              <a:buChar char="o"/>
            </a:pPr>
            <a:r>
              <a:rPr lang="en-US" sz="1400"/>
              <a:t>For the </a:t>
            </a:r>
            <a:r>
              <a:rPr lang="en-US" sz="1400" b="1"/>
              <a:t>Adjusting the name of the initial branch in new repositories</a:t>
            </a:r>
            <a:r>
              <a:rPr lang="en-US" sz="1400"/>
              <a:t> section, choose </a:t>
            </a:r>
            <a:r>
              <a:rPr lang="en-US" sz="1400" b="1"/>
              <a:t>Override the default branch name for new repositories, </a:t>
            </a:r>
            <a:r>
              <a:rPr lang="en-US" sz="1400"/>
              <a:t>make sure that </a:t>
            </a:r>
            <a:r>
              <a:rPr lang="en-US" sz="1400" b="1"/>
              <a:t>main </a:t>
            </a:r>
            <a:r>
              <a:rPr lang="en-US" sz="1400"/>
              <a:t>is typed in the textbox.</a:t>
            </a:r>
          </a:p>
          <a:p>
            <a:pPr marL="800100" lvl="1" indent="-342900">
              <a:buFont typeface="Courier New"/>
              <a:buChar char="o"/>
            </a:pPr>
            <a:r>
              <a:rPr lang="en-US" sz="1400"/>
              <a:t>For the </a:t>
            </a:r>
            <a:r>
              <a:rPr lang="en-US" sz="1400" b="1"/>
              <a:t>Configuring the line ending conversions </a:t>
            </a:r>
            <a:r>
              <a:rPr lang="en-US" sz="1400"/>
              <a:t>section, choose </a:t>
            </a:r>
            <a:r>
              <a:rPr lang="en-US" sz="1400" b="1"/>
              <a:t>Change to checkout as-is, commit Unix-style line endings</a:t>
            </a:r>
            <a:r>
              <a:rPr lang="en-US" sz="1400"/>
              <a:t>.</a:t>
            </a:r>
          </a:p>
          <a:p>
            <a:pPr marL="800100" lvl="1" indent="-342900">
              <a:buFont typeface="Courier New"/>
              <a:buChar char="o"/>
            </a:pPr>
            <a:r>
              <a:rPr lang="en-US" sz="1400"/>
              <a:t>For the </a:t>
            </a:r>
            <a:r>
              <a:rPr lang="en-US" sz="1400" b="1"/>
              <a:t>Configuring extra options</a:t>
            </a:r>
            <a:r>
              <a:rPr lang="en-US" sz="1400"/>
              <a:t> section, </a:t>
            </a:r>
            <a:r>
              <a:rPr lang="en-US" sz="1400" b="1" i="1"/>
              <a:t>uncheck </a:t>
            </a:r>
            <a:r>
              <a:rPr lang="en-US" sz="1400" i="1"/>
              <a:t>both check boxes.</a:t>
            </a:r>
          </a:p>
          <a:p>
            <a:pPr marL="342900" indent="-342900">
              <a:buAutoNum type="arabicPeriod"/>
            </a:pPr>
            <a:r>
              <a:rPr lang="en-US" sz="1400"/>
              <a:t>To make sure </a:t>
            </a:r>
            <a:r>
              <a:rPr lang="en-US" sz="1400" b="1"/>
              <a:t>GIT </a:t>
            </a:r>
            <a:r>
              <a:rPr lang="en-US" sz="1400"/>
              <a:t>is successfully installed, open the windows command prompt and type </a:t>
            </a:r>
            <a:r>
              <a:rPr lang="en-US" sz="1400" b="1"/>
              <a:t>git –-version .  </a:t>
            </a:r>
            <a:r>
              <a:rPr lang="en-US" sz="1400"/>
              <a:t>If successful, the version will be displayed. (Make sure to close and reopen the command prompt window first if it were already opened).</a:t>
            </a:r>
            <a:r>
              <a:rPr lang="en-US" sz="1400">
                <a:ea typeface="+mn-lt"/>
                <a:cs typeface="+mn-lt"/>
              </a:rPr>
              <a:t> </a:t>
            </a:r>
            <a:endParaRPr lang="en-US" sz="1400" u="sng"/>
          </a:p>
          <a:p>
            <a:pPr marL="342900" indent="-342900">
              <a:buAutoNum type="arabicPeriod"/>
            </a:pPr>
            <a:r>
              <a:rPr lang="en-US" sz="1400"/>
              <a:t>Launch VS Code.  </a:t>
            </a:r>
          </a:p>
          <a:p>
            <a:pPr marL="342900" indent="-342900">
              <a:buAutoNum type="arabicPeriod"/>
            </a:pPr>
            <a:r>
              <a:rPr lang="en-US" sz="1400"/>
              <a:t>Click the profile icon near the very bottom of the left side panel (it looks like a head).  Select </a:t>
            </a:r>
            <a:r>
              <a:rPr lang="en-US" sz="1400" b="1">
                <a:ea typeface="+mn-lt"/>
                <a:cs typeface="+mn-lt"/>
              </a:rPr>
              <a:t>Backup and Sync Settings </a:t>
            </a:r>
            <a:r>
              <a:rPr lang="en-US" sz="1400">
                <a:ea typeface="+mn-lt"/>
                <a:cs typeface="+mn-lt"/>
              </a:rPr>
              <a:t>from the menu.  Then select</a:t>
            </a:r>
            <a:r>
              <a:rPr lang="en-US" sz="1400" b="1">
                <a:ea typeface="+mn-lt"/>
                <a:cs typeface="+mn-lt"/>
              </a:rPr>
              <a:t> Sign in with GitHub</a:t>
            </a:r>
            <a:r>
              <a:rPr lang="en-US" sz="1400">
                <a:ea typeface="+mn-lt"/>
                <a:cs typeface="+mn-lt"/>
              </a:rPr>
              <a:t> from the following menu and sign into </a:t>
            </a:r>
            <a:r>
              <a:rPr lang="en-US" sz="1400" err="1">
                <a:ea typeface="+mn-lt"/>
                <a:cs typeface="+mn-lt"/>
              </a:rPr>
              <a:t>github</a:t>
            </a:r>
            <a:r>
              <a:rPr lang="en-US" sz="1400">
                <a:ea typeface="+mn-lt"/>
                <a:cs typeface="+mn-lt"/>
              </a:rPr>
              <a:t>.</a:t>
            </a:r>
          </a:p>
          <a:p>
            <a:pPr marL="342900" indent="-342900">
              <a:buAutoNum type="arabicPeriod"/>
            </a:pPr>
            <a:r>
              <a:rPr lang="en-US" sz="1400"/>
              <a:t>If the step above does not work, do this: Type into command prompt: </a:t>
            </a:r>
            <a:r>
              <a:rPr lang="en-US" sz="1400" u="sng"/>
              <a:t>git config --global user.name "</a:t>
            </a:r>
            <a:r>
              <a:rPr lang="en-US" sz="1400" b="1" i="1" u="sng" err="1"/>
              <a:t>yourname</a:t>
            </a:r>
            <a:r>
              <a:rPr lang="en-US" sz="1400" u="sng"/>
              <a:t>"  </a:t>
            </a:r>
            <a:r>
              <a:rPr lang="en-US" sz="1400"/>
              <a:t> or </a:t>
            </a:r>
            <a:r>
              <a:rPr lang="en-US" sz="1400" u="sng"/>
              <a:t>git config --global </a:t>
            </a:r>
            <a:r>
              <a:rPr lang="en-US" sz="1400" u="sng" err="1"/>
              <a:t>user.email</a:t>
            </a:r>
            <a:r>
              <a:rPr lang="en-US" sz="1400" u="sng"/>
              <a:t> "</a:t>
            </a:r>
            <a:r>
              <a:rPr lang="en-US" sz="1400" b="1" i="1" u="sng"/>
              <a:t>your email address</a:t>
            </a:r>
            <a:r>
              <a:rPr lang="en-US" sz="1400" u="sng"/>
              <a:t>"</a:t>
            </a:r>
            <a:endParaRPr lang="en-US" sz="1400"/>
          </a:p>
          <a:p>
            <a:pPr marL="342900" indent="-342900">
              <a:buAutoNum type="arabicPeriod"/>
            </a:pPr>
            <a:r>
              <a:rPr lang="en-US" sz="1400"/>
              <a:t>(</a:t>
            </a:r>
            <a:r>
              <a:rPr lang="en-US" sz="1400" i="1"/>
              <a:t>Note: The following instructions are just informational and should be used to familiarize yourself with git).</a:t>
            </a:r>
            <a:endParaRPr lang="en-US" sz="1400"/>
          </a:p>
          <a:p>
            <a:pPr marL="342900" indent="-342900">
              <a:buAutoNum type="arabicPeriod"/>
            </a:pPr>
            <a:r>
              <a:rPr lang="en-US" sz="1400" i="1"/>
              <a:t>Open the folder that was created in the step above, for Python Projects.</a:t>
            </a:r>
          </a:p>
          <a:p>
            <a:pPr marL="342900" indent="-342900">
              <a:buAutoNum type="arabicPeriod"/>
            </a:pPr>
            <a:r>
              <a:rPr lang="en-US" sz="1400" i="1"/>
              <a:t>In left side panel, select the Source Control icon (shaped like a Y with small circles on its end points). This is where you would also push and pull. </a:t>
            </a:r>
          </a:p>
          <a:p>
            <a:pPr marL="342900" indent="-342900">
              <a:buAutoNum type="arabicPeriod"/>
            </a:pPr>
            <a:r>
              <a:rPr lang="en-US" sz="1400" i="1"/>
              <a:t>Click the </a:t>
            </a:r>
            <a:r>
              <a:rPr lang="en-US" sz="1400" b="1" i="1"/>
              <a:t>Initialize Repository</a:t>
            </a:r>
            <a:r>
              <a:rPr lang="en-US" sz="1400" i="1"/>
              <a:t> button.  And then click the Add Folders icon to add a folder.</a:t>
            </a:r>
          </a:p>
          <a:p>
            <a:pPr marL="342900" indent="-342900">
              <a:buAutoNum type="arabicPeriod"/>
            </a:pPr>
            <a:r>
              <a:rPr lang="en-US" sz="1400" i="1"/>
              <a:t>Click the Source Control icon again and enter message into the textbox above the commit button</a:t>
            </a:r>
            <a:r>
              <a:rPr lang="en-US" sz="1400" b="1" i="1"/>
              <a:t>.  </a:t>
            </a:r>
            <a:r>
              <a:rPr lang="en-US" sz="1400" i="1"/>
              <a:t>Then press the </a:t>
            </a:r>
            <a:r>
              <a:rPr lang="en-US" sz="1400" b="1" i="1"/>
              <a:t>Commit</a:t>
            </a:r>
            <a:r>
              <a:rPr lang="en-US" sz="1400" i="1"/>
              <a:t> button. Next, press </a:t>
            </a:r>
            <a:r>
              <a:rPr lang="en-US" sz="1400" b="1" i="1"/>
              <a:t>Publish to Branch</a:t>
            </a:r>
            <a:r>
              <a:rPr lang="en-US" sz="1400" i="1"/>
              <a:t> button and select </a:t>
            </a:r>
            <a:r>
              <a:rPr lang="en-US" sz="1400" b="1" i="1"/>
              <a:t>Publish to Public Repository</a:t>
            </a:r>
            <a:r>
              <a:rPr lang="en-US" sz="1400" i="1"/>
              <a:t>.  If you log into </a:t>
            </a:r>
            <a:r>
              <a:rPr lang="en-US" sz="1400" i="1" err="1"/>
              <a:t>Github</a:t>
            </a:r>
            <a:r>
              <a:rPr lang="en-US" sz="1400" i="1"/>
              <a:t>, you will find your repository.</a:t>
            </a:r>
          </a:p>
          <a:p>
            <a:pPr marL="342900" indent="-342900">
              <a:buAutoNum type="arabicPeriod"/>
            </a:pPr>
            <a:endParaRPr lang="en-US" sz="1400" i="1"/>
          </a:p>
          <a:p>
            <a:pPr marL="342900" indent="-342900">
              <a:buAutoNum type="arabicPeriod"/>
            </a:pPr>
            <a:endParaRPr lang="en-US" sz="1400" i="1"/>
          </a:p>
          <a:p>
            <a:pPr marL="342900" indent="-342900">
              <a:buAutoNum type="arabicPeriod"/>
            </a:pPr>
            <a:endParaRPr lang="en-US" sz="1400"/>
          </a:p>
        </p:txBody>
      </p:sp>
    </p:spTree>
    <p:extLst>
      <p:ext uri="{BB962C8B-B14F-4D97-AF65-F5344CB8AC3E}">
        <p14:creationId xmlns:p14="http://schemas.microsoft.com/office/powerpoint/2010/main" val="73999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64E1-A5E6-3A51-28CB-15391788B15D}"/>
              </a:ext>
            </a:extLst>
          </p:cNvPr>
          <p:cNvSpPr>
            <a:spLocks noGrp="1"/>
          </p:cNvSpPr>
          <p:nvPr>
            <p:ph type="title"/>
          </p:nvPr>
        </p:nvSpPr>
        <p:spPr>
          <a:xfrm>
            <a:off x="1181100" y="-89"/>
            <a:ext cx="10241280" cy="1234440"/>
          </a:xfrm>
        </p:spPr>
        <p:txBody>
          <a:bodyPr>
            <a:normAutofit/>
          </a:bodyPr>
          <a:lstStyle/>
          <a:p>
            <a:r>
              <a:rPr lang="en-US"/>
              <a:t>HOW TO CLONE GIT REPOSITORY AND MAKE NEW BRANCH</a:t>
            </a:r>
          </a:p>
        </p:txBody>
      </p:sp>
      <p:sp>
        <p:nvSpPr>
          <p:cNvPr id="3" name="Content Placeholder 2">
            <a:extLst>
              <a:ext uri="{FF2B5EF4-FFF2-40B4-BE49-F238E27FC236}">
                <a16:creationId xmlns:a16="http://schemas.microsoft.com/office/drawing/2014/main" id="{BE840F81-6697-7AD1-D05C-E94DA0165227}"/>
              </a:ext>
            </a:extLst>
          </p:cNvPr>
          <p:cNvSpPr>
            <a:spLocks noGrp="1"/>
          </p:cNvSpPr>
          <p:nvPr>
            <p:ph idx="1"/>
          </p:nvPr>
        </p:nvSpPr>
        <p:spPr>
          <a:xfrm>
            <a:off x="1427629" y="1227000"/>
            <a:ext cx="10241280" cy="3959352"/>
          </a:xfrm>
        </p:spPr>
        <p:txBody>
          <a:bodyPr vert="horz" lIns="0" tIns="0" rIns="0" bIns="0" rtlCol="0" anchor="t">
            <a:normAutofit/>
          </a:bodyPr>
          <a:lstStyle/>
          <a:p>
            <a:r>
              <a:rPr lang="en-US">
                <a:ea typeface="+mn-lt"/>
                <a:cs typeface="+mn-lt"/>
                <a:hlinkClick r:id="rId2"/>
              </a:rPr>
              <a:t>https://youtu.be/r4H0r68fr3k</a:t>
            </a:r>
            <a:endParaRPr lang="en-US"/>
          </a:p>
          <a:p>
            <a:endParaRPr lang="en-US">
              <a:ea typeface="+mn-lt"/>
              <a:cs typeface="+mn-lt"/>
            </a:endParaRPr>
          </a:p>
        </p:txBody>
      </p:sp>
      <p:sp>
        <p:nvSpPr>
          <p:cNvPr id="4" name="Slide Number Placeholder 3">
            <a:extLst>
              <a:ext uri="{FF2B5EF4-FFF2-40B4-BE49-F238E27FC236}">
                <a16:creationId xmlns:a16="http://schemas.microsoft.com/office/drawing/2014/main" id="{2C70AC34-CC74-CA7C-2022-4BAEC3A47DCF}"/>
              </a:ext>
            </a:extLst>
          </p:cNvPr>
          <p:cNvSpPr>
            <a:spLocks noGrp="1"/>
          </p:cNvSpPr>
          <p:nvPr>
            <p:ph type="sldNum" sz="quarter" idx="12"/>
          </p:nvPr>
        </p:nvSpPr>
        <p:spPr/>
        <p:txBody>
          <a:bodyPr/>
          <a:lstStyle/>
          <a:p>
            <a:fld id="{C01389E6-C847-4AD0-B56D-D205B2EAB1EE}" type="slidenum">
              <a:rPr lang="en-US" smtClean="0"/>
              <a:pPr/>
              <a:t>9</a:t>
            </a:fld>
            <a:endParaRPr lang="en-US"/>
          </a:p>
        </p:txBody>
      </p:sp>
      <p:sp>
        <p:nvSpPr>
          <p:cNvPr id="6" name="TextBox 5">
            <a:extLst>
              <a:ext uri="{FF2B5EF4-FFF2-40B4-BE49-F238E27FC236}">
                <a16:creationId xmlns:a16="http://schemas.microsoft.com/office/drawing/2014/main" id="{FA060A8B-AD19-CA5C-BD61-D99DB4AB95FC}"/>
              </a:ext>
            </a:extLst>
          </p:cNvPr>
          <p:cNvSpPr txBox="1"/>
          <p:nvPr/>
        </p:nvSpPr>
        <p:spPr>
          <a:xfrm>
            <a:off x="-3023" y="1609801"/>
            <a:ext cx="12195137"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1400"/>
              <a:t>Launch </a:t>
            </a:r>
            <a:r>
              <a:rPr lang="en-US" sz="1400" err="1"/>
              <a:t>VSCode</a:t>
            </a:r>
            <a:r>
              <a:rPr lang="en-US" sz="1400"/>
              <a:t>.</a:t>
            </a:r>
          </a:p>
          <a:p>
            <a:pPr marL="342900" indent="-342900">
              <a:buAutoNum type="arabicPeriod"/>
            </a:pPr>
            <a:r>
              <a:rPr lang="en-US" sz="1400"/>
              <a:t>Select the </a:t>
            </a:r>
            <a:r>
              <a:rPr lang="en-US" sz="1400" b="1"/>
              <a:t>Welcome Tab</a:t>
            </a:r>
            <a:r>
              <a:rPr lang="en-US" sz="1400"/>
              <a:t> and click the </a:t>
            </a:r>
            <a:r>
              <a:rPr lang="en-US" sz="1400" b="1"/>
              <a:t> Clone Git Repository</a:t>
            </a:r>
            <a:r>
              <a:rPr lang="en-US" sz="1400"/>
              <a:t> link from the list located under the </a:t>
            </a:r>
            <a:r>
              <a:rPr lang="en-US" sz="1400" b="1"/>
              <a:t>Start </a:t>
            </a:r>
            <a:r>
              <a:rPr lang="en-US" sz="1400"/>
              <a:t>heading. Alternatively, you click inside he Search bar at the top of the </a:t>
            </a:r>
            <a:r>
              <a:rPr lang="en-US" sz="1400" err="1"/>
              <a:t>VSCode</a:t>
            </a:r>
            <a:r>
              <a:rPr lang="en-US" sz="1400"/>
              <a:t> page and select Show and Run Commands from the dropdown list, and then type Git Clone into the Search bar.   Paste the </a:t>
            </a:r>
            <a:r>
              <a:rPr lang="en-US" sz="1400" err="1"/>
              <a:t>url</a:t>
            </a:r>
            <a:r>
              <a:rPr lang="en-US" sz="1400"/>
              <a:t> of the repository you wish to clone, in this case for our pod, it would be </a:t>
            </a:r>
            <a:r>
              <a:rPr lang="en-US" sz="1400" u="sng">
                <a:latin typeface="Avenir Next LT Pro Light"/>
                <a:hlinkClick r:id="rId3"/>
              </a:rPr>
              <a:t>https://github.com/kingomes/ide-project</a:t>
            </a:r>
            <a:r>
              <a:rPr lang="en-US" sz="1400">
                <a:latin typeface="Avenir Next LT Pro Light"/>
              </a:rPr>
              <a:t> .  Then press Enter and choose a folder location for saving the cloned repository.</a:t>
            </a:r>
          </a:p>
          <a:p>
            <a:pPr marL="342900" indent="-342900">
              <a:buAutoNum type="arabicPeriod"/>
            </a:pPr>
            <a:r>
              <a:rPr lang="en-US" sz="1400"/>
              <a:t>To work within your own branch, select the </a:t>
            </a:r>
            <a:r>
              <a:rPr lang="en-US" sz="1400" b="1"/>
              <a:t>main</a:t>
            </a:r>
            <a:r>
              <a:rPr lang="en-US" sz="1400"/>
              <a:t> link located at the bottom left corner of the VS Code page.  Select </a:t>
            </a:r>
            <a:r>
              <a:rPr lang="en-US" sz="1400" b="1"/>
              <a:t>Create New Branch, </a:t>
            </a:r>
            <a:r>
              <a:rPr lang="en-US" sz="1400"/>
              <a:t>enter a name for the branch at the bottom left corner of VS Code page, in place of </a:t>
            </a:r>
            <a:r>
              <a:rPr lang="en-US" sz="1400" b="1"/>
              <a:t>main.</a:t>
            </a:r>
            <a:r>
              <a:rPr lang="en-US" sz="1400"/>
              <a:t>  This Branch is created in order to not break anything in the main branch.  </a:t>
            </a:r>
          </a:p>
          <a:p>
            <a:pPr marL="342900" indent="-342900">
              <a:buAutoNum type="arabicPeriod"/>
            </a:pPr>
            <a:r>
              <a:rPr lang="en-US" sz="1400"/>
              <a:t>Edit the </a:t>
            </a:r>
            <a:r>
              <a:rPr lang="en-US" sz="1400" b="1"/>
              <a:t>ide.py </a:t>
            </a:r>
            <a:r>
              <a:rPr lang="en-US" sz="1400"/>
              <a:t>file.  Then click the </a:t>
            </a:r>
            <a:r>
              <a:rPr lang="en-US" sz="1400" b="1"/>
              <a:t>Source Contro</a:t>
            </a:r>
            <a:r>
              <a:rPr lang="en-US" sz="1400"/>
              <a:t>l icon, and select the plus sign icon found at the right of the </a:t>
            </a:r>
            <a:r>
              <a:rPr lang="en-US" sz="1400" b="1"/>
              <a:t>Changes </a:t>
            </a:r>
            <a:r>
              <a:rPr lang="en-US" sz="1400"/>
              <a:t>heading, found underneath the </a:t>
            </a:r>
            <a:r>
              <a:rPr lang="en-US" sz="1400" b="1"/>
              <a:t>Commit </a:t>
            </a:r>
            <a:r>
              <a:rPr lang="en-US" sz="1400"/>
              <a:t>button.   Select </a:t>
            </a:r>
            <a:r>
              <a:rPr lang="en-US" sz="1400" b="1"/>
              <a:t>Staged Changes </a:t>
            </a:r>
            <a:r>
              <a:rPr lang="en-US" sz="1400"/>
              <a:t>to view the changes, and then after adding documentation within the </a:t>
            </a:r>
            <a:r>
              <a:rPr lang="en-US" sz="1400" b="1"/>
              <a:t>Source Contro</a:t>
            </a:r>
            <a:r>
              <a:rPr lang="en-US" sz="1400"/>
              <a:t>l section's text boxes, press the </a:t>
            </a:r>
            <a:r>
              <a:rPr lang="en-US" sz="1400" b="1"/>
              <a:t>Commit </a:t>
            </a:r>
            <a:r>
              <a:rPr lang="en-US" sz="1400"/>
              <a:t>button, and then click </a:t>
            </a:r>
            <a:r>
              <a:rPr lang="en-US" sz="1400" b="1"/>
              <a:t>Publish it to Branch.</a:t>
            </a:r>
            <a:endParaRPr lang="en-US" sz="1400"/>
          </a:p>
          <a:p>
            <a:pPr marL="342900" indent="-342900">
              <a:buAutoNum type="arabicPeriod"/>
            </a:pPr>
            <a:r>
              <a:rPr lang="en-US" sz="1400"/>
              <a:t>If you get the message </a:t>
            </a:r>
            <a:r>
              <a:rPr lang="en-US" sz="1400" b="1">
                <a:ea typeface="+mn-lt"/>
                <a:cs typeface="+mn-lt"/>
              </a:rPr>
              <a:t>"You don't have permission to push to Kingomes/ide-project. Would you like to create a fork and push to it instead?"</a:t>
            </a:r>
            <a:r>
              <a:rPr lang="en-US" sz="1400"/>
              <a:t> </a:t>
            </a:r>
            <a:r>
              <a:rPr lang="en-US" sz="1400" b="1"/>
              <a:t> , </a:t>
            </a:r>
            <a:r>
              <a:rPr lang="en-US" sz="1400"/>
              <a:t>then make sure that the owner of the repository grants you access to the repository.</a:t>
            </a:r>
          </a:p>
          <a:p>
            <a:pPr marL="342900" indent="-342900">
              <a:buAutoNum type="arabicPeriod"/>
            </a:pPr>
            <a:r>
              <a:rPr lang="en-US" sz="1400"/>
              <a:t>A </a:t>
            </a:r>
            <a:r>
              <a:rPr lang="en-US" sz="1400" b="1"/>
              <a:t>Pull </a:t>
            </a:r>
            <a:r>
              <a:rPr lang="en-US" sz="1400"/>
              <a:t>request will enable your changes to be merged with the </a:t>
            </a:r>
            <a:r>
              <a:rPr lang="en-US" sz="1400" b="1"/>
              <a:t>main </a:t>
            </a:r>
            <a:r>
              <a:rPr lang="en-US" sz="1400"/>
              <a:t>branch. It can be initiated from either the </a:t>
            </a:r>
            <a:r>
              <a:rPr lang="en-US" sz="1400" err="1"/>
              <a:t>Github</a:t>
            </a:r>
            <a:r>
              <a:rPr lang="en-US" sz="1400"/>
              <a:t> website, or VS Code.</a:t>
            </a:r>
            <a:endParaRPr lang="en-US"/>
          </a:p>
          <a:p>
            <a:pPr marL="342900" indent="-342900">
              <a:buAutoNum type="arabicPeriod"/>
            </a:pPr>
            <a:r>
              <a:rPr lang="en-US" sz="1400"/>
              <a:t>Pulling in VS Code: Click the extensions icon, and type into the search bar </a:t>
            </a:r>
            <a:r>
              <a:rPr lang="en-US" sz="1400" b="1"/>
              <a:t>Pull request.  </a:t>
            </a:r>
            <a:r>
              <a:rPr lang="en-US" sz="1400"/>
              <a:t>Select the Git Pull request extension with the cat silhouette symbol to the left.</a:t>
            </a:r>
          </a:p>
          <a:p>
            <a:pPr marL="342900" indent="-342900">
              <a:buAutoNum type="arabicPeriod"/>
            </a:pPr>
            <a:r>
              <a:rPr lang="en-US" sz="1400"/>
              <a:t>Click on the </a:t>
            </a:r>
            <a:r>
              <a:rPr lang="en-US" sz="1400" b="1"/>
              <a:t>Pull request</a:t>
            </a:r>
            <a:r>
              <a:rPr lang="en-US" sz="1400"/>
              <a:t> icon (cat silhouette) .  Then to the right of the</a:t>
            </a:r>
            <a:r>
              <a:rPr lang="en-US" sz="1400" b="1"/>
              <a:t> Pull Requests</a:t>
            </a:r>
            <a:r>
              <a:rPr lang="en-US" sz="1400"/>
              <a:t> heading, select the plus sign looking icon in order to create a pull request.  Type in description documentation into the text boxes and then the click "</a:t>
            </a:r>
            <a:r>
              <a:rPr lang="en-US" sz="1400" b="1"/>
              <a:t>Create" </a:t>
            </a:r>
            <a:r>
              <a:rPr lang="en-US" sz="1400"/>
              <a:t>drop down box and select </a:t>
            </a:r>
            <a:r>
              <a:rPr lang="en-US" sz="1400" b="1"/>
              <a:t>Create </a:t>
            </a:r>
            <a:r>
              <a:rPr lang="en-US" sz="1400"/>
              <a:t>from the other secondary drop down box. The repository owner will have to approve the merge.</a:t>
            </a:r>
            <a:endParaRPr lang="en-US"/>
          </a:p>
          <a:p>
            <a:pPr marL="342900" indent="-342900">
              <a:buAutoNum type="arabicPeriod"/>
            </a:pPr>
            <a:r>
              <a:rPr lang="en-US" sz="1400"/>
              <a:t>Within the main panel in VS Code, information on the Pull Request will be returned.  Look to make sure that your Pull Request did not generate any conflicts.</a:t>
            </a:r>
          </a:p>
          <a:p>
            <a:pPr marL="342900" indent="-342900">
              <a:buAutoNum type="arabicPeriod"/>
            </a:pPr>
            <a:endParaRPr lang="en-US" sz="1400" i="1"/>
          </a:p>
          <a:p>
            <a:pPr marL="342900" indent="-342900">
              <a:buAutoNum type="arabicPeriod"/>
            </a:pPr>
            <a:endParaRPr lang="en-US" sz="1400" i="1"/>
          </a:p>
          <a:p>
            <a:pPr marL="342900" indent="-342900">
              <a:buAutoNum type="arabicPeriod"/>
            </a:pPr>
            <a:endParaRPr lang="en-US" sz="1400"/>
          </a:p>
        </p:txBody>
      </p:sp>
    </p:spTree>
    <p:extLst>
      <p:ext uri="{BB962C8B-B14F-4D97-AF65-F5344CB8AC3E}">
        <p14:creationId xmlns:p14="http://schemas.microsoft.com/office/powerpoint/2010/main" val="88823652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1cc66f6-f10e-4eb4-9a19-fb5627dfadb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B15F398F3609642A3C0CE013F08B6F1" ma:contentTypeVersion="9" ma:contentTypeDescription="Create a new document." ma:contentTypeScope="" ma:versionID="37fcd576f399b213648a92ad125c01d5">
  <xsd:schema xmlns:xsd="http://www.w3.org/2001/XMLSchema" xmlns:xs="http://www.w3.org/2001/XMLSchema" xmlns:p="http://schemas.microsoft.com/office/2006/metadata/properties" xmlns:ns3="51cc66f6-f10e-4eb4-9a19-fb5627dfadb0" xmlns:ns4="b12a87cc-c047-466c-bb4c-980f543e797c" targetNamespace="http://schemas.microsoft.com/office/2006/metadata/properties" ma:root="true" ma:fieldsID="07e6585e4675be582fd11bf6f7af64de" ns3:_="" ns4:_="">
    <xsd:import namespace="51cc66f6-f10e-4eb4-9a19-fb5627dfadb0"/>
    <xsd:import namespace="b12a87cc-c047-466c-bb4c-980f543e797c"/>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cc66f6-f10e-4eb4-9a19-fb5627dfad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2a87cc-c047-466c-bb4c-980f543e797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F92924-243E-4C73-8BD6-689D14A495F2}">
  <ds:schemaRefs>
    <ds:schemaRef ds:uri="http://schemas.microsoft.com/sharepoint/v3/contenttype/forms"/>
  </ds:schemaRefs>
</ds:datastoreItem>
</file>

<file path=customXml/itemProps2.xml><?xml version="1.0" encoding="utf-8"?>
<ds:datastoreItem xmlns:ds="http://schemas.openxmlformats.org/officeDocument/2006/customXml" ds:itemID="{51D389B5-45E8-4EA7-B5A7-604FF249CF70}">
  <ds:schemaRefs>
    <ds:schemaRef ds:uri="51cc66f6-f10e-4eb4-9a19-fb5627dfadb0"/>
    <ds:schemaRef ds:uri="b12a87cc-c047-466c-bb4c-980f543e797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9D9B930-EE6A-4608-B72A-AE98F0B49B6B}">
  <ds:schemaRefs>
    <ds:schemaRef ds:uri="51cc66f6-f10e-4eb4-9a19-fb5627dfadb0"/>
    <ds:schemaRef ds:uri="b12a87cc-c047-466c-bb4c-980f543e797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{96E091D6-5F76-46A4-A0E7-ACFC8BC053E8}tf89309463_win32</Template>
  <Application>Microsoft Office PowerPoint</Application>
  <PresentationFormat>Widescreen</PresentationFormat>
  <Slides>21</Slides>
  <Notes>2</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GradientRiseVTI</vt:lpstr>
      <vt:lpstr>integrated development environments(ide) Momin asif, omar essa, Leila lewis </vt:lpstr>
      <vt:lpstr>agenda</vt:lpstr>
      <vt:lpstr>What is an IDE?</vt:lpstr>
      <vt:lpstr>What is Visual studio code?</vt:lpstr>
      <vt:lpstr>TUTORIAL </vt:lpstr>
      <vt:lpstr>How to download and install visual studio code</vt:lpstr>
      <vt:lpstr>How to use python within visual studio code</vt:lpstr>
      <vt:lpstr>HOW TO DOWNLOAD/INSTALL GIT, INITIALIZE REPOSITORY, COMMIT, PUSH</vt:lpstr>
      <vt:lpstr>HOW TO CLONE GIT REPOSITORY AND MAKE NEW BRANCH</vt:lpstr>
      <vt:lpstr>HOW TO REVIEW AND MERGE PULL REQUESTS</vt:lpstr>
      <vt:lpstr>HOW TO LIVE SHARE ON VISUAL STUDIO CODE</vt:lpstr>
      <vt:lpstr>HOW TO USE GITLENS IN VISUAL STUDIO CODE</vt:lpstr>
      <vt:lpstr>Some other cool extensions/ FEATURES </vt:lpstr>
      <vt:lpstr>Github co-pilot</vt:lpstr>
      <vt:lpstr>Turbo Console log</vt:lpstr>
      <vt:lpstr>CODE SPELL CHECKER</vt:lpstr>
      <vt:lpstr>Multi line editing in visual studio code</vt:lpstr>
      <vt:lpstr>Visual STUDIO CODE KEYBOARD SHORTCUTS</vt:lpstr>
      <vt:lpstr>Why use vs code over pycharm or any other ide?</vt:lpstr>
      <vt:lpstr>SOURCES</vt:lpstr>
      <vt:lpstr>QUIZ TIME  Go to kahoot.it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development environments(ide) Momin asif, omar essa, Leila lewis </dc:title>
  <dc:creator>Momin Khalil Asif</dc:creator>
  <cp:revision>23</cp:revision>
  <dcterms:created xsi:type="dcterms:W3CDTF">2024-08-31T16:12:32Z</dcterms:created>
  <dcterms:modified xsi:type="dcterms:W3CDTF">2024-10-01T20:38:08Z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0x0101004B15F398F3609642A3C0CE013F08B6F1</vt:lpwstr>
  </property>
</Properties>
</file>