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70" r:id="rId4"/>
    <p:sldId id="258" r:id="rId5"/>
    <p:sldId id="272" r:id="rId6"/>
    <p:sldId id="259" r:id="rId7"/>
    <p:sldId id="260" r:id="rId8"/>
    <p:sldId id="262" r:id="rId9"/>
    <p:sldId id="263" r:id="rId10"/>
    <p:sldId id="265" r:id="rId11"/>
    <p:sldId id="266" r:id="rId12"/>
    <p:sldId id="268" r:id="rId13"/>
    <p:sldId id="269" r:id="rId14"/>
    <p:sldId id="261" r:id="rId15"/>
    <p:sldId id="264" r:id="rId16"/>
    <p:sldId id="267"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5" autoAdjust="0"/>
    <p:restoredTop sz="94660"/>
  </p:normalViewPr>
  <p:slideViewPr>
    <p:cSldViewPr snapToGrid="0">
      <p:cViewPr varScale="1">
        <p:scale>
          <a:sx n="85" d="100"/>
          <a:sy n="85" d="100"/>
        </p:scale>
        <p:origin x="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82564610-8C29-43D2-8C40-38325E165B62}"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CA379B-413C-4337-8E5B-8E689BC77110}" type="slidenum">
              <a:rPr lang="en-IN" smtClean="0"/>
              <a:t>‹#›</a:t>
            </a:fld>
            <a:endParaRPr lang="en-IN"/>
          </a:p>
        </p:txBody>
      </p:sp>
    </p:spTree>
    <p:extLst>
      <p:ext uri="{BB962C8B-B14F-4D97-AF65-F5344CB8AC3E}">
        <p14:creationId xmlns:p14="http://schemas.microsoft.com/office/powerpoint/2010/main" val="3129306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2564610-8C29-43D2-8C40-38325E165B62}"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CA379B-413C-4337-8E5B-8E689BC77110}" type="slidenum">
              <a:rPr lang="en-IN" smtClean="0"/>
              <a:t>‹#›</a:t>
            </a:fld>
            <a:endParaRPr lang="en-IN"/>
          </a:p>
        </p:txBody>
      </p:sp>
    </p:spTree>
    <p:extLst>
      <p:ext uri="{BB962C8B-B14F-4D97-AF65-F5344CB8AC3E}">
        <p14:creationId xmlns:p14="http://schemas.microsoft.com/office/powerpoint/2010/main" val="303186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2564610-8C29-43D2-8C40-38325E165B62}"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CA379B-413C-4337-8E5B-8E689BC77110}" type="slidenum">
              <a:rPr lang="en-IN" smtClean="0"/>
              <a:t>‹#›</a:t>
            </a:fld>
            <a:endParaRPr lang="en-IN"/>
          </a:p>
        </p:txBody>
      </p:sp>
    </p:spTree>
    <p:extLst>
      <p:ext uri="{BB962C8B-B14F-4D97-AF65-F5344CB8AC3E}">
        <p14:creationId xmlns:p14="http://schemas.microsoft.com/office/powerpoint/2010/main" val="15123727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82564610-8C29-43D2-8C40-38325E165B62}"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CA379B-413C-4337-8E5B-8E689BC77110}" type="slidenum">
              <a:rPr lang="en-IN" smtClean="0"/>
              <a:t>‹#›</a:t>
            </a:fld>
            <a:endParaRPr lang="en-IN"/>
          </a:p>
        </p:txBody>
      </p:sp>
    </p:spTree>
    <p:extLst>
      <p:ext uri="{BB962C8B-B14F-4D97-AF65-F5344CB8AC3E}">
        <p14:creationId xmlns:p14="http://schemas.microsoft.com/office/powerpoint/2010/main" val="28372079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2564610-8C29-43D2-8C40-38325E165B62}" type="datetimeFigureOut">
              <a:rPr lang="en-IN" smtClean="0"/>
              <a:t>11-10-2023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B6CA379B-413C-4337-8E5B-8E689BC77110}" type="slidenum">
              <a:rPr lang="en-IN" smtClean="0"/>
              <a:t>‹#›</a:t>
            </a:fld>
            <a:endParaRPr lang="en-IN"/>
          </a:p>
        </p:txBody>
      </p:sp>
    </p:spTree>
    <p:extLst>
      <p:ext uri="{BB962C8B-B14F-4D97-AF65-F5344CB8AC3E}">
        <p14:creationId xmlns:p14="http://schemas.microsoft.com/office/powerpoint/2010/main" val="27085635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82564610-8C29-43D2-8C40-38325E165B62}"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CA379B-413C-4337-8E5B-8E689BC77110}" type="slidenum">
              <a:rPr lang="en-IN" smtClean="0"/>
              <a:t>‹#›</a:t>
            </a:fld>
            <a:endParaRPr lang="en-IN"/>
          </a:p>
        </p:txBody>
      </p:sp>
    </p:spTree>
    <p:extLst>
      <p:ext uri="{BB962C8B-B14F-4D97-AF65-F5344CB8AC3E}">
        <p14:creationId xmlns:p14="http://schemas.microsoft.com/office/powerpoint/2010/main" val="2667516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82564610-8C29-43D2-8C40-38325E165B62}" type="datetimeFigureOut">
              <a:rPr lang="en-IN" smtClean="0"/>
              <a:t>11-10-2023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B6CA379B-413C-4337-8E5B-8E689BC77110}" type="slidenum">
              <a:rPr lang="en-IN" smtClean="0"/>
              <a:t>‹#›</a:t>
            </a:fld>
            <a:endParaRPr lang="en-IN"/>
          </a:p>
        </p:txBody>
      </p:sp>
    </p:spTree>
    <p:extLst>
      <p:ext uri="{BB962C8B-B14F-4D97-AF65-F5344CB8AC3E}">
        <p14:creationId xmlns:p14="http://schemas.microsoft.com/office/powerpoint/2010/main" val="1101690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82564610-8C29-43D2-8C40-38325E165B62}" type="datetimeFigureOut">
              <a:rPr lang="en-IN" smtClean="0"/>
              <a:t>11-10-2023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B6CA379B-413C-4337-8E5B-8E689BC77110}" type="slidenum">
              <a:rPr lang="en-IN" smtClean="0"/>
              <a:t>‹#›</a:t>
            </a:fld>
            <a:endParaRPr lang="en-IN"/>
          </a:p>
        </p:txBody>
      </p:sp>
    </p:spTree>
    <p:extLst>
      <p:ext uri="{BB962C8B-B14F-4D97-AF65-F5344CB8AC3E}">
        <p14:creationId xmlns:p14="http://schemas.microsoft.com/office/powerpoint/2010/main" val="2135751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2564610-8C29-43D2-8C40-38325E165B62}" type="datetimeFigureOut">
              <a:rPr lang="en-IN" smtClean="0"/>
              <a:t>11-10-2023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B6CA379B-413C-4337-8E5B-8E689BC77110}" type="slidenum">
              <a:rPr lang="en-IN" smtClean="0"/>
              <a:t>‹#›</a:t>
            </a:fld>
            <a:endParaRPr lang="en-IN"/>
          </a:p>
        </p:txBody>
      </p:sp>
    </p:spTree>
    <p:extLst>
      <p:ext uri="{BB962C8B-B14F-4D97-AF65-F5344CB8AC3E}">
        <p14:creationId xmlns:p14="http://schemas.microsoft.com/office/powerpoint/2010/main" val="25728004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564610-8C29-43D2-8C40-38325E165B62}"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CA379B-413C-4337-8E5B-8E689BC77110}" type="slidenum">
              <a:rPr lang="en-IN" smtClean="0"/>
              <a:t>‹#›</a:t>
            </a:fld>
            <a:endParaRPr lang="en-IN"/>
          </a:p>
        </p:txBody>
      </p:sp>
    </p:spTree>
    <p:extLst>
      <p:ext uri="{BB962C8B-B14F-4D97-AF65-F5344CB8AC3E}">
        <p14:creationId xmlns:p14="http://schemas.microsoft.com/office/powerpoint/2010/main" val="21956111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2564610-8C29-43D2-8C40-38325E165B62}" type="datetimeFigureOut">
              <a:rPr lang="en-IN" smtClean="0"/>
              <a:t>11-10-2023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B6CA379B-413C-4337-8E5B-8E689BC77110}" type="slidenum">
              <a:rPr lang="en-IN" smtClean="0"/>
              <a:t>‹#›</a:t>
            </a:fld>
            <a:endParaRPr lang="en-IN"/>
          </a:p>
        </p:txBody>
      </p:sp>
    </p:spTree>
    <p:extLst>
      <p:ext uri="{BB962C8B-B14F-4D97-AF65-F5344CB8AC3E}">
        <p14:creationId xmlns:p14="http://schemas.microsoft.com/office/powerpoint/2010/main" val="1073870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564610-8C29-43D2-8C40-38325E165B62}" type="datetimeFigureOut">
              <a:rPr lang="en-IN" smtClean="0"/>
              <a:t>11-10-2023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CA379B-413C-4337-8E5B-8E689BC77110}" type="slidenum">
              <a:rPr lang="en-IN" smtClean="0"/>
              <a:t>‹#›</a:t>
            </a:fld>
            <a:endParaRPr lang="en-IN"/>
          </a:p>
        </p:txBody>
      </p:sp>
    </p:spTree>
    <p:extLst>
      <p:ext uri="{BB962C8B-B14F-4D97-AF65-F5344CB8AC3E}">
        <p14:creationId xmlns:p14="http://schemas.microsoft.com/office/powerpoint/2010/main" val="32328043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latin typeface="Times New Roman" panose="02020603050405020304" pitchFamily="18" charset="0"/>
                <a:cs typeface="Times New Roman" panose="02020603050405020304" pitchFamily="18" charset="0"/>
              </a:rPr>
              <a:t>A</a:t>
            </a:r>
            <a:r>
              <a:rPr lang="en-US" dirty="0" smtClean="0">
                <a:latin typeface="Times New Roman" panose="02020603050405020304" pitchFamily="18" charset="0"/>
                <a:cs typeface="Times New Roman" panose="02020603050405020304" pitchFamily="18" charset="0"/>
              </a:rPr>
              <a:t>utomatic switch off battery charger</a:t>
            </a:r>
            <a:endParaRPr lang="en-IN"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4240696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Advantages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t>It have little higher efficiency compared to IC555 and </a:t>
            </a:r>
            <a:r>
              <a:rPr lang="en-US" dirty="0" err="1"/>
              <a:t>Arduino</a:t>
            </a:r>
            <a:r>
              <a:rPr lang="en-US" dirty="0"/>
              <a:t> IDE is a versatile tool that can accommodate different types of embedded software projects. </a:t>
            </a:r>
            <a:r>
              <a:rPr lang="en-US" dirty="0" smtClean="0"/>
              <a:t>The </a:t>
            </a:r>
            <a:r>
              <a:rPr lang="en-US" dirty="0" err="1"/>
              <a:t>Arduino</a:t>
            </a:r>
            <a:r>
              <a:rPr lang="en-US" dirty="0"/>
              <a:t> programming language is based on C++, with a simple and straightforward syntax that is easy to pick up even for beginners.</a:t>
            </a:r>
          </a:p>
          <a:p>
            <a:r>
              <a:rPr lang="en-US" dirty="0"/>
              <a:t>Versatility. ...</a:t>
            </a:r>
          </a:p>
          <a:p>
            <a:r>
              <a:rPr lang="en-US" dirty="0"/>
              <a:t>Widely Supported. ...</a:t>
            </a:r>
          </a:p>
          <a:p>
            <a:r>
              <a:rPr lang="en-US" dirty="0"/>
              <a:t>Cost-Effective. ...</a:t>
            </a:r>
          </a:p>
          <a:p>
            <a:r>
              <a:rPr lang="en-US" dirty="0"/>
              <a:t>Open Source.</a:t>
            </a:r>
          </a:p>
          <a:p>
            <a:endParaRPr lang="en-IN" dirty="0"/>
          </a:p>
        </p:txBody>
      </p:sp>
    </p:spTree>
    <p:extLst>
      <p:ext uri="{BB962C8B-B14F-4D97-AF65-F5344CB8AC3E}">
        <p14:creationId xmlns:p14="http://schemas.microsoft.com/office/powerpoint/2010/main" val="28640442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Block Diagram</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endParaRPr lang="en-IN" dirty="0"/>
          </a:p>
        </p:txBody>
      </p:sp>
      <p:pic>
        <p:nvPicPr>
          <p:cNvPr id="4" name="Picture 3"/>
          <p:cNvPicPr>
            <a:picLocks noChangeAspect="1"/>
          </p:cNvPicPr>
          <p:nvPr/>
        </p:nvPicPr>
        <p:blipFill>
          <a:blip r:embed="rId2"/>
          <a:stretch>
            <a:fillRect/>
          </a:stretch>
        </p:blipFill>
        <p:spPr>
          <a:xfrm>
            <a:off x="2955074" y="1832688"/>
            <a:ext cx="6456556" cy="4223449"/>
          </a:xfrm>
          <a:prstGeom prst="rect">
            <a:avLst/>
          </a:prstGeom>
        </p:spPr>
      </p:pic>
    </p:spTree>
    <p:extLst>
      <p:ext uri="{BB962C8B-B14F-4D97-AF65-F5344CB8AC3E}">
        <p14:creationId xmlns:p14="http://schemas.microsoft.com/office/powerpoint/2010/main" val="573126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600" dirty="0" err="1" smtClean="0">
                <a:latin typeface="Times New Roman" panose="02020603050405020304" pitchFamily="18" charset="0"/>
                <a:cs typeface="Times New Roman" panose="02020603050405020304" pitchFamily="18" charset="0"/>
              </a:rPr>
              <a:t>Arduino</a:t>
            </a:r>
            <a:r>
              <a:rPr lang="en-US" sz="3600" dirty="0" smtClean="0">
                <a:latin typeface="Times New Roman" panose="02020603050405020304" pitchFamily="18" charset="0"/>
                <a:cs typeface="Times New Roman" panose="02020603050405020304" pitchFamily="18" charset="0"/>
              </a:rPr>
              <a:t> Uno</a:t>
            </a:r>
            <a:endParaRPr lang="en-IN" sz="36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85000" lnSpcReduction="10000"/>
          </a:bodyPr>
          <a:lstStyle/>
          <a:p>
            <a:pPr algn="just" hangingPunct="0"/>
            <a:r>
              <a:rPr lang="en-US" dirty="0" err="1">
                <a:latin typeface="Times New Roman" panose="02020603050405020304" pitchFamily="18" charset="0"/>
                <a:cs typeface="Times New Roman" panose="02020603050405020304" pitchFamily="18" charset="0"/>
              </a:rPr>
              <a:t>Arduino</a:t>
            </a:r>
            <a:r>
              <a:rPr lang="en-US" dirty="0">
                <a:latin typeface="Times New Roman" panose="02020603050405020304" pitchFamily="18" charset="0"/>
                <a:cs typeface="Times New Roman" panose="02020603050405020304" pitchFamily="18" charset="0"/>
              </a:rPr>
              <a:t> is a tool for making computers that can sense and control more of the physical world than your desktop computer. It's an open-source physical computing platform based on a simple microcontroller board, and a development environment for writing software for the </a:t>
            </a:r>
            <a:r>
              <a:rPr lang="en-US" dirty="0" smtClean="0">
                <a:latin typeface="Times New Roman" panose="02020603050405020304" pitchFamily="18" charset="0"/>
                <a:cs typeface="Times New Roman" panose="02020603050405020304" pitchFamily="18" charset="0"/>
              </a:rPr>
              <a:t>board</a:t>
            </a:r>
            <a:endParaRPr lang="en-IN" dirty="0">
              <a:latin typeface="Times New Roman" panose="02020603050405020304" pitchFamily="18" charset="0"/>
              <a:cs typeface="Times New Roman" panose="02020603050405020304" pitchFamily="18" charset="0"/>
            </a:endParaRPr>
          </a:p>
          <a:p>
            <a:pPr algn="just" hangingPunct="0"/>
            <a:r>
              <a:rPr lang="en-US" dirty="0" err="1">
                <a:latin typeface="Times New Roman" panose="02020603050405020304" pitchFamily="18" charset="0"/>
                <a:cs typeface="Times New Roman" panose="02020603050405020304" pitchFamily="18" charset="0"/>
              </a:rPr>
              <a:t>Arduino</a:t>
            </a:r>
            <a:r>
              <a:rPr lang="en-US" dirty="0">
                <a:latin typeface="Times New Roman" panose="02020603050405020304" pitchFamily="18" charset="0"/>
                <a:cs typeface="Times New Roman" panose="02020603050405020304" pitchFamily="18" charset="0"/>
              </a:rPr>
              <a:t> can be used to develop interactive objects, taking inputs from a variety of switches or sensors, and controlling a variety of lights, motors, and other physical outputs. </a:t>
            </a:r>
            <a:r>
              <a:rPr lang="en-US" dirty="0" err="1">
                <a:latin typeface="Times New Roman" panose="02020603050405020304" pitchFamily="18" charset="0"/>
                <a:cs typeface="Times New Roman" panose="02020603050405020304" pitchFamily="18" charset="0"/>
              </a:rPr>
              <a:t>Arduino</a:t>
            </a:r>
            <a:r>
              <a:rPr lang="en-US" dirty="0">
                <a:latin typeface="Times New Roman" panose="02020603050405020304" pitchFamily="18" charset="0"/>
                <a:cs typeface="Times New Roman" panose="02020603050405020304" pitchFamily="18" charset="0"/>
              </a:rPr>
              <a:t> projects can be stand-alone, or they can be communicate with software running on your computer. The boards can be assembled by hand or purchased preassembled; the open-source IDE can be downloaded for free</a:t>
            </a:r>
            <a:r>
              <a:rPr lang="en-US" dirty="0" smtClean="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algn="just" hangingPunct="0"/>
            <a:r>
              <a:rPr lang="en-US" dirty="0">
                <a:latin typeface="Times New Roman" panose="02020603050405020304" pitchFamily="18" charset="0"/>
                <a:cs typeface="Times New Roman" panose="02020603050405020304" pitchFamily="18" charset="0"/>
              </a:rPr>
              <a:t>The </a:t>
            </a:r>
            <a:r>
              <a:rPr lang="en-US" dirty="0" err="1">
                <a:latin typeface="Times New Roman" panose="02020603050405020304" pitchFamily="18" charset="0"/>
                <a:cs typeface="Times New Roman" panose="02020603050405020304" pitchFamily="18" charset="0"/>
              </a:rPr>
              <a:t>Arduino</a:t>
            </a:r>
            <a:r>
              <a:rPr lang="en-US" dirty="0">
                <a:latin typeface="Times New Roman" panose="02020603050405020304" pitchFamily="18" charset="0"/>
                <a:cs typeface="Times New Roman" panose="02020603050405020304" pitchFamily="18" charset="0"/>
              </a:rPr>
              <a:t> programming language is an implementation of Wiring, a similar physical computing platform, which is based on the Processing multimedia programming environment.</a:t>
            </a:r>
            <a:endParaRPr lang="en-IN" dirty="0">
              <a:latin typeface="Times New Roman" panose="02020603050405020304" pitchFamily="18" charset="0"/>
              <a:cs typeface="Times New Roman" panose="02020603050405020304" pitchFamily="18" charset="0"/>
            </a:endParaRPr>
          </a:p>
          <a:p>
            <a:pPr marL="0" indent="0">
              <a:buNone/>
            </a:pPr>
            <a:r>
              <a:rPr lang="en-US" dirty="0"/>
              <a:t> </a:t>
            </a:r>
            <a:endParaRPr lang="en-IN" dirty="0"/>
          </a:p>
          <a:p>
            <a:endParaRPr lang="en-IN" dirty="0"/>
          </a:p>
        </p:txBody>
      </p:sp>
    </p:spTree>
    <p:extLst>
      <p:ext uri="{BB962C8B-B14F-4D97-AF65-F5344CB8AC3E}">
        <p14:creationId xmlns:p14="http://schemas.microsoft.com/office/powerpoint/2010/main" val="21072026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  </a:t>
            </a:r>
            <a:endParaRPr lang="en-IN" b="1" dirty="0">
              <a:latin typeface="Times New Roman" panose="02020603050405020304" pitchFamily="18" charset="0"/>
              <a:cs typeface="Times New Roman" panose="02020603050405020304" pitchFamily="18" charset="0"/>
            </a:endParaRPr>
          </a:p>
        </p:txBody>
      </p:sp>
      <p:pic>
        <p:nvPicPr>
          <p:cNvPr id="4" name="Content Placeholder 3"/>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41654" y="800023"/>
            <a:ext cx="2831829" cy="2301449"/>
          </a:xfrm>
          <a:prstGeom prst="rect">
            <a:avLst/>
          </a:prstGeom>
          <a:noFill/>
        </p:spPr>
      </p:pic>
      <p:sp>
        <p:nvSpPr>
          <p:cNvPr id="5" name="Rectangle 4"/>
          <p:cNvSpPr/>
          <p:nvPr/>
        </p:nvSpPr>
        <p:spPr>
          <a:xfrm>
            <a:off x="1003610" y="1690688"/>
            <a:ext cx="7069873" cy="3746410"/>
          </a:xfrm>
          <a:prstGeom prst="rect">
            <a:avLst/>
          </a:prstGeom>
        </p:spPr>
        <p:txBody>
          <a:bodyPr wrap="square">
            <a:spAutoFit/>
          </a:bodyPr>
          <a:lstStyle/>
          <a:p>
            <a:pPr algn="just">
              <a:lnSpc>
                <a:spcPct val="115000"/>
              </a:lnSpc>
              <a:spcAft>
                <a:spcPts val="1000"/>
              </a:spcAft>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The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Arduino</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microcontroller is an easy</a:t>
            </a:r>
          </a:p>
          <a:p>
            <a:pPr algn="just">
              <a:lnSpc>
                <a:spcPct val="115000"/>
              </a:lnSpc>
              <a:spcAft>
                <a:spcPts val="1000"/>
              </a:spcAft>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to use yet powerful single board </a:t>
            </a:r>
          </a:p>
          <a:p>
            <a:pPr algn="just">
              <a:lnSpc>
                <a:spcPct val="115000"/>
              </a:lnSpc>
              <a:spcAft>
                <a:spcPts val="1000"/>
              </a:spcAft>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computer that has gained considerable</a:t>
            </a:r>
          </a:p>
          <a:p>
            <a:pPr algn="just">
              <a:lnSpc>
                <a:spcPct val="115000"/>
              </a:lnSpc>
              <a:spcAft>
                <a:spcPts val="1000"/>
              </a:spcAft>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traction in the hobby and professional market. The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Arduino</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is open-source, which means hardware is reasonably priced and development software is free. This guide is for students in ME 2011, or students anywhere who are confronting the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Arduino</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for the first time. For advanced </a:t>
            </a:r>
            <a:r>
              <a:rPr lang="en-US" dirty="0" err="1" smtClean="0">
                <a:effectLst/>
                <a:latin typeface="Times New Roman" panose="02020603050405020304" pitchFamily="18" charset="0"/>
                <a:ea typeface="Calibri" panose="020F0502020204030204" pitchFamily="34" charset="0"/>
                <a:cs typeface="Times New Roman" panose="02020603050405020304" pitchFamily="18" charset="0"/>
              </a:rPr>
              <a:t>Arduino</a:t>
            </a: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users, prowl the web; there are lots of resources.  </a:t>
            </a:r>
            <a:endParaRPr lang="en-IN"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smtClean="0">
              <a:effectLst/>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en-US" dirty="0" smtClean="0">
                <a:effectLst/>
                <a:latin typeface="Times New Roman" panose="02020603050405020304" pitchFamily="18" charset="0"/>
                <a:ea typeface="Calibri" panose="020F0502020204030204" pitchFamily="34" charset="0"/>
                <a:cs typeface="Times New Roman" panose="02020603050405020304" pitchFamily="18" charset="0"/>
              </a:rPr>
              <a:t> </a:t>
            </a:r>
            <a:endParaRPr lang="en-IN" sz="1600" dirty="0" smtClean="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55836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20000"/>
          </a:bodyPr>
          <a:lstStyle/>
          <a:p>
            <a:pPr algn="just"/>
            <a:r>
              <a:rPr lang="en-US" dirty="0" smtClean="0">
                <a:latin typeface="Times New Roman" panose="02020603050405020304" pitchFamily="18" charset="0"/>
                <a:cs typeface="Times New Roman" panose="02020603050405020304" pitchFamily="18" charset="0"/>
              </a:rPr>
              <a:t>In conclusion, an automatic turn-off battery charger offers a number of benefits in terms of effectiveness, security, and convenience. The charger intelligently determines the battery's charge level and automatically stops charging to avoid overcharging by utilizing sophisticated control circuits and monitoring systems. This not only lengthens the battery's lifespan but also reduces the dangers of battery damage. Due to the charger's automatic operation, there is less of a need for constant human interaction while yet ensuring accurate monitoring of the charge current and voltage. In general, an automatic turn-off battery charger is the best option for effective and hassle-free battery charging, improving the utilization of energy resources and battery performance. Overall, the Automatic Switch-off Battery implementation A highly effective, secure, and user-friendly technology called Charger has been developed to help rechargeable batteries last longer, with fewer dangers and maintenance needs.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538506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latin typeface="Times New Roman" panose="02020603050405020304" pitchFamily="18" charset="0"/>
                <a:cs typeface="Times New Roman" panose="02020603050405020304" pitchFamily="18" charset="0"/>
              </a:rPr>
              <a:t>References</a:t>
            </a:r>
            <a:endParaRPr lang="en-IN"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marL="0" indent="0">
              <a:buNone/>
            </a:pPr>
            <a:r>
              <a:rPr lang="en-IN" sz="1800" dirty="0" smtClean="0">
                <a:latin typeface="Times New Roman" panose="02020603050405020304" pitchFamily="18" charset="0"/>
                <a:cs typeface="Times New Roman" panose="02020603050405020304" pitchFamily="18" charset="0"/>
              </a:rPr>
              <a:t>[1]A. M. </a:t>
            </a:r>
            <a:r>
              <a:rPr lang="en-IN" sz="1800" dirty="0" err="1" smtClean="0">
                <a:latin typeface="Times New Roman" panose="02020603050405020304" pitchFamily="18" charset="0"/>
                <a:cs typeface="Times New Roman" panose="02020603050405020304" pitchFamily="18" charset="0"/>
              </a:rPr>
              <a:t>Rahimi</a:t>
            </a:r>
            <a:r>
              <a:rPr lang="en-IN" sz="1800" dirty="0" smtClean="0">
                <a:latin typeface="Times New Roman" panose="02020603050405020304" pitchFamily="18" charset="0"/>
                <a:cs typeface="Times New Roman" panose="02020603050405020304" pitchFamily="18" charset="0"/>
              </a:rPr>
              <a:t>, "A lithium-ion battery charger for charging up to eight cells," 2005 IEEE Vehicle Power and Propulsion Conference, Chicago, IL, 2005, pp. 6 pp.-, DOI: 10.1109/VPPC.2005.1554545.</a:t>
            </a:r>
          </a:p>
          <a:p>
            <a:pPr marL="0" indent="0">
              <a:buNone/>
            </a:pPr>
            <a:r>
              <a:rPr lang="en-IN" sz="1800" dirty="0" smtClean="0">
                <a:latin typeface="Times New Roman" panose="02020603050405020304" pitchFamily="18" charset="0"/>
                <a:cs typeface="Times New Roman" panose="02020603050405020304" pitchFamily="18" charset="0"/>
              </a:rPr>
              <a:t>[2] J. Ripley, M. T. Ansari, and J. </a:t>
            </a:r>
            <a:r>
              <a:rPr lang="en-IN" sz="1800" dirty="0" err="1" smtClean="0">
                <a:latin typeface="Times New Roman" panose="02020603050405020304" pitchFamily="18" charset="0"/>
                <a:cs typeface="Times New Roman" panose="02020603050405020304" pitchFamily="18" charset="0"/>
              </a:rPr>
              <a:t>Dehn</a:t>
            </a:r>
            <a:r>
              <a:rPr lang="en-IN" sz="1800" dirty="0" smtClean="0">
                <a:latin typeface="Times New Roman" panose="02020603050405020304" pitchFamily="18" charset="0"/>
                <a:cs typeface="Times New Roman" panose="02020603050405020304" pitchFamily="18" charset="0"/>
              </a:rPr>
              <a:t>, "Battery chargers and batteries for DC and AC back-up power systems," Record of Conference Papers. IEEE incorporated Industry Applications Society. Forty-Eighth Annual Conference. 2001 Petroleum and Chemical Industry Technical Conference (Cat. No.01CH37265), Toronto, Ontario, Canada, 2001, pp. 139-144, DOI: 10.1109/PCICON.2001.960534. </a:t>
            </a:r>
          </a:p>
          <a:p>
            <a:pPr marL="0" indent="0">
              <a:buNone/>
            </a:pPr>
            <a:r>
              <a:rPr lang="en-IN" sz="1800" dirty="0" smtClean="0">
                <a:latin typeface="Times New Roman" panose="02020603050405020304" pitchFamily="18" charset="0"/>
                <a:cs typeface="Times New Roman" panose="02020603050405020304" pitchFamily="18" charset="0"/>
              </a:rPr>
              <a:t>[3] H. A. </a:t>
            </a:r>
            <a:r>
              <a:rPr lang="en-IN" sz="1800" dirty="0" err="1" smtClean="0">
                <a:latin typeface="Times New Roman" panose="02020603050405020304" pitchFamily="18" charset="0"/>
                <a:cs typeface="Times New Roman" panose="02020603050405020304" pitchFamily="18" charset="0"/>
              </a:rPr>
              <a:t>Serhan</a:t>
            </a:r>
            <a:r>
              <a:rPr lang="en-IN" sz="1800" dirty="0" smtClean="0">
                <a:latin typeface="Times New Roman" panose="02020603050405020304" pitchFamily="18" charset="0"/>
                <a:cs typeface="Times New Roman" panose="02020603050405020304" pitchFamily="18" charset="0"/>
              </a:rPr>
              <a:t> and E. M. Ahmed, "Effect of the different charging techniques on battery life-time: Review," 2018 International Conference on Innovative Trends in Computer Engineering (ITCE), Aswan, 2018, pp. 421-426, DOI: 10.1109/ITCE.2018.8316661. [4] S. G. </a:t>
            </a:r>
            <a:r>
              <a:rPr lang="en-IN" sz="1800" dirty="0" err="1" smtClean="0">
                <a:latin typeface="Times New Roman" panose="02020603050405020304" pitchFamily="18" charset="0"/>
                <a:cs typeface="Times New Roman" panose="02020603050405020304" pitchFamily="18" charset="0"/>
              </a:rPr>
              <a:t>Tesfahunegn</a:t>
            </a:r>
            <a:r>
              <a:rPr lang="en-IN" sz="1800" dirty="0" smtClean="0">
                <a:latin typeface="Times New Roman" panose="02020603050405020304" pitchFamily="18" charset="0"/>
                <a:cs typeface="Times New Roman" panose="02020603050405020304" pitchFamily="18" charset="0"/>
              </a:rPr>
              <a:t>, O. </a:t>
            </a:r>
            <a:r>
              <a:rPr lang="en-IN" sz="1800" dirty="0" err="1" smtClean="0">
                <a:latin typeface="Times New Roman" panose="02020603050405020304" pitchFamily="18" charset="0"/>
                <a:cs typeface="Times New Roman" panose="02020603050405020304" pitchFamily="18" charset="0"/>
              </a:rPr>
              <a:t>Ulleberg</a:t>
            </a:r>
            <a:r>
              <a:rPr lang="en-IN" sz="1800" dirty="0" smtClean="0">
                <a:latin typeface="Times New Roman" panose="02020603050405020304" pitchFamily="18" charset="0"/>
                <a:cs typeface="Times New Roman" panose="02020603050405020304" pitchFamily="18" charset="0"/>
              </a:rPr>
              <a:t>, T. M. </a:t>
            </a:r>
            <a:r>
              <a:rPr lang="en-IN" sz="1800" dirty="0" err="1" smtClean="0">
                <a:latin typeface="Times New Roman" panose="02020603050405020304" pitchFamily="18" charset="0"/>
                <a:cs typeface="Times New Roman" panose="02020603050405020304" pitchFamily="18" charset="0"/>
              </a:rPr>
              <a:t>Undeland</a:t>
            </a:r>
            <a:r>
              <a:rPr lang="en-IN" sz="1800" dirty="0" smtClean="0">
                <a:latin typeface="Times New Roman" panose="02020603050405020304" pitchFamily="18" charset="0"/>
                <a:cs typeface="Times New Roman" panose="02020603050405020304" pitchFamily="18" charset="0"/>
              </a:rPr>
              <a:t>, and P. J. S. Vie, "A simplified battery charge controller for safety and increased utilization in standalone PV applications," 2011 </a:t>
            </a:r>
          </a:p>
          <a:p>
            <a:pPr marL="0" indent="0">
              <a:buNone/>
            </a:pPr>
            <a:r>
              <a:rPr lang="en-IN" sz="1800" dirty="0" smtClean="0">
                <a:latin typeface="Times New Roman" panose="02020603050405020304" pitchFamily="18" charset="0"/>
                <a:cs typeface="Times New Roman" panose="02020603050405020304" pitchFamily="18" charset="0"/>
              </a:rPr>
              <a:t>[4] International Conference on Clean Electrical Power (ICCEP), Ischia, 2011, pp. 137-144, DOI: 10.1109/ICCEP.2011.6036367. </a:t>
            </a:r>
          </a:p>
        </p:txBody>
      </p:sp>
    </p:spTree>
    <p:extLst>
      <p:ext uri="{BB962C8B-B14F-4D97-AF65-F5344CB8AC3E}">
        <p14:creationId xmlns:p14="http://schemas.microsoft.com/office/powerpoint/2010/main" val="36087115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62500" lnSpcReduction="20000"/>
          </a:bodyPr>
          <a:lstStyle/>
          <a:p>
            <a:pPr marL="0" indent="0">
              <a:buNone/>
            </a:pPr>
            <a:r>
              <a:rPr lang="en-IN" dirty="0" smtClean="0">
                <a:latin typeface="Times New Roman" panose="02020603050405020304" pitchFamily="18" charset="0"/>
                <a:cs typeface="Times New Roman" panose="02020603050405020304" pitchFamily="18" charset="0"/>
              </a:rPr>
              <a:t>[5] A. Musa, L. H. </a:t>
            </a:r>
            <a:r>
              <a:rPr lang="en-IN" dirty="0" err="1" smtClean="0">
                <a:latin typeface="Times New Roman" panose="02020603050405020304" pitchFamily="18" charset="0"/>
                <a:cs typeface="Times New Roman" panose="02020603050405020304" pitchFamily="18" charset="0"/>
              </a:rPr>
              <a:t>Pratomo</a:t>
            </a:r>
            <a:r>
              <a:rPr lang="en-IN" dirty="0" smtClean="0">
                <a:latin typeface="Times New Roman" panose="02020603050405020304" pitchFamily="18" charset="0"/>
                <a:cs typeface="Times New Roman" panose="02020603050405020304" pitchFamily="18" charset="0"/>
              </a:rPr>
              <a:t> and F. Y. </a:t>
            </a:r>
            <a:r>
              <a:rPr lang="en-IN" dirty="0" err="1" smtClean="0">
                <a:latin typeface="Times New Roman" panose="02020603050405020304" pitchFamily="18" charset="0"/>
                <a:cs typeface="Times New Roman" panose="02020603050405020304" pitchFamily="18" charset="0"/>
              </a:rPr>
              <a:t>Setiono</a:t>
            </a:r>
            <a:r>
              <a:rPr lang="en-IN" dirty="0" smtClean="0">
                <a:latin typeface="Times New Roman" panose="02020603050405020304" pitchFamily="18" charset="0"/>
                <a:cs typeface="Times New Roman" panose="02020603050405020304" pitchFamily="18" charset="0"/>
              </a:rPr>
              <a:t>, "Design and implementation of solar power as battery charger using incremental conductance current control method based on dsPIC30F4012," 2014 The 1st International Conference on Information Technology, Computer, and Electrical Engineering, Semarang, 2014, pp. 324-327, DOI: 10.1109/ICITACEE.2014.7065765. </a:t>
            </a:r>
          </a:p>
          <a:p>
            <a:pPr marL="0" indent="0">
              <a:buNone/>
            </a:pPr>
            <a:r>
              <a:rPr lang="en-IN" dirty="0" smtClean="0">
                <a:latin typeface="Times New Roman" panose="02020603050405020304" pitchFamily="18" charset="0"/>
                <a:cs typeface="Times New Roman" panose="02020603050405020304" pitchFamily="18" charset="0"/>
              </a:rPr>
              <a:t>[6] F. </a:t>
            </a:r>
            <a:r>
              <a:rPr lang="en-IN" dirty="0" err="1" smtClean="0">
                <a:latin typeface="Times New Roman" panose="02020603050405020304" pitchFamily="18" charset="0"/>
                <a:cs typeface="Times New Roman" panose="02020603050405020304" pitchFamily="18" charset="0"/>
              </a:rPr>
              <a:t>Boico</a:t>
            </a:r>
            <a:r>
              <a:rPr lang="en-IN" dirty="0" smtClean="0">
                <a:latin typeface="Times New Roman" panose="02020603050405020304" pitchFamily="18" charset="0"/>
                <a:cs typeface="Times New Roman" panose="02020603050405020304" pitchFamily="18" charset="0"/>
              </a:rPr>
              <a:t>, B. Lehman and K. </a:t>
            </a:r>
            <a:r>
              <a:rPr lang="en-IN" dirty="0" err="1" smtClean="0">
                <a:latin typeface="Times New Roman" panose="02020603050405020304" pitchFamily="18" charset="0"/>
                <a:cs typeface="Times New Roman" panose="02020603050405020304" pitchFamily="18" charset="0"/>
              </a:rPr>
              <a:t>Shujaee</a:t>
            </a:r>
            <a:r>
              <a:rPr lang="en-IN" dirty="0" smtClean="0">
                <a:latin typeface="Times New Roman" panose="02020603050405020304" pitchFamily="18" charset="0"/>
                <a:cs typeface="Times New Roman" panose="02020603050405020304" pitchFamily="18" charset="0"/>
              </a:rPr>
              <a:t>, "Solar Battery Chargers for NiMH Batteries," in IEEE Transactions on Power Electronics, vol. 22, no. 5, pp. 1600-1609, Sept. 2007, DOI: 10.1109/TPEL.2007.904164.</a:t>
            </a:r>
          </a:p>
          <a:p>
            <a:pPr marL="0" indent="0">
              <a:buNone/>
            </a:pPr>
            <a:r>
              <a:rPr lang="en-IN" dirty="0" smtClean="0">
                <a:latin typeface="Times New Roman" panose="02020603050405020304" pitchFamily="18" charset="0"/>
                <a:cs typeface="Times New Roman" panose="02020603050405020304" pitchFamily="18" charset="0"/>
              </a:rPr>
              <a:t>[7] H. A. </a:t>
            </a:r>
            <a:r>
              <a:rPr lang="en-IN" dirty="0" err="1" smtClean="0">
                <a:latin typeface="Times New Roman" panose="02020603050405020304" pitchFamily="18" charset="0"/>
                <a:cs typeface="Times New Roman" panose="02020603050405020304" pitchFamily="18" charset="0"/>
              </a:rPr>
              <a:t>Serhan</a:t>
            </a:r>
            <a:r>
              <a:rPr lang="en-IN" dirty="0" smtClean="0">
                <a:latin typeface="Times New Roman" panose="02020603050405020304" pitchFamily="18" charset="0"/>
                <a:cs typeface="Times New Roman" panose="02020603050405020304" pitchFamily="18" charset="0"/>
              </a:rPr>
              <a:t> and E. M. Ahmed, "Effect of the different charging techniques on battery life-time: Review," 2018 International Conference on Innovative Trends in Computer Engineering (ITCE), Aswan, 2018, pp. 421-426, DOI: 10.1109/ITCE.2018.8316661. </a:t>
            </a:r>
          </a:p>
          <a:p>
            <a:pPr marL="0" indent="0">
              <a:buNone/>
            </a:pPr>
            <a:r>
              <a:rPr lang="en-IN" dirty="0" smtClean="0">
                <a:latin typeface="Times New Roman" panose="02020603050405020304" pitchFamily="18" charset="0"/>
                <a:cs typeface="Times New Roman" panose="02020603050405020304" pitchFamily="18" charset="0"/>
              </a:rPr>
              <a:t>[8] P. K. </a:t>
            </a:r>
            <a:r>
              <a:rPr lang="en-IN" dirty="0" err="1" smtClean="0">
                <a:latin typeface="Times New Roman" panose="02020603050405020304" pitchFamily="18" charset="0"/>
                <a:cs typeface="Times New Roman" panose="02020603050405020304" pitchFamily="18" charset="0"/>
              </a:rPr>
              <a:t>Atri</a:t>
            </a:r>
            <a:r>
              <a:rPr lang="en-IN" dirty="0" smtClean="0">
                <a:latin typeface="Times New Roman" panose="02020603050405020304" pitchFamily="18" charset="0"/>
                <a:cs typeface="Times New Roman" panose="02020603050405020304" pitchFamily="18" charset="0"/>
              </a:rPr>
              <a:t>, P. S. </a:t>
            </a:r>
            <a:r>
              <a:rPr lang="en-IN" dirty="0" err="1" smtClean="0">
                <a:latin typeface="Times New Roman" panose="02020603050405020304" pitchFamily="18" charset="0"/>
                <a:cs typeface="Times New Roman" panose="02020603050405020304" pitchFamily="18" charset="0"/>
              </a:rPr>
              <a:t>Modi</a:t>
            </a:r>
            <a:r>
              <a:rPr lang="en-IN" dirty="0" smtClean="0">
                <a:latin typeface="Times New Roman" panose="02020603050405020304" pitchFamily="18" charset="0"/>
                <a:cs typeface="Times New Roman" panose="02020603050405020304" pitchFamily="18" charset="0"/>
              </a:rPr>
              <a:t>, and N. S. </a:t>
            </a:r>
            <a:r>
              <a:rPr lang="en-IN" dirty="0" err="1" smtClean="0">
                <a:latin typeface="Times New Roman" panose="02020603050405020304" pitchFamily="18" charset="0"/>
                <a:cs typeface="Times New Roman" panose="02020603050405020304" pitchFamily="18" charset="0"/>
              </a:rPr>
              <a:t>Gujar</a:t>
            </a:r>
            <a:r>
              <a:rPr lang="en-IN" dirty="0" smtClean="0">
                <a:latin typeface="Times New Roman" panose="02020603050405020304" pitchFamily="18" charset="0"/>
                <a:cs typeface="Times New Roman" panose="02020603050405020304" pitchFamily="18" charset="0"/>
              </a:rPr>
              <a:t>, "Comparison of Different MPPT Control Strategies for Solar Charge Controller," 2020 International Conference on Power Electronics &amp; </a:t>
            </a:r>
            <a:r>
              <a:rPr lang="en-IN" dirty="0" err="1" smtClean="0">
                <a:latin typeface="Times New Roman" panose="02020603050405020304" pitchFamily="18" charset="0"/>
                <a:cs typeface="Times New Roman" panose="02020603050405020304" pitchFamily="18" charset="0"/>
              </a:rPr>
              <a:t>IoT</a:t>
            </a:r>
            <a:r>
              <a:rPr lang="en-IN" dirty="0" smtClean="0">
                <a:latin typeface="Times New Roman" panose="02020603050405020304" pitchFamily="18" charset="0"/>
                <a:cs typeface="Times New Roman" panose="02020603050405020304" pitchFamily="18" charset="0"/>
              </a:rPr>
              <a:t> Applications in Renewable Energy and its Control (PARC), Mathura, Uttar Pradesh, India, 2020, pp. 65-69, DOI: 10.1109/PARC49193.2020.236559. </a:t>
            </a:r>
          </a:p>
          <a:p>
            <a:pPr marL="0" indent="0">
              <a:buNone/>
            </a:pPr>
            <a:r>
              <a:rPr lang="en-IN" dirty="0" smtClean="0">
                <a:latin typeface="Times New Roman" panose="02020603050405020304" pitchFamily="18" charset="0"/>
                <a:cs typeface="Times New Roman" panose="02020603050405020304" pitchFamily="18" charset="0"/>
              </a:rPr>
              <a:t>[9] S. S. </a:t>
            </a:r>
            <a:r>
              <a:rPr lang="en-IN" dirty="0" err="1" smtClean="0">
                <a:latin typeface="Times New Roman" panose="02020603050405020304" pitchFamily="18" charset="0"/>
                <a:cs typeface="Times New Roman" panose="02020603050405020304" pitchFamily="18" charset="0"/>
              </a:rPr>
              <a:t>Valunjkar</a:t>
            </a:r>
            <a:r>
              <a:rPr lang="en-IN" dirty="0" smtClean="0">
                <a:latin typeface="Times New Roman" panose="02020603050405020304" pitchFamily="18" charset="0"/>
                <a:cs typeface="Times New Roman" panose="02020603050405020304" pitchFamily="18" charset="0"/>
              </a:rPr>
              <a:t>, S. D. Joshi and N. R. Kulkarni, "Hardware and simulation study of MPPT charge controller for non-conventional energy sources," 2015 International Conference on Industrial Instrumentation and Control (ICIC), Pune, 2015, pp. 529-534, DOI: 10.1109/IIC.2015.7150799.</a:t>
            </a:r>
          </a:p>
          <a:p>
            <a:pPr marL="0" indent="0">
              <a:buNone/>
            </a:pPr>
            <a:r>
              <a:rPr lang="en-IN" dirty="0" smtClean="0">
                <a:latin typeface="Times New Roman" panose="02020603050405020304" pitchFamily="18" charset="0"/>
                <a:cs typeface="Times New Roman" panose="02020603050405020304" pitchFamily="18" charset="0"/>
              </a:rPr>
              <a:t>[10] W. </a:t>
            </a:r>
            <a:r>
              <a:rPr lang="en-IN" dirty="0" err="1" smtClean="0">
                <a:latin typeface="Times New Roman" panose="02020603050405020304" pitchFamily="18" charset="0"/>
                <a:cs typeface="Times New Roman" panose="02020603050405020304" pitchFamily="18" charset="0"/>
              </a:rPr>
              <a:t>Makni</a:t>
            </a:r>
            <a:r>
              <a:rPr lang="en-IN" dirty="0" smtClean="0">
                <a:latin typeface="Times New Roman" panose="02020603050405020304" pitchFamily="18" charset="0"/>
                <a:cs typeface="Times New Roman" panose="02020603050405020304" pitchFamily="18" charset="0"/>
              </a:rPr>
              <a:t>, N. Ben </a:t>
            </a:r>
            <a:r>
              <a:rPr lang="en-IN" dirty="0" err="1" smtClean="0">
                <a:latin typeface="Times New Roman" panose="02020603050405020304" pitchFamily="18" charset="0"/>
                <a:cs typeface="Times New Roman" panose="02020603050405020304" pitchFamily="18" charset="0"/>
              </a:rPr>
              <a:t>hadj</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H.Samet</a:t>
            </a:r>
            <a:r>
              <a:rPr lang="en-IN" dirty="0" smtClean="0">
                <a:latin typeface="Times New Roman" panose="02020603050405020304" pitchFamily="18" charset="0"/>
                <a:cs typeface="Times New Roman" panose="02020603050405020304" pitchFamily="18" charset="0"/>
              </a:rPr>
              <a:t>, </a:t>
            </a:r>
            <a:r>
              <a:rPr lang="en-IN" dirty="0" err="1" smtClean="0">
                <a:latin typeface="Times New Roman" panose="02020603050405020304" pitchFamily="18" charset="0"/>
                <a:cs typeface="Times New Roman" panose="02020603050405020304" pitchFamily="18" charset="0"/>
              </a:rPr>
              <a:t>R.Neji</a:t>
            </a:r>
            <a:r>
              <a:rPr lang="en-IN" dirty="0" smtClean="0">
                <a:latin typeface="Times New Roman" panose="02020603050405020304" pitchFamily="18" charset="0"/>
                <a:cs typeface="Times New Roman" panose="02020603050405020304" pitchFamily="18" charset="0"/>
              </a:rPr>
              <a:t>, Design simulation and realization of solar battery charge controller using </a:t>
            </a:r>
            <a:r>
              <a:rPr lang="en-IN" dirty="0" err="1" smtClean="0">
                <a:latin typeface="Times New Roman" panose="02020603050405020304" pitchFamily="18" charset="0"/>
                <a:cs typeface="Times New Roman" panose="02020603050405020304" pitchFamily="18" charset="0"/>
              </a:rPr>
              <a:t>Arduino</a:t>
            </a:r>
            <a:r>
              <a:rPr lang="en-IN" dirty="0" smtClean="0">
                <a:latin typeface="Times New Roman" panose="02020603050405020304" pitchFamily="18" charset="0"/>
                <a:cs typeface="Times New Roman" panose="02020603050405020304" pitchFamily="18" charset="0"/>
              </a:rPr>
              <a:t>, a 17th international conference on Sciences and Techniques of Automatic control &amp; computer engineering- STA'2016, Sousse, Tunisia, December 19-21, 2016</a:t>
            </a:r>
          </a:p>
          <a:p>
            <a:endParaRPr lang="en-IN" dirty="0"/>
          </a:p>
        </p:txBody>
      </p:sp>
    </p:spTree>
    <p:extLst>
      <p:ext uri="{BB962C8B-B14F-4D97-AF65-F5344CB8AC3E}">
        <p14:creationId xmlns:p14="http://schemas.microsoft.com/office/powerpoint/2010/main" val="5030814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Abstract</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r>
              <a:rPr lang="en-US" dirty="0" smtClean="0"/>
              <a:t>An automatic turn-off battery charger's design and execution provide a dependable and effective way to charge batteries while reducing overcharging dangers and extending battery life. The goal of this project is to create a charger that recognizes the battery's charge level automatically and stops charging when the battery is fully charged. The technique entails examining the project requirements, constructing the charging circuit, putting a charging algorithm into practice, adding safety features, putting a monitoring circuit in place, creating charging control logic, and supplying visual feedback via indicators or displays. Accurate and secure charging performance is ensured by extensive testing and optimization. The automated shut-off battery charger improves charging effectiveness and user convenience while also preserving energy resources and enhancing battery performance.</a:t>
            </a:r>
            <a:endParaRPr lang="en-IN" dirty="0"/>
          </a:p>
        </p:txBody>
      </p:sp>
    </p:spTree>
    <p:extLst>
      <p:ext uri="{BB962C8B-B14F-4D97-AF65-F5344CB8AC3E}">
        <p14:creationId xmlns:p14="http://schemas.microsoft.com/office/powerpoint/2010/main" val="12432054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IN" dirty="0"/>
          </a:p>
        </p:txBody>
      </p:sp>
      <p:sp>
        <p:nvSpPr>
          <p:cNvPr id="3" name="Content Placeholder 2"/>
          <p:cNvSpPr>
            <a:spLocks noGrp="1"/>
          </p:cNvSpPr>
          <p:nvPr>
            <p:ph idx="1"/>
          </p:nvPr>
        </p:nvSpPr>
        <p:spPr/>
        <p:txBody>
          <a:bodyPr/>
          <a:lstStyle/>
          <a:p>
            <a:r>
              <a:rPr lang="en-US" dirty="0" smtClean="0"/>
              <a:t>Natural resources including sunshine, wind, rain, tides, and geothermal heat are examples of renewable energy sources. These resources are renewed naturally and are renewable. Therefore, unlike finite conventional fossil fuels, these sources can be used indefinitely for all practical purposes. The global energy crisis has given clean and renewable energy sources additional push to expand and flourish. Around the world, businesses are implementing CDMs. Globally, the use of fossil fuels is declining quickly. The pollution produced by the combustion of fossil fuels is another significant factor working against them. While producing electricity, renewable energy sources are more cleaner.</a:t>
            </a:r>
            <a:endParaRPr lang="en-IN" dirty="0"/>
          </a:p>
        </p:txBody>
      </p:sp>
    </p:spTree>
    <p:extLst>
      <p:ext uri="{BB962C8B-B14F-4D97-AF65-F5344CB8AC3E}">
        <p14:creationId xmlns:p14="http://schemas.microsoft.com/office/powerpoint/2010/main" val="7327476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Literature survey</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Autofit/>
          </a:bodyPr>
          <a:lstStyle/>
          <a:p>
            <a:pPr marL="0" indent="0">
              <a:buNone/>
            </a:pPr>
            <a:r>
              <a:rPr lang="en-IN" sz="1800" dirty="0" smtClean="0">
                <a:latin typeface="Times New Roman" panose="02020603050405020304" pitchFamily="18" charset="0"/>
                <a:cs typeface="Times New Roman" panose="02020603050405020304" pitchFamily="18" charset="0"/>
              </a:rPr>
              <a:t>[1] W. </a:t>
            </a:r>
            <a:r>
              <a:rPr lang="en-IN" sz="1800" dirty="0" err="1" smtClean="0">
                <a:latin typeface="Times New Roman" panose="02020603050405020304" pitchFamily="18" charset="0"/>
                <a:cs typeface="Times New Roman" panose="02020603050405020304" pitchFamily="18" charset="0"/>
              </a:rPr>
              <a:t>Makni</a:t>
            </a:r>
            <a:r>
              <a:rPr lang="en-IN" sz="1800" dirty="0" smtClean="0">
                <a:latin typeface="Times New Roman" panose="02020603050405020304" pitchFamily="18" charset="0"/>
                <a:cs typeface="Times New Roman" panose="02020603050405020304" pitchFamily="18" charset="0"/>
              </a:rPr>
              <a:t>, N. Ben </a:t>
            </a:r>
            <a:r>
              <a:rPr lang="en-IN" sz="1800" dirty="0" err="1" smtClean="0">
                <a:latin typeface="Times New Roman" panose="02020603050405020304" pitchFamily="18" charset="0"/>
                <a:cs typeface="Times New Roman" panose="02020603050405020304" pitchFamily="18" charset="0"/>
              </a:rPr>
              <a:t>hadj</a:t>
            </a:r>
            <a:r>
              <a:rPr lang="en-IN" sz="1800" dirty="0" smtClean="0">
                <a:latin typeface="Times New Roman" panose="02020603050405020304" pitchFamily="18" charset="0"/>
                <a:cs typeface="Times New Roman" panose="02020603050405020304" pitchFamily="18" charset="0"/>
              </a:rPr>
              <a:t>, </a:t>
            </a:r>
            <a:r>
              <a:rPr lang="en-IN" sz="1800" dirty="0" err="1" smtClean="0">
                <a:latin typeface="Times New Roman" panose="02020603050405020304" pitchFamily="18" charset="0"/>
                <a:cs typeface="Times New Roman" panose="02020603050405020304" pitchFamily="18" charset="0"/>
              </a:rPr>
              <a:t>H.Samet</a:t>
            </a:r>
            <a:r>
              <a:rPr lang="en-IN" sz="1800" dirty="0" smtClean="0">
                <a:latin typeface="Times New Roman" panose="02020603050405020304" pitchFamily="18" charset="0"/>
                <a:cs typeface="Times New Roman" panose="02020603050405020304" pitchFamily="18" charset="0"/>
              </a:rPr>
              <a:t>, </a:t>
            </a:r>
            <a:r>
              <a:rPr lang="en-IN" sz="1800" dirty="0" err="1" smtClean="0">
                <a:latin typeface="Times New Roman" panose="02020603050405020304" pitchFamily="18" charset="0"/>
                <a:cs typeface="Times New Roman" panose="02020603050405020304" pitchFamily="18" charset="0"/>
              </a:rPr>
              <a:t>R.Neji</a:t>
            </a:r>
            <a:r>
              <a:rPr lang="en-IN" sz="1800" dirty="0" smtClean="0">
                <a:latin typeface="Times New Roman" panose="02020603050405020304" pitchFamily="18" charset="0"/>
                <a:cs typeface="Times New Roman" panose="02020603050405020304" pitchFamily="18" charset="0"/>
              </a:rPr>
              <a:t>, Design simulation and realization of solar battery charge controller using </a:t>
            </a:r>
            <a:r>
              <a:rPr lang="en-IN" sz="1800" dirty="0" err="1" smtClean="0">
                <a:latin typeface="Times New Roman" panose="02020603050405020304" pitchFamily="18" charset="0"/>
                <a:cs typeface="Times New Roman" panose="02020603050405020304" pitchFamily="18" charset="0"/>
              </a:rPr>
              <a:t>Arduino</a:t>
            </a:r>
            <a:r>
              <a:rPr lang="en-IN" sz="1800" dirty="0" smtClean="0">
                <a:latin typeface="Times New Roman" panose="02020603050405020304" pitchFamily="18" charset="0"/>
                <a:cs typeface="Times New Roman" panose="02020603050405020304" pitchFamily="18" charset="0"/>
              </a:rPr>
              <a:t> Uno, a17th international conference on Sciences and Techniques of Automatic control &amp; computer engineering - STA'2016, Sousse, Tunisia, December 19 - 21, 2016 . </a:t>
            </a:r>
            <a:r>
              <a:rPr lang="en-US" sz="1800" dirty="0" smtClean="0">
                <a:latin typeface="Times New Roman" panose="02020603050405020304" pitchFamily="18" charset="0"/>
                <a:cs typeface="Times New Roman" panose="02020603050405020304" pitchFamily="18" charset="0"/>
              </a:rPr>
              <a:t>To safeguard the battery from overcharging and deep discharges, a straightforward approach battery charge controller has been developed in this study.  The </a:t>
            </a:r>
            <a:r>
              <a:rPr lang="en-US" sz="1800" dirty="0" err="1" smtClean="0">
                <a:latin typeface="Times New Roman" panose="02020603050405020304" pitchFamily="18" charset="0"/>
                <a:cs typeface="Times New Roman" panose="02020603050405020304" pitchFamily="18" charset="0"/>
              </a:rPr>
              <a:t>Arduino</a:t>
            </a:r>
            <a:r>
              <a:rPr lang="en-US" sz="1800" dirty="0" smtClean="0">
                <a:latin typeface="Times New Roman" panose="02020603050405020304" pitchFamily="18" charset="0"/>
                <a:cs typeface="Times New Roman" panose="02020603050405020304" pitchFamily="18" charset="0"/>
              </a:rPr>
              <a:t> Uno board is in charge of managing the procedure; it must be able to ascertain the battery's condition and determine when the charging process must be completed. The battery's condition is constantly and flawlessly controlled. The usage of an </a:t>
            </a:r>
            <a:r>
              <a:rPr lang="en-US" sz="1800" dirty="0" err="1" smtClean="0">
                <a:latin typeface="Times New Roman" panose="02020603050405020304" pitchFamily="18" charset="0"/>
                <a:cs typeface="Times New Roman" panose="02020603050405020304" pitchFamily="18" charset="0"/>
              </a:rPr>
              <a:t>Arduino</a:t>
            </a:r>
            <a:r>
              <a:rPr lang="en-US" sz="1800" dirty="0" smtClean="0">
                <a:latin typeface="Times New Roman" panose="02020603050405020304" pitchFamily="18" charset="0"/>
                <a:cs typeface="Times New Roman" panose="02020603050405020304" pitchFamily="18" charset="0"/>
              </a:rPr>
              <a:t> Uno based microcontroller has been taken into consideration in order to allow for good flexibility, to streamline the hardware needed (just a few external components are utilized), and to offer an intelligent tool to use through the programmed algorithm. The voltage from the photovoltaic panel was stepped down to the charge voltage of the battery using a buck DC-DC converter.</a:t>
            </a:r>
            <a:endParaRPr lang="en-IN" sz="1800" dirty="0" smtClean="0">
              <a:latin typeface="Times New Roman" panose="02020603050405020304" pitchFamily="18" charset="0"/>
              <a:cs typeface="Times New Roman" panose="02020603050405020304" pitchFamily="18" charset="0"/>
            </a:endParaRPr>
          </a:p>
          <a:p>
            <a:pPr marL="0" indent="0">
              <a:buNone/>
            </a:pPr>
            <a:r>
              <a:rPr lang="en-IN" sz="1800" dirty="0" smtClean="0">
                <a:latin typeface="Times New Roman" panose="02020603050405020304" pitchFamily="18" charset="0"/>
                <a:cs typeface="Times New Roman" panose="02020603050405020304" pitchFamily="18" charset="0"/>
              </a:rPr>
              <a:t>[2] N K. </a:t>
            </a:r>
            <a:r>
              <a:rPr lang="en-IN" sz="1800" dirty="0" err="1" smtClean="0">
                <a:latin typeface="Times New Roman" panose="02020603050405020304" pitchFamily="18" charset="0"/>
                <a:cs typeface="Times New Roman" panose="02020603050405020304" pitchFamily="18" charset="0"/>
              </a:rPr>
              <a:t>M'Sirdi</a:t>
            </a:r>
            <a:r>
              <a:rPr lang="en-IN" sz="1800" dirty="0" smtClean="0">
                <a:latin typeface="Times New Roman" panose="02020603050405020304" pitchFamily="18" charset="0"/>
                <a:cs typeface="Times New Roman" panose="02020603050405020304" pitchFamily="18" charset="0"/>
              </a:rPr>
              <a:t>, B. </a:t>
            </a:r>
            <a:r>
              <a:rPr lang="en-IN" sz="1800" dirty="0" err="1" smtClean="0">
                <a:latin typeface="Times New Roman" panose="02020603050405020304" pitchFamily="18" charset="0"/>
                <a:cs typeface="Times New Roman" panose="02020603050405020304" pitchFamily="18" charset="0"/>
              </a:rPr>
              <a:t>Nehme</a:t>
            </a:r>
            <a:r>
              <a:rPr lang="en-IN" sz="1800" dirty="0" smtClean="0">
                <a:latin typeface="Times New Roman" panose="02020603050405020304" pitchFamily="18" charset="0"/>
                <a:cs typeface="Times New Roman" panose="02020603050405020304" pitchFamily="18" charset="0"/>
              </a:rPr>
              <a:t>, M. </a:t>
            </a:r>
            <a:r>
              <a:rPr lang="en-IN" sz="1800" dirty="0" err="1" smtClean="0">
                <a:latin typeface="Times New Roman" panose="02020603050405020304" pitchFamily="18" charset="0"/>
                <a:cs typeface="Times New Roman" panose="02020603050405020304" pitchFamily="18" charset="0"/>
              </a:rPr>
              <a:t>Abarkan</a:t>
            </a:r>
            <a:r>
              <a:rPr lang="en-IN" sz="1800" dirty="0" smtClean="0">
                <a:latin typeface="Times New Roman" panose="02020603050405020304" pitchFamily="18" charset="0"/>
                <a:cs typeface="Times New Roman" panose="02020603050405020304" pitchFamily="18" charset="0"/>
              </a:rPr>
              <a:t>, A. </a:t>
            </a:r>
            <a:r>
              <a:rPr lang="en-IN" sz="1800" dirty="0" err="1" smtClean="0">
                <a:latin typeface="Times New Roman" panose="02020603050405020304" pitchFamily="18" charset="0"/>
                <a:cs typeface="Times New Roman" panose="02020603050405020304" pitchFamily="18" charset="0"/>
              </a:rPr>
              <a:t>Rabhi</a:t>
            </a:r>
            <a:r>
              <a:rPr lang="en-IN" sz="1800" dirty="0" smtClean="0">
                <a:latin typeface="Times New Roman" panose="02020603050405020304" pitchFamily="18" charset="0"/>
                <a:cs typeface="Times New Roman" panose="02020603050405020304" pitchFamily="18" charset="0"/>
              </a:rPr>
              <a:t>, The Best MPPT Algorithms by VSAS approach for Renewable Energy Sources (RES), conference paper EFEA 2014, PARIS. </a:t>
            </a:r>
            <a:r>
              <a:rPr lang="en-US" sz="1800" dirty="0"/>
              <a:t>VSAS (Variable Structure Automatic Systems) control methodology is applied to clarify the rationale behind Maximum Power Point Tracking and get the best optimization algorithm. </a:t>
            </a:r>
            <a:endParaRPr lang="en-US" sz="1800" dirty="0" smtClean="0"/>
          </a:p>
          <a:p>
            <a:pPr marL="0" indent="0">
              <a:buNone/>
            </a:pPr>
            <a:endParaRPr lang="en-US" sz="1800" dirty="0"/>
          </a:p>
          <a:p>
            <a:pPr marL="0" indent="0">
              <a:buNone/>
            </a:pPr>
            <a:endParaRPr lang="en-US" sz="1800" dirty="0" smtClean="0"/>
          </a:p>
          <a:p>
            <a:pPr marL="0" indent="0">
              <a:buNone/>
            </a:pPr>
            <a:endParaRPr lang="en-US" sz="1800" dirty="0"/>
          </a:p>
          <a:p>
            <a:pPr marL="0" indent="0">
              <a:buNone/>
            </a:pPr>
            <a:r>
              <a:rPr lang="en-IN" sz="1800" dirty="0" smtClean="0">
                <a:latin typeface="Times New Roman" panose="02020603050405020304" pitchFamily="18" charset="0"/>
                <a:cs typeface="Times New Roman" panose="02020603050405020304" pitchFamily="18" charset="0"/>
              </a:rPr>
              <a:t>[4] A. </a:t>
            </a:r>
            <a:r>
              <a:rPr lang="en-IN" sz="1800" dirty="0" err="1" smtClean="0">
                <a:latin typeface="Times New Roman" panose="02020603050405020304" pitchFamily="18" charset="0"/>
                <a:cs typeface="Times New Roman" panose="02020603050405020304" pitchFamily="18" charset="0"/>
              </a:rPr>
              <a:t>Chandwani</a:t>
            </a:r>
            <a:r>
              <a:rPr lang="en-IN" sz="1800" dirty="0" smtClean="0">
                <a:latin typeface="Times New Roman" panose="02020603050405020304" pitchFamily="18" charset="0"/>
                <a:cs typeface="Times New Roman" panose="02020603050405020304" pitchFamily="18" charset="0"/>
              </a:rPr>
              <a:t>, A. Kothari, Design, Simulation and Implementation of Maximum Power Point Tracking (MPPT) for solar-based Renewable Systems, 2016 International Conference on Electrical Power and Energy Systems (ICEPES). Dec 14-16, 2016. </a:t>
            </a:r>
          </a:p>
        </p:txBody>
      </p:sp>
    </p:spTree>
    <p:extLst>
      <p:ext uri="{BB962C8B-B14F-4D97-AF65-F5344CB8AC3E}">
        <p14:creationId xmlns:p14="http://schemas.microsoft.com/office/powerpoint/2010/main" val="28927429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fontScale="92500" lnSpcReduction="20000"/>
          </a:bodyPr>
          <a:lstStyle/>
          <a:p>
            <a:r>
              <a:rPr lang="en-US" dirty="0" smtClean="0"/>
              <a:t>Two algorithms are developed the Modified and Enhanced Perturb and Observe Algorithm (MEPO) the Robust Unified Control Algorithm (RUCA). The maximum power is computed online using a very simple algorithm. Compared to the other algorithms like Perturb and Observe (PO), Hill Climbing, Incremental Encoder (</a:t>
            </a:r>
            <a:r>
              <a:rPr lang="en-US" dirty="0" err="1" smtClean="0"/>
              <a:t>InCod</a:t>
            </a:r>
            <a:r>
              <a:rPr lang="en-US" dirty="0" smtClean="0"/>
              <a:t>) and </a:t>
            </a:r>
            <a:r>
              <a:rPr lang="en-US" dirty="0" err="1" smtClean="0"/>
              <a:t>and</a:t>
            </a:r>
            <a:r>
              <a:rPr lang="en-US" dirty="0" smtClean="0"/>
              <a:t> SMC approach it is proven more efficient and faster despite using low frequency commutation. The proposed MPPT has several advantages: simplicity, high convergence speed and is independent on PV array characteristics. The obtained results have proven that the MPPT is tracked even under sudden change of irradiation level.</a:t>
            </a:r>
          </a:p>
          <a:p>
            <a:r>
              <a:rPr lang="en-IN" dirty="0" smtClean="0">
                <a:latin typeface="Times New Roman" panose="02020603050405020304" pitchFamily="18" charset="0"/>
                <a:cs typeface="Times New Roman" panose="02020603050405020304" pitchFamily="18" charset="0"/>
              </a:rPr>
              <a:t>[3] M. </a:t>
            </a:r>
            <a:r>
              <a:rPr lang="en-IN" dirty="0" err="1" smtClean="0">
                <a:latin typeface="Times New Roman" panose="02020603050405020304" pitchFamily="18" charset="0"/>
                <a:cs typeface="Times New Roman" panose="02020603050405020304" pitchFamily="18" charset="0"/>
              </a:rPr>
              <a:t>Pathare</a:t>
            </a:r>
            <a:r>
              <a:rPr lang="en-IN" dirty="0" smtClean="0">
                <a:latin typeface="Times New Roman" panose="02020603050405020304" pitchFamily="18" charset="0"/>
                <a:cs typeface="Times New Roman" panose="02020603050405020304" pitchFamily="18" charset="0"/>
              </a:rPr>
              <a:t>, V. Shetty, Designing and Implementation of Maximum Power Point Tracking(MPPT) Solar Charge Controller, 2017 International Conference on Nascent Technologies in the Engineering Field (ICNTE-2017). </a:t>
            </a:r>
          </a:p>
          <a:p>
            <a:endParaRPr lang="en-IN" dirty="0"/>
          </a:p>
        </p:txBody>
      </p:sp>
    </p:spTree>
    <p:extLst>
      <p:ext uri="{BB962C8B-B14F-4D97-AF65-F5344CB8AC3E}">
        <p14:creationId xmlns:p14="http://schemas.microsoft.com/office/powerpoint/2010/main" val="40105308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r>
              <a:rPr lang="en-US" dirty="0" smtClean="0"/>
              <a:t>the platform </a:t>
            </a:r>
            <a:r>
              <a:rPr lang="en-US" dirty="0" err="1" smtClean="0"/>
              <a:t>Arduino</a:t>
            </a:r>
            <a:r>
              <a:rPr lang="en-US" dirty="0" smtClean="0"/>
              <a:t> with a number of sensors standard can be used as components of an electronic system for acquiring measures and controls. This paper presents the design of a low-cost and effective solar charge controller. This system includes several elements such as the solar panel converter DC/DC, battery, circuit MPPT using Microcontroller, sensors, and the MPPT algorithm. The MPPT (Maximum Power Point Tracker) algorithm has been implemented using an </a:t>
            </a:r>
            <a:r>
              <a:rPr lang="en-US" dirty="0" err="1" smtClean="0"/>
              <a:t>Arduino</a:t>
            </a:r>
            <a:r>
              <a:rPr lang="en-US" dirty="0" smtClean="0"/>
              <a:t> Nano with the preferred program. The voltage and current of the Panel are taken where the program implemented will work and using this algorithm that MPP will be reached. This paper provides details on the solar charge control device at the maximum power point. The results include the change of the duty cycle with the change in load and thus mean the variation of the buck converter output voltage and current controlled by the MPPT algorithm.</a:t>
            </a:r>
            <a:endParaRPr lang="en-IN" dirty="0" smtClean="0">
              <a:latin typeface="Times New Roman" panose="02020603050405020304" pitchFamily="18" charset="0"/>
              <a:cs typeface="Times New Roman" panose="02020603050405020304" pitchFamily="18" charset="0"/>
            </a:endParaRPr>
          </a:p>
          <a:p>
            <a:endParaRPr lang="en-US" dirty="0" smtClean="0"/>
          </a:p>
          <a:p>
            <a:pPr marL="0" indent="0">
              <a:buNone/>
            </a:pPr>
            <a:endParaRPr lang="en-IN" dirty="0"/>
          </a:p>
        </p:txBody>
      </p:sp>
    </p:spTree>
    <p:extLst>
      <p:ext uri="{BB962C8B-B14F-4D97-AF65-F5344CB8AC3E}">
        <p14:creationId xmlns:p14="http://schemas.microsoft.com/office/powerpoint/2010/main" val="22245357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Existing system</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dirty="0" smtClean="0"/>
              <a:t>In existing system , the main goal of the project is to design and build an electronic device that will charge a battery using electricity. The designed gadget consists of a circuit that charges the battery and displays the battery charge level by LED when charging or when it is at rest. And they used IC555 microcontroller as their microchip. And IC555 act as the brain to the whole system.</a:t>
            </a:r>
            <a:endParaRPr lang="en-IN" dirty="0"/>
          </a:p>
        </p:txBody>
      </p:sp>
    </p:spTree>
    <p:extLst>
      <p:ext uri="{BB962C8B-B14F-4D97-AF65-F5344CB8AC3E}">
        <p14:creationId xmlns:p14="http://schemas.microsoft.com/office/powerpoint/2010/main" val="3030821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Disadvantages</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t>In existing system the efficiency value is low and it also have several drawback such as the </a:t>
            </a:r>
            <a:r>
              <a:rPr lang="en-US" dirty="0"/>
              <a:t>frequency modulation in the 555 timer IC is not very linear.</a:t>
            </a:r>
          </a:p>
          <a:p>
            <a:r>
              <a:rPr lang="en-US" dirty="0"/>
              <a:t>It is not accurate with changes in the temperature. It means that there are specified limits for the timers to operate. It does not operate accurately beyond such specified temperature ranges.</a:t>
            </a:r>
          </a:p>
          <a:p>
            <a:endParaRPr lang="en-IN" dirty="0"/>
          </a:p>
        </p:txBody>
      </p:sp>
    </p:spTree>
    <p:extLst>
      <p:ext uri="{BB962C8B-B14F-4D97-AF65-F5344CB8AC3E}">
        <p14:creationId xmlns:p14="http://schemas.microsoft.com/office/powerpoint/2010/main" val="5551661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Proposed system</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en-US" dirty="0" smtClean="0"/>
              <a:t>In proposed system we use </a:t>
            </a:r>
            <a:r>
              <a:rPr lang="en-US" dirty="0" err="1" smtClean="0"/>
              <a:t>arduino</a:t>
            </a:r>
            <a:r>
              <a:rPr lang="en-US" dirty="0" smtClean="0"/>
              <a:t> </a:t>
            </a:r>
            <a:r>
              <a:rPr lang="en-US" dirty="0" err="1" smtClean="0"/>
              <a:t>uno</a:t>
            </a:r>
            <a:r>
              <a:rPr lang="en-US" dirty="0" smtClean="0"/>
              <a:t> microcontroller and An auto-turn-off battery charger starts charging the battery automatically when the red light is on, and once the battery is fully charged, the blue light turns on and the charger turns off on its own and automatically the battery will off when it got fully charged and which is the proposed system theory.</a:t>
            </a:r>
            <a:endParaRPr lang="en-IN" dirty="0"/>
          </a:p>
        </p:txBody>
      </p:sp>
    </p:spTree>
    <p:extLst>
      <p:ext uri="{BB962C8B-B14F-4D97-AF65-F5344CB8AC3E}">
        <p14:creationId xmlns:p14="http://schemas.microsoft.com/office/powerpoint/2010/main" val="12138928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TotalTime>
  <Words>2083</Words>
  <Application>Microsoft Office PowerPoint</Application>
  <PresentationFormat>Widescreen</PresentationFormat>
  <Paragraphs>54</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Times New Roman</vt:lpstr>
      <vt:lpstr>Office Theme</vt:lpstr>
      <vt:lpstr>Automatic switch off battery charger</vt:lpstr>
      <vt:lpstr>Abstract</vt:lpstr>
      <vt:lpstr>Introduction</vt:lpstr>
      <vt:lpstr>Literature survey</vt:lpstr>
      <vt:lpstr>PowerPoint Presentation</vt:lpstr>
      <vt:lpstr>PowerPoint Presentation</vt:lpstr>
      <vt:lpstr>Existing system</vt:lpstr>
      <vt:lpstr>Disadvantages</vt:lpstr>
      <vt:lpstr>Proposed system</vt:lpstr>
      <vt:lpstr>Advantages</vt:lpstr>
      <vt:lpstr>Block Diagram</vt:lpstr>
      <vt:lpstr>Arduino Uno</vt:lpstr>
      <vt:lpstr>  </vt:lpstr>
      <vt:lpstr>Conclusion:</vt:lpstr>
      <vt:lpstr>References</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Automatic switch off battery charger</dc:title>
  <dc:creator>GTSS</dc:creator>
  <cp:lastModifiedBy>GTSS</cp:lastModifiedBy>
  <cp:revision>9</cp:revision>
  <dcterms:created xsi:type="dcterms:W3CDTF">2023-10-11T09:50:15Z</dcterms:created>
  <dcterms:modified xsi:type="dcterms:W3CDTF">2023-10-11T11:46:25Z</dcterms:modified>
</cp:coreProperties>
</file>