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embeddedFontLst>
    <p:embeddedFont>
      <p:font typeface="Calibri" panose="020F0502020204030204" pitchFamily="34" charset="0"/>
      <p:regular r:id="rId20"/>
      <p:bold r:id="rId21"/>
      <p:italic r:id="rId22"/>
      <p:boldItalic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4">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7070"/>
    <a:srgbClr val="9C9E9E"/>
    <a:srgbClr val="818383"/>
    <a:srgbClr val="D3B57A"/>
    <a:srgbClr val="7A7C7C"/>
    <a:srgbClr val="E5D3DF"/>
    <a:srgbClr val="CDBBD5"/>
    <a:srgbClr val="E1D7DF"/>
    <a:srgbClr val="B7C5B6"/>
    <a:srgbClr val="96A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192" autoAdjust="0"/>
  </p:normalViewPr>
  <p:slideViewPr>
    <p:cSldViewPr snapToGrid="0" showGuides="1">
      <p:cViewPr varScale="1">
        <p:scale>
          <a:sx n="102" d="100"/>
          <a:sy n="102" d="100"/>
        </p:scale>
        <p:origin x="150" y="126"/>
      </p:cViewPr>
      <p:guideLst>
        <p:guide orient="horz" pos="2024"/>
        <p:guide pos="3839"/>
      </p:guideLst>
    </p:cSldViewPr>
  </p:slideViewPr>
  <p:notesTextViewPr>
    <p:cViewPr>
      <p:scale>
        <a:sx n="1" d="1"/>
        <a:sy n="1" d="1"/>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2.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1.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4.fntdata" /><Relationship Id="rId10" Type="http://schemas.openxmlformats.org/officeDocument/2006/relationships/slide" Target="slides/slide9.xml" /><Relationship Id="rId19"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3.fntdata"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85113201/f/70eb02b1-6526-4f0a-87e2-e1332b0ed5bd/naan%2520mudhalvan.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Sheet5!$B$2:$B$3</c:f>
              <c:strCache>
                <c:ptCount val="2"/>
                <c:pt idx="0">
                  <c:v>Performance level</c:v>
                </c:pt>
                <c:pt idx="1">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Sheet5!$B$4:$B$15</c:f>
              <c:numCache>
                <c:formatCode>General</c:formatCode>
                <c:ptCount val="12"/>
                <c:pt idx="0">
                  <c:v>2</c:v>
                </c:pt>
                <c:pt idx="1">
                  <c:v>3</c:v>
                </c:pt>
                <c:pt idx="2">
                  <c:v>3</c:v>
                </c:pt>
                <c:pt idx="3">
                  <c:v>4</c:v>
                </c:pt>
                <c:pt idx="4">
                  <c:v>2</c:v>
                </c:pt>
                <c:pt idx="5">
                  <c:v>2</c:v>
                </c:pt>
                <c:pt idx="6">
                  <c:v>6</c:v>
                </c:pt>
                <c:pt idx="7">
                  <c:v>1</c:v>
                </c:pt>
                <c:pt idx="8">
                  <c:v>5</c:v>
                </c:pt>
                <c:pt idx="9">
                  <c:v>6</c:v>
                </c:pt>
                <c:pt idx="10">
                  <c:v>34</c:v>
                </c:pt>
              </c:numCache>
            </c:numRef>
          </c:val>
          <c:extLst>
            <c:ext xmlns:c16="http://schemas.microsoft.com/office/drawing/2014/chart" uri="{C3380CC4-5D6E-409C-BE32-E72D297353CC}">
              <c16:uniqueId val="{00000000-A7EF-274A-806F-44F7C2C9A2BB}"/>
            </c:ext>
          </c:extLst>
        </c:ser>
        <c:ser>
          <c:idx val="1"/>
          <c:order val="1"/>
          <c:tx>
            <c:strRef>
              <c:f>Sheet5!$C$2:$C$3</c:f>
              <c:strCache>
                <c:ptCount val="2"/>
                <c:pt idx="0">
                  <c:v>Performance level</c:v>
                </c:pt>
                <c:pt idx="1">
                  <c:v>LOW</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Sheet5!$C$4:$C$15</c:f>
              <c:numCache>
                <c:formatCode>General</c:formatCode>
                <c:ptCount val="12"/>
                <c:pt idx="0">
                  <c:v>2</c:v>
                </c:pt>
                <c:pt idx="1">
                  <c:v>10</c:v>
                </c:pt>
                <c:pt idx="2">
                  <c:v>6</c:v>
                </c:pt>
                <c:pt idx="3">
                  <c:v>7</c:v>
                </c:pt>
                <c:pt idx="4">
                  <c:v>10</c:v>
                </c:pt>
                <c:pt idx="5">
                  <c:v>7</c:v>
                </c:pt>
                <c:pt idx="6">
                  <c:v>7</c:v>
                </c:pt>
                <c:pt idx="7">
                  <c:v>8</c:v>
                </c:pt>
                <c:pt idx="8">
                  <c:v>8</c:v>
                </c:pt>
                <c:pt idx="9">
                  <c:v>4</c:v>
                </c:pt>
                <c:pt idx="10">
                  <c:v>69</c:v>
                </c:pt>
              </c:numCache>
            </c:numRef>
          </c:val>
          <c:extLst>
            <c:ext xmlns:c16="http://schemas.microsoft.com/office/drawing/2014/chart" uri="{C3380CC4-5D6E-409C-BE32-E72D297353CC}">
              <c16:uniqueId val="{00000001-A7EF-274A-806F-44F7C2C9A2BB}"/>
            </c:ext>
          </c:extLst>
        </c:ser>
        <c:ser>
          <c:idx val="2"/>
          <c:order val="2"/>
          <c:tx>
            <c:strRef>
              <c:f>Sheet5!$D$2:$D$3</c:f>
              <c:strCache>
                <c:ptCount val="2"/>
                <c:pt idx="0">
                  <c:v>Performance level</c:v>
                </c:pt>
                <c:pt idx="1">
                  <c:v>MID</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Sheet5!$D$4:$D$15</c:f>
              <c:numCache>
                <c:formatCode>General</c:formatCode>
                <c:ptCount val="12"/>
                <c:pt idx="0">
                  <c:v>9</c:v>
                </c:pt>
                <c:pt idx="1">
                  <c:v>7</c:v>
                </c:pt>
                <c:pt idx="2">
                  <c:v>9</c:v>
                </c:pt>
                <c:pt idx="3">
                  <c:v>8</c:v>
                </c:pt>
                <c:pt idx="4">
                  <c:v>5</c:v>
                </c:pt>
                <c:pt idx="5">
                  <c:v>5</c:v>
                </c:pt>
                <c:pt idx="6">
                  <c:v>5</c:v>
                </c:pt>
                <c:pt idx="7">
                  <c:v>10</c:v>
                </c:pt>
                <c:pt idx="8">
                  <c:v>10</c:v>
                </c:pt>
                <c:pt idx="9">
                  <c:v>8</c:v>
                </c:pt>
                <c:pt idx="10">
                  <c:v>76</c:v>
                </c:pt>
              </c:numCache>
            </c:numRef>
          </c:val>
          <c:extLst>
            <c:ext xmlns:c16="http://schemas.microsoft.com/office/drawing/2014/chart" uri="{C3380CC4-5D6E-409C-BE32-E72D297353CC}">
              <c16:uniqueId val="{00000002-A7EF-274A-806F-44F7C2C9A2BB}"/>
            </c:ext>
          </c:extLst>
        </c:ser>
        <c:ser>
          <c:idx val="3"/>
          <c:order val="3"/>
          <c:tx>
            <c:strRef>
              <c:f>Sheet5!$E$2:$E$3</c:f>
              <c:strCache>
                <c:ptCount val="2"/>
                <c:pt idx="0">
                  <c:v>Performance level</c:v>
                </c:pt>
                <c:pt idx="1">
                  <c:v>VERY 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Sheet5!$E$4:$E$15</c:f>
              <c:numCache>
                <c:formatCode>General</c:formatCode>
                <c:ptCount val="12"/>
                <c:pt idx="0">
                  <c:v>2</c:v>
                </c:pt>
                <c:pt idx="1">
                  <c:v>2</c:v>
                </c:pt>
                <c:pt idx="2">
                  <c:v>2</c:v>
                </c:pt>
                <c:pt idx="3">
                  <c:v>3</c:v>
                </c:pt>
                <c:pt idx="4">
                  <c:v>1</c:v>
                </c:pt>
                <c:pt idx="5">
                  <c:v>1</c:v>
                </c:pt>
                <c:pt idx="6">
                  <c:v>3</c:v>
                </c:pt>
                <c:pt idx="7">
                  <c:v>2</c:v>
                </c:pt>
                <c:pt idx="8">
                  <c:v>2</c:v>
                </c:pt>
                <c:pt idx="9">
                  <c:v>2</c:v>
                </c:pt>
                <c:pt idx="10">
                  <c:v>20</c:v>
                </c:pt>
              </c:numCache>
            </c:numRef>
          </c:val>
          <c:extLst>
            <c:ext xmlns:c16="http://schemas.microsoft.com/office/drawing/2014/chart" uri="{C3380CC4-5D6E-409C-BE32-E72D297353CC}">
              <c16:uniqueId val="{00000003-A7EF-274A-806F-44F7C2C9A2BB}"/>
            </c:ext>
          </c:extLst>
        </c:ser>
        <c:ser>
          <c:idx val="4"/>
          <c:order val="4"/>
          <c:tx>
            <c:strRef>
              <c:f>Sheet5!$F$2:$F$3</c:f>
              <c:strCache>
                <c:ptCount val="2"/>
                <c:pt idx="0">
                  <c:v>Performance level</c:v>
                </c:pt>
                <c:pt idx="1">
                  <c:v>Grand Total</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Sheet5!$F$4:$F$15</c:f>
              <c:numCache>
                <c:formatCode>General</c:formatCode>
                <c:ptCount val="12"/>
                <c:pt idx="0">
                  <c:v>15</c:v>
                </c:pt>
                <c:pt idx="1">
                  <c:v>22</c:v>
                </c:pt>
                <c:pt idx="2">
                  <c:v>20</c:v>
                </c:pt>
                <c:pt idx="3">
                  <c:v>22</c:v>
                </c:pt>
                <c:pt idx="4">
                  <c:v>18</c:v>
                </c:pt>
                <c:pt idx="5">
                  <c:v>15</c:v>
                </c:pt>
                <c:pt idx="6">
                  <c:v>21</c:v>
                </c:pt>
                <c:pt idx="7">
                  <c:v>21</c:v>
                </c:pt>
                <c:pt idx="8">
                  <c:v>25</c:v>
                </c:pt>
                <c:pt idx="9">
                  <c:v>20</c:v>
                </c:pt>
                <c:pt idx="10">
                  <c:v>199</c:v>
                </c:pt>
              </c:numCache>
            </c:numRef>
          </c:val>
          <c:extLst>
            <c:ext xmlns:c16="http://schemas.microsoft.com/office/drawing/2014/chart" uri="{C3380CC4-5D6E-409C-BE32-E72D297353CC}">
              <c16:uniqueId val="{00000004-A7EF-274A-806F-44F7C2C9A2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9"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9/10/2024</a:t>
            </a:fld>
            <a:endParaRPr lang="en-US"/>
          </a:p>
        </p:txBody>
      </p:sp>
      <p:sp>
        <p:nvSpPr>
          <p:cNvPr id="1048690"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91"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9/10/2024</a:t>
            </a:fld>
            <a:endParaRPr lang="en-US"/>
          </a:p>
        </p:txBody>
      </p:sp>
      <p:sp>
        <p:nvSpPr>
          <p:cNvPr id="104868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8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8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96"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597"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598" name="日期占位符 3"/>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599" name="页脚占位符 4"/>
          <p:cNvSpPr>
            <a:spLocks noGrp="1"/>
          </p:cNvSpPr>
          <p:nvPr>
            <p:ph type="ftr" sz="quarter" idx="11"/>
          </p:nvPr>
        </p:nvSpPr>
        <p:spPr/>
        <p:txBody>
          <a:bodyPr/>
          <a:lstStyle/>
          <a:p>
            <a:endParaRPr lang="zh-CN" altLang="en-US"/>
          </a:p>
        </p:txBody>
      </p:sp>
      <p:sp>
        <p:nvSpPr>
          <p:cNvPr id="1048600"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52" name="标题 1"/>
          <p:cNvSpPr>
            <a:spLocks noGrp="1"/>
          </p:cNvSpPr>
          <p:nvPr>
            <p:ph type="title"/>
          </p:nvPr>
        </p:nvSpPr>
        <p:spPr/>
        <p:txBody>
          <a:bodyPr/>
          <a:lstStyle/>
          <a:p>
            <a:r>
              <a:rPr lang="zh-CN" altLang="en-US"/>
              <a:t>单击此处编辑母版标题样式</a:t>
            </a:r>
          </a:p>
        </p:txBody>
      </p:sp>
      <p:sp>
        <p:nvSpPr>
          <p:cNvPr id="104865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54" name="日期占位符 3"/>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55" name="页脚占位符 4"/>
          <p:cNvSpPr>
            <a:spLocks noGrp="1"/>
          </p:cNvSpPr>
          <p:nvPr>
            <p:ph type="ftr" sz="quarter" idx="11"/>
          </p:nvPr>
        </p:nvSpPr>
        <p:spPr/>
        <p:txBody>
          <a:bodyPr/>
          <a:lstStyle/>
          <a:p>
            <a:endParaRPr lang="zh-CN" altLang="en-US"/>
          </a:p>
        </p:txBody>
      </p:sp>
      <p:sp>
        <p:nvSpPr>
          <p:cNvPr id="1048656"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641"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642"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43" name="日期占位符 3"/>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44" name="页脚占位符 4"/>
          <p:cNvSpPr>
            <a:spLocks noGrp="1"/>
          </p:cNvSpPr>
          <p:nvPr>
            <p:ph type="ftr" sz="quarter" idx="11"/>
          </p:nvPr>
        </p:nvSpPr>
        <p:spPr/>
        <p:txBody>
          <a:bodyPr/>
          <a:lstStyle/>
          <a:p>
            <a:endParaRPr lang="zh-CN" altLang="en-US"/>
          </a:p>
        </p:txBody>
      </p:sp>
      <p:sp>
        <p:nvSpPr>
          <p:cNvPr id="1048645"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p>
        </p:txBody>
      </p:sp>
      <p:sp>
        <p:nvSpPr>
          <p:cNvPr id="1048582"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57"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658"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659" name="日期占位符 3"/>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60" name="页脚占位符 4"/>
          <p:cNvSpPr>
            <a:spLocks noGrp="1"/>
          </p:cNvSpPr>
          <p:nvPr>
            <p:ph type="ftr" sz="quarter" idx="11"/>
          </p:nvPr>
        </p:nvSpPr>
        <p:spPr/>
        <p:txBody>
          <a:bodyPr/>
          <a:lstStyle/>
          <a:p>
            <a:endParaRPr lang="zh-CN" altLang="en-US"/>
          </a:p>
        </p:txBody>
      </p:sp>
      <p:sp>
        <p:nvSpPr>
          <p:cNvPr id="1048661"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62" name="标题 1"/>
          <p:cNvSpPr>
            <a:spLocks noGrp="1"/>
          </p:cNvSpPr>
          <p:nvPr>
            <p:ph type="title"/>
          </p:nvPr>
        </p:nvSpPr>
        <p:spPr/>
        <p:txBody>
          <a:bodyPr/>
          <a:lstStyle/>
          <a:p>
            <a:r>
              <a:rPr lang="zh-CN" altLang="en-US"/>
              <a:t>单击此处编辑母版标题样式</a:t>
            </a:r>
          </a:p>
        </p:txBody>
      </p:sp>
      <p:sp>
        <p:nvSpPr>
          <p:cNvPr id="104866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6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65" name="日期占位符 4"/>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66" name="页脚占位符 5"/>
          <p:cNvSpPr>
            <a:spLocks noGrp="1"/>
          </p:cNvSpPr>
          <p:nvPr>
            <p:ph type="ftr" sz="quarter" idx="11"/>
          </p:nvPr>
        </p:nvSpPr>
        <p:spPr/>
        <p:txBody>
          <a:bodyPr/>
          <a:lstStyle/>
          <a:p>
            <a:endParaRPr lang="zh-CN" altLang="en-US"/>
          </a:p>
        </p:txBody>
      </p:sp>
      <p:sp>
        <p:nvSpPr>
          <p:cNvPr id="1048667"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68"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669"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70"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1"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72"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3" name="日期占位符 6"/>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74" name="页脚占位符 7"/>
          <p:cNvSpPr>
            <a:spLocks noGrp="1"/>
          </p:cNvSpPr>
          <p:nvPr>
            <p:ph type="ftr" sz="quarter" idx="11"/>
          </p:nvPr>
        </p:nvSpPr>
        <p:spPr/>
        <p:txBody>
          <a:bodyPr/>
          <a:lstStyle/>
          <a:p>
            <a:endParaRPr lang="zh-CN" altLang="en-US"/>
          </a:p>
        </p:txBody>
      </p:sp>
      <p:sp>
        <p:nvSpPr>
          <p:cNvPr id="1048675" name="灯片编号占位符 8"/>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37" name="标题 1"/>
          <p:cNvSpPr>
            <a:spLocks noGrp="1"/>
          </p:cNvSpPr>
          <p:nvPr>
            <p:ph type="title"/>
          </p:nvPr>
        </p:nvSpPr>
        <p:spPr/>
        <p:txBody>
          <a:bodyPr/>
          <a:lstStyle/>
          <a:p>
            <a:r>
              <a:rPr lang="zh-CN" altLang="en-US"/>
              <a:t>单击此处编辑母版标题样式</a:t>
            </a:r>
          </a:p>
        </p:txBody>
      </p:sp>
      <p:sp>
        <p:nvSpPr>
          <p:cNvPr id="1048638" name="日期占位符 2"/>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39" name="页脚占位符 3"/>
          <p:cNvSpPr>
            <a:spLocks noGrp="1"/>
          </p:cNvSpPr>
          <p:nvPr>
            <p:ph type="ftr" sz="quarter" idx="11"/>
          </p:nvPr>
        </p:nvSpPr>
        <p:spPr/>
        <p:txBody>
          <a:bodyPr/>
          <a:lstStyle/>
          <a:p>
            <a:endParaRPr lang="zh-CN" altLang="en-US"/>
          </a:p>
        </p:txBody>
      </p:sp>
      <p:sp>
        <p:nvSpPr>
          <p:cNvPr id="1048640" name="灯片编号占位符 4"/>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03" name="日期占位符 1"/>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04" name="页脚占位符 2"/>
          <p:cNvSpPr>
            <a:spLocks noGrp="1"/>
          </p:cNvSpPr>
          <p:nvPr>
            <p:ph type="ftr" sz="quarter" idx="11"/>
          </p:nvPr>
        </p:nvSpPr>
        <p:spPr/>
        <p:txBody>
          <a:bodyPr/>
          <a:lstStyle/>
          <a:p>
            <a:endParaRPr lang="zh-CN" altLang="en-US"/>
          </a:p>
        </p:txBody>
      </p:sp>
      <p:sp>
        <p:nvSpPr>
          <p:cNvPr id="1048605" name="灯片编号占位符 3"/>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76"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677"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679" name="日期占位符 4"/>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80" name="页脚占位符 5"/>
          <p:cNvSpPr>
            <a:spLocks noGrp="1"/>
          </p:cNvSpPr>
          <p:nvPr>
            <p:ph type="ftr" sz="quarter" idx="11"/>
          </p:nvPr>
        </p:nvSpPr>
        <p:spPr/>
        <p:txBody>
          <a:bodyPr/>
          <a:lstStyle/>
          <a:p>
            <a:endParaRPr lang="zh-CN" altLang="en-US"/>
          </a:p>
        </p:txBody>
      </p:sp>
      <p:sp>
        <p:nvSpPr>
          <p:cNvPr id="1048681"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46"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647"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4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649" name="日期占位符 4"/>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50" name="页脚占位符 5"/>
          <p:cNvSpPr>
            <a:spLocks noGrp="1"/>
          </p:cNvSpPr>
          <p:nvPr>
            <p:ph type="ftr" sz="quarter" idx="11"/>
          </p:nvPr>
        </p:nvSpPr>
        <p:spPr/>
        <p:txBody>
          <a:bodyPr/>
          <a:lstStyle/>
          <a:p>
            <a:endParaRPr lang="zh-CN" altLang="en-US"/>
          </a:p>
        </p:txBody>
      </p:sp>
      <p:sp>
        <p:nvSpPr>
          <p:cNvPr id="1048651"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D8D3FDD-8F49-4E9E-9989-6E4EA162209F}" type="datetimeFigureOut">
              <a:rPr lang="zh-CN" altLang="en-US" smtClean="0"/>
              <a:t>2024/9/10</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BDF6357D-4DB5-4E4E-AC36-720C6108B39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6"/>
          <p:cNvPicPr>
            <a:picLocks noChangeAspect="1"/>
          </p:cNvPicPr>
          <p:nvPr/>
        </p:nvPicPr>
        <p:blipFill rotWithShape="1">
          <a:blip r:embed="rId2">
            <a:clrChange>
              <a:clrFrom>
                <a:srgbClr val="FFFFFF"/>
              </a:clrFrom>
              <a:clrTo>
                <a:srgbClr val="FFFFFF">
                  <a:alpha val="0"/>
                </a:srgbClr>
              </a:clrTo>
            </a:clrChange>
          </a:blip>
          <a:srcRect l="34633" t="35686" r="36617" b="16980"/>
          <a:stretch>
            <a:fillRect/>
          </a:stretch>
        </p:blipFill>
        <p:spPr>
          <a:xfrm rot="285819">
            <a:off x="1410165" y="1498524"/>
            <a:ext cx="1700130" cy="4330385"/>
          </a:xfrm>
          <a:prstGeom prst="rect">
            <a:avLst/>
          </a:prstGeom>
        </p:spPr>
      </p:pic>
      <p:sp>
        <p:nvSpPr>
          <p:cNvPr id="1048601" name="Title 1"/>
          <p:cNvSpPr>
            <a:spLocks noGrp="1"/>
          </p:cNvSpPr>
          <p:nvPr/>
        </p:nvSpPr>
        <p:spPr>
          <a:xfrm>
            <a:off x="2627545" y="485715"/>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EMPLOYEE DATA ANLAYSIS WITH EXCEL</a:t>
            </a:r>
          </a:p>
        </p:txBody>
      </p:sp>
      <p:sp>
        <p:nvSpPr>
          <p:cNvPr id="1048602" name="TextBox 1048601"/>
          <p:cNvSpPr txBox="1"/>
          <p:nvPr/>
        </p:nvSpPr>
        <p:spPr>
          <a:xfrm>
            <a:off x="3061414" y="2538256"/>
            <a:ext cx="8664271" cy="1815882"/>
          </a:xfrm>
          <a:prstGeom prst="rect">
            <a:avLst/>
          </a:prstGeom>
        </p:spPr>
        <p:txBody>
          <a:bodyPr wrap="square" rtlCol="0" anchor="t" anchorCtr="1">
            <a:spAutoFit/>
          </a:bodyPr>
          <a:lstStyle/>
          <a:p>
            <a:pPr marL="514350" indent="-514350">
              <a:buFont typeface="+mj-lt"/>
              <a:buAutoNum type="arabicPeriod"/>
            </a:pPr>
            <a:r>
              <a:rPr lang="en-US" sz="2800" dirty="0">
                <a:solidFill>
                  <a:srgbClr val="000000"/>
                </a:solidFill>
              </a:rPr>
              <a:t>  STUDENT NAME : </a:t>
            </a:r>
            <a:r>
              <a:rPr lang="en-IN" sz="2800" dirty="0">
                <a:solidFill>
                  <a:srgbClr val="000000"/>
                </a:solidFill>
              </a:rPr>
              <a:t>U.JOTHISHWARAN</a:t>
            </a:r>
          </a:p>
          <a:p>
            <a:pPr marL="514350" indent="-514350">
              <a:buFont typeface="+mj-lt"/>
              <a:buAutoNum type="arabicPeriod"/>
            </a:pPr>
            <a:r>
              <a:rPr lang="en-US" sz="2800" dirty="0">
                <a:solidFill>
                  <a:srgbClr val="000000"/>
                </a:solidFill>
              </a:rPr>
              <a:t>   REGISTER NO :    asunm110</a:t>
            </a:r>
            <a:r>
              <a:rPr lang="en-IN" sz="2800" dirty="0">
                <a:solidFill>
                  <a:srgbClr val="000000"/>
                </a:solidFill>
              </a:rPr>
              <a:t>422</a:t>
            </a:r>
            <a:r>
              <a:rPr lang="en-US" sz="2800" dirty="0">
                <a:solidFill>
                  <a:srgbClr val="000000"/>
                </a:solidFill>
              </a:rPr>
              <a:t>20</a:t>
            </a:r>
            <a:r>
              <a:rPr lang="en-IN" sz="2800" dirty="0">
                <a:solidFill>
                  <a:srgbClr val="000000"/>
                </a:solidFill>
              </a:rPr>
              <a:t>0052</a:t>
            </a:r>
            <a:r>
              <a:rPr lang="en-US" sz="2800" dirty="0">
                <a:solidFill>
                  <a:srgbClr val="000000"/>
                </a:solidFill>
              </a:rPr>
              <a:t> </a:t>
            </a:r>
            <a:endParaRPr lang="en-IN" sz="2800" dirty="0">
              <a:solidFill>
                <a:srgbClr val="000000"/>
              </a:solidFill>
            </a:endParaRPr>
          </a:p>
          <a:p>
            <a:pPr marL="514350" indent="-514350">
              <a:buFont typeface="+mj-lt"/>
              <a:buAutoNum type="arabicPeriod"/>
            </a:pPr>
            <a:r>
              <a:rPr lang="en-US" sz="2800" dirty="0">
                <a:solidFill>
                  <a:srgbClr val="000000"/>
                </a:solidFill>
              </a:rPr>
              <a:t>    DEPARTMENT: B COM </a:t>
            </a:r>
            <a:r>
              <a:rPr lang="en-IN" sz="2800" dirty="0">
                <a:solidFill>
                  <a:srgbClr val="000000"/>
                </a:solidFill>
              </a:rPr>
              <a:t>(I.S.M</a:t>
            </a:r>
            <a:r>
              <a:rPr lang="en-US" sz="2800" dirty="0">
                <a:solidFill>
                  <a:srgbClr val="000000"/>
                </a:solidFill>
              </a:rPr>
              <a:t>) </a:t>
            </a:r>
            <a:endParaRPr lang="en-IN" sz="2800" dirty="0">
              <a:solidFill>
                <a:srgbClr val="000000"/>
              </a:solidFill>
            </a:endParaRPr>
          </a:p>
          <a:p>
            <a:pPr marL="514350" indent="-514350" algn="l">
              <a:buFont typeface="+mj-lt"/>
              <a:buAutoNum type="arabicPeriod"/>
            </a:pPr>
            <a:r>
              <a:rPr lang="en-US" sz="2800" dirty="0">
                <a:solidFill>
                  <a:srgbClr val="000000"/>
                </a:solidFill>
              </a:rPr>
              <a:t>     COLLEGE:  DRBCCC HINDU COLLEGE</a:t>
            </a:r>
            <a:endParaRPr lang="en-IN"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97154"/>
                                        </p:tgtEl>
                                        <p:attrNameLst>
                                          <p:attrName>style.visibility</p:attrName>
                                        </p:attrNameLst>
                                      </p:cBhvr>
                                      <p:to>
                                        <p:strVal val="visible"/>
                                      </p:to>
                                    </p:set>
                                    <p:animEffect transition="in" filter="wipe(down)">
                                      <p:cBhvr>
                                        <p:cTn id="7" dur="750"/>
                                        <p:tgtEl>
                                          <p:spTgt spid="209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048616"/>
          <p:cNvSpPr txBox="1"/>
          <p:nvPr/>
        </p:nvSpPr>
        <p:spPr>
          <a:xfrm>
            <a:off x="1454646" y="194951"/>
            <a:ext cx="7890712" cy="1767840"/>
          </a:xfrm>
          <a:prstGeom prst="rect">
            <a:avLst/>
          </a:prstGeom>
        </p:spPr>
        <p:txBody>
          <a:bodyPr wrap="square" rtlCol="0">
            <a:spAutoFit/>
          </a:bodyPr>
          <a:lstStyle/>
          <a:p>
            <a:r>
              <a:rPr lang="en-US" sz="2800">
                <a:solidFill>
                  <a:srgbClr val="000000"/>
                </a:solidFill>
              </a:rPr>
              <a:t>3. </a:t>
            </a:r>
            <a:r>
              <a:rPr lang="en-IN" sz="2800">
                <a:solidFill>
                  <a:srgbClr val="000000"/>
                </a:solidFill>
              </a:rPr>
              <a:t>Optimized Resource Allocation:Allocate resources more efficiently by understanding the strengths and weaknesses of different business units and teams.</a:t>
            </a:r>
          </a:p>
        </p:txBody>
      </p:sp>
      <p:sp>
        <p:nvSpPr>
          <p:cNvPr id="1048618" name="TextBox 1048617"/>
          <p:cNvSpPr txBox="1"/>
          <p:nvPr/>
        </p:nvSpPr>
        <p:spPr>
          <a:xfrm>
            <a:off x="1454645" y="2087953"/>
            <a:ext cx="8080234" cy="1767841"/>
          </a:xfrm>
          <a:prstGeom prst="rect">
            <a:avLst/>
          </a:prstGeom>
        </p:spPr>
        <p:txBody>
          <a:bodyPr wrap="square" rtlCol="0">
            <a:spAutoFit/>
          </a:bodyPr>
          <a:lstStyle/>
          <a:p>
            <a:r>
              <a:rPr lang="en-US" sz="2800">
                <a:solidFill>
                  <a:srgbClr val="000000"/>
                </a:solidFill>
              </a:rPr>
              <a:t>4. </a:t>
            </a:r>
            <a:r>
              <a:rPr lang="en-IN" sz="2800">
                <a:solidFill>
                  <a:srgbClr val="000000"/>
                </a:solidFill>
              </a:rPr>
              <a:t>Increased Employee Retention:Early detection of performance dips and trends allows for timely interventions, reducing the risk of employee turnover</a:t>
            </a:r>
          </a:p>
        </p:txBody>
      </p:sp>
      <p:sp>
        <p:nvSpPr>
          <p:cNvPr id="1048619" name="TextBox 1048618"/>
          <p:cNvSpPr txBox="1"/>
          <p:nvPr/>
        </p:nvSpPr>
        <p:spPr>
          <a:xfrm>
            <a:off x="1454646" y="3980956"/>
            <a:ext cx="8060211" cy="1767841"/>
          </a:xfrm>
          <a:prstGeom prst="rect">
            <a:avLst/>
          </a:prstGeom>
        </p:spPr>
        <p:txBody>
          <a:bodyPr wrap="square" rtlCol="0">
            <a:spAutoFit/>
          </a:bodyPr>
          <a:lstStyle/>
          <a:p>
            <a:r>
              <a:rPr lang="en-US" sz="2800">
                <a:solidFill>
                  <a:srgbClr val="000000"/>
                </a:solidFill>
              </a:rPr>
              <a:t>5. </a:t>
            </a:r>
            <a:r>
              <a:rPr lang="en-IN" sz="2800">
                <a:solidFill>
                  <a:srgbClr val="000000"/>
                </a:solidFill>
              </a:rPr>
              <a:t>Scalable and Customizable:The system can be adapted to handle growing data volumes and changing business needs, ensuring it remains relevant and useful as the organization evolves.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Dataset Description </a:t>
            </a:r>
            <a:endParaRPr lang="en-US"/>
          </a:p>
        </p:txBody>
      </p:sp>
      <p:sp>
        <p:nvSpPr>
          <p:cNvPr id="1048621" name="Content Placeholder 2"/>
          <p:cNvSpPr>
            <a:spLocks noGrp="1"/>
          </p:cNvSpPr>
          <p:nvPr/>
        </p:nvSpPr>
        <p:spPr>
          <a:xfrm>
            <a:off x="677334" y="2160589"/>
            <a:ext cx="9049186" cy="41811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US">
                <a:latin typeface="Tahoma"/>
              </a:rPr>
              <a:t>- *Employee Data*: Includes employee ID, name, job title, business unit, supervisor, and contact information.</a:t>
            </a:r>
            <a:endParaRPr lang="en-IN"/>
          </a:p>
          <a:p>
            <a:r>
              <a:rPr lang="en-US">
                <a:latin typeface="Tahoma"/>
              </a:rPr>
              <a:t>- *Demographics*: Contains data on gender, race, marital status, date of birth, and location.- </a:t>
            </a:r>
            <a:endParaRPr lang="en-IN"/>
          </a:p>
          <a:p>
            <a:r>
              <a:rPr lang="en-US">
                <a:latin typeface="Tahoma"/>
              </a:rPr>
              <a:t>*Job Details*: Information on job function, start date, exit date, and employee status.- *</a:t>
            </a:r>
            <a:endParaRPr lang="en-IN"/>
          </a:p>
          <a:p>
            <a:r>
              <a:rPr lang="en-US">
                <a:latin typeface="Tahoma"/>
              </a:rPr>
              <a:t>Performance Metrics*: Performance scores, performance levels (e.g., HIGH, LOW, MED, VERY HIGH), and employee ratings.</a:t>
            </a:r>
            <a:endParaRPr lang="en-IN"/>
          </a:p>
          <a:p>
            <a:r>
              <a:rPr lang="en-US">
                <a:latin typeface="Tahoma"/>
              </a:rPr>
              <a:t> *Other Attributes*: Includes additional details such as email, location code, and job function descriptions.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extBox 1048621"/>
          <p:cNvSpPr txBox="1"/>
          <p:nvPr/>
        </p:nvSpPr>
        <p:spPr>
          <a:xfrm>
            <a:off x="728950" y="456848"/>
            <a:ext cx="9129133" cy="510540"/>
          </a:xfrm>
          <a:prstGeom prst="rect">
            <a:avLst/>
          </a:prstGeom>
        </p:spPr>
        <p:txBody>
          <a:bodyPr wrap="square" rtlCol="0">
            <a:spAutoFit/>
          </a:bodyPr>
          <a:lstStyle/>
          <a:p>
            <a:r>
              <a:rPr lang="en-IN" sz="2800" b="1">
                <a:solidFill>
                  <a:srgbClr val="008000"/>
                </a:solidFill>
              </a:rPr>
              <a:t>Modeling Approach for Employee Performance Analysis</a:t>
            </a:r>
          </a:p>
        </p:txBody>
      </p:sp>
      <p:sp>
        <p:nvSpPr>
          <p:cNvPr id="1048623" name="TextBox 1048622"/>
          <p:cNvSpPr txBox="1"/>
          <p:nvPr/>
        </p:nvSpPr>
        <p:spPr>
          <a:xfrm>
            <a:off x="728950" y="967387"/>
            <a:ext cx="4572000" cy="510540"/>
          </a:xfrm>
          <a:prstGeom prst="rect">
            <a:avLst/>
          </a:prstGeom>
        </p:spPr>
        <p:txBody>
          <a:bodyPr wrap="square" rtlCol="0">
            <a:spAutoFit/>
          </a:bodyPr>
          <a:lstStyle/>
          <a:p>
            <a:pPr marL="514350" indent="-514350">
              <a:buFont typeface="+mj-lt"/>
              <a:buAutoNum type="arabicPeriod"/>
            </a:pPr>
            <a:r>
              <a:rPr lang="en-IN" sz="2800">
                <a:solidFill>
                  <a:srgbClr val="000000"/>
                </a:solidFill>
              </a:rPr>
              <a:t>Data Preprocessing:</a:t>
            </a:r>
          </a:p>
        </p:txBody>
      </p:sp>
      <p:sp>
        <p:nvSpPr>
          <p:cNvPr id="1048624" name="TextBox 1048623"/>
          <p:cNvSpPr txBox="1"/>
          <p:nvPr/>
        </p:nvSpPr>
        <p:spPr>
          <a:xfrm>
            <a:off x="1327871" y="1477926"/>
            <a:ext cx="8727401" cy="929640"/>
          </a:xfrm>
          <a:prstGeom prst="rect">
            <a:avLst/>
          </a:prstGeom>
        </p:spPr>
        <p:txBody>
          <a:bodyPr wrap="square" rtlCol="0">
            <a:spAutoFit/>
          </a:bodyPr>
          <a:lstStyle/>
          <a:p>
            <a:r>
              <a:rPr lang="en-IN" sz="2800">
                <a:solidFill>
                  <a:srgbClr val="000000"/>
                </a:solidFill>
              </a:rPr>
              <a:t>Clean and normalize data.Engineer features like tenure and department averages.</a:t>
            </a:r>
          </a:p>
        </p:txBody>
      </p:sp>
      <p:sp>
        <p:nvSpPr>
          <p:cNvPr id="1048625" name="TextBox 1048624"/>
          <p:cNvSpPr txBox="1"/>
          <p:nvPr/>
        </p:nvSpPr>
        <p:spPr>
          <a:xfrm>
            <a:off x="877120" y="2531900"/>
            <a:ext cx="4572000" cy="510540"/>
          </a:xfrm>
          <a:prstGeom prst="rect">
            <a:avLst/>
          </a:prstGeom>
        </p:spPr>
        <p:txBody>
          <a:bodyPr wrap="square" rtlCol="0">
            <a:spAutoFit/>
          </a:bodyPr>
          <a:lstStyle/>
          <a:p>
            <a:r>
              <a:rPr lang="en-US" sz="2800">
                <a:solidFill>
                  <a:srgbClr val="000000"/>
                </a:solidFill>
              </a:rPr>
              <a:t>2. </a:t>
            </a:r>
            <a:r>
              <a:rPr lang="en-IN" sz="2800">
                <a:solidFill>
                  <a:srgbClr val="000000"/>
                </a:solidFill>
              </a:rPr>
              <a:t>Descriptive Analytics:</a:t>
            </a:r>
          </a:p>
        </p:txBody>
      </p:sp>
      <p:sp>
        <p:nvSpPr>
          <p:cNvPr id="1048626" name="TextBox 1048625"/>
          <p:cNvSpPr txBox="1"/>
          <p:nvPr/>
        </p:nvSpPr>
        <p:spPr>
          <a:xfrm>
            <a:off x="1119570" y="3042440"/>
            <a:ext cx="6417941" cy="1348741"/>
          </a:xfrm>
          <a:prstGeom prst="rect">
            <a:avLst/>
          </a:prstGeom>
        </p:spPr>
        <p:txBody>
          <a:bodyPr wrap="square" rtlCol="0">
            <a:spAutoFit/>
          </a:bodyPr>
          <a:lstStyle/>
          <a:p>
            <a:r>
              <a:rPr lang="en-IN" sz="2800">
                <a:solidFill>
                  <a:srgbClr val="000000"/>
                </a:solidFill>
              </a:rPr>
              <a:t>Generate summary statistics and visualizations to identify performance patterns.</a:t>
            </a:r>
          </a:p>
        </p:txBody>
      </p:sp>
      <p:sp>
        <p:nvSpPr>
          <p:cNvPr id="1048627" name="TextBox 1048626"/>
          <p:cNvSpPr txBox="1"/>
          <p:nvPr/>
        </p:nvSpPr>
        <p:spPr>
          <a:xfrm>
            <a:off x="877119" y="4606951"/>
            <a:ext cx="4572000" cy="510540"/>
          </a:xfrm>
          <a:prstGeom prst="rect">
            <a:avLst/>
          </a:prstGeom>
        </p:spPr>
        <p:txBody>
          <a:bodyPr wrap="square" rtlCol="0">
            <a:spAutoFit/>
          </a:bodyPr>
          <a:lstStyle/>
          <a:p>
            <a:r>
              <a:rPr lang="en-US" sz="2800">
                <a:solidFill>
                  <a:srgbClr val="000000"/>
                </a:solidFill>
              </a:rPr>
              <a:t>3. </a:t>
            </a:r>
            <a:r>
              <a:rPr lang="en-IN" sz="2800">
                <a:solidFill>
                  <a:srgbClr val="000000"/>
                </a:solidFill>
              </a:rPr>
              <a:t>Segmentation Analysis:</a:t>
            </a:r>
          </a:p>
        </p:txBody>
      </p:sp>
      <p:sp>
        <p:nvSpPr>
          <p:cNvPr id="1048628" name="TextBox 1048627"/>
          <p:cNvSpPr txBox="1"/>
          <p:nvPr/>
        </p:nvSpPr>
        <p:spPr>
          <a:xfrm>
            <a:off x="1119570" y="5117491"/>
            <a:ext cx="6384878" cy="1348740"/>
          </a:xfrm>
          <a:prstGeom prst="rect">
            <a:avLst/>
          </a:prstGeom>
        </p:spPr>
        <p:txBody>
          <a:bodyPr wrap="square" rtlCol="0">
            <a:spAutoFit/>
          </a:bodyPr>
          <a:lstStyle/>
          <a:p>
            <a:r>
              <a:rPr lang="en-IN" sz="2800">
                <a:solidFill>
                  <a:srgbClr val="000000"/>
                </a:solidFill>
              </a:rPr>
              <a:t>Use clustering to group employees by performance and analyze business unit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1048628"/>
          <p:cNvSpPr txBox="1"/>
          <p:nvPr/>
        </p:nvSpPr>
        <p:spPr>
          <a:xfrm>
            <a:off x="1148291" y="393520"/>
            <a:ext cx="4572000" cy="510540"/>
          </a:xfrm>
          <a:prstGeom prst="rect">
            <a:avLst/>
          </a:prstGeom>
        </p:spPr>
        <p:txBody>
          <a:bodyPr wrap="square" rtlCol="0">
            <a:spAutoFit/>
          </a:bodyPr>
          <a:lstStyle/>
          <a:p>
            <a:r>
              <a:rPr lang="en-US" sz="2800">
                <a:solidFill>
                  <a:srgbClr val="000000"/>
                </a:solidFill>
              </a:rPr>
              <a:t>4. </a:t>
            </a:r>
            <a:r>
              <a:rPr lang="en-IN" sz="2800">
                <a:solidFill>
                  <a:srgbClr val="000000"/>
                </a:solidFill>
              </a:rPr>
              <a:t>Predictive Modeling</a:t>
            </a:r>
          </a:p>
        </p:txBody>
      </p:sp>
      <p:sp>
        <p:nvSpPr>
          <p:cNvPr id="1048630" name="TextBox 1048629"/>
          <p:cNvSpPr txBox="1"/>
          <p:nvPr/>
        </p:nvSpPr>
        <p:spPr>
          <a:xfrm>
            <a:off x="1524000" y="995767"/>
            <a:ext cx="10060163" cy="1348741"/>
          </a:xfrm>
          <a:prstGeom prst="rect">
            <a:avLst/>
          </a:prstGeom>
        </p:spPr>
        <p:txBody>
          <a:bodyPr wrap="square" rtlCol="0">
            <a:spAutoFit/>
          </a:bodyPr>
          <a:lstStyle/>
          <a:p>
            <a:r>
              <a:rPr lang="en-IN" sz="2800">
                <a:solidFill>
                  <a:srgbClr val="000000"/>
                </a:solidFill>
              </a:rPr>
              <a:t>Apply regression and classification models to predict and classify employee performance levels.Use time series models for performance trend forecasting</a:t>
            </a:r>
          </a:p>
        </p:txBody>
      </p:sp>
      <p:sp>
        <p:nvSpPr>
          <p:cNvPr id="1048631" name="TextBox 1048630"/>
          <p:cNvSpPr txBox="1"/>
          <p:nvPr/>
        </p:nvSpPr>
        <p:spPr>
          <a:xfrm>
            <a:off x="1148291" y="2813009"/>
            <a:ext cx="4572000" cy="510540"/>
          </a:xfrm>
          <a:prstGeom prst="rect">
            <a:avLst/>
          </a:prstGeom>
        </p:spPr>
        <p:txBody>
          <a:bodyPr wrap="square" rtlCol="0">
            <a:spAutoFit/>
          </a:bodyPr>
          <a:lstStyle/>
          <a:p>
            <a:r>
              <a:rPr lang="en-US" sz="2800">
                <a:solidFill>
                  <a:srgbClr val="000000"/>
                </a:solidFill>
              </a:rPr>
              <a:t>5. </a:t>
            </a:r>
            <a:r>
              <a:rPr lang="en-IN" sz="2800">
                <a:solidFill>
                  <a:srgbClr val="000000"/>
                </a:solidFill>
              </a:rPr>
              <a:t>Model Evaluation:</a:t>
            </a:r>
          </a:p>
        </p:txBody>
      </p:sp>
      <p:sp>
        <p:nvSpPr>
          <p:cNvPr id="1048632" name="TextBox 1048631"/>
          <p:cNvSpPr txBox="1"/>
          <p:nvPr/>
        </p:nvSpPr>
        <p:spPr>
          <a:xfrm>
            <a:off x="1524000" y="3429000"/>
            <a:ext cx="10499707" cy="929640"/>
          </a:xfrm>
          <a:prstGeom prst="rect">
            <a:avLst/>
          </a:prstGeom>
        </p:spPr>
        <p:txBody>
          <a:bodyPr wrap="square" rtlCol="0">
            <a:spAutoFit/>
          </a:bodyPr>
          <a:lstStyle/>
          <a:p>
            <a:r>
              <a:rPr lang="en-IN" sz="2800">
                <a:solidFill>
                  <a:srgbClr val="000000"/>
                </a:solidFill>
              </a:rPr>
              <a:t>Evaluate and tune models using cross-validation and metrics like RMSE, accuracy, and F1-score.</a:t>
            </a:r>
          </a:p>
        </p:txBody>
      </p:sp>
      <p:sp>
        <p:nvSpPr>
          <p:cNvPr id="1048633" name="TextBox 1048632"/>
          <p:cNvSpPr txBox="1"/>
          <p:nvPr/>
        </p:nvSpPr>
        <p:spPr>
          <a:xfrm>
            <a:off x="1148291" y="4662690"/>
            <a:ext cx="5088603" cy="510540"/>
          </a:xfrm>
          <a:prstGeom prst="rect">
            <a:avLst/>
          </a:prstGeom>
        </p:spPr>
        <p:txBody>
          <a:bodyPr wrap="square" rtlCol="0">
            <a:spAutoFit/>
          </a:bodyPr>
          <a:lstStyle/>
          <a:p>
            <a:r>
              <a:rPr lang="en-US" sz="2800">
                <a:solidFill>
                  <a:srgbClr val="000000"/>
                </a:solidFill>
              </a:rPr>
              <a:t>6. </a:t>
            </a:r>
            <a:r>
              <a:rPr lang="en-IN" sz="2800">
                <a:solidFill>
                  <a:srgbClr val="000000"/>
                </a:solidFill>
              </a:rPr>
              <a:t>Deployment and Monitoring:</a:t>
            </a:r>
          </a:p>
        </p:txBody>
      </p:sp>
      <p:sp>
        <p:nvSpPr>
          <p:cNvPr id="1048634" name="TextBox 1048633"/>
          <p:cNvSpPr txBox="1"/>
          <p:nvPr/>
        </p:nvSpPr>
        <p:spPr>
          <a:xfrm>
            <a:off x="1617059" y="5173229"/>
            <a:ext cx="9546695" cy="929640"/>
          </a:xfrm>
          <a:prstGeom prst="rect">
            <a:avLst/>
          </a:prstGeom>
        </p:spPr>
        <p:txBody>
          <a:bodyPr wrap="square" rtlCol="0">
            <a:spAutoFit/>
          </a:bodyPr>
          <a:lstStyle/>
          <a:p>
            <a:r>
              <a:rPr lang="en-IN" sz="2800">
                <a:solidFill>
                  <a:srgbClr val="000000"/>
                </a:solidFill>
              </a:rPr>
              <a:t>Deploy the models for real-time analysis and continuously update them for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Result </a:t>
            </a:r>
            <a:endParaRPr lang="en-US"/>
          </a:p>
        </p:txBody>
      </p:sp>
      <p:graphicFrame>
        <p:nvGraphicFramePr>
          <p:cNvPr id="4194304" name="Table 4194303"/>
          <p:cNvGraphicFramePr>
            <a:graphicFrameLocks/>
          </p:cNvGraphicFramePr>
          <p:nvPr/>
        </p:nvGraphicFramePr>
        <p:xfrm>
          <a:off x="3149600" y="2108200"/>
          <a:ext cx="5892800" cy="2641600"/>
        </p:xfrm>
        <a:graphic>
          <a:graphicData uri="http://schemas.openxmlformats.org/drawingml/2006/table">
            <a:tbl>
              <a:tblPr/>
              <a:tblGrid>
                <a:gridCol w="16764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gridCol w="7747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774700">
                  <a:extLst>
                    <a:ext uri="{9D8B030D-6E8A-4147-A177-3AD203B41FA5}">
                      <a16:colId xmlns:a16="http://schemas.microsoft.com/office/drawing/2014/main" val="20005"/>
                    </a:ext>
                  </a:extLst>
                </a:gridCol>
              </a:tblGrid>
              <a:tr h="203200">
                <a:tc>
                  <a:txBody>
                    <a:bodyPr/>
                    <a:lstStyle/>
                    <a:p>
                      <a:pPr algn="l" fontAlgn="ctr"/>
                      <a:r>
                        <a:rPr sz="1100" b="1">
                          <a:solidFill>
                            <a:srgbClr val="000000"/>
                          </a:solidFill>
                          <a:latin typeface="Arial"/>
                        </a:rPr>
                        <a:t>Count of Performance level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l" fontAlgn="ctr"/>
                      <a:r>
                        <a:rPr sz="1100">
                          <a:solidFill>
                            <a:srgbClr val="000000"/>
                          </a:solidFill>
                          <a:latin typeface="Arial"/>
                        </a:rPr>
                        <a:t>Performance level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gridSpan="4">
                  <a:txBody>
                    <a:bodyPr/>
                    <a:lstStyle/>
                    <a:p>
                      <a:pPr fontAlgn="ctr"/>
                      <a:endParaRP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203200">
                <a:tc>
                  <a:txBody>
                    <a:bodyPr/>
                    <a:lstStyle/>
                    <a:p>
                      <a:pPr algn="l" fontAlgn="ctr"/>
                      <a:r>
                        <a:rPr sz="1100">
                          <a:solidFill>
                            <a:srgbClr val="FFFFFF"/>
                          </a:solidFill>
                          <a:latin typeface="Arial"/>
                        </a:rPr>
                        <a:t>BusinessUnit</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HIGH</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LOW</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MID</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VERY HIGH</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b="1">
                          <a:solidFill>
                            <a:srgbClr val="FFFFFF"/>
                          </a:solidFill>
                          <a:latin typeface="Arial"/>
                        </a:rPr>
                        <a:t>Grand Total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extLst>
                  <a:ext uri="{0D108BD9-81ED-4DB2-BD59-A6C34878D82A}">
                    <a16:rowId xmlns:a16="http://schemas.microsoft.com/office/drawing/2014/main" val="10001"/>
                  </a:ext>
                </a:extLst>
              </a:tr>
              <a:tr h="203200">
                <a:tc>
                  <a:txBody>
                    <a:bodyPr/>
                    <a:lstStyle/>
                    <a:p>
                      <a:pPr algn="l" fontAlgn="ctr"/>
                      <a:r>
                        <a:rPr sz="1100">
                          <a:solidFill>
                            <a:srgbClr val="000000"/>
                          </a:solidFill>
                          <a:latin typeface="Arial"/>
                        </a:rPr>
                        <a:t>BPC</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2"/>
                  </a:ext>
                </a:extLst>
              </a:tr>
              <a:tr h="203200">
                <a:tc>
                  <a:txBody>
                    <a:bodyPr/>
                    <a:lstStyle/>
                    <a:p>
                      <a:pPr algn="l" fontAlgn="ctr"/>
                      <a:r>
                        <a:rPr sz="1100">
                          <a:solidFill>
                            <a:srgbClr val="000000"/>
                          </a:solidFill>
                          <a:latin typeface="Arial"/>
                        </a:rPr>
                        <a:t>CCDR</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3"/>
                  </a:ext>
                </a:extLst>
              </a:tr>
              <a:tr h="203200">
                <a:tc>
                  <a:txBody>
                    <a:bodyPr/>
                    <a:lstStyle/>
                    <a:p>
                      <a:pPr algn="l" fontAlgn="ctr"/>
                      <a:r>
                        <a:rPr sz="1100">
                          <a:solidFill>
                            <a:srgbClr val="000000"/>
                          </a:solidFill>
                          <a:latin typeface="Arial"/>
                        </a:rPr>
                        <a:t>EW</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4"/>
                  </a:ext>
                </a:extLst>
              </a:tr>
              <a:tr h="203200">
                <a:tc>
                  <a:txBody>
                    <a:bodyPr/>
                    <a:lstStyle/>
                    <a:p>
                      <a:pPr algn="l" fontAlgn="ctr"/>
                      <a:r>
                        <a:rPr sz="1100">
                          <a:solidFill>
                            <a:srgbClr val="000000"/>
                          </a:solidFill>
                          <a:latin typeface="Arial"/>
                        </a:rPr>
                        <a:t>MSC</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5"/>
                  </a:ext>
                </a:extLst>
              </a:tr>
              <a:tr h="203200">
                <a:tc>
                  <a:txBody>
                    <a:bodyPr/>
                    <a:lstStyle/>
                    <a:p>
                      <a:pPr algn="l" fontAlgn="ctr"/>
                      <a:r>
                        <a:rPr sz="1100">
                          <a:solidFill>
                            <a:srgbClr val="000000"/>
                          </a:solidFill>
                          <a:latin typeface="Arial"/>
                        </a:rPr>
                        <a:t>NEL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6"/>
                  </a:ext>
                </a:extLst>
              </a:tr>
              <a:tr h="203200">
                <a:tc>
                  <a:txBody>
                    <a:bodyPr/>
                    <a:lstStyle/>
                    <a:p>
                      <a:pPr algn="l" fontAlgn="ctr"/>
                      <a:r>
                        <a:rPr sz="1100">
                          <a:solidFill>
                            <a:srgbClr val="000000"/>
                          </a:solidFill>
                          <a:latin typeface="Arial"/>
                        </a:rPr>
                        <a:t>PL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15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7"/>
                  </a:ext>
                </a:extLst>
              </a:tr>
              <a:tr h="203200">
                <a:tc>
                  <a:txBody>
                    <a:bodyPr/>
                    <a:lstStyle/>
                    <a:p>
                      <a:pPr algn="l" fontAlgn="ctr"/>
                      <a:r>
                        <a:rPr sz="1100">
                          <a:solidFill>
                            <a:srgbClr val="000000"/>
                          </a:solidFill>
                          <a:latin typeface="Arial"/>
                        </a:rPr>
                        <a:t>PYZ</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8"/>
                  </a:ext>
                </a:extLst>
              </a:tr>
              <a:tr h="203200">
                <a:tc>
                  <a:txBody>
                    <a:bodyPr/>
                    <a:lstStyle/>
                    <a:p>
                      <a:pPr algn="l" fontAlgn="ctr"/>
                      <a:r>
                        <a:rPr sz="1100">
                          <a:solidFill>
                            <a:srgbClr val="000000"/>
                          </a:solidFill>
                          <a:latin typeface="Arial"/>
                        </a:rPr>
                        <a:t>SVG</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9"/>
                  </a:ext>
                </a:extLst>
              </a:tr>
              <a:tr h="203200">
                <a:tc>
                  <a:txBody>
                    <a:bodyPr/>
                    <a:lstStyle/>
                    <a:p>
                      <a:pPr algn="l" fontAlgn="ctr"/>
                      <a:r>
                        <a:rPr sz="1100">
                          <a:solidFill>
                            <a:srgbClr val="000000"/>
                          </a:solidFill>
                          <a:latin typeface="Arial"/>
                        </a:rPr>
                        <a:t>TNS</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10"/>
                  </a:ext>
                </a:extLst>
              </a:tr>
              <a:tr h="203200">
                <a:tc>
                  <a:txBody>
                    <a:bodyPr/>
                    <a:lstStyle/>
                    <a:p>
                      <a:pPr algn="l" fontAlgn="ctr"/>
                      <a:r>
                        <a:rPr sz="1100">
                          <a:solidFill>
                            <a:srgbClr val="000000"/>
                          </a:solidFill>
                          <a:latin typeface="Arial"/>
                        </a:rPr>
                        <a:t>WBL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11"/>
                  </a:ext>
                </a:extLst>
              </a:tr>
              <a:tr h="203200">
                <a:tc>
                  <a:txBody>
                    <a:bodyPr/>
                    <a:lstStyle/>
                    <a:p>
                      <a:pPr algn="l" fontAlgn="ctr"/>
                      <a:r>
                        <a:rPr sz="1100" b="1">
                          <a:solidFill>
                            <a:srgbClr val="000000"/>
                          </a:solidFill>
                          <a:latin typeface="Arial"/>
                        </a:rPr>
                        <a:t>Grand Total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34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69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76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199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图表 1"/>
          <p:cNvGraphicFramePr>
            <a:graphicFrameLocks/>
          </p:cNvGraphicFramePr>
          <p:nvPr/>
        </p:nvGraphicFramePr>
        <p:xfrm>
          <a:off x="3932669" y="1881382"/>
          <a:ext cx="4326662" cy="3095235"/>
        </p:xfrm>
        <a:graphic>
          <a:graphicData uri="http://schemas.openxmlformats.org/drawingml/2006/chart">
            <c:chart xmlns:c="http://schemas.openxmlformats.org/drawingml/2006/chart" xmlns:r="http://schemas.openxmlformats.org/officeDocument/2006/relationships" r:id="rId2"/>
          </a:graphicData>
        </a:graphic>
      </p:graphicFrame>
      <p:sp>
        <p:nvSpPr>
          <p:cNvPr id="1048636"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Result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Conclusion  </a:t>
            </a:r>
          </a:p>
        </p:txBody>
      </p:sp>
      <p:sp>
        <p:nvSpPr>
          <p:cNvPr id="1048693" name="Content Placeholder 2"/>
          <p:cNvSpPr>
            <a:spLocks noGrp="1"/>
          </p:cNvSpPr>
          <p:nvPr/>
        </p:nvSpPr>
        <p:spPr>
          <a:xfrm>
            <a:off x="1057263" y="1488613"/>
            <a:ext cx="935652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buNone/>
            </a:pPr>
            <a:r>
              <a:rPr lang="en-IN" sz="2400" b="1">
                <a:latin typeface="Trebuchet MS"/>
              </a:rPr>
              <a:t>By implementing this performance analysis solution, the organization gains a powerful tool to visualize and understand employee performance across various business units. The structured </a:t>
            </a:r>
            <a:r>
              <a:rPr lang="en-IN" sz="2400" b="1" err="1">
                <a:latin typeface="Trebuchet MS"/>
              </a:rPr>
              <a:t>modeling</a:t>
            </a:r>
            <a:r>
              <a:rPr lang="en-IN" sz="2400" b="1">
                <a:latin typeface="Trebuchet MS"/>
              </a:rPr>
              <a:t> approach, from data cleaning to the development of interactive dashboards, ensures that the insights generated are accurate, actionable, and aligned with organizational goals. This solution not only aids in identifying areas of excellence and concern but also empowers decision-makers to allocate resources effectively, tailor employee development programs, and drive overall business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nvSpPr>
        <p:spPr>
          <a:xfrm>
            <a:off x="4261764" y="1658630"/>
            <a:ext cx="8596668" cy="1770369"/>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PROJECT TITLE</a:t>
            </a:r>
          </a:p>
        </p:txBody>
      </p:sp>
      <p:sp>
        <p:nvSpPr>
          <p:cNvPr id="1048593" name="Content Placeholder 2"/>
          <p:cNvSpPr>
            <a:spLocks noGrp="1"/>
          </p:cNvSpPr>
          <p:nvPr/>
        </p:nvSpPr>
        <p:spPr>
          <a:xfrm>
            <a:off x="1249526" y="3067867"/>
            <a:ext cx="9226512" cy="11791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lgn="ctr">
              <a:buNone/>
            </a:pPr>
            <a:r>
              <a:rPr lang="en-IN" sz="3600" b="1">
                <a:latin typeface="Trebuchet MS"/>
              </a:rPr>
              <a:t>EMPLOYEE PERFORMANCE ANALYSIS           WITH EXCEL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nvSpPr>
        <p:spPr>
          <a:xfrm>
            <a:off x="1322883" y="609600"/>
            <a:ext cx="3817962" cy="1874116"/>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400">
                <a:latin typeface="Trebuchet MS"/>
              </a:rPr>
              <a:t>AGENDA</a:t>
            </a:r>
          </a:p>
        </p:txBody>
      </p:sp>
      <p:sp>
        <p:nvSpPr>
          <p:cNvPr id="1048587" name="Content Placeholder 2"/>
          <p:cNvSpPr>
            <a:spLocks noGrp="1"/>
          </p:cNvSpPr>
          <p:nvPr/>
        </p:nvSpPr>
        <p:spPr>
          <a:xfrm>
            <a:off x="677334" y="1653382"/>
            <a:ext cx="4463819" cy="42554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2000">
                <a:latin typeface="Trebuchet MS"/>
              </a:rPr>
              <a:t>PROBLEM STATEMENT </a:t>
            </a:r>
            <a:endParaRPr sz="1800"/>
          </a:p>
          <a:p>
            <a:r>
              <a:rPr lang="en-IN" sz="2000">
                <a:latin typeface="Trebuchet MS"/>
              </a:rPr>
              <a:t>PROJECT OVERVIEW</a:t>
            </a:r>
            <a:endParaRPr sz="1800"/>
          </a:p>
          <a:p>
            <a:r>
              <a:rPr lang="en-IN" sz="2000">
                <a:latin typeface="Trebuchet MS"/>
              </a:rPr>
              <a:t>END USERS </a:t>
            </a:r>
            <a:endParaRPr sz="1800"/>
          </a:p>
          <a:p>
            <a:r>
              <a:rPr lang="en-IN" sz="2000">
                <a:latin typeface="Trebuchet MS"/>
              </a:rPr>
              <a:t>OUR SOLUTIONS AND PROPOSITION</a:t>
            </a:r>
            <a:endParaRPr sz="1800"/>
          </a:p>
          <a:p>
            <a:r>
              <a:rPr lang="en-IN" sz="2000">
                <a:latin typeface="Trebuchet MS"/>
              </a:rPr>
              <a:t>DATASET DESCRIPTION</a:t>
            </a:r>
            <a:endParaRPr sz="1800"/>
          </a:p>
          <a:p>
            <a:r>
              <a:rPr lang="en-IN" sz="2000">
                <a:latin typeface="Trebuchet MS"/>
              </a:rPr>
              <a:t>MODELLING APPROACH</a:t>
            </a:r>
            <a:endParaRPr sz="1800"/>
          </a:p>
          <a:p>
            <a:r>
              <a:rPr lang="en-IN" sz="2000">
                <a:latin typeface="Trebuchet MS"/>
              </a:rPr>
              <a:t>RESULTS AND DISCUSSION</a:t>
            </a:r>
            <a:endParaRPr sz="1800"/>
          </a:p>
          <a:p>
            <a:r>
              <a:rPr lang="en-IN" sz="2000">
                <a:latin typeface="Trebuchet MS"/>
              </a:rPr>
              <a:t>CONCLUSION</a:t>
            </a:r>
            <a:endParaRPr sz="1800"/>
          </a:p>
          <a:p>
            <a:endParaRPr lang="en-IN"/>
          </a:p>
        </p:txBody>
      </p:sp>
      <p:pic>
        <p:nvPicPr>
          <p:cNvPr id="2097152" name="Picture 2097151"/>
          <p:cNvPicPr>
            <a:picLocks/>
          </p:cNvPicPr>
          <p:nvPr/>
        </p:nvPicPr>
        <p:blipFill>
          <a:blip r:embed="rId2"/>
          <a:stretch>
            <a:fillRect/>
          </a:stretch>
        </p:blipFill>
        <p:spPr>
          <a:xfrm>
            <a:off x="5367342" y="0"/>
            <a:ext cx="629851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nvSpPr>
        <p:spPr>
          <a:xfrm>
            <a:off x="677334" y="264128"/>
            <a:ext cx="4233351" cy="641557"/>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Problem Statement </a:t>
            </a:r>
            <a:endParaRPr lang="en-US"/>
          </a:p>
        </p:txBody>
      </p:sp>
      <p:sp>
        <p:nvSpPr>
          <p:cNvPr id="1048589" name="TextBox 1048588"/>
          <p:cNvSpPr txBox="1"/>
          <p:nvPr/>
        </p:nvSpPr>
        <p:spPr>
          <a:xfrm rot="3396">
            <a:off x="284399" y="908888"/>
            <a:ext cx="6487367" cy="1767841"/>
          </a:xfrm>
          <a:prstGeom prst="rect">
            <a:avLst/>
          </a:prstGeom>
        </p:spPr>
        <p:txBody>
          <a:bodyPr wrap="square" rtlCol="0">
            <a:spAutoFit/>
          </a:bodyPr>
          <a:lstStyle/>
          <a:p>
            <a:r>
              <a:rPr lang="en-IN" sz="2800">
                <a:solidFill>
                  <a:srgbClr val="000000"/>
                </a:solidFill>
              </a:rPr>
              <a:t>Objective: To analyze employee performance data across various business units, identifying trends, high performers, and areas for improvement.</a:t>
            </a:r>
          </a:p>
        </p:txBody>
      </p:sp>
      <p:sp>
        <p:nvSpPr>
          <p:cNvPr id="1048590" name="TextBox 1048589"/>
          <p:cNvSpPr txBox="1"/>
          <p:nvPr/>
        </p:nvSpPr>
        <p:spPr>
          <a:xfrm>
            <a:off x="345039" y="2817145"/>
            <a:ext cx="6850147" cy="2186940"/>
          </a:xfrm>
          <a:prstGeom prst="rect">
            <a:avLst/>
          </a:prstGeom>
        </p:spPr>
        <p:txBody>
          <a:bodyPr wrap="square" rtlCol="0">
            <a:spAutoFit/>
          </a:bodyPr>
          <a:lstStyle/>
          <a:p>
            <a:r>
              <a:rPr lang="en-IN" sz="2800">
                <a:solidFill>
                  <a:srgbClr val="000000"/>
                </a:solidFill>
              </a:rPr>
              <a:t>Scope:Clean and explore performance data.Analyze ratings and performance levels by business unit.Visualize performance trends and generate a summary report.</a:t>
            </a:r>
          </a:p>
        </p:txBody>
      </p:sp>
      <p:sp>
        <p:nvSpPr>
          <p:cNvPr id="1048591" name="TextBox 1048590"/>
          <p:cNvSpPr txBox="1"/>
          <p:nvPr/>
        </p:nvSpPr>
        <p:spPr>
          <a:xfrm>
            <a:off x="483463" y="5141297"/>
            <a:ext cx="7518107" cy="1348740"/>
          </a:xfrm>
          <a:prstGeom prst="rect">
            <a:avLst/>
          </a:prstGeom>
        </p:spPr>
        <p:txBody>
          <a:bodyPr wrap="square" rtlCol="0">
            <a:spAutoFit/>
          </a:bodyPr>
          <a:lstStyle/>
          <a:p>
            <a:r>
              <a:rPr lang="en-IN" sz="2800">
                <a:solidFill>
                  <a:srgbClr val="000000"/>
                </a:solidFill>
              </a:rPr>
              <a:t>Outcome: Provide insights for informed decision-making on employee development and performance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nvSpPr>
        <p:spPr>
          <a:xfrm>
            <a:off x="783858" y="661018"/>
            <a:ext cx="8596668" cy="669499"/>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000">
                <a:latin typeface="Trebuchet MS"/>
              </a:rPr>
              <a:t>PROJECT OVERVIEW</a:t>
            </a:r>
          </a:p>
        </p:txBody>
      </p:sp>
      <p:sp>
        <p:nvSpPr>
          <p:cNvPr id="1048595" name="Content Placeholder 2"/>
          <p:cNvSpPr>
            <a:spLocks noGrp="1"/>
          </p:cNvSpPr>
          <p:nvPr/>
        </p:nvSpPr>
        <p:spPr>
          <a:xfrm>
            <a:off x="616263" y="1649750"/>
            <a:ext cx="6700375" cy="50680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buNone/>
            </a:pPr>
            <a:r>
              <a:rPr lang="en-IN" sz="3200" err="1">
                <a:latin typeface="Trebuchet MS"/>
              </a:rPr>
              <a:t>The</a:t>
            </a:r>
            <a:r>
              <a:rPr lang="en-IN" sz="3200">
                <a:latin typeface="Trebuchet MS"/>
              </a:rPr>
              <a:t> goal of this project is to </a:t>
            </a:r>
            <a:r>
              <a:rPr lang="en-IN" sz="3200" err="1">
                <a:latin typeface="Trebuchet MS"/>
              </a:rPr>
              <a:t>analyze</a:t>
            </a:r>
            <a:r>
              <a:rPr lang="en-IN" sz="3200">
                <a:latin typeface="Trebuchet MS"/>
              </a:rPr>
              <a:t> and visualize the distribution of employee performance levels across different business units. The analysis will help identify areas of strength and those requiring improvement within the organization.</a:t>
            </a:r>
          </a:p>
        </p:txBody>
      </p:sp>
      <p:pic>
        <p:nvPicPr>
          <p:cNvPr id="2097153" name="Picture 2097152"/>
          <p:cNvPicPr>
            <a:picLocks/>
          </p:cNvPicPr>
          <p:nvPr/>
        </p:nvPicPr>
        <p:blipFill>
          <a:blip r:embed="rId2"/>
          <a:stretch>
            <a:fillRect/>
          </a:stretch>
        </p:blipFill>
        <p:spPr>
          <a:xfrm>
            <a:off x="7828365" y="-560586"/>
            <a:ext cx="4395655" cy="75842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22"/>
          <p:cNvPicPr>
            <a:picLocks noChangeAspect="1"/>
          </p:cNvPicPr>
          <p:nvPr/>
        </p:nvPicPr>
        <p:blipFill rotWithShape="1">
          <a:blip r:embed="rId2">
            <a:clrChange>
              <a:clrFrom>
                <a:srgbClr val="FFFFFF"/>
              </a:clrFrom>
              <a:clrTo>
                <a:srgbClr val="FFFFFF">
                  <a:alpha val="0"/>
                </a:srgbClr>
              </a:clrTo>
            </a:clrChange>
          </a:blip>
          <a:srcRect l="10299" t="31498" r="11982" b="9797"/>
          <a:stretch>
            <a:fillRect/>
          </a:stretch>
        </p:blipFill>
        <p:spPr>
          <a:xfrm>
            <a:off x="0" y="1787200"/>
            <a:ext cx="4575150" cy="4120666"/>
          </a:xfrm>
          <a:prstGeom prst="rect">
            <a:avLst/>
          </a:prstGeom>
        </p:spPr>
      </p:pic>
      <p:sp>
        <p:nvSpPr>
          <p:cNvPr id="1048606" name="Title 1"/>
          <p:cNvSpPr>
            <a:spLocks noGrp="1"/>
          </p:cNvSpPr>
          <p:nvPr/>
        </p:nvSpPr>
        <p:spPr>
          <a:xfrm>
            <a:off x="677334" y="609600"/>
            <a:ext cx="8596668" cy="1320800"/>
          </a:xfrm>
          <a:prstGeom prst="rect">
            <a:avLst/>
          </a:prstGeom>
          <a:noFill/>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000" b="1">
                <a:latin typeface="Trebuchet MS"/>
              </a:rPr>
              <a:t>End User</a:t>
            </a:r>
          </a:p>
        </p:txBody>
      </p:sp>
      <p:sp>
        <p:nvSpPr>
          <p:cNvPr id="1048607" name="Content Placeholder 2"/>
          <p:cNvSpPr>
            <a:spLocks noGrp="1"/>
          </p:cNvSpPr>
          <p:nvPr/>
        </p:nvSpPr>
        <p:spPr>
          <a:xfrm>
            <a:off x="4975667" y="1270000"/>
            <a:ext cx="9801024" cy="38276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3200" b="1">
                <a:latin typeface="Trebuchet MS"/>
              </a:rPr>
              <a:t>1. HR Managers</a:t>
            </a:r>
            <a:endParaRPr sz="3600" b="1"/>
          </a:p>
          <a:p>
            <a:r>
              <a:rPr lang="en-IN" sz="3200" b="1">
                <a:latin typeface="Trebuchet MS"/>
              </a:rPr>
              <a:t>2. Department Heads</a:t>
            </a:r>
            <a:endParaRPr sz="3600" b="1"/>
          </a:p>
          <a:p>
            <a:r>
              <a:rPr lang="en-IN" sz="3200" b="1">
                <a:latin typeface="Trebuchet MS"/>
              </a:rPr>
              <a:t>3. Executives/Senior Management</a:t>
            </a:r>
            <a:endParaRPr sz="3600" b="1"/>
          </a:p>
          <a:p>
            <a:r>
              <a:rPr lang="en-IN" sz="3200" b="1">
                <a:latin typeface="Trebuchet MS"/>
              </a:rPr>
              <a:t>4. Performance Analysts</a:t>
            </a:r>
            <a:endParaRPr sz="3600" b="1"/>
          </a:p>
          <a:p>
            <a:r>
              <a:rPr lang="en-IN" sz="3200" b="1">
                <a:latin typeface="Trebuchet MS"/>
              </a:rPr>
              <a:t>5. Learning &amp; Development Teams</a:t>
            </a:r>
            <a:endParaRPr sz="3600" b="1"/>
          </a:p>
          <a:p>
            <a:r>
              <a:rPr lang="en-IN" sz="3200" b="1">
                <a:latin typeface="Trebuchet MS"/>
              </a:rPr>
              <a:t>6. Workforce Planning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extBox 1048607"/>
          <p:cNvSpPr txBox="1"/>
          <p:nvPr/>
        </p:nvSpPr>
        <p:spPr>
          <a:xfrm>
            <a:off x="954781" y="646002"/>
            <a:ext cx="9465011" cy="510540"/>
          </a:xfrm>
          <a:prstGeom prst="rect">
            <a:avLst/>
          </a:prstGeom>
          <a:noFill/>
        </p:spPr>
        <p:txBody>
          <a:bodyPr wrap="square" rtlCol="0">
            <a:spAutoFit/>
          </a:bodyPr>
          <a:lstStyle/>
          <a:p>
            <a:r>
              <a:rPr lang="en-IN" sz="2800">
                <a:solidFill>
                  <a:srgbClr val="008000"/>
                </a:solidFill>
              </a:rPr>
              <a:t>Solution: Employee Performance Analysis System</a:t>
            </a:r>
          </a:p>
        </p:txBody>
      </p:sp>
      <p:sp>
        <p:nvSpPr>
          <p:cNvPr id="1048609" name="TextBox 1048608"/>
          <p:cNvSpPr txBox="1"/>
          <p:nvPr/>
        </p:nvSpPr>
        <p:spPr>
          <a:xfrm>
            <a:off x="954780" y="1326121"/>
            <a:ext cx="9637706" cy="2186940"/>
          </a:xfrm>
          <a:prstGeom prst="rect">
            <a:avLst/>
          </a:prstGeom>
        </p:spPr>
        <p:txBody>
          <a:bodyPr wrap="square" rtlCol="0">
            <a:spAutoFit/>
          </a:bodyPr>
          <a:lstStyle/>
          <a:p>
            <a:r>
              <a:rPr lang="en-IN" sz="2800">
                <a:solidFill>
                  <a:srgbClr val="000000"/>
                </a:solidFill>
              </a:rPr>
              <a:t>Solution Overview: Develop an automated, data-driven system for analyzing employee performance across various business units. The system will involve data integration, performance analytics, and interactive dashboards for visualization. The key components include:</a:t>
            </a:r>
          </a:p>
        </p:txBody>
      </p:sp>
      <p:sp>
        <p:nvSpPr>
          <p:cNvPr id="1048610" name="TextBox 1048609"/>
          <p:cNvSpPr txBox="1"/>
          <p:nvPr/>
        </p:nvSpPr>
        <p:spPr>
          <a:xfrm>
            <a:off x="1495891" y="3977428"/>
            <a:ext cx="9275048" cy="1348741"/>
          </a:xfrm>
          <a:prstGeom prst="rect">
            <a:avLst/>
          </a:prstGeom>
        </p:spPr>
        <p:txBody>
          <a:bodyPr wrap="square" rtlCol="0">
            <a:spAutoFit/>
          </a:bodyPr>
          <a:lstStyle/>
          <a:p>
            <a:pPr marL="514350" indent="-514350">
              <a:buFont typeface="+mj-lt"/>
              <a:buAutoNum type="arabicPeriod"/>
            </a:pPr>
            <a:r>
              <a:rPr lang="en-IN" sz="2800">
                <a:solidFill>
                  <a:srgbClr val="000000"/>
                </a:solidFill>
              </a:rPr>
              <a:t>Data Integration and Cleaning:Automate data extraction and cleaning to ensure accuracy and consistency in employee performance records.</a:t>
            </a:r>
          </a:p>
        </p:txBody>
      </p:sp>
      <p:sp>
        <p:nvSpPr>
          <p:cNvPr id="1048611" name="TextBox 1048610"/>
          <p:cNvSpPr txBox="1"/>
          <p:nvPr/>
        </p:nvSpPr>
        <p:spPr>
          <a:xfrm>
            <a:off x="1067025" y="5509259"/>
            <a:ext cx="9352766" cy="1348740"/>
          </a:xfrm>
          <a:prstGeom prst="rect">
            <a:avLst/>
          </a:prstGeom>
        </p:spPr>
        <p:txBody>
          <a:bodyPr wrap="square" rtlCol="0">
            <a:spAutoFit/>
          </a:bodyPr>
          <a:lstStyle/>
          <a:p>
            <a:pPr marL="0" indent="0">
              <a:buNone/>
            </a:pPr>
            <a:r>
              <a:rPr lang="en-US" sz="2800">
                <a:solidFill>
                  <a:srgbClr val="000000"/>
                </a:solidFill>
              </a:rPr>
              <a:t>2. </a:t>
            </a:r>
            <a:r>
              <a:rPr lang="en-IN" sz="2800">
                <a:solidFill>
                  <a:srgbClr val="000000"/>
                </a:solidFill>
              </a:rPr>
              <a:t>Performance Analytics:Use statistical and machine learning techniques to analyze trends, identify high performers, and detect areas of concern.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extBox 1048611"/>
          <p:cNvSpPr txBox="1"/>
          <p:nvPr/>
        </p:nvSpPr>
        <p:spPr>
          <a:xfrm>
            <a:off x="2019108" y="369991"/>
            <a:ext cx="7866893" cy="1767841"/>
          </a:xfrm>
          <a:prstGeom prst="rect">
            <a:avLst/>
          </a:prstGeom>
        </p:spPr>
        <p:txBody>
          <a:bodyPr wrap="square" rtlCol="0">
            <a:spAutoFit/>
          </a:bodyPr>
          <a:lstStyle/>
          <a:p>
            <a:r>
              <a:rPr lang="en-US" sz="2800">
                <a:solidFill>
                  <a:srgbClr val="000000"/>
                </a:solidFill>
              </a:rPr>
              <a:t>3.</a:t>
            </a:r>
            <a:r>
              <a:rPr lang="en-IN" sz="2800">
                <a:solidFill>
                  <a:srgbClr val="000000"/>
                </a:solidFill>
              </a:rPr>
              <a:t>Interactive Dashboards:Develop user-friendly dashboards for real-time performance monitoring, enabling management to drill down into specific business units or employees.</a:t>
            </a:r>
          </a:p>
        </p:txBody>
      </p:sp>
      <p:sp>
        <p:nvSpPr>
          <p:cNvPr id="1048613" name="TextBox 1048612"/>
          <p:cNvSpPr txBox="1"/>
          <p:nvPr/>
        </p:nvSpPr>
        <p:spPr>
          <a:xfrm>
            <a:off x="2000088" y="2391247"/>
            <a:ext cx="7749975" cy="1767841"/>
          </a:xfrm>
          <a:prstGeom prst="rect">
            <a:avLst/>
          </a:prstGeom>
        </p:spPr>
        <p:txBody>
          <a:bodyPr wrap="square" rtlCol="0">
            <a:spAutoFit/>
          </a:bodyPr>
          <a:lstStyle/>
          <a:p>
            <a:r>
              <a:rPr lang="en-US" sz="2800">
                <a:solidFill>
                  <a:srgbClr val="000000"/>
                </a:solidFill>
              </a:rPr>
              <a:t>4.</a:t>
            </a:r>
            <a:r>
              <a:rPr lang="en-IN" sz="2800">
                <a:solidFill>
                  <a:srgbClr val="000000"/>
                </a:solidFill>
              </a:rPr>
              <a:t>Reporting and Recommendations:Generate comprehensive reports with actionable insights and tailored recommendations for HR and management teams.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extBox 1048613"/>
          <p:cNvSpPr txBox="1"/>
          <p:nvPr/>
        </p:nvSpPr>
        <p:spPr>
          <a:xfrm>
            <a:off x="714735" y="839055"/>
            <a:ext cx="6508446" cy="574039"/>
          </a:xfrm>
          <a:prstGeom prst="rect">
            <a:avLst/>
          </a:prstGeom>
        </p:spPr>
        <p:txBody>
          <a:bodyPr wrap="square" rtlCol="0">
            <a:spAutoFit/>
          </a:bodyPr>
          <a:lstStyle/>
          <a:p>
            <a:r>
              <a:rPr lang="en-IN" sz="3200">
                <a:solidFill>
                  <a:srgbClr val="008000"/>
                </a:solidFill>
              </a:rPr>
              <a:t>Value Proposition:</a:t>
            </a:r>
            <a:endParaRPr lang="en-IN" sz="2800">
              <a:solidFill>
                <a:srgbClr val="008000"/>
              </a:solidFill>
            </a:endParaRPr>
          </a:p>
        </p:txBody>
      </p:sp>
      <p:sp>
        <p:nvSpPr>
          <p:cNvPr id="1048615" name="TextBox 1048614"/>
          <p:cNvSpPr txBox="1"/>
          <p:nvPr/>
        </p:nvSpPr>
        <p:spPr>
          <a:xfrm>
            <a:off x="714735" y="1413094"/>
            <a:ext cx="9298758" cy="1767840"/>
          </a:xfrm>
          <a:prstGeom prst="rect">
            <a:avLst/>
          </a:prstGeom>
        </p:spPr>
        <p:txBody>
          <a:bodyPr wrap="square" rtlCol="0">
            <a:spAutoFit/>
          </a:bodyPr>
          <a:lstStyle/>
          <a:p>
            <a:pPr marL="514350" indent="-514350">
              <a:buFont typeface="+mj-lt"/>
              <a:buAutoNum type="arabicPeriod"/>
            </a:pPr>
            <a:r>
              <a:rPr lang="en-IN" sz="2800">
                <a:solidFill>
                  <a:srgbClr val="000000"/>
                </a:solidFill>
              </a:rPr>
              <a:t>Enhanced Decision-Making:Empower HR and management with data-driven insights, leading to more informed and strategic decisions on promotions, rewards, and employee development.</a:t>
            </a:r>
          </a:p>
        </p:txBody>
      </p:sp>
      <p:sp>
        <p:nvSpPr>
          <p:cNvPr id="1048616" name="TextBox 1048615"/>
          <p:cNvSpPr txBox="1"/>
          <p:nvPr/>
        </p:nvSpPr>
        <p:spPr>
          <a:xfrm>
            <a:off x="714734" y="3429000"/>
            <a:ext cx="8369208" cy="1767840"/>
          </a:xfrm>
          <a:prstGeom prst="rect">
            <a:avLst/>
          </a:prstGeom>
        </p:spPr>
        <p:txBody>
          <a:bodyPr wrap="square" rtlCol="0">
            <a:spAutoFit/>
          </a:bodyPr>
          <a:lstStyle/>
          <a:p>
            <a:pPr marL="0" indent="0">
              <a:buNone/>
            </a:pPr>
            <a:r>
              <a:rPr lang="en-US" sz="2800">
                <a:solidFill>
                  <a:srgbClr val="000000"/>
                </a:solidFill>
              </a:rPr>
              <a:t>2. </a:t>
            </a:r>
            <a:r>
              <a:rPr lang="en-IN" sz="2800">
                <a:solidFill>
                  <a:srgbClr val="000000"/>
                </a:solidFill>
              </a:rPr>
              <a:t>Improved Employee Performance:By identifying high and low performers, the organization can take targeted actions to boost overall productivity and address performance issues effectively.</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5zcnowj">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Hariharan V</cp:lastModifiedBy>
  <cp:revision>1</cp:revision>
  <dcterms:created xsi:type="dcterms:W3CDTF">2018-03-12T08:51:00Z</dcterms:created>
  <dcterms:modified xsi:type="dcterms:W3CDTF">2024-09-10T07:46:54Z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ee288d2ffb9c47dca124a058cf20eb13</vt:lpwstr>
  </property>
</Properties>
</file>