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7070"/>
    <a:srgbClr val="9C9E9E"/>
    <a:srgbClr val="818383"/>
    <a:srgbClr val="D3B57A"/>
    <a:srgbClr val="7A7C7C"/>
    <a:srgbClr val="E5D3DF"/>
    <a:srgbClr val="CDBBD5"/>
    <a:srgbClr val="E1D7DF"/>
    <a:srgbClr val="B7C5B6"/>
    <a:srgbClr val="96A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192" autoAdjust="0"/>
  </p:normalViewPr>
  <p:slideViewPr>
    <p:cSldViewPr snapToGrid="0" showGuides="1">
      <p:cViewPr varScale="1">
        <p:scale>
          <a:sx n="102" d="100"/>
          <a:sy n="102" d="100"/>
        </p:scale>
        <p:origin x="150" y="126"/>
      </p:cViewPr>
      <p:guideLst>
        <p:guide orient="horz" pos="2024"/>
        <p:guide pos="3839"/>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85113201/f/70eb02b1-6526-4f0a-87e2-e1332b0ed5bd/naan%25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Sheet5!$B$2:$B$3</c:f>
              <c:strCache>
                <c:ptCount val="2"/>
                <c:pt idx="0">
                  <c:v>Performance level</c:v>
                </c:pt>
                <c:pt idx="1">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Sheet5!$B$4:$B$15</c:f>
              <c:numCache>
                <c:formatCode>General</c:formatCode>
                <c:ptCount val="12"/>
                <c:pt idx="0">
                  <c:v>2</c:v>
                </c:pt>
                <c:pt idx="1">
                  <c:v>3</c:v>
                </c:pt>
                <c:pt idx="2">
                  <c:v>3</c:v>
                </c:pt>
                <c:pt idx="3">
                  <c:v>4</c:v>
                </c:pt>
                <c:pt idx="4">
                  <c:v>2</c:v>
                </c:pt>
                <c:pt idx="5">
                  <c:v>2</c:v>
                </c:pt>
                <c:pt idx="6">
                  <c:v>6</c:v>
                </c:pt>
                <c:pt idx="7">
                  <c:v>1</c:v>
                </c:pt>
                <c:pt idx="8">
                  <c:v>5</c:v>
                </c:pt>
                <c:pt idx="9">
                  <c:v>6</c:v>
                </c:pt>
                <c:pt idx="10">
                  <c:v>34</c:v>
                </c:pt>
              </c:numCache>
            </c:numRef>
          </c:val>
          <c:extLst>
            <c:ext xmlns:c16="http://schemas.microsoft.com/office/drawing/2014/chart" uri="{C3380CC4-5D6E-409C-BE32-E72D297353CC}">
              <c16:uniqueId val="{00000000-508B-0349-B5A3-3F4A488E4CE3}"/>
            </c:ext>
          </c:extLst>
        </c:ser>
        <c:ser>
          <c:idx val="1"/>
          <c:order val="1"/>
          <c:tx>
            <c:strRef>
              <c:f>Sheet5!$C$2:$C$3</c:f>
              <c:strCache>
                <c:ptCount val="2"/>
                <c:pt idx="0">
                  <c:v>Performance level</c:v>
                </c:pt>
                <c:pt idx="1">
                  <c:v>LOW</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Sheet5!$C$4:$C$15</c:f>
              <c:numCache>
                <c:formatCode>General</c:formatCode>
                <c:ptCount val="12"/>
                <c:pt idx="0">
                  <c:v>2</c:v>
                </c:pt>
                <c:pt idx="1">
                  <c:v>10</c:v>
                </c:pt>
                <c:pt idx="2">
                  <c:v>6</c:v>
                </c:pt>
                <c:pt idx="3">
                  <c:v>7</c:v>
                </c:pt>
                <c:pt idx="4">
                  <c:v>10</c:v>
                </c:pt>
                <c:pt idx="5">
                  <c:v>7</c:v>
                </c:pt>
                <c:pt idx="6">
                  <c:v>7</c:v>
                </c:pt>
                <c:pt idx="7">
                  <c:v>8</c:v>
                </c:pt>
                <c:pt idx="8">
                  <c:v>8</c:v>
                </c:pt>
                <c:pt idx="9">
                  <c:v>4</c:v>
                </c:pt>
                <c:pt idx="10">
                  <c:v>69</c:v>
                </c:pt>
              </c:numCache>
            </c:numRef>
          </c:val>
          <c:extLst>
            <c:ext xmlns:c16="http://schemas.microsoft.com/office/drawing/2014/chart" uri="{C3380CC4-5D6E-409C-BE32-E72D297353CC}">
              <c16:uniqueId val="{00000001-508B-0349-B5A3-3F4A488E4CE3}"/>
            </c:ext>
          </c:extLst>
        </c:ser>
        <c:ser>
          <c:idx val="2"/>
          <c:order val="2"/>
          <c:tx>
            <c:strRef>
              <c:f>Sheet5!$D$2:$D$3</c:f>
              <c:strCache>
                <c:ptCount val="2"/>
                <c:pt idx="0">
                  <c:v>Performance level</c:v>
                </c:pt>
                <c:pt idx="1">
                  <c:v>MID</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Sheet5!$D$4:$D$15</c:f>
              <c:numCache>
                <c:formatCode>General</c:formatCode>
                <c:ptCount val="12"/>
                <c:pt idx="0">
                  <c:v>9</c:v>
                </c:pt>
                <c:pt idx="1">
                  <c:v>7</c:v>
                </c:pt>
                <c:pt idx="2">
                  <c:v>9</c:v>
                </c:pt>
                <c:pt idx="3">
                  <c:v>8</c:v>
                </c:pt>
                <c:pt idx="4">
                  <c:v>5</c:v>
                </c:pt>
                <c:pt idx="5">
                  <c:v>5</c:v>
                </c:pt>
                <c:pt idx="6">
                  <c:v>5</c:v>
                </c:pt>
                <c:pt idx="7">
                  <c:v>10</c:v>
                </c:pt>
                <c:pt idx="8">
                  <c:v>10</c:v>
                </c:pt>
                <c:pt idx="9">
                  <c:v>8</c:v>
                </c:pt>
                <c:pt idx="10">
                  <c:v>76</c:v>
                </c:pt>
              </c:numCache>
            </c:numRef>
          </c:val>
          <c:extLst>
            <c:ext xmlns:c16="http://schemas.microsoft.com/office/drawing/2014/chart" uri="{C3380CC4-5D6E-409C-BE32-E72D297353CC}">
              <c16:uniqueId val="{00000002-508B-0349-B5A3-3F4A488E4CE3}"/>
            </c:ext>
          </c:extLst>
        </c:ser>
        <c:ser>
          <c:idx val="3"/>
          <c:order val="3"/>
          <c:tx>
            <c:strRef>
              <c:f>Sheet5!$E$2:$E$3</c:f>
              <c:strCache>
                <c:ptCount val="2"/>
                <c:pt idx="0">
                  <c:v>Performance level</c:v>
                </c:pt>
                <c:pt idx="1">
                  <c:v>VERY 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Sheet5!$E$4:$E$15</c:f>
              <c:numCache>
                <c:formatCode>General</c:formatCode>
                <c:ptCount val="12"/>
                <c:pt idx="0">
                  <c:v>2</c:v>
                </c:pt>
                <c:pt idx="1">
                  <c:v>2</c:v>
                </c:pt>
                <c:pt idx="2">
                  <c:v>2</c:v>
                </c:pt>
                <c:pt idx="3">
                  <c:v>3</c:v>
                </c:pt>
                <c:pt idx="4">
                  <c:v>1</c:v>
                </c:pt>
                <c:pt idx="5">
                  <c:v>1</c:v>
                </c:pt>
                <c:pt idx="6">
                  <c:v>3</c:v>
                </c:pt>
                <c:pt idx="7">
                  <c:v>2</c:v>
                </c:pt>
                <c:pt idx="8">
                  <c:v>2</c:v>
                </c:pt>
                <c:pt idx="9">
                  <c:v>2</c:v>
                </c:pt>
                <c:pt idx="10">
                  <c:v>20</c:v>
                </c:pt>
              </c:numCache>
            </c:numRef>
          </c:val>
          <c:extLst>
            <c:ext xmlns:c16="http://schemas.microsoft.com/office/drawing/2014/chart" uri="{C3380CC4-5D6E-409C-BE32-E72D297353CC}">
              <c16:uniqueId val="{00000003-508B-0349-B5A3-3F4A488E4CE3}"/>
            </c:ext>
          </c:extLst>
        </c:ser>
        <c:ser>
          <c:idx val="4"/>
          <c:order val="4"/>
          <c:tx>
            <c:strRef>
              <c:f>Sheet5!$F$2:$F$3</c:f>
              <c:strCache>
                <c:ptCount val="2"/>
                <c:pt idx="0">
                  <c:v>Performance level</c:v>
                </c:pt>
                <c:pt idx="1">
                  <c:v>Grand Total</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Sheet5!$F$4:$F$15</c:f>
              <c:numCache>
                <c:formatCode>General</c:formatCode>
                <c:ptCount val="12"/>
                <c:pt idx="0">
                  <c:v>15</c:v>
                </c:pt>
                <c:pt idx="1">
                  <c:v>22</c:v>
                </c:pt>
                <c:pt idx="2">
                  <c:v>20</c:v>
                </c:pt>
                <c:pt idx="3">
                  <c:v>22</c:v>
                </c:pt>
                <c:pt idx="4">
                  <c:v>18</c:v>
                </c:pt>
                <c:pt idx="5">
                  <c:v>15</c:v>
                </c:pt>
                <c:pt idx="6">
                  <c:v>21</c:v>
                </c:pt>
                <c:pt idx="7">
                  <c:v>21</c:v>
                </c:pt>
                <c:pt idx="8">
                  <c:v>25</c:v>
                </c:pt>
                <c:pt idx="9">
                  <c:v>20</c:v>
                </c:pt>
                <c:pt idx="10">
                  <c:v>199</c:v>
                </c:pt>
              </c:numCache>
            </c:numRef>
          </c:val>
          <c:extLst>
            <c:ext xmlns:c16="http://schemas.microsoft.com/office/drawing/2014/chart" uri="{C3380CC4-5D6E-409C-BE32-E72D297353CC}">
              <c16:uniqueId val="{00000004-508B-0349-B5A3-3F4A488E4CE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9/11/2024</a:t>
            </a:fld>
            <a:endParaRPr lang="en-US"/>
          </a:p>
        </p:txBody>
      </p:sp>
      <p:sp>
        <p:nvSpPr>
          <p:cNvPr id="104869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9/11/2024</a:t>
            </a:fld>
            <a:endParaRPr lang="en-US"/>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6"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97"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98" name="日期占位符 3"/>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599" name="页脚占位符 4"/>
          <p:cNvSpPr>
            <a:spLocks noGrp="1"/>
          </p:cNvSpPr>
          <p:nvPr>
            <p:ph type="ftr" sz="quarter" idx="11"/>
          </p:nvPr>
        </p:nvSpPr>
        <p:spPr/>
        <p:txBody>
          <a:bodyPr/>
          <a:lstStyle/>
          <a:p>
            <a:endParaRPr lang="zh-CN" altLang="en-US"/>
          </a:p>
        </p:txBody>
      </p:sp>
      <p:sp>
        <p:nvSpPr>
          <p:cNvPr id="1048600"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p>
        </p:txBody>
      </p:sp>
      <p:sp>
        <p:nvSpPr>
          <p:cNvPr id="104865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4" name="日期占位符 3"/>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55" name="页脚占位符 4"/>
          <p:cNvSpPr>
            <a:spLocks noGrp="1"/>
          </p:cNvSpPr>
          <p:nvPr>
            <p:ph type="ftr" sz="quarter" idx="11"/>
          </p:nvPr>
        </p:nvSpPr>
        <p:spPr/>
        <p:txBody>
          <a:bodyPr/>
          <a:lstStyle/>
          <a:p>
            <a:endParaRPr lang="zh-CN" altLang="en-US"/>
          </a:p>
        </p:txBody>
      </p:sp>
      <p:sp>
        <p:nvSpPr>
          <p:cNvPr id="1048656"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41"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42"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3" name="日期占位符 3"/>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44" name="页脚占位符 4"/>
          <p:cNvSpPr>
            <a:spLocks noGrp="1"/>
          </p:cNvSpPr>
          <p:nvPr>
            <p:ph type="ftr" sz="quarter" idx="11"/>
          </p:nvPr>
        </p:nvSpPr>
        <p:spPr/>
        <p:txBody>
          <a:bodyPr/>
          <a:lstStyle/>
          <a:p>
            <a:endParaRPr lang="zh-CN" altLang="en-US"/>
          </a:p>
        </p:txBody>
      </p:sp>
      <p:sp>
        <p:nvSpPr>
          <p:cNvPr id="104864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6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659" name="日期占位符 3"/>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60" name="页脚占位符 4"/>
          <p:cNvSpPr>
            <a:spLocks noGrp="1"/>
          </p:cNvSpPr>
          <p:nvPr>
            <p:ph type="ftr" sz="quarter" idx="11"/>
          </p:nvPr>
        </p:nvSpPr>
        <p:spPr/>
        <p:txBody>
          <a:bodyPr/>
          <a:lstStyle/>
          <a:p>
            <a:endParaRPr lang="zh-CN" altLang="en-US"/>
          </a:p>
        </p:txBody>
      </p:sp>
      <p:sp>
        <p:nvSpPr>
          <p:cNvPr id="1048661"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62" name="标题 1"/>
          <p:cNvSpPr>
            <a:spLocks noGrp="1"/>
          </p:cNvSpPr>
          <p:nvPr>
            <p:ph type="title"/>
          </p:nvPr>
        </p:nvSpPr>
        <p:spPr/>
        <p:txBody>
          <a:bodyPr/>
          <a:lstStyle/>
          <a:p>
            <a:r>
              <a:rPr lang="zh-CN" altLang="en-US"/>
              <a:t>单击此处编辑母版标题样式</a:t>
            </a:r>
          </a:p>
        </p:txBody>
      </p:sp>
      <p:sp>
        <p:nvSpPr>
          <p:cNvPr id="104866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5" name="日期占位符 4"/>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66" name="页脚占位符 5"/>
          <p:cNvSpPr>
            <a:spLocks noGrp="1"/>
          </p:cNvSpPr>
          <p:nvPr>
            <p:ph type="ftr" sz="quarter" idx="11"/>
          </p:nvPr>
        </p:nvSpPr>
        <p:spPr/>
        <p:txBody>
          <a:bodyPr/>
          <a:lstStyle/>
          <a:p>
            <a:endParaRPr lang="zh-CN" altLang="en-US"/>
          </a:p>
        </p:txBody>
      </p:sp>
      <p:sp>
        <p:nvSpPr>
          <p:cNvPr id="1048667"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8"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6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0"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2"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3" name="日期占位符 6"/>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74" name="页脚占位符 7"/>
          <p:cNvSpPr>
            <a:spLocks noGrp="1"/>
          </p:cNvSpPr>
          <p:nvPr>
            <p:ph type="ftr" sz="quarter" idx="11"/>
          </p:nvPr>
        </p:nvSpPr>
        <p:spPr/>
        <p:txBody>
          <a:bodyPr/>
          <a:lstStyle/>
          <a:p>
            <a:endParaRPr lang="zh-CN" altLang="en-US"/>
          </a:p>
        </p:txBody>
      </p:sp>
      <p:sp>
        <p:nvSpPr>
          <p:cNvPr id="1048675" name="灯片编号占位符 8"/>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7" name="标题 1"/>
          <p:cNvSpPr>
            <a:spLocks noGrp="1"/>
          </p:cNvSpPr>
          <p:nvPr>
            <p:ph type="title"/>
          </p:nvPr>
        </p:nvSpPr>
        <p:spPr/>
        <p:txBody>
          <a:bodyPr/>
          <a:lstStyle/>
          <a:p>
            <a:r>
              <a:rPr lang="zh-CN" altLang="en-US"/>
              <a:t>单击此处编辑母版标题样式</a:t>
            </a:r>
          </a:p>
        </p:txBody>
      </p:sp>
      <p:sp>
        <p:nvSpPr>
          <p:cNvPr id="1048638" name="日期占位符 2"/>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39" name="页脚占位符 3"/>
          <p:cNvSpPr>
            <a:spLocks noGrp="1"/>
          </p:cNvSpPr>
          <p:nvPr>
            <p:ph type="ftr" sz="quarter" idx="11"/>
          </p:nvPr>
        </p:nvSpPr>
        <p:spPr/>
        <p:txBody>
          <a:bodyPr/>
          <a:lstStyle/>
          <a:p>
            <a:endParaRPr lang="zh-CN" altLang="en-US"/>
          </a:p>
        </p:txBody>
      </p:sp>
      <p:sp>
        <p:nvSpPr>
          <p:cNvPr id="1048640" name="灯片编号占位符 4"/>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日期占位符 1"/>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04" name="页脚占位符 2"/>
          <p:cNvSpPr>
            <a:spLocks noGrp="1"/>
          </p:cNvSpPr>
          <p:nvPr>
            <p:ph type="ftr" sz="quarter" idx="11"/>
          </p:nvPr>
        </p:nvSpPr>
        <p:spPr/>
        <p:txBody>
          <a:bodyPr/>
          <a:lstStyle/>
          <a:p>
            <a:endParaRPr lang="zh-CN" altLang="en-US"/>
          </a:p>
        </p:txBody>
      </p:sp>
      <p:sp>
        <p:nvSpPr>
          <p:cNvPr id="1048605" name="灯片编号占位符 3"/>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7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77"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79" name="日期占位符 4"/>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80" name="页脚占位符 5"/>
          <p:cNvSpPr>
            <a:spLocks noGrp="1"/>
          </p:cNvSpPr>
          <p:nvPr>
            <p:ph type="ftr" sz="quarter" idx="11"/>
          </p:nvPr>
        </p:nvSpPr>
        <p:spPr/>
        <p:txBody>
          <a:bodyPr/>
          <a:lstStyle/>
          <a:p>
            <a:endParaRPr lang="zh-CN" altLang="en-US"/>
          </a:p>
        </p:txBody>
      </p:sp>
      <p:sp>
        <p:nvSpPr>
          <p:cNvPr id="104868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49" name="日期占位符 4"/>
          <p:cNvSpPr>
            <a:spLocks noGrp="1"/>
          </p:cNvSpPr>
          <p:nvPr>
            <p:ph type="dt" sz="half" idx="10"/>
          </p:nvPr>
        </p:nvSpPr>
        <p:spPr/>
        <p:txBody>
          <a:bodyPr/>
          <a:lstStyle/>
          <a:p>
            <a:fld id="{AD8D3FDD-8F49-4E9E-9989-6E4EA162209F}" type="datetimeFigureOut">
              <a:rPr lang="zh-CN" altLang="en-US" smtClean="0"/>
              <a:t>2024/9/11</a:t>
            </a:fld>
            <a:endParaRPr lang="zh-CN" altLang="en-US"/>
          </a:p>
        </p:txBody>
      </p:sp>
      <p:sp>
        <p:nvSpPr>
          <p:cNvPr id="1048650" name="页脚占位符 5"/>
          <p:cNvSpPr>
            <a:spLocks noGrp="1"/>
          </p:cNvSpPr>
          <p:nvPr>
            <p:ph type="ftr" sz="quarter" idx="11"/>
          </p:nvPr>
        </p:nvSpPr>
        <p:spPr/>
        <p:txBody>
          <a:bodyPr/>
          <a:lstStyle/>
          <a:p>
            <a:endParaRPr lang="zh-CN" altLang="en-US"/>
          </a:p>
        </p:txBody>
      </p:sp>
      <p:sp>
        <p:nvSpPr>
          <p:cNvPr id="104865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D8D3FDD-8F49-4E9E-9989-6E4EA162209F}" type="datetimeFigureOut">
              <a:rPr lang="zh-CN" altLang="en-US" smtClean="0"/>
              <a:t>2024/9/11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BDF6357D-4DB5-4E4E-AC36-720C6108B39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rotWithShape="1">
          <a:blip r:embed="rId2">
            <a:clrChange>
              <a:clrFrom>
                <a:srgbClr val="FFFFFF"/>
              </a:clrFrom>
              <a:clrTo>
                <a:srgbClr val="FFFFFF">
                  <a:alpha val="0"/>
                </a:srgbClr>
              </a:clrTo>
            </a:clrChange>
          </a:blip>
          <a:srcRect l="34633" t="35686" r="36617" b="16980"/>
          <a:stretch>
            <a:fillRect/>
          </a:stretch>
        </p:blipFill>
        <p:spPr>
          <a:xfrm rot="285819">
            <a:off x="1410165" y="1498524"/>
            <a:ext cx="1700130" cy="4330385"/>
          </a:xfrm>
          <a:prstGeom prst="rect">
            <a:avLst/>
          </a:prstGeom>
        </p:spPr>
      </p:pic>
      <p:sp>
        <p:nvSpPr>
          <p:cNvPr id="1048601" name="Title 1"/>
          <p:cNvSpPr>
            <a:spLocks noGrp="1"/>
          </p:cNvSpPr>
          <p:nvPr/>
        </p:nvSpPr>
        <p:spPr>
          <a:xfrm>
            <a:off x="2627545" y="485715"/>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EMPLOYEE DATA ANLAYSIS WITH EXCEL</a:t>
            </a:r>
          </a:p>
        </p:txBody>
      </p:sp>
      <p:sp>
        <p:nvSpPr>
          <p:cNvPr id="1048602" name="TextBox 1048601"/>
          <p:cNvSpPr txBox="1"/>
          <p:nvPr/>
        </p:nvSpPr>
        <p:spPr>
          <a:xfrm>
            <a:off x="3061414" y="2538256"/>
            <a:ext cx="8664271" cy="1815882"/>
          </a:xfrm>
          <a:prstGeom prst="rect">
            <a:avLst/>
          </a:prstGeom>
        </p:spPr>
        <p:txBody>
          <a:bodyPr wrap="square" rtlCol="0" anchor="t" anchorCtr="1">
            <a:spAutoFit/>
          </a:bodyPr>
          <a:lstStyle/>
          <a:p>
            <a:pPr marL="514350" indent="-514350">
              <a:buFont typeface="+mj-lt"/>
              <a:buAutoNum type="arabicPeriod"/>
            </a:pPr>
            <a:r>
              <a:rPr lang="en-US" sz="2800" dirty="0">
                <a:solidFill>
                  <a:srgbClr val="000000"/>
                </a:solidFill>
              </a:rPr>
              <a:t>  STUDENT NAME</a:t>
            </a:r>
            <a:r>
              <a:rPr lang="en-IN" sz="2800" dirty="0">
                <a:solidFill>
                  <a:srgbClr val="000000"/>
                </a:solidFill>
              </a:rPr>
              <a:t>: Naveen </a:t>
            </a:r>
            <a:r>
              <a:rPr lang="en-IN" sz="2800" dirty="0" err="1">
                <a:solidFill>
                  <a:srgbClr val="000000"/>
                </a:solidFill>
              </a:rPr>
              <a:t>Kumar.V</a:t>
            </a:r>
            <a:endParaRPr lang="en-IN" sz="2800" dirty="0">
              <a:solidFill>
                <a:srgbClr val="000000"/>
              </a:solidFill>
            </a:endParaRPr>
          </a:p>
          <a:p>
            <a:pPr marL="514350" indent="-514350">
              <a:buFont typeface="+mj-lt"/>
              <a:buAutoNum type="arabicPeriod"/>
            </a:pPr>
            <a:r>
              <a:rPr lang="en-US" sz="2800" dirty="0">
                <a:solidFill>
                  <a:srgbClr val="000000"/>
                </a:solidFill>
              </a:rPr>
              <a:t>   REGISTER NO :    asunm11</a:t>
            </a:r>
            <a:r>
              <a:rPr lang="en-IN" sz="2800" dirty="0">
                <a:solidFill>
                  <a:srgbClr val="000000"/>
                </a:solidFill>
              </a:rPr>
              <a:t>0422200059</a:t>
            </a:r>
          </a:p>
          <a:p>
            <a:pPr marL="514350" indent="-514350">
              <a:buFont typeface="+mj-lt"/>
              <a:buAutoNum type="arabicPeriod"/>
            </a:pPr>
            <a:r>
              <a:rPr lang="en-US" sz="2800" dirty="0">
                <a:solidFill>
                  <a:srgbClr val="000000"/>
                </a:solidFill>
              </a:rPr>
              <a:t>    DEPARTMENT: B COM (</a:t>
            </a:r>
            <a:r>
              <a:rPr lang="en-IN" sz="2800" dirty="0">
                <a:solidFill>
                  <a:srgbClr val="000000"/>
                </a:solidFill>
              </a:rPr>
              <a:t>I.S.M</a:t>
            </a:r>
            <a:r>
              <a:rPr lang="en-US" sz="2800" dirty="0">
                <a:solidFill>
                  <a:srgbClr val="000000"/>
                </a:solidFill>
              </a:rPr>
              <a:t>) </a:t>
            </a:r>
            <a:endParaRPr lang="en-IN" sz="2800" dirty="0">
              <a:solidFill>
                <a:srgbClr val="000000"/>
              </a:solidFill>
            </a:endParaRPr>
          </a:p>
          <a:p>
            <a:pPr marL="514350" indent="-514350" algn="l">
              <a:buFont typeface="+mj-lt"/>
              <a:buAutoNum type="arabicPeriod"/>
            </a:pPr>
            <a:r>
              <a:rPr lang="en-US" sz="2800" dirty="0">
                <a:solidFill>
                  <a:srgbClr val="000000"/>
                </a:solidFill>
              </a:rPr>
              <a:t>     COLLEGE:  DRBCCC HINDU COLLEGE</a:t>
            </a:r>
            <a:endParaRPr lang="en-I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97154"/>
                                        </p:tgtEl>
                                        <p:attrNameLst>
                                          <p:attrName>style.visibility</p:attrName>
                                        </p:attrNameLst>
                                      </p:cBhvr>
                                      <p:to>
                                        <p:strVal val="visible"/>
                                      </p:to>
                                    </p:set>
                                    <p:animEffect transition="in" filter="wipe(down)">
                                      <p:cBhvr>
                                        <p:cTn id="7" dur="750"/>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048616"/>
          <p:cNvSpPr txBox="1"/>
          <p:nvPr/>
        </p:nvSpPr>
        <p:spPr>
          <a:xfrm>
            <a:off x="1454646" y="194951"/>
            <a:ext cx="7890712" cy="1767840"/>
          </a:xfrm>
          <a:prstGeom prst="rect">
            <a:avLst/>
          </a:prstGeom>
        </p:spPr>
        <p:txBody>
          <a:bodyPr wrap="square" rtlCol="0">
            <a:spAutoFit/>
          </a:bodyPr>
          <a:lstStyle/>
          <a:p>
            <a:r>
              <a:rPr lang="en-US" sz="2800">
                <a:solidFill>
                  <a:srgbClr val="000000"/>
                </a:solidFill>
              </a:rPr>
              <a:t>3. </a:t>
            </a:r>
            <a:r>
              <a:rPr lang="en-IN" sz="2800">
                <a:solidFill>
                  <a:srgbClr val="000000"/>
                </a:solidFill>
              </a:rPr>
              <a:t>Optimized Resource Allocation:Allocate resources more efficiently by understanding the strengths and weaknesses of different business units and teams.</a:t>
            </a:r>
          </a:p>
        </p:txBody>
      </p:sp>
      <p:sp>
        <p:nvSpPr>
          <p:cNvPr id="1048618" name="TextBox 1048617"/>
          <p:cNvSpPr txBox="1"/>
          <p:nvPr/>
        </p:nvSpPr>
        <p:spPr>
          <a:xfrm>
            <a:off x="1454645" y="2087953"/>
            <a:ext cx="8080234" cy="1767841"/>
          </a:xfrm>
          <a:prstGeom prst="rect">
            <a:avLst/>
          </a:prstGeom>
        </p:spPr>
        <p:txBody>
          <a:bodyPr wrap="square" rtlCol="0">
            <a:spAutoFit/>
          </a:bodyPr>
          <a:lstStyle/>
          <a:p>
            <a:r>
              <a:rPr lang="en-US" sz="2800">
                <a:solidFill>
                  <a:srgbClr val="000000"/>
                </a:solidFill>
              </a:rPr>
              <a:t>4. </a:t>
            </a:r>
            <a:r>
              <a:rPr lang="en-IN" sz="2800">
                <a:solidFill>
                  <a:srgbClr val="000000"/>
                </a:solidFill>
              </a:rPr>
              <a:t>Increased Employee Retention:Early detection of performance dips and trends allows for timely interventions, reducing the risk of employee turnover</a:t>
            </a:r>
          </a:p>
        </p:txBody>
      </p:sp>
      <p:sp>
        <p:nvSpPr>
          <p:cNvPr id="1048619" name="TextBox 1048618"/>
          <p:cNvSpPr txBox="1"/>
          <p:nvPr/>
        </p:nvSpPr>
        <p:spPr>
          <a:xfrm>
            <a:off x="1454646" y="3980956"/>
            <a:ext cx="8060211" cy="1767841"/>
          </a:xfrm>
          <a:prstGeom prst="rect">
            <a:avLst/>
          </a:prstGeom>
        </p:spPr>
        <p:txBody>
          <a:bodyPr wrap="square" rtlCol="0">
            <a:spAutoFit/>
          </a:bodyPr>
          <a:lstStyle/>
          <a:p>
            <a:r>
              <a:rPr lang="en-US" sz="2800">
                <a:solidFill>
                  <a:srgbClr val="000000"/>
                </a:solidFill>
              </a:rPr>
              <a:t>5. </a:t>
            </a:r>
            <a:r>
              <a:rPr lang="en-IN" sz="2800">
                <a:solidFill>
                  <a:srgbClr val="000000"/>
                </a:solidFill>
              </a:rPr>
              <a:t>Scalable and Customizable:The system can be adapted to handle growing data volumes and changing business needs, ensuring it remains relevant and useful as the organization evolves.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Dataset Description </a:t>
            </a:r>
            <a:endParaRPr lang="en-US"/>
          </a:p>
        </p:txBody>
      </p:sp>
      <p:sp>
        <p:nvSpPr>
          <p:cNvPr id="1048621" name="Content Placeholder 2"/>
          <p:cNvSpPr>
            <a:spLocks noGrp="1"/>
          </p:cNvSpPr>
          <p:nvPr/>
        </p:nvSpPr>
        <p:spPr>
          <a:xfrm>
            <a:off x="677334" y="2160589"/>
            <a:ext cx="9049186" cy="4181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US">
                <a:latin typeface="Tahoma"/>
              </a:rPr>
              <a:t>- *Employee Data*: Includes employee ID, name, job title, business unit, supervisor, and contact information.</a:t>
            </a:r>
            <a:endParaRPr lang="en-IN"/>
          </a:p>
          <a:p>
            <a:r>
              <a:rPr lang="en-US">
                <a:latin typeface="Tahoma"/>
              </a:rPr>
              <a:t>- *Demographics*: Contains data on gender, race, marital status, date of birth, and location.- </a:t>
            </a:r>
            <a:endParaRPr lang="en-IN"/>
          </a:p>
          <a:p>
            <a:r>
              <a:rPr lang="en-US">
                <a:latin typeface="Tahoma"/>
              </a:rPr>
              <a:t>*Job Details*: Information on job function, start date, exit date, and employee status.- *</a:t>
            </a:r>
            <a:endParaRPr lang="en-IN"/>
          </a:p>
          <a:p>
            <a:r>
              <a:rPr lang="en-US">
                <a:latin typeface="Tahoma"/>
              </a:rPr>
              <a:t>Performance Metrics*: Performance scores, performance levels (e.g., HIGH, LOW, MED, VERY HIGH), and employee ratings.</a:t>
            </a:r>
            <a:endParaRPr lang="en-IN"/>
          </a:p>
          <a:p>
            <a:r>
              <a:rPr lang="en-US">
                <a:latin typeface="Tahoma"/>
              </a:rPr>
              <a:t> *Other Attributes*: Includes additional details such as email, location code, and job function descriptions.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048621"/>
          <p:cNvSpPr txBox="1"/>
          <p:nvPr/>
        </p:nvSpPr>
        <p:spPr>
          <a:xfrm>
            <a:off x="728950" y="456848"/>
            <a:ext cx="9129133" cy="510540"/>
          </a:xfrm>
          <a:prstGeom prst="rect">
            <a:avLst/>
          </a:prstGeom>
        </p:spPr>
        <p:txBody>
          <a:bodyPr wrap="square" rtlCol="0">
            <a:spAutoFit/>
          </a:bodyPr>
          <a:lstStyle/>
          <a:p>
            <a:r>
              <a:rPr lang="en-IN" sz="2800" b="1">
                <a:solidFill>
                  <a:srgbClr val="008000"/>
                </a:solidFill>
              </a:rPr>
              <a:t>Modeling Approach for Employee Performance Analysis</a:t>
            </a:r>
          </a:p>
        </p:txBody>
      </p:sp>
      <p:sp>
        <p:nvSpPr>
          <p:cNvPr id="1048623" name="TextBox 1048622"/>
          <p:cNvSpPr txBox="1"/>
          <p:nvPr/>
        </p:nvSpPr>
        <p:spPr>
          <a:xfrm>
            <a:off x="728950" y="967387"/>
            <a:ext cx="4572000" cy="510540"/>
          </a:xfrm>
          <a:prstGeom prst="rect">
            <a:avLst/>
          </a:prstGeom>
        </p:spPr>
        <p:txBody>
          <a:bodyPr wrap="square" rtlCol="0">
            <a:spAutoFit/>
          </a:bodyPr>
          <a:lstStyle/>
          <a:p>
            <a:pPr marL="514350" indent="-514350">
              <a:buFont typeface="+mj-lt"/>
              <a:buAutoNum type="arabicPeriod"/>
            </a:pPr>
            <a:r>
              <a:rPr lang="en-IN" sz="2800">
                <a:solidFill>
                  <a:srgbClr val="000000"/>
                </a:solidFill>
              </a:rPr>
              <a:t>Data Preprocessing:</a:t>
            </a:r>
          </a:p>
        </p:txBody>
      </p:sp>
      <p:sp>
        <p:nvSpPr>
          <p:cNvPr id="1048624" name="TextBox 1048623"/>
          <p:cNvSpPr txBox="1"/>
          <p:nvPr/>
        </p:nvSpPr>
        <p:spPr>
          <a:xfrm>
            <a:off x="1327871" y="1477926"/>
            <a:ext cx="8727401" cy="929640"/>
          </a:xfrm>
          <a:prstGeom prst="rect">
            <a:avLst/>
          </a:prstGeom>
        </p:spPr>
        <p:txBody>
          <a:bodyPr wrap="square" rtlCol="0">
            <a:spAutoFit/>
          </a:bodyPr>
          <a:lstStyle/>
          <a:p>
            <a:r>
              <a:rPr lang="en-IN" sz="2800">
                <a:solidFill>
                  <a:srgbClr val="000000"/>
                </a:solidFill>
              </a:rPr>
              <a:t>Clean and normalize data.Engineer features like tenure and department averages.</a:t>
            </a:r>
          </a:p>
        </p:txBody>
      </p:sp>
      <p:sp>
        <p:nvSpPr>
          <p:cNvPr id="1048625" name="TextBox 1048624"/>
          <p:cNvSpPr txBox="1"/>
          <p:nvPr/>
        </p:nvSpPr>
        <p:spPr>
          <a:xfrm>
            <a:off x="877120" y="2531900"/>
            <a:ext cx="4572000" cy="510540"/>
          </a:xfrm>
          <a:prstGeom prst="rect">
            <a:avLst/>
          </a:prstGeom>
        </p:spPr>
        <p:txBody>
          <a:bodyPr wrap="square" rtlCol="0">
            <a:spAutoFit/>
          </a:bodyPr>
          <a:lstStyle/>
          <a:p>
            <a:r>
              <a:rPr lang="en-US" sz="2800">
                <a:solidFill>
                  <a:srgbClr val="000000"/>
                </a:solidFill>
              </a:rPr>
              <a:t>2. </a:t>
            </a:r>
            <a:r>
              <a:rPr lang="en-IN" sz="2800">
                <a:solidFill>
                  <a:srgbClr val="000000"/>
                </a:solidFill>
              </a:rPr>
              <a:t>Descriptive Analytics:</a:t>
            </a:r>
          </a:p>
        </p:txBody>
      </p:sp>
      <p:sp>
        <p:nvSpPr>
          <p:cNvPr id="1048626" name="TextBox 1048625"/>
          <p:cNvSpPr txBox="1"/>
          <p:nvPr/>
        </p:nvSpPr>
        <p:spPr>
          <a:xfrm>
            <a:off x="1119570" y="3042440"/>
            <a:ext cx="6417941" cy="1348741"/>
          </a:xfrm>
          <a:prstGeom prst="rect">
            <a:avLst/>
          </a:prstGeom>
        </p:spPr>
        <p:txBody>
          <a:bodyPr wrap="square" rtlCol="0">
            <a:spAutoFit/>
          </a:bodyPr>
          <a:lstStyle/>
          <a:p>
            <a:r>
              <a:rPr lang="en-IN" sz="2800">
                <a:solidFill>
                  <a:srgbClr val="000000"/>
                </a:solidFill>
              </a:rPr>
              <a:t>Generate summary statistics and visualizations to identify performance patterns.</a:t>
            </a:r>
          </a:p>
        </p:txBody>
      </p:sp>
      <p:sp>
        <p:nvSpPr>
          <p:cNvPr id="1048627" name="TextBox 1048626"/>
          <p:cNvSpPr txBox="1"/>
          <p:nvPr/>
        </p:nvSpPr>
        <p:spPr>
          <a:xfrm>
            <a:off x="877119" y="4606951"/>
            <a:ext cx="4572000" cy="510540"/>
          </a:xfrm>
          <a:prstGeom prst="rect">
            <a:avLst/>
          </a:prstGeom>
        </p:spPr>
        <p:txBody>
          <a:bodyPr wrap="square" rtlCol="0">
            <a:spAutoFit/>
          </a:bodyPr>
          <a:lstStyle/>
          <a:p>
            <a:r>
              <a:rPr lang="en-US" sz="2800">
                <a:solidFill>
                  <a:srgbClr val="000000"/>
                </a:solidFill>
              </a:rPr>
              <a:t>3. </a:t>
            </a:r>
            <a:r>
              <a:rPr lang="en-IN" sz="2800">
                <a:solidFill>
                  <a:srgbClr val="000000"/>
                </a:solidFill>
              </a:rPr>
              <a:t>Segmentation Analysis:</a:t>
            </a:r>
          </a:p>
        </p:txBody>
      </p:sp>
      <p:sp>
        <p:nvSpPr>
          <p:cNvPr id="1048628" name="TextBox 1048627"/>
          <p:cNvSpPr txBox="1"/>
          <p:nvPr/>
        </p:nvSpPr>
        <p:spPr>
          <a:xfrm>
            <a:off x="1119570" y="5117491"/>
            <a:ext cx="6384878" cy="1348740"/>
          </a:xfrm>
          <a:prstGeom prst="rect">
            <a:avLst/>
          </a:prstGeom>
        </p:spPr>
        <p:txBody>
          <a:bodyPr wrap="square" rtlCol="0">
            <a:spAutoFit/>
          </a:bodyPr>
          <a:lstStyle/>
          <a:p>
            <a:r>
              <a:rPr lang="en-IN" sz="2800">
                <a:solidFill>
                  <a:srgbClr val="000000"/>
                </a:solidFill>
              </a:rPr>
              <a:t>Use clustering to group employees by performance and analyze business unit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048628"/>
          <p:cNvSpPr txBox="1"/>
          <p:nvPr/>
        </p:nvSpPr>
        <p:spPr>
          <a:xfrm>
            <a:off x="1148291" y="393520"/>
            <a:ext cx="4572000" cy="510540"/>
          </a:xfrm>
          <a:prstGeom prst="rect">
            <a:avLst/>
          </a:prstGeom>
        </p:spPr>
        <p:txBody>
          <a:bodyPr wrap="square" rtlCol="0">
            <a:spAutoFit/>
          </a:bodyPr>
          <a:lstStyle/>
          <a:p>
            <a:r>
              <a:rPr lang="en-US" sz="2800">
                <a:solidFill>
                  <a:srgbClr val="000000"/>
                </a:solidFill>
              </a:rPr>
              <a:t>4. </a:t>
            </a:r>
            <a:r>
              <a:rPr lang="en-IN" sz="2800">
                <a:solidFill>
                  <a:srgbClr val="000000"/>
                </a:solidFill>
              </a:rPr>
              <a:t>Predictive Modeling</a:t>
            </a:r>
          </a:p>
        </p:txBody>
      </p:sp>
      <p:sp>
        <p:nvSpPr>
          <p:cNvPr id="1048630" name="TextBox 1048629"/>
          <p:cNvSpPr txBox="1"/>
          <p:nvPr/>
        </p:nvSpPr>
        <p:spPr>
          <a:xfrm>
            <a:off x="1524000" y="995767"/>
            <a:ext cx="10060163" cy="1348741"/>
          </a:xfrm>
          <a:prstGeom prst="rect">
            <a:avLst/>
          </a:prstGeom>
        </p:spPr>
        <p:txBody>
          <a:bodyPr wrap="square" rtlCol="0">
            <a:spAutoFit/>
          </a:bodyPr>
          <a:lstStyle/>
          <a:p>
            <a:r>
              <a:rPr lang="en-IN" sz="2800">
                <a:solidFill>
                  <a:srgbClr val="000000"/>
                </a:solidFill>
              </a:rPr>
              <a:t>Apply regression and classification models to predict and classify employee performance levels.Use time series models for performance trend forecasting</a:t>
            </a:r>
          </a:p>
        </p:txBody>
      </p:sp>
      <p:sp>
        <p:nvSpPr>
          <p:cNvPr id="1048631" name="TextBox 1048630"/>
          <p:cNvSpPr txBox="1"/>
          <p:nvPr/>
        </p:nvSpPr>
        <p:spPr>
          <a:xfrm>
            <a:off x="1148291" y="2813009"/>
            <a:ext cx="4572000" cy="510540"/>
          </a:xfrm>
          <a:prstGeom prst="rect">
            <a:avLst/>
          </a:prstGeom>
        </p:spPr>
        <p:txBody>
          <a:bodyPr wrap="square" rtlCol="0">
            <a:spAutoFit/>
          </a:bodyPr>
          <a:lstStyle/>
          <a:p>
            <a:r>
              <a:rPr lang="en-US" sz="2800">
                <a:solidFill>
                  <a:srgbClr val="000000"/>
                </a:solidFill>
              </a:rPr>
              <a:t>5. </a:t>
            </a:r>
            <a:r>
              <a:rPr lang="en-IN" sz="2800">
                <a:solidFill>
                  <a:srgbClr val="000000"/>
                </a:solidFill>
              </a:rPr>
              <a:t>Model Evaluation:</a:t>
            </a:r>
          </a:p>
        </p:txBody>
      </p:sp>
      <p:sp>
        <p:nvSpPr>
          <p:cNvPr id="1048632" name="TextBox 1048631"/>
          <p:cNvSpPr txBox="1"/>
          <p:nvPr/>
        </p:nvSpPr>
        <p:spPr>
          <a:xfrm>
            <a:off x="1524000" y="3429000"/>
            <a:ext cx="10499707" cy="929640"/>
          </a:xfrm>
          <a:prstGeom prst="rect">
            <a:avLst/>
          </a:prstGeom>
        </p:spPr>
        <p:txBody>
          <a:bodyPr wrap="square" rtlCol="0">
            <a:spAutoFit/>
          </a:bodyPr>
          <a:lstStyle/>
          <a:p>
            <a:r>
              <a:rPr lang="en-IN" sz="2800">
                <a:solidFill>
                  <a:srgbClr val="000000"/>
                </a:solidFill>
              </a:rPr>
              <a:t>Evaluate and tune models using cross-validation and metrics like RMSE, accuracy, and F1-score.</a:t>
            </a:r>
          </a:p>
        </p:txBody>
      </p:sp>
      <p:sp>
        <p:nvSpPr>
          <p:cNvPr id="1048633" name="TextBox 1048632"/>
          <p:cNvSpPr txBox="1"/>
          <p:nvPr/>
        </p:nvSpPr>
        <p:spPr>
          <a:xfrm>
            <a:off x="1148291" y="4662690"/>
            <a:ext cx="5088603" cy="510540"/>
          </a:xfrm>
          <a:prstGeom prst="rect">
            <a:avLst/>
          </a:prstGeom>
        </p:spPr>
        <p:txBody>
          <a:bodyPr wrap="square" rtlCol="0">
            <a:spAutoFit/>
          </a:bodyPr>
          <a:lstStyle/>
          <a:p>
            <a:r>
              <a:rPr lang="en-US" sz="2800">
                <a:solidFill>
                  <a:srgbClr val="000000"/>
                </a:solidFill>
              </a:rPr>
              <a:t>6. </a:t>
            </a:r>
            <a:r>
              <a:rPr lang="en-IN" sz="2800">
                <a:solidFill>
                  <a:srgbClr val="000000"/>
                </a:solidFill>
              </a:rPr>
              <a:t>Deployment and Monitoring:</a:t>
            </a:r>
          </a:p>
        </p:txBody>
      </p:sp>
      <p:sp>
        <p:nvSpPr>
          <p:cNvPr id="1048634" name="TextBox 1048633"/>
          <p:cNvSpPr txBox="1"/>
          <p:nvPr/>
        </p:nvSpPr>
        <p:spPr>
          <a:xfrm>
            <a:off x="1617059" y="5173229"/>
            <a:ext cx="9546695" cy="929640"/>
          </a:xfrm>
          <a:prstGeom prst="rect">
            <a:avLst/>
          </a:prstGeom>
        </p:spPr>
        <p:txBody>
          <a:bodyPr wrap="square" rtlCol="0">
            <a:spAutoFit/>
          </a:bodyPr>
          <a:lstStyle/>
          <a:p>
            <a:r>
              <a:rPr lang="en-IN" sz="2800">
                <a:solidFill>
                  <a:srgbClr val="000000"/>
                </a:solidFill>
              </a:rPr>
              <a:t>Deploy the models for real-time analysis and continuously update them for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graphicFrame>
        <p:nvGraphicFramePr>
          <p:cNvPr id="4194304" name="Table 4194303"/>
          <p:cNvGraphicFramePr>
            <a:graphicFrameLocks/>
          </p:cNvGraphicFramePr>
          <p:nvPr/>
        </p:nvGraphicFramePr>
        <p:xfrm>
          <a:off x="3149600" y="2108200"/>
          <a:ext cx="5892800" cy="2641600"/>
        </p:xfrm>
        <a:graphic>
          <a:graphicData uri="http://schemas.openxmlformats.org/drawingml/2006/table">
            <a:tbl>
              <a:tblPr/>
              <a:tblGrid>
                <a:gridCol w="1676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tblGrid>
              <a:tr h="203200">
                <a:tc>
                  <a:txBody>
                    <a:bodyPr/>
                    <a:lstStyle/>
                    <a:p>
                      <a:pPr algn="l" fontAlgn="ctr"/>
                      <a:r>
                        <a:rPr sz="1100" b="1">
                          <a:solidFill>
                            <a:srgbClr val="000000"/>
                          </a:solidFill>
                          <a:latin typeface="Arial"/>
                        </a:rPr>
                        <a:t>Count of 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l" fontAlgn="ctr"/>
                      <a:r>
                        <a:rPr sz="1100">
                          <a:solidFill>
                            <a:srgbClr val="000000"/>
                          </a:solidFill>
                          <a:latin typeface="Arial"/>
                        </a:rPr>
                        <a:t>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gridSpan="4">
                  <a:txBody>
                    <a:bodyPr/>
                    <a:lstStyle/>
                    <a:p>
                      <a:pPr fontAlgn="ctr"/>
                      <a:endParaRP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3200">
                <a:tc>
                  <a:txBody>
                    <a:bodyPr/>
                    <a:lstStyle/>
                    <a:p>
                      <a:pPr algn="l" fontAlgn="ctr"/>
                      <a:r>
                        <a:rPr sz="1100">
                          <a:solidFill>
                            <a:srgbClr val="FFFFFF"/>
                          </a:solidFill>
                          <a:latin typeface="Arial"/>
                        </a:rPr>
                        <a:t>BusinessUnit</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LOW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MID</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VERY 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b="1">
                          <a:solidFill>
                            <a:srgbClr val="FFFFFF"/>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extLst>
                  <a:ext uri="{0D108BD9-81ED-4DB2-BD59-A6C34878D82A}">
                    <a16:rowId xmlns:a16="http://schemas.microsoft.com/office/drawing/2014/main" val="10001"/>
                  </a:ext>
                </a:extLst>
              </a:tr>
              <a:tr h="203200">
                <a:tc>
                  <a:txBody>
                    <a:bodyPr/>
                    <a:lstStyle/>
                    <a:p>
                      <a:pPr algn="l" fontAlgn="ctr"/>
                      <a:r>
                        <a:rPr sz="1100">
                          <a:solidFill>
                            <a:srgbClr val="000000"/>
                          </a:solidFill>
                          <a:latin typeface="Arial"/>
                        </a:rPr>
                        <a:t>BPC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2"/>
                  </a:ext>
                </a:extLst>
              </a:tr>
              <a:tr h="203200">
                <a:tc>
                  <a:txBody>
                    <a:bodyPr/>
                    <a:lstStyle/>
                    <a:p>
                      <a:pPr algn="l" fontAlgn="ctr"/>
                      <a:r>
                        <a:rPr sz="1100">
                          <a:solidFill>
                            <a:srgbClr val="000000"/>
                          </a:solidFill>
                          <a:latin typeface="Arial"/>
                        </a:rPr>
                        <a:t>CCDR</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3"/>
                  </a:ext>
                </a:extLst>
              </a:tr>
              <a:tr h="203200">
                <a:tc>
                  <a:txBody>
                    <a:bodyPr/>
                    <a:lstStyle/>
                    <a:p>
                      <a:pPr algn="l" fontAlgn="ctr"/>
                      <a:r>
                        <a:rPr sz="1100">
                          <a:solidFill>
                            <a:srgbClr val="000000"/>
                          </a:solidFill>
                          <a:latin typeface="Arial"/>
                        </a:rPr>
                        <a:t>EW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4"/>
                  </a:ext>
                </a:extLst>
              </a:tr>
              <a:tr h="203200">
                <a:tc>
                  <a:txBody>
                    <a:bodyPr/>
                    <a:lstStyle/>
                    <a:p>
                      <a:pPr algn="l" fontAlgn="ctr"/>
                      <a:r>
                        <a:rPr sz="1100">
                          <a:solidFill>
                            <a:srgbClr val="000000"/>
                          </a:solidFill>
                          <a:latin typeface="Arial"/>
                        </a:rPr>
                        <a:t>MSC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5"/>
                  </a:ext>
                </a:extLst>
              </a:tr>
              <a:tr h="203200">
                <a:tc>
                  <a:txBody>
                    <a:bodyPr/>
                    <a:lstStyle/>
                    <a:p>
                      <a:pPr algn="l" fontAlgn="ctr"/>
                      <a:r>
                        <a:rPr sz="1100">
                          <a:solidFill>
                            <a:srgbClr val="000000"/>
                          </a:solidFill>
                          <a:latin typeface="Arial"/>
                        </a:rPr>
                        <a:t>NEL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6"/>
                  </a:ext>
                </a:extLst>
              </a:tr>
              <a:tr h="203200">
                <a:tc>
                  <a:txBody>
                    <a:bodyPr/>
                    <a:lstStyle/>
                    <a:p>
                      <a:pPr algn="l" fontAlgn="ctr"/>
                      <a:r>
                        <a:rPr sz="1100">
                          <a:solidFill>
                            <a:srgbClr val="000000"/>
                          </a:solidFill>
                          <a:latin typeface="Arial"/>
                        </a:rPr>
                        <a:t>PL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7"/>
                  </a:ext>
                </a:extLst>
              </a:tr>
              <a:tr h="203200">
                <a:tc>
                  <a:txBody>
                    <a:bodyPr/>
                    <a:lstStyle/>
                    <a:p>
                      <a:pPr algn="l" fontAlgn="ctr"/>
                      <a:r>
                        <a:rPr sz="1100">
                          <a:solidFill>
                            <a:srgbClr val="000000"/>
                          </a:solidFill>
                          <a:latin typeface="Arial"/>
                        </a:rPr>
                        <a:t>PYZ</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8"/>
                  </a:ext>
                </a:extLst>
              </a:tr>
              <a:tr h="203200">
                <a:tc>
                  <a:txBody>
                    <a:bodyPr/>
                    <a:lstStyle/>
                    <a:p>
                      <a:pPr algn="l" fontAlgn="ctr"/>
                      <a:r>
                        <a:rPr sz="1100">
                          <a:solidFill>
                            <a:srgbClr val="000000"/>
                          </a:solidFill>
                          <a:latin typeface="Arial"/>
                        </a:rPr>
                        <a:t>SVG</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9"/>
                  </a:ext>
                </a:extLst>
              </a:tr>
              <a:tr h="203200">
                <a:tc>
                  <a:txBody>
                    <a:bodyPr/>
                    <a:lstStyle/>
                    <a:p>
                      <a:pPr algn="l" fontAlgn="ctr"/>
                      <a:r>
                        <a:rPr sz="1100">
                          <a:solidFill>
                            <a:srgbClr val="000000"/>
                          </a:solidFill>
                          <a:latin typeface="Arial"/>
                        </a:rPr>
                        <a:t>TNS</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0"/>
                  </a:ext>
                </a:extLst>
              </a:tr>
              <a:tr h="203200">
                <a:tc>
                  <a:txBody>
                    <a:bodyPr/>
                    <a:lstStyle/>
                    <a:p>
                      <a:pPr algn="l" fontAlgn="ctr"/>
                      <a:r>
                        <a:rPr sz="1100">
                          <a:solidFill>
                            <a:srgbClr val="000000"/>
                          </a:solidFill>
                          <a:latin typeface="Arial"/>
                        </a:rPr>
                        <a:t>WBL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11"/>
                  </a:ext>
                </a:extLst>
              </a:tr>
              <a:tr h="203200">
                <a:tc>
                  <a:txBody>
                    <a:bodyPr/>
                    <a:lstStyle/>
                    <a:p>
                      <a:pPr algn="l" fontAlgn="ctr"/>
                      <a:r>
                        <a:rPr sz="1100" b="1">
                          <a:solidFill>
                            <a:srgbClr val="000000"/>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34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69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76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199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图表 1"/>
          <p:cNvGraphicFramePr>
            <a:graphicFrameLocks/>
          </p:cNvGraphicFramePr>
          <p:nvPr/>
        </p:nvGraphicFramePr>
        <p:xfrm>
          <a:off x="3932669" y="1881382"/>
          <a:ext cx="4326662" cy="3095235"/>
        </p:xfrm>
        <a:graphic>
          <a:graphicData uri="http://schemas.openxmlformats.org/drawingml/2006/chart">
            <c:chart xmlns:c="http://schemas.openxmlformats.org/drawingml/2006/chart" xmlns:r="http://schemas.openxmlformats.org/officeDocument/2006/relationships" r:id="rId2"/>
          </a:graphicData>
        </a:graphic>
      </p:graphicFrame>
      <p:sp>
        <p:nvSpPr>
          <p:cNvPr id="1048636"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Conclusion  </a:t>
            </a:r>
          </a:p>
        </p:txBody>
      </p:sp>
      <p:sp>
        <p:nvSpPr>
          <p:cNvPr id="1048693" name="Content Placeholder 2"/>
          <p:cNvSpPr>
            <a:spLocks noGrp="1"/>
          </p:cNvSpPr>
          <p:nvPr/>
        </p:nvSpPr>
        <p:spPr>
          <a:xfrm>
            <a:off x="1057263" y="1488613"/>
            <a:ext cx="935652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2400" b="1">
                <a:latin typeface="Trebuchet MS"/>
              </a:rPr>
              <a:t>By implementing this performance analysis solution, the organization gains a powerful tool to visualize and understand employee performance across various business units. The structured </a:t>
            </a:r>
            <a:r>
              <a:rPr lang="en-IN" sz="2400" b="1" err="1">
                <a:latin typeface="Trebuchet MS"/>
              </a:rPr>
              <a:t>modeling</a:t>
            </a:r>
            <a:r>
              <a:rPr lang="en-IN" sz="2400" b="1">
                <a:latin typeface="Trebuchet MS"/>
              </a:rPr>
              <a:t>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nvSpPr>
        <p:spPr>
          <a:xfrm>
            <a:off x="4261764" y="1658630"/>
            <a:ext cx="8596668" cy="177036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PROJECT TITLE</a:t>
            </a:r>
          </a:p>
        </p:txBody>
      </p:sp>
      <p:sp>
        <p:nvSpPr>
          <p:cNvPr id="1048593" name="Content Placeholder 2"/>
          <p:cNvSpPr>
            <a:spLocks noGrp="1"/>
          </p:cNvSpPr>
          <p:nvPr/>
        </p:nvSpPr>
        <p:spPr>
          <a:xfrm>
            <a:off x="1249526" y="3067867"/>
            <a:ext cx="9226512" cy="11791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lgn="ctr">
              <a:buNone/>
            </a:pPr>
            <a:r>
              <a:rPr lang="en-IN" sz="3600" b="1">
                <a:latin typeface="Trebuchet MS"/>
              </a:rPr>
              <a:t>EMPLOYEE PERFORMANCE ANALYSIS           WITH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nvSpPr>
        <p:spPr>
          <a:xfrm>
            <a:off x="1322883" y="609600"/>
            <a:ext cx="3817962" cy="1874116"/>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400">
                <a:latin typeface="Trebuchet MS"/>
              </a:rPr>
              <a:t>AGENDA</a:t>
            </a:r>
          </a:p>
        </p:txBody>
      </p:sp>
      <p:sp>
        <p:nvSpPr>
          <p:cNvPr id="1048587" name="Content Placeholder 2"/>
          <p:cNvSpPr>
            <a:spLocks noGrp="1"/>
          </p:cNvSpPr>
          <p:nvPr/>
        </p:nvSpPr>
        <p:spPr>
          <a:xfrm>
            <a:off x="677334" y="1653382"/>
            <a:ext cx="4463819" cy="425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a:latin typeface="Trebuchet MS"/>
              </a:rPr>
              <a:t>PROBLEM STATEMENT </a:t>
            </a:r>
            <a:endParaRPr sz="1800"/>
          </a:p>
          <a:p>
            <a:r>
              <a:rPr lang="en-IN" sz="2000">
                <a:latin typeface="Trebuchet MS"/>
              </a:rPr>
              <a:t>PROJECT OVERVIEW</a:t>
            </a:r>
            <a:endParaRPr sz="1800"/>
          </a:p>
          <a:p>
            <a:r>
              <a:rPr lang="en-IN" sz="2000">
                <a:latin typeface="Trebuchet MS"/>
              </a:rPr>
              <a:t>END USERS </a:t>
            </a:r>
            <a:endParaRPr sz="1800"/>
          </a:p>
          <a:p>
            <a:r>
              <a:rPr lang="en-IN" sz="2000">
                <a:latin typeface="Trebuchet MS"/>
              </a:rPr>
              <a:t>OUR SOLUTIONS AND PROPOSITION</a:t>
            </a:r>
            <a:endParaRPr sz="1800"/>
          </a:p>
          <a:p>
            <a:r>
              <a:rPr lang="en-IN" sz="2000">
                <a:latin typeface="Trebuchet MS"/>
              </a:rPr>
              <a:t>DATASET DESCRIPTION</a:t>
            </a:r>
            <a:endParaRPr sz="1800"/>
          </a:p>
          <a:p>
            <a:r>
              <a:rPr lang="en-IN" sz="2000">
                <a:latin typeface="Trebuchet MS"/>
              </a:rPr>
              <a:t>MODELLING APPROACH</a:t>
            </a:r>
            <a:endParaRPr sz="1800"/>
          </a:p>
          <a:p>
            <a:r>
              <a:rPr lang="en-IN" sz="2000">
                <a:latin typeface="Trebuchet MS"/>
              </a:rPr>
              <a:t>RESULTS AND DISCUSSION</a:t>
            </a:r>
            <a:endParaRPr sz="1800"/>
          </a:p>
          <a:p>
            <a:r>
              <a:rPr lang="en-IN" sz="2000">
                <a:latin typeface="Trebuchet MS"/>
              </a:rPr>
              <a:t>CONCLUSION</a:t>
            </a:r>
            <a:endParaRPr sz="1800"/>
          </a:p>
          <a:p>
            <a:endParaRPr lang="en-IN"/>
          </a:p>
        </p:txBody>
      </p:sp>
      <p:pic>
        <p:nvPicPr>
          <p:cNvPr id="2097152" name="Picture 2097151"/>
          <p:cNvPicPr>
            <a:picLocks/>
          </p:cNvPicPr>
          <p:nvPr/>
        </p:nvPicPr>
        <p:blipFill>
          <a:blip r:embed="rId2"/>
          <a:stretch>
            <a:fillRect/>
          </a:stretch>
        </p:blipFill>
        <p:spPr>
          <a:xfrm>
            <a:off x="5367342" y="0"/>
            <a:ext cx="62985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nvSpPr>
        <p:spPr>
          <a:xfrm>
            <a:off x="677334" y="264128"/>
            <a:ext cx="4233351" cy="641557"/>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Problem Statement </a:t>
            </a:r>
            <a:endParaRPr lang="en-US"/>
          </a:p>
        </p:txBody>
      </p:sp>
      <p:sp>
        <p:nvSpPr>
          <p:cNvPr id="1048589" name="TextBox 1048588"/>
          <p:cNvSpPr txBox="1"/>
          <p:nvPr/>
        </p:nvSpPr>
        <p:spPr>
          <a:xfrm rot="3396">
            <a:off x="284399" y="908888"/>
            <a:ext cx="6487367" cy="1767841"/>
          </a:xfrm>
          <a:prstGeom prst="rect">
            <a:avLst/>
          </a:prstGeom>
        </p:spPr>
        <p:txBody>
          <a:bodyPr wrap="square" rtlCol="0">
            <a:spAutoFit/>
          </a:bodyPr>
          <a:lstStyle/>
          <a:p>
            <a:r>
              <a:rPr lang="en-IN" sz="2800">
                <a:solidFill>
                  <a:srgbClr val="000000"/>
                </a:solidFill>
              </a:rPr>
              <a:t>Objective: To analyze employee performance data across various business units, identifying trends, high performers, and areas for improvement.</a:t>
            </a:r>
          </a:p>
        </p:txBody>
      </p:sp>
      <p:sp>
        <p:nvSpPr>
          <p:cNvPr id="1048590" name="TextBox 1048589"/>
          <p:cNvSpPr txBox="1"/>
          <p:nvPr/>
        </p:nvSpPr>
        <p:spPr>
          <a:xfrm>
            <a:off x="345039" y="2817145"/>
            <a:ext cx="6850147" cy="2186940"/>
          </a:xfrm>
          <a:prstGeom prst="rect">
            <a:avLst/>
          </a:prstGeom>
        </p:spPr>
        <p:txBody>
          <a:bodyPr wrap="square" rtlCol="0">
            <a:spAutoFit/>
          </a:bodyPr>
          <a:lstStyle/>
          <a:p>
            <a:r>
              <a:rPr lang="en-IN" sz="2800">
                <a:solidFill>
                  <a:srgbClr val="000000"/>
                </a:solidFill>
              </a:rPr>
              <a:t>Scope:Clean and explore performance data.Analyze ratings and performance levels by business unit.Visualize performance trends and generate a summary report.</a:t>
            </a:r>
          </a:p>
        </p:txBody>
      </p:sp>
      <p:sp>
        <p:nvSpPr>
          <p:cNvPr id="1048591" name="TextBox 1048590"/>
          <p:cNvSpPr txBox="1"/>
          <p:nvPr/>
        </p:nvSpPr>
        <p:spPr>
          <a:xfrm>
            <a:off x="483463" y="5141297"/>
            <a:ext cx="7518107" cy="1348740"/>
          </a:xfrm>
          <a:prstGeom prst="rect">
            <a:avLst/>
          </a:prstGeom>
        </p:spPr>
        <p:txBody>
          <a:bodyPr wrap="square" rtlCol="0">
            <a:spAutoFit/>
          </a:bodyPr>
          <a:lstStyle/>
          <a:p>
            <a:r>
              <a:rPr lang="en-IN" sz="2800">
                <a:solidFill>
                  <a:srgbClr val="000000"/>
                </a:solidFill>
              </a:rPr>
              <a:t>Outcome: Provide insights for informed decision-making on employee development and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nvSpPr>
        <p:spPr>
          <a:xfrm>
            <a:off x="783858" y="661018"/>
            <a:ext cx="8596668" cy="66949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a:latin typeface="Trebuchet MS"/>
              </a:rPr>
              <a:t>PROJECT OVERVIEW</a:t>
            </a:r>
          </a:p>
        </p:txBody>
      </p:sp>
      <p:sp>
        <p:nvSpPr>
          <p:cNvPr id="1048595" name="Content Placeholder 2"/>
          <p:cNvSpPr>
            <a:spLocks noGrp="1"/>
          </p:cNvSpPr>
          <p:nvPr/>
        </p:nvSpPr>
        <p:spPr>
          <a:xfrm>
            <a:off x="616263" y="1649750"/>
            <a:ext cx="6700375" cy="5068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3200" err="1">
                <a:latin typeface="Trebuchet MS"/>
              </a:rPr>
              <a:t>The</a:t>
            </a:r>
            <a:r>
              <a:rPr lang="en-IN" sz="3200">
                <a:latin typeface="Trebuchet MS"/>
              </a:rPr>
              <a:t> goal of this project is to </a:t>
            </a:r>
            <a:r>
              <a:rPr lang="en-IN" sz="3200" err="1">
                <a:latin typeface="Trebuchet MS"/>
              </a:rPr>
              <a:t>analyze</a:t>
            </a:r>
            <a:r>
              <a:rPr lang="en-IN" sz="3200">
                <a:latin typeface="Trebuchet MS"/>
              </a:rPr>
              <a:t> and visualize the distribution of employee performance levels across different business units. The analysis will help identify areas of strength and those requiring improvement within the organization.</a:t>
            </a:r>
          </a:p>
        </p:txBody>
      </p:sp>
      <p:pic>
        <p:nvPicPr>
          <p:cNvPr id="2097153" name="Picture 2097152"/>
          <p:cNvPicPr>
            <a:picLocks/>
          </p:cNvPicPr>
          <p:nvPr/>
        </p:nvPicPr>
        <p:blipFill>
          <a:blip r:embed="rId2"/>
          <a:stretch>
            <a:fillRect/>
          </a:stretch>
        </p:blipFill>
        <p:spPr>
          <a:xfrm>
            <a:off x="7828365" y="-560586"/>
            <a:ext cx="4395655" cy="7584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2"/>
          <p:cNvPicPr>
            <a:picLocks noChangeAspect="1"/>
          </p:cNvPicPr>
          <p:nvPr/>
        </p:nvPicPr>
        <p:blipFill rotWithShape="1">
          <a:blip r:embed="rId2">
            <a:clrChange>
              <a:clrFrom>
                <a:srgbClr val="FFFFFF"/>
              </a:clrFrom>
              <a:clrTo>
                <a:srgbClr val="FFFFFF">
                  <a:alpha val="0"/>
                </a:srgbClr>
              </a:clrTo>
            </a:clrChange>
          </a:blip>
          <a:srcRect l="10299" t="31498" r="11982" b="9797"/>
          <a:stretch>
            <a:fillRect/>
          </a:stretch>
        </p:blipFill>
        <p:spPr>
          <a:xfrm>
            <a:off x="0" y="1787200"/>
            <a:ext cx="4575150" cy="4120666"/>
          </a:xfrm>
          <a:prstGeom prst="rect">
            <a:avLst/>
          </a:prstGeom>
        </p:spPr>
      </p:pic>
      <p:sp>
        <p:nvSpPr>
          <p:cNvPr id="1048606" name="Title 1"/>
          <p:cNvSpPr>
            <a:spLocks noGrp="1"/>
          </p:cNvSpPr>
          <p:nvPr/>
        </p:nvSpPr>
        <p:spPr>
          <a:xfrm>
            <a:off x="677334" y="609600"/>
            <a:ext cx="8596668" cy="1320800"/>
          </a:xfrm>
          <a:prstGeom prst="rect">
            <a:avLst/>
          </a:prstGeom>
          <a:noFill/>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b="1">
                <a:latin typeface="Trebuchet MS"/>
              </a:rPr>
              <a:t>End User</a:t>
            </a:r>
          </a:p>
        </p:txBody>
      </p:sp>
      <p:sp>
        <p:nvSpPr>
          <p:cNvPr id="1048607" name="Content Placeholder 2"/>
          <p:cNvSpPr>
            <a:spLocks noGrp="1"/>
          </p:cNvSpPr>
          <p:nvPr/>
        </p:nvSpPr>
        <p:spPr>
          <a:xfrm>
            <a:off x="4975667" y="1270000"/>
            <a:ext cx="9801024" cy="38276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3200" b="1">
                <a:latin typeface="Trebuchet MS"/>
              </a:rPr>
              <a:t>1. HR Managers</a:t>
            </a:r>
            <a:endParaRPr sz="3600" b="1"/>
          </a:p>
          <a:p>
            <a:r>
              <a:rPr lang="en-IN" sz="3200" b="1">
                <a:latin typeface="Trebuchet MS"/>
              </a:rPr>
              <a:t>2. Department Heads</a:t>
            </a:r>
            <a:endParaRPr sz="3600" b="1"/>
          </a:p>
          <a:p>
            <a:r>
              <a:rPr lang="en-IN" sz="3200" b="1">
                <a:latin typeface="Trebuchet MS"/>
              </a:rPr>
              <a:t>3. Executives/Senior Management</a:t>
            </a:r>
            <a:endParaRPr sz="3600" b="1"/>
          </a:p>
          <a:p>
            <a:r>
              <a:rPr lang="en-IN" sz="3200" b="1">
                <a:latin typeface="Trebuchet MS"/>
              </a:rPr>
              <a:t>4. Performance Analysts</a:t>
            </a:r>
            <a:endParaRPr sz="3600" b="1"/>
          </a:p>
          <a:p>
            <a:r>
              <a:rPr lang="en-IN" sz="3200" b="1">
                <a:latin typeface="Trebuchet MS"/>
              </a:rPr>
              <a:t>5. Learning &amp; Development Teams</a:t>
            </a:r>
            <a:endParaRPr sz="3600" b="1"/>
          </a:p>
          <a:p>
            <a:r>
              <a:rPr lang="en-IN" sz="3200" b="1">
                <a:latin typeface="Trebuchet MS"/>
              </a:rPr>
              <a:t>6. Workforce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048607"/>
          <p:cNvSpPr txBox="1"/>
          <p:nvPr/>
        </p:nvSpPr>
        <p:spPr>
          <a:xfrm>
            <a:off x="954781" y="646002"/>
            <a:ext cx="9465011" cy="510540"/>
          </a:xfrm>
          <a:prstGeom prst="rect">
            <a:avLst/>
          </a:prstGeom>
          <a:noFill/>
        </p:spPr>
        <p:txBody>
          <a:bodyPr wrap="square" rtlCol="0">
            <a:spAutoFit/>
          </a:bodyPr>
          <a:lstStyle/>
          <a:p>
            <a:r>
              <a:rPr lang="en-IN" sz="2800">
                <a:solidFill>
                  <a:srgbClr val="008000"/>
                </a:solidFill>
              </a:rPr>
              <a:t>Solution: Employee Performance Analysis System</a:t>
            </a:r>
          </a:p>
        </p:txBody>
      </p:sp>
      <p:sp>
        <p:nvSpPr>
          <p:cNvPr id="1048609" name="TextBox 1048608"/>
          <p:cNvSpPr txBox="1"/>
          <p:nvPr/>
        </p:nvSpPr>
        <p:spPr>
          <a:xfrm>
            <a:off x="954780" y="1326121"/>
            <a:ext cx="9637706" cy="2186940"/>
          </a:xfrm>
          <a:prstGeom prst="rect">
            <a:avLst/>
          </a:prstGeom>
        </p:spPr>
        <p:txBody>
          <a:bodyPr wrap="square" rtlCol="0">
            <a:spAutoFit/>
          </a:bodyPr>
          <a:lstStyle/>
          <a:p>
            <a:r>
              <a:rPr lang="en-IN" sz="2800">
                <a:solidFill>
                  <a:srgbClr val="000000"/>
                </a:solidFill>
              </a:rPr>
              <a:t>Solution Overview: Develop an automated, data-driven system for analyzing employee performance across various business units. The system will involve data integration, performance analytics, and interactive dashboards for visualization. The key components include:</a:t>
            </a:r>
          </a:p>
        </p:txBody>
      </p:sp>
      <p:sp>
        <p:nvSpPr>
          <p:cNvPr id="1048610" name="TextBox 1048609"/>
          <p:cNvSpPr txBox="1"/>
          <p:nvPr/>
        </p:nvSpPr>
        <p:spPr>
          <a:xfrm>
            <a:off x="1495891" y="3977428"/>
            <a:ext cx="9275048" cy="1348741"/>
          </a:xfrm>
          <a:prstGeom prst="rect">
            <a:avLst/>
          </a:prstGeom>
        </p:spPr>
        <p:txBody>
          <a:bodyPr wrap="square" rtlCol="0">
            <a:spAutoFit/>
          </a:bodyPr>
          <a:lstStyle/>
          <a:p>
            <a:pPr marL="514350" indent="-514350">
              <a:buFont typeface="+mj-lt"/>
              <a:buAutoNum type="arabicPeriod"/>
            </a:pPr>
            <a:r>
              <a:rPr lang="en-IN" sz="2800">
                <a:solidFill>
                  <a:srgbClr val="000000"/>
                </a:solidFill>
              </a:rPr>
              <a:t>Data Integration and Cleaning:Automate data extraction and cleaning to ensure accuracy and consistency in employee performance records.</a:t>
            </a:r>
          </a:p>
        </p:txBody>
      </p:sp>
      <p:sp>
        <p:nvSpPr>
          <p:cNvPr id="1048611" name="TextBox 1048610"/>
          <p:cNvSpPr txBox="1"/>
          <p:nvPr/>
        </p:nvSpPr>
        <p:spPr>
          <a:xfrm>
            <a:off x="1067025" y="5509259"/>
            <a:ext cx="9352766" cy="13487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Performance Analytics:Use statistical and machine learning techniques to analyze trends, identify high performers, and detect areas of concern.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1048611"/>
          <p:cNvSpPr txBox="1"/>
          <p:nvPr/>
        </p:nvSpPr>
        <p:spPr>
          <a:xfrm>
            <a:off x="2019108" y="369991"/>
            <a:ext cx="7866893" cy="1767841"/>
          </a:xfrm>
          <a:prstGeom prst="rect">
            <a:avLst/>
          </a:prstGeom>
        </p:spPr>
        <p:txBody>
          <a:bodyPr wrap="square" rtlCol="0">
            <a:spAutoFit/>
          </a:bodyPr>
          <a:lstStyle/>
          <a:p>
            <a:r>
              <a:rPr lang="en-US" sz="2800">
                <a:solidFill>
                  <a:srgbClr val="000000"/>
                </a:solidFill>
              </a:rPr>
              <a:t>3.</a:t>
            </a:r>
            <a:r>
              <a:rPr lang="en-IN" sz="2800">
                <a:solidFill>
                  <a:srgbClr val="000000"/>
                </a:solidFill>
              </a:rPr>
              <a:t>Interactive Dashboards:Develop user-friendly dashboards for real-time performance monitoring, enabling management to drill down into specific business units or employees.</a:t>
            </a:r>
          </a:p>
        </p:txBody>
      </p:sp>
      <p:sp>
        <p:nvSpPr>
          <p:cNvPr id="1048613" name="TextBox 1048612"/>
          <p:cNvSpPr txBox="1"/>
          <p:nvPr/>
        </p:nvSpPr>
        <p:spPr>
          <a:xfrm>
            <a:off x="2000088" y="2391247"/>
            <a:ext cx="7749975" cy="1767841"/>
          </a:xfrm>
          <a:prstGeom prst="rect">
            <a:avLst/>
          </a:prstGeom>
        </p:spPr>
        <p:txBody>
          <a:bodyPr wrap="square" rtlCol="0">
            <a:spAutoFit/>
          </a:bodyPr>
          <a:lstStyle/>
          <a:p>
            <a:r>
              <a:rPr lang="en-US" sz="2800">
                <a:solidFill>
                  <a:srgbClr val="000000"/>
                </a:solidFill>
              </a:rPr>
              <a:t>4.</a:t>
            </a:r>
            <a:r>
              <a:rPr lang="en-IN" sz="2800">
                <a:solidFill>
                  <a:srgbClr val="000000"/>
                </a:solidFill>
              </a:rPr>
              <a:t>Reporting and Recommendations:Generate comprehensive reports with actionable insights and tailored recommendations for HR and management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1048613"/>
          <p:cNvSpPr txBox="1"/>
          <p:nvPr/>
        </p:nvSpPr>
        <p:spPr>
          <a:xfrm>
            <a:off x="714735" y="839055"/>
            <a:ext cx="6508446" cy="574039"/>
          </a:xfrm>
          <a:prstGeom prst="rect">
            <a:avLst/>
          </a:prstGeom>
        </p:spPr>
        <p:txBody>
          <a:bodyPr wrap="square" rtlCol="0">
            <a:spAutoFit/>
          </a:bodyPr>
          <a:lstStyle/>
          <a:p>
            <a:r>
              <a:rPr lang="en-IN" sz="3200">
                <a:solidFill>
                  <a:srgbClr val="008000"/>
                </a:solidFill>
              </a:rPr>
              <a:t>Value Proposition:</a:t>
            </a:r>
            <a:endParaRPr lang="en-IN" sz="2800">
              <a:solidFill>
                <a:srgbClr val="008000"/>
              </a:solidFill>
            </a:endParaRPr>
          </a:p>
        </p:txBody>
      </p:sp>
      <p:sp>
        <p:nvSpPr>
          <p:cNvPr id="1048615" name="TextBox 1048614"/>
          <p:cNvSpPr txBox="1"/>
          <p:nvPr/>
        </p:nvSpPr>
        <p:spPr>
          <a:xfrm>
            <a:off x="714735" y="1413094"/>
            <a:ext cx="9298758" cy="1767840"/>
          </a:xfrm>
          <a:prstGeom prst="rect">
            <a:avLst/>
          </a:prstGeom>
        </p:spPr>
        <p:txBody>
          <a:bodyPr wrap="square" rtlCol="0">
            <a:spAutoFit/>
          </a:bodyPr>
          <a:lstStyle/>
          <a:p>
            <a:pPr marL="514350" indent="-514350">
              <a:buFont typeface="+mj-lt"/>
              <a:buAutoNum type="arabicPeriod"/>
            </a:pPr>
            <a:r>
              <a:rPr lang="en-IN" sz="2800">
                <a:solidFill>
                  <a:srgbClr val="000000"/>
                </a:solidFill>
              </a:rPr>
              <a:t>Enhanced Decision-Making:Empower HR and management with data-driven insights, leading to more informed and strategic decisions on promotions, rewards, and employee development.</a:t>
            </a:r>
          </a:p>
        </p:txBody>
      </p:sp>
      <p:sp>
        <p:nvSpPr>
          <p:cNvPr id="1048616" name="TextBox 1048615"/>
          <p:cNvSpPr txBox="1"/>
          <p:nvPr/>
        </p:nvSpPr>
        <p:spPr>
          <a:xfrm>
            <a:off x="714734" y="3429000"/>
            <a:ext cx="8369208" cy="17678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Improved Employee Performance:By identifying high and low performers, the organization can take targeted actions to boost overall productivity and address performance issues effectively.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5zcnow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Vnaveen Kumar</cp:lastModifiedBy>
  <cp:revision>1</cp:revision>
  <dcterms:created xsi:type="dcterms:W3CDTF">2018-03-12T08:51:00Z</dcterms:created>
  <dcterms:modified xsi:type="dcterms:W3CDTF">2024-09-11T08:32:41Z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ee288d2ffb9c47dca124a058cf20eb13</vt:lpwstr>
  </property>
</Properties>
</file>