
<file path=[Content_Types].xml><?xml version="1.0" encoding="utf-8"?>
<Types xmlns="http://schemas.openxmlformats.org/package/2006/content-types">
  <Default Extension="emf" ContentType="image/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024">
          <p15:clr>
            <a:srgbClr val="A4A3A4"/>
          </p15:clr>
        </p15:guide>
        <p15:guide id="2" pos="38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191" autoAdjust="0"/>
  </p:normalViewPr>
  <p:slideViewPr>
    <p:cSldViewPr snapToGrid="0">
      <p:cViewPr varScale="1">
        <p:scale>
          <a:sx n="67" d="100"/>
          <a:sy n="67" d="100"/>
        </p:scale>
        <p:origin x="288" y="60"/>
      </p:cViewPr>
      <p:guideLst>
        <p:guide orient="horz" pos="2024"/>
        <p:guide pos="3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Performance level</c:v>
          </c:tx>
          <c:explosion val="25"/>
          <c:dPt>
            <c:idx val="0"/>
            <c:bubble3D val="0"/>
            <c:spPr>
              <a:solidFill>
                <a:srgbClr val="5B9BD5"/>
              </a:solidFill>
              <a:ln w="12700">
                <a:solidFill>
                  <a:srgbClr val="FFFFFF"/>
                </a:solidFill>
                <a:prstDash val="solid"/>
              </a:ln>
            </c:spPr>
            <c:extLst>
              <c:ext xmlns:c16="http://schemas.microsoft.com/office/drawing/2014/chart" uri="{C3380CC4-5D6E-409C-BE32-E72D297353CC}">
                <c16:uniqueId val="{00000001-AFA1-472F-B769-CCDDDB3D2B96}"/>
              </c:ext>
            </c:extLst>
          </c:dPt>
          <c:dPt>
            <c:idx val="1"/>
            <c:bubble3D val="0"/>
            <c:spPr>
              <a:solidFill>
                <a:srgbClr val="ED7D31"/>
              </a:solidFill>
              <a:ln w="12700">
                <a:solidFill>
                  <a:srgbClr val="FFFFFF"/>
                </a:solidFill>
                <a:prstDash val="solid"/>
              </a:ln>
            </c:spPr>
            <c:extLst>
              <c:ext xmlns:c16="http://schemas.microsoft.com/office/drawing/2014/chart" uri="{C3380CC4-5D6E-409C-BE32-E72D297353CC}">
                <c16:uniqueId val="{00000003-AFA1-472F-B769-CCDDDB3D2B96}"/>
              </c:ext>
            </c:extLst>
          </c:dPt>
          <c:dPt>
            <c:idx val="2"/>
            <c:bubble3D val="0"/>
            <c:spPr>
              <a:solidFill>
                <a:srgbClr val="A5A5A5"/>
              </a:solidFill>
              <a:ln w="12700">
                <a:solidFill>
                  <a:srgbClr val="FFFFFF"/>
                </a:solidFill>
                <a:prstDash val="solid"/>
              </a:ln>
            </c:spPr>
            <c:extLst>
              <c:ext xmlns:c16="http://schemas.microsoft.com/office/drawing/2014/chart" uri="{C3380CC4-5D6E-409C-BE32-E72D297353CC}">
                <c16:uniqueId val="{00000005-AFA1-472F-B769-CCDDDB3D2B96}"/>
              </c:ext>
            </c:extLst>
          </c:dPt>
          <c:dPt>
            <c:idx val="3"/>
            <c:bubble3D val="0"/>
            <c:spPr>
              <a:solidFill>
                <a:srgbClr val="FFC000"/>
              </a:solidFill>
              <a:ln w="12700">
                <a:solidFill>
                  <a:srgbClr val="FFFFFF"/>
                </a:solidFill>
                <a:prstDash val="solid"/>
              </a:ln>
            </c:spPr>
            <c:extLst>
              <c:ext xmlns:c16="http://schemas.microsoft.com/office/drawing/2014/chart" uri="{C3380CC4-5D6E-409C-BE32-E72D297353CC}">
                <c16:uniqueId val="{00000007-AFA1-472F-B769-CCDDDB3D2B96}"/>
              </c:ext>
            </c:extLst>
          </c:dPt>
          <c:dPt>
            <c:idx val="4"/>
            <c:bubble3D val="0"/>
            <c:spPr>
              <a:solidFill>
                <a:srgbClr val="4472C4"/>
              </a:solidFill>
              <a:ln w="12700">
                <a:solidFill>
                  <a:srgbClr val="FFFFFF"/>
                </a:solidFill>
                <a:prstDash val="solid"/>
              </a:ln>
            </c:spPr>
            <c:extLst>
              <c:ext xmlns:c16="http://schemas.microsoft.com/office/drawing/2014/chart" uri="{C3380CC4-5D6E-409C-BE32-E72D297353CC}">
                <c16:uniqueId val="{00000009-AFA1-472F-B769-CCDDDB3D2B96}"/>
              </c:ext>
            </c:extLst>
          </c:dPt>
          <c:dPt>
            <c:idx val="5"/>
            <c:bubble3D val="0"/>
            <c:spPr>
              <a:solidFill>
                <a:srgbClr val="70AD47"/>
              </a:solidFill>
              <a:ln w="12700">
                <a:solidFill>
                  <a:srgbClr val="FFFFFF"/>
                </a:solidFill>
                <a:prstDash val="solid"/>
              </a:ln>
            </c:spPr>
            <c:extLst>
              <c:ext xmlns:c16="http://schemas.microsoft.com/office/drawing/2014/chart" uri="{C3380CC4-5D6E-409C-BE32-E72D297353CC}">
                <c16:uniqueId val="{0000000B-AFA1-472F-B769-CCDDDB3D2B96}"/>
              </c:ext>
            </c:extLst>
          </c:dPt>
          <c:dPt>
            <c:idx val="6"/>
            <c:bubble3D val="0"/>
            <c:spPr>
              <a:solidFill>
                <a:srgbClr val="255E91"/>
              </a:solidFill>
              <a:ln w="12700">
                <a:solidFill>
                  <a:srgbClr val="FFFFFF"/>
                </a:solidFill>
                <a:prstDash val="solid"/>
              </a:ln>
            </c:spPr>
            <c:extLst>
              <c:ext xmlns:c16="http://schemas.microsoft.com/office/drawing/2014/chart" uri="{C3380CC4-5D6E-409C-BE32-E72D297353CC}">
                <c16:uniqueId val="{0000000D-AFA1-472F-B769-CCDDDB3D2B96}"/>
              </c:ext>
            </c:extLst>
          </c:dPt>
          <c:dPt>
            <c:idx val="7"/>
            <c:bubble3D val="0"/>
            <c:spPr>
              <a:solidFill>
                <a:srgbClr val="9C470E"/>
              </a:solidFill>
              <a:ln w="12700">
                <a:solidFill>
                  <a:srgbClr val="FFFFFF"/>
                </a:solidFill>
                <a:prstDash val="solid"/>
              </a:ln>
            </c:spPr>
            <c:extLst>
              <c:ext xmlns:c16="http://schemas.microsoft.com/office/drawing/2014/chart" uri="{C3380CC4-5D6E-409C-BE32-E72D297353CC}">
                <c16:uniqueId val="{0000000F-AFA1-472F-B769-CCDDDB3D2B96}"/>
              </c:ext>
            </c:extLst>
          </c:dPt>
          <c:dPt>
            <c:idx val="8"/>
            <c:bubble3D val="0"/>
            <c:spPr>
              <a:solidFill>
                <a:srgbClr val="636363"/>
              </a:solidFill>
              <a:ln w="12700">
                <a:solidFill>
                  <a:srgbClr val="FFFFFF"/>
                </a:solidFill>
                <a:prstDash val="solid"/>
              </a:ln>
            </c:spPr>
            <c:extLst>
              <c:ext xmlns:c16="http://schemas.microsoft.com/office/drawing/2014/chart" uri="{C3380CC4-5D6E-409C-BE32-E72D297353CC}">
                <c16:uniqueId val="{00000011-AFA1-472F-B769-CCDDDB3D2B96}"/>
              </c:ext>
            </c:extLst>
          </c:dPt>
          <c:dPt>
            <c:idx val="9"/>
            <c:bubble3D val="0"/>
            <c:spPr>
              <a:solidFill>
                <a:srgbClr val="987400"/>
              </a:solidFill>
              <a:ln w="12700">
                <a:solidFill>
                  <a:srgbClr val="FFFFFF"/>
                </a:solidFill>
                <a:prstDash val="solid"/>
              </a:ln>
            </c:spPr>
            <c:extLst>
              <c:ext xmlns:c16="http://schemas.microsoft.com/office/drawing/2014/chart" uri="{C3380CC4-5D6E-409C-BE32-E72D297353CC}">
                <c16:uniqueId val="{00000013-AFA1-472F-B769-CCDDDB3D2B96}"/>
              </c:ext>
            </c:extLst>
          </c:dPt>
          <c:dPt>
            <c:idx val="10"/>
            <c:bubble3D val="0"/>
            <c:spPr>
              <a:solidFill>
                <a:srgbClr val="264378"/>
              </a:solidFill>
              <a:ln w="12700">
                <a:solidFill>
                  <a:srgbClr val="FFFFFF"/>
                </a:solidFill>
                <a:prstDash val="solid"/>
              </a:ln>
            </c:spPr>
            <c:extLst>
              <c:ext xmlns:c16="http://schemas.microsoft.com/office/drawing/2014/chart" uri="{C3380CC4-5D6E-409C-BE32-E72D297353CC}">
                <c16:uniqueId val="{00000015-AFA1-472F-B769-CCDDDB3D2B96}"/>
              </c:ext>
            </c:extLst>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c:v>
              </c:pt>
              <c:pt idx="1">
                <c:v>3</c:v>
              </c:pt>
              <c:pt idx="2">
                <c:v>3</c:v>
              </c:pt>
              <c:pt idx="3">
                <c:v>4</c:v>
              </c:pt>
              <c:pt idx="4">
                <c:v>2</c:v>
              </c:pt>
              <c:pt idx="5">
                <c:v>2</c:v>
              </c:pt>
              <c:pt idx="6">
                <c:v>6</c:v>
              </c:pt>
              <c:pt idx="7">
                <c:v>1</c:v>
              </c:pt>
              <c:pt idx="8">
                <c:v>5</c:v>
              </c:pt>
              <c:pt idx="9">
                <c:v>6</c:v>
              </c:pt>
              <c:pt idx="10">
                <c:v>34</c:v>
              </c:pt>
            </c:numLit>
          </c:val>
          <c:extLst>
            <c:ext xmlns:c16="http://schemas.microsoft.com/office/drawing/2014/chart" uri="{C3380CC4-5D6E-409C-BE32-E72D297353CC}">
              <c16:uniqueId val="{00000016-AFA1-472F-B769-CCDDDB3D2B96}"/>
            </c:ext>
          </c:extLst>
        </c:ser>
        <c:ser>
          <c:idx val="1"/>
          <c:order val="1"/>
          <c:tx>
            <c:v>Performance level</c:v>
          </c:tx>
          <c:explosion val="25"/>
          <c:dPt>
            <c:idx val="0"/>
            <c:bubble3D val="0"/>
            <c:spPr>
              <a:solidFill>
                <a:srgbClr val="5B9BD5"/>
              </a:solidFill>
              <a:ln w="12700">
                <a:solidFill>
                  <a:srgbClr val="FFFFFF"/>
                </a:solidFill>
                <a:prstDash val="solid"/>
              </a:ln>
            </c:spPr>
            <c:extLst>
              <c:ext xmlns:c16="http://schemas.microsoft.com/office/drawing/2014/chart" uri="{C3380CC4-5D6E-409C-BE32-E72D297353CC}">
                <c16:uniqueId val="{00000018-AFA1-472F-B769-CCDDDB3D2B96}"/>
              </c:ext>
            </c:extLst>
          </c:dPt>
          <c:dPt>
            <c:idx val="1"/>
            <c:bubble3D val="0"/>
            <c:spPr>
              <a:solidFill>
                <a:srgbClr val="ED7D31"/>
              </a:solidFill>
              <a:ln w="12700">
                <a:solidFill>
                  <a:srgbClr val="FFFFFF"/>
                </a:solidFill>
                <a:prstDash val="solid"/>
              </a:ln>
            </c:spPr>
            <c:extLst>
              <c:ext xmlns:c16="http://schemas.microsoft.com/office/drawing/2014/chart" uri="{C3380CC4-5D6E-409C-BE32-E72D297353CC}">
                <c16:uniqueId val="{0000001A-AFA1-472F-B769-CCDDDB3D2B96}"/>
              </c:ext>
            </c:extLst>
          </c:dPt>
          <c:dPt>
            <c:idx val="2"/>
            <c:bubble3D val="0"/>
            <c:spPr>
              <a:solidFill>
                <a:srgbClr val="A5A5A5"/>
              </a:solidFill>
              <a:ln w="12700">
                <a:solidFill>
                  <a:srgbClr val="FFFFFF"/>
                </a:solidFill>
                <a:prstDash val="solid"/>
              </a:ln>
            </c:spPr>
            <c:extLst>
              <c:ext xmlns:c16="http://schemas.microsoft.com/office/drawing/2014/chart" uri="{C3380CC4-5D6E-409C-BE32-E72D297353CC}">
                <c16:uniqueId val="{0000001C-AFA1-472F-B769-CCDDDB3D2B96}"/>
              </c:ext>
            </c:extLst>
          </c:dPt>
          <c:dPt>
            <c:idx val="3"/>
            <c:bubble3D val="0"/>
            <c:spPr>
              <a:solidFill>
                <a:srgbClr val="FFC000"/>
              </a:solidFill>
              <a:ln w="12700">
                <a:solidFill>
                  <a:srgbClr val="FFFFFF"/>
                </a:solidFill>
                <a:prstDash val="solid"/>
              </a:ln>
            </c:spPr>
            <c:extLst>
              <c:ext xmlns:c16="http://schemas.microsoft.com/office/drawing/2014/chart" uri="{C3380CC4-5D6E-409C-BE32-E72D297353CC}">
                <c16:uniqueId val="{0000001E-AFA1-472F-B769-CCDDDB3D2B96}"/>
              </c:ext>
            </c:extLst>
          </c:dPt>
          <c:dPt>
            <c:idx val="4"/>
            <c:bubble3D val="0"/>
            <c:spPr>
              <a:solidFill>
                <a:srgbClr val="4472C4"/>
              </a:solidFill>
              <a:ln w="12700">
                <a:solidFill>
                  <a:srgbClr val="FFFFFF"/>
                </a:solidFill>
                <a:prstDash val="solid"/>
              </a:ln>
            </c:spPr>
            <c:extLst>
              <c:ext xmlns:c16="http://schemas.microsoft.com/office/drawing/2014/chart" uri="{C3380CC4-5D6E-409C-BE32-E72D297353CC}">
                <c16:uniqueId val="{00000020-AFA1-472F-B769-CCDDDB3D2B96}"/>
              </c:ext>
            </c:extLst>
          </c:dPt>
          <c:dPt>
            <c:idx val="5"/>
            <c:bubble3D val="0"/>
            <c:spPr>
              <a:solidFill>
                <a:srgbClr val="70AD47"/>
              </a:solidFill>
              <a:ln w="12700">
                <a:solidFill>
                  <a:srgbClr val="FFFFFF"/>
                </a:solidFill>
                <a:prstDash val="solid"/>
              </a:ln>
            </c:spPr>
            <c:extLst>
              <c:ext xmlns:c16="http://schemas.microsoft.com/office/drawing/2014/chart" uri="{C3380CC4-5D6E-409C-BE32-E72D297353CC}">
                <c16:uniqueId val="{00000022-AFA1-472F-B769-CCDDDB3D2B96}"/>
              </c:ext>
            </c:extLst>
          </c:dPt>
          <c:dPt>
            <c:idx val="6"/>
            <c:bubble3D val="0"/>
            <c:spPr>
              <a:solidFill>
                <a:srgbClr val="255E91"/>
              </a:solidFill>
              <a:ln w="12700">
                <a:solidFill>
                  <a:srgbClr val="FFFFFF"/>
                </a:solidFill>
                <a:prstDash val="solid"/>
              </a:ln>
            </c:spPr>
            <c:extLst>
              <c:ext xmlns:c16="http://schemas.microsoft.com/office/drawing/2014/chart" uri="{C3380CC4-5D6E-409C-BE32-E72D297353CC}">
                <c16:uniqueId val="{00000024-AFA1-472F-B769-CCDDDB3D2B96}"/>
              </c:ext>
            </c:extLst>
          </c:dPt>
          <c:dPt>
            <c:idx val="7"/>
            <c:bubble3D val="0"/>
            <c:spPr>
              <a:solidFill>
                <a:srgbClr val="9C470E"/>
              </a:solidFill>
              <a:ln w="12700">
                <a:solidFill>
                  <a:srgbClr val="FFFFFF"/>
                </a:solidFill>
                <a:prstDash val="solid"/>
              </a:ln>
            </c:spPr>
            <c:extLst>
              <c:ext xmlns:c16="http://schemas.microsoft.com/office/drawing/2014/chart" uri="{C3380CC4-5D6E-409C-BE32-E72D297353CC}">
                <c16:uniqueId val="{00000026-AFA1-472F-B769-CCDDDB3D2B96}"/>
              </c:ext>
            </c:extLst>
          </c:dPt>
          <c:dPt>
            <c:idx val="8"/>
            <c:bubble3D val="0"/>
            <c:spPr>
              <a:solidFill>
                <a:srgbClr val="636363"/>
              </a:solidFill>
              <a:ln w="12700">
                <a:solidFill>
                  <a:srgbClr val="FFFFFF"/>
                </a:solidFill>
                <a:prstDash val="solid"/>
              </a:ln>
            </c:spPr>
            <c:extLst>
              <c:ext xmlns:c16="http://schemas.microsoft.com/office/drawing/2014/chart" uri="{C3380CC4-5D6E-409C-BE32-E72D297353CC}">
                <c16:uniqueId val="{00000028-AFA1-472F-B769-CCDDDB3D2B96}"/>
              </c:ext>
            </c:extLst>
          </c:dPt>
          <c:dPt>
            <c:idx val="9"/>
            <c:bubble3D val="0"/>
            <c:spPr>
              <a:solidFill>
                <a:srgbClr val="987400"/>
              </a:solidFill>
              <a:ln w="12700">
                <a:solidFill>
                  <a:srgbClr val="FFFFFF"/>
                </a:solidFill>
                <a:prstDash val="solid"/>
              </a:ln>
            </c:spPr>
            <c:extLst>
              <c:ext xmlns:c16="http://schemas.microsoft.com/office/drawing/2014/chart" uri="{C3380CC4-5D6E-409C-BE32-E72D297353CC}">
                <c16:uniqueId val="{0000002A-AFA1-472F-B769-CCDDDB3D2B96}"/>
              </c:ext>
            </c:extLst>
          </c:dPt>
          <c:dPt>
            <c:idx val="10"/>
            <c:bubble3D val="0"/>
            <c:spPr>
              <a:solidFill>
                <a:srgbClr val="264378"/>
              </a:solidFill>
              <a:ln w="12700">
                <a:solidFill>
                  <a:srgbClr val="FFFFFF"/>
                </a:solidFill>
                <a:prstDash val="solid"/>
              </a:ln>
            </c:spPr>
            <c:extLst>
              <c:ext xmlns:c16="http://schemas.microsoft.com/office/drawing/2014/chart" uri="{C3380CC4-5D6E-409C-BE32-E72D297353CC}">
                <c16:uniqueId val="{0000002C-AFA1-472F-B769-CCDDDB3D2B96}"/>
              </c:ext>
            </c:extLst>
          </c:dPt>
          <c:dPt>
            <c:idx val="11"/>
            <c:bubble3D val="0"/>
            <c:spPr>
              <a:solidFill>
                <a:srgbClr val="43682A"/>
              </a:solidFill>
              <a:ln w="12700">
                <a:solidFill>
                  <a:srgbClr val="FFFFFF"/>
                </a:solidFill>
                <a:prstDash val="solid"/>
              </a:ln>
            </c:spPr>
            <c:extLst>
              <c:ext xmlns:c16="http://schemas.microsoft.com/office/drawing/2014/chart" uri="{C3380CC4-5D6E-409C-BE32-E72D297353CC}">
                <c16:uniqueId val="{0000002E-AFA1-472F-B769-CCDDDB3D2B96}"/>
              </c:ext>
            </c:extLst>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c:v>
              </c:pt>
              <c:pt idx="1">
                <c:v>10</c:v>
              </c:pt>
              <c:pt idx="2">
                <c:v>6</c:v>
              </c:pt>
              <c:pt idx="3">
                <c:v>7</c:v>
              </c:pt>
              <c:pt idx="4">
                <c:v>10</c:v>
              </c:pt>
              <c:pt idx="5">
                <c:v>7</c:v>
              </c:pt>
              <c:pt idx="6">
                <c:v>7</c:v>
              </c:pt>
              <c:pt idx="7">
                <c:v>8</c:v>
              </c:pt>
              <c:pt idx="8">
                <c:v>8</c:v>
              </c:pt>
              <c:pt idx="9">
                <c:v>4</c:v>
              </c:pt>
              <c:pt idx="10">
                <c:v>69</c:v>
              </c:pt>
            </c:numLit>
          </c:val>
          <c:extLst>
            <c:ext xmlns:c16="http://schemas.microsoft.com/office/drawing/2014/chart" uri="{C3380CC4-5D6E-409C-BE32-E72D297353CC}">
              <c16:uniqueId val="{0000002F-AFA1-472F-B769-CCDDDB3D2B96}"/>
            </c:ext>
          </c:extLst>
        </c:ser>
        <c:ser>
          <c:idx val="2"/>
          <c:order val="2"/>
          <c:tx>
            <c:v>Performance level</c:v>
          </c:tx>
          <c:explosion val="25"/>
          <c:dPt>
            <c:idx val="0"/>
            <c:bubble3D val="0"/>
            <c:spPr>
              <a:solidFill>
                <a:srgbClr val="5B9BD5"/>
              </a:solidFill>
              <a:ln w="12700">
                <a:solidFill>
                  <a:srgbClr val="FFFFFF"/>
                </a:solidFill>
                <a:prstDash val="solid"/>
              </a:ln>
            </c:spPr>
            <c:extLst>
              <c:ext xmlns:c16="http://schemas.microsoft.com/office/drawing/2014/chart" uri="{C3380CC4-5D6E-409C-BE32-E72D297353CC}">
                <c16:uniqueId val="{00000031-AFA1-472F-B769-CCDDDB3D2B96}"/>
              </c:ext>
            </c:extLst>
          </c:dPt>
          <c:dPt>
            <c:idx val="1"/>
            <c:bubble3D val="0"/>
            <c:spPr>
              <a:solidFill>
                <a:srgbClr val="ED7D31"/>
              </a:solidFill>
              <a:ln w="12700">
                <a:solidFill>
                  <a:srgbClr val="FFFFFF"/>
                </a:solidFill>
                <a:prstDash val="solid"/>
              </a:ln>
            </c:spPr>
            <c:extLst>
              <c:ext xmlns:c16="http://schemas.microsoft.com/office/drawing/2014/chart" uri="{C3380CC4-5D6E-409C-BE32-E72D297353CC}">
                <c16:uniqueId val="{00000033-AFA1-472F-B769-CCDDDB3D2B96}"/>
              </c:ext>
            </c:extLst>
          </c:dPt>
          <c:dPt>
            <c:idx val="2"/>
            <c:bubble3D val="0"/>
            <c:spPr>
              <a:solidFill>
                <a:srgbClr val="A5A5A5"/>
              </a:solidFill>
              <a:ln w="12700">
                <a:solidFill>
                  <a:srgbClr val="FFFFFF"/>
                </a:solidFill>
                <a:prstDash val="solid"/>
              </a:ln>
            </c:spPr>
            <c:extLst>
              <c:ext xmlns:c16="http://schemas.microsoft.com/office/drawing/2014/chart" uri="{C3380CC4-5D6E-409C-BE32-E72D297353CC}">
                <c16:uniqueId val="{00000035-AFA1-472F-B769-CCDDDB3D2B96}"/>
              </c:ext>
            </c:extLst>
          </c:dPt>
          <c:dPt>
            <c:idx val="3"/>
            <c:bubble3D val="0"/>
            <c:spPr>
              <a:solidFill>
                <a:srgbClr val="FFC000"/>
              </a:solidFill>
              <a:ln w="12700">
                <a:solidFill>
                  <a:srgbClr val="FFFFFF"/>
                </a:solidFill>
                <a:prstDash val="solid"/>
              </a:ln>
            </c:spPr>
            <c:extLst>
              <c:ext xmlns:c16="http://schemas.microsoft.com/office/drawing/2014/chart" uri="{C3380CC4-5D6E-409C-BE32-E72D297353CC}">
                <c16:uniqueId val="{00000037-AFA1-472F-B769-CCDDDB3D2B96}"/>
              </c:ext>
            </c:extLst>
          </c:dPt>
          <c:dPt>
            <c:idx val="4"/>
            <c:bubble3D val="0"/>
            <c:spPr>
              <a:solidFill>
                <a:srgbClr val="4472C4"/>
              </a:solidFill>
              <a:ln w="12700">
                <a:solidFill>
                  <a:srgbClr val="FFFFFF"/>
                </a:solidFill>
                <a:prstDash val="solid"/>
              </a:ln>
            </c:spPr>
            <c:extLst>
              <c:ext xmlns:c16="http://schemas.microsoft.com/office/drawing/2014/chart" uri="{C3380CC4-5D6E-409C-BE32-E72D297353CC}">
                <c16:uniqueId val="{00000039-AFA1-472F-B769-CCDDDB3D2B96}"/>
              </c:ext>
            </c:extLst>
          </c:dPt>
          <c:dPt>
            <c:idx val="5"/>
            <c:bubble3D val="0"/>
            <c:spPr>
              <a:solidFill>
                <a:srgbClr val="70AD47"/>
              </a:solidFill>
              <a:ln w="12700">
                <a:solidFill>
                  <a:srgbClr val="FFFFFF"/>
                </a:solidFill>
                <a:prstDash val="solid"/>
              </a:ln>
            </c:spPr>
            <c:extLst>
              <c:ext xmlns:c16="http://schemas.microsoft.com/office/drawing/2014/chart" uri="{C3380CC4-5D6E-409C-BE32-E72D297353CC}">
                <c16:uniqueId val="{0000003B-AFA1-472F-B769-CCDDDB3D2B96}"/>
              </c:ext>
            </c:extLst>
          </c:dPt>
          <c:dPt>
            <c:idx val="6"/>
            <c:bubble3D val="0"/>
            <c:spPr>
              <a:solidFill>
                <a:srgbClr val="255E91"/>
              </a:solidFill>
              <a:ln w="12700">
                <a:solidFill>
                  <a:srgbClr val="FFFFFF"/>
                </a:solidFill>
                <a:prstDash val="solid"/>
              </a:ln>
            </c:spPr>
            <c:extLst>
              <c:ext xmlns:c16="http://schemas.microsoft.com/office/drawing/2014/chart" uri="{C3380CC4-5D6E-409C-BE32-E72D297353CC}">
                <c16:uniqueId val="{0000003D-AFA1-472F-B769-CCDDDB3D2B96}"/>
              </c:ext>
            </c:extLst>
          </c:dPt>
          <c:dPt>
            <c:idx val="7"/>
            <c:bubble3D val="0"/>
            <c:spPr>
              <a:solidFill>
                <a:srgbClr val="9C470E"/>
              </a:solidFill>
              <a:ln w="12700">
                <a:solidFill>
                  <a:srgbClr val="FFFFFF"/>
                </a:solidFill>
                <a:prstDash val="solid"/>
              </a:ln>
            </c:spPr>
            <c:extLst>
              <c:ext xmlns:c16="http://schemas.microsoft.com/office/drawing/2014/chart" uri="{C3380CC4-5D6E-409C-BE32-E72D297353CC}">
                <c16:uniqueId val="{0000003F-AFA1-472F-B769-CCDDDB3D2B96}"/>
              </c:ext>
            </c:extLst>
          </c:dPt>
          <c:dPt>
            <c:idx val="8"/>
            <c:bubble3D val="0"/>
            <c:spPr>
              <a:solidFill>
                <a:srgbClr val="636363"/>
              </a:solidFill>
              <a:ln w="12700">
                <a:solidFill>
                  <a:srgbClr val="FFFFFF"/>
                </a:solidFill>
                <a:prstDash val="solid"/>
              </a:ln>
            </c:spPr>
            <c:extLst>
              <c:ext xmlns:c16="http://schemas.microsoft.com/office/drawing/2014/chart" uri="{C3380CC4-5D6E-409C-BE32-E72D297353CC}">
                <c16:uniqueId val="{00000041-AFA1-472F-B769-CCDDDB3D2B96}"/>
              </c:ext>
            </c:extLst>
          </c:dPt>
          <c:dPt>
            <c:idx val="9"/>
            <c:bubble3D val="0"/>
            <c:spPr>
              <a:solidFill>
                <a:srgbClr val="987400"/>
              </a:solidFill>
              <a:ln w="12700">
                <a:solidFill>
                  <a:srgbClr val="FFFFFF"/>
                </a:solidFill>
                <a:prstDash val="solid"/>
              </a:ln>
            </c:spPr>
            <c:extLst>
              <c:ext xmlns:c16="http://schemas.microsoft.com/office/drawing/2014/chart" uri="{C3380CC4-5D6E-409C-BE32-E72D297353CC}">
                <c16:uniqueId val="{00000043-AFA1-472F-B769-CCDDDB3D2B96}"/>
              </c:ext>
            </c:extLst>
          </c:dPt>
          <c:dPt>
            <c:idx val="10"/>
            <c:bubble3D val="0"/>
            <c:spPr>
              <a:solidFill>
                <a:srgbClr val="264378"/>
              </a:solidFill>
              <a:ln w="12700">
                <a:solidFill>
                  <a:srgbClr val="FFFFFF"/>
                </a:solidFill>
                <a:prstDash val="solid"/>
              </a:ln>
            </c:spPr>
            <c:extLst>
              <c:ext xmlns:c16="http://schemas.microsoft.com/office/drawing/2014/chart" uri="{C3380CC4-5D6E-409C-BE32-E72D297353CC}">
                <c16:uniqueId val="{00000045-AFA1-472F-B769-CCDDDB3D2B96}"/>
              </c:ext>
            </c:extLst>
          </c:dPt>
          <c:dPt>
            <c:idx val="11"/>
            <c:bubble3D val="0"/>
            <c:spPr>
              <a:solidFill>
                <a:srgbClr val="43682A"/>
              </a:solidFill>
              <a:ln w="12700">
                <a:solidFill>
                  <a:srgbClr val="FFFFFF"/>
                </a:solidFill>
                <a:prstDash val="solid"/>
              </a:ln>
            </c:spPr>
            <c:extLst>
              <c:ext xmlns:c16="http://schemas.microsoft.com/office/drawing/2014/chart" uri="{C3380CC4-5D6E-409C-BE32-E72D297353CC}">
                <c16:uniqueId val="{00000047-AFA1-472F-B769-CCDDDB3D2B96}"/>
              </c:ext>
            </c:extLst>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7</c:v>
              </c:pt>
              <c:pt idx="2">
                <c:v>9</c:v>
              </c:pt>
              <c:pt idx="3">
                <c:v>8</c:v>
              </c:pt>
              <c:pt idx="4">
                <c:v>5</c:v>
              </c:pt>
              <c:pt idx="5">
                <c:v>5</c:v>
              </c:pt>
              <c:pt idx="6">
                <c:v>5</c:v>
              </c:pt>
              <c:pt idx="7">
                <c:v>10</c:v>
              </c:pt>
              <c:pt idx="8">
                <c:v>10</c:v>
              </c:pt>
              <c:pt idx="9">
                <c:v>8</c:v>
              </c:pt>
              <c:pt idx="10">
                <c:v>76</c:v>
              </c:pt>
            </c:numLit>
          </c:val>
          <c:extLst>
            <c:ext xmlns:c16="http://schemas.microsoft.com/office/drawing/2014/chart" uri="{C3380CC4-5D6E-409C-BE32-E72D297353CC}">
              <c16:uniqueId val="{00000048-AFA1-472F-B769-CCDDDB3D2B96}"/>
            </c:ext>
          </c:extLst>
        </c:ser>
        <c:ser>
          <c:idx val="3"/>
          <c:order val="3"/>
          <c:tx>
            <c:v>Performance level</c:v>
          </c:tx>
          <c:explosion val="25"/>
          <c:dPt>
            <c:idx val="0"/>
            <c:bubble3D val="0"/>
            <c:spPr>
              <a:solidFill>
                <a:srgbClr val="5B9BD5"/>
              </a:solidFill>
              <a:ln w="12700">
                <a:solidFill>
                  <a:srgbClr val="FFFFFF"/>
                </a:solidFill>
                <a:prstDash val="solid"/>
              </a:ln>
            </c:spPr>
            <c:extLst>
              <c:ext xmlns:c16="http://schemas.microsoft.com/office/drawing/2014/chart" uri="{C3380CC4-5D6E-409C-BE32-E72D297353CC}">
                <c16:uniqueId val="{0000004A-AFA1-472F-B769-CCDDDB3D2B96}"/>
              </c:ext>
            </c:extLst>
          </c:dPt>
          <c:dPt>
            <c:idx val="1"/>
            <c:bubble3D val="0"/>
            <c:spPr>
              <a:solidFill>
                <a:srgbClr val="ED7D31"/>
              </a:solidFill>
              <a:ln w="12700">
                <a:solidFill>
                  <a:srgbClr val="FFFFFF"/>
                </a:solidFill>
                <a:prstDash val="solid"/>
              </a:ln>
            </c:spPr>
            <c:extLst>
              <c:ext xmlns:c16="http://schemas.microsoft.com/office/drawing/2014/chart" uri="{C3380CC4-5D6E-409C-BE32-E72D297353CC}">
                <c16:uniqueId val="{0000004C-AFA1-472F-B769-CCDDDB3D2B96}"/>
              </c:ext>
            </c:extLst>
          </c:dPt>
          <c:dPt>
            <c:idx val="2"/>
            <c:bubble3D val="0"/>
            <c:spPr>
              <a:solidFill>
                <a:srgbClr val="A5A5A5"/>
              </a:solidFill>
              <a:ln w="12700">
                <a:solidFill>
                  <a:srgbClr val="FFFFFF"/>
                </a:solidFill>
                <a:prstDash val="solid"/>
              </a:ln>
            </c:spPr>
            <c:extLst>
              <c:ext xmlns:c16="http://schemas.microsoft.com/office/drawing/2014/chart" uri="{C3380CC4-5D6E-409C-BE32-E72D297353CC}">
                <c16:uniqueId val="{0000004E-AFA1-472F-B769-CCDDDB3D2B96}"/>
              </c:ext>
            </c:extLst>
          </c:dPt>
          <c:dPt>
            <c:idx val="3"/>
            <c:bubble3D val="0"/>
            <c:spPr>
              <a:solidFill>
                <a:srgbClr val="FFC000"/>
              </a:solidFill>
              <a:ln w="12700">
                <a:solidFill>
                  <a:srgbClr val="FFFFFF"/>
                </a:solidFill>
                <a:prstDash val="solid"/>
              </a:ln>
            </c:spPr>
            <c:extLst>
              <c:ext xmlns:c16="http://schemas.microsoft.com/office/drawing/2014/chart" uri="{C3380CC4-5D6E-409C-BE32-E72D297353CC}">
                <c16:uniqueId val="{00000050-AFA1-472F-B769-CCDDDB3D2B96}"/>
              </c:ext>
            </c:extLst>
          </c:dPt>
          <c:dPt>
            <c:idx val="4"/>
            <c:bubble3D val="0"/>
            <c:spPr>
              <a:solidFill>
                <a:srgbClr val="4472C4"/>
              </a:solidFill>
              <a:ln w="12700">
                <a:solidFill>
                  <a:srgbClr val="FFFFFF"/>
                </a:solidFill>
                <a:prstDash val="solid"/>
              </a:ln>
            </c:spPr>
            <c:extLst>
              <c:ext xmlns:c16="http://schemas.microsoft.com/office/drawing/2014/chart" uri="{C3380CC4-5D6E-409C-BE32-E72D297353CC}">
                <c16:uniqueId val="{00000052-AFA1-472F-B769-CCDDDB3D2B96}"/>
              </c:ext>
            </c:extLst>
          </c:dPt>
          <c:dPt>
            <c:idx val="5"/>
            <c:bubble3D val="0"/>
            <c:spPr>
              <a:solidFill>
                <a:srgbClr val="70AD47"/>
              </a:solidFill>
              <a:ln w="12700">
                <a:solidFill>
                  <a:srgbClr val="FFFFFF"/>
                </a:solidFill>
                <a:prstDash val="solid"/>
              </a:ln>
            </c:spPr>
            <c:extLst>
              <c:ext xmlns:c16="http://schemas.microsoft.com/office/drawing/2014/chart" uri="{C3380CC4-5D6E-409C-BE32-E72D297353CC}">
                <c16:uniqueId val="{00000054-AFA1-472F-B769-CCDDDB3D2B96}"/>
              </c:ext>
            </c:extLst>
          </c:dPt>
          <c:dPt>
            <c:idx val="6"/>
            <c:bubble3D val="0"/>
            <c:spPr>
              <a:solidFill>
                <a:srgbClr val="255E91"/>
              </a:solidFill>
              <a:ln w="12700">
                <a:solidFill>
                  <a:srgbClr val="FFFFFF"/>
                </a:solidFill>
                <a:prstDash val="solid"/>
              </a:ln>
            </c:spPr>
            <c:extLst>
              <c:ext xmlns:c16="http://schemas.microsoft.com/office/drawing/2014/chart" uri="{C3380CC4-5D6E-409C-BE32-E72D297353CC}">
                <c16:uniqueId val="{00000056-AFA1-472F-B769-CCDDDB3D2B96}"/>
              </c:ext>
            </c:extLst>
          </c:dPt>
          <c:dPt>
            <c:idx val="7"/>
            <c:bubble3D val="0"/>
            <c:spPr>
              <a:solidFill>
                <a:srgbClr val="9C470E"/>
              </a:solidFill>
              <a:ln w="12700">
                <a:solidFill>
                  <a:srgbClr val="FFFFFF"/>
                </a:solidFill>
                <a:prstDash val="solid"/>
              </a:ln>
            </c:spPr>
            <c:extLst>
              <c:ext xmlns:c16="http://schemas.microsoft.com/office/drawing/2014/chart" uri="{C3380CC4-5D6E-409C-BE32-E72D297353CC}">
                <c16:uniqueId val="{00000058-AFA1-472F-B769-CCDDDB3D2B96}"/>
              </c:ext>
            </c:extLst>
          </c:dPt>
          <c:dPt>
            <c:idx val="8"/>
            <c:bubble3D val="0"/>
            <c:spPr>
              <a:solidFill>
                <a:srgbClr val="636363"/>
              </a:solidFill>
              <a:ln w="12700">
                <a:solidFill>
                  <a:srgbClr val="FFFFFF"/>
                </a:solidFill>
                <a:prstDash val="solid"/>
              </a:ln>
            </c:spPr>
            <c:extLst>
              <c:ext xmlns:c16="http://schemas.microsoft.com/office/drawing/2014/chart" uri="{C3380CC4-5D6E-409C-BE32-E72D297353CC}">
                <c16:uniqueId val="{0000005A-AFA1-472F-B769-CCDDDB3D2B96}"/>
              </c:ext>
            </c:extLst>
          </c:dPt>
          <c:dPt>
            <c:idx val="9"/>
            <c:bubble3D val="0"/>
            <c:spPr>
              <a:solidFill>
                <a:srgbClr val="987400"/>
              </a:solidFill>
              <a:ln w="12700">
                <a:solidFill>
                  <a:srgbClr val="FFFFFF"/>
                </a:solidFill>
                <a:prstDash val="solid"/>
              </a:ln>
            </c:spPr>
            <c:extLst>
              <c:ext xmlns:c16="http://schemas.microsoft.com/office/drawing/2014/chart" uri="{C3380CC4-5D6E-409C-BE32-E72D297353CC}">
                <c16:uniqueId val="{0000005C-AFA1-472F-B769-CCDDDB3D2B96}"/>
              </c:ext>
            </c:extLst>
          </c:dPt>
          <c:dPt>
            <c:idx val="10"/>
            <c:bubble3D val="0"/>
            <c:spPr>
              <a:solidFill>
                <a:srgbClr val="264378"/>
              </a:solidFill>
              <a:ln w="12700">
                <a:solidFill>
                  <a:srgbClr val="FFFFFF"/>
                </a:solidFill>
                <a:prstDash val="solid"/>
              </a:ln>
            </c:spPr>
            <c:extLst>
              <c:ext xmlns:c16="http://schemas.microsoft.com/office/drawing/2014/chart" uri="{C3380CC4-5D6E-409C-BE32-E72D297353CC}">
                <c16:uniqueId val="{0000005E-AFA1-472F-B769-CCDDDB3D2B96}"/>
              </c:ext>
            </c:extLst>
          </c:dPt>
          <c:dPt>
            <c:idx val="11"/>
            <c:bubble3D val="0"/>
            <c:spPr>
              <a:solidFill>
                <a:srgbClr val="43682A"/>
              </a:solidFill>
              <a:ln w="12700">
                <a:solidFill>
                  <a:srgbClr val="FFFFFF"/>
                </a:solidFill>
                <a:prstDash val="solid"/>
              </a:ln>
            </c:spPr>
            <c:extLst>
              <c:ext xmlns:c16="http://schemas.microsoft.com/office/drawing/2014/chart" uri="{C3380CC4-5D6E-409C-BE32-E72D297353CC}">
                <c16:uniqueId val="{00000060-AFA1-472F-B769-CCDDDB3D2B96}"/>
              </c:ext>
            </c:extLst>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c:v>
              </c:pt>
              <c:pt idx="1">
                <c:v>2</c:v>
              </c:pt>
              <c:pt idx="2">
                <c:v>2</c:v>
              </c:pt>
              <c:pt idx="3">
                <c:v>3</c:v>
              </c:pt>
              <c:pt idx="4">
                <c:v>1</c:v>
              </c:pt>
              <c:pt idx="5">
                <c:v>1</c:v>
              </c:pt>
              <c:pt idx="6">
                <c:v>3</c:v>
              </c:pt>
              <c:pt idx="7">
                <c:v>2</c:v>
              </c:pt>
              <c:pt idx="8">
                <c:v>2</c:v>
              </c:pt>
              <c:pt idx="9">
                <c:v>2</c:v>
              </c:pt>
              <c:pt idx="10">
                <c:v>20</c:v>
              </c:pt>
            </c:numLit>
          </c:val>
          <c:extLst>
            <c:ext xmlns:c16="http://schemas.microsoft.com/office/drawing/2014/chart" uri="{C3380CC4-5D6E-409C-BE32-E72D297353CC}">
              <c16:uniqueId val="{00000061-AFA1-472F-B769-CCDDDB3D2B96}"/>
            </c:ext>
          </c:extLst>
        </c:ser>
        <c:ser>
          <c:idx val="4"/>
          <c:order val="4"/>
          <c:tx>
            <c:v>Performance level</c:v>
          </c:tx>
          <c:explosion val="25"/>
          <c:dPt>
            <c:idx val="0"/>
            <c:bubble3D val="0"/>
            <c:spPr>
              <a:solidFill>
                <a:srgbClr val="5B9BD5"/>
              </a:solidFill>
              <a:ln w="12700">
                <a:solidFill>
                  <a:srgbClr val="FFFFFF"/>
                </a:solidFill>
                <a:prstDash val="solid"/>
              </a:ln>
            </c:spPr>
            <c:extLst>
              <c:ext xmlns:c16="http://schemas.microsoft.com/office/drawing/2014/chart" uri="{C3380CC4-5D6E-409C-BE32-E72D297353CC}">
                <c16:uniqueId val="{00000063-AFA1-472F-B769-CCDDDB3D2B96}"/>
              </c:ext>
            </c:extLst>
          </c:dPt>
          <c:dPt>
            <c:idx val="1"/>
            <c:bubble3D val="0"/>
            <c:spPr>
              <a:solidFill>
                <a:srgbClr val="ED7D31"/>
              </a:solidFill>
              <a:ln w="12700">
                <a:solidFill>
                  <a:srgbClr val="FFFFFF"/>
                </a:solidFill>
                <a:prstDash val="solid"/>
              </a:ln>
            </c:spPr>
            <c:extLst>
              <c:ext xmlns:c16="http://schemas.microsoft.com/office/drawing/2014/chart" uri="{C3380CC4-5D6E-409C-BE32-E72D297353CC}">
                <c16:uniqueId val="{00000065-AFA1-472F-B769-CCDDDB3D2B96}"/>
              </c:ext>
            </c:extLst>
          </c:dPt>
          <c:dPt>
            <c:idx val="2"/>
            <c:bubble3D val="0"/>
            <c:spPr>
              <a:solidFill>
                <a:srgbClr val="A5A5A5"/>
              </a:solidFill>
              <a:ln w="12700">
                <a:solidFill>
                  <a:srgbClr val="FFFFFF"/>
                </a:solidFill>
                <a:prstDash val="solid"/>
              </a:ln>
            </c:spPr>
            <c:extLst>
              <c:ext xmlns:c16="http://schemas.microsoft.com/office/drawing/2014/chart" uri="{C3380CC4-5D6E-409C-BE32-E72D297353CC}">
                <c16:uniqueId val="{00000067-AFA1-472F-B769-CCDDDB3D2B96}"/>
              </c:ext>
            </c:extLst>
          </c:dPt>
          <c:dPt>
            <c:idx val="3"/>
            <c:bubble3D val="0"/>
            <c:spPr>
              <a:solidFill>
                <a:srgbClr val="FFC000"/>
              </a:solidFill>
              <a:ln w="12700">
                <a:solidFill>
                  <a:srgbClr val="FFFFFF"/>
                </a:solidFill>
                <a:prstDash val="solid"/>
              </a:ln>
            </c:spPr>
            <c:extLst>
              <c:ext xmlns:c16="http://schemas.microsoft.com/office/drawing/2014/chart" uri="{C3380CC4-5D6E-409C-BE32-E72D297353CC}">
                <c16:uniqueId val="{00000069-AFA1-472F-B769-CCDDDB3D2B96}"/>
              </c:ext>
            </c:extLst>
          </c:dPt>
          <c:dPt>
            <c:idx val="4"/>
            <c:bubble3D val="0"/>
            <c:spPr>
              <a:solidFill>
                <a:srgbClr val="4472C4"/>
              </a:solidFill>
              <a:ln w="12700">
                <a:solidFill>
                  <a:srgbClr val="FFFFFF"/>
                </a:solidFill>
                <a:prstDash val="solid"/>
              </a:ln>
            </c:spPr>
            <c:extLst>
              <c:ext xmlns:c16="http://schemas.microsoft.com/office/drawing/2014/chart" uri="{C3380CC4-5D6E-409C-BE32-E72D297353CC}">
                <c16:uniqueId val="{0000006B-AFA1-472F-B769-CCDDDB3D2B96}"/>
              </c:ext>
            </c:extLst>
          </c:dPt>
          <c:dPt>
            <c:idx val="5"/>
            <c:bubble3D val="0"/>
            <c:spPr>
              <a:solidFill>
                <a:srgbClr val="70AD47"/>
              </a:solidFill>
              <a:ln w="12700">
                <a:solidFill>
                  <a:srgbClr val="FFFFFF"/>
                </a:solidFill>
                <a:prstDash val="solid"/>
              </a:ln>
            </c:spPr>
            <c:extLst>
              <c:ext xmlns:c16="http://schemas.microsoft.com/office/drawing/2014/chart" uri="{C3380CC4-5D6E-409C-BE32-E72D297353CC}">
                <c16:uniqueId val="{0000006D-AFA1-472F-B769-CCDDDB3D2B96}"/>
              </c:ext>
            </c:extLst>
          </c:dPt>
          <c:dPt>
            <c:idx val="6"/>
            <c:bubble3D val="0"/>
            <c:spPr>
              <a:solidFill>
                <a:srgbClr val="255E91"/>
              </a:solidFill>
              <a:ln w="12700">
                <a:solidFill>
                  <a:srgbClr val="FFFFFF"/>
                </a:solidFill>
                <a:prstDash val="solid"/>
              </a:ln>
            </c:spPr>
            <c:extLst>
              <c:ext xmlns:c16="http://schemas.microsoft.com/office/drawing/2014/chart" uri="{C3380CC4-5D6E-409C-BE32-E72D297353CC}">
                <c16:uniqueId val="{0000006F-AFA1-472F-B769-CCDDDB3D2B96}"/>
              </c:ext>
            </c:extLst>
          </c:dPt>
          <c:dPt>
            <c:idx val="7"/>
            <c:bubble3D val="0"/>
            <c:spPr>
              <a:solidFill>
                <a:srgbClr val="9C470E"/>
              </a:solidFill>
              <a:ln w="12700">
                <a:solidFill>
                  <a:srgbClr val="FFFFFF"/>
                </a:solidFill>
                <a:prstDash val="solid"/>
              </a:ln>
            </c:spPr>
            <c:extLst>
              <c:ext xmlns:c16="http://schemas.microsoft.com/office/drawing/2014/chart" uri="{C3380CC4-5D6E-409C-BE32-E72D297353CC}">
                <c16:uniqueId val="{00000071-AFA1-472F-B769-CCDDDB3D2B96}"/>
              </c:ext>
            </c:extLst>
          </c:dPt>
          <c:dPt>
            <c:idx val="8"/>
            <c:bubble3D val="0"/>
            <c:spPr>
              <a:solidFill>
                <a:srgbClr val="636363"/>
              </a:solidFill>
              <a:ln w="12700">
                <a:solidFill>
                  <a:srgbClr val="FFFFFF"/>
                </a:solidFill>
                <a:prstDash val="solid"/>
              </a:ln>
            </c:spPr>
            <c:extLst>
              <c:ext xmlns:c16="http://schemas.microsoft.com/office/drawing/2014/chart" uri="{C3380CC4-5D6E-409C-BE32-E72D297353CC}">
                <c16:uniqueId val="{00000073-AFA1-472F-B769-CCDDDB3D2B96}"/>
              </c:ext>
            </c:extLst>
          </c:dPt>
          <c:dPt>
            <c:idx val="9"/>
            <c:bubble3D val="0"/>
            <c:spPr>
              <a:solidFill>
                <a:srgbClr val="987400"/>
              </a:solidFill>
              <a:ln w="12700">
                <a:solidFill>
                  <a:srgbClr val="FFFFFF"/>
                </a:solidFill>
                <a:prstDash val="solid"/>
              </a:ln>
            </c:spPr>
            <c:extLst>
              <c:ext xmlns:c16="http://schemas.microsoft.com/office/drawing/2014/chart" uri="{C3380CC4-5D6E-409C-BE32-E72D297353CC}">
                <c16:uniqueId val="{00000075-AFA1-472F-B769-CCDDDB3D2B96}"/>
              </c:ext>
            </c:extLst>
          </c:dPt>
          <c:dPt>
            <c:idx val="10"/>
            <c:bubble3D val="0"/>
            <c:spPr>
              <a:solidFill>
                <a:srgbClr val="264378"/>
              </a:solidFill>
              <a:ln w="12700">
                <a:solidFill>
                  <a:srgbClr val="FFFFFF"/>
                </a:solidFill>
                <a:prstDash val="solid"/>
              </a:ln>
            </c:spPr>
            <c:extLst>
              <c:ext xmlns:c16="http://schemas.microsoft.com/office/drawing/2014/chart" uri="{C3380CC4-5D6E-409C-BE32-E72D297353CC}">
                <c16:uniqueId val="{00000077-AFA1-472F-B769-CCDDDB3D2B96}"/>
              </c:ext>
            </c:extLst>
          </c:dPt>
          <c:dPt>
            <c:idx val="11"/>
            <c:bubble3D val="0"/>
            <c:spPr>
              <a:solidFill>
                <a:srgbClr val="43682A"/>
              </a:solidFill>
              <a:ln w="12700">
                <a:solidFill>
                  <a:srgbClr val="FFFFFF"/>
                </a:solidFill>
                <a:prstDash val="solid"/>
              </a:ln>
            </c:spPr>
            <c:extLst>
              <c:ext xmlns:c16="http://schemas.microsoft.com/office/drawing/2014/chart" uri="{C3380CC4-5D6E-409C-BE32-E72D297353CC}">
                <c16:uniqueId val="{00000079-AFA1-472F-B769-CCDDDB3D2B96}"/>
              </c:ext>
            </c:extLst>
          </c:dPt>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15</c:v>
              </c:pt>
              <c:pt idx="1">
                <c:v>22</c:v>
              </c:pt>
              <c:pt idx="2">
                <c:v>20</c:v>
              </c:pt>
              <c:pt idx="3">
                <c:v>22</c:v>
              </c:pt>
              <c:pt idx="4">
                <c:v>18</c:v>
              </c:pt>
              <c:pt idx="5">
                <c:v>15</c:v>
              </c:pt>
              <c:pt idx="6">
                <c:v>21</c:v>
              </c:pt>
              <c:pt idx="7">
                <c:v>21</c:v>
              </c:pt>
              <c:pt idx="8">
                <c:v>25</c:v>
              </c:pt>
              <c:pt idx="9">
                <c:v>20</c:v>
              </c:pt>
              <c:pt idx="10">
                <c:v>199</c:v>
              </c:pt>
            </c:numLit>
          </c:val>
          <c:extLst>
            <c:ext xmlns:c16="http://schemas.microsoft.com/office/drawing/2014/chart" uri="{C3380CC4-5D6E-409C-BE32-E72D297353CC}">
              <c16:uniqueId val="{0000007A-AFA1-472F-B769-CCDDDB3D2B96}"/>
            </c:ext>
          </c:extLst>
        </c:ser>
        <c:dLbls>
          <c:showLegendKey val="0"/>
          <c:showVal val="0"/>
          <c:showCatName val="0"/>
          <c:showSerName val="0"/>
          <c:showPercent val="0"/>
          <c:showBubbleSize val="0"/>
          <c:showLeaderLines val="1"/>
        </c:dLbls>
        <c:firstSliceAng val="0"/>
      </c:pieChart>
      <c:spPr>
        <a:noFill/>
        <a:ln>
          <a:noFill/>
        </a:ln>
      </c:spPr>
    </c:plotArea>
    <c:legend>
      <c:legendPos val="b"/>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14"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t>9/10/2024</a:t>
            </a:fld>
            <a:endParaRPr lang="zh-CN" altLang="en-US" sz="1200">
              <a:latin typeface="Calibri" charset="0"/>
              <a:ea typeface="宋体" charset="0"/>
              <a:cs typeface="Calibri" charset="0"/>
            </a:endParaRPr>
          </a:p>
        </p:txBody>
      </p:sp>
      <p:sp>
        <p:nvSpPr>
          <p:cNvPr id="15" name="文本框"/>
          <p:cNvSpPr>
            <a:spLocks noGrp="1"/>
          </p:cNvSpPr>
          <p:nvPr>
            <p:ph type="ftr" idx="2"/>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
        <p:nvSpPr>
          <p:cNvPr id="16" name="文本框"/>
          <p:cNvSpPr>
            <a:spLocks noGrp="1"/>
          </p:cNvSpPr>
          <p:nvPr>
            <p:ph type="sldNum" idx="3"/>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275718207"/>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a:t>
            </a:fld>
            <a:endParaRPr lang="zh-CN" altLang="en-US" sz="1200">
              <a:latin typeface="Calibri" charset="0"/>
              <a:ea typeface="宋体" charset="0"/>
              <a:cs typeface="Calibri" charset="0"/>
            </a:endParaRPr>
          </a:p>
        </p:txBody>
      </p:sp>
      <p:sp>
        <p:nvSpPr>
          <p:cNvPr id="7"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8"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t>9/10/2024</a:t>
            </a:fld>
            <a:endParaRPr lang="zh-CN" altLang="en-US" sz="1200">
              <a:latin typeface="Calibri" charset="0"/>
              <a:ea typeface="宋体" charset="0"/>
              <a:cs typeface="Calibri" charset="0"/>
            </a:endParaRPr>
          </a:p>
        </p:txBody>
      </p:sp>
      <p:sp>
        <p:nvSpPr>
          <p:cNvPr id="9"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38403091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153644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10</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6815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307708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912205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09965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49510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15</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701546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067477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92605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211485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9242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5</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8922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1024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0037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8</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502195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9</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6467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zh-CN" altLang="en-US" sz="6000" b="0" i="0" u="none" strike="noStrike" kern="1200" cap="none" spc="0" baseline="0">
                <a:solidFill>
                  <a:schemeClr val="tx1"/>
                </a:solidFill>
                <a:latin typeface="Arial" pitchFamily="34" charset="0"/>
                <a:ea typeface="Arial" pitchFamily="34" charset="0"/>
                <a:cs typeface="Lucida Sans"/>
              </a:rPr>
              <a:t>单击此处编辑母版标题样式</a:t>
            </a:r>
          </a:p>
        </p:txBody>
      </p:sp>
      <p:sp>
        <p:nvSpPr>
          <p:cNvPr id="18"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zh-CN" altLang="en-US" sz="2400" b="0" i="0" u="none" strike="noStrike" kern="1200" cap="none" spc="0" baseline="0">
                <a:solidFill>
                  <a:schemeClr val="tx1"/>
                </a:solidFill>
                <a:latin typeface="Arial" pitchFamily="34" charset="0"/>
                <a:ea typeface="Arial" pitchFamily="34" charset="0"/>
                <a:cs typeface="Lucida Sans"/>
              </a:rPr>
              <a:t>单击此处编辑母版副标题样式</a:t>
            </a:r>
          </a:p>
        </p:txBody>
      </p:sp>
      <p:sp>
        <p:nvSpPr>
          <p:cNvPr id="19"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Arial" pitchFamily="34" charset="0"/>
              <a:ea typeface="Arial" pitchFamily="34" charset="0"/>
              <a:cs typeface="Arial" pitchFamily="34" charset="0"/>
            </a:endParaRPr>
          </a:p>
        </p:txBody>
      </p:sp>
      <p:sp>
        <p:nvSpPr>
          <p:cNvPr id="20"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Arial" pitchFamily="34" charset="0"/>
              <a:ea typeface="Arial" pitchFamily="34" charset="0"/>
              <a:cs typeface="Arial" pitchFamily="34" charset="0"/>
            </a:endParaRPr>
          </a:p>
        </p:txBody>
      </p:sp>
      <p:sp>
        <p:nvSpPr>
          <p:cNvPr id="21"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Arial" pitchFamily="34" charset="0"/>
                <a:ea typeface="Arial" pitchFamily="34" charset="0"/>
                <a:cs typeface="Arial" pitchFamily="34" charset="0"/>
              </a:rPr>
              <a:t>‹#›</a:t>
            </a:fld>
            <a:endParaRPr lang="zh-CN" altLang="en-US" sz="1200" b="0" i="0" u="none" strike="noStrike" kern="1200" cap="none" spc="0" baseline="0">
              <a:solidFill>
                <a:srgbClr val="898989"/>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50180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790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1312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2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27"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Arial" pitchFamily="34" charset="0"/>
              <a:ea typeface="Arial" pitchFamily="34" charset="0"/>
              <a:cs typeface="Arial" pitchFamily="34" charset="0"/>
            </a:endParaRPr>
          </a:p>
        </p:txBody>
      </p:sp>
      <p:sp>
        <p:nvSpPr>
          <p:cNvPr id="28"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Arial" pitchFamily="34" charset="0"/>
              <a:ea typeface="Arial" pitchFamily="34" charset="0"/>
              <a:cs typeface="Arial" pitchFamily="34" charset="0"/>
            </a:endParaRPr>
          </a:p>
        </p:txBody>
      </p:sp>
      <p:sp>
        <p:nvSpPr>
          <p:cNvPr id="29"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Arial" pitchFamily="34" charset="0"/>
                <a:ea typeface="Arial" pitchFamily="34" charset="0"/>
                <a:cs typeface="Arial" pitchFamily="34" charset="0"/>
              </a:rPr>
              <a:t>‹#›</a:t>
            </a:fld>
            <a:endParaRPr lang="zh-CN" altLang="en-US" sz="1200">
              <a:solidFill>
                <a:srgbClr val="898989"/>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1367354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Arial" pitchFamily="34" charset="0"/>
              <a:ea typeface="Arial" pitchFamily="34" charset="0"/>
              <a:cs typeface="Arial" pitchFamily="34" charset="0"/>
            </a:endParaRPr>
          </a:p>
        </p:txBody>
      </p:sp>
      <p:sp>
        <p:nvSpPr>
          <p:cNvPr id="43"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Arial" pitchFamily="34" charset="0"/>
              <a:ea typeface="Arial" pitchFamily="34" charset="0"/>
              <a:cs typeface="Arial" pitchFamily="34" charset="0"/>
            </a:endParaRPr>
          </a:p>
        </p:txBody>
      </p:sp>
      <p:sp>
        <p:nvSpPr>
          <p:cNvPr id="44"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Arial" pitchFamily="34" charset="0"/>
                <a:ea typeface="Arial" pitchFamily="34" charset="0"/>
                <a:cs typeface="Arial" pitchFamily="34" charset="0"/>
              </a:rPr>
              <a:t>‹#›</a:t>
            </a:fld>
            <a:endParaRPr lang="zh-CN" altLang="en-US" sz="1200">
              <a:solidFill>
                <a:srgbClr val="898989"/>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7009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44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730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815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321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98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349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738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267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zh-CN" altLang="en-US" sz="1200">
                <a:solidFill>
                  <a:srgbClr val="898989"/>
                </a:solidFill>
                <a:latin typeface="Arial" pitchFamily="34" charset="0"/>
                <a:ea typeface="Arial" pitchFamily="34" charset="0"/>
                <a:cs typeface="Arial" pitchFamily="34" charset="0"/>
              </a:rPr>
              <a:t>2024/9/10</a:t>
            </a:fld>
            <a:endParaRPr lang="zh-CN" altLang="en-US" sz="1200">
              <a:solidFill>
                <a:srgbClr val="898989"/>
              </a:solidFill>
              <a:latin typeface="Arial" pitchFamily="34" charset="0"/>
              <a:ea typeface="Arial" pitchFamily="34" charset="0"/>
              <a:cs typeface="Arial" pitchFamily="34"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Arial" pitchFamily="34" charset="0"/>
              <a:ea typeface="Arial" pitchFamily="34" charset="0"/>
              <a:cs typeface="Arial" pitchFamily="34"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Arial" pitchFamily="34" charset="0"/>
                <a:ea typeface="Arial" pitchFamily="34" charset="0"/>
                <a:cs typeface="Arial" pitchFamily="34" charset="0"/>
              </a:rPr>
              <a:t>‹#›</a:t>
            </a:fld>
            <a:endParaRPr lang="zh-CN" altLang="en-US" sz="1200">
              <a:solidFill>
                <a:srgbClr val="898989"/>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11964788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rial" pitchFamily="34" charset="0"/>
          <a:ea typeface="Arial" pitchFamily="34" charset="0"/>
          <a:cs typeface="Arial" pitchFamily="34"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rial" pitchFamily="34" charset="0"/>
          <a:ea typeface="Arial" pitchFamily="34" charset="0"/>
          <a:cs typeface="Arial" pitchFamily="34"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rial" pitchFamily="34" charset="0"/>
          <a:ea typeface="Arial" pitchFamily="34" charset="0"/>
          <a:cs typeface="Arial" pitchFamily="34"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Arial" pitchFamily="34" charset="0"/>
          <a:cs typeface="Arial" pitchFamily="34"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Arial" pitchFamily="34" charset="0"/>
          <a:cs typeface="Arial" pitchFamily="34"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Arial" pitchFamily="34" charset="0"/>
          <a:cs typeface="Arial" pitchFamily="34"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Arial" pitchFamily="34" charset="0"/>
          <a:cs typeface="Arial" pitchFamily="34"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Arial" pitchFamily="34" charset="0"/>
          <a:cs typeface="Arial" pitchFamily="34"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rial" pitchFamily="34" charset="0"/>
          <a:ea typeface="Arial" pitchFamily="34" charset="0"/>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图片"/>
          <p:cNvPicPr>
            <a:picLocks noChangeAspect="1"/>
          </p:cNvPicPr>
          <p:nvPr/>
        </p:nvPicPr>
        <p:blipFill>
          <a:blip r:embed="rId3" cstate="print"/>
          <a:srcRect l="34633" t="35686" r="36617" b="16980"/>
          <a:stretch>
            <a:fillRect/>
          </a:stretch>
        </p:blipFill>
        <p:spPr>
          <a:xfrm rot="285819">
            <a:off x="1410165" y="1498524"/>
            <a:ext cx="1700129" cy="4330385"/>
          </a:xfrm>
          <a:prstGeom prst="rect">
            <a:avLst/>
          </a:prstGeom>
          <a:noFill/>
          <a:ln w="12700" cap="flat" cmpd="sng">
            <a:noFill/>
            <a:prstDash val="solid"/>
            <a:miter/>
          </a:ln>
        </p:spPr>
      </p:pic>
      <p:sp>
        <p:nvSpPr>
          <p:cNvPr id="23" name="矩形"/>
          <p:cNvSpPr>
            <a:spLocks/>
          </p:cNvSpPr>
          <p:nvPr/>
        </p:nvSpPr>
        <p:spPr>
          <a:xfrm>
            <a:off x="2627544" y="485715"/>
            <a:ext cx="8596669"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EMPLOYEE DATA ANLAYSIS WITH EXCEL</a:t>
            </a:r>
            <a:endParaRPr lang="zh-CN" altLang="en-US" sz="3600" b="0" i="0" u="none" strike="noStrike" kern="1200" cap="none" spc="0" baseline="0">
              <a:solidFill>
                <a:srgbClr val="90C226"/>
              </a:solidFill>
              <a:latin typeface="Trebuchet MS" charset="0"/>
              <a:ea typeface="Arial" pitchFamily="34" charset="0"/>
              <a:cs typeface="Arial" pitchFamily="34" charset="0"/>
            </a:endParaRPr>
          </a:p>
        </p:txBody>
      </p:sp>
      <p:sp>
        <p:nvSpPr>
          <p:cNvPr id="24" name="矩形"/>
          <p:cNvSpPr>
            <a:spLocks/>
          </p:cNvSpPr>
          <p:nvPr/>
        </p:nvSpPr>
        <p:spPr>
          <a:xfrm>
            <a:off x="3061413" y="2538256"/>
            <a:ext cx="8664271" cy="1805940"/>
          </a:xfrm>
          <a:prstGeom prst="rect">
            <a:avLst/>
          </a:prstGeom>
          <a:noFill/>
          <a:ln w="12700" cap="flat" cmpd="sng">
            <a:noFill/>
            <a:prstDash val="solid"/>
            <a:miter/>
          </a:ln>
        </p:spPr>
        <p:txBody>
          <a:bodyPr vert="horz" wrap="square" lIns="91440" tIns="45720" rIns="91440" bIns="45720" anchor="t" anchorCtr="1">
            <a:prstTxWarp prst="textNoShape">
              <a:avLst/>
            </a:prstTxWarp>
            <a:spAutoFit/>
          </a:bodyPr>
          <a:lstStyle/>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  STUDENT NAME : K. SAMUVEL </a:t>
            </a:r>
          </a:p>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   REGISTER NO :    asunm110422200063</a:t>
            </a:r>
          </a:p>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    DEPARTMENT: B COM (ISM)</a:t>
            </a:r>
          </a:p>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     COLLEGE:  DRBCCC HINDU COLLEGE</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66424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矩形"/>
          <p:cNvSpPr>
            <a:spLocks/>
          </p:cNvSpPr>
          <p:nvPr/>
        </p:nvSpPr>
        <p:spPr>
          <a:xfrm>
            <a:off x="1454646" y="194950"/>
            <a:ext cx="7890712" cy="1767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3. Optimized Resource Allocation:Allocate resources more efficiently by understanding the strengths and weaknesses of different business units and teams.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58" name="矩形"/>
          <p:cNvSpPr>
            <a:spLocks/>
          </p:cNvSpPr>
          <p:nvPr/>
        </p:nvSpPr>
        <p:spPr>
          <a:xfrm>
            <a:off x="1454645" y="2087953"/>
            <a:ext cx="8080233" cy="17678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4. Increased Employee Retention:Early detection of performance dips and trends allows for timely interventions, reducing the risk of employee turnover</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59" name="矩形"/>
          <p:cNvSpPr>
            <a:spLocks/>
          </p:cNvSpPr>
          <p:nvPr/>
        </p:nvSpPr>
        <p:spPr>
          <a:xfrm>
            <a:off x="1454646" y="3980955"/>
            <a:ext cx="8060211" cy="17678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5. Scalable and Customizable:The system can be adapted to handle growing data volumes and changing business needs, ensuring it remains relevant and useful as the organization evolves.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73713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矩形"/>
          <p:cNvSpPr>
            <a:spLocks/>
          </p:cNvSpPr>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Dataset Description </a:t>
            </a:r>
            <a:endParaRPr lang="zh-CN" altLang="en-US" sz="3600" b="0" i="0" u="none" strike="noStrike" kern="1200" cap="none" spc="0" baseline="0">
              <a:solidFill>
                <a:srgbClr val="90C226"/>
              </a:solidFill>
              <a:latin typeface="Arial" pitchFamily="34" charset="0"/>
              <a:ea typeface="Arial" pitchFamily="34" charset="0"/>
              <a:cs typeface="Arial" pitchFamily="34" charset="0"/>
            </a:endParaRPr>
          </a:p>
        </p:txBody>
      </p:sp>
      <p:sp>
        <p:nvSpPr>
          <p:cNvPr id="61" name="矩形"/>
          <p:cNvSpPr>
            <a:spLocks/>
          </p:cNvSpPr>
          <p:nvPr/>
        </p:nvSpPr>
        <p:spPr>
          <a:xfrm>
            <a:off x="677334" y="2160589"/>
            <a:ext cx="9049186" cy="41811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1800" b="0" i="0" u="none" strike="noStrike" kern="1200" cap="none" spc="0" baseline="0">
                <a:solidFill>
                  <a:srgbClr val="404040"/>
                </a:solidFill>
                <a:latin typeface="Tahoma" charset="0"/>
                <a:ea typeface="Arial" pitchFamily="34" charset="0"/>
                <a:cs typeface="Arial" pitchFamily="34" charset="0"/>
              </a:rPr>
              <a:t>- *Employee Data*: Includes employee ID, name, job title, business unit, supervisor, and contact information.</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1800" b="0" i="0" u="none" strike="noStrike" kern="1200" cap="none" spc="0" baseline="0">
                <a:solidFill>
                  <a:srgbClr val="404040"/>
                </a:solidFill>
                <a:latin typeface="Tahoma" charset="0"/>
                <a:ea typeface="Arial" pitchFamily="34" charset="0"/>
                <a:cs typeface="Arial" pitchFamily="34" charset="0"/>
              </a:rPr>
              <a:t>- *Demographics*: Contains data on gender, race, marital status, date of birth, and location.- </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1800" b="0" i="0" u="none" strike="noStrike" kern="1200" cap="none" spc="0" baseline="0">
                <a:solidFill>
                  <a:srgbClr val="404040"/>
                </a:solidFill>
                <a:latin typeface="Tahoma" charset="0"/>
                <a:ea typeface="Arial" pitchFamily="34" charset="0"/>
                <a:cs typeface="Arial" pitchFamily="34" charset="0"/>
              </a:rPr>
              <a:t>*Job Details*: Information on job function, start date, exit date, and employee status.- *</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1800" b="0" i="0" u="none" strike="noStrike" kern="1200" cap="none" spc="0" baseline="0">
                <a:solidFill>
                  <a:srgbClr val="404040"/>
                </a:solidFill>
                <a:latin typeface="Tahoma" charset="0"/>
                <a:ea typeface="Arial" pitchFamily="34" charset="0"/>
                <a:cs typeface="Arial" pitchFamily="34" charset="0"/>
              </a:rPr>
              <a:t>Performance Metrics*: Performance scores, performance levels (e.g., HIGH, LOW, MED, VERY HIGH), and employee ratings.</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1800" b="0" i="0" u="none" strike="noStrike" kern="1200" cap="none" spc="0" baseline="0">
                <a:solidFill>
                  <a:srgbClr val="404040"/>
                </a:solidFill>
                <a:latin typeface="Tahoma" charset="0"/>
                <a:ea typeface="Arial" pitchFamily="34" charset="0"/>
                <a:cs typeface="Arial" pitchFamily="34" charset="0"/>
              </a:rPr>
              <a:t> *Other Attributes*: Includes additional details such as email, location code, and job function descriptions.</a:t>
            </a:r>
            <a:endParaRPr lang="zh-CN" altLang="en-US" sz="1800" b="0" i="0" u="none" strike="noStrike" kern="1200" cap="none" spc="0" baseline="0">
              <a:solidFill>
                <a:srgbClr val="404040"/>
              </a:solidFill>
              <a:latin typeface="Tahoma" charset="0"/>
              <a:ea typeface="Arial" pitchFamily="34" charset="0"/>
              <a:cs typeface="Arial" pitchFamily="34" charset="0"/>
            </a:endParaRPr>
          </a:p>
        </p:txBody>
      </p:sp>
    </p:spTree>
    <p:extLst>
      <p:ext uri="{BB962C8B-B14F-4D97-AF65-F5344CB8AC3E}">
        <p14:creationId xmlns:p14="http://schemas.microsoft.com/office/powerpoint/2010/main" val="34851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矩形"/>
          <p:cNvSpPr>
            <a:spLocks/>
          </p:cNvSpPr>
          <p:nvPr/>
        </p:nvSpPr>
        <p:spPr>
          <a:xfrm>
            <a:off x="728950" y="456848"/>
            <a:ext cx="9129132"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08000"/>
                </a:solidFill>
                <a:latin typeface="Arial" pitchFamily="34" charset="0"/>
                <a:ea typeface="Arial" pitchFamily="34" charset="0"/>
                <a:cs typeface="Arial" pitchFamily="34" charset="0"/>
              </a:rPr>
              <a:t>Modeling Approach for Employee Performance Analysis</a:t>
            </a:r>
            <a:endParaRPr lang="zh-CN" altLang="en-US" sz="2800" b="1" i="0" u="none" strike="noStrike" kern="1200" cap="none" spc="0" baseline="0">
              <a:solidFill>
                <a:srgbClr val="008000"/>
              </a:solidFill>
              <a:latin typeface="Arial" pitchFamily="34" charset="0"/>
              <a:ea typeface="Arial" pitchFamily="34" charset="0"/>
              <a:cs typeface="Arial" pitchFamily="34" charset="0"/>
            </a:endParaRPr>
          </a:p>
        </p:txBody>
      </p:sp>
      <p:sp>
        <p:nvSpPr>
          <p:cNvPr id="63" name="矩形"/>
          <p:cNvSpPr>
            <a:spLocks/>
          </p:cNvSpPr>
          <p:nvPr/>
        </p:nvSpPr>
        <p:spPr>
          <a:xfrm>
            <a:off x="728950" y="967387"/>
            <a:ext cx="4572000"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Data Preprocessing:</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64" name="矩形"/>
          <p:cNvSpPr>
            <a:spLocks/>
          </p:cNvSpPr>
          <p:nvPr/>
        </p:nvSpPr>
        <p:spPr>
          <a:xfrm>
            <a:off x="1327871" y="1477925"/>
            <a:ext cx="8727402" cy="929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Clean and normalize data.Engineer features like tenure and department averages.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65" name="矩形"/>
          <p:cNvSpPr>
            <a:spLocks/>
          </p:cNvSpPr>
          <p:nvPr/>
        </p:nvSpPr>
        <p:spPr>
          <a:xfrm>
            <a:off x="877120" y="2531900"/>
            <a:ext cx="4572000"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2. Descriptive Analytics: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66" name="矩形"/>
          <p:cNvSpPr>
            <a:spLocks/>
          </p:cNvSpPr>
          <p:nvPr/>
        </p:nvSpPr>
        <p:spPr>
          <a:xfrm>
            <a:off x="1119570" y="3042440"/>
            <a:ext cx="6417941" cy="1348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Generate summary statistics and visualizations to identify performance patterns.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67" name="矩形"/>
          <p:cNvSpPr>
            <a:spLocks/>
          </p:cNvSpPr>
          <p:nvPr/>
        </p:nvSpPr>
        <p:spPr>
          <a:xfrm>
            <a:off x="877118" y="4606951"/>
            <a:ext cx="4572000"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3. Segmentation Analysis: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68" name="矩形"/>
          <p:cNvSpPr>
            <a:spLocks/>
          </p:cNvSpPr>
          <p:nvPr/>
        </p:nvSpPr>
        <p:spPr>
          <a:xfrm>
            <a:off x="1119570" y="5117491"/>
            <a:ext cx="6384878" cy="134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Use clustering to group employees by performance and analyze business unit performance.</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106382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矩形"/>
          <p:cNvSpPr>
            <a:spLocks/>
          </p:cNvSpPr>
          <p:nvPr/>
        </p:nvSpPr>
        <p:spPr>
          <a:xfrm>
            <a:off x="1148291" y="393520"/>
            <a:ext cx="4572000"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4. Predictive Modeling</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70" name="矩形"/>
          <p:cNvSpPr>
            <a:spLocks/>
          </p:cNvSpPr>
          <p:nvPr/>
        </p:nvSpPr>
        <p:spPr>
          <a:xfrm>
            <a:off x="1524000" y="995766"/>
            <a:ext cx="10060163" cy="1348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Apply regression and classification models to predict and classify employee performance levels.Use time series models for performance trend forecasting</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71" name="矩形"/>
          <p:cNvSpPr>
            <a:spLocks/>
          </p:cNvSpPr>
          <p:nvPr/>
        </p:nvSpPr>
        <p:spPr>
          <a:xfrm>
            <a:off x="1148291" y="2813009"/>
            <a:ext cx="4572000"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5. Model Evaluation:</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72" name="矩形"/>
          <p:cNvSpPr>
            <a:spLocks/>
          </p:cNvSpPr>
          <p:nvPr/>
        </p:nvSpPr>
        <p:spPr>
          <a:xfrm>
            <a:off x="1524000" y="3429000"/>
            <a:ext cx="10499707" cy="929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Evaluate and tune models using cross-validation and metrics like RMSE, accuracy, and F1-score.</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73" name="矩形"/>
          <p:cNvSpPr>
            <a:spLocks/>
          </p:cNvSpPr>
          <p:nvPr/>
        </p:nvSpPr>
        <p:spPr>
          <a:xfrm>
            <a:off x="1148291" y="4662690"/>
            <a:ext cx="5088603"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6. Deployment and Monitoring:</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74" name="矩形"/>
          <p:cNvSpPr>
            <a:spLocks/>
          </p:cNvSpPr>
          <p:nvPr/>
        </p:nvSpPr>
        <p:spPr>
          <a:xfrm>
            <a:off x="1617059" y="5173229"/>
            <a:ext cx="9546695" cy="929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Deploy the models for real-time analysis and continuously update them for accuracy.</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32837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矩形"/>
          <p:cNvSpPr>
            <a:spLocks/>
          </p:cNvSpPr>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Result </a:t>
            </a:r>
            <a:endParaRPr lang="zh-CN" altLang="en-US" sz="3600" b="0" i="0" u="none" strike="noStrike" kern="1200" cap="none" spc="0" baseline="0">
              <a:solidFill>
                <a:srgbClr val="90C226"/>
              </a:solidFill>
              <a:latin typeface="Arial" pitchFamily="34" charset="0"/>
              <a:ea typeface="Arial" pitchFamily="34" charset="0"/>
              <a:cs typeface="Arial" pitchFamily="34" charset="0"/>
            </a:endParaRPr>
          </a:p>
        </p:txBody>
      </p:sp>
      <p:graphicFrame>
        <p:nvGraphicFramePr>
          <p:cNvPr id="76" name="Table"/>
          <p:cNvGraphicFramePr>
            <a:graphicFrameLocks noGrp="1"/>
          </p:cNvGraphicFramePr>
          <p:nvPr/>
        </p:nvGraphicFramePr>
        <p:xfrm>
          <a:off x="3149600" y="2108200"/>
          <a:ext cx="5892800" cy="2641599"/>
        </p:xfrm>
        <a:graphic>
          <a:graphicData uri="http://schemas.openxmlformats.org/drawingml/2006/table">
            <a:tbl>
              <a:tblPr bandRow="1">
                <a:noFill/>
              </a:tblPr>
              <a:tblGrid>
                <a:gridCol w="16764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7747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tblGrid>
              <a:tr h="203193">
                <a:tc>
                  <a:txBody>
                    <a:bodyPr/>
                    <a:lstStyle/>
                    <a:p>
                      <a:pPr marL="0" indent="0" algn="l"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Count of Performance level</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Performance level</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gridSpan="4">
                  <a:txBody>
                    <a:bodyPr/>
                    <a:lstStyle/>
                    <a:p>
                      <a:pPr marL="0" indent="0" algn="l" eaLnBrk="1" fontAlgn="ctr" latinLnBrk="0" hangingPunct="1">
                        <a:lnSpc>
                          <a:spcPct val="100000"/>
                        </a:lnSpc>
                        <a:spcBef>
                          <a:spcPts val="0"/>
                        </a:spcBef>
                        <a:spcAft>
                          <a:spcPts val="0"/>
                        </a:spcAft>
                        <a:buNone/>
                      </a:pP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hMerge="1">
                  <a:txBody>
                    <a:bodyPr/>
                    <a:lstStyle/>
                    <a:p>
                      <a:endParaRPr lang="zh-CN" altLang="en-US"/>
                    </a:p>
                  </a:txBody>
                  <a:tcPr marL="68580" marR="6858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hMerge="1">
                  <a:txBody>
                    <a:bodyPr/>
                    <a:lstStyle/>
                    <a:p>
                      <a:endParaRPr lang="zh-CN" altLang="en-US"/>
                    </a:p>
                  </a:txBody>
                  <a:tcPr marL="68580" marR="6858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hMerge="1">
                  <a:txBody>
                    <a:bodyPr/>
                    <a:lstStyle/>
                    <a:p>
                      <a:endParaRPr lang="zh-CN" altLang="en-US"/>
                    </a:p>
                  </a:txBody>
                  <a:tcPr marL="68580" marR="6858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00"/>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FFFFFF"/>
                          </a:solidFill>
                          <a:latin typeface="Arial" pitchFamily="34" charset="0"/>
                          <a:ea typeface="Arial" pitchFamily="34" charset="0"/>
                          <a:cs typeface="Arial" pitchFamily="34" charset="0"/>
                        </a:rPr>
                        <a:t>BusinessUnit</a:t>
                      </a:r>
                      <a:endParaRPr lang="zh-CN" altLang="en-US" sz="1100" b="0" i="0" u="none" strike="noStrike" kern="1200" cap="none" spc="0" baseline="0">
                        <a:solidFill>
                          <a:srgbClr val="FFFFFF"/>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4F81BD"/>
                    </a:solidFill>
                  </a:tcPr>
                </a:tc>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FFFFFF"/>
                          </a:solidFill>
                          <a:latin typeface="Arial" pitchFamily="34" charset="0"/>
                          <a:ea typeface="Arial" pitchFamily="34" charset="0"/>
                          <a:cs typeface="Arial" pitchFamily="34" charset="0"/>
                        </a:rPr>
                        <a:t>HIGH</a:t>
                      </a:r>
                      <a:endParaRPr lang="zh-CN" altLang="en-US" sz="1100" b="0" i="0" u="none" strike="noStrike" kern="1200" cap="none" spc="0" baseline="0">
                        <a:solidFill>
                          <a:srgbClr val="FFFFFF"/>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4F81BD"/>
                    </a:solidFill>
                  </a:tcPr>
                </a:tc>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FFFFFF"/>
                          </a:solidFill>
                          <a:latin typeface="Arial" pitchFamily="34" charset="0"/>
                          <a:ea typeface="Arial" pitchFamily="34" charset="0"/>
                          <a:cs typeface="Arial" pitchFamily="34" charset="0"/>
                        </a:rPr>
                        <a:t>LOW</a:t>
                      </a:r>
                      <a:endParaRPr lang="zh-CN" altLang="en-US" sz="1100" b="0" i="0" u="none" strike="noStrike" kern="1200" cap="none" spc="0" baseline="0">
                        <a:solidFill>
                          <a:srgbClr val="FFFFFF"/>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4F81BD"/>
                    </a:solidFill>
                  </a:tcPr>
                </a:tc>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FFFFFF"/>
                          </a:solidFill>
                          <a:latin typeface="Arial" pitchFamily="34" charset="0"/>
                          <a:ea typeface="Arial" pitchFamily="34" charset="0"/>
                          <a:cs typeface="Arial" pitchFamily="34" charset="0"/>
                        </a:rPr>
                        <a:t>MID</a:t>
                      </a:r>
                      <a:endParaRPr lang="zh-CN" altLang="en-US" sz="1100" b="0" i="0" u="none" strike="noStrike" kern="1200" cap="none" spc="0" baseline="0">
                        <a:solidFill>
                          <a:srgbClr val="FFFFFF"/>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4F81BD"/>
                    </a:solidFill>
                  </a:tcPr>
                </a:tc>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FFFFFF"/>
                          </a:solidFill>
                          <a:latin typeface="Arial" pitchFamily="34" charset="0"/>
                          <a:ea typeface="Arial" pitchFamily="34" charset="0"/>
                          <a:cs typeface="Arial" pitchFamily="34" charset="0"/>
                        </a:rPr>
                        <a:t>VERY HIGH</a:t>
                      </a:r>
                      <a:endParaRPr lang="zh-CN" altLang="en-US" sz="1100" b="0" i="0" u="none" strike="noStrike" kern="1200" cap="none" spc="0" baseline="0">
                        <a:solidFill>
                          <a:srgbClr val="FFFFFF"/>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4F81BD"/>
                    </a:solidFill>
                  </a:tcPr>
                </a:tc>
                <a:tc>
                  <a:txBody>
                    <a:bodyPr/>
                    <a:lstStyle/>
                    <a:p>
                      <a:pPr marL="0" indent="0" algn="l" eaLnBrk="1" fontAlgn="ctr" latinLnBrk="0" hangingPunct="1">
                        <a:lnSpc>
                          <a:spcPct val="100000"/>
                        </a:lnSpc>
                        <a:spcBef>
                          <a:spcPts val="0"/>
                        </a:spcBef>
                        <a:spcAft>
                          <a:spcPts val="0"/>
                        </a:spcAft>
                        <a:buNone/>
                      </a:pPr>
                      <a:r>
                        <a:rPr lang="en-US" altLang="zh-CN" sz="1100" b="1" i="0" u="none" strike="noStrike" kern="1200" cap="none" spc="0" baseline="0">
                          <a:solidFill>
                            <a:srgbClr val="FFFFFF"/>
                          </a:solidFill>
                          <a:latin typeface="Arial" pitchFamily="34" charset="0"/>
                          <a:ea typeface="Arial" pitchFamily="34" charset="0"/>
                          <a:cs typeface="Arial" pitchFamily="34" charset="0"/>
                        </a:rPr>
                        <a:t>Grand Total</a:t>
                      </a:r>
                      <a:endParaRPr lang="zh-CN" altLang="en-US" sz="1100" b="1" i="0" u="none" strike="noStrike" kern="1200" cap="none" spc="0" baseline="0">
                        <a:solidFill>
                          <a:srgbClr val="FFFFFF"/>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4F81BD"/>
                    </a:solidFill>
                  </a:tcPr>
                </a:tc>
                <a:extLst>
                  <a:ext uri="{0D108BD9-81ED-4DB2-BD59-A6C34878D82A}">
                    <a16:rowId xmlns:a16="http://schemas.microsoft.com/office/drawing/2014/main" val="10001"/>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BPC</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9</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15</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02"/>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CCDR</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3</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10</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7</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22</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extLst>
                  <a:ext uri="{0D108BD9-81ED-4DB2-BD59-A6C34878D82A}">
                    <a16:rowId xmlns:a16="http://schemas.microsoft.com/office/drawing/2014/main" val="10003"/>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EW</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3</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6</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9</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20</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04"/>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MSC</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4</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7</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8</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3</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22</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extLst>
                  <a:ext uri="{0D108BD9-81ED-4DB2-BD59-A6C34878D82A}">
                    <a16:rowId xmlns:a16="http://schemas.microsoft.com/office/drawing/2014/main" val="10005"/>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NEL</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10</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5</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18</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06"/>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PL</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7</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5</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15</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extLst>
                  <a:ext uri="{0D108BD9-81ED-4DB2-BD59-A6C34878D82A}">
                    <a16:rowId xmlns:a16="http://schemas.microsoft.com/office/drawing/2014/main" val="10007"/>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PYZ</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6</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7</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5</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3</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21</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08"/>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SVG</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8</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10</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21</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extLst>
                  <a:ext uri="{0D108BD9-81ED-4DB2-BD59-A6C34878D82A}">
                    <a16:rowId xmlns:a16="http://schemas.microsoft.com/office/drawing/2014/main" val="10009"/>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TNS</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5</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8</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10</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25</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10"/>
                  </a:ext>
                </a:extLst>
              </a:tr>
              <a:tr h="203193">
                <a:tc>
                  <a:txBody>
                    <a:bodyPr/>
                    <a:lstStyle/>
                    <a:p>
                      <a:pPr marL="0" indent="0" algn="l"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WBL</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6</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4</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8</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Arial" pitchFamily="34" charset="0"/>
                          <a:ea typeface="Arial" pitchFamily="34" charset="0"/>
                          <a:cs typeface="Arial" pitchFamily="34" charset="0"/>
                        </a:rPr>
                        <a:t>2</a:t>
                      </a:r>
                      <a:endParaRPr lang="zh-CN" altLang="en-US" sz="1100" b="0"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20</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E9EDF4"/>
                    </a:solidFill>
                  </a:tcPr>
                </a:tc>
                <a:extLst>
                  <a:ext uri="{0D108BD9-81ED-4DB2-BD59-A6C34878D82A}">
                    <a16:rowId xmlns:a16="http://schemas.microsoft.com/office/drawing/2014/main" val="10011"/>
                  </a:ext>
                </a:extLst>
              </a:tr>
              <a:tr h="203193">
                <a:tc>
                  <a:txBody>
                    <a:bodyPr/>
                    <a:lstStyle/>
                    <a:p>
                      <a:pPr marL="0" indent="0" algn="l"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Grand Total</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34</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69</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76</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20</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tc>
                  <a:txBody>
                    <a:bodyPr/>
                    <a:lstStyle/>
                    <a:p>
                      <a:pPr marL="0" indent="0" algn="r" eaLnBrk="1" fontAlgn="ctr" latinLnBrk="0" hangingPunct="1">
                        <a:lnSpc>
                          <a:spcPct val="100000"/>
                        </a:lnSpc>
                        <a:spcBef>
                          <a:spcPts val="0"/>
                        </a:spcBef>
                        <a:spcAft>
                          <a:spcPts val="0"/>
                        </a:spcAft>
                        <a:buNone/>
                      </a:pPr>
                      <a:r>
                        <a:rPr lang="en-US" altLang="zh-CN" sz="1100" b="1" i="0" u="none" strike="noStrike" kern="1200" cap="none" spc="0" baseline="0">
                          <a:solidFill>
                            <a:srgbClr val="000000"/>
                          </a:solidFill>
                          <a:latin typeface="Arial" pitchFamily="34" charset="0"/>
                          <a:ea typeface="Arial" pitchFamily="34" charset="0"/>
                          <a:cs typeface="Arial" pitchFamily="34" charset="0"/>
                        </a:rPr>
                        <a:t>199</a:t>
                      </a:r>
                      <a:endParaRPr lang="zh-CN" altLang="en-US" sz="1100" b="1" i="0" u="none" strike="noStrike" kern="1200" cap="none" spc="0" baseline="0">
                        <a:solidFill>
                          <a:srgbClr val="000000"/>
                        </a:solidFill>
                        <a:latin typeface="Arial" pitchFamily="34" charset="0"/>
                        <a:ea typeface="Arial" pitchFamily="34" charset="0"/>
                        <a:cs typeface="Arial" pitchFamily="34" charset="0"/>
                      </a:endParaRPr>
                    </a:p>
                  </a:txBody>
                  <a:tcPr marL="0" marR="0" marT="0" marB="0" anchor="ctr">
                    <a:lnL w="6350">
                      <a:solidFill>
                        <a:srgbClr val="FFFFFF"/>
                      </a:solidFill>
                      <a:prstDash val="solid"/>
                      <a:headEnd type="none" w="med" len="med"/>
                      <a:tailEnd type="none" w="med" len="med"/>
                    </a:lnL>
                    <a:lnR w="6350">
                      <a:solidFill>
                        <a:srgbClr val="FFFFFF"/>
                      </a:solidFill>
                      <a:prstDash val="solid"/>
                      <a:headEnd type="none" w="med" len="med"/>
                      <a:tailEnd type="none" w="med" len="med"/>
                    </a:lnR>
                    <a:lnT w="6350">
                      <a:solidFill>
                        <a:srgbClr val="FFFFFF"/>
                      </a:solidFill>
                      <a:prstDash val="solid"/>
                      <a:headEnd type="none" w="med" len="med"/>
                      <a:tailEnd type="none" w="med" len="med"/>
                    </a:lnT>
                    <a:lnB w="6350">
                      <a:solidFill>
                        <a:srgbClr val="FFFFFF"/>
                      </a:solidFill>
                      <a:prstDash val="solid"/>
                      <a:headEnd type="none" w="med" len="med"/>
                      <a:tailEnd type="none" w="med" len="med"/>
                    </a:lnB>
                    <a:solidFill>
                      <a:srgbClr val="D0D8E8"/>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81549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7" name="图表"/>
          <p:cNvGraphicFramePr/>
          <p:nvPr/>
        </p:nvGraphicFramePr>
        <p:xfrm>
          <a:off x="3932669" y="1881382"/>
          <a:ext cx="4326661" cy="3095235"/>
        </p:xfrm>
        <a:graphic>
          <a:graphicData uri="http://schemas.openxmlformats.org/drawingml/2006/chart">
            <c:chart xmlns:c="http://schemas.openxmlformats.org/drawingml/2006/chart" xmlns:r="http://schemas.openxmlformats.org/officeDocument/2006/relationships" r:id="rId3"/>
          </a:graphicData>
        </a:graphic>
      </p:graphicFrame>
      <p:sp>
        <p:nvSpPr>
          <p:cNvPr id="78" name="矩形"/>
          <p:cNvSpPr>
            <a:spLocks/>
          </p:cNvSpPr>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Result </a:t>
            </a:r>
            <a:endParaRPr lang="zh-CN" altLang="en-US" sz="3600" b="0" i="0" u="none" strike="noStrike" kern="1200" cap="none" spc="0" baseline="0">
              <a:solidFill>
                <a:srgbClr val="90C226"/>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5445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矩形"/>
          <p:cNvSpPr>
            <a:spLocks/>
          </p:cNvSpPr>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Conclusion  </a:t>
            </a:r>
            <a:endParaRPr lang="zh-CN" altLang="en-US" sz="3600" b="0" i="0" u="none" strike="noStrike" kern="1200" cap="none" spc="0" baseline="0">
              <a:solidFill>
                <a:srgbClr val="90C226"/>
              </a:solidFill>
              <a:latin typeface="Trebuchet MS" charset="0"/>
              <a:ea typeface="Arial" pitchFamily="34" charset="0"/>
              <a:cs typeface="Arial" pitchFamily="34" charset="0"/>
            </a:endParaRPr>
          </a:p>
        </p:txBody>
      </p:sp>
      <p:sp>
        <p:nvSpPr>
          <p:cNvPr id="80" name="矩形"/>
          <p:cNvSpPr>
            <a:spLocks/>
          </p:cNvSpPr>
          <p:nvPr/>
        </p:nvSpPr>
        <p:spPr>
          <a:xfrm>
            <a:off x="1057263" y="1488613"/>
            <a:ext cx="9356525" cy="38807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eaLnBrk="1" latinLnBrk="0" hangingPunct="1">
              <a:lnSpc>
                <a:spcPct val="100000"/>
              </a:lnSpc>
              <a:spcBef>
                <a:spcPts val="1000"/>
              </a:spcBef>
              <a:spcAft>
                <a:spcPts val="0"/>
              </a:spcAft>
              <a:buNone/>
            </a:pPr>
            <a:r>
              <a:rPr lang="en-US" altLang="zh-CN" sz="2400" b="1" i="0" u="none" strike="noStrike" kern="1200" cap="none" spc="0" baseline="0">
                <a:solidFill>
                  <a:srgbClr val="404040"/>
                </a:solidFill>
                <a:latin typeface="Trebuchet MS" charset="0"/>
                <a:ea typeface="Arial" pitchFamily="34" charset="0"/>
                <a:cs typeface="Arial" pitchFamily="34" charset="0"/>
              </a:rPr>
              <a:t>By implementing this performance analysis solution, the organization gains a powerful tool to visualize and understand employee performance across various business units. The structured modeling approach, from data cleaning to the development of interactive dashboards, ensures that the insights generated are accurate, actionable, and aligned with organizational goals. This solution not only aids in identifying areas of excellence and concern but also empowers decision-makers to allocate resources effectively, tailor employee development programs, and drive overall business success.</a:t>
            </a:r>
            <a:endParaRPr lang="zh-CN" altLang="en-US" sz="2400" b="1" i="0" u="none" strike="noStrike" kern="1200" cap="none" spc="0" baseline="0">
              <a:solidFill>
                <a:srgbClr val="404040"/>
              </a:solidFill>
              <a:latin typeface="Trebuchet MS" charset="0"/>
              <a:ea typeface="Arial" pitchFamily="34" charset="0"/>
              <a:cs typeface="Arial" pitchFamily="34" charset="0"/>
            </a:endParaRPr>
          </a:p>
        </p:txBody>
      </p:sp>
    </p:spTree>
    <p:extLst>
      <p:ext uri="{BB962C8B-B14F-4D97-AF65-F5344CB8AC3E}">
        <p14:creationId xmlns:p14="http://schemas.microsoft.com/office/powerpoint/2010/main" val="208216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矩形"/>
          <p:cNvSpPr>
            <a:spLocks/>
          </p:cNvSpPr>
          <p:nvPr/>
        </p:nvSpPr>
        <p:spPr>
          <a:xfrm>
            <a:off x="4261764" y="1658629"/>
            <a:ext cx="8596668" cy="177036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PROJECT TITLE</a:t>
            </a:r>
            <a:endParaRPr lang="zh-CN" altLang="en-US" sz="3600" b="0" i="0" u="none" strike="noStrike" kern="1200" cap="none" spc="0" baseline="0">
              <a:solidFill>
                <a:srgbClr val="90C226"/>
              </a:solidFill>
              <a:latin typeface="Trebuchet MS" charset="0"/>
              <a:ea typeface="Arial" pitchFamily="34" charset="0"/>
              <a:cs typeface="Arial" pitchFamily="34" charset="0"/>
            </a:endParaRPr>
          </a:p>
        </p:txBody>
      </p:sp>
      <p:sp>
        <p:nvSpPr>
          <p:cNvPr id="31" name="矩形"/>
          <p:cNvSpPr>
            <a:spLocks/>
          </p:cNvSpPr>
          <p:nvPr/>
        </p:nvSpPr>
        <p:spPr>
          <a:xfrm>
            <a:off x="1249525" y="3067867"/>
            <a:ext cx="9226512" cy="117917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defTabSz="457200" eaLnBrk="1" latinLnBrk="0" hangingPunct="1">
              <a:lnSpc>
                <a:spcPct val="100000"/>
              </a:lnSpc>
              <a:spcBef>
                <a:spcPts val="1000"/>
              </a:spcBef>
              <a:spcAft>
                <a:spcPts val="0"/>
              </a:spcAft>
              <a:buNone/>
            </a:pPr>
            <a:r>
              <a:rPr lang="en-US" altLang="zh-CN" sz="3600" b="1" i="0" u="none" strike="noStrike" kern="1200" cap="none" spc="0" baseline="0">
                <a:solidFill>
                  <a:srgbClr val="404040"/>
                </a:solidFill>
                <a:latin typeface="Trebuchet MS" charset="0"/>
                <a:ea typeface="Arial" pitchFamily="34" charset="0"/>
                <a:cs typeface="Arial" pitchFamily="34" charset="0"/>
              </a:rPr>
              <a:t>EMPLOYEE PERFORMANCE ANALYSIS           WITH EXCEL </a:t>
            </a:r>
            <a:endParaRPr lang="zh-CN" altLang="en-US" sz="3600" b="1" i="0" u="none" strike="noStrike" kern="1200" cap="none" spc="0" baseline="0">
              <a:solidFill>
                <a:srgbClr val="404040"/>
              </a:solidFill>
              <a:latin typeface="Trebuchet MS" charset="0"/>
              <a:ea typeface="Arial" pitchFamily="34" charset="0"/>
              <a:cs typeface="Arial" pitchFamily="34" charset="0"/>
            </a:endParaRPr>
          </a:p>
        </p:txBody>
      </p:sp>
    </p:spTree>
    <p:extLst>
      <p:ext uri="{BB962C8B-B14F-4D97-AF65-F5344CB8AC3E}">
        <p14:creationId xmlns:p14="http://schemas.microsoft.com/office/powerpoint/2010/main" val="147917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矩形"/>
          <p:cNvSpPr>
            <a:spLocks/>
          </p:cNvSpPr>
          <p:nvPr/>
        </p:nvSpPr>
        <p:spPr>
          <a:xfrm>
            <a:off x="1322883" y="609600"/>
            <a:ext cx="3817962" cy="187411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4400" b="0" i="0" u="none" strike="noStrike" kern="1200" cap="none" spc="0" baseline="0">
                <a:solidFill>
                  <a:srgbClr val="90C226"/>
                </a:solidFill>
                <a:latin typeface="Trebuchet MS" charset="0"/>
                <a:ea typeface="Arial" pitchFamily="34" charset="0"/>
                <a:cs typeface="Arial" pitchFamily="34" charset="0"/>
              </a:rPr>
              <a:t>AGENDA</a:t>
            </a:r>
            <a:endParaRPr lang="zh-CN" altLang="en-US" sz="4400" b="0" i="0" u="none" strike="noStrike" kern="1200" cap="none" spc="0" baseline="0">
              <a:solidFill>
                <a:srgbClr val="90C226"/>
              </a:solidFill>
              <a:latin typeface="Trebuchet MS" charset="0"/>
              <a:ea typeface="Arial" pitchFamily="34" charset="0"/>
              <a:cs typeface="Arial" pitchFamily="34" charset="0"/>
            </a:endParaRPr>
          </a:p>
        </p:txBody>
      </p:sp>
      <p:sp>
        <p:nvSpPr>
          <p:cNvPr id="33" name="矩形"/>
          <p:cNvSpPr>
            <a:spLocks/>
          </p:cNvSpPr>
          <p:nvPr/>
        </p:nvSpPr>
        <p:spPr>
          <a:xfrm>
            <a:off x="677334" y="1653382"/>
            <a:ext cx="4463819" cy="425541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PROBLEM STATEMENT </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PROJECT OVERVIEW</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END USERS </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OUR SOLUTIONS AND PROPOSITION</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DATASET DESCRIPTION</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MODELLING APPROACH</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RESULTS AND DISCUSSION</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2000" b="0" i="0" u="none" strike="noStrike" kern="1200" cap="none" spc="0" baseline="0">
                <a:solidFill>
                  <a:srgbClr val="404040"/>
                </a:solidFill>
                <a:latin typeface="Trebuchet MS" charset="0"/>
                <a:ea typeface="Arial" pitchFamily="34" charset="0"/>
                <a:cs typeface="Arial" pitchFamily="34" charset="0"/>
              </a:rPr>
              <a:t>CONCLUSION</a:t>
            </a:r>
            <a:endParaRPr lang="en-US" altLang="zh-CN" sz="1800" b="0"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endParaRPr lang="zh-CN" altLang="en-US" sz="1800" b="0" i="0" u="none" strike="noStrike" kern="1200" cap="none" spc="0" baseline="0">
              <a:solidFill>
                <a:srgbClr val="404040"/>
              </a:solidFill>
              <a:latin typeface="Arial" pitchFamily="34" charset="0"/>
              <a:ea typeface="Arial" pitchFamily="34" charset="0"/>
              <a:cs typeface="Arial" pitchFamily="34" charset="0"/>
            </a:endParaRPr>
          </a:p>
        </p:txBody>
      </p:sp>
      <p:pic>
        <p:nvPicPr>
          <p:cNvPr id="34" name="图片"/>
          <p:cNvPicPr>
            <a:picLocks/>
          </p:cNvPicPr>
          <p:nvPr/>
        </p:nvPicPr>
        <p:blipFill>
          <a:blip r:embed="rId3" cstate="print"/>
          <a:stretch>
            <a:fillRect/>
          </a:stretch>
        </p:blipFill>
        <p:spPr>
          <a:xfrm>
            <a:off x="5367341" y="0"/>
            <a:ext cx="6298517" cy="6858000"/>
          </a:xfrm>
          <a:prstGeom prst="rect">
            <a:avLst/>
          </a:prstGeom>
          <a:noFill/>
          <a:ln w="12700" cap="flat" cmpd="sng">
            <a:noFill/>
            <a:prstDash val="solid"/>
            <a:miter/>
          </a:ln>
        </p:spPr>
      </p:pic>
    </p:spTree>
    <p:extLst>
      <p:ext uri="{BB962C8B-B14F-4D97-AF65-F5344CB8AC3E}">
        <p14:creationId xmlns:p14="http://schemas.microsoft.com/office/powerpoint/2010/main" val="175252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677334" y="264128"/>
            <a:ext cx="4233350" cy="64155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3600" b="0" i="0" u="none" strike="noStrike" kern="1200" cap="none" spc="0" baseline="0">
                <a:solidFill>
                  <a:srgbClr val="90C226"/>
                </a:solidFill>
                <a:latin typeface="Trebuchet MS" charset="0"/>
                <a:ea typeface="Arial" pitchFamily="34" charset="0"/>
                <a:cs typeface="Arial" pitchFamily="34" charset="0"/>
              </a:rPr>
              <a:t>Problem Statement </a:t>
            </a:r>
            <a:endParaRPr lang="zh-CN" altLang="en-US" sz="3600" b="0" i="0" u="none" strike="noStrike" kern="1200" cap="none" spc="0" baseline="0">
              <a:solidFill>
                <a:srgbClr val="90C226"/>
              </a:solidFill>
              <a:latin typeface="Arial" pitchFamily="34" charset="0"/>
              <a:ea typeface="Arial" pitchFamily="34" charset="0"/>
              <a:cs typeface="Arial" pitchFamily="34" charset="0"/>
            </a:endParaRPr>
          </a:p>
        </p:txBody>
      </p:sp>
      <p:sp>
        <p:nvSpPr>
          <p:cNvPr id="36" name="矩形"/>
          <p:cNvSpPr>
            <a:spLocks/>
          </p:cNvSpPr>
          <p:nvPr/>
        </p:nvSpPr>
        <p:spPr>
          <a:xfrm rot="3396">
            <a:off x="284399" y="908888"/>
            <a:ext cx="6487366" cy="1805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Objective: To analyze employee performance data across various business units, identifying trends, high performers, and areas for improvement.</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37" name="矩形"/>
          <p:cNvSpPr>
            <a:spLocks/>
          </p:cNvSpPr>
          <p:nvPr/>
        </p:nvSpPr>
        <p:spPr>
          <a:xfrm>
            <a:off x="345038" y="2817145"/>
            <a:ext cx="6850146" cy="1805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Scope:Clean and explore performance data.Analyze ratings and performance levels by business unit.Visualize performance trends and generate a summary report.</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38" name="矩形"/>
          <p:cNvSpPr>
            <a:spLocks/>
          </p:cNvSpPr>
          <p:nvPr/>
        </p:nvSpPr>
        <p:spPr>
          <a:xfrm>
            <a:off x="483462" y="5141297"/>
            <a:ext cx="7518107" cy="1377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Outcome: Provide insights for informed decision-making on employee development and performance management.</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172973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矩形"/>
          <p:cNvSpPr>
            <a:spLocks/>
          </p:cNvSpPr>
          <p:nvPr/>
        </p:nvSpPr>
        <p:spPr>
          <a:xfrm>
            <a:off x="783858" y="661017"/>
            <a:ext cx="8596668" cy="6694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4000" b="0" i="0" u="none" strike="noStrike" kern="1200" cap="none" spc="0" baseline="0">
                <a:solidFill>
                  <a:srgbClr val="90C226"/>
                </a:solidFill>
                <a:latin typeface="Trebuchet MS" charset="0"/>
                <a:ea typeface="Arial" pitchFamily="34" charset="0"/>
                <a:cs typeface="Arial" pitchFamily="34" charset="0"/>
              </a:rPr>
              <a:t>PROJECT OVERVIEW</a:t>
            </a:r>
            <a:endParaRPr lang="zh-CN" altLang="en-US" sz="4000" b="0" i="0" u="none" strike="noStrike" kern="1200" cap="none" spc="0" baseline="0">
              <a:solidFill>
                <a:srgbClr val="90C226"/>
              </a:solidFill>
              <a:latin typeface="Trebuchet MS" charset="0"/>
              <a:ea typeface="Arial" pitchFamily="34" charset="0"/>
              <a:cs typeface="Arial" pitchFamily="34" charset="0"/>
            </a:endParaRPr>
          </a:p>
        </p:txBody>
      </p:sp>
      <p:sp>
        <p:nvSpPr>
          <p:cNvPr id="40" name="矩形"/>
          <p:cNvSpPr>
            <a:spLocks/>
          </p:cNvSpPr>
          <p:nvPr/>
        </p:nvSpPr>
        <p:spPr>
          <a:xfrm>
            <a:off x="616262" y="1649750"/>
            <a:ext cx="6700374" cy="506809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eaLnBrk="1" latinLnBrk="0" hangingPunct="1">
              <a:lnSpc>
                <a:spcPct val="100000"/>
              </a:lnSpc>
              <a:spcBef>
                <a:spcPts val="1000"/>
              </a:spcBef>
              <a:spcAft>
                <a:spcPts val="0"/>
              </a:spcAft>
              <a:buNone/>
            </a:pPr>
            <a:r>
              <a:rPr lang="en-US" altLang="zh-CN" sz="3200" b="0" i="0" u="none" strike="noStrike" kern="1200" cap="none" spc="0" baseline="0">
                <a:solidFill>
                  <a:srgbClr val="404040"/>
                </a:solidFill>
                <a:latin typeface="Trebuchet MS" charset="0"/>
                <a:ea typeface="Arial" pitchFamily="34" charset="0"/>
                <a:cs typeface="Arial" pitchFamily="34" charset="0"/>
              </a:rPr>
              <a:t>The goal of this project is to analyze and visualize the distribution of employee performance levels across different business units. The analysis will help identify areas of strength and those requiring improvement within the organization.</a:t>
            </a:r>
            <a:endParaRPr lang="zh-CN" altLang="en-US" sz="3200" b="0" i="0" u="none" strike="noStrike" kern="1200" cap="none" spc="0" baseline="0">
              <a:solidFill>
                <a:srgbClr val="404040"/>
              </a:solidFill>
              <a:latin typeface="Trebuchet MS" charset="0"/>
              <a:ea typeface="Arial" pitchFamily="34" charset="0"/>
              <a:cs typeface="Arial" pitchFamily="34" charset="0"/>
            </a:endParaRPr>
          </a:p>
        </p:txBody>
      </p:sp>
      <p:pic>
        <p:nvPicPr>
          <p:cNvPr id="41" name="图片"/>
          <p:cNvPicPr>
            <a:picLocks/>
          </p:cNvPicPr>
          <p:nvPr/>
        </p:nvPicPr>
        <p:blipFill>
          <a:blip r:embed="rId3" cstate="print"/>
          <a:stretch>
            <a:fillRect/>
          </a:stretch>
        </p:blipFill>
        <p:spPr>
          <a:xfrm>
            <a:off x="7828365" y="-560586"/>
            <a:ext cx="4395655" cy="7584222"/>
          </a:xfrm>
          <a:prstGeom prst="rect">
            <a:avLst/>
          </a:prstGeom>
          <a:noFill/>
          <a:ln w="12700" cap="flat" cmpd="sng">
            <a:noFill/>
            <a:prstDash val="solid"/>
            <a:miter/>
          </a:ln>
        </p:spPr>
      </p:pic>
    </p:spTree>
    <p:extLst>
      <p:ext uri="{BB962C8B-B14F-4D97-AF65-F5344CB8AC3E}">
        <p14:creationId xmlns:p14="http://schemas.microsoft.com/office/powerpoint/2010/main" val="67272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3" cstate="print"/>
          <a:srcRect l="10299" t="31498" r="11982" b="9797"/>
          <a:stretch>
            <a:fillRect/>
          </a:stretch>
        </p:blipFill>
        <p:spPr>
          <a:xfrm>
            <a:off x="0" y="1787199"/>
            <a:ext cx="4575150" cy="4120666"/>
          </a:xfrm>
          <a:prstGeom prst="rect">
            <a:avLst/>
          </a:prstGeom>
          <a:noFill/>
          <a:ln w="12700" cap="flat" cmpd="sng">
            <a:noFill/>
            <a:prstDash val="solid"/>
            <a:miter/>
          </a:ln>
        </p:spPr>
      </p:pic>
      <p:sp>
        <p:nvSpPr>
          <p:cNvPr id="46" name="矩形"/>
          <p:cNvSpPr>
            <a:spLocks/>
          </p:cNvSpPr>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defTabSz="457200">
              <a:lnSpc>
                <a:spcPct val="100000"/>
              </a:lnSpc>
              <a:spcBef>
                <a:spcPts val="0"/>
              </a:spcBef>
              <a:spcAft>
                <a:spcPts val="0"/>
              </a:spcAft>
              <a:buNone/>
            </a:pPr>
            <a:r>
              <a:rPr lang="en-US" altLang="zh-CN" sz="4000" b="1" i="0" u="none" strike="noStrike" kern="1200" cap="none" spc="0" baseline="0">
                <a:solidFill>
                  <a:srgbClr val="90C226"/>
                </a:solidFill>
                <a:latin typeface="Trebuchet MS" charset="0"/>
                <a:ea typeface="Arial" pitchFamily="34" charset="0"/>
                <a:cs typeface="Arial" pitchFamily="34" charset="0"/>
              </a:rPr>
              <a:t>End User</a:t>
            </a:r>
            <a:endParaRPr lang="zh-CN" altLang="en-US" sz="4000" b="1" i="0" u="none" strike="noStrike" kern="1200" cap="none" spc="0" baseline="0">
              <a:solidFill>
                <a:srgbClr val="90C226"/>
              </a:solidFill>
              <a:latin typeface="Trebuchet MS" charset="0"/>
              <a:ea typeface="Arial" pitchFamily="34" charset="0"/>
              <a:cs typeface="Arial" pitchFamily="34" charset="0"/>
            </a:endParaRPr>
          </a:p>
        </p:txBody>
      </p:sp>
      <p:sp>
        <p:nvSpPr>
          <p:cNvPr id="47" name="矩形"/>
          <p:cNvSpPr>
            <a:spLocks/>
          </p:cNvSpPr>
          <p:nvPr/>
        </p:nvSpPr>
        <p:spPr>
          <a:xfrm>
            <a:off x="4975667" y="1269999"/>
            <a:ext cx="9801023" cy="382762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3200" b="1" i="0" u="none" strike="noStrike" kern="1200" cap="none" spc="0" baseline="0">
                <a:solidFill>
                  <a:srgbClr val="404040"/>
                </a:solidFill>
                <a:latin typeface="Trebuchet MS" charset="0"/>
                <a:ea typeface="Arial" pitchFamily="34" charset="0"/>
                <a:cs typeface="Arial" pitchFamily="34" charset="0"/>
              </a:rPr>
              <a:t>1. HR Managers</a:t>
            </a:r>
            <a:endParaRPr lang="en-US" altLang="zh-CN" sz="3600" b="1"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3200" b="1" i="0" u="none" strike="noStrike" kern="1200" cap="none" spc="0" baseline="0">
                <a:solidFill>
                  <a:srgbClr val="404040"/>
                </a:solidFill>
                <a:latin typeface="Trebuchet MS" charset="0"/>
                <a:ea typeface="Arial" pitchFamily="34" charset="0"/>
                <a:cs typeface="Arial" pitchFamily="34" charset="0"/>
              </a:rPr>
              <a:t>2. Department Heads</a:t>
            </a:r>
            <a:endParaRPr lang="en-US" altLang="zh-CN" sz="3600" b="1"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3200" b="1" i="0" u="none" strike="noStrike" kern="1200" cap="none" spc="0" baseline="0">
                <a:solidFill>
                  <a:srgbClr val="404040"/>
                </a:solidFill>
                <a:latin typeface="Trebuchet MS" charset="0"/>
                <a:ea typeface="Arial" pitchFamily="34" charset="0"/>
                <a:cs typeface="Arial" pitchFamily="34" charset="0"/>
              </a:rPr>
              <a:t>3. Executives/Senior Management</a:t>
            </a:r>
            <a:endParaRPr lang="en-US" altLang="zh-CN" sz="3600" b="1"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3200" b="1" i="0" u="none" strike="noStrike" kern="1200" cap="none" spc="0" baseline="0">
                <a:solidFill>
                  <a:srgbClr val="404040"/>
                </a:solidFill>
                <a:latin typeface="Trebuchet MS" charset="0"/>
                <a:ea typeface="Arial" pitchFamily="34" charset="0"/>
                <a:cs typeface="Arial" pitchFamily="34" charset="0"/>
              </a:rPr>
              <a:t>4. Performance Analysts</a:t>
            </a:r>
            <a:endParaRPr lang="en-US" altLang="zh-CN" sz="3600" b="1"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3200" b="1" i="0" u="none" strike="noStrike" kern="1200" cap="none" spc="0" baseline="0">
                <a:solidFill>
                  <a:srgbClr val="404040"/>
                </a:solidFill>
                <a:latin typeface="Trebuchet MS" charset="0"/>
                <a:ea typeface="Arial" pitchFamily="34" charset="0"/>
                <a:cs typeface="Arial" pitchFamily="34" charset="0"/>
              </a:rPr>
              <a:t>5. Learning &amp; Development Teams</a:t>
            </a:r>
            <a:endParaRPr lang="en-US" altLang="zh-CN" sz="3600" b="1" i="0" u="none" strike="noStrike" kern="1200" cap="none" spc="0" baseline="0">
              <a:solidFill>
                <a:srgbClr val="404040"/>
              </a:solidFill>
              <a:latin typeface="Arial" pitchFamily="34" charset="0"/>
              <a:ea typeface="Arial" pitchFamily="34" charset="0"/>
              <a:cs typeface="Arial" pitchFamily="34" charset="0"/>
            </a:endParaRPr>
          </a:p>
          <a:p>
            <a:pPr marL="342900" indent="-342900" algn="l" defTabSz="457200" eaLnBrk="1" latinLnBrk="0" hangingPunct="1">
              <a:lnSpc>
                <a:spcPct val="100000"/>
              </a:lnSpc>
              <a:spcBef>
                <a:spcPts val="1000"/>
              </a:spcBef>
              <a:spcAft>
                <a:spcPts val="0"/>
              </a:spcAft>
              <a:buClr>
                <a:srgbClr val="90C226"/>
              </a:buClr>
              <a:buSzPct val="80000"/>
              <a:buFont typeface="Wingdings 3" charset="2"/>
              <a:buChar char=""/>
            </a:pPr>
            <a:r>
              <a:rPr lang="en-US" altLang="zh-CN" sz="3200" b="1" i="0" u="none" strike="noStrike" kern="1200" cap="none" spc="0" baseline="0">
                <a:solidFill>
                  <a:srgbClr val="404040"/>
                </a:solidFill>
                <a:latin typeface="Trebuchet MS" charset="0"/>
                <a:ea typeface="Arial" pitchFamily="34" charset="0"/>
                <a:cs typeface="Arial" pitchFamily="34" charset="0"/>
              </a:rPr>
              <a:t>6. Workforce Planning Teams</a:t>
            </a:r>
            <a:endParaRPr lang="zh-CN" altLang="en-US" sz="3200" b="1" i="0" u="none" strike="noStrike" kern="1200" cap="none" spc="0" baseline="0">
              <a:solidFill>
                <a:srgbClr val="404040"/>
              </a:solidFill>
              <a:latin typeface="Trebuchet MS" charset="0"/>
              <a:ea typeface="Arial" pitchFamily="34" charset="0"/>
              <a:cs typeface="Arial" pitchFamily="34" charset="0"/>
            </a:endParaRPr>
          </a:p>
        </p:txBody>
      </p:sp>
    </p:spTree>
    <p:extLst>
      <p:ext uri="{BB962C8B-B14F-4D97-AF65-F5344CB8AC3E}">
        <p14:creationId xmlns:p14="http://schemas.microsoft.com/office/powerpoint/2010/main" val="4192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矩形"/>
          <p:cNvSpPr>
            <a:spLocks/>
          </p:cNvSpPr>
          <p:nvPr/>
        </p:nvSpPr>
        <p:spPr>
          <a:xfrm>
            <a:off x="954781" y="646002"/>
            <a:ext cx="9465011" cy="510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8000"/>
                </a:solidFill>
                <a:latin typeface="Arial" pitchFamily="34" charset="0"/>
                <a:ea typeface="Arial" pitchFamily="34" charset="0"/>
                <a:cs typeface="Arial" pitchFamily="34" charset="0"/>
              </a:rPr>
              <a:t>Solution: Employee Performance Analysis System</a:t>
            </a:r>
            <a:endParaRPr lang="zh-CN" altLang="en-US" sz="2800" b="0" i="0" u="none" strike="noStrike" kern="1200" cap="none" spc="0" baseline="0">
              <a:solidFill>
                <a:srgbClr val="008000"/>
              </a:solidFill>
              <a:latin typeface="Arial" pitchFamily="34" charset="0"/>
              <a:ea typeface="Arial" pitchFamily="34" charset="0"/>
              <a:cs typeface="Arial" pitchFamily="34" charset="0"/>
            </a:endParaRPr>
          </a:p>
        </p:txBody>
      </p:sp>
      <p:sp>
        <p:nvSpPr>
          <p:cNvPr id="49" name="矩形"/>
          <p:cNvSpPr>
            <a:spLocks/>
          </p:cNvSpPr>
          <p:nvPr/>
        </p:nvSpPr>
        <p:spPr>
          <a:xfrm>
            <a:off x="954780" y="1326121"/>
            <a:ext cx="9637705" cy="2186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Solution Overview: Develop an automated, data-driven system for analyzing employee performance across various business units. The system will involve data integration, performance analytics, and interactive dashboards for visualization. The key components include:</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50" name="矩形"/>
          <p:cNvSpPr>
            <a:spLocks/>
          </p:cNvSpPr>
          <p:nvPr/>
        </p:nvSpPr>
        <p:spPr>
          <a:xfrm>
            <a:off x="1495891" y="3977428"/>
            <a:ext cx="9275048" cy="1348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Data Integration and Cleaning:Automate data extraction and cleaning to ensure accuracy and consistency in employee performance records.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51" name="矩形"/>
          <p:cNvSpPr>
            <a:spLocks/>
          </p:cNvSpPr>
          <p:nvPr/>
        </p:nvSpPr>
        <p:spPr>
          <a:xfrm>
            <a:off x="1067025" y="5509259"/>
            <a:ext cx="9352766" cy="134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2. Performance Analytics:Use statistical and machine learning techniques to analyze trends, identify high performers, and detect areas of concern.</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71505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矩形"/>
          <p:cNvSpPr>
            <a:spLocks/>
          </p:cNvSpPr>
          <p:nvPr/>
        </p:nvSpPr>
        <p:spPr>
          <a:xfrm>
            <a:off x="2019108" y="369991"/>
            <a:ext cx="7866892" cy="17678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3.Interactive Dashboards:Develop user-friendly dashboards for real-time performance monitoring, enabling management to drill down into specific business units or employees.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53" name="矩形"/>
          <p:cNvSpPr>
            <a:spLocks/>
          </p:cNvSpPr>
          <p:nvPr/>
        </p:nvSpPr>
        <p:spPr>
          <a:xfrm>
            <a:off x="2000087" y="2391247"/>
            <a:ext cx="7749974" cy="1767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4.Reporting and Recommendations:Generate comprehensive reports with actionable insights and tailored recommendations for HR and management teams.</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142673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矩形"/>
          <p:cNvSpPr>
            <a:spLocks/>
          </p:cNvSpPr>
          <p:nvPr/>
        </p:nvSpPr>
        <p:spPr>
          <a:xfrm>
            <a:off x="714735" y="839055"/>
            <a:ext cx="6508446" cy="5740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8000"/>
                </a:solidFill>
                <a:latin typeface="Arial" pitchFamily="34" charset="0"/>
                <a:ea typeface="Arial" pitchFamily="34" charset="0"/>
                <a:cs typeface="Arial" pitchFamily="34" charset="0"/>
              </a:rPr>
              <a:t>Value Proposition:</a:t>
            </a:r>
            <a:endParaRPr lang="zh-CN" altLang="en-US" sz="2800" b="0" i="0" u="none" strike="noStrike" kern="1200" cap="none" spc="0" baseline="0">
              <a:solidFill>
                <a:srgbClr val="008000"/>
              </a:solidFill>
              <a:latin typeface="Arial" pitchFamily="34" charset="0"/>
              <a:ea typeface="Arial" pitchFamily="34" charset="0"/>
              <a:cs typeface="Arial" pitchFamily="34" charset="0"/>
            </a:endParaRPr>
          </a:p>
        </p:txBody>
      </p:sp>
      <p:sp>
        <p:nvSpPr>
          <p:cNvPr id="55" name="矩形"/>
          <p:cNvSpPr>
            <a:spLocks/>
          </p:cNvSpPr>
          <p:nvPr/>
        </p:nvSpPr>
        <p:spPr>
          <a:xfrm>
            <a:off x="714735" y="1413094"/>
            <a:ext cx="9298758" cy="1767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514350" indent="-514350" algn="l">
              <a:lnSpc>
                <a:spcPct val="100000"/>
              </a:lnSpc>
              <a:spcBef>
                <a:spcPts val="0"/>
              </a:spcBef>
              <a:spcAft>
                <a:spcPts val="0"/>
              </a:spcAft>
              <a:buClrTx/>
              <a:buAutoNum type="arabicPeriod"/>
            </a:pPr>
            <a:r>
              <a:rPr lang="en-US" altLang="zh-CN" sz="2800" b="0" i="0" u="none" strike="noStrike" kern="1200" cap="none" spc="0" baseline="0">
                <a:solidFill>
                  <a:srgbClr val="000000"/>
                </a:solidFill>
                <a:latin typeface="Arial" pitchFamily="34" charset="0"/>
                <a:ea typeface="Arial" pitchFamily="34" charset="0"/>
                <a:cs typeface="Arial" pitchFamily="34" charset="0"/>
              </a:rPr>
              <a:t>Enhanced Decision-Making:Empower HR and management with data-driven insights, leading to more informed and strategic decisions on promotions, rewards, and employee development.</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
        <p:nvSpPr>
          <p:cNvPr id="56" name="矩形"/>
          <p:cNvSpPr>
            <a:spLocks/>
          </p:cNvSpPr>
          <p:nvPr/>
        </p:nvSpPr>
        <p:spPr>
          <a:xfrm>
            <a:off x="714734" y="3429000"/>
            <a:ext cx="8369208" cy="17678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Arial" pitchFamily="34" charset="0"/>
                <a:ea typeface="Arial" pitchFamily="34" charset="0"/>
                <a:cs typeface="Arial" pitchFamily="34" charset="0"/>
              </a:rPr>
              <a:t>2. Improved Employee Performance:By identifying high and low performers, the organization can take targeted actions to boost overall productivity and address performance issues effectively.</a:t>
            </a:r>
            <a:endParaRPr lang="zh-CN" altLang="en-US" sz="2800" b="0" i="0" u="none" strike="noStrike" kern="120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658078646"/>
      </p:ext>
    </p:extLst>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
        <a:ea typeface=""/>
        <a:cs typeface=""/>
      </a:majorFont>
      <a:minorFont>
        <a:latin typeface=""/>
        <a:ea typeface=""/>
        <a:cs typeface=""/>
      </a:minorFont>
    </a:fontScheme>
    <a:fmtScheme name="Office 主题">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Words>885</Words>
  <Application>Microsoft Office PowerPoint</Application>
  <PresentationFormat>Widescreen</PresentationFormat>
  <Paragraphs>154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Droid Sans</vt:lpstr>
      <vt:lpstr>Tahoma</vt:lpstr>
      <vt:lpstr>Trebuchet MS</vt:lpstr>
      <vt:lpstr>Wingdings 3</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hemachandran741@gmail.com</cp:lastModifiedBy>
  <cp:revision>1</cp:revision>
  <dcterms:created xsi:type="dcterms:W3CDTF">2018-03-12T08:51:00Z</dcterms:created>
  <dcterms:modified xsi:type="dcterms:W3CDTF">2024-09-10T08:26:38Z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ee288d2ffb9c47dca124a058cf20eb13</vt:lpwstr>
  </property>
</Properties>
</file>