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V6481CCwCZSYL/h+pyxJFfwne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c011a66c2_4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5c011a66c2_4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c09a0af94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5c09a0af94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4"/>
          <p:cNvSpPr/>
          <p:nvPr/>
        </p:nvSpPr>
        <p:spPr>
          <a:xfrm>
            <a:off x="0" y="761999"/>
            <a:ext cx="9141619" cy="533400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5" name="Google Shape;15;p4"/>
          <p:cNvSpPr/>
          <p:nvPr/>
        </p:nvSpPr>
        <p:spPr>
          <a:xfrm>
            <a:off x="9270263" y="761999"/>
            <a:ext cx="2925318" cy="5334001"/>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Arial"/>
              <a:buNone/>
              <a:defRPr sz="59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latin typeface="Arial"/>
                <a:ea typeface="Arial"/>
                <a:cs typeface="Arial"/>
                <a:sym typeface="Aria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4"/>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2" name="Google Shape;72;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0" name="Google Shape;30;p7"/>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1" name="Google Shape;3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Arial"/>
              <a:buNone/>
              <a:defRPr b="0" sz="590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7" name="Google Shape;37;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5" name="Shape 45"/>
        <p:cNvGrpSpPr/>
        <p:nvPr/>
      </p:nvGrpSpPr>
      <p:grpSpPr>
        <a:xfrm>
          <a:off x="0" y="0"/>
          <a:ext cx="0" cy="0"/>
          <a:chOff x="0" y="0"/>
          <a:chExt cx="0" cy="0"/>
        </a:xfrm>
      </p:grpSpPr>
      <p:sp>
        <p:nvSpPr>
          <p:cNvPr id="46" name="Google Shape;46;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11"/>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Aria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2" name="Google Shape;52;p11"/>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53" name="Google Shape;53;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6" name="Shape 56"/>
        <p:cNvGrpSpPr/>
        <p:nvPr/>
      </p:nvGrpSpPr>
      <p:grpSpPr>
        <a:xfrm>
          <a:off x="0" y="0"/>
          <a:ext cx="0" cy="0"/>
          <a:chOff x="0" y="0"/>
          <a:chExt cx="0" cy="0"/>
        </a:xfrm>
      </p:grpSpPr>
      <p:sp>
        <p:nvSpPr>
          <p:cNvPr id="57" name="Google Shape;57;p12"/>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Aria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Arial"/>
                <a:ea typeface="Arial"/>
                <a:cs typeface="Arial"/>
                <a:sym typeface="Aria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Arial"/>
                <a:ea typeface="Arial"/>
                <a:cs typeface="Arial"/>
                <a:sym typeface="Aria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59" name="Google Shape;59;p12"/>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0" name="Google Shape;60;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66" name="Google Shape;66;p1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Arial"/>
              <a:buNone/>
              <a:defRPr b="0" i="0" sz="36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
          <p:cNvSpPr/>
          <p:nvPr/>
        </p:nvSpPr>
        <p:spPr>
          <a:xfrm>
            <a:off x="11815864" y="758952"/>
            <a:ext cx="384048" cy="5330952"/>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Arial"/>
                <a:ea typeface="Arial"/>
                <a:cs typeface="Arial"/>
                <a:sym typeface="Aria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Arial"/>
                <a:ea typeface="Arial"/>
                <a:cs typeface="Arial"/>
                <a:sym typeface="Aria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Arial"/>
                <a:ea typeface="Arial"/>
                <a:cs typeface="Arial"/>
                <a:sym typeface="Aria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Arial"/>
                <a:ea typeface="Arial"/>
                <a:cs typeface="Arial"/>
                <a:sym typeface="Aria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lr.cs.umass.edu/ml/datasets/Abalone"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
          <p:cNvSpPr txBox="1"/>
          <p:nvPr>
            <p:ph type="ctrTitle"/>
          </p:nvPr>
        </p:nvSpPr>
        <p:spPr>
          <a:xfrm>
            <a:off x="292963" y="1273354"/>
            <a:ext cx="8558074"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Arial"/>
              <a:buNone/>
            </a:pPr>
            <a:r>
              <a:rPr lang="en-US" sz="4400">
                <a:latin typeface="Roboto Slab"/>
                <a:ea typeface="Roboto Slab"/>
                <a:cs typeface="Roboto Slab"/>
                <a:sym typeface="Roboto Slab"/>
              </a:rPr>
              <a:t>Predicting the Age of Abalone </a:t>
            </a:r>
            <a:br>
              <a:rPr lang="en-US" sz="4400">
                <a:latin typeface="Roboto Slab"/>
                <a:ea typeface="Roboto Slab"/>
                <a:cs typeface="Roboto Slab"/>
                <a:sym typeface="Roboto Slab"/>
              </a:rPr>
            </a:br>
            <a:r>
              <a:rPr lang="en-US" sz="4400">
                <a:latin typeface="Roboto Slab"/>
                <a:ea typeface="Roboto Slab"/>
                <a:cs typeface="Roboto Slab"/>
                <a:sym typeface="Roboto Slab"/>
              </a:rPr>
              <a:t>from Physical Measurements</a:t>
            </a:r>
            <a:endParaRPr sz="4400">
              <a:latin typeface="Roboto Slab"/>
              <a:ea typeface="Roboto Slab"/>
              <a:cs typeface="Roboto Slab"/>
              <a:sym typeface="Roboto Slab"/>
            </a:endParaRPr>
          </a:p>
        </p:txBody>
      </p:sp>
      <p:sp>
        <p:nvSpPr>
          <p:cNvPr id="80" name="Google Shape;80;p1"/>
          <p:cNvSpPr txBox="1"/>
          <p:nvPr>
            <p:ph idx="1" type="subTitle"/>
          </p:nvPr>
        </p:nvSpPr>
        <p:spPr>
          <a:xfrm>
            <a:off x="292963" y="4670246"/>
            <a:ext cx="8558074"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1600">
                <a:latin typeface="Quicksand"/>
                <a:ea typeface="Quicksand"/>
                <a:cs typeface="Quicksand"/>
                <a:sym typeface="Quicksand"/>
              </a:rPr>
              <a:t>2015320143 Heeyeon Kang, 2016320128 Sumin Lee, 2018320250 Seung Ha Lee</a:t>
            </a:r>
            <a:endParaRPr sz="1600">
              <a:latin typeface="Quicksand"/>
              <a:ea typeface="Quicksand"/>
              <a:cs typeface="Quicksand"/>
              <a:sym typeface="Quicksand"/>
            </a:endParaRPr>
          </a:p>
        </p:txBody>
      </p:sp>
      <p:sp>
        <p:nvSpPr>
          <p:cNvPr id="81" name="Google Shape;81;p1"/>
          <p:cNvSpPr txBox="1"/>
          <p:nvPr>
            <p:ph idx="1" type="subTitle"/>
          </p:nvPr>
        </p:nvSpPr>
        <p:spPr>
          <a:xfrm>
            <a:off x="292938" y="217321"/>
            <a:ext cx="85581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100">
                <a:solidFill>
                  <a:srgbClr val="595959"/>
                </a:solidFill>
                <a:latin typeface="Roboto Slab"/>
                <a:ea typeface="Roboto Slab"/>
                <a:cs typeface="Roboto Slab"/>
                <a:sym typeface="Roboto Slab"/>
              </a:rPr>
              <a:t>COSE281: Engineering Mathematics </a:t>
            </a:r>
            <a:endParaRPr sz="1100">
              <a:solidFill>
                <a:srgbClr val="595959"/>
              </a:solidFill>
              <a:latin typeface="Roboto Slab"/>
              <a:ea typeface="Roboto Slab"/>
              <a:cs typeface="Roboto Slab"/>
              <a:sym typeface="Roboto Slab"/>
            </a:endParaRPr>
          </a:p>
          <a:p>
            <a:pPr indent="0" lvl="0" marL="0" rtl="0" algn="l">
              <a:lnSpc>
                <a:spcPct val="90000"/>
              </a:lnSpc>
              <a:spcBef>
                <a:spcPts val="0"/>
              </a:spcBef>
              <a:spcAft>
                <a:spcPts val="0"/>
              </a:spcAft>
              <a:buSzPts val="1800"/>
              <a:buNone/>
            </a:pPr>
            <a:r>
              <a:rPr lang="en-US" sz="1100">
                <a:solidFill>
                  <a:srgbClr val="595959"/>
                </a:solidFill>
                <a:latin typeface="Roboto Slab"/>
                <a:ea typeface="Roboto Slab"/>
                <a:cs typeface="Roboto Slab"/>
                <a:sym typeface="Roboto Slab"/>
              </a:rPr>
              <a:t>Final Project</a:t>
            </a:r>
            <a:endParaRPr sz="1100">
              <a:solidFill>
                <a:srgbClr val="595959"/>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latin typeface="Roboto Slab"/>
                <a:ea typeface="Roboto Slab"/>
                <a:cs typeface="Roboto Slab"/>
                <a:sym typeface="Roboto Slab"/>
              </a:rPr>
              <a:t>Introduction</a:t>
            </a:r>
            <a:endParaRPr>
              <a:latin typeface="Roboto Slab"/>
              <a:ea typeface="Roboto Slab"/>
              <a:cs typeface="Roboto Slab"/>
              <a:sym typeface="Roboto Slab"/>
            </a:endParaRPr>
          </a:p>
        </p:txBody>
      </p:sp>
      <p:sp>
        <p:nvSpPr>
          <p:cNvPr id="87" name="Google Shape;87;p2"/>
          <p:cNvSpPr txBox="1"/>
          <p:nvPr>
            <p:ph idx="1" type="body"/>
          </p:nvPr>
        </p:nvSpPr>
        <p:spPr>
          <a:xfrm>
            <a:off x="3616525" y="0"/>
            <a:ext cx="8207400" cy="685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1600">
                <a:latin typeface="Quicksand"/>
                <a:ea typeface="Quicksand"/>
                <a:cs typeface="Quicksand"/>
                <a:sym typeface="Quicksand"/>
              </a:rPr>
              <a:t>Introduction &amp; Research Question</a:t>
            </a:r>
            <a:endParaRPr b="1" sz="1600">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lang="en-US" sz="1600">
                <a:latin typeface="Quicksand"/>
                <a:ea typeface="Quicksand"/>
                <a:cs typeface="Quicksand"/>
                <a:sym typeface="Quicksand"/>
              </a:rPr>
              <a:t>Predicting the age of an abalone by counting the number of rings inside its shell is a tedious and time-consuming task. If physical characteristics that are more easily measured act as strong clues, a sufficiently good estimate of the age of abalone can be made.</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rPr lang="en-US" sz="1600">
                <a:latin typeface="Quicksand"/>
                <a:ea typeface="Quicksand"/>
                <a:cs typeface="Quicksand"/>
                <a:sym typeface="Quicksand"/>
              </a:rPr>
              <a:t>By utilising</a:t>
            </a:r>
            <a:r>
              <a:rPr lang="en-US" sz="1600">
                <a:latin typeface="Quicksand"/>
                <a:ea typeface="Quicksand"/>
                <a:cs typeface="Quicksand"/>
                <a:sym typeface="Quicksand"/>
              </a:rPr>
              <a:t> what we learned throughout a semester of Engineering Mathematics, we implemented 2 different methods of prediction.</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rPr b="1" lang="en-US" sz="1600">
                <a:latin typeface="Quicksand"/>
                <a:ea typeface="Quicksand"/>
                <a:cs typeface="Quicksand"/>
                <a:sym typeface="Quicksand"/>
              </a:rPr>
              <a:t>Dataset</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rPr lang="en-US" sz="1600">
                <a:latin typeface="Quicksand"/>
                <a:ea typeface="Quicksand"/>
                <a:cs typeface="Quicksand"/>
                <a:sym typeface="Quicksand"/>
              </a:rPr>
              <a:t>The dataset, </a:t>
            </a:r>
            <a:r>
              <a:rPr b="1" lang="en-US" sz="1600">
                <a:latin typeface="Quicksand"/>
                <a:ea typeface="Quicksand"/>
                <a:cs typeface="Quicksand"/>
                <a:sym typeface="Quicksand"/>
              </a:rPr>
              <a:t>abalone.mat</a:t>
            </a:r>
            <a:r>
              <a:rPr lang="en-US" sz="1600">
                <a:latin typeface="Quicksand"/>
                <a:ea typeface="Quicksand"/>
                <a:cs typeface="Quicksand"/>
                <a:sym typeface="Quicksand"/>
              </a:rPr>
              <a:t>, consists of different types of measurements of 4177 abalones, for a total eight attributes. The attributes are as follows:</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rPr lang="en-US" sz="1600">
                <a:latin typeface="Quicksand"/>
                <a:ea typeface="Quicksand"/>
                <a:cs typeface="Quicksand"/>
                <a:sym typeface="Quicksand"/>
              </a:rPr>
              <a:t>For our project, </a:t>
            </a:r>
            <a:r>
              <a:rPr b="1" lang="en-US" sz="1600">
                <a:latin typeface="Quicksand"/>
                <a:ea typeface="Quicksand"/>
                <a:cs typeface="Quicksand"/>
                <a:sym typeface="Quicksand"/>
              </a:rPr>
              <a:t>we only took continuous attributes into consideration</a:t>
            </a:r>
            <a:r>
              <a:rPr lang="en-US" sz="1600">
                <a:latin typeface="Quicksand"/>
                <a:ea typeface="Quicksand"/>
                <a:cs typeface="Quicksand"/>
                <a:sym typeface="Quicksand"/>
              </a:rPr>
              <a:t>.</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b="1" sz="1600">
              <a:latin typeface="Quicksand"/>
              <a:ea typeface="Quicksand"/>
              <a:cs typeface="Quicksand"/>
              <a:sym typeface="Quicksand"/>
            </a:endParaRPr>
          </a:p>
          <a:p>
            <a:pPr indent="0" lvl="0" marL="0" rtl="0" algn="l">
              <a:lnSpc>
                <a:spcPct val="90000"/>
              </a:lnSpc>
              <a:spcBef>
                <a:spcPts val="0"/>
              </a:spcBef>
              <a:spcAft>
                <a:spcPts val="0"/>
              </a:spcAft>
              <a:buSzPts val="1800"/>
              <a:buNone/>
            </a:pPr>
            <a:r>
              <a:rPr b="1" lang="en-US" sz="1600">
                <a:latin typeface="Quicksand"/>
                <a:ea typeface="Quicksand"/>
                <a:cs typeface="Quicksand"/>
                <a:sym typeface="Quicksand"/>
              </a:rPr>
              <a:t>Source: </a:t>
            </a:r>
            <a:r>
              <a:rPr lang="en-US" sz="1600" u="sng">
                <a:solidFill>
                  <a:schemeClr val="accent3"/>
                </a:solidFill>
                <a:latin typeface="Quicksand"/>
                <a:ea typeface="Quicksand"/>
                <a:cs typeface="Quicksand"/>
                <a:sym typeface="Quicksand"/>
                <a:hlinkClick r:id="rId3"/>
              </a:rPr>
              <a:t>http://mlr.cs.umass.edu/ml/datasets/Abalone</a:t>
            </a:r>
            <a:endParaRPr b="1" sz="1600">
              <a:latin typeface="Quicksand"/>
              <a:ea typeface="Quicksand"/>
              <a:cs typeface="Quicksand"/>
              <a:sym typeface="Quicksand"/>
            </a:endParaRPr>
          </a:p>
          <a:p>
            <a:pPr indent="0" lvl="0" marL="0" rtl="0" algn="l">
              <a:lnSpc>
                <a:spcPct val="90000"/>
              </a:lnSpc>
              <a:spcBef>
                <a:spcPts val="0"/>
              </a:spcBef>
              <a:spcAft>
                <a:spcPts val="0"/>
              </a:spcAft>
              <a:buSzPts val="1100"/>
              <a:buNone/>
            </a:pPr>
            <a:r>
              <a:rPr lang="en-US" sz="1600">
                <a:latin typeface="Quicksand"/>
                <a:ea typeface="Quicksand"/>
                <a:cs typeface="Quicksand"/>
                <a:sym typeface="Quicksand"/>
              </a:rPr>
              <a:t>The dataset was retrieved from the UCI Machine Learning Repository. </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rPr lang="en-US" sz="1600">
                <a:latin typeface="Quicksand"/>
                <a:ea typeface="Quicksand"/>
                <a:cs typeface="Quicksand"/>
                <a:sym typeface="Quicksand"/>
              </a:rPr>
              <a:t>(Dua, D. and Graff, C. (2019)).</a:t>
            </a:r>
            <a:endParaRPr sz="1600">
              <a:latin typeface="Quicksand"/>
              <a:ea typeface="Quicksand"/>
              <a:cs typeface="Quicksand"/>
              <a:sym typeface="Quicksand"/>
            </a:endParaRPr>
          </a:p>
          <a:p>
            <a:pPr indent="0" lvl="0" marL="0" rtl="0" algn="l">
              <a:lnSpc>
                <a:spcPct val="90000"/>
              </a:lnSpc>
              <a:spcBef>
                <a:spcPts val="0"/>
              </a:spcBef>
              <a:spcAft>
                <a:spcPts val="0"/>
              </a:spcAft>
              <a:buSzPts val="1800"/>
              <a:buNone/>
            </a:pPr>
            <a:r>
              <a:t/>
            </a:r>
            <a:endParaRPr sz="1600">
              <a:latin typeface="Quicksand"/>
              <a:ea typeface="Quicksand"/>
              <a:cs typeface="Quicksand"/>
              <a:sym typeface="Quicksand"/>
            </a:endParaRPr>
          </a:p>
        </p:txBody>
      </p:sp>
      <p:pic>
        <p:nvPicPr>
          <p:cNvPr id="88" name="Google Shape;88;p2"/>
          <p:cNvPicPr preferRelativeResize="0"/>
          <p:nvPr/>
        </p:nvPicPr>
        <p:blipFill rotWithShape="1">
          <a:blip r:embed="rId4">
            <a:alphaModFix/>
          </a:blip>
          <a:srcRect b="0" l="0" r="0" t="0"/>
          <a:stretch/>
        </p:blipFill>
        <p:spPr>
          <a:xfrm>
            <a:off x="3695150" y="2801688"/>
            <a:ext cx="6749950" cy="2380625"/>
          </a:xfrm>
          <a:prstGeom prst="rect">
            <a:avLst/>
          </a:prstGeom>
          <a:noFill/>
          <a:ln>
            <a:noFill/>
          </a:ln>
        </p:spPr>
      </p:pic>
      <p:sp>
        <p:nvSpPr>
          <p:cNvPr id="89" name="Google Shape;89;p2"/>
          <p:cNvSpPr txBox="1"/>
          <p:nvPr>
            <p:ph idx="12" type="sldNum"/>
          </p:nvPr>
        </p:nvSpPr>
        <p:spPr>
          <a:xfrm>
            <a:off x="10634135" y="6356350"/>
            <a:ext cx="1530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a:t>
            </a:fld>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idx="1" type="body"/>
          </p:nvPr>
        </p:nvSpPr>
        <p:spPr>
          <a:xfrm>
            <a:off x="3565675" y="0"/>
            <a:ext cx="4069200" cy="6858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b="1" lang="en-US">
                <a:latin typeface="Roboto Slab"/>
                <a:ea typeface="Roboto Slab"/>
                <a:cs typeface="Roboto Slab"/>
                <a:sym typeface="Roboto Slab"/>
              </a:rPr>
              <a:t>Multiple Linear Regression</a:t>
            </a:r>
            <a:endParaRPr b="1">
              <a:latin typeface="Roboto Slab"/>
              <a:ea typeface="Roboto Slab"/>
              <a:cs typeface="Roboto Slab"/>
              <a:sym typeface="Roboto Slab"/>
            </a:endParaRPr>
          </a:p>
          <a:p>
            <a:pPr indent="0" lvl="0" marL="0" rtl="0" algn="l">
              <a:spcBef>
                <a:spcPts val="0"/>
              </a:spcBef>
              <a:spcAft>
                <a:spcPts val="0"/>
              </a:spcAft>
              <a:buSzPts val="2000"/>
              <a:buNone/>
            </a:pPr>
            <a:r>
              <a:t/>
            </a:r>
            <a:endParaRPr b="1" sz="17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Model Introduction </a:t>
            </a:r>
            <a:br>
              <a:rPr b="1" lang="en-US" sz="1600">
                <a:latin typeface="Quicksand"/>
                <a:ea typeface="Quicksand"/>
                <a:cs typeface="Quicksand"/>
                <a:sym typeface="Quicksand"/>
              </a:rPr>
            </a:br>
            <a:r>
              <a:rPr lang="en-US" sz="1600">
                <a:latin typeface="Quicksand"/>
                <a:ea typeface="Quicksand"/>
                <a:cs typeface="Quicksand"/>
                <a:sym typeface="Quicksand"/>
              </a:rPr>
              <a:t>Multiple Linear Regression</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Algorithm </a:t>
            </a:r>
            <a:br>
              <a:rPr b="1" lang="en-US" sz="1600">
                <a:latin typeface="Quicksand"/>
                <a:ea typeface="Quicksand"/>
                <a:cs typeface="Quicksand"/>
                <a:sym typeface="Quicksand"/>
              </a:rPr>
            </a:br>
            <a:r>
              <a:rPr lang="en-US" sz="1600">
                <a:latin typeface="Quicksand"/>
                <a:ea typeface="Quicksand"/>
                <a:cs typeface="Quicksand"/>
                <a:sym typeface="Quicksand"/>
              </a:rPr>
              <a:t>The linear regression model finds 7 coefficients and a constant to act as weights to 7 different features and as the intercept in computing predictions for the age of abalone. Matrix division was used to solve for the coefficients through a linear system of equations manually.</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t/>
            </a:r>
            <a:endParaRPr b="1"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Implementation Details</a:t>
            </a:r>
            <a:endParaRPr b="1"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lang="en-US" sz="1600">
                <a:latin typeface="Quicksand"/>
                <a:ea typeface="Quicksand"/>
                <a:cs typeface="Quicksand"/>
                <a:sym typeface="Quicksand"/>
              </a:rPr>
              <a:t>70% of data was used for regression 30% was used for cross-validation.</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lang="en-US" sz="1600">
                <a:latin typeface="Quicksand"/>
                <a:ea typeface="Quicksand"/>
                <a:cs typeface="Quicksand"/>
                <a:sym typeface="Quicksand"/>
              </a:rPr>
              <a:t>A comparison between MATLAB functions and manual calculation was made.</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Results</a:t>
            </a:r>
            <a:endParaRPr b="1"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lang="en-US" sz="1600">
                <a:latin typeface="Quicksand"/>
                <a:ea typeface="Quicksand"/>
                <a:cs typeface="Quicksand"/>
                <a:sym typeface="Quicksand"/>
              </a:rPr>
              <a:t>The models produced an RMSE of 2.22. The difference in RMSEs between the models was minimal</a:t>
            </a:r>
            <a:endParaRPr sz="1600"/>
          </a:p>
        </p:txBody>
      </p:sp>
      <p:sp>
        <p:nvSpPr>
          <p:cNvPr id="95" name="Google Shape;95;p15"/>
          <p:cNvSpPr txBox="1"/>
          <p:nvPr>
            <p:ph type="title"/>
          </p:nvPr>
        </p:nvSpPr>
        <p:spPr>
          <a:xfrm>
            <a:off x="0" y="1123825"/>
            <a:ext cx="3449100" cy="4601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Arial"/>
              <a:buNone/>
            </a:pPr>
            <a:r>
              <a:rPr lang="en-US">
                <a:solidFill>
                  <a:schemeClr val="lt1"/>
                </a:solidFill>
                <a:latin typeface="Roboto Slab"/>
                <a:ea typeface="Roboto Slab"/>
                <a:cs typeface="Roboto Slab"/>
                <a:sym typeface="Roboto Slab"/>
              </a:rPr>
              <a:t>Methods</a:t>
            </a:r>
            <a:endParaRPr>
              <a:solidFill>
                <a:schemeClr val="lt1"/>
              </a:solidFill>
              <a:latin typeface="Roboto Slab"/>
              <a:ea typeface="Roboto Slab"/>
              <a:cs typeface="Roboto Slab"/>
              <a:sym typeface="Roboto Slab"/>
            </a:endParaRPr>
          </a:p>
          <a:p>
            <a:pPr indent="0" lvl="0" marL="0" rtl="0" algn="ctr">
              <a:spcBef>
                <a:spcPts val="0"/>
              </a:spcBef>
              <a:spcAft>
                <a:spcPts val="0"/>
              </a:spcAft>
              <a:buClr>
                <a:schemeClr val="lt1"/>
              </a:buClr>
              <a:buSzPts val="3600"/>
              <a:buFont typeface="Arial"/>
              <a:buNone/>
            </a:pPr>
            <a:r>
              <a:rPr lang="en-US">
                <a:solidFill>
                  <a:schemeClr val="lt1"/>
                </a:solidFill>
                <a:latin typeface="Roboto Slab"/>
                <a:ea typeface="Roboto Slab"/>
                <a:cs typeface="Roboto Slab"/>
                <a:sym typeface="Roboto Slab"/>
              </a:rPr>
              <a:t>&amp;</a:t>
            </a:r>
            <a:endParaRPr>
              <a:solidFill>
                <a:schemeClr val="lt1"/>
              </a:solidFill>
              <a:latin typeface="Roboto Slab"/>
              <a:ea typeface="Roboto Slab"/>
              <a:cs typeface="Roboto Slab"/>
              <a:sym typeface="Roboto Slab"/>
            </a:endParaRPr>
          </a:p>
          <a:p>
            <a:pPr indent="0" lvl="0" marL="0" rtl="0" algn="ctr">
              <a:spcBef>
                <a:spcPts val="0"/>
              </a:spcBef>
              <a:spcAft>
                <a:spcPts val="0"/>
              </a:spcAft>
              <a:buClr>
                <a:schemeClr val="lt1"/>
              </a:buClr>
              <a:buSzPts val="3600"/>
              <a:buFont typeface="Arial"/>
              <a:buNone/>
            </a:pPr>
            <a:r>
              <a:rPr lang="en-US">
                <a:solidFill>
                  <a:schemeClr val="lt1"/>
                </a:solidFill>
                <a:latin typeface="Roboto Slab"/>
                <a:ea typeface="Roboto Slab"/>
                <a:cs typeface="Roboto Slab"/>
                <a:sym typeface="Roboto Slab"/>
              </a:rPr>
              <a:t>Algorithms</a:t>
            </a:r>
            <a:endParaRPr>
              <a:solidFill>
                <a:schemeClr val="lt1"/>
              </a:solidFill>
              <a:latin typeface="Roboto Slab"/>
              <a:ea typeface="Roboto Slab"/>
              <a:cs typeface="Roboto Slab"/>
              <a:sym typeface="Roboto Slab"/>
            </a:endParaRPr>
          </a:p>
        </p:txBody>
      </p:sp>
      <p:sp>
        <p:nvSpPr>
          <p:cNvPr id="96" name="Google Shape;96;p15"/>
          <p:cNvSpPr txBox="1"/>
          <p:nvPr>
            <p:ph idx="1" type="body"/>
          </p:nvPr>
        </p:nvSpPr>
        <p:spPr>
          <a:xfrm>
            <a:off x="7634875" y="0"/>
            <a:ext cx="4072800" cy="685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000"/>
              <a:buNone/>
            </a:pPr>
            <a:r>
              <a:rPr b="1" lang="en-US">
                <a:latin typeface="Roboto Slab"/>
                <a:ea typeface="Roboto Slab"/>
                <a:cs typeface="Roboto Slab"/>
                <a:sym typeface="Roboto Slab"/>
              </a:rPr>
              <a:t>Artificial Neural Network</a:t>
            </a:r>
            <a:endParaRPr b="1">
              <a:latin typeface="Roboto Slab"/>
              <a:ea typeface="Roboto Slab"/>
              <a:cs typeface="Roboto Slab"/>
              <a:sym typeface="Roboto Slab"/>
            </a:endParaRPr>
          </a:p>
          <a:p>
            <a:pPr indent="0" lvl="0" marL="0" rtl="0" algn="l">
              <a:spcBef>
                <a:spcPts val="0"/>
              </a:spcBef>
              <a:spcAft>
                <a:spcPts val="0"/>
              </a:spcAft>
              <a:buSzPts val="2000"/>
              <a:buNone/>
            </a:pPr>
            <a:r>
              <a:t/>
            </a:r>
            <a:endParaRPr b="1" sz="17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Model Introduction </a:t>
            </a:r>
            <a:br>
              <a:rPr b="1" lang="en-US" sz="1600">
                <a:latin typeface="Quicksand"/>
                <a:ea typeface="Quicksand"/>
                <a:cs typeface="Quicksand"/>
                <a:sym typeface="Quicksand"/>
              </a:rPr>
            </a:br>
            <a:r>
              <a:rPr lang="en-US" sz="1600">
                <a:latin typeface="Quicksand"/>
                <a:ea typeface="Quicksand"/>
                <a:cs typeface="Quicksand"/>
                <a:sym typeface="Quicksand"/>
              </a:rPr>
              <a:t>Artificial Neural Network</a:t>
            </a:r>
            <a:endParaRPr sz="1600">
              <a:latin typeface="Quicksand"/>
              <a:ea typeface="Quicksand"/>
              <a:cs typeface="Quicksand"/>
              <a:sym typeface="Quicksand"/>
            </a:endParaRPr>
          </a:p>
          <a:p>
            <a:pPr indent="0" lvl="0" marL="0" rtl="0" algn="l">
              <a:spcBef>
                <a:spcPts val="0"/>
              </a:spcBef>
              <a:spcAft>
                <a:spcPts val="0"/>
              </a:spcAft>
              <a:buSzPts val="2000"/>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Algorithm </a:t>
            </a:r>
            <a:br>
              <a:rPr b="1" lang="en-US" sz="1600">
                <a:latin typeface="Quicksand"/>
                <a:ea typeface="Quicksand"/>
                <a:cs typeface="Quicksand"/>
                <a:sym typeface="Quicksand"/>
              </a:rPr>
            </a:br>
            <a:r>
              <a:rPr lang="en-US" sz="1600">
                <a:latin typeface="Quicksand"/>
                <a:ea typeface="Quicksand"/>
                <a:cs typeface="Quicksand"/>
                <a:sym typeface="Quicksand"/>
              </a:rPr>
              <a:t>Two Artificial Neural Networks comprising three hidden layers of ten neurons and a single hidden layer of ten neurons respectively were made. The manually created ANN used mini-batch gradient descent along with a sigmoid activation function.</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Implementation Details</a:t>
            </a:r>
            <a:endParaRPr b="1" sz="1600">
              <a:latin typeface="Quicksand"/>
              <a:ea typeface="Quicksand"/>
              <a:cs typeface="Quicksand"/>
              <a:sym typeface="Quicksand"/>
            </a:endParaRPr>
          </a:p>
          <a:p>
            <a:pPr indent="0" lvl="0" marL="0" rtl="0" algn="l">
              <a:spcBef>
                <a:spcPts val="0"/>
              </a:spcBef>
              <a:spcAft>
                <a:spcPts val="0"/>
              </a:spcAft>
              <a:buSzPts val="2000"/>
              <a:buNone/>
            </a:pPr>
            <a:r>
              <a:rPr lang="en-US" sz="1600">
                <a:latin typeface="Quicksand"/>
                <a:ea typeface="Quicksand"/>
                <a:cs typeface="Quicksand"/>
                <a:sym typeface="Quicksand"/>
              </a:rPr>
              <a:t>70% of data was used for training 30% was used for testing.</a:t>
            </a:r>
            <a:endParaRPr sz="1600">
              <a:latin typeface="Quicksand"/>
              <a:ea typeface="Quicksand"/>
              <a:cs typeface="Quicksand"/>
              <a:sym typeface="Quicksand"/>
            </a:endParaRPr>
          </a:p>
          <a:p>
            <a:pPr indent="0" lvl="0" marL="0" rtl="0" algn="l">
              <a:spcBef>
                <a:spcPts val="0"/>
              </a:spcBef>
              <a:spcAft>
                <a:spcPts val="0"/>
              </a:spcAft>
              <a:buSzPts val="2000"/>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2000"/>
              <a:buFont typeface="Arial"/>
              <a:buNone/>
            </a:pPr>
            <a:r>
              <a:rPr b="1" lang="en-US" sz="1600">
                <a:latin typeface="Quicksand"/>
                <a:ea typeface="Quicksand"/>
                <a:cs typeface="Quicksand"/>
                <a:sym typeface="Quicksand"/>
              </a:rPr>
              <a:t>Results</a:t>
            </a:r>
            <a:endParaRPr sz="1600">
              <a:latin typeface="Quicksand"/>
              <a:ea typeface="Quicksand"/>
              <a:cs typeface="Quicksand"/>
              <a:sym typeface="Quicksand"/>
            </a:endParaRPr>
          </a:p>
          <a:p>
            <a:pPr indent="0" lvl="0" marL="0" rtl="0" algn="l">
              <a:spcBef>
                <a:spcPts val="0"/>
              </a:spcBef>
              <a:spcAft>
                <a:spcPts val="0"/>
              </a:spcAft>
              <a:buSzPts val="2000"/>
              <a:buNone/>
            </a:pPr>
            <a:r>
              <a:rPr lang="en-US" sz="1600">
                <a:latin typeface="Quicksand"/>
                <a:ea typeface="Quicksand"/>
                <a:cs typeface="Quicksand"/>
                <a:sym typeface="Quicksand"/>
              </a:rPr>
              <a:t>ANN implemented using MATLAB functions had an RMSE 2.22. </a:t>
            </a:r>
            <a:br>
              <a:rPr lang="en-US" sz="1600">
                <a:latin typeface="Quicksand"/>
                <a:ea typeface="Quicksand"/>
                <a:cs typeface="Quicksand"/>
                <a:sym typeface="Quicksand"/>
              </a:rPr>
            </a:br>
            <a:r>
              <a:rPr lang="en-US" sz="1600">
                <a:latin typeface="Quicksand"/>
                <a:ea typeface="Quicksand"/>
                <a:cs typeface="Quicksand"/>
                <a:sym typeface="Quicksand"/>
              </a:rPr>
              <a:t>ANN implemented manually had an average performance of RMSE 3.12.</a:t>
            </a:r>
            <a:endParaRPr sz="1600">
              <a:latin typeface="Quicksand"/>
              <a:ea typeface="Quicksand"/>
              <a:cs typeface="Quicksand"/>
              <a:sym typeface="Quicksand"/>
            </a:endParaRPr>
          </a:p>
          <a:p>
            <a:pPr indent="0" lvl="0" marL="0" rtl="0" algn="l">
              <a:spcBef>
                <a:spcPts val="0"/>
              </a:spcBef>
              <a:spcAft>
                <a:spcPts val="0"/>
              </a:spcAft>
              <a:buSzPts val="2000"/>
              <a:buNone/>
            </a:pPr>
            <a:r>
              <a:t/>
            </a:r>
            <a:endParaRPr sz="1700">
              <a:latin typeface="Quicksand"/>
              <a:ea typeface="Quicksand"/>
              <a:cs typeface="Quicksand"/>
              <a:sym typeface="Quicksand"/>
            </a:endParaRPr>
          </a:p>
          <a:p>
            <a:pPr indent="0" lvl="0" marL="0" rtl="0" algn="l">
              <a:spcBef>
                <a:spcPts val="0"/>
              </a:spcBef>
              <a:spcAft>
                <a:spcPts val="0"/>
              </a:spcAft>
              <a:buSzPts val="2000"/>
              <a:buNone/>
            </a:pPr>
            <a:r>
              <a:t/>
            </a:r>
            <a:endParaRPr sz="1700">
              <a:latin typeface="Quicksand"/>
              <a:ea typeface="Quicksand"/>
              <a:cs typeface="Quicksand"/>
              <a:sym typeface="Quicksand"/>
            </a:endParaRPr>
          </a:p>
        </p:txBody>
      </p:sp>
      <p:sp>
        <p:nvSpPr>
          <p:cNvPr id="97" name="Google Shape;97;p15"/>
          <p:cNvSpPr txBox="1"/>
          <p:nvPr>
            <p:ph idx="12" type="sldNum"/>
          </p:nvPr>
        </p:nvSpPr>
        <p:spPr>
          <a:xfrm>
            <a:off x="10634135" y="6356350"/>
            <a:ext cx="1530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a:t>
            </a:fld>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5c011a66c2_4_1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lang="en-US">
                <a:latin typeface="Roboto Slab"/>
                <a:ea typeface="Roboto Slab"/>
                <a:cs typeface="Roboto Slab"/>
                <a:sym typeface="Roboto Slab"/>
              </a:rPr>
              <a:t>Additional</a:t>
            </a:r>
            <a:endParaRPr>
              <a:latin typeface="Roboto Slab"/>
              <a:ea typeface="Roboto Slab"/>
              <a:cs typeface="Roboto Slab"/>
              <a:sym typeface="Roboto Slab"/>
            </a:endParaRPr>
          </a:p>
          <a:p>
            <a:pPr indent="0" lvl="0" marL="0" rtl="0" algn="ctr">
              <a:lnSpc>
                <a:spcPct val="90000"/>
              </a:lnSpc>
              <a:spcBef>
                <a:spcPts val="0"/>
              </a:spcBef>
              <a:spcAft>
                <a:spcPts val="0"/>
              </a:spcAft>
              <a:buClr>
                <a:schemeClr val="lt1"/>
              </a:buClr>
              <a:buSzPts val="3600"/>
              <a:buFont typeface="Arial"/>
              <a:buNone/>
            </a:pPr>
            <a:r>
              <a:rPr lang="en-US">
                <a:latin typeface="Roboto Slab"/>
                <a:ea typeface="Roboto Slab"/>
                <a:cs typeface="Roboto Slab"/>
                <a:sym typeface="Roboto Slab"/>
              </a:rPr>
              <a:t>Analysis</a:t>
            </a:r>
            <a:endParaRPr>
              <a:latin typeface="Roboto Slab"/>
              <a:ea typeface="Roboto Slab"/>
              <a:cs typeface="Roboto Slab"/>
              <a:sym typeface="Roboto Slab"/>
            </a:endParaRPr>
          </a:p>
        </p:txBody>
      </p:sp>
      <p:sp>
        <p:nvSpPr>
          <p:cNvPr id="103" name="Google Shape;103;g5c011a66c2_4_15"/>
          <p:cNvSpPr txBox="1"/>
          <p:nvPr>
            <p:ph idx="1" type="body"/>
          </p:nvPr>
        </p:nvSpPr>
        <p:spPr>
          <a:xfrm>
            <a:off x="7007175" y="312625"/>
            <a:ext cx="4779900" cy="2531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1600">
                <a:latin typeface="Quicksand"/>
                <a:ea typeface="Quicksand"/>
                <a:cs typeface="Quicksand"/>
                <a:sym typeface="Quicksand"/>
              </a:rPr>
              <a:t>The feature with the highest correlation to Rings (age of abalone = number of rings + 1.5 years) is ShellWeight, the weight of the abalone after being dried. It has the highest correlation value of 0.6276. Hence, the weight of the dried shell would be the most telling feature if other variables were unavailable. </a:t>
            </a:r>
            <a:endParaRPr sz="1600">
              <a:latin typeface="Quicksand"/>
              <a:ea typeface="Quicksand"/>
              <a:cs typeface="Quicksand"/>
              <a:sym typeface="Quicksand"/>
            </a:endParaRPr>
          </a:p>
        </p:txBody>
      </p:sp>
      <p:pic>
        <p:nvPicPr>
          <p:cNvPr id="104" name="Google Shape;104;g5c011a66c2_4_15"/>
          <p:cNvPicPr preferRelativeResize="0"/>
          <p:nvPr/>
        </p:nvPicPr>
        <p:blipFill rotWithShape="1">
          <a:blip r:embed="rId3">
            <a:alphaModFix/>
          </a:blip>
          <a:srcRect b="0" l="0" r="0" t="0"/>
          <a:stretch/>
        </p:blipFill>
        <p:spPr>
          <a:xfrm>
            <a:off x="3634913" y="379626"/>
            <a:ext cx="3283424" cy="2531575"/>
          </a:xfrm>
          <a:prstGeom prst="rect">
            <a:avLst/>
          </a:prstGeom>
          <a:noFill/>
          <a:ln>
            <a:noFill/>
          </a:ln>
        </p:spPr>
      </p:pic>
      <p:sp>
        <p:nvSpPr>
          <p:cNvPr id="105" name="Google Shape;105;g5c011a66c2_4_15"/>
          <p:cNvSpPr txBox="1"/>
          <p:nvPr>
            <p:ph idx="1" type="body"/>
          </p:nvPr>
        </p:nvSpPr>
        <p:spPr>
          <a:xfrm>
            <a:off x="7007175" y="2877625"/>
            <a:ext cx="4779900" cy="3370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US" sz="1600">
                <a:latin typeface="Quicksand"/>
                <a:ea typeface="Quicksand"/>
                <a:cs typeface="Quicksand"/>
                <a:sym typeface="Quicksand"/>
              </a:rPr>
              <a:t>The graph on the left is a PCA </a:t>
            </a:r>
            <a:r>
              <a:rPr lang="en-US" sz="1600">
                <a:latin typeface="Quicksand"/>
                <a:ea typeface="Quicksand"/>
                <a:cs typeface="Quicksand"/>
                <a:sym typeface="Quicksand"/>
              </a:rPr>
              <a:t>biplot using the first three principal components calculated using Singular Value Decomposition (SVD),</a:t>
            </a:r>
            <a:r>
              <a:rPr lang="en-US" sz="1600">
                <a:latin typeface="Quicksand"/>
                <a:ea typeface="Quicksand"/>
                <a:cs typeface="Quicksand"/>
                <a:sym typeface="Quicksand"/>
              </a:rPr>
              <a:t> which explain more than 97% of the variance</a:t>
            </a:r>
            <a:r>
              <a:rPr lang="en-US" sz="1600">
                <a:latin typeface="Quicksand"/>
                <a:ea typeface="Quicksand"/>
                <a:cs typeface="Quicksand"/>
                <a:sym typeface="Quicksand"/>
              </a:rPr>
              <a:t>.</a:t>
            </a:r>
            <a:r>
              <a:rPr lang="en-US" sz="1600">
                <a:latin typeface="Quicksand"/>
                <a:ea typeface="Quicksand"/>
                <a:cs typeface="Quicksand"/>
                <a:sym typeface="Quicksand"/>
              </a:rPr>
              <a:t> The first component alone explains over 90% of the variance, which means the dimensionality of the problem can be further reduced with minimal loss of information.</a:t>
            </a:r>
            <a:endParaRPr sz="1600">
              <a:solidFill>
                <a:srgbClr val="434343"/>
              </a:solidFill>
              <a:latin typeface="Quicksand"/>
              <a:ea typeface="Quicksand"/>
              <a:cs typeface="Quicksand"/>
              <a:sym typeface="Quicksand"/>
            </a:endParaRPr>
          </a:p>
        </p:txBody>
      </p:sp>
      <p:sp>
        <p:nvSpPr>
          <p:cNvPr id="106" name="Google Shape;106;g5c011a66c2_4_15"/>
          <p:cNvSpPr txBox="1"/>
          <p:nvPr>
            <p:ph idx="12" type="sldNum"/>
          </p:nvPr>
        </p:nvSpPr>
        <p:spPr>
          <a:xfrm>
            <a:off x="10634135" y="6356350"/>
            <a:ext cx="1530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a:t>
            </a:fld>
            <a:endParaRPr>
              <a:latin typeface="Roboto Slab"/>
              <a:ea typeface="Roboto Slab"/>
              <a:cs typeface="Roboto Slab"/>
              <a:sym typeface="Roboto Slab"/>
            </a:endParaRPr>
          </a:p>
        </p:txBody>
      </p:sp>
      <p:pic>
        <p:nvPicPr>
          <p:cNvPr id="107" name="Google Shape;107;g5c011a66c2_4_15"/>
          <p:cNvPicPr preferRelativeResize="0"/>
          <p:nvPr/>
        </p:nvPicPr>
        <p:blipFill>
          <a:blip r:embed="rId4">
            <a:alphaModFix/>
          </a:blip>
          <a:stretch>
            <a:fillRect/>
          </a:stretch>
        </p:blipFill>
        <p:spPr>
          <a:xfrm>
            <a:off x="3634925" y="3050225"/>
            <a:ext cx="3283401" cy="31793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5c09a0af94_1_3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lang="en-US">
                <a:latin typeface="Roboto Slab"/>
                <a:ea typeface="Roboto Slab"/>
                <a:cs typeface="Roboto Slab"/>
                <a:sym typeface="Roboto Slab"/>
              </a:rPr>
              <a:t>Conclusion</a:t>
            </a:r>
            <a:endParaRPr>
              <a:latin typeface="Roboto Slab"/>
              <a:ea typeface="Roboto Slab"/>
              <a:cs typeface="Roboto Slab"/>
              <a:sym typeface="Roboto Slab"/>
            </a:endParaRPr>
          </a:p>
        </p:txBody>
      </p:sp>
      <p:sp>
        <p:nvSpPr>
          <p:cNvPr id="113" name="Google Shape;113;g5c09a0af94_1_37"/>
          <p:cNvSpPr txBox="1"/>
          <p:nvPr>
            <p:ph idx="1" type="body"/>
          </p:nvPr>
        </p:nvSpPr>
        <p:spPr>
          <a:xfrm>
            <a:off x="6826050" y="0"/>
            <a:ext cx="4961100" cy="6858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US" sz="1600">
                <a:latin typeface="Quicksand"/>
                <a:ea typeface="Quicksand"/>
                <a:cs typeface="Quicksand"/>
                <a:sym typeface="Quicksand"/>
              </a:rPr>
              <a:t>WholeWeight was the most important variable in predicting the age of abalone. The total weight of an abalone is the best predictor of its age when other variables are held constant (but measured)..</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rPr lang="en-US" sz="1600">
                <a:latin typeface="Quicksand"/>
                <a:ea typeface="Quicksand"/>
                <a:cs typeface="Quicksand"/>
                <a:sym typeface="Quicksand"/>
              </a:rPr>
              <a:t>On the other hand, Length did not have a significant effect when predicting the age of abalone. The p-value was also very high (p = 0.39).</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rPr lang="en-US" sz="1600">
                <a:latin typeface="Quicksand"/>
                <a:ea typeface="Quicksand"/>
                <a:cs typeface="Quicksand"/>
                <a:sym typeface="Quicksand"/>
              </a:rPr>
              <a:t>The difference in accuracy between the two methods were minimal, although the built-in ANN functions performed the best (RMSE = 2.14 years).</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rPr lang="en-US" sz="1600">
                <a:latin typeface="Quicksand"/>
                <a:ea typeface="Quicksand"/>
                <a:cs typeface="Quicksand"/>
                <a:sym typeface="Quicksand"/>
              </a:rPr>
              <a:t>A single neuron could predict the age of abalone fairly well, which implies that the relationship is likely to be highly linear.</a:t>
            </a:r>
            <a:endParaRPr sz="1600">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t/>
            </a:r>
            <a:endParaRPr sz="1600">
              <a:latin typeface="Quicksand"/>
              <a:ea typeface="Quicksand"/>
              <a:cs typeface="Quicksand"/>
              <a:sym typeface="Quicksand"/>
            </a:endParaRPr>
          </a:p>
          <a:p>
            <a:pPr indent="0" lvl="0" marL="0" rtl="0" algn="l">
              <a:spcBef>
                <a:spcPts val="0"/>
              </a:spcBef>
              <a:spcAft>
                <a:spcPts val="0"/>
              </a:spcAft>
              <a:buClr>
                <a:schemeClr val="dk1"/>
              </a:buClr>
              <a:buSzPts val="1800"/>
              <a:buFont typeface="Arial"/>
              <a:buNone/>
            </a:pPr>
            <a:r>
              <a:rPr lang="en-US" sz="1600">
                <a:latin typeface="Quicksand"/>
                <a:ea typeface="Quicksand"/>
                <a:cs typeface="Quicksand"/>
                <a:sym typeface="Quicksand"/>
              </a:rPr>
              <a:t>To improve prediction results, discovering and measuring better predictors (possibly those relating to the location where the abalone were found rather than those that focus on the abalone itself) is likely to be more helpful than increasing the amount of data, as our analysis shows.</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t/>
            </a:r>
            <a:endParaRPr sz="1600">
              <a:latin typeface="Quicksand"/>
              <a:ea typeface="Quicksand"/>
              <a:cs typeface="Quicksand"/>
              <a:sym typeface="Quicksand"/>
            </a:endParaRPr>
          </a:p>
          <a:p>
            <a:pPr indent="0" lvl="0" marL="0" rtl="0" algn="l">
              <a:lnSpc>
                <a:spcPct val="90000"/>
              </a:lnSpc>
              <a:spcBef>
                <a:spcPts val="0"/>
              </a:spcBef>
              <a:spcAft>
                <a:spcPts val="0"/>
              </a:spcAft>
              <a:buClr>
                <a:schemeClr val="dk1"/>
              </a:buClr>
              <a:buSzPts val="1100"/>
              <a:buFont typeface="Arial"/>
              <a:buNone/>
            </a:pPr>
            <a:r>
              <a:rPr lang="en-US" sz="1600">
                <a:latin typeface="Quicksand"/>
                <a:ea typeface="Quicksand"/>
                <a:cs typeface="Quicksand"/>
                <a:sym typeface="Quicksand"/>
              </a:rPr>
              <a:t>Quick physical measurements that can be used to predict the age of abalone can be very useful as they save the time required to cut, stain and observe under a microscope the shells of abalone to determine the number of rings they have.</a:t>
            </a:r>
            <a:endParaRPr sz="1600">
              <a:latin typeface="Quicksand"/>
              <a:ea typeface="Quicksand"/>
              <a:cs typeface="Quicksand"/>
              <a:sym typeface="Quicksand"/>
            </a:endParaRPr>
          </a:p>
        </p:txBody>
      </p:sp>
      <p:sp>
        <p:nvSpPr>
          <p:cNvPr id="114" name="Google Shape;114;g5c09a0af94_1_37"/>
          <p:cNvSpPr txBox="1"/>
          <p:nvPr>
            <p:ph idx="12" type="sldNum"/>
          </p:nvPr>
        </p:nvSpPr>
        <p:spPr>
          <a:xfrm>
            <a:off x="10634135" y="6356350"/>
            <a:ext cx="1530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Roboto Slab"/>
                <a:ea typeface="Roboto Slab"/>
                <a:cs typeface="Roboto Slab"/>
                <a:sym typeface="Roboto Slab"/>
              </a:rPr>
              <a:t>‹#›</a:t>
            </a:fld>
            <a:endParaRPr>
              <a:latin typeface="Roboto Slab"/>
              <a:ea typeface="Roboto Slab"/>
              <a:cs typeface="Roboto Slab"/>
              <a:sym typeface="Roboto Slab"/>
            </a:endParaRPr>
          </a:p>
        </p:txBody>
      </p:sp>
      <p:pic>
        <p:nvPicPr>
          <p:cNvPr id="115" name="Google Shape;115;g5c09a0af94_1_37"/>
          <p:cNvPicPr preferRelativeResize="0"/>
          <p:nvPr/>
        </p:nvPicPr>
        <p:blipFill>
          <a:blip r:embed="rId3">
            <a:alphaModFix/>
          </a:blip>
          <a:stretch>
            <a:fillRect/>
          </a:stretch>
        </p:blipFill>
        <p:spPr>
          <a:xfrm>
            <a:off x="3570775" y="3027000"/>
            <a:ext cx="3255264" cy="3016076"/>
          </a:xfrm>
          <a:prstGeom prst="rect">
            <a:avLst/>
          </a:prstGeom>
          <a:noFill/>
          <a:ln>
            <a:noFill/>
          </a:ln>
        </p:spPr>
      </p:pic>
      <p:pic>
        <p:nvPicPr>
          <p:cNvPr id="116" name="Google Shape;116;g5c09a0af94_1_37"/>
          <p:cNvPicPr preferRelativeResize="0"/>
          <p:nvPr/>
        </p:nvPicPr>
        <p:blipFill>
          <a:blip r:embed="rId4">
            <a:alphaModFix/>
          </a:blip>
          <a:stretch>
            <a:fillRect/>
          </a:stretch>
        </p:blipFill>
        <p:spPr>
          <a:xfrm>
            <a:off x="3570775" y="603700"/>
            <a:ext cx="3252425" cy="226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2019-06-11T09:27:39Z</dcterms:created>
  <dc:creator>강희연[ 학부재학 / 컴퓨터학과 ]</dc:creator>
</cp:coreProperties>
</file>