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DengXian" panose="02010600030101010101" pitchFamily="2" charset="-122"/>
      <p:regular r:id="rId8"/>
      <p:bold r:id="rId9"/>
    </p:embeddedFont>
    <p:embeddedFont>
      <p:font typeface="Corbel" panose="020B0503020204020204" pitchFamily="34" charset="0"/>
      <p:regular r:id="rId10"/>
      <p:bold r:id="rId11"/>
      <p:italic r:id="rId12"/>
      <p:boldItalic r:id="rId13"/>
    </p:embeddedFont>
    <p:embeddedFont>
      <p:font typeface="Kalinga" panose="020B0502040204020203" pitchFamily="34" charset="0"/>
      <p:regular r:id="rId14"/>
      <p:bold r:id="rId15"/>
    </p:embeddedFont>
    <p:embeddedFont>
      <p:font typeface="Roboto Slab" pitchFamily="2" charset="0"/>
      <p:regular r:id="rId16"/>
      <p:bold r:id="rId17"/>
    </p:embeddedFont>
    <p:embeddedFont>
      <p:font typeface="Rockwell Light" panose="02040303020102020203" pitchFamily="18"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jV6481CCwCZSYL/h+pyxJFfwnek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c011a66c2_4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g5c011a66c2_4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c09a0af94_1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g5c09a0af94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4"/>
          <p:cNvSpPr/>
          <p:nvPr/>
        </p:nvSpPr>
        <p:spPr>
          <a:xfrm>
            <a:off x="0" y="761999"/>
            <a:ext cx="9141619" cy="5334001"/>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5" name="Google Shape;15;p4"/>
          <p:cNvSpPr/>
          <p:nvPr/>
        </p:nvSpPr>
        <p:spPr>
          <a:xfrm>
            <a:off x="9270263" y="761999"/>
            <a:ext cx="2925318" cy="5334001"/>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5900"/>
              <a:buFont typeface="Arial"/>
              <a:buNone/>
              <a:defRPr sz="5900">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200"/>
              <a:buNone/>
              <a:defRPr sz="2200" cap="none">
                <a:solidFill>
                  <a:srgbClr val="D7F0F6"/>
                </a:solidFill>
                <a:latin typeface="Arial"/>
                <a:ea typeface="Arial"/>
                <a:cs typeface="Arial"/>
                <a:sym typeface="Aria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a:endParaRPr/>
          </a:p>
        </p:txBody>
      </p:sp>
      <p:sp>
        <p:nvSpPr>
          <p:cNvPr id="18" name="Google Shape;18;p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rot="5400000">
            <a:off x="-685800" y="2057400"/>
            <a:ext cx="4953000" cy="2819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body" idx="1"/>
          </p:nvPr>
        </p:nvSpPr>
        <p:spPr>
          <a:xfrm rot="5400000">
            <a:off x="4965192" y="-228600"/>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72" name="Google Shape;72;p1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36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24" name="Google Shape;24;p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36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3867912"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0" name="Google Shape;30;p7"/>
          <p:cNvSpPr txBox="1">
            <a:spLocks noGrp="1"/>
          </p:cNvSpPr>
          <p:nvPr>
            <p:ph type="body" idx="2"/>
          </p:nvPr>
        </p:nvSpPr>
        <p:spPr>
          <a:xfrm>
            <a:off x="7818120"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1" name="Google Shape;31;p7"/>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595959"/>
              </a:buClr>
              <a:buSzPts val="5900"/>
              <a:buFont typeface="Arial"/>
              <a:buNone/>
              <a:defRPr sz="5900" b="0">
                <a:solidFill>
                  <a:srgbClr val="59595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200"/>
              <a:buNone/>
              <a:defRPr sz="2200" cap="none">
                <a:solidFill>
                  <a:srgbClr val="595959"/>
                </a:solidFill>
              </a:defRPr>
            </a:lvl1pPr>
            <a:lvl2pPr marL="914400" lvl="1" indent="-228600" algn="l">
              <a:lnSpc>
                <a:spcPct val="90000"/>
              </a:lnSpc>
              <a:spcBef>
                <a:spcPts val="250"/>
              </a:spcBef>
              <a:spcAft>
                <a:spcPts val="0"/>
              </a:spcAft>
              <a:buSzPts val="1800"/>
              <a:buNone/>
              <a:defRPr sz="1800">
                <a:solidFill>
                  <a:srgbClr val="888888"/>
                </a:solidFill>
              </a:defRPr>
            </a:lvl2pPr>
            <a:lvl3pPr marL="1371600" lvl="2" indent="-228600" algn="l">
              <a:lnSpc>
                <a:spcPct val="90000"/>
              </a:lnSpc>
              <a:spcBef>
                <a:spcPts val="250"/>
              </a:spcBef>
              <a:spcAft>
                <a:spcPts val="0"/>
              </a:spcAft>
              <a:buSzPts val="1600"/>
              <a:buNone/>
              <a:defRPr sz="1600">
                <a:solidFill>
                  <a:srgbClr val="888888"/>
                </a:solidFill>
              </a:defRPr>
            </a:lvl3pPr>
            <a:lvl4pPr marL="1828800" lvl="3" indent="-228600" algn="l">
              <a:lnSpc>
                <a:spcPct val="90000"/>
              </a:lnSpc>
              <a:spcBef>
                <a:spcPts val="250"/>
              </a:spcBef>
              <a:spcAft>
                <a:spcPts val="0"/>
              </a:spcAft>
              <a:buSzPts val="1400"/>
              <a:buNone/>
              <a:defRPr sz="1400">
                <a:solidFill>
                  <a:srgbClr val="888888"/>
                </a:solidFill>
              </a:defRPr>
            </a:lvl4pPr>
            <a:lvl5pPr marL="2286000" lvl="4" indent="-228600" algn="l">
              <a:lnSpc>
                <a:spcPct val="90000"/>
              </a:lnSpc>
              <a:spcBef>
                <a:spcPts val="250"/>
              </a:spcBef>
              <a:spcAft>
                <a:spcPts val="0"/>
              </a:spcAft>
              <a:buSzPts val="1400"/>
              <a:buNone/>
              <a:defRPr sz="1400">
                <a:solidFill>
                  <a:srgbClr val="888888"/>
                </a:solidFill>
              </a:defRPr>
            </a:lvl5pPr>
            <a:lvl6pPr marL="2743200" lvl="5" indent="-228600" algn="l">
              <a:lnSpc>
                <a:spcPct val="90000"/>
              </a:lnSpc>
              <a:spcBef>
                <a:spcPts val="250"/>
              </a:spcBef>
              <a:spcAft>
                <a:spcPts val="0"/>
              </a:spcAft>
              <a:buSzPts val="1400"/>
              <a:buNone/>
              <a:defRPr sz="1400">
                <a:solidFill>
                  <a:srgbClr val="888888"/>
                </a:solidFill>
              </a:defRPr>
            </a:lvl6pPr>
            <a:lvl7pPr marL="3200400" lvl="6" indent="-228600" algn="l">
              <a:lnSpc>
                <a:spcPct val="90000"/>
              </a:lnSpc>
              <a:spcBef>
                <a:spcPts val="250"/>
              </a:spcBef>
              <a:spcAft>
                <a:spcPts val="0"/>
              </a:spcAft>
              <a:buSzPts val="1400"/>
              <a:buNone/>
              <a:defRPr sz="1400">
                <a:solidFill>
                  <a:srgbClr val="888888"/>
                </a:solidFill>
              </a:defRPr>
            </a:lvl7pPr>
            <a:lvl8pPr marL="3657600" lvl="7" indent="-228600" algn="l">
              <a:lnSpc>
                <a:spcPct val="90000"/>
              </a:lnSpc>
              <a:spcBef>
                <a:spcPts val="250"/>
              </a:spcBef>
              <a:spcAft>
                <a:spcPts val="0"/>
              </a:spcAft>
              <a:buSzPts val="1400"/>
              <a:buNone/>
              <a:defRPr sz="1400">
                <a:solidFill>
                  <a:srgbClr val="888888"/>
                </a:solidFill>
              </a:defRPr>
            </a:lvl8pPr>
            <a:lvl9pPr marL="4114800" lvl="8" indent="-228600" algn="l">
              <a:lnSpc>
                <a:spcPct val="90000"/>
              </a:lnSpc>
              <a:spcBef>
                <a:spcPts val="250"/>
              </a:spcBef>
              <a:spcAft>
                <a:spcPts val="250"/>
              </a:spcAft>
              <a:buSzPts val="1400"/>
              <a:buNone/>
              <a:defRPr sz="1400">
                <a:solidFill>
                  <a:srgbClr val="888888"/>
                </a:solidFill>
              </a:defRPr>
            </a:lvl9pPr>
          </a:lstStyle>
          <a:p>
            <a:endParaRPr/>
          </a:p>
        </p:txBody>
      </p:sp>
      <p:sp>
        <p:nvSpPr>
          <p:cNvPr id="37" name="Google Shape;37;p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5"/>
        <p:cNvGrpSpPr/>
        <p:nvPr/>
      </p:nvGrpSpPr>
      <p:grpSpPr>
        <a:xfrm>
          <a:off x="0" y="0"/>
          <a:ext cx="0" cy="0"/>
          <a:chOff x="0" y="0"/>
          <a:chExt cx="0" cy="0"/>
        </a:xfrm>
      </p:grpSpPr>
      <p:sp>
        <p:nvSpPr>
          <p:cNvPr id="46" name="Google Shape;46;p10"/>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Arial"/>
              <a:buNone/>
              <a:defRPr sz="3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body" idx="1"/>
          </p:nvPr>
        </p:nvSpPr>
        <p:spPr>
          <a:xfrm>
            <a:off x="3867912" y="868680"/>
            <a:ext cx="731520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52" name="Google Shape;52;p11"/>
          <p:cNvSpPr txBox="1">
            <a:spLocks noGrp="1"/>
          </p:cNvSpPr>
          <p:nvPr>
            <p:ph type="body" idx="2"/>
          </p:nvPr>
        </p:nvSpPr>
        <p:spPr>
          <a:xfrm>
            <a:off x="256032" y="3494176"/>
            <a:ext cx="2834640" cy="232199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53" name="Google Shape;53;p1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12"/>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Arial"/>
              <a:buNone/>
              <a:defRPr sz="3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2"/>
          <p:cNvSpPr>
            <a:spLocks noGrp="1"/>
          </p:cNvSpPr>
          <p:nvPr>
            <p:ph type="pic" idx="2"/>
          </p:nvPr>
        </p:nvSpPr>
        <p:spPr>
          <a:xfrm>
            <a:off x="3570644" y="767419"/>
            <a:ext cx="8115230" cy="5330952"/>
          </a:xfrm>
          <a:prstGeom prst="rect">
            <a:avLst/>
          </a:prstGeom>
          <a:solidFill>
            <a:srgbClr val="BFBFBF"/>
          </a:solidFill>
          <a:ln>
            <a:noFill/>
          </a:ln>
        </p:spPr>
        <p:txBody>
          <a:bodyPr spcFirstLastPara="1" wrap="square" lIns="91425" tIns="45700" rIns="91425" bIns="45700" anchor="t" anchorCtr="0">
            <a:normAutofit/>
          </a:bodyPr>
          <a:lstStyle>
            <a:lvl1pPr marR="0" lvl="0" algn="l" rtl="0">
              <a:lnSpc>
                <a:spcPct val="90000"/>
              </a:lnSpc>
              <a:spcBef>
                <a:spcPts val="1200"/>
              </a:spcBef>
              <a:spcAft>
                <a:spcPts val="0"/>
              </a:spcAft>
              <a:buClr>
                <a:schemeClr val="accent1"/>
              </a:buClr>
              <a:buSzPts val="3200"/>
              <a:buFont typeface="Noto Sans Symbols"/>
              <a:buNone/>
              <a:defRPr sz="3200" b="0" i="0" u="none" strike="noStrike" cap="none">
                <a:solidFill>
                  <a:srgbClr val="595959"/>
                </a:solidFill>
                <a:latin typeface="Arial"/>
                <a:ea typeface="Arial"/>
                <a:cs typeface="Arial"/>
                <a:sym typeface="Arial"/>
              </a:defRPr>
            </a:lvl1pPr>
            <a:lvl2pPr marR="0" lvl="1" algn="l" rtl="0">
              <a:lnSpc>
                <a:spcPct val="90000"/>
              </a:lnSpc>
              <a:spcBef>
                <a:spcPts val="250"/>
              </a:spcBef>
              <a:spcAft>
                <a:spcPts val="0"/>
              </a:spcAft>
              <a:buClr>
                <a:schemeClr val="accent1"/>
              </a:buClr>
              <a:buSzPts val="2800"/>
              <a:buFont typeface="Noto Sans Symbols"/>
              <a:buNone/>
              <a:defRPr sz="2800" b="0" i="0" u="none" strike="noStrike" cap="none">
                <a:solidFill>
                  <a:srgbClr val="595959"/>
                </a:solidFill>
                <a:latin typeface="Arial"/>
                <a:ea typeface="Arial"/>
                <a:cs typeface="Arial"/>
                <a:sym typeface="Arial"/>
              </a:defRPr>
            </a:lvl2pPr>
            <a:lvl3pPr marR="0" lvl="2" algn="l" rtl="0">
              <a:lnSpc>
                <a:spcPct val="90000"/>
              </a:lnSpc>
              <a:spcBef>
                <a:spcPts val="250"/>
              </a:spcBef>
              <a:spcAft>
                <a:spcPts val="0"/>
              </a:spcAft>
              <a:buClr>
                <a:schemeClr val="accent1"/>
              </a:buClr>
              <a:buSzPts val="2400"/>
              <a:buFont typeface="Noto Sans Symbols"/>
              <a:buNone/>
              <a:defRPr sz="2400" b="0" i="0" u="none" strike="noStrike" cap="none">
                <a:solidFill>
                  <a:srgbClr val="595959"/>
                </a:solidFill>
                <a:latin typeface="Arial"/>
                <a:ea typeface="Arial"/>
                <a:cs typeface="Arial"/>
                <a:sym typeface="Arial"/>
              </a:defRPr>
            </a:lvl3pPr>
            <a:lvl4pPr marR="0" lvl="3"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4pPr>
            <a:lvl5pPr marR="0" lvl="4"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5pPr>
            <a:lvl6pPr marR="0" lvl="5"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6pPr>
            <a:lvl7pPr marR="0" lvl="6"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7pPr>
            <a:lvl8pPr marR="0" lvl="7"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8pPr>
            <a:lvl9pPr marR="0" lvl="8"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9pPr>
          </a:lstStyle>
          <a:p>
            <a:endParaRPr/>
          </a:p>
        </p:txBody>
      </p:sp>
      <p:sp>
        <p:nvSpPr>
          <p:cNvPr id="59" name="Google Shape;59;p12"/>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0" name="Google Shape;60;p1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2"/>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3"/>
          <p:cNvSpPr txBox="1">
            <a:spLocks noGrp="1"/>
          </p:cNvSpPr>
          <p:nvPr>
            <p:ph type="body" idx="1"/>
          </p:nvPr>
        </p:nvSpPr>
        <p:spPr>
          <a:xfrm rot="5400000">
            <a:off x="4966548" y="-233172"/>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66" name="Google Shape;66;p1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p:nvPr/>
        </p:nvSpPr>
        <p:spPr>
          <a:xfrm>
            <a:off x="1" y="758952"/>
            <a:ext cx="3443590"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3"/>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3"/>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3"/>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marR="0" lvl="0" indent="-355600"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Arial"/>
                <a:ea typeface="Arial"/>
                <a:cs typeface="Arial"/>
                <a:sym typeface="Aria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Arial"/>
                <a:ea typeface="Arial"/>
                <a:cs typeface="Arial"/>
                <a:sym typeface="Arial"/>
              </a:defRPr>
            </a:lvl2pPr>
            <a:lvl3pPr marL="1371600" marR="0" lvl="2" indent="-330200"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Arial"/>
                <a:ea typeface="Arial"/>
                <a:cs typeface="Arial"/>
                <a:sym typeface="Arial"/>
              </a:defRPr>
            </a:lvl3pPr>
            <a:lvl4pPr marL="1828800" marR="0" lvl="3"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Arial"/>
                <a:ea typeface="Arial"/>
                <a:cs typeface="Arial"/>
                <a:sym typeface="Arial"/>
              </a:defRPr>
            </a:lvl4pPr>
            <a:lvl5pPr marL="2286000" marR="0" lvl="4"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Arial"/>
                <a:ea typeface="Arial"/>
                <a:cs typeface="Arial"/>
                <a:sym typeface="Arial"/>
              </a:defRPr>
            </a:lvl5pPr>
            <a:lvl6pPr marL="2743200" marR="0" lvl="5"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400" marR="0" lvl="6"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600" marR="0" lvl="7"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800" marR="0" lvl="8" indent="-3175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10" name="Google Shape;10;p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7F7F7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11" name="Google Shape;11;p3"/>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7F7F7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12" name="Google Shape;12;p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mlr.cs.umass.edu/ml/datasets/Abalon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
          <p:cNvSpPr txBox="1">
            <a:spLocks noGrp="1"/>
          </p:cNvSpPr>
          <p:nvPr>
            <p:ph type="ctrTitle"/>
          </p:nvPr>
        </p:nvSpPr>
        <p:spPr>
          <a:xfrm>
            <a:off x="292963" y="1273354"/>
            <a:ext cx="8558074" cy="325526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3600"/>
              <a:buFont typeface="Arial"/>
              <a:buNone/>
            </a:pPr>
            <a:r>
              <a:rPr lang="en-US" sz="4400" b="1" dirty="0">
                <a:latin typeface="Roboto Slab" pitchFamily="2" charset="0"/>
                <a:ea typeface="Roboto Slab" pitchFamily="2" charset="0"/>
                <a:cs typeface="Roboto Slab"/>
                <a:sym typeface="Roboto Slab"/>
              </a:rPr>
              <a:t>Predicting the Age of Abalone </a:t>
            </a:r>
            <a:br>
              <a:rPr lang="en-US" sz="4400" b="1" dirty="0">
                <a:latin typeface="Roboto Slab" pitchFamily="2" charset="0"/>
                <a:ea typeface="Roboto Slab" pitchFamily="2" charset="0"/>
                <a:cs typeface="Roboto Slab"/>
                <a:sym typeface="Roboto Slab"/>
              </a:rPr>
            </a:br>
            <a:r>
              <a:rPr lang="en-US" sz="4400" b="1" dirty="0">
                <a:latin typeface="Roboto Slab" pitchFamily="2" charset="0"/>
                <a:ea typeface="Roboto Slab" pitchFamily="2" charset="0"/>
                <a:cs typeface="Roboto Slab"/>
                <a:sym typeface="Roboto Slab"/>
              </a:rPr>
              <a:t>from Physical Measurements</a:t>
            </a:r>
            <a:endParaRPr sz="4400" b="1" dirty="0">
              <a:latin typeface="Roboto Slab" pitchFamily="2" charset="0"/>
              <a:ea typeface="Roboto Slab" pitchFamily="2" charset="0"/>
              <a:cs typeface="Roboto Slab"/>
              <a:sym typeface="Roboto Slab"/>
            </a:endParaRPr>
          </a:p>
        </p:txBody>
      </p:sp>
      <p:sp>
        <p:nvSpPr>
          <p:cNvPr id="80" name="Google Shape;80;p1"/>
          <p:cNvSpPr txBox="1">
            <a:spLocks noGrp="1"/>
          </p:cNvSpPr>
          <p:nvPr>
            <p:ph type="subTitle" idx="1"/>
          </p:nvPr>
        </p:nvSpPr>
        <p:spPr>
          <a:xfrm>
            <a:off x="292963" y="4670246"/>
            <a:ext cx="8558074" cy="91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sz="1600" dirty="0">
                <a:latin typeface="Kalinga" panose="020B0502040204020203" pitchFamily="34" charset="0"/>
                <a:ea typeface="Quicksand"/>
                <a:cs typeface="Kalinga" panose="020B0502040204020203" pitchFamily="34" charset="0"/>
                <a:sym typeface="Quicksand"/>
              </a:rPr>
              <a:t>2015320143 Heeyeon Kang, 2016320128 </a:t>
            </a:r>
            <a:r>
              <a:rPr lang="en-US" sz="1600" dirty="0" err="1">
                <a:latin typeface="Kalinga" panose="020B0502040204020203" pitchFamily="34" charset="0"/>
                <a:ea typeface="Quicksand"/>
                <a:cs typeface="Kalinga" panose="020B0502040204020203" pitchFamily="34" charset="0"/>
                <a:sym typeface="Quicksand"/>
              </a:rPr>
              <a:t>Sumin</a:t>
            </a:r>
            <a:r>
              <a:rPr lang="en-US" sz="1600" dirty="0">
                <a:latin typeface="Kalinga" panose="020B0502040204020203" pitchFamily="34" charset="0"/>
                <a:ea typeface="Quicksand"/>
                <a:cs typeface="Kalinga" panose="020B0502040204020203" pitchFamily="34" charset="0"/>
                <a:sym typeface="Quicksand"/>
              </a:rPr>
              <a:t> Lee, 2018320250 Seung Ha Lee</a:t>
            </a:r>
            <a:endParaRPr sz="1600" dirty="0">
              <a:latin typeface="Kalinga" panose="020B0502040204020203" pitchFamily="34" charset="0"/>
              <a:ea typeface="Quicksand"/>
              <a:cs typeface="Kalinga" panose="020B0502040204020203" pitchFamily="34" charset="0"/>
              <a:sym typeface="Quicksand"/>
            </a:endParaRPr>
          </a:p>
        </p:txBody>
      </p:sp>
      <p:sp>
        <p:nvSpPr>
          <p:cNvPr id="81" name="Google Shape;81;p1"/>
          <p:cNvSpPr txBox="1">
            <a:spLocks noGrp="1"/>
          </p:cNvSpPr>
          <p:nvPr>
            <p:ph type="subTitle" idx="1"/>
          </p:nvPr>
        </p:nvSpPr>
        <p:spPr>
          <a:xfrm>
            <a:off x="292938" y="217321"/>
            <a:ext cx="8558100" cy="914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1100" dirty="0">
                <a:solidFill>
                  <a:srgbClr val="595959"/>
                </a:solidFill>
                <a:latin typeface="Rockwell Light" panose="02040303020102020203" pitchFamily="18" charset="0"/>
                <a:ea typeface="Roboto Slab"/>
                <a:cs typeface="Roboto Slab"/>
                <a:sym typeface="Roboto Slab"/>
              </a:rPr>
              <a:t>COSE281: Engineering Mathematics </a:t>
            </a:r>
            <a:endParaRPr sz="1100" dirty="0">
              <a:solidFill>
                <a:srgbClr val="595959"/>
              </a:solidFill>
              <a:latin typeface="Rockwell Light" panose="02040303020102020203" pitchFamily="18" charset="0"/>
              <a:ea typeface="Roboto Slab"/>
              <a:cs typeface="Roboto Slab"/>
              <a:sym typeface="Roboto Slab"/>
            </a:endParaRPr>
          </a:p>
          <a:p>
            <a:pPr marL="0" lvl="0" indent="0" algn="l" rtl="0">
              <a:lnSpc>
                <a:spcPct val="90000"/>
              </a:lnSpc>
              <a:spcBef>
                <a:spcPts val="0"/>
              </a:spcBef>
              <a:spcAft>
                <a:spcPts val="0"/>
              </a:spcAft>
              <a:buSzPts val="1800"/>
              <a:buNone/>
            </a:pPr>
            <a:r>
              <a:rPr lang="en-US" sz="1100" dirty="0">
                <a:solidFill>
                  <a:srgbClr val="595959"/>
                </a:solidFill>
                <a:latin typeface="Rockwell Light" panose="02040303020102020203" pitchFamily="18" charset="0"/>
                <a:ea typeface="Roboto Slab"/>
                <a:cs typeface="Roboto Slab"/>
                <a:sym typeface="Roboto Slab"/>
              </a:rPr>
              <a:t>Final Project</a:t>
            </a:r>
            <a:endParaRPr sz="1100" dirty="0">
              <a:solidFill>
                <a:srgbClr val="595959"/>
              </a:solidFill>
              <a:latin typeface="Rockwell Light" panose="02040303020102020203" pitchFamily="18" charset="0"/>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b="1" dirty="0">
                <a:latin typeface="Roboto Slab"/>
                <a:ea typeface="Roboto Slab"/>
                <a:cs typeface="Roboto Slab"/>
                <a:sym typeface="Roboto Slab"/>
              </a:rPr>
              <a:t>Introduction</a:t>
            </a:r>
            <a:endParaRPr b="1" dirty="0">
              <a:latin typeface="Roboto Slab"/>
              <a:ea typeface="Roboto Slab"/>
              <a:cs typeface="Roboto Slab"/>
              <a:sym typeface="Roboto Slab"/>
            </a:endParaRPr>
          </a:p>
        </p:txBody>
      </p:sp>
      <p:sp>
        <p:nvSpPr>
          <p:cNvPr id="87" name="Google Shape;87;p2"/>
          <p:cNvSpPr txBox="1">
            <a:spLocks noGrp="1"/>
          </p:cNvSpPr>
          <p:nvPr>
            <p:ph type="body" idx="1"/>
          </p:nvPr>
        </p:nvSpPr>
        <p:spPr>
          <a:xfrm>
            <a:off x="3616525" y="0"/>
            <a:ext cx="8207400" cy="685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1600" b="1" dirty="0">
                <a:latin typeface="DengXian" panose="02010600030101010101" pitchFamily="2" charset="-122"/>
                <a:ea typeface="DengXian" panose="02010600030101010101" pitchFamily="2" charset="-122"/>
                <a:cs typeface="Quicksand"/>
                <a:sym typeface="Quicksand"/>
              </a:rPr>
              <a:t>Introduction &amp; Research Question</a:t>
            </a:r>
            <a:endParaRPr sz="1600" b="1"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Clr>
                <a:schemeClr val="dk1"/>
              </a:buClr>
              <a:buSzPts val="1800"/>
              <a:buFont typeface="Arial"/>
              <a:buNone/>
            </a:pPr>
            <a:r>
              <a:rPr lang="en-US" sz="1600" dirty="0">
                <a:latin typeface="DengXian" panose="02010600030101010101" pitchFamily="2" charset="-122"/>
                <a:ea typeface="DengXian" panose="02010600030101010101" pitchFamily="2" charset="-122"/>
                <a:cs typeface="Quicksand"/>
                <a:sym typeface="Quicksand"/>
              </a:rPr>
              <a:t>Predicting the age of an abalone by counting the number of rings inside its shell is a tedious and time-consuming task. If physical characteristics that are more easily measured act as strong clues, a sufficiently good estimate of the age of abalone can be made.</a:t>
            </a: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r>
              <a:rPr lang="en-US" sz="1600" dirty="0">
                <a:latin typeface="DengXian" panose="02010600030101010101" pitchFamily="2" charset="-122"/>
                <a:ea typeface="DengXian" panose="02010600030101010101" pitchFamily="2" charset="-122"/>
                <a:cs typeface="Quicksand"/>
                <a:sym typeface="Quicksand"/>
              </a:rPr>
              <a:t>By </a:t>
            </a:r>
            <a:r>
              <a:rPr lang="en-US" sz="1600" dirty="0" err="1">
                <a:latin typeface="DengXian" panose="02010600030101010101" pitchFamily="2" charset="-122"/>
                <a:ea typeface="DengXian" panose="02010600030101010101" pitchFamily="2" charset="-122"/>
                <a:cs typeface="Quicksand"/>
                <a:sym typeface="Quicksand"/>
              </a:rPr>
              <a:t>utilising</a:t>
            </a:r>
            <a:r>
              <a:rPr lang="en-US" sz="1600" dirty="0">
                <a:latin typeface="DengXian" panose="02010600030101010101" pitchFamily="2" charset="-122"/>
                <a:ea typeface="DengXian" panose="02010600030101010101" pitchFamily="2" charset="-122"/>
                <a:cs typeface="Quicksand"/>
                <a:sym typeface="Quicksand"/>
              </a:rPr>
              <a:t> what we learned throughout a semester of Engineering Mathematics, we implemented 2 different methods of prediction.</a:t>
            </a: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r>
              <a:rPr lang="en-US" sz="1600" b="1" dirty="0">
                <a:latin typeface="DengXian" panose="02010600030101010101" pitchFamily="2" charset="-122"/>
                <a:ea typeface="DengXian" panose="02010600030101010101" pitchFamily="2" charset="-122"/>
                <a:cs typeface="Quicksand"/>
                <a:sym typeface="Quicksand"/>
              </a:rPr>
              <a:t>Dataset</a:t>
            </a: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r>
              <a:rPr lang="en-US" sz="1600" dirty="0">
                <a:latin typeface="DengXian" panose="02010600030101010101" pitchFamily="2" charset="-122"/>
                <a:ea typeface="DengXian" panose="02010600030101010101" pitchFamily="2" charset="-122"/>
                <a:cs typeface="Quicksand"/>
                <a:sym typeface="Quicksand"/>
              </a:rPr>
              <a:t>The dataset, </a:t>
            </a:r>
            <a:r>
              <a:rPr lang="en-US" sz="1600" b="1" dirty="0" err="1">
                <a:latin typeface="DengXian" panose="02010600030101010101" pitchFamily="2" charset="-122"/>
                <a:ea typeface="DengXian" panose="02010600030101010101" pitchFamily="2" charset="-122"/>
                <a:cs typeface="Quicksand"/>
                <a:sym typeface="Quicksand"/>
              </a:rPr>
              <a:t>abalone.mat</a:t>
            </a:r>
            <a:r>
              <a:rPr lang="en-US" sz="1600" dirty="0">
                <a:latin typeface="DengXian" panose="02010600030101010101" pitchFamily="2" charset="-122"/>
                <a:ea typeface="DengXian" panose="02010600030101010101" pitchFamily="2" charset="-122"/>
                <a:cs typeface="Quicksand"/>
                <a:sym typeface="Quicksand"/>
              </a:rPr>
              <a:t>, consists of different types of measurements of 4177 abalones, for a total eight attributes. The attributes are as follows:</a:t>
            </a: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r>
              <a:rPr lang="en-US" sz="1600" dirty="0">
                <a:latin typeface="DengXian" panose="02010600030101010101" pitchFamily="2" charset="-122"/>
                <a:ea typeface="DengXian" panose="02010600030101010101" pitchFamily="2" charset="-122"/>
                <a:cs typeface="Quicksand"/>
                <a:sym typeface="Quicksand"/>
              </a:rPr>
              <a:t>For our project, </a:t>
            </a:r>
            <a:r>
              <a:rPr lang="en-US" sz="1600" b="1" dirty="0">
                <a:latin typeface="DengXian" panose="02010600030101010101" pitchFamily="2" charset="-122"/>
                <a:ea typeface="DengXian" panose="02010600030101010101" pitchFamily="2" charset="-122"/>
                <a:cs typeface="Quicksand"/>
                <a:sym typeface="Quicksand"/>
              </a:rPr>
              <a:t>we only took continuous attributes into consideration</a:t>
            </a:r>
            <a:r>
              <a:rPr lang="en-US" sz="1600" dirty="0">
                <a:latin typeface="DengXian" panose="02010600030101010101" pitchFamily="2" charset="-122"/>
                <a:ea typeface="DengXian" panose="02010600030101010101" pitchFamily="2" charset="-122"/>
                <a:cs typeface="Quicksand"/>
                <a:sym typeface="Quicksand"/>
              </a:rPr>
              <a:t>.</a:t>
            </a: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r>
              <a:rPr lang="en-US" sz="1600" b="1" dirty="0">
                <a:latin typeface="DengXian" panose="02010600030101010101" pitchFamily="2" charset="-122"/>
                <a:ea typeface="DengXian" panose="02010600030101010101" pitchFamily="2" charset="-122"/>
                <a:cs typeface="Quicksand"/>
                <a:sym typeface="Quicksand"/>
              </a:rPr>
              <a:t>Source: </a:t>
            </a:r>
            <a:r>
              <a:rPr lang="en-US" sz="1600" u="sng" dirty="0">
                <a:solidFill>
                  <a:schemeClr val="accent3"/>
                </a:solidFill>
                <a:latin typeface="DengXian" panose="02010600030101010101" pitchFamily="2" charset="-122"/>
                <a:ea typeface="DengXian" panose="02010600030101010101" pitchFamily="2" charset="-122"/>
                <a:cs typeface="Quicksand"/>
                <a:sym typeface="Quicksand"/>
                <a:hlinkClick r:id="rId3"/>
              </a:rPr>
              <a:t>http://mlr.cs.umass.edu/ml/datasets/Abalone</a:t>
            </a:r>
            <a:endParaRPr sz="1600" b="1"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100"/>
              <a:buNone/>
            </a:pPr>
            <a:r>
              <a:rPr lang="en-US" sz="1600" dirty="0">
                <a:latin typeface="DengXian" panose="02010600030101010101" pitchFamily="2" charset="-122"/>
                <a:ea typeface="DengXian" panose="02010600030101010101" pitchFamily="2" charset="-122"/>
                <a:cs typeface="Quicksand"/>
                <a:sym typeface="Quicksand"/>
              </a:rPr>
              <a:t>The dataset was retrieved from the UCI Machine Learning Repository. </a:t>
            </a: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Clr>
                <a:schemeClr val="dk1"/>
              </a:buClr>
              <a:buSzPts val="1100"/>
              <a:buFont typeface="Arial"/>
              <a:buNone/>
            </a:pPr>
            <a:r>
              <a:rPr lang="en-US" sz="1600" dirty="0">
                <a:latin typeface="DengXian" panose="02010600030101010101" pitchFamily="2" charset="-122"/>
                <a:ea typeface="DengXian" panose="02010600030101010101" pitchFamily="2" charset="-122"/>
                <a:cs typeface="Quicksand"/>
                <a:sym typeface="Quicksand"/>
              </a:rPr>
              <a:t>(</a:t>
            </a:r>
            <a:r>
              <a:rPr lang="en-US" sz="1600" dirty="0" err="1">
                <a:latin typeface="DengXian" panose="02010600030101010101" pitchFamily="2" charset="-122"/>
                <a:ea typeface="DengXian" panose="02010600030101010101" pitchFamily="2" charset="-122"/>
                <a:cs typeface="Quicksand"/>
                <a:sym typeface="Quicksand"/>
              </a:rPr>
              <a:t>Dua</a:t>
            </a:r>
            <a:r>
              <a:rPr lang="en-US" sz="1600" dirty="0">
                <a:latin typeface="DengXian" panose="02010600030101010101" pitchFamily="2" charset="-122"/>
                <a:ea typeface="DengXian" panose="02010600030101010101" pitchFamily="2" charset="-122"/>
                <a:cs typeface="Quicksand"/>
                <a:sym typeface="Quicksand"/>
              </a:rPr>
              <a:t>, D. and Graff, C. (2019)).</a:t>
            </a: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SzPts val="1800"/>
              <a:buNone/>
            </a:pPr>
            <a:endParaRPr sz="1600" dirty="0">
              <a:latin typeface="DengXian" panose="02010600030101010101" pitchFamily="2" charset="-122"/>
              <a:ea typeface="DengXian" panose="02010600030101010101" pitchFamily="2" charset="-122"/>
              <a:cs typeface="Quicksand"/>
              <a:sym typeface="Quicksand"/>
            </a:endParaRPr>
          </a:p>
        </p:txBody>
      </p:sp>
      <p:pic>
        <p:nvPicPr>
          <p:cNvPr id="88" name="Google Shape;88;p2"/>
          <p:cNvPicPr preferRelativeResize="0"/>
          <p:nvPr/>
        </p:nvPicPr>
        <p:blipFill rotWithShape="1">
          <a:blip r:embed="rId4">
            <a:alphaModFix/>
          </a:blip>
          <a:srcRect/>
          <a:stretch/>
        </p:blipFill>
        <p:spPr>
          <a:xfrm>
            <a:off x="3704577" y="2650859"/>
            <a:ext cx="6749950" cy="2380625"/>
          </a:xfrm>
          <a:prstGeom prst="rect">
            <a:avLst/>
          </a:prstGeom>
          <a:noFill/>
          <a:ln>
            <a:noFill/>
          </a:ln>
        </p:spPr>
      </p:pic>
      <p:sp>
        <p:nvSpPr>
          <p:cNvPr id="89" name="Google Shape;89;p2"/>
          <p:cNvSpPr txBox="1">
            <a:spLocks noGrp="1"/>
          </p:cNvSpPr>
          <p:nvPr>
            <p:ph type="sldNum" idx="12"/>
          </p:nvPr>
        </p:nvSpPr>
        <p:spPr>
          <a:xfrm>
            <a:off x="10634135" y="6356350"/>
            <a:ext cx="1530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atin typeface="Roboto Slab"/>
                <a:ea typeface="Roboto Slab"/>
                <a:cs typeface="Roboto Slab"/>
                <a:sym typeface="Roboto Slab"/>
              </a:rPr>
              <a:t>2</a:t>
            </a:fld>
            <a:endParaRPr>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body" idx="1"/>
          </p:nvPr>
        </p:nvSpPr>
        <p:spPr>
          <a:xfrm>
            <a:off x="3565675" y="0"/>
            <a:ext cx="4069200" cy="6858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000"/>
              <a:buFont typeface="Arial"/>
              <a:buNone/>
            </a:pPr>
            <a:r>
              <a:rPr lang="en-US" b="1" dirty="0">
                <a:latin typeface="Roboto Slab"/>
                <a:ea typeface="Roboto Slab"/>
                <a:cs typeface="Roboto Slab"/>
                <a:sym typeface="Roboto Slab"/>
              </a:rPr>
              <a:t>Multiple Linear Regression</a:t>
            </a:r>
            <a:endParaRPr b="1" dirty="0">
              <a:latin typeface="Roboto Slab"/>
              <a:ea typeface="Roboto Slab"/>
              <a:cs typeface="Roboto Slab"/>
              <a:sym typeface="Roboto Slab"/>
            </a:endParaRPr>
          </a:p>
          <a:p>
            <a:pPr marL="0" lvl="0" indent="0" algn="l" rtl="0">
              <a:spcBef>
                <a:spcPts val="0"/>
              </a:spcBef>
              <a:spcAft>
                <a:spcPts val="0"/>
              </a:spcAft>
              <a:buSzPts val="2000"/>
              <a:buNone/>
            </a:pPr>
            <a:endParaRPr sz="1700" b="1" dirty="0">
              <a:latin typeface="Quicksand"/>
              <a:ea typeface="Quicksand"/>
              <a:cs typeface="Quicksand"/>
              <a:sym typeface="Quicksand"/>
            </a:endParaRPr>
          </a:p>
          <a:p>
            <a:pPr marL="0" lvl="0" indent="0" algn="l" rtl="0">
              <a:spcBef>
                <a:spcPts val="0"/>
              </a:spcBef>
              <a:spcAft>
                <a:spcPts val="0"/>
              </a:spcAft>
              <a:buClr>
                <a:schemeClr val="dk1"/>
              </a:buClr>
              <a:buSzPts val="2000"/>
              <a:buFont typeface="Arial"/>
              <a:buNone/>
            </a:pPr>
            <a:r>
              <a:rPr lang="en-US" sz="1600" b="1" dirty="0">
                <a:latin typeface="DengXian" panose="020B0503020204020204" pitchFamily="2" charset="-122"/>
                <a:ea typeface="DengXian" panose="020B0503020204020204" pitchFamily="2" charset="-122"/>
                <a:cs typeface="Quicksand"/>
                <a:sym typeface="Quicksand"/>
              </a:rPr>
              <a:t>Model Introduction </a:t>
            </a:r>
            <a:br>
              <a:rPr lang="en-US" sz="1600" b="1" dirty="0">
                <a:latin typeface="DengXian" panose="020B0503020204020204" pitchFamily="2" charset="-122"/>
                <a:ea typeface="DengXian" panose="020B0503020204020204" pitchFamily="2" charset="-122"/>
                <a:cs typeface="Quicksand"/>
                <a:sym typeface="Quicksand"/>
              </a:rPr>
            </a:br>
            <a:r>
              <a:rPr lang="en-US" sz="1600" dirty="0">
                <a:latin typeface="DengXian" panose="020B0503020204020204" pitchFamily="2" charset="-122"/>
                <a:ea typeface="DengXian" panose="020B0503020204020204" pitchFamily="2" charset="-122"/>
                <a:cs typeface="Quicksand"/>
                <a:sym typeface="Quicksand"/>
              </a:rPr>
              <a:t>Multiple Linear Regression</a:t>
            </a:r>
            <a:endParaRPr sz="1600" dirty="0">
              <a:latin typeface="DengXian" panose="020B0503020204020204" pitchFamily="2" charset="-122"/>
              <a:ea typeface="DengXian" panose="020B0503020204020204" pitchFamily="2" charset="-122"/>
              <a:cs typeface="Quicksand"/>
              <a:sym typeface="Quicksand"/>
            </a:endParaRPr>
          </a:p>
          <a:p>
            <a:pPr marL="0" lvl="0" indent="0" algn="l" rtl="0">
              <a:spcBef>
                <a:spcPts val="0"/>
              </a:spcBef>
              <a:spcAft>
                <a:spcPts val="0"/>
              </a:spcAft>
              <a:buClr>
                <a:schemeClr val="dk1"/>
              </a:buClr>
              <a:buSzPts val="2000"/>
              <a:buFont typeface="Arial"/>
              <a:buNone/>
            </a:pPr>
            <a:endParaRPr sz="1600" dirty="0">
              <a:latin typeface="DengXian" panose="020B0503020204020204" pitchFamily="2" charset="-122"/>
              <a:ea typeface="DengXian" panose="020B0503020204020204" pitchFamily="2" charset="-122"/>
              <a:cs typeface="Quicksand"/>
              <a:sym typeface="Quicksand"/>
            </a:endParaRPr>
          </a:p>
          <a:p>
            <a:pPr marL="0" lvl="0" indent="0" algn="l" rtl="0">
              <a:spcBef>
                <a:spcPts val="0"/>
              </a:spcBef>
              <a:spcAft>
                <a:spcPts val="0"/>
              </a:spcAft>
              <a:buClr>
                <a:schemeClr val="dk1"/>
              </a:buClr>
              <a:buSzPts val="2000"/>
              <a:buFont typeface="Arial"/>
              <a:buNone/>
            </a:pPr>
            <a:r>
              <a:rPr lang="en-US" sz="1600" b="1" dirty="0">
                <a:latin typeface="DengXian" panose="020B0503020204020204" pitchFamily="2" charset="-122"/>
                <a:ea typeface="DengXian" panose="020B0503020204020204" pitchFamily="2" charset="-122"/>
                <a:cs typeface="Quicksand"/>
                <a:sym typeface="Quicksand"/>
              </a:rPr>
              <a:t>Algorithm </a:t>
            </a:r>
            <a:br>
              <a:rPr lang="en-US" sz="1600" b="1" dirty="0">
                <a:latin typeface="DengXian" panose="020B0503020204020204" pitchFamily="2" charset="-122"/>
                <a:ea typeface="DengXian" panose="020B0503020204020204" pitchFamily="2" charset="-122"/>
                <a:cs typeface="Quicksand"/>
                <a:sym typeface="Quicksand"/>
              </a:rPr>
            </a:br>
            <a:r>
              <a:rPr lang="en-US" sz="1600" dirty="0">
                <a:latin typeface="DengXian" panose="020B0503020204020204" pitchFamily="2" charset="-122"/>
                <a:ea typeface="DengXian" panose="020B0503020204020204" pitchFamily="2" charset="-122"/>
                <a:cs typeface="Quicksand"/>
                <a:sym typeface="Quicksand"/>
              </a:rPr>
              <a:t>The linear regression model finds 7 coefficients and a constant to act as weights to 7 different features and as the intercept in computing predictions for the age of abalone. Matrix division was used to solve for the coefficients through a linear system of equations manually.</a:t>
            </a:r>
            <a:endParaRPr sz="1600" dirty="0">
              <a:latin typeface="DengXian" panose="020B0503020204020204" pitchFamily="2" charset="-122"/>
              <a:ea typeface="DengXian" panose="020B0503020204020204" pitchFamily="2" charset="-122"/>
              <a:cs typeface="Quicksand"/>
              <a:sym typeface="Quicksand"/>
            </a:endParaRPr>
          </a:p>
          <a:p>
            <a:pPr marL="0" lvl="0" indent="0" algn="l" rtl="0">
              <a:spcBef>
                <a:spcPts val="0"/>
              </a:spcBef>
              <a:spcAft>
                <a:spcPts val="0"/>
              </a:spcAft>
              <a:buClr>
                <a:schemeClr val="dk1"/>
              </a:buClr>
              <a:buSzPts val="2000"/>
              <a:buFont typeface="Arial"/>
              <a:buNone/>
            </a:pPr>
            <a:endParaRPr sz="1600" b="1" dirty="0">
              <a:latin typeface="DengXian" panose="020B0503020204020204" pitchFamily="2" charset="-122"/>
              <a:ea typeface="DengXian" panose="020B0503020204020204" pitchFamily="2" charset="-122"/>
              <a:cs typeface="Quicksand"/>
              <a:sym typeface="Quicksand"/>
            </a:endParaRPr>
          </a:p>
          <a:p>
            <a:pPr marL="0" lvl="0" indent="0" algn="l" rtl="0">
              <a:spcBef>
                <a:spcPts val="0"/>
              </a:spcBef>
              <a:spcAft>
                <a:spcPts val="0"/>
              </a:spcAft>
              <a:buClr>
                <a:schemeClr val="dk1"/>
              </a:buClr>
              <a:buSzPts val="2000"/>
              <a:buFont typeface="Arial"/>
              <a:buNone/>
            </a:pPr>
            <a:r>
              <a:rPr lang="en-US" sz="1600" b="1" dirty="0">
                <a:latin typeface="DengXian" panose="020B0503020204020204" pitchFamily="2" charset="-122"/>
                <a:ea typeface="DengXian" panose="020B0503020204020204" pitchFamily="2" charset="-122"/>
                <a:cs typeface="Quicksand"/>
                <a:sym typeface="Quicksand"/>
              </a:rPr>
              <a:t>Implementation Details</a:t>
            </a:r>
            <a:endParaRPr sz="1600" b="1" dirty="0">
              <a:latin typeface="DengXian" panose="020B0503020204020204" pitchFamily="2" charset="-122"/>
              <a:ea typeface="DengXian" panose="020B0503020204020204" pitchFamily="2" charset="-122"/>
              <a:cs typeface="Quicksand"/>
              <a:sym typeface="Quicksand"/>
            </a:endParaRPr>
          </a:p>
          <a:p>
            <a:pPr marL="0" lvl="0" indent="0" algn="l" rtl="0">
              <a:spcBef>
                <a:spcPts val="0"/>
              </a:spcBef>
              <a:spcAft>
                <a:spcPts val="0"/>
              </a:spcAft>
              <a:buClr>
                <a:schemeClr val="dk1"/>
              </a:buClr>
              <a:buSzPts val="2000"/>
              <a:buFont typeface="Arial"/>
              <a:buNone/>
            </a:pPr>
            <a:r>
              <a:rPr lang="en-US" sz="1600" dirty="0">
                <a:latin typeface="DengXian" panose="020B0503020204020204" pitchFamily="2" charset="-122"/>
                <a:ea typeface="DengXian" panose="020B0503020204020204" pitchFamily="2" charset="-122"/>
                <a:cs typeface="Quicksand"/>
                <a:sym typeface="Quicksand"/>
              </a:rPr>
              <a:t>70% of data was used for regression 30% was used for cross-validation.</a:t>
            </a:r>
            <a:endParaRPr sz="1600" dirty="0">
              <a:latin typeface="DengXian" panose="020B0503020204020204" pitchFamily="2" charset="-122"/>
              <a:ea typeface="DengXian" panose="020B0503020204020204" pitchFamily="2" charset="-122"/>
              <a:cs typeface="Quicksand"/>
              <a:sym typeface="Quicksand"/>
            </a:endParaRPr>
          </a:p>
          <a:p>
            <a:pPr marL="0" lvl="0" indent="0" algn="l" rtl="0">
              <a:spcBef>
                <a:spcPts val="0"/>
              </a:spcBef>
              <a:spcAft>
                <a:spcPts val="0"/>
              </a:spcAft>
              <a:buClr>
                <a:schemeClr val="dk1"/>
              </a:buClr>
              <a:buSzPts val="2000"/>
              <a:buFont typeface="Arial"/>
              <a:buNone/>
            </a:pPr>
            <a:r>
              <a:rPr lang="en-US" sz="1600" dirty="0">
                <a:latin typeface="DengXian" panose="020B0503020204020204" pitchFamily="2" charset="-122"/>
                <a:ea typeface="DengXian" panose="020B0503020204020204" pitchFamily="2" charset="-122"/>
                <a:cs typeface="Quicksand"/>
                <a:sym typeface="Quicksand"/>
              </a:rPr>
              <a:t>A comparison between MATLAB functions and manual calculation was made.</a:t>
            </a:r>
            <a:endParaRPr sz="1600" dirty="0">
              <a:latin typeface="DengXian" panose="020B0503020204020204" pitchFamily="2" charset="-122"/>
              <a:ea typeface="DengXian" panose="020B0503020204020204" pitchFamily="2" charset="-122"/>
              <a:cs typeface="Quicksand"/>
              <a:sym typeface="Quicksand"/>
            </a:endParaRPr>
          </a:p>
          <a:p>
            <a:pPr marL="0" lvl="0" indent="0" algn="l" rtl="0">
              <a:spcBef>
                <a:spcPts val="0"/>
              </a:spcBef>
              <a:spcAft>
                <a:spcPts val="0"/>
              </a:spcAft>
              <a:buClr>
                <a:schemeClr val="dk1"/>
              </a:buClr>
              <a:buSzPts val="2000"/>
              <a:buFont typeface="Arial"/>
              <a:buNone/>
            </a:pPr>
            <a:endParaRPr sz="1600" dirty="0">
              <a:latin typeface="DengXian" panose="020B0503020204020204" pitchFamily="2" charset="-122"/>
              <a:ea typeface="DengXian" panose="020B0503020204020204" pitchFamily="2" charset="-122"/>
              <a:cs typeface="Quicksand"/>
              <a:sym typeface="Quicksand"/>
            </a:endParaRPr>
          </a:p>
          <a:p>
            <a:pPr marL="0" lvl="0" indent="0" algn="l" rtl="0">
              <a:spcBef>
                <a:spcPts val="0"/>
              </a:spcBef>
              <a:spcAft>
                <a:spcPts val="0"/>
              </a:spcAft>
              <a:buClr>
                <a:schemeClr val="dk1"/>
              </a:buClr>
              <a:buSzPts val="2000"/>
              <a:buFont typeface="Arial"/>
              <a:buNone/>
            </a:pPr>
            <a:r>
              <a:rPr lang="en-US" sz="1600" b="1" dirty="0">
                <a:latin typeface="DengXian" panose="020B0503020204020204" pitchFamily="2" charset="-122"/>
                <a:ea typeface="DengXian" panose="020B0503020204020204" pitchFamily="2" charset="-122"/>
                <a:cs typeface="Quicksand"/>
                <a:sym typeface="Quicksand"/>
              </a:rPr>
              <a:t>Results</a:t>
            </a:r>
            <a:endParaRPr sz="1600" b="1" dirty="0">
              <a:latin typeface="DengXian" panose="020B0503020204020204" pitchFamily="2" charset="-122"/>
              <a:ea typeface="DengXian" panose="020B0503020204020204" pitchFamily="2" charset="-122"/>
              <a:cs typeface="Quicksand"/>
              <a:sym typeface="Quicksand"/>
            </a:endParaRPr>
          </a:p>
          <a:p>
            <a:pPr marL="0" lvl="0" indent="0" algn="l" rtl="0">
              <a:spcBef>
                <a:spcPts val="0"/>
              </a:spcBef>
              <a:spcAft>
                <a:spcPts val="0"/>
              </a:spcAft>
              <a:buClr>
                <a:schemeClr val="dk1"/>
              </a:buClr>
              <a:buSzPts val="2000"/>
              <a:buFont typeface="Arial"/>
              <a:buNone/>
            </a:pPr>
            <a:r>
              <a:rPr lang="en-US" sz="1600" dirty="0">
                <a:latin typeface="DengXian" panose="020B0503020204020204" pitchFamily="2" charset="-122"/>
                <a:ea typeface="DengXian" panose="020B0503020204020204" pitchFamily="2" charset="-122"/>
                <a:cs typeface="Quicksand"/>
                <a:sym typeface="Quicksand"/>
              </a:rPr>
              <a:t>The models produced an RMSE of 2.22. The difference in RMSEs between the models was minimal</a:t>
            </a:r>
            <a:endParaRPr sz="1600" dirty="0">
              <a:latin typeface="DengXian" panose="020B0503020204020204" pitchFamily="2" charset="-122"/>
              <a:ea typeface="DengXian" panose="020B0503020204020204" pitchFamily="2" charset="-122"/>
            </a:endParaRPr>
          </a:p>
        </p:txBody>
      </p:sp>
      <p:sp>
        <p:nvSpPr>
          <p:cNvPr id="95" name="Google Shape;95;p15"/>
          <p:cNvSpPr txBox="1">
            <a:spLocks noGrp="1"/>
          </p:cNvSpPr>
          <p:nvPr>
            <p:ph type="title"/>
          </p:nvPr>
        </p:nvSpPr>
        <p:spPr>
          <a:xfrm>
            <a:off x="0" y="1123825"/>
            <a:ext cx="3449100" cy="4601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Font typeface="Arial"/>
              <a:buNone/>
            </a:pPr>
            <a:r>
              <a:rPr lang="en-US" b="1" dirty="0">
                <a:solidFill>
                  <a:schemeClr val="lt1"/>
                </a:solidFill>
                <a:latin typeface="Roboto Slab"/>
                <a:ea typeface="Roboto Slab"/>
                <a:cs typeface="Roboto Slab"/>
                <a:sym typeface="Roboto Slab"/>
              </a:rPr>
              <a:t>Methods</a:t>
            </a:r>
            <a:endParaRPr b="1" dirty="0">
              <a:solidFill>
                <a:schemeClr val="lt1"/>
              </a:solidFill>
              <a:latin typeface="Roboto Slab"/>
              <a:ea typeface="Roboto Slab"/>
              <a:cs typeface="Roboto Slab"/>
              <a:sym typeface="Roboto Slab"/>
            </a:endParaRPr>
          </a:p>
          <a:p>
            <a:pPr marL="0" lvl="0" indent="0" algn="ctr" rtl="0">
              <a:spcBef>
                <a:spcPts val="0"/>
              </a:spcBef>
              <a:spcAft>
                <a:spcPts val="0"/>
              </a:spcAft>
              <a:buClr>
                <a:schemeClr val="lt1"/>
              </a:buClr>
              <a:buSzPts val="3600"/>
              <a:buFont typeface="Arial"/>
              <a:buNone/>
            </a:pPr>
            <a:r>
              <a:rPr lang="en-US" b="1" dirty="0">
                <a:solidFill>
                  <a:schemeClr val="lt1"/>
                </a:solidFill>
                <a:latin typeface="Roboto Slab"/>
                <a:ea typeface="Roboto Slab"/>
                <a:cs typeface="Roboto Slab"/>
                <a:sym typeface="Roboto Slab"/>
              </a:rPr>
              <a:t>&amp;</a:t>
            </a:r>
            <a:endParaRPr b="1" dirty="0">
              <a:solidFill>
                <a:schemeClr val="lt1"/>
              </a:solidFill>
              <a:latin typeface="Roboto Slab"/>
              <a:ea typeface="Roboto Slab"/>
              <a:cs typeface="Roboto Slab"/>
              <a:sym typeface="Roboto Slab"/>
            </a:endParaRPr>
          </a:p>
          <a:p>
            <a:pPr marL="0" lvl="0" indent="0" algn="ctr" rtl="0">
              <a:spcBef>
                <a:spcPts val="0"/>
              </a:spcBef>
              <a:spcAft>
                <a:spcPts val="0"/>
              </a:spcAft>
              <a:buClr>
                <a:schemeClr val="lt1"/>
              </a:buClr>
              <a:buSzPts val="3600"/>
              <a:buFont typeface="Arial"/>
              <a:buNone/>
            </a:pPr>
            <a:r>
              <a:rPr lang="en-US" b="1" dirty="0">
                <a:solidFill>
                  <a:schemeClr val="lt1"/>
                </a:solidFill>
                <a:latin typeface="Roboto Slab"/>
                <a:ea typeface="Roboto Slab"/>
                <a:cs typeface="Roboto Slab"/>
                <a:sym typeface="Roboto Slab"/>
              </a:rPr>
              <a:t>Algorithms</a:t>
            </a:r>
            <a:endParaRPr b="1" dirty="0">
              <a:solidFill>
                <a:schemeClr val="lt1"/>
              </a:solidFill>
              <a:latin typeface="Roboto Slab"/>
              <a:ea typeface="Roboto Slab"/>
              <a:cs typeface="Roboto Slab"/>
              <a:sym typeface="Roboto Slab"/>
            </a:endParaRPr>
          </a:p>
        </p:txBody>
      </p:sp>
      <p:sp>
        <p:nvSpPr>
          <p:cNvPr id="96" name="Google Shape;96;p15"/>
          <p:cNvSpPr txBox="1">
            <a:spLocks noGrp="1"/>
          </p:cNvSpPr>
          <p:nvPr>
            <p:ph type="body" idx="1"/>
          </p:nvPr>
        </p:nvSpPr>
        <p:spPr>
          <a:xfrm>
            <a:off x="7634875" y="245098"/>
            <a:ext cx="4072800" cy="661290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000"/>
              <a:buNone/>
            </a:pPr>
            <a:r>
              <a:rPr lang="en-US" b="1" dirty="0">
                <a:latin typeface="Roboto Slab"/>
                <a:ea typeface="Roboto Slab"/>
                <a:cs typeface="Roboto Slab"/>
                <a:sym typeface="Roboto Slab"/>
              </a:rPr>
              <a:t>Artificial Neural Network</a:t>
            </a:r>
            <a:endParaRPr b="1" dirty="0">
              <a:latin typeface="Roboto Slab"/>
              <a:ea typeface="Roboto Slab"/>
              <a:cs typeface="Roboto Slab"/>
              <a:sym typeface="Roboto Slab"/>
            </a:endParaRPr>
          </a:p>
          <a:p>
            <a:pPr marL="0" lvl="0" indent="0" algn="l" rtl="0">
              <a:spcBef>
                <a:spcPts val="0"/>
              </a:spcBef>
              <a:spcAft>
                <a:spcPts val="0"/>
              </a:spcAft>
              <a:buSzPts val="2000"/>
              <a:buNone/>
            </a:pPr>
            <a:endParaRPr sz="1700" b="1" dirty="0">
              <a:latin typeface="Quicksand"/>
              <a:ea typeface="Quicksand"/>
              <a:cs typeface="Quicksand"/>
              <a:sym typeface="Quicksand"/>
            </a:endParaRPr>
          </a:p>
          <a:p>
            <a:pPr marL="0" lvl="0" indent="0" algn="l" rtl="0">
              <a:spcBef>
                <a:spcPts val="0"/>
              </a:spcBef>
              <a:spcAft>
                <a:spcPts val="0"/>
              </a:spcAft>
              <a:buClr>
                <a:schemeClr val="dk1"/>
              </a:buClr>
              <a:buSzPts val="2000"/>
              <a:buFont typeface="Arial"/>
              <a:buNone/>
            </a:pPr>
            <a:r>
              <a:rPr lang="en-US" sz="1600" b="1" dirty="0">
                <a:latin typeface="DengXian" panose="02010600030101010101" pitchFamily="2" charset="-122"/>
                <a:ea typeface="DengXian" panose="02010600030101010101" pitchFamily="2" charset="-122"/>
                <a:cs typeface="Quicksand"/>
                <a:sym typeface="Quicksand"/>
              </a:rPr>
              <a:t>Model Introduction </a:t>
            </a:r>
            <a:br>
              <a:rPr lang="en-US" sz="1600" b="1" dirty="0">
                <a:latin typeface="DengXian" panose="02010600030101010101" pitchFamily="2" charset="-122"/>
                <a:ea typeface="DengXian" panose="02010600030101010101" pitchFamily="2" charset="-122"/>
                <a:cs typeface="Quicksand"/>
                <a:sym typeface="Quicksand"/>
              </a:rPr>
            </a:br>
            <a:r>
              <a:rPr lang="en-US" sz="1600" dirty="0">
                <a:latin typeface="DengXian" panose="02010600030101010101" pitchFamily="2" charset="-122"/>
                <a:ea typeface="DengXian" panose="02010600030101010101" pitchFamily="2" charset="-122"/>
                <a:cs typeface="Quicksand"/>
                <a:sym typeface="Quicksand"/>
              </a:rPr>
              <a:t>Artificial Neural Network</a:t>
            </a:r>
            <a:endParaRPr sz="1600"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SzPts val="2000"/>
              <a:buNone/>
            </a:pPr>
            <a:endParaRPr sz="1600"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Clr>
                <a:schemeClr val="dk1"/>
              </a:buClr>
              <a:buSzPts val="2000"/>
              <a:buFont typeface="Arial"/>
              <a:buNone/>
            </a:pPr>
            <a:r>
              <a:rPr lang="en-US" sz="1600" b="1" dirty="0">
                <a:latin typeface="DengXian" panose="02010600030101010101" pitchFamily="2" charset="-122"/>
                <a:ea typeface="DengXian" panose="02010600030101010101" pitchFamily="2" charset="-122"/>
                <a:cs typeface="Quicksand"/>
                <a:sym typeface="Quicksand"/>
              </a:rPr>
              <a:t>Algorithm </a:t>
            </a:r>
            <a:br>
              <a:rPr lang="en-US" sz="1600" b="1" dirty="0">
                <a:latin typeface="DengXian" panose="02010600030101010101" pitchFamily="2" charset="-122"/>
                <a:ea typeface="DengXian" panose="02010600030101010101" pitchFamily="2" charset="-122"/>
                <a:cs typeface="Quicksand"/>
                <a:sym typeface="Quicksand"/>
              </a:rPr>
            </a:br>
            <a:r>
              <a:rPr lang="en-US" sz="1600" dirty="0">
                <a:latin typeface="DengXian" panose="02010600030101010101" pitchFamily="2" charset="-122"/>
                <a:ea typeface="DengXian" panose="02010600030101010101" pitchFamily="2" charset="-122"/>
                <a:cs typeface="Quicksand"/>
                <a:sym typeface="Quicksand"/>
              </a:rPr>
              <a:t>Two Artificial Neural Networks comprising three hidden layers of ten neurons and a single hidden layer of ten neurons respectively were made. The manually created ANN used mini-batch gradient descent along with a sigmoid activation function.</a:t>
            </a:r>
            <a:endParaRPr sz="1600"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Clr>
                <a:schemeClr val="dk1"/>
              </a:buClr>
              <a:buSzPts val="2000"/>
              <a:buFont typeface="Arial"/>
              <a:buNone/>
            </a:pPr>
            <a:endParaRPr sz="1600"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Clr>
                <a:schemeClr val="dk1"/>
              </a:buClr>
              <a:buSzPts val="2000"/>
              <a:buFont typeface="Arial"/>
              <a:buNone/>
            </a:pPr>
            <a:r>
              <a:rPr lang="en-US" sz="1600" b="1" dirty="0">
                <a:latin typeface="DengXian" panose="02010600030101010101" pitchFamily="2" charset="-122"/>
                <a:ea typeface="DengXian" panose="02010600030101010101" pitchFamily="2" charset="-122"/>
                <a:cs typeface="Quicksand"/>
                <a:sym typeface="Quicksand"/>
              </a:rPr>
              <a:t>Implementation Details</a:t>
            </a:r>
            <a:endParaRPr sz="1600" b="1"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SzPts val="2000"/>
              <a:buNone/>
            </a:pPr>
            <a:r>
              <a:rPr lang="en-US" sz="1600" dirty="0">
                <a:latin typeface="DengXian" panose="02010600030101010101" pitchFamily="2" charset="-122"/>
                <a:ea typeface="DengXian" panose="02010600030101010101" pitchFamily="2" charset="-122"/>
                <a:cs typeface="Quicksand"/>
                <a:sym typeface="Quicksand"/>
              </a:rPr>
              <a:t>70% of data was used for training 30% was used for testing.</a:t>
            </a:r>
            <a:endParaRPr sz="1600"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SzPts val="2000"/>
              <a:buNone/>
            </a:pPr>
            <a:endParaRPr sz="1600"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Clr>
                <a:schemeClr val="dk1"/>
              </a:buClr>
              <a:buSzPts val="2000"/>
              <a:buFont typeface="Arial"/>
              <a:buNone/>
            </a:pPr>
            <a:r>
              <a:rPr lang="en-US" sz="1600" b="1" dirty="0">
                <a:latin typeface="DengXian" panose="02010600030101010101" pitchFamily="2" charset="-122"/>
                <a:ea typeface="DengXian" panose="02010600030101010101" pitchFamily="2" charset="-122"/>
                <a:cs typeface="Quicksand"/>
                <a:sym typeface="Quicksand"/>
              </a:rPr>
              <a:t>Results</a:t>
            </a:r>
            <a:endParaRPr sz="1600"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SzPts val="2000"/>
              <a:buNone/>
            </a:pPr>
            <a:r>
              <a:rPr lang="en-US" sz="1600" dirty="0">
                <a:latin typeface="DengXian" panose="02010600030101010101" pitchFamily="2" charset="-122"/>
                <a:ea typeface="DengXian" panose="02010600030101010101" pitchFamily="2" charset="-122"/>
                <a:cs typeface="Quicksand"/>
                <a:sym typeface="Quicksand"/>
              </a:rPr>
              <a:t>ANN implemented using MATLAB functions had an RMSE 2.22. </a:t>
            </a:r>
            <a:br>
              <a:rPr lang="en-US" sz="1600" dirty="0">
                <a:latin typeface="DengXian" panose="02010600030101010101" pitchFamily="2" charset="-122"/>
                <a:ea typeface="DengXian" panose="02010600030101010101" pitchFamily="2" charset="-122"/>
                <a:cs typeface="Quicksand"/>
                <a:sym typeface="Quicksand"/>
              </a:rPr>
            </a:br>
            <a:r>
              <a:rPr lang="en-US" sz="1600" dirty="0">
                <a:latin typeface="DengXian" panose="02010600030101010101" pitchFamily="2" charset="-122"/>
                <a:ea typeface="DengXian" panose="02010600030101010101" pitchFamily="2" charset="-122"/>
                <a:cs typeface="Quicksand"/>
                <a:sym typeface="Quicksand"/>
              </a:rPr>
              <a:t>ANN implemented manually had an average performance of RMSE 3.12.</a:t>
            </a:r>
            <a:endParaRPr sz="1600"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SzPts val="2000"/>
              <a:buNone/>
            </a:pPr>
            <a:endParaRPr sz="1700" dirty="0">
              <a:latin typeface="Quicksand"/>
              <a:ea typeface="Quicksand"/>
              <a:cs typeface="Quicksand"/>
              <a:sym typeface="Quicksand"/>
            </a:endParaRPr>
          </a:p>
          <a:p>
            <a:pPr marL="0" lvl="0" indent="0" algn="l" rtl="0">
              <a:spcBef>
                <a:spcPts val="0"/>
              </a:spcBef>
              <a:spcAft>
                <a:spcPts val="0"/>
              </a:spcAft>
              <a:buSzPts val="2000"/>
              <a:buNone/>
            </a:pPr>
            <a:endParaRPr sz="1700" dirty="0">
              <a:latin typeface="Quicksand"/>
              <a:ea typeface="Quicksand"/>
              <a:cs typeface="Quicksand"/>
              <a:sym typeface="Quicksand"/>
            </a:endParaRPr>
          </a:p>
        </p:txBody>
      </p:sp>
      <p:sp>
        <p:nvSpPr>
          <p:cNvPr id="97" name="Google Shape;97;p15"/>
          <p:cNvSpPr txBox="1">
            <a:spLocks noGrp="1"/>
          </p:cNvSpPr>
          <p:nvPr>
            <p:ph type="sldNum" idx="12"/>
          </p:nvPr>
        </p:nvSpPr>
        <p:spPr>
          <a:xfrm>
            <a:off x="10634135" y="6356350"/>
            <a:ext cx="1530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atin typeface="Roboto Slab"/>
                <a:ea typeface="Roboto Slab"/>
                <a:cs typeface="Roboto Slab"/>
                <a:sym typeface="Roboto Slab"/>
              </a:rPr>
              <a:t>3</a:t>
            </a:fld>
            <a:endParaRPr>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5c011a66c2_4_15"/>
          <p:cNvSpPr txBox="1">
            <a:spLocks noGrp="1"/>
          </p:cNvSpPr>
          <p:nvPr>
            <p:ph type="title"/>
          </p:nvPr>
        </p:nvSpPr>
        <p:spPr>
          <a:xfrm>
            <a:off x="252919" y="1123837"/>
            <a:ext cx="2947500" cy="4601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Arial"/>
              <a:buNone/>
            </a:pPr>
            <a:r>
              <a:rPr lang="en-US" b="1" dirty="0">
                <a:latin typeface="Roboto Slab"/>
                <a:ea typeface="Roboto Slab"/>
                <a:cs typeface="Roboto Slab"/>
                <a:sym typeface="Roboto Slab"/>
              </a:rPr>
              <a:t>Additional</a:t>
            </a:r>
            <a:endParaRPr b="1" dirty="0">
              <a:latin typeface="Roboto Slab"/>
              <a:ea typeface="Roboto Slab"/>
              <a:cs typeface="Roboto Slab"/>
              <a:sym typeface="Roboto Slab"/>
            </a:endParaRPr>
          </a:p>
          <a:p>
            <a:pPr marL="0" lvl="0" indent="0" algn="ctr" rtl="0">
              <a:lnSpc>
                <a:spcPct val="90000"/>
              </a:lnSpc>
              <a:spcBef>
                <a:spcPts val="0"/>
              </a:spcBef>
              <a:spcAft>
                <a:spcPts val="0"/>
              </a:spcAft>
              <a:buClr>
                <a:schemeClr val="lt1"/>
              </a:buClr>
              <a:buSzPts val="3600"/>
              <a:buFont typeface="Arial"/>
              <a:buNone/>
            </a:pPr>
            <a:r>
              <a:rPr lang="en-US" b="1" dirty="0">
                <a:latin typeface="Roboto Slab"/>
                <a:ea typeface="Roboto Slab"/>
                <a:cs typeface="Roboto Slab"/>
                <a:sym typeface="Roboto Slab"/>
              </a:rPr>
              <a:t>Analysis</a:t>
            </a:r>
            <a:endParaRPr b="1" dirty="0">
              <a:latin typeface="Roboto Slab"/>
              <a:ea typeface="Roboto Slab"/>
              <a:cs typeface="Roboto Slab"/>
              <a:sym typeface="Roboto Slab"/>
            </a:endParaRPr>
          </a:p>
        </p:txBody>
      </p:sp>
      <p:sp>
        <p:nvSpPr>
          <p:cNvPr id="103" name="Google Shape;103;g5c011a66c2_4_15"/>
          <p:cNvSpPr txBox="1">
            <a:spLocks noGrp="1"/>
          </p:cNvSpPr>
          <p:nvPr>
            <p:ph type="body" idx="1"/>
          </p:nvPr>
        </p:nvSpPr>
        <p:spPr>
          <a:xfrm>
            <a:off x="7007175" y="312625"/>
            <a:ext cx="4779900" cy="2531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1600" dirty="0">
                <a:latin typeface="DengXian" panose="02010600030101010101" pitchFamily="2" charset="-122"/>
                <a:ea typeface="DengXian" panose="02010600030101010101" pitchFamily="2" charset="-122"/>
                <a:cs typeface="Quicksand"/>
                <a:sym typeface="Quicksand"/>
              </a:rPr>
              <a:t>The feature with the highest correlation to Rings (age of abalone = number of rings + 1.5 years) is </a:t>
            </a:r>
            <a:r>
              <a:rPr lang="en-US" sz="1600" dirty="0" err="1">
                <a:latin typeface="DengXian" panose="02010600030101010101" pitchFamily="2" charset="-122"/>
                <a:ea typeface="DengXian" panose="02010600030101010101" pitchFamily="2" charset="-122"/>
                <a:cs typeface="Quicksand"/>
                <a:sym typeface="Quicksand"/>
              </a:rPr>
              <a:t>ShellWeight</a:t>
            </a:r>
            <a:r>
              <a:rPr lang="en-US" sz="1600" dirty="0">
                <a:latin typeface="DengXian" panose="02010600030101010101" pitchFamily="2" charset="-122"/>
                <a:ea typeface="DengXian" panose="02010600030101010101" pitchFamily="2" charset="-122"/>
                <a:cs typeface="Quicksand"/>
                <a:sym typeface="Quicksand"/>
              </a:rPr>
              <a:t>, the weight of the abalone after being dried. It has the highest correlation value of 0.6276. Hence, the weight of the dried shell would be the most telling feature if other variables were unavailable. </a:t>
            </a:r>
            <a:endParaRPr sz="1600" dirty="0">
              <a:latin typeface="DengXian" panose="02010600030101010101" pitchFamily="2" charset="-122"/>
              <a:ea typeface="DengXian" panose="02010600030101010101" pitchFamily="2" charset="-122"/>
              <a:cs typeface="Quicksand"/>
              <a:sym typeface="Quicksand"/>
            </a:endParaRPr>
          </a:p>
        </p:txBody>
      </p:sp>
      <p:pic>
        <p:nvPicPr>
          <p:cNvPr id="104" name="Google Shape;104;g5c011a66c2_4_15"/>
          <p:cNvPicPr preferRelativeResize="0"/>
          <p:nvPr/>
        </p:nvPicPr>
        <p:blipFill rotWithShape="1">
          <a:blip r:embed="rId3">
            <a:alphaModFix/>
          </a:blip>
          <a:srcRect/>
          <a:stretch/>
        </p:blipFill>
        <p:spPr>
          <a:xfrm>
            <a:off x="3634913" y="379626"/>
            <a:ext cx="3283424" cy="2531575"/>
          </a:xfrm>
          <a:prstGeom prst="rect">
            <a:avLst/>
          </a:prstGeom>
          <a:noFill/>
          <a:ln>
            <a:noFill/>
          </a:ln>
        </p:spPr>
      </p:pic>
      <p:sp>
        <p:nvSpPr>
          <p:cNvPr id="105" name="Google Shape;105;g5c011a66c2_4_15"/>
          <p:cNvSpPr txBox="1">
            <a:spLocks noGrp="1"/>
          </p:cNvSpPr>
          <p:nvPr>
            <p:ph type="body" idx="1"/>
          </p:nvPr>
        </p:nvSpPr>
        <p:spPr>
          <a:xfrm>
            <a:off x="7007175" y="2877625"/>
            <a:ext cx="4779900" cy="3370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Font typeface="Arial"/>
              <a:buNone/>
            </a:pPr>
            <a:r>
              <a:rPr lang="en-US" sz="1600" dirty="0">
                <a:latin typeface="DengXian" panose="02010600030101010101" pitchFamily="2" charset="-122"/>
                <a:ea typeface="DengXian" panose="02010600030101010101" pitchFamily="2" charset="-122"/>
                <a:cs typeface="Quicksand"/>
                <a:sym typeface="Quicksand"/>
              </a:rPr>
              <a:t>The graph on the left is a PCA biplot using the first three principal components calculated using Singular Value Decomposition (SVD), which explain more than 97% of the variance. The first component alone explains over 90% of the variance, which means the dimensionality of the problem can be further reduced with minimal loss of information.</a:t>
            </a:r>
            <a:endParaRPr sz="1600" dirty="0">
              <a:solidFill>
                <a:srgbClr val="434343"/>
              </a:solidFill>
              <a:latin typeface="DengXian" panose="02010600030101010101" pitchFamily="2" charset="-122"/>
              <a:ea typeface="DengXian" panose="02010600030101010101" pitchFamily="2" charset="-122"/>
              <a:cs typeface="Quicksand"/>
              <a:sym typeface="Quicksand"/>
            </a:endParaRPr>
          </a:p>
        </p:txBody>
      </p:sp>
      <p:sp>
        <p:nvSpPr>
          <p:cNvPr id="106" name="Google Shape;106;g5c011a66c2_4_15"/>
          <p:cNvSpPr txBox="1">
            <a:spLocks noGrp="1"/>
          </p:cNvSpPr>
          <p:nvPr>
            <p:ph type="sldNum" idx="12"/>
          </p:nvPr>
        </p:nvSpPr>
        <p:spPr>
          <a:xfrm>
            <a:off x="10634135" y="6356350"/>
            <a:ext cx="1530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atin typeface="Roboto Slab"/>
                <a:ea typeface="Roboto Slab"/>
                <a:cs typeface="Roboto Slab"/>
                <a:sym typeface="Roboto Slab"/>
              </a:rPr>
              <a:t>4</a:t>
            </a:fld>
            <a:endParaRPr>
              <a:latin typeface="Roboto Slab"/>
              <a:ea typeface="Roboto Slab"/>
              <a:cs typeface="Roboto Slab"/>
              <a:sym typeface="Roboto Slab"/>
            </a:endParaRPr>
          </a:p>
        </p:txBody>
      </p:sp>
      <p:pic>
        <p:nvPicPr>
          <p:cNvPr id="107" name="Google Shape;107;g5c011a66c2_4_15"/>
          <p:cNvPicPr preferRelativeResize="0"/>
          <p:nvPr/>
        </p:nvPicPr>
        <p:blipFill>
          <a:blip r:embed="rId4">
            <a:alphaModFix/>
          </a:blip>
          <a:stretch>
            <a:fillRect/>
          </a:stretch>
        </p:blipFill>
        <p:spPr>
          <a:xfrm>
            <a:off x="3634925" y="3050225"/>
            <a:ext cx="3283401" cy="31793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5c09a0af94_1_37"/>
          <p:cNvSpPr txBox="1">
            <a:spLocks noGrp="1"/>
          </p:cNvSpPr>
          <p:nvPr>
            <p:ph type="title"/>
          </p:nvPr>
        </p:nvSpPr>
        <p:spPr>
          <a:xfrm>
            <a:off x="252919" y="1123837"/>
            <a:ext cx="2947500" cy="4601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Arial"/>
              <a:buNone/>
            </a:pPr>
            <a:r>
              <a:rPr lang="en-US" b="1" dirty="0">
                <a:latin typeface="Roboto Slab"/>
                <a:ea typeface="Roboto Slab"/>
                <a:cs typeface="Roboto Slab"/>
                <a:sym typeface="Roboto Slab"/>
              </a:rPr>
              <a:t>Conclusion</a:t>
            </a:r>
            <a:endParaRPr b="1" dirty="0">
              <a:latin typeface="Roboto Slab"/>
              <a:ea typeface="Roboto Slab"/>
              <a:cs typeface="Roboto Slab"/>
              <a:sym typeface="Roboto Slab"/>
            </a:endParaRPr>
          </a:p>
        </p:txBody>
      </p:sp>
      <p:sp>
        <p:nvSpPr>
          <p:cNvPr id="113" name="Google Shape;113;g5c09a0af94_1_37"/>
          <p:cNvSpPr txBox="1">
            <a:spLocks noGrp="1"/>
          </p:cNvSpPr>
          <p:nvPr>
            <p:ph type="body" idx="1"/>
          </p:nvPr>
        </p:nvSpPr>
        <p:spPr>
          <a:xfrm>
            <a:off x="6826050" y="0"/>
            <a:ext cx="4961100" cy="6858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Font typeface="Arial"/>
              <a:buNone/>
            </a:pPr>
            <a:r>
              <a:rPr lang="en-US" sz="1600" dirty="0" err="1">
                <a:latin typeface="DengXian" panose="02010600030101010101" pitchFamily="2" charset="-122"/>
                <a:ea typeface="DengXian" panose="02010600030101010101" pitchFamily="2" charset="-122"/>
                <a:cs typeface="Quicksand"/>
                <a:sym typeface="Quicksand"/>
              </a:rPr>
              <a:t>WholeWeight</a:t>
            </a:r>
            <a:r>
              <a:rPr lang="en-US" sz="1600" dirty="0">
                <a:latin typeface="DengXian" panose="02010600030101010101" pitchFamily="2" charset="-122"/>
                <a:ea typeface="DengXian" panose="02010600030101010101" pitchFamily="2" charset="-122"/>
                <a:cs typeface="Quicksand"/>
                <a:sym typeface="Quicksand"/>
              </a:rPr>
              <a:t> was the most important variable in predicting the age of abalone. The total weight of an abalone is the best predictor of its age when other variables are held constant (but measured)..</a:t>
            </a: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Clr>
                <a:schemeClr val="dk1"/>
              </a:buClr>
              <a:buSzPts val="1100"/>
              <a:buFont typeface="Arial"/>
              <a:buNone/>
            </a:pP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Clr>
                <a:schemeClr val="dk1"/>
              </a:buClr>
              <a:buSzPts val="1100"/>
              <a:buFont typeface="Arial"/>
              <a:buNone/>
            </a:pPr>
            <a:r>
              <a:rPr lang="en-US" sz="1600" dirty="0">
                <a:latin typeface="DengXian" panose="02010600030101010101" pitchFamily="2" charset="-122"/>
                <a:ea typeface="DengXian" panose="02010600030101010101" pitchFamily="2" charset="-122"/>
                <a:cs typeface="Quicksand"/>
                <a:sym typeface="Quicksand"/>
              </a:rPr>
              <a:t>On the other hand, Length did not have a significant effect when predicting the age of abalone. The p-value was also very high (p = 0.39).</a:t>
            </a: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Clr>
                <a:schemeClr val="dk1"/>
              </a:buClr>
              <a:buSzPts val="1100"/>
              <a:buFont typeface="Arial"/>
              <a:buNone/>
            </a:pP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Clr>
                <a:schemeClr val="dk1"/>
              </a:buClr>
              <a:buSzPts val="1100"/>
              <a:buFont typeface="Arial"/>
              <a:buNone/>
            </a:pPr>
            <a:r>
              <a:rPr lang="en-US" sz="1600" dirty="0">
                <a:latin typeface="DengXian" panose="02010600030101010101" pitchFamily="2" charset="-122"/>
                <a:ea typeface="DengXian" panose="02010600030101010101" pitchFamily="2" charset="-122"/>
                <a:cs typeface="Quicksand"/>
                <a:sym typeface="Quicksand"/>
              </a:rPr>
              <a:t>The difference in accuracy between the two methods were minimal, although the built-in ANN functions performed the best (RMSE = 2.14 years).</a:t>
            </a: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Clr>
                <a:schemeClr val="dk1"/>
              </a:buClr>
              <a:buSzPts val="1100"/>
              <a:buFont typeface="Arial"/>
              <a:buNone/>
            </a:pP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Clr>
                <a:schemeClr val="dk1"/>
              </a:buClr>
              <a:buSzPts val="1100"/>
              <a:buFont typeface="Arial"/>
              <a:buNone/>
            </a:pPr>
            <a:r>
              <a:rPr lang="en-US" sz="1600" dirty="0">
                <a:latin typeface="DengXian" panose="02010600030101010101" pitchFamily="2" charset="-122"/>
                <a:ea typeface="DengXian" panose="02010600030101010101" pitchFamily="2" charset="-122"/>
                <a:cs typeface="Quicksand"/>
                <a:sym typeface="Quicksand"/>
              </a:rPr>
              <a:t>A single neuron could predict the age of abalone fairly well, which implies that the relationship is likely to be highly linear.</a:t>
            </a:r>
            <a:endParaRPr sz="1600"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Clr>
                <a:schemeClr val="dk1"/>
              </a:buClr>
              <a:buSzPts val="1800"/>
              <a:buFont typeface="Arial"/>
              <a:buNone/>
            </a:pPr>
            <a:endParaRPr sz="1600" dirty="0">
              <a:latin typeface="DengXian" panose="02010600030101010101" pitchFamily="2" charset="-122"/>
              <a:ea typeface="DengXian" panose="02010600030101010101" pitchFamily="2" charset="-122"/>
              <a:cs typeface="Quicksand"/>
              <a:sym typeface="Quicksand"/>
            </a:endParaRPr>
          </a:p>
          <a:p>
            <a:pPr marL="0" lvl="0" indent="0" algn="l" rtl="0">
              <a:spcBef>
                <a:spcPts val="0"/>
              </a:spcBef>
              <a:spcAft>
                <a:spcPts val="0"/>
              </a:spcAft>
              <a:buClr>
                <a:schemeClr val="dk1"/>
              </a:buClr>
              <a:buSzPts val="1800"/>
              <a:buFont typeface="Arial"/>
              <a:buNone/>
            </a:pPr>
            <a:r>
              <a:rPr lang="en-US" sz="1600" dirty="0">
                <a:latin typeface="DengXian" panose="02010600030101010101" pitchFamily="2" charset="-122"/>
                <a:ea typeface="DengXian" panose="02010600030101010101" pitchFamily="2" charset="-122"/>
                <a:cs typeface="Quicksand"/>
                <a:sym typeface="Quicksand"/>
              </a:rPr>
              <a:t>To improve prediction results, discovering and measuring better predictors (possibly those relating to the location where the abalone were found rather than those that focus on the abalone itself) is likely to be more helpful than increasing the amount of data, as our analysis shows.</a:t>
            </a: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Clr>
                <a:schemeClr val="dk1"/>
              </a:buClr>
              <a:buSzPts val="1100"/>
              <a:buFont typeface="Arial"/>
              <a:buNone/>
            </a:pPr>
            <a:endParaRPr sz="1600" dirty="0">
              <a:latin typeface="DengXian" panose="02010600030101010101" pitchFamily="2" charset="-122"/>
              <a:ea typeface="DengXian" panose="02010600030101010101" pitchFamily="2" charset="-122"/>
              <a:cs typeface="Quicksand"/>
              <a:sym typeface="Quicksand"/>
            </a:endParaRPr>
          </a:p>
          <a:p>
            <a:pPr marL="0" lvl="0" indent="0" algn="l" rtl="0">
              <a:lnSpc>
                <a:spcPct val="90000"/>
              </a:lnSpc>
              <a:spcBef>
                <a:spcPts val="0"/>
              </a:spcBef>
              <a:spcAft>
                <a:spcPts val="0"/>
              </a:spcAft>
              <a:buClr>
                <a:schemeClr val="dk1"/>
              </a:buClr>
              <a:buSzPts val="1100"/>
              <a:buFont typeface="Arial"/>
              <a:buNone/>
            </a:pPr>
            <a:r>
              <a:rPr lang="en-US" sz="1600" dirty="0">
                <a:latin typeface="DengXian" panose="02010600030101010101" pitchFamily="2" charset="-122"/>
                <a:ea typeface="DengXian" panose="02010600030101010101" pitchFamily="2" charset="-122"/>
                <a:cs typeface="Quicksand"/>
                <a:sym typeface="Quicksand"/>
              </a:rPr>
              <a:t>Quick physical measurements that can be used to predict the age of abalone can be very useful as they save the time required to cut, stain and observe under a microscope the shells of abalone to determine the number of rings they have.</a:t>
            </a:r>
            <a:endParaRPr sz="1600" dirty="0">
              <a:latin typeface="DengXian" panose="02010600030101010101" pitchFamily="2" charset="-122"/>
              <a:ea typeface="DengXian" panose="02010600030101010101" pitchFamily="2" charset="-122"/>
              <a:cs typeface="Quicksand"/>
              <a:sym typeface="Quicksand"/>
            </a:endParaRPr>
          </a:p>
        </p:txBody>
      </p:sp>
      <p:sp>
        <p:nvSpPr>
          <p:cNvPr id="114" name="Google Shape;114;g5c09a0af94_1_37"/>
          <p:cNvSpPr txBox="1">
            <a:spLocks noGrp="1"/>
          </p:cNvSpPr>
          <p:nvPr>
            <p:ph type="sldNum" idx="12"/>
          </p:nvPr>
        </p:nvSpPr>
        <p:spPr>
          <a:xfrm>
            <a:off x="10634135" y="6356350"/>
            <a:ext cx="1530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Roboto Slab"/>
                <a:ea typeface="Roboto Slab"/>
                <a:cs typeface="Roboto Slab"/>
                <a:sym typeface="Roboto Slab"/>
              </a:rPr>
              <a:t>5</a:t>
            </a:fld>
            <a:endParaRPr>
              <a:latin typeface="Roboto Slab"/>
              <a:ea typeface="Roboto Slab"/>
              <a:cs typeface="Roboto Slab"/>
              <a:sym typeface="Roboto Slab"/>
            </a:endParaRPr>
          </a:p>
        </p:txBody>
      </p:sp>
      <p:pic>
        <p:nvPicPr>
          <p:cNvPr id="115" name="Google Shape;115;g5c09a0af94_1_37"/>
          <p:cNvPicPr preferRelativeResize="0"/>
          <p:nvPr/>
        </p:nvPicPr>
        <p:blipFill>
          <a:blip r:embed="rId3">
            <a:alphaModFix/>
          </a:blip>
          <a:stretch>
            <a:fillRect/>
          </a:stretch>
        </p:blipFill>
        <p:spPr>
          <a:xfrm>
            <a:off x="3570775" y="3027000"/>
            <a:ext cx="3255264" cy="3016076"/>
          </a:xfrm>
          <a:prstGeom prst="rect">
            <a:avLst/>
          </a:prstGeom>
          <a:noFill/>
          <a:ln>
            <a:noFill/>
          </a:ln>
        </p:spPr>
      </p:pic>
      <p:pic>
        <p:nvPicPr>
          <p:cNvPr id="116" name="Google Shape;116;g5c09a0af94_1_37"/>
          <p:cNvPicPr preferRelativeResize="0"/>
          <p:nvPr/>
        </p:nvPicPr>
        <p:blipFill>
          <a:blip r:embed="rId4">
            <a:alphaModFix/>
          </a:blip>
          <a:stretch>
            <a:fillRect/>
          </a:stretch>
        </p:blipFill>
        <p:spPr>
          <a:xfrm>
            <a:off x="3570775" y="603700"/>
            <a:ext cx="3252425" cy="2264950"/>
          </a:xfrm>
          <a:prstGeom prst="rect">
            <a:avLst/>
          </a:prstGeom>
          <a:noFill/>
          <a:ln>
            <a:noFill/>
          </a:ln>
        </p:spPr>
      </p:pic>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532</Words>
  <Application>Microsoft Office PowerPoint</Application>
  <PresentationFormat>Widescreen</PresentationFormat>
  <Paragraphs>73</Paragraphs>
  <Slides>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Roboto Slab</vt:lpstr>
      <vt:lpstr>Noto Sans Symbols</vt:lpstr>
      <vt:lpstr>DengXian</vt:lpstr>
      <vt:lpstr>Kalinga</vt:lpstr>
      <vt:lpstr>Rockwell Light</vt:lpstr>
      <vt:lpstr>Corbel</vt:lpstr>
      <vt:lpstr>Quicksand</vt:lpstr>
      <vt:lpstr>Frame</vt:lpstr>
      <vt:lpstr>Predicting the Age of Abalone  from Physical Measurements</vt:lpstr>
      <vt:lpstr>Introduction</vt:lpstr>
      <vt:lpstr>Methods &amp; Algorithms</vt:lpstr>
      <vt:lpstr>Additional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Age of Abalone  from Physical Measurements</dc:title>
  <dc:creator>강희연[ 학부재학 / 컴퓨터학과 ]</dc:creator>
  <cp:lastModifiedBy>강희연[ 학부재학 / 컴퓨터학과 ]</cp:lastModifiedBy>
  <cp:revision>1</cp:revision>
  <dcterms:created xsi:type="dcterms:W3CDTF">2019-06-11T09:27:39Z</dcterms:created>
  <dcterms:modified xsi:type="dcterms:W3CDTF">2019-06-19T14:37:00Z</dcterms:modified>
</cp:coreProperties>
</file>