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766D00-2470-48BE-A80A-BAC529732834}" type="datetimeFigureOut">
              <a:rPr lang="ru-RU"/>
              <a:pPr>
                <a:defRPr/>
              </a:pPr>
              <a:t>16.03.2014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5A77D9-E276-4FC5-84F5-7C8BFD69ED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36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F18B23-FF66-40A3-B6FF-761CD07FFE7A}" type="datetimeFigureOut">
              <a:rPr lang="ru-RU"/>
              <a:pPr>
                <a:defRPr/>
              </a:pPr>
              <a:t>16.03.2014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3A9E8C-0E7F-4056-B83B-7DED7310A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6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9845B-D1AC-4966-BAF1-DFB33A5559D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633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A1F8-C303-4122-A1D1-1ED56CD9EF4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8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BBA0A-5DD1-4B20-B1AE-F3D9990C77B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833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B9582-202C-435A-9E4B-1186E99F03A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993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DACF4-8BD4-40CB-BA3A-E2EAFB5ACB6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200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C879C-C773-4EDD-994D-814E4BBCAAC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72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DD344-1A52-4C4E-AB76-8C249361766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640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00B1E-559A-4CDE-939B-F94A7B1C84B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1986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DAD9D-C2CE-48DD-ACC8-0EDE73ADA62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30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C891-6055-4807-A3F3-8ECCB3EF550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625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EB1A-E367-4969-BB4F-80A4133416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81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0EE1-E7F3-4C60-B3E9-C35501525BE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1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3829F-66DE-436F-9DDD-DE8FD8015FC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606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ECAFE85-CE0F-48E5-8CE4-08B74538717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539750" y="4221088"/>
            <a:ext cx="8229600" cy="14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 b="1" dirty="0">
                <a:solidFill>
                  <a:schemeClr val="tx2"/>
                </a:solidFill>
                <a:latin typeface="Garamond" pitchFamily="18" charset="0"/>
              </a:rPr>
              <a:t>Тема</a:t>
            </a:r>
            <a:r>
              <a:rPr lang="en-US" altLang="ru-RU" sz="3200" b="1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ru-RU" sz="3200" b="1" smtClean="0">
                <a:solidFill>
                  <a:schemeClr val="tx2"/>
                </a:solidFill>
                <a:latin typeface="Garamond" pitchFamily="18" charset="0"/>
              </a:rPr>
              <a:t>10</a:t>
            </a:r>
            <a:r>
              <a:rPr lang="ru-RU" altLang="ru-RU" sz="3200" b="1" smtClean="0">
                <a:solidFill>
                  <a:schemeClr val="tx2"/>
                </a:solidFill>
                <a:latin typeface="Garamond" pitchFamily="18" charset="0"/>
              </a:rPr>
              <a:t>. </a:t>
            </a:r>
            <a:r>
              <a:rPr lang="ru-RU" altLang="ru-RU" sz="3200" b="1" dirty="0">
                <a:solidFill>
                  <a:schemeClr val="tx2"/>
                </a:solidFill>
                <a:latin typeface="Garamond" pitchFamily="18" charset="0"/>
              </a:rPr>
              <a:t>Адресация и распределение памяти в защищенном режиме работы микропроцессора </a:t>
            </a:r>
            <a:r>
              <a:rPr lang="ru-RU" altLang="ru-RU" sz="3200" b="1" dirty="0" err="1">
                <a:solidFill>
                  <a:schemeClr val="tx2"/>
                </a:solidFill>
                <a:latin typeface="Garamond" pitchFamily="18" charset="0"/>
              </a:rPr>
              <a:t>Intel</a:t>
            </a:r>
            <a:r>
              <a:rPr lang="ru-RU" altLang="ru-RU" sz="3200" b="1" dirty="0">
                <a:solidFill>
                  <a:schemeClr val="tx2"/>
                </a:solidFill>
                <a:latin typeface="Garamond" pitchFamily="18" charset="0"/>
              </a:rPr>
              <a:t> x86</a:t>
            </a:r>
          </a:p>
        </p:txBody>
      </p:sp>
      <p:sp>
        <p:nvSpPr>
          <p:cNvPr id="3075" name="Заголовок 1"/>
          <p:cNvSpPr>
            <a:spLocks noGrp="1"/>
          </p:cNvSpPr>
          <p:nvPr>
            <p:ph type="ctrTitle"/>
          </p:nvPr>
        </p:nvSpPr>
        <p:spPr>
          <a:xfrm>
            <a:off x="755650" y="1524000"/>
            <a:ext cx="8208963" cy="1752600"/>
          </a:xfrm>
        </p:spPr>
        <p:txBody>
          <a:bodyPr/>
          <a:lstStyle/>
          <a:p>
            <a:r>
              <a:rPr lang="ru-RU" altLang="ru-RU" b="1" smtClean="0"/>
              <a:t>Вычислительные системы, сети и телекоммуникации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159A7-876C-458D-90A7-EFBE1AF616AC}" type="slidenum">
              <a:rPr lang="ru-RU" altLang="en-US" smtClean="0"/>
              <a:pPr>
                <a:defRPr/>
              </a:pPr>
              <a:t>1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10</a:t>
            </a:fld>
            <a:endParaRPr lang="ru-RU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1912" y="1772816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/>
              <a:t>Прикладным программам выделяется 2 </a:t>
            </a:r>
            <a:r>
              <a:rPr lang="ru-RU" sz="2000" dirty="0" err="1"/>
              <a:t>Гбайта</a:t>
            </a:r>
            <a:r>
              <a:rPr lang="ru-RU" sz="2000" dirty="0"/>
              <a:t> локального (собственного) линейного (неструктурированного) адресного пространства от границы 64 Кбайт до 2 Гбайт. </a:t>
            </a:r>
          </a:p>
          <a:p>
            <a:pPr indent="457200"/>
            <a:r>
              <a:rPr lang="ru-RU" sz="2000" dirty="0"/>
              <a:t>Нижние 64 </a:t>
            </a:r>
            <a:r>
              <a:rPr lang="ru-RU" sz="2000" dirty="0" err="1"/>
              <a:t>Кбайта</a:t>
            </a:r>
            <a:r>
              <a:rPr lang="ru-RU" sz="2000" dirty="0"/>
              <a:t> каждого виртуального адресного пространства в обычном состоянии не отображаются на физическую память. Это делается для облегчения перехвата программных ошибок (выявления недействительных указателей).</a:t>
            </a:r>
          </a:p>
          <a:p>
            <a:pPr indent="457200"/>
            <a:r>
              <a:rPr lang="ru-RU" sz="2000" dirty="0"/>
              <a:t>Прикладные программы изолированы друг от друга, хотя могут общаться через буфер обмена (</a:t>
            </a:r>
            <a:r>
              <a:rPr lang="ru-RU" sz="2000" dirty="0" err="1"/>
              <a:t>clipboard</a:t>
            </a:r>
            <a:r>
              <a:rPr lang="ru-RU" sz="2000" dirty="0"/>
              <a:t>) и механизмы: 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>универсальные механизмы динамического обмена данными DDE (</a:t>
            </a:r>
            <a:r>
              <a:rPr lang="ru-RU" sz="2000" i="1" dirty="0" err="1">
                <a:solidFill>
                  <a:schemeClr val="accent6">
                    <a:lumMod val="50000"/>
                  </a:schemeClr>
                </a:solidFill>
              </a:rPr>
              <a:t>Dynamic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accent6">
                    <a:lumMod val="50000"/>
                  </a:schemeClr>
                </a:solidFill>
              </a:rPr>
              <a:t>Exchange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>); технологию документно-ориентированной архитектуры приложений OLE (</a:t>
            </a:r>
            <a:r>
              <a:rPr lang="ru-RU" sz="2000" i="1" dirty="0" err="1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accent6">
                    <a:lumMod val="50000"/>
                  </a:schemeClr>
                </a:solidFill>
              </a:rPr>
              <a:t>Linking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accent6">
                    <a:lumMod val="50000"/>
                  </a:schemeClr>
                </a:solidFill>
              </a:rPr>
              <a:t>Embedding</a:t>
            </a:r>
            <a:r>
              <a:rPr lang="ru-RU" sz="2000" i="1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  <a:endParaRPr lang="ru-RU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11</a:t>
            </a:fld>
            <a:endParaRPr lang="ru-RU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9024" y="1124744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1700" dirty="0" smtClean="0"/>
              <a:t>В </a:t>
            </a:r>
            <a:r>
              <a:rPr lang="ru-RU" sz="1700" dirty="0"/>
              <a:t>верхней части каждой 2-гигабайтной области прикладной программы размещен код системных </a:t>
            </a:r>
            <a:r>
              <a:rPr lang="ru-RU" sz="1700" i="1" dirty="0">
                <a:solidFill>
                  <a:schemeClr val="accent6">
                    <a:lumMod val="50000"/>
                  </a:schemeClr>
                </a:solidFill>
              </a:rPr>
              <a:t>DLL (</a:t>
            </a:r>
            <a:r>
              <a:rPr lang="en-US" sz="1700" i="1" dirty="0">
                <a:solidFill>
                  <a:schemeClr val="accent6">
                    <a:lumMod val="50000"/>
                  </a:schemeClr>
                </a:solidFill>
              </a:rPr>
              <a:t>Dynamic Link Library</a:t>
            </a:r>
            <a:r>
              <a:rPr lang="ru-RU" sz="1700" i="1" dirty="0">
                <a:solidFill>
                  <a:schemeClr val="accent6">
                    <a:lumMod val="50000"/>
                  </a:schemeClr>
                </a:solidFill>
              </a:rPr>
              <a:t> – динамически подключаемая библиотека) </a:t>
            </a:r>
            <a:r>
              <a:rPr lang="ru-RU" sz="1700" dirty="0"/>
              <a:t>кольца 3, который выполняет перенаправление вызовов в совершенно изолированное адресное пространство, где содержится уже собственно системный код, выступающий как сервер-процесс (</a:t>
            </a:r>
            <a:r>
              <a:rPr lang="ru-RU" sz="1700" dirty="0" err="1"/>
              <a:t>server</a:t>
            </a:r>
            <a:r>
              <a:rPr lang="ru-RU" sz="1700" dirty="0"/>
              <a:t> </a:t>
            </a:r>
            <a:r>
              <a:rPr lang="ru-RU" sz="1700" dirty="0" err="1"/>
              <a:t>process</a:t>
            </a:r>
            <a:r>
              <a:rPr lang="ru-RU" sz="1700" dirty="0"/>
              <a:t>), который проверяет значения параметров, исполняет запрошенную функцию и пересылает результаты назад в адресное пространство прикладной программы. </a:t>
            </a:r>
            <a:endParaRPr lang="en-US" sz="1700" dirty="0" smtClean="0"/>
          </a:p>
          <a:p>
            <a:pPr indent="457200"/>
            <a:r>
              <a:rPr lang="ru-RU" sz="1700" dirty="0" smtClean="0"/>
              <a:t>Хотя </a:t>
            </a:r>
            <a:r>
              <a:rPr lang="ru-RU" sz="1700" dirty="0"/>
              <a:t>сервер-процесс сам по себе остается процессом прикладного уровня, он полностью защищен от вызывающей его прикладной программы и изолирован от нее. </a:t>
            </a:r>
            <a:endParaRPr lang="en-US" sz="1700" dirty="0" smtClean="0"/>
          </a:p>
          <a:p>
            <a:pPr indent="457200"/>
            <a:r>
              <a:rPr lang="ru-RU" sz="1700" dirty="0" smtClean="0"/>
              <a:t>Между </a:t>
            </a:r>
            <a:r>
              <a:rPr lang="ru-RU" sz="1700" dirty="0"/>
              <a:t>отметками 2 и 4 </a:t>
            </a:r>
            <a:r>
              <a:rPr lang="ru-RU" sz="1700" dirty="0" err="1"/>
              <a:t>Гбайта</a:t>
            </a:r>
            <a:r>
              <a:rPr lang="ru-RU" sz="1700" dirty="0"/>
              <a:t> расположены низкоуровневые системные компоненты </a:t>
            </a:r>
            <a:r>
              <a:rPr lang="ru-RU" sz="1700" dirty="0" err="1"/>
              <a:t>Windows</a:t>
            </a:r>
            <a:r>
              <a:rPr lang="ru-RU" sz="1700" dirty="0"/>
              <a:t> NT кольца 0, в том числе ядро, планировщик потоков и диспетчер виртуальной памяти. </a:t>
            </a:r>
            <a:endParaRPr lang="en-US" sz="1700" dirty="0" smtClean="0"/>
          </a:p>
          <a:p>
            <a:pPr indent="457200"/>
            <a:r>
              <a:rPr lang="ru-RU" sz="1700" dirty="0" smtClean="0"/>
              <a:t>Системные </a:t>
            </a:r>
            <a:r>
              <a:rPr lang="ru-RU" sz="1700" dirty="0"/>
              <a:t>страницы в этой области наделены привилегиями супервизора, которые задаются физическими схемами кольцевой защиты процессора. </a:t>
            </a:r>
            <a:endParaRPr lang="en-US" sz="1700" dirty="0" smtClean="0"/>
          </a:p>
          <a:p>
            <a:pPr indent="457200"/>
            <a:r>
              <a:rPr lang="ru-RU" sz="1700" dirty="0" smtClean="0"/>
              <a:t>Это </a:t>
            </a:r>
            <a:r>
              <a:rPr lang="ru-RU" sz="1700" dirty="0"/>
              <a:t>делает низкоуровневый системный код невидимым и недоступным для записи программ прикладного уровня, но приводит к падению производительности во время переходов между кольцами</a:t>
            </a:r>
            <a:r>
              <a:rPr lang="ru-RU" sz="1700" dirty="0" smtClean="0"/>
              <a:t>.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5312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12</a:t>
            </a:fld>
            <a:endParaRPr lang="ru-RU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9024" y="1412776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 smtClean="0"/>
              <a:t>Для </a:t>
            </a:r>
            <a:r>
              <a:rPr lang="ru-RU" dirty="0"/>
              <a:t>16-разрядных прикладных </a:t>
            </a:r>
            <a:r>
              <a:rPr lang="ru-RU" dirty="0" err="1"/>
              <a:t>Windows</a:t>
            </a:r>
            <a:r>
              <a:rPr lang="ru-RU" dirty="0"/>
              <a:t>-программ ОС </a:t>
            </a:r>
            <a:r>
              <a:rPr lang="ru-RU" dirty="0" err="1"/>
              <a:t>Windows</a:t>
            </a:r>
            <a:r>
              <a:rPr lang="ru-RU" dirty="0"/>
              <a:t> NT реализует сеансы </a:t>
            </a:r>
            <a:r>
              <a:rPr lang="ru-RU" i="1" dirty="0" err="1">
                <a:solidFill>
                  <a:schemeClr val="accent6">
                    <a:lumMod val="50000"/>
                  </a:schemeClr>
                </a:solidFill>
              </a:rPr>
              <a:t>Windows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6">
                    <a:lumMod val="50000"/>
                  </a:schemeClr>
                </a:solidFill>
              </a:rPr>
              <a:t>Windows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 (WOW). 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indent="457200"/>
            <a:r>
              <a:rPr lang="ru-RU" dirty="0" smtClean="0"/>
              <a:t>В </a:t>
            </a:r>
            <a:r>
              <a:rPr lang="ru-RU" dirty="0"/>
              <a:t>отличие от </a:t>
            </a:r>
            <a:r>
              <a:rPr lang="ru-RU" dirty="0" err="1"/>
              <a:t>Windows</a:t>
            </a:r>
            <a:r>
              <a:rPr lang="ru-RU" dirty="0"/>
              <a:t> 95/98 ОС </a:t>
            </a:r>
            <a:r>
              <a:rPr lang="ru-RU" dirty="0" err="1"/>
              <a:t>Windows</a:t>
            </a:r>
            <a:r>
              <a:rPr lang="ru-RU" dirty="0"/>
              <a:t> NT дает возможность выполнять 16-разрядные программы </a:t>
            </a:r>
            <a:r>
              <a:rPr lang="ru-RU" dirty="0" err="1"/>
              <a:t>Windows</a:t>
            </a:r>
            <a:r>
              <a:rPr lang="ru-RU" dirty="0"/>
              <a:t> индивидуально в собственных пространствах памяти или совместно в разделяемом адресном пространстве. </a:t>
            </a:r>
            <a:endParaRPr lang="en-US" dirty="0" smtClean="0"/>
          </a:p>
          <a:p>
            <a:pPr indent="457200"/>
            <a:r>
              <a:rPr lang="ru-RU" dirty="0" smtClean="0"/>
              <a:t>Почти </a:t>
            </a:r>
            <a:r>
              <a:rPr lang="ru-RU" dirty="0"/>
              <a:t>во всех случаях 16- и 32-разрядные прикладные программы </a:t>
            </a:r>
            <a:r>
              <a:rPr lang="ru-RU" dirty="0" err="1"/>
              <a:t>Windows</a:t>
            </a:r>
            <a:r>
              <a:rPr lang="ru-RU" dirty="0"/>
              <a:t> могут свободно взаимодействовать, используя OLE, независимо от того, выполняются они в отдельной или общей памяти. </a:t>
            </a:r>
            <a:endParaRPr lang="en-US" dirty="0" smtClean="0"/>
          </a:p>
          <a:p>
            <a:pPr indent="457200"/>
            <a:r>
              <a:rPr lang="ru-RU" dirty="0" smtClean="0"/>
              <a:t>Собственные </a:t>
            </a:r>
            <a:r>
              <a:rPr lang="ru-RU" dirty="0"/>
              <a:t>прикладные программы и сеансы WOW выполняются в режиме вытесняющей многозадачности, основанной на управлении отдельными потоками. </a:t>
            </a:r>
            <a:endParaRPr lang="en-US" dirty="0" smtClean="0"/>
          </a:p>
          <a:p>
            <a:pPr indent="457200"/>
            <a:r>
              <a:rPr lang="ru-RU" dirty="0" smtClean="0"/>
              <a:t>Множественные </a:t>
            </a:r>
            <a:r>
              <a:rPr lang="ru-RU" dirty="0"/>
              <a:t>16-разрядные прикладные программы </a:t>
            </a:r>
            <a:r>
              <a:rPr lang="ru-RU" dirty="0" err="1"/>
              <a:t>Windows</a:t>
            </a:r>
            <a:r>
              <a:rPr lang="ru-RU" dirty="0"/>
              <a:t> в одном сеансе WOW выполняются в соответствии с кооперативной моделью многозадачности. </a:t>
            </a:r>
            <a:endParaRPr lang="en-US" dirty="0" smtClean="0"/>
          </a:p>
          <a:p>
            <a:pPr indent="457200"/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/>
              <a:t>NT может также выполнять в многозадачном режиме несколько сеансов DOS. </a:t>
            </a:r>
          </a:p>
        </p:txBody>
      </p:sp>
    </p:spTree>
    <p:extLst>
      <p:ext uri="{BB962C8B-B14F-4D97-AF65-F5344CB8AC3E}">
        <p14:creationId xmlns:p14="http://schemas.microsoft.com/office/powerpoint/2010/main" val="225312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2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196752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Управление памятью в архитектуре </a:t>
            </a:r>
            <a:r>
              <a:rPr lang="ru-RU" sz="2000" dirty="0" err="1"/>
              <a:t>Intel</a:t>
            </a:r>
            <a:r>
              <a:rPr lang="ru-RU" sz="2000" dirty="0"/>
              <a:t> делится на две части: сегментацию и трансляцию страниц.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i="1" dirty="0"/>
              <a:t>	</a:t>
            </a:r>
            <a:r>
              <a:rPr lang="ru-RU" sz="2000" b="1" i="1" dirty="0" smtClean="0">
                <a:solidFill>
                  <a:srgbClr val="C00000"/>
                </a:solidFill>
              </a:rPr>
              <a:t>Сегментация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предоставляет механизм для изолирования индивидуального кода, данных и стека (специальной области памяти предназначенной для временного хранения данных). Таким образом, несколько программ могут выполняться одновременно на одном процессоре, не перекрывая друг друга. </a:t>
            </a:r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b="1" i="1" dirty="0"/>
              <a:t>	</a:t>
            </a:r>
            <a:r>
              <a:rPr lang="ru-RU" sz="2000" b="1" i="1" dirty="0" smtClean="0">
                <a:solidFill>
                  <a:schemeClr val="accent2">
                    <a:lumMod val="50000"/>
                  </a:schemeClr>
                </a:solidFill>
              </a:rPr>
              <a:t>Трансляция </a:t>
            </a:r>
            <a:r>
              <a:rPr lang="ru-RU" sz="2000" b="1" i="1" dirty="0">
                <a:solidFill>
                  <a:schemeClr val="accent2">
                    <a:lumMod val="50000"/>
                  </a:schemeClr>
                </a:solidFill>
              </a:rPr>
              <a:t>страниц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предоставляет механизм для реализации виртуальной памяти с подкачкой страниц по запросу, где части программы отображаются, как необходимо, на физическую память. Трансляция страниц так же может использоваться для изоляции между несколькими задачами. В защищенном режиме обязательно должна использоваться какая-нибудь форма сегментации.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98159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3</a:t>
            </a:fld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91962" y="126876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Все </a:t>
            </a:r>
            <a:r>
              <a:rPr lang="ru-RU" dirty="0"/>
              <a:t>сегменты содержатся внутри линейного адресного пространства процессора.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Для </a:t>
            </a:r>
            <a:r>
              <a:rPr lang="ru-RU" dirty="0"/>
              <a:t>доступа к любому байту информации в каком-либо сегменте необходим логический адрес (иногда его называют дальним указателем). </a:t>
            </a:r>
            <a:r>
              <a:rPr lang="en-US" dirty="0" smtClean="0"/>
              <a:t>	</a:t>
            </a:r>
            <a:r>
              <a:rPr lang="ru-RU" b="1" dirty="0" smtClean="0"/>
              <a:t>Логический </a:t>
            </a:r>
            <a:r>
              <a:rPr lang="ru-RU" b="1" dirty="0"/>
              <a:t>адрес </a:t>
            </a:r>
            <a:r>
              <a:rPr lang="ru-RU" dirty="0"/>
              <a:t>состоит из </a:t>
            </a:r>
            <a:r>
              <a:rPr lang="ru-RU" b="1" dirty="0"/>
              <a:t>селектора сегмента </a:t>
            </a:r>
            <a:r>
              <a:rPr lang="ru-RU" dirty="0"/>
              <a:t>и </a:t>
            </a:r>
            <a:r>
              <a:rPr lang="ru-RU" b="1" dirty="0"/>
              <a:t>смещения</a:t>
            </a:r>
            <a:r>
              <a:rPr lang="ru-RU" dirty="0"/>
              <a:t>. </a:t>
            </a:r>
            <a:r>
              <a:rPr lang="ru-RU" dirty="0">
                <a:solidFill>
                  <a:srgbClr val="C00000"/>
                </a:solidFill>
              </a:rPr>
              <a:t>Селектор сегмента — это уникальный идентификатор сегмента.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Селектор сегмента также является смещением в таблице дескрипторов.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	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Каждый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сегмент имеет дескриптор сегмента, который определяет размер, права доступа, уровень привилегий, тип сегмента и расположение его первого байта внутри линейного пространства.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ru-RU" dirty="0" smtClean="0"/>
              <a:t>Смещение </a:t>
            </a:r>
            <a:r>
              <a:rPr lang="ru-RU" dirty="0"/>
              <a:t>добавляется к базовому адресу сегмента для доступа к конкретному байту внутри сегмента. Базовый адрес плюс смещение формируют линейный адрес внутри линейного адресного пространства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9345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4</a:t>
            </a:fld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88013" y="1844824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</a:t>
            </a:r>
            <a:r>
              <a:rPr lang="ru-RU" sz="2000" dirty="0"/>
              <a:t>Если трансляция страниц не используется, то линейное адресное пространство непосредственно отображается на физическое адресное пространство процессора.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ru-RU" sz="2000" dirty="0" smtClean="0"/>
              <a:t>Физическое </a:t>
            </a:r>
            <a:r>
              <a:rPr lang="ru-RU" sz="2000" dirty="0"/>
              <a:t>адресное пространство определяется, как диапазон адресов, которые процессор может генерировать на шине адреса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В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многозадачных операционных системах линейное пространство гораздо больше, чем пространство физической памяти, поэтому необходим метод виртуализации линейного адресного пространства. Эта виртуализация линейного адресного пространства производится через механизм трансляции страниц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smtClean="0"/>
              <a:t>	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5</a:t>
            </a:fld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91962" y="1412776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Трансляция </a:t>
            </a:r>
            <a:r>
              <a:rPr lang="ru-RU" dirty="0"/>
              <a:t>страниц поддерживает среду с виртуальной памятью, где большое линейное пространство эмулируется за счет маленького количества физической памяти и некоторого количества дисковой памяти. При этом все сегменты делятся на 4-килобайтовые страницы, которые могут находиться либо в памяти, либо на диске. Когда задача пытается обратиться к странице, которой нет в памяти, происходит исключение и операционная система загружает недостающую страницу в память, после чего выполнение задачи возобновляется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Для </a:t>
            </a:r>
            <a:r>
              <a:rPr lang="ru-RU" dirty="0"/>
              <a:t>более экономного использования памяти используется двухуровневая таблица схемы трансляции страниц.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На </a:t>
            </a:r>
            <a:r>
              <a:rPr lang="ru-RU" dirty="0"/>
              <a:t>верхнем уровне находится каталог страниц, который содержит ссылки на таблицы страниц. Таблицы страниц содержат ссылки на сами страницы.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ru-RU" dirty="0" smtClean="0">
                <a:solidFill>
                  <a:srgbClr val="C00000"/>
                </a:solidFill>
              </a:rPr>
              <a:t>Трансляция </a:t>
            </a:r>
            <a:r>
              <a:rPr lang="ru-RU" dirty="0">
                <a:solidFill>
                  <a:srgbClr val="C00000"/>
                </a:solidFill>
              </a:rPr>
              <a:t>страниц – это единственный способ, при котором возможно выполнение нескольких задач реального режима.</a:t>
            </a:r>
          </a:p>
          <a:p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4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6</a:t>
            </a:fld>
            <a:endParaRPr lang="ru-RU" altLang="en-US"/>
          </a:p>
        </p:txBody>
      </p:sp>
      <p:pic>
        <p:nvPicPr>
          <p:cNvPr id="1026" name="Picture 2" descr="Формирование адре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9340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551723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Формирование адреса памяти 32-разрядных процессоров </a:t>
            </a:r>
            <a:br>
              <a:rPr lang="ru-RU" dirty="0"/>
            </a:br>
            <a:r>
              <a:rPr lang="ru-RU" dirty="0"/>
              <a:t>в защищенном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24872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7</a:t>
            </a:fld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628800"/>
            <a:ext cx="88204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</a:t>
            </a:r>
            <a:r>
              <a:rPr lang="ru-RU" sz="2000" dirty="0" smtClean="0"/>
              <a:t>За </a:t>
            </a:r>
            <a:r>
              <a:rPr lang="ru-RU" sz="2000" dirty="0"/>
              <a:t>историю существования семейства ОС </a:t>
            </a:r>
            <a:r>
              <a:rPr lang="en-US" sz="2000" dirty="0"/>
              <a:t>Windows </a:t>
            </a:r>
            <a:r>
              <a:rPr lang="ru-RU" sz="2000" dirty="0"/>
              <a:t>выделялись ОС на </a:t>
            </a:r>
            <a:r>
              <a:rPr lang="ru-RU" sz="2000" b="1" dirty="0"/>
              <a:t>платформе </a:t>
            </a:r>
            <a:r>
              <a:rPr lang="en-US" sz="2000" b="1" dirty="0"/>
              <a:t>Windows</a:t>
            </a:r>
            <a:r>
              <a:rPr lang="ru-RU" sz="2000" b="1" dirty="0"/>
              <a:t> 9</a:t>
            </a:r>
            <a:r>
              <a:rPr lang="en-US" sz="2000" b="1" dirty="0"/>
              <a:t>x </a:t>
            </a:r>
            <a:r>
              <a:rPr lang="ru-RU" sz="2000" dirty="0"/>
              <a:t>и на платформе </a:t>
            </a:r>
            <a:r>
              <a:rPr lang="en-US" sz="2000" b="1" dirty="0" smtClean="0"/>
              <a:t>Windows NT</a:t>
            </a:r>
            <a:r>
              <a:rPr lang="ru-RU" sz="2000" b="1" dirty="0"/>
              <a:t>. </a:t>
            </a:r>
            <a:endParaRPr lang="en-US" sz="2000" b="1" dirty="0" smtClean="0"/>
          </a:p>
          <a:p>
            <a:r>
              <a:rPr lang="en-US" sz="2000" dirty="0"/>
              <a:t>	</a:t>
            </a:r>
            <a:r>
              <a:rPr lang="ru-RU" sz="2000" dirty="0" smtClean="0">
                <a:solidFill>
                  <a:srgbClr val="C00000"/>
                </a:solidFill>
              </a:rPr>
              <a:t>В </a:t>
            </a:r>
            <a:r>
              <a:rPr lang="ru-RU" sz="2000" dirty="0">
                <a:solidFill>
                  <a:srgbClr val="C00000"/>
                </a:solidFill>
              </a:rPr>
              <a:t>обеих платформах использовалась «плоская» модель памяти. 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/>
              <a:t>	</a:t>
            </a:r>
            <a:r>
              <a:rPr lang="ru-RU" sz="2000" dirty="0" smtClean="0"/>
              <a:t>Однако </a:t>
            </a:r>
            <a:r>
              <a:rPr lang="ru-RU" sz="2000" dirty="0"/>
              <a:t>схема распределения возможного виртуального адресного пространства в системах </a:t>
            </a:r>
            <a:r>
              <a:rPr lang="ru-RU" sz="2000" dirty="0" err="1"/>
              <a:t>Windows</a:t>
            </a:r>
            <a:r>
              <a:rPr lang="ru-RU" sz="2000" dirty="0"/>
              <a:t> NT разительно отличается от модели памяти </a:t>
            </a:r>
            <a:r>
              <a:rPr lang="ru-RU" sz="2000" dirty="0" err="1"/>
              <a:t>Windows</a:t>
            </a:r>
            <a:r>
              <a:rPr lang="ru-RU" sz="2000" dirty="0"/>
              <a:t> 9x.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ru-RU" sz="2000" dirty="0" smtClean="0"/>
              <a:t>Прежде </a:t>
            </a:r>
            <a:r>
              <a:rPr lang="ru-RU" sz="2000" dirty="0"/>
              <a:t>всего, в отличие от </a:t>
            </a:r>
            <a:r>
              <a:rPr lang="ru-RU" sz="2000" dirty="0" err="1"/>
              <a:t>Windows</a:t>
            </a:r>
            <a:r>
              <a:rPr lang="ru-RU" sz="2000" dirty="0"/>
              <a:t> 9x в </a:t>
            </a:r>
            <a:r>
              <a:rPr lang="ru-RU" sz="2000" dirty="0" err="1"/>
              <a:t>Windows</a:t>
            </a:r>
            <a:r>
              <a:rPr lang="ru-RU" sz="2000" dirty="0"/>
              <a:t> NT в гораздо большей степени используется ряд серьезных аппаратных средств защиты, имеющихся в микропроцессорах, а также применено принципиально другое логическое распределение адресного пространства.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106675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</a:rPr>
              <a:t>В 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связи с тем, что платформа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Windows 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9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 перестала поддерживаться фирмой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Microsoft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 более 10 лет назад, оставим вопрос рассмотрения только распределения оперативной памяти на платформе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Windows NT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83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8</a:t>
            </a:fld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340768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ОС на платформе </a:t>
            </a:r>
            <a:r>
              <a:rPr lang="en-US" sz="2400" dirty="0"/>
              <a:t>Windows NT </a:t>
            </a:r>
            <a:r>
              <a:rPr lang="ru-RU" sz="2400" dirty="0"/>
              <a:t>все системные программные модули находятся в своих собственных виртуальных адресных пространствах и доступ к ним со стороны прикладных программ невозможен.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ru-RU" sz="2400" dirty="0" smtClean="0"/>
              <a:t>Ядро </a:t>
            </a:r>
            <a:r>
              <a:rPr lang="ru-RU" sz="2400" dirty="0"/>
              <a:t>системы и несколько драйверов работают в нулевом кольце защиты в отдельном адресном пространстве.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Остальные </a:t>
            </a:r>
            <a:r>
              <a:rPr lang="ru-RU" sz="2400" dirty="0"/>
              <a:t>программные модули самой операционной системы, которые выступают как серверные процессы по отношению к прикладным программам (клиентам), функционируют также в своем собственном системном виртуальном адресном пространстве, невидимом для прикладных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18933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2915"/>
          </a:xfrm>
        </p:spPr>
        <p:txBody>
          <a:bodyPr/>
          <a:lstStyle/>
          <a:p>
            <a:r>
              <a:rPr lang="ru-RU" altLang="ru-RU" sz="2000" b="1" dirty="0" err="1"/>
              <a:t>ВССиТ</a:t>
            </a:r>
            <a:r>
              <a:rPr lang="ru-RU" altLang="ru-RU" sz="2000" b="1" dirty="0"/>
              <a:t>. </a:t>
            </a:r>
            <a:r>
              <a:rPr lang="ru-RU" sz="2000" b="1" dirty="0"/>
              <a:t>Адресация и распределение памяти в </a:t>
            </a:r>
            <a:r>
              <a:rPr lang="ru-RU" sz="2000" b="1" dirty="0" smtClean="0"/>
              <a:t>защищенном </a:t>
            </a:r>
            <a:r>
              <a:rPr lang="ru-RU" sz="2000" b="1" dirty="0"/>
              <a:t>режиме работы микропроцессора </a:t>
            </a:r>
            <a:r>
              <a:rPr lang="en-US" sz="2000" b="1" dirty="0"/>
              <a:t>Intel x</a:t>
            </a:r>
            <a:r>
              <a:rPr lang="ru-RU" sz="2000" b="1" dirty="0"/>
              <a:t>86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879C-C773-4EDD-994D-814E4BBCAAC7}" type="slidenum">
              <a:rPr lang="ru-RU" altLang="en-US" smtClean="0"/>
              <a:pPr>
                <a:defRPr/>
              </a:pPr>
              <a:t>9</a:t>
            </a:fld>
            <a:endParaRPr lang="ru-RU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23950"/>
            <a:ext cx="82200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475656" y="5748717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распределения памяти в ОС </a:t>
            </a:r>
            <a:r>
              <a:rPr lang="en-US" dirty="0"/>
              <a:t>Windows 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399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Вычислительные системы, сети и телекоммуникации&amp;quot;&quot;/&gt;&lt;property id=&quot;20307&quot; value=&quot;256&quot;/&gt;&lt;/object&gt;&lt;object type=&quot;3&quot; unique_id=&quot;10582&quot;&gt;&lt;property id=&quot;20148&quot; value=&quot;5&quot;/&gt;&lt;property id=&quot;20300&quot; value=&quot;Slide 2 - &amp;quot;ВССиТ. Адресация и распределение памяти в защищенном режиме работы микропроцессора Intel x86&amp;quot;&quot;/&gt;&lt;property id=&quot;20307&quot; value=&quot;257&quot;/&gt;&lt;/object&gt;&lt;object type=&quot;3&quot; unique_id=&quot;10587&quot;&gt;&lt;property id=&quot;20148&quot; value=&quot;5&quot;/&gt;&lt;property id=&quot;20300&quot; value=&quot;Slide 3 - &amp;quot;ВССиТ. Адресация и распределение памяти в защищенном режиме работы микропроцессора Intel x86&amp;quot;&quot;/&gt;&lt;property id=&quot;20307&quot; value=&quot;258&quot;/&gt;&lt;/object&gt;&lt;object type=&quot;3&quot; unique_id=&quot;10608&quot;&gt;&lt;property id=&quot;20148&quot; value=&quot;5&quot;/&gt;&lt;property id=&quot;20300&quot; value=&quot;Slide 4 - &amp;quot;ВССиТ. Адресация и распределение памяти в защищенном режиме работы микропроцессора Intel x86&amp;quot;&quot;/&gt;&lt;property id=&quot;20307&quot; value=&quot;259&quot;/&gt;&lt;/object&gt;&lt;object type=&quot;3&quot; unique_id=&quot;10645&quot;&gt;&lt;property id=&quot;20148&quot; value=&quot;5&quot;/&gt;&lt;property id=&quot;20300&quot; value=&quot;Slide 5 - &amp;quot;ВССиТ. Адресация и распределение памяти в защищенном режиме работы микропроцессора Intel x86&amp;quot;&quot;/&gt;&lt;property id=&quot;20307&quot; value=&quot;260&quot;/&gt;&lt;/object&gt;&lt;object type=&quot;3&quot; unique_id=&quot;10646&quot;&gt;&lt;property id=&quot;20148&quot; value=&quot;5&quot;/&gt;&lt;property id=&quot;20300&quot; value=&quot;Slide 6 - &amp;quot;ВССиТ. Адресация и распределение памяти в защищенном режиме работы микропроцессора Intel x86&amp;quot;&quot;/&gt;&lt;property id=&quot;20307&quot; value=&quot;261&quot;/&gt;&lt;/object&gt;&lt;object type=&quot;3&quot; unique_id=&quot;10687&quot;&gt;&lt;property id=&quot;20148&quot; value=&quot;5&quot;/&gt;&lt;property id=&quot;20300&quot; value=&quot;Slide 7 - &amp;quot;ВССиТ. Адресация и распределение памяти в защищенном режиме работы микропроцессора Intel x86&amp;quot;&quot;/&gt;&lt;property id=&quot;20307&quot; value=&quot;262&quot;/&gt;&lt;/object&gt;&lt;object type=&quot;3&quot; unique_id=&quot;10724&quot;&gt;&lt;property id=&quot;20148&quot; value=&quot;5&quot;/&gt;&lt;property id=&quot;20300&quot; value=&quot;Slide 8 - &amp;quot;ВССиТ. Адресация и распределение памяти в защищенном режиме работы микропроцессора Intel x86&amp;quot;&quot;/&gt;&lt;property id=&quot;20307&quot; value=&quot;263&quot;/&gt;&lt;/object&gt;&lt;object type=&quot;3&quot; unique_id=&quot;10725&quot;&gt;&lt;property id=&quot;20148&quot; value=&quot;5&quot;/&gt;&lt;property id=&quot;20300&quot; value=&quot;Slide 9 - &amp;quot;ВССиТ. Адресация и распределение памяти в защищенном режиме работы микропроцессора Intel x86&amp;quot;&quot;/&gt;&lt;property id=&quot;20307&quot; value=&quot;264&quot;/&gt;&lt;/object&gt;&lt;object type=&quot;3&quot; unique_id=&quot;10847&quot;&gt;&lt;property id=&quot;20148&quot; value=&quot;5&quot;/&gt;&lt;property id=&quot;20300&quot; value=&quot;Slide 10 - &amp;quot;ВССиТ. Адресация и распределение памяти в защищенном режиме работы микропроцессора Intel x86&amp;quot;&quot;/&gt;&lt;property id=&quot;20307&quot; value=&quot;265&quot;/&gt;&lt;/object&gt;&lt;object type=&quot;3&quot; unique_id=&quot;10848&quot;&gt;&lt;property id=&quot;20148&quot; value=&quot;5&quot;/&gt;&lt;property id=&quot;20300&quot; value=&quot;Slide 11 - &amp;quot;ВССиТ. Адресация и распределение памяти в защищенном режиме работы микропроцессора Intel x86&amp;quot;&quot;/&gt;&lt;property id=&quot;20307&quot; value=&quot;266&quot;/&gt;&lt;/object&gt;&lt;object type=&quot;3&quot; unique_id=&quot;10849&quot;&gt;&lt;property id=&quot;20148&quot; value=&quot;5&quot;/&gt;&lt;property id=&quot;20300&quot; value=&quot;Slide 12 - &amp;quot;ВССиТ. Адресация и распределение памяти в защищенном режиме работы микропроцессора Intel x86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607</TotalTime>
  <Words>506</Words>
  <Application>Microsoft Office PowerPoint</Application>
  <PresentationFormat>Экран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Край</vt:lpstr>
      <vt:lpstr>Вычислительные системы, сети и телекоммуникации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  <vt:lpstr>ВССиТ. Адресация и распределение памяти в защищенном режиме работы микропроцессора Intel x86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UBG</dc:creator>
  <cp:lastModifiedBy>ubg</cp:lastModifiedBy>
  <cp:revision>144</cp:revision>
  <dcterms:created xsi:type="dcterms:W3CDTF">2007-06-12T03:45:30Z</dcterms:created>
  <dcterms:modified xsi:type="dcterms:W3CDTF">2014-03-16T05:52:23Z</dcterms:modified>
</cp:coreProperties>
</file>