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custDataLst>
    <p:tags r:id="rId3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676479-A6DB-408B-A9B5-932F40200FFB}" type="datetimeFigureOut">
              <a:rPr lang="ru-RU"/>
              <a:pPr>
                <a:defRPr/>
              </a:pPr>
              <a:t>16.03.2014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D97A2BC-9DB1-4C70-8CCA-9C6A9B56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78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1785C8-7148-4352-AE2D-1A7BF1B551E2}" type="datetimeFigureOut">
              <a:rPr lang="ru-RU"/>
              <a:pPr>
                <a:defRPr/>
              </a:pPr>
              <a:t>16.03.2014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0893C0-76B1-471B-BB78-A8BEB7CE27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5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0A12F-3617-4A4C-BD51-F6C14AD9339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466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915E-42F5-4639-8720-BF65C780272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445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5C9D4-C4D9-452B-9040-840AD976A9D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5667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EF414-7628-440E-AF67-079CADBC6FA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6873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856E3-071E-4934-A119-8BB8D4D83AB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73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F7167-15EF-4799-8F0F-2CF08596155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39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F6707-A525-4400-8424-9F5904AB1D5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899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CDC0-250D-4886-82D6-5AE488B53E2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6151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7BDE-1089-419E-8330-93AB3FF1670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4446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5867-EA16-4FAE-95EA-02AC64E6864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1248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B7283-B4A2-4EC6-891E-A7E4B2E79B7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3590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813C-98E4-42D4-88C4-299A7A251A5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682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FCEC-70F0-483C-8A5B-F29089268BB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250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08CF4265-DBD2-4B7E-8609-AE2F94C0F40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539750" y="4581525"/>
            <a:ext cx="8229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 b="1">
                <a:solidFill>
                  <a:schemeClr val="tx2"/>
                </a:solidFill>
                <a:latin typeface="Garamond" pitchFamily="18" charset="0"/>
              </a:rPr>
              <a:t>Тема</a:t>
            </a:r>
            <a:r>
              <a:rPr lang="en-US" altLang="ru-RU" sz="3200" b="1">
                <a:solidFill>
                  <a:schemeClr val="tx2"/>
                </a:solidFill>
                <a:latin typeface="Garamond" pitchFamily="18" charset="0"/>
              </a:rPr>
              <a:t> 6</a:t>
            </a:r>
            <a:r>
              <a:rPr lang="ru-RU" altLang="ru-RU" sz="3200" b="1">
                <a:solidFill>
                  <a:schemeClr val="tx2"/>
                </a:solidFill>
                <a:latin typeface="Garamond" pitchFamily="18" charset="0"/>
              </a:rPr>
              <a:t>. Микропроцессоры семейства </a:t>
            </a:r>
            <a:r>
              <a:rPr lang="en-US" altLang="ru-RU" sz="3200" b="1">
                <a:solidFill>
                  <a:schemeClr val="tx2"/>
                </a:solidFill>
                <a:latin typeface="Garamond" pitchFamily="18" charset="0"/>
              </a:rPr>
              <a:t>x86-64</a:t>
            </a:r>
            <a:endParaRPr lang="ru-RU" altLang="ru-RU" sz="3200" b="1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3075" name="Заголовок 1"/>
          <p:cNvSpPr>
            <a:spLocks noGrp="1"/>
          </p:cNvSpPr>
          <p:nvPr>
            <p:ph type="ctrTitle"/>
          </p:nvPr>
        </p:nvSpPr>
        <p:spPr>
          <a:xfrm>
            <a:off x="755650" y="1524000"/>
            <a:ext cx="8208963" cy="1752600"/>
          </a:xfrm>
        </p:spPr>
        <p:txBody>
          <a:bodyPr/>
          <a:lstStyle/>
          <a:p>
            <a:r>
              <a:rPr lang="ru-RU" altLang="ru-RU" b="1" smtClean="0"/>
              <a:t>Вычислительные системы, сети и телекоммуникации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8E3FD-6108-4521-A59B-56DBCB45B7BF}" type="slidenum">
              <a:rPr lang="ru-RU" altLang="en-US" smtClean="0"/>
              <a:pPr>
                <a:defRPr/>
              </a:pPr>
              <a:t>1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2808287"/>
          </a:xfrm>
        </p:spPr>
        <p:txBody>
          <a:bodyPr/>
          <a:lstStyle/>
          <a:p>
            <a:pPr>
              <a:defRPr/>
            </a:pPr>
            <a:r>
              <a:rPr lang="ru-RU" sz="2400" b="1" dirty="0" err="1"/>
              <a:t>Pentium</a:t>
            </a:r>
            <a:r>
              <a:rPr lang="ru-RU" sz="2400" b="1" dirty="0"/>
              <a:t> </a:t>
            </a:r>
            <a:r>
              <a:rPr lang="ru-RU" sz="2400" b="1" dirty="0" err="1"/>
              <a:t>Pro</a:t>
            </a:r>
            <a:r>
              <a:rPr lang="ru-RU" sz="2400" dirty="0"/>
              <a:t> (1995 г.) – первый процессор шестого поколения (</a:t>
            </a:r>
            <a:r>
              <a:rPr lang="en-US" sz="2400" dirty="0"/>
              <a:t>P</a:t>
            </a:r>
            <a:r>
              <a:rPr lang="ru-RU" sz="2400" dirty="0"/>
              <a:t>6). Идеи и технологии, заложенные в данный чип, определили архитектуры всех современных x86-процессоров: блоки предсказания ветвлений, переименование регистров, RISC-ядро, интегрированная в один корпус с ядром кэш-память второго уровня. Однако технологическая сложность ядра данного процессора привела к сравнительно невысокому выходу годных чипов при технологиях того времени, что сказалось на высокой цене </a:t>
            </a:r>
            <a:r>
              <a:rPr lang="ru-RU" sz="2400" dirty="0" err="1"/>
              <a:t>Pentium</a:t>
            </a:r>
            <a:r>
              <a:rPr lang="ru-RU" sz="2400" dirty="0"/>
              <a:t> </a:t>
            </a:r>
            <a:r>
              <a:rPr lang="ru-RU" sz="2400" dirty="0" err="1"/>
              <a:t>Pro</a:t>
            </a:r>
            <a:r>
              <a:rPr lang="ru-RU" sz="2400" dirty="0"/>
              <a:t>. При этом процессор обладал достаточно низкой производительностью при исполнении 16-разрядного кода.</a:t>
            </a:r>
            <a:r>
              <a:rPr lang="ru-RU" sz="24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40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1D4D8-43DD-4409-8424-A6A5B14C2774}" type="slidenum">
              <a:rPr lang="ru-RU" altLang="en-US" smtClean="0"/>
              <a:pPr>
                <a:defRPr/>
              </a:pPr>
              <a:t>10</a:t>
            </a:fld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484313"/>
            <a:ext cx="8229600" cy="2808287"/>
          </a:xfrm>
        </p:spPr>
        <p:txBody>
          <a:bodyPr/>
          <a:lstStyle/>
          <a:p>
            <a:pPr>
              <a:defRPr/>
            </a:pPr>
            <a:r>
              <a:rPr lang="ru-RU" sz="2800" b="1" dirty="0" err="1"/>
              <a:t>Pentium</a:t>
            </a:r>
            <a:r>
              <a:rPr lang="ru-RU" sz="2800" b="1" dirty="0"/>
              <a:t> MMX</a:t>
            </a:r>
            <a:r>
              <a:rPr lang="ru-RU" sz="2800" dirty="0"/>
              <a:t> (1997 г.) – процессор пятого поколения, модификация ядра </a:t>
            </a:r>
            <a:r>
              <a:rPr lang="ru-RU" sz="2800" dirty="0" err="1"/>
              <a:t>Pentium</a:t>
            </a:r>
            <a:r>
              <a:rPr lang="ru-RU" sz="2800" dirty="0"/>
              <a:t>. Был добавлен новый блок целочисленных матричных вычислений MMX и увеличен до 32 Кбайт объём кэш-памяти первого уровня.</a:t>
            </a:r>
            <a:r>
              <a:rPr lang="ru-RU" sz="2800" dirty="0" smtClean="0"/>
              <a:t> </a:t>
            </a:r>
            <a:endParaRPr lang="ru-RU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80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F611E-8BE7-4DA0-84FF-B4D5939FA679}" type="slidenum">
              <a:rPr lang="ru-RU" altLang="en-US" smtClean="0"/>
              <a:pPr>
                <a:defRPr/>
              </a:pPr>
              <a:t>11</a:t>
            </a:fld>
            <a:endParaRPr lang="ru-RU" altLang="en-US"/>
          </a:p>
        </p:txBody>
      </p:sp>
      <p:sp>
        <p:nvSpPr>
          <p:cNvPr id="13317" name="Прямоугольник 4"/>
          <p:cNvSpPr>
            <a:spLocks noChangeArrowheads="1"/>
          </p:cNvSpPr>
          <p:nvPr/>
        </p:nvSpPr>
        <p:spPr bwMode="auto">
          <a:xfrm>
            <a:off x="427038" y="4437063"/>
            <a:ext cx="8353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/>
              <a:t>	MMX (Multimedia Extensions) – мультимедийные расширения. Коммерческое название дополнительного набора инструкций, выполняющих характерные для процессов кодирования/декодирования потоковых аудио/видео данных действия за одну машинную инструкцию.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111750"/>
          </a:xfrm>
        </p:spPr>
        <p:txBody>
          <a:bodyPr/>
          <a:lstStyle/>
          <a:p>
            <a:pPr>
              <a:defRPr/>
            </a:pPr>
            <a:r>
              <a:rPr lang="ru-RU" sz="2800" b="1" dirty="0"/>
              <a:t>i686 или </a:t>
            </a:r>
            <a:r>
              <a:rPr lang="ru-RU" sz="2800" b="1" dirty="0" err="1"/>
              <a:t>Pentium</a:t>
            </a:r>
            <a:r>
              <a:rPr lang="ru-RU" sz="2800" b="1" dirty="0"/>
              <a:t> II</a:t>
            </a:r>
            <a:r>
              <a:rPr lang="ru-RU" sz="2800" dirty="0"/>
              <a:t> (1997 г.) – модификация ядра </a:t>
            </a:r>
            <a:r>
              <a:rPr lang="ru-RU" sz="2800" dirty="0" err="1"/>
              <a:t>Pentium</a:t>
            </a:r>
            <a:r>
              <a:rPr lang="ru-RU" sz="2800" dirty="0"/>
              <a:t> </a:t>
            </a:r>
            <a:r>
              <a:rPr lang="ru-RU" sz="2800" dirty="0" err="1"/>
              <a:t>Pro</a:t>
            </a:r>
            <a:r>
              <a:rPr lang="ru-RU" sz="2800" dirty="0"/>
              <a:t> с целью сделать его более доступным. </a:t>
            </a:r>
            <a:endParaRPr lang="en-US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/>
              <a:t>	</a:t>
            </a:r>
            <a:r>
              <a:rPr lang="ru-RU" sz="2400" dirty="0" smtClean="0"/>
              <a:t>Интегрированный </a:t>
            </a:r>
            <a:r>
              <a:rPr lang="ru-RU" sz="2400" dirty="0"/>
              <a:t>кэш был вынесен на отдельную микросхему с пониженной в два раза частотой. Это упростило и удешевило процессор, хотя и сделало его более медленным, чем </a:t>
            </a:r>
            <a:r>
              <a:rPr lang="ru-RU" sz="2400" dirty="0" err="1"/>
              <a:t>Pentium</a:t>
            </a:r>
            <a:r>
              <a:rPr lang="ru-RU" sz="2400" dirty="0"/>
              <a:t> </a:t>
            </a:r>
            <a:r>
              <a:rPr lang="ru-RU" sz="2400" dirty="0" err="1"/>
              <a:t>Pro</a:t>
            </a:r>
            <a:r>
              <a:rPr lang="ru-RU" sz="2400" dirty="0"/>
              <a:t>. </a:t>
            </a: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ru-RU" sz="2400" dirty="0" smtClean="0"/>
              <a:t>Первые </a:t>
            </a:r>
            <a:r>
              <a:rPr lang="ru-RU" sz="2400" dirty="0"/>
              <a:t>процессоры </a:t>
            </a:r>
            <a:r>
              <a:rPr lang="ru-RU" sz="2400" dirty="0" err="1"/>
              <a:t>Pentium</a:t>
            </a:r>
            <a:r>
              <a:rPr lang="ru-RU" sz="2400" dirty="0"/>
              <a:t> II выпускались с кэш-памятью второго уровня емкостью 256 Кбайт, затем её объём был увеличен до 512 Кбайт. В ядро </a:t>
            </a:r>
            <a:r>
              <a:rPr lang="ru-RU" sz="2400" dirty="0" err="1"/>
              <a:t>Pentium</a:t>
            </a:r>
            <a:r>
              <a:rPr lang="ru-RU" sz="2400" dirty="0"/>
              <a:t> II был добавлен блок MMX.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E7DFC-60FF-40FC-88BB-06642D610815}" type="slidenum">
              <a:rPr lang="ru-RU" altLang="en-US" smtClean="0"/>
              <a:pPr>
                <a:defRPr/>
              </a:pPr>
              <a:t>12</a:t>
            </a:fld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111750"/>
          </a:xfrm>
        </p:spPr>
        <p:txBody>
          <a:bodyPr/>
          <a:lstStyle/>
          <a:p>
            <a:pPr>
              <a:defRPr/>
            </a:pPr>
            <a:r>
              <a:rPr lang="ru-RU" sz="2800" b="1" dirty="0" err="1"/>
              <a:t>Celeron</a:t>
            </a:r>
            <a:r>
              <a:rPr lang="ru-RU" sz="2800" dirty="0"/>
              <a:t> (1998 г.) – семейство низкобюджетных x86-совместимых процессоров компании </a:t>
            </a:r>
            <a:r>
              <a:rPr lang="ru-RU" sz="2800" dirty="0" err="1"/>
              <a:t>Intel</a:t>
            </a:r>
            <a:r>
              <a:rPr lang="ru-RU" sz="2800" dirty="0"/>
              <a:t>, имеющее большое количество модификаций. </a:t>
            </a:r>
            <a:endParaRPr lang="en-US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/>
              <a:t>	</a:t>
            </a:r>
            <a:r>
              <a:rPr lang="ru-RU" sz="2800" dirty="0" smtClean="0"/>
              <a:t>Одной </a:t>
            </a:r>
            <a:r>
              <a:rPr lang="ru-RU" sz="2800" dirty="0"/>
              <a:t>из причин невысокой цены является их более низкая по сравнению со старшими моделями производительность, что достигается двумя основными методами: искусственным снижением частоты шины процессора и блокировкой части кэш-памяти второго </a:t>
            </a:r>
            <a:r>
              <a:rPr lang="ru-RU" sz="2800" dirty="0" smtClean="0"/>
              <a:t>уровня.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FD8EC-4770-4403-80DF-D2F030DD77CC}" type="slidenum">
              <a:rPr lang="ru-RU" altLang="en-US" smtClean="0"/>
              <a:pPr>
                <a:defRPr/>
              </a:pPr>
              <a:t>13</a:t>
            </a:fld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111750"/>
          </a:xfrm>
        </p:spPr>
        <p:txBody>
          <a:bodyPr/>
          <a:lstStyle/>
          <a:p>
            <a:pPr>
              <a:defRPr/>
            </a:pPr>
            <a:r>
              <a:rPr lang="ru-RU" sz="2000" b="1" dirty="0" err="1"/>
              <a:t>Pentium</a:t>
            </a:r>
            <a:r>
              <a:rPr lang="ru-RU" sz="2000" b="1" dirty="0"/>
              <a:t> III</a:t>
            </a:r>
            <a:r>
              <a:rPr lang="ru-RU" sz="2000" dirty="0"/>
              <a:t> (1999 г.) – процессор, изготовленный изначально по технологическому процессу 0,18 мкм, отличается от </a:t>
            </a:r>
            <a:r>
              <a:rPr lang="ru-RU" sz="2000" dirty="0" smtClean="0"/>
              <a:t>P</a:t>
            </a:r>
            <a:r>
              <a:rPr lang="en-US" sz="2000" dirty="0" err="1" smtClean="0"/>
              <a:t>entium</a:t>
            </a:r>
            <a:r>
              <a:rPr lang="en-US" sz="2000" dirty="0" smtClean="0"/>
              <a:t> II</a:t>
            </a:r>
            <a:r>
              <a:rPr lang="ru-RU" sz="2000" dirty="0" smtClean="0"/>
              <a:t> </a:t>
            </a:r>
            <a:r>
              <a:rPr lang="ru-RU" sz="2000" dirty="0"/>
              <a:t>главным образом добавлением инструкций </a:t>
            </a:r>
            <a:r>
              <a:rPr lang="ru-RU" sz="2000" b="1" i="1" dirty="0"/>
              <a:t>SSE (</a:t>
            </a:r>
            <a:r>
              <a:rPr lang="ru-RU" sz="2000" b="1" i="1" dirty="0" err="1"/>
              <a:t>Streaming</a:t>
            </a:r>
            <a:r>
              <a:rPr lang="ru-RU" sz="2000" b="1" i="1" dirty="0"/>
              <a:t> SIMD </a:t>
            </a:r>
            <a:r>
              <a:rPr lang="ru-RU" sz="2000" b="1" i="1" dirty="0" err="1"/>
              <a:t>Extensions</a:t>
            </a:r>
            <a:r>
              <a:rPr lang="ru-RU" sz="2000" b="1" i="1" dirty="0"/>
              <a:t>)</a:t>
            </a:r>
            <a:r>
              <a:rPr lang="ru-RU" sz="2000" dirty="0"/>
              <a:t>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i="1" dirty="0"/>
              <a:t>	</a:t>
            </a:r>
            <a:r>
              <a:rPr lang="ru-RU" sz="2000" b="1" i="1" dirty="0" smtClean="0"/>
              <a:t>SIMD </a:t>
            </a:r>
            <a:r>
              <a:rPr lang="ru-RU" sz="2000" b="1" i="1" dirty="0"/>
              <a:t>(</a:t>
            </a:r>
            <a:r>
              <a:rPr lang="ru-RU" sz="2000" b="1" i="1" dirty="0" err="1"/>
              <a:t>Single</a:t>
            </a:r>
            <a:r>
              <a:rPr lang="ru-RU" sz="2000" b="1" i="1" dirty="0"/>
              <a:t> </a:t>
            </a:r>
            <a:r>
              <a:rPr lang="ru-RU" sz="2000" b="1" i="1" dirty="0" err="1"/>
              <a:t>Instruction</a:t>
            </a:r>
            <a:r>
              <a:rPr lang="ru-RU" sz="2000" b="1" i="1" dirty="0"/>
              <a:t>, </a:t>
            </a:r>
            <a:r>
              <a:rPr lang="ru-RU" sz="2000" b="1" i="1" dirty="0" err="1"/>
              <a:t>Multiple</a:t>
            </a:r>
            <a:r>
              <a:rPr lang="ru-RU" sz="2000" b="1" i="1" dirty="0"/>
              <a:t> </a:t>
            </a:r>
            <a:r>
              <a:rPr lang="ru-RU" sz="2000" b="1" i="1" dirty="0" err="1"/>
              <a:t>Data</a:t>
            </a:r>
            <a:r>
              <a:rPr lang="ru-RU" sz="2000" b="1" i="1" dirty="0"/>
              <a:t>)</a:t>
            </a:r>
            <a:r>
              <a:rPr lang="ru-RU" sz="2000" dirty="0"/>
              <a:t> набор инструкций, разработанный </a:t>
            </a:r>
            <a:r>
              <a:rPr lang="ru-RU" sz="2000" dirty="0" err="1"/>
              <a:t>Intel</a:t>
            </a:r>
            <a:r>
              <a:rPr lang="ru-RU" sz="2000" dirty="0"/>
              <a:t> и впервые представленный в процессорах серии </a:t>
            </a:r>
            <a:r>
              <a:rPr lang="ru-RU" sz="2000" dirty="0" err="1"/>
              <a:t>Pentium</a:t>
            </a:r>
            <a:r>
              <a:rPr lang="ru-RU" sz="2000" dirty="0"/>
              <a:t> III.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Технология </a:t>
            </a:r>
            <a:r>
              <a:rPr lang="ru-RU" sz="2000" dirty="0"/>
              <a:t>SSE позволяла преодолеть 2 основные проблемы MMX – при использовании MMX невозможно было одновременно использовать инструкции сопроцессора, так как его регистры были общими с регистрами MMX.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Поздние </a:t>
            </a:r>
            <a:r>
              <a:rPr lang="ru-RU" sz="2000" dirty="0"/>
              <a:t>процессоры этой серии изготавливались по технологическому процессу 0,13 мкм, получили интегрированную в кристалл ядра </a:t>
            </a:r>
            <a:r>
              <a:rPr lang="ru-RU" sz="2000" dirty="0" err="1"/>
              <a:t>полночастотную</a:t>
            </a:r>
            <a:r>
              <a:rPr lang="ru-RU" sz="2000" dirty="0"/>
              <a:t> кэш-память (сначала 256 Кбайт, затем – 512 Кбайт) и послужили прообразом процессоров архитектуры </a:t>
            </a:r>
            <a:r>
              <a:rPr lang="ru-RU" sz="2000" dirty="0" err="1"/>
              <a:t>Pentium</a:t>
            </a:r>
            <a:r>
              <a:rPr lang="ru-RU" sz="2000" dirty="0"/>
              <a:t> M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defRPr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32893-3869-4969-80A6-7D45A48C0648}" type="slidenum">
              <a:rPr lang="ru-RU" altLang="en-US" smtClean="0"/>
              <a:pPr>
                <a:defRPr/>
              </a:pPr>
              <a:t>14</a:t>
            </a:fld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>
          <a:xfrm>
            <a:off x="395288" y="2565400"/>
            <a:ext cx="8229600" cy="3527425"/>
          </a:xfrm>
        </p:spPr>
        <p:txBody>
          <a:bodyPr/>
          <a:lstStyle/>
          <a:p>
            <a:r>
              <a:rPr lang="ru-RU" altLang="ru-RU" sz="2800" b="1" smtClean="0"/>
              <a:t>Pentium M</a:t>
            </a:r>
            <a:r>
              <a:rPr lang="ru-RU" altLang="ru-RU" sz="2800" smtClean="0"/>
              <a:t> (2003 г.) – очень сильно доработанная версия процессора Pentium III на ядре Tualatin, разработанная для использования в мобильных компьютерах.</a:t>
            </a:r>
          </a:p>
          <a:p>
            <a:endParaRPr lang="ru-RU" altLang="ru-RU" sz="28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B25D5-9340-4601-92B9-8395F1328935}" type="slidenum">
              <a:rPr lang="ru-RU" altLang="en-US" smtClean="0"/>
              <a:pPr>
                <a:defRPr/>
              </a:pPr>
              <a:t>15</a:t>
            </a:fld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895850"/>
          </a:xfrm>
        </p:spPr>
        <p:txBody>
          <a:bodyPr/>
          <a:lstStyle/>
          <a:p>
            <a:pPr>
              <a:defRPr/>
            </a:pPr>
            <a:r>
              <a:rPr lang="ru-RU" sz="2400" b="1" dirty="0" err="1"/>
              <a:t>Pentium</a:t>
            </a:r>
            <a:r>
              <a:rPr lang="ru-RU" sz="2400" b="1" dirty="0"/>
              <a:t> 4</a:t>
            </a:r>
            <a:r>
              <a:rPr lang="ru-RU" sz="2400" dirty="0"/>
              <a:t> (2000 г.) – принципиально новый процессор с </a:t>
            </a:r>
            <a:r>
              <a:rPr lang="ru-RU" sz="2400" dirty="0" err="1"/>
              <a:t>гиперконвейеризацией</a:t>
            </a:r>
            <a:r>
              <a:rPr lang="ru-RU" sz="2400" dirty="0"/>
              <a:t> (</a:t>
            </a:r>
            <a:r>
              <a:rPr lang="ru-RU" sz="2400" dirty="0" err="1"/>
              <a:t>hyperpipelining</a:t>
            </a:r>
            <a:r>
              <a:rPr lang="ru-RU" sz="2400" dirty="0"/>
              <a:t>) – с конвейером, состоящим из 20 ступеней. </a:t>
            </a: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ru-RU" sz="2400" dirty="0" smtClean="0"/>
              <a:t>Согласно </a:t>
            </a:r>
            <a:r>
              <a:rPr lang="ru-RU" sz="2400" dirty="0"/>
              <a:t>заявлениям </a:t>
            </a:r>
            <a:r>
              <a:rPr lang="ru-RU" sz="2400" dirty="0" err="1"/>
              <a:t>Intel</a:t>
            </a:r>
            <a:r>
              <a:rPr lang="ru-RU" sz="2400" dirty="0"/>
              <a:t>, процессоры, основанные на данной технологии, позволяют добиться увеличения частоты примерно на 40 % относительно семейства P6 при одинаковом технологическом процессе (при «правильной» загрузке процессора). </a:t>
            </a: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ru-RU" sz="2400" dirty="0" smtClean="0"/>
              <a:t>На </a:t>
            </a:r>
            <a:r>
              <a:rPr lang="ru-RU" sz="2400" dirty="0"/>
              <a:t>практике же, первое поколение процессоров работало даже медленнее, чем </a:t>
            </a:r>
            <a:r>
              <a:rPr lang="ru-RU" sz="2400" dirty="0" err="1"/>
              <a:t>Pentium</a:t>
            </a:r>
            <a:r>
              <a:rPr lang="ru-RU" sz="2400" dirty="0"/>
              <a:t> III. Позже были дополнены поддержкой </a:t>
            </a:r>
            <a:r>
              <a:rPr lang="ru-RU" sz="2400" dirty="0" err="1"/>
              <a:t>Hyper-threading</a:t>
            </a:r>
            <a:r>
              <a:rPr lang="ru-RU" sz="2400" dirty="0"/>
              <a:t> и 64-битного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04039-0125-419F-9D7F-5AA68A3401D2}" type="slidenum">
              <a:rPr lang="ru-RU" altLang="en-US" smtClean="0"/>
              <a:pPr>
                <a:defRPr/>
              </a:pPr>
              <a:t>16</a:t>
            </a:fld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256213"/>
          </a:xfrm>
        </p:spPr>
        <p:txBody>
          <a:bodyPr/>
          <a:lstStyle/>
          <a:p>
            <a:pPr>
              <a:defRPr/>
            </a:pPr>
            <a:r>
              <a:rPr lang="ru-RU" sz="2000" b="1" dirty="0" err="1"/>
              <a:t>Core</a:t>
            </a:r>
            <a:r>
              <a:rPr lang="ru-RU" sz="2000" dirty="0"/>
              <a:t> (2006 г.) – процессоры </a:t>
            </a:r>
            <a:r>
              <a:rPr lang="ru-RU" sz="2000" dirty="0" err="1"/>
              <a:t>Core</a:t>
            </a:r>
            <a:r>
              <a:rPr lang="ru-RU" sz="2000" dirty="0"/>
              <a:t> являются преемниками процессоров предыдущего поколения, представленных моделями </a:t>
            </a:r>
            <a:r>
              <a:rPr lang="ru-RU" sz="2000" dirty="0" err="1"/>
              <a:t>Pentium</a:t>
            </a:r>
            <a:r>
              <a:rPr lang="ru-RU" sz="2000" dirty="0"/>
              <a:t> и </a:t>
            </a:r>
            <a:r>
              <a:rPr lang="ru-RU" sz="2000" dirty="0" err="1"/>
              <a:t>Celeron</a:t>
            </a:r>
            <a:r>
              <a:rPr lang="ru-RU" sz="2000" dirty="0"/>
              <a:t>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ru-RU" sz="2000" dirty="0" smtClean="0"/>
              <a:t>Для </a:t>
            </a:r>
            <a:r>
              <a:rPr lang="ru-RU" sz="2000" dirty="0"/>
              <a:t>серверов имеются более «продвинутые» версии процессоров </a:t>
            </a:r>
            <a:r>
              <a:rPr lang="ru-RU" sz="2000" dirty="0" err="1"/>
              <a:t>Core</a:t>
            </a:r>
            <a:r>
              <a:rPr lang="ru-RU" sz="2000" dirty="0"/>
              <a:t> под маркой </a:t>
            </a:r>
            <a:r>
              <a:rPr lang="ru-RU" sz="2000" dirty="0" err="1"/>
              <a:t>Xeon</a:t>
            </a:r>
            <a:r>
              <a:rPr lang="ru-RU" sz="2000" dirty="0"/>
              <a:t>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В </a:t>
            </a:r>
            <a:r>
              <a:rPr lang="ru-RU" sz="2000" dirty="0"/>
              <a:t>основе процессоров лежит переработанное ядро </a:t>
            </a:r>
            <a:r>
              <a:rPr lang="ru-RU" sz="2000" dirty="0" err="1"/>
              <a:t>Pentium</a:t>
            </a:r>
            <a:r>
              <a:rPr lang="ru-RU" sz="2000" dirty="0"/>
              <a:t> M. Таким образом, ядро P6, использованное ещё в процессорах </a:t>
            </a:r>
            <a:r>
              <a:rPr lang="ru-RU" sz="2000" dirty="0" err="1"/>
              <a:t>Pentium</a:t>
            </a:r>
            <a:r>
              <a:rPr lang="ru-RU" sz="2000" dirty="0"/>
              <a:t> </a:t>
            </a:r>
            <a:r>
              <a:rPr lang="ru-RU" sz="2000" dirty="0" err="1"/>
              <a:t>Pro</a:t>
            </a:r>
            <a:r>
              <a:rPr lang="ru-RU" sz="2000" dirty="0"/>
              <a:t>, продолжило свою эволюцию, нарастив частоту со 150 МГц до 3,2 ГГц и обзаведясь новой системной шиной, поддержкой </a:t>
            </a:r>
            <a:r>
              <a:rPr lang="ru-RU" sz="2000" dirty="0" err="1"/>
              <a:t>многоядерности</a:t>
            </a:r>
            <a:r>
              <a:rPr lang="ru-RU" sz="2000" dirty="0"/>
              <a:t>, мультимедийных инструкций.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Процессоры </a:t>
            </a:r>
            <a:r>
              <a:rPr lang="ru-RU" sz="2000" dirty="0" err="1"/>
              <a:t>Core</a:t>
            </a:r>
            <a:r>
              <a:rPr lang="ru-RU" sz="2000" dirty="0"/>
              <a:t> являются решением для ноутбуков, одно- и двухъядерное, исполняющее 32-битный код.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Процессоры </a:t>
            </a:r>
            <a:r>
              <a:rPr lang="ru-RU" sz="2000" dirty="0" err="1"/>
              <a:t>Core</a:t>
            </a:r>
            <a:r>
              <a:rPr lang="ru-RU" sz="2000" dirty="0"/>
              <a:t> 2 выпускаются как в настольном, так и мобильном исполнении, включают ряд микроархитектурных улучшений и способны исполнять 64-битный код. Количество ядер варьируется от одного до четырёх.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1B938-4B2D-40CD-989F-FC41DC61C60D}" type="slidenum">
              <a:rPr lang="ru-RU" altLang="en-US" smtClean="0"/>
              <a:pPr>
                <a:defRPr/>
              </a:pPr>
              <a:t>17</a:t>
            </a:fld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400675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Core </a:t>
            </a:r>
            <a:r>
              <a:rPr lang="en-US" sz="2000" b="1" dirty="0" err="1"/>
              <a:t>i</a:t>
            </a:r>
            <a:r>
              <a:rPr lang="ru-RU" sz="2000" b="1" dirty="0"/>
              <a:t>7/</a:t>
            </a:r>
            <a:r>
              <a:rPr lang="en-US" sz="2000" b="1" dirty="0"/>
              <a:t>Core </a:t>
            </a:r>
            <a:r>
              <a:rPr lang="en-US" sz="2000" b="1" dirty="0" err="1"/>
              <a:t>i</a:t>
            </a:r>
            <a:r>
              <a:rPr lang="ru-RU" sz="2000" b="1" dirty="0"/>
              <a:t>5/</a:t>
            </a:r>
            <a:r>
              <a:rPr lang="en-US" sz="2000" b="1" dirty="0"/>
              <a:t>Core </a:t>
            </a:r>
            <a:r>
              <a:rPr lang="en-US" sz="2000" b="1" dirty="0" err="1"/>
              <a:t>i</a:t>
            </a:r>
            <a:r>
              <a:rPr lang="ru-RU" sz="2000" b="1" dirty="0"/>
              <a:t>3 </a:t>
            </a:r>
            <a:r>
              <a:rPr lang="ru-RU" sz="2000" dirty="0"/>
              <a:t>(2009 г.) – дальнейшее развитие идей, заложенных в процессорах </a:t>
            </a:r>
            <a:r>
              <a:rPr lang="ru-RU" sz="2000" dirty="0" err="1"/>
              <a:t>Core</a:t>
            </a:r>
            <a:r>
              <a:rPr lang="ru-RU" sz="2000" dirty="0"/>
              <a:t> 2.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1800" dirty="0" smtClean="0"/>
              <a:t>Сохранив </a:t>
            </a:r>
            <a:r>
              <a:rPr lang="ru-RU" sz="1800" dirty="0"/>
              <a:t>основную конструкцию процессорных ядер, появившийся первым </a:t>
            </a:r>
            <a:r>
              <a:rPr lang="ru-RU" sz="1800" dirty="0" err="1"/>
              <a:t>Core</a:t>
            </a:r>
            <a:r>
              <a:rPr lang="ru-RU" sz="1800" dirty="0"/>
              <a:t> i7 получил модульную структуру, позволяющую легко варьировать их количество, встроенный контроллер памяти и новую шину, соединяющую процессор с чипсетом. Микроархитектурные улучшения позволяют </a:t>
            </a:r>
            <a:r>
              <a:rPr lang="ru-RU" sz="1800" dirty="0" err="1"/>
              <a:t>Core</a:t>
            </a:r>
            <a:r>
              <a:rPr lang="ru-RU" sz="1800" dirty="0"/>
              <a:t> i7 показывать повышенную производительность в сравнении с </a:t>
            </a:r>
            <a:r>
              <a:rPr lang="ru-RU" sz="1800" dirty="0" err="1"/>
              <a:t>Core</a:t>
            </a:r>
            <a:r>
              <a:rPr lang="ru-RU" sz="1800" dirty="0"/>
              <a:t> 2 на равных частотах. Большое внимание было уделено вопросу </a:t>
            </a:r>
            <a:r>
              <a:rPr lang="ru-RU" sz="1800" dirty="0" err="1"/>
              <a:t>энергоэффективности</a:t>
            </a:r>
            <a:r>
              <a:rPr lang="ru-RU" sz="1800" dirty="0"/>
              <a:t> нового процессора. </a:t>
            </a:r>
            <a:endParaRPr lang="en-US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/>
              <a:t>	</a:t>
            </a:r>
            <a:r>
              <a:rPr lang="ru-RU" sz="1800" dirty="0" smtClean="0"/>
              <a:t>Позже </a:t>
            </a:r>
            <a:r>
              <a:rPr lang="ru-RU" sz="1800" dirty="0"/>
              <a:t>появились более дешевые </a:t>
            </a:r>
            <a:r>
              <a:rPr lang="ru-RU" sz="1800" dirty="0" err="1"/>
              <a:t>Core</a:t>
            </a:r>
            <a:r>
              <a:rPr lang="ru-RU" sz="1800" dirty="0"/>
              <a:t> i5/i7 с двухканальным контроллером памяти и четырьмя ядрами, затем был разработан </a:t>
            </a:r>
            <a:r>
              <a:rPr lang="ru-RU" sz="1800" dirty="0" err="1"/>
              <a:t>Core</a:t>
            </a:r>
            <a:r>
              <a:rPr lang="ru-RU" sz="1800" dirty="0"/>
              <a:t> i3/i5 с двумя ядрами и встроенным </a:t>
            </a:r>
            <a:r>
              <a:rPr lang="ru-RU" sz="1800" dirty="0" err="1"/>
              <a:t>видеоядром</a:t>
            </a:r>
            <a:r>
              <a:rPr lang="ru-RU" sz="1800" dirty="0"/>
              <a:t>. В секторе наиболее производительных решений выпускаются также процессоры </a:t>
            </a:r>
            <a:r>
              <a:rPr lang="ru-RU" sz="1800" dirty="0" err="1"/>
              <a:t>Core</a:t>
            </a:r>
            <a:r>
              <a:rPr lang="ru-RU" sz="1800" dirty="0"/>
              <a:t> i7 с трехканальным контроллером памяти и шестью ядрами. </a:t>
            </a:r>
            <a:endParaRPr lang="en-US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/>
              <a:t>	</a:t>
            </a:r>
            <a:r>
              <a:rPr lang="ru-RU" sz="1800" dirty="0" smtClean="0"/>
              <a:t>Благодаря </a:t>
            </a:r>
            <a:r>
              <a:rPr lang="ru-RU" sz="1800" dirty="0"/>
              <a:t>использованию технологии </a:t>
            </a:r>
            <a:r>
              <a:rPr lang="ru-RU" sz="1800" dirty="0" err="1"/>
              <a:t>Hyper-threading</a:t>
            </a:r>
            <a:r>
              <a:rPr lang="ru-RU" sz="1800" dirty="0"/>
              <a:t> эти процессоры способны одновременно исполнять до 12 потоков команд. Данные процессоры изготавливаются по технологиям 65-45 </a:t>
            </a:r>
            <a:r>
              <a:rPr lang="ru-RU" sz="1800" dirty="0" err="1"/>
              <a:t>нм</a:t>
            </a:r>
            <a:r>
              <a:rPr lang="ru-RU" sz="18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C59DF-A035-4C83-A4BF-29B67BB24205}" type="slidenum">
              <a:rPr lang="ru-RU" altLang="en-US" smtClean="0"/>
              <a:pPr>
                <a:defRPr/>
              </a:pPr>
              <a:t>18</a:t>
            </a:fld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111750"/>
          </a:xfrm>
        </p:spPr>
        <p:txBody>
          <a:bodyPr/>
          <a:lstStyle/>
          <a:p>
            <a:pPr>
              <a:defRPr/>
            </a:pPr>
            <a:r>
              <a:rPr lang="ru-RU" sz="2000" b="1" dirty="0" err="1"/>
              <a:t>Atom</a:t>
            </a:r>
            <a:r>
              <a:rPr lang="ru-RU" sz="2000" dirty="0"/>
              <a:t> (2011 г.) – недорогие сверхэкономичные одно- и </a:t>
            </a:r>
            <a:r>
              <a:rPr lang="ru-RU" sz="2000" dirty="0" err="1"/>
              <a:t>двухядерные</a:t>
            </a:r>
            <a:r>
              <a:rPr lang="ru-RU" sz="2000" dirty="0"/>
              <a:t> процессоры, предназначенные для использования в так называемых интернет-компьютерах – </a:t>
            </a:r>
            <a:r>
              <a:rPr lang="ru-RU" sz="2000" dirty="0" err="1"/>
              <a:t>нетбуках</a:t>
            </a:r>
            <a:r>
              <a:rPr lang="ru-RU" sz="2000" dirty="0"/>
              <a:t> и </a:t>
            </a:r>
            <a:r>
              <a:rPr lang="ru-RU" sz="2000" dirty="0" err="1"/>
              <a:t>неттопах</a:t>
            </a:r>
            <a:r>
              <a:rPr lang="ru-RU" sz="2000" dirty="0"/>
              <a:t> (компьютерах, в которых вычислительная мощность пожертвована в пользу экономичности, бесшумности и малогабаритности).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В </a:t>
            </a:r>
            <a:r>
              <a:rPr lang="ru-RU" sz="2000" dirty="0"/>
              <a:t>основе – модифицированное ядро от первых </a:t>
            </a:r>
            <a:r>
              <a:rPr lang="ru-RU" sz="2000" dirty="0" err="1"/>
              <a:t>Pentium</a:t>
            </a:r>
            <a:r>
              <a:rPr lang="ru-RU" sz="2000" dirty="0"/>
              <a:t>, которое адаптировали под новый техпроцесс, добавили возможность исполнения 64-битного кода и мультимедийных инструкций, а также кэш-память второго уровня и поддержку многопоточного.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Для </a:t>
            </a:r>
            <a:r>
              <a:rPr lang="ru-RU" sz="2000" dirty="0"/>
              <a:t>упрощения конструкции было решено отказаться от внеочередного исполнения команд, что не лучшим образом сказалось на производительности. 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ru-RU" sz="2000" dirty="0" smtClean="0"/>
              <a:t>С </a:t>
            </a:r>
            <a:r>
              <a:rPr lang="ru-RU" sz="2000" dirty="0"/>
              <a:t>2013 года разрабатываются по технологии 22 </a:t>
            </a:r>
            <a:r>
              <a:rPr lang="ru-RU" sz="2000" dirty="0" err="1"/>
              <a:t>нм</a:t>
            </a:r>
            <a:r>
              <a:rPr lang="ru-RU" sz="2000" dirty="0"/>
              <a:t>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F2C36-02CB-4541-9DEA-8B3FE57A20C1}" type="slidenum">
              <a:rPr lang="ru-RU" altLang="en-US" smtClean="0"/>
              <a:pPr>
                <a:defRPr/>
              </a:pPr>
              <a:t>19</a:t>
            </a:fld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7362"/>
          </a:xfrm>
        </p:spPr>
        <p:txBody>
          <a:bodyPr/>
          <a:lstStyle/>
          <a:p>
            <a:r>
              <a:rPr lang="ru-RU" altLang="ru-RU" sz="2800" smtClean="0"/>
              <a:t>ВССиТ. Микропроцессоры семейства </a:t>
            </a:r>
            <a:r>
              <a:rPr lang="en-US" altLang="ru-RU" sz="2800" smtClean="0"/>
              <a:t>x86-64</a:t>
            </a:r>
            <a:endParaRPr lang="ru-RU" altLang="ru-RU" sz="2800" smtClean="0"/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388938" y="908050"/>
            <a:ext cx="8229600" cy="19716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sz="2800" smtClean="0"/>
              <a:t>	</a:t>
            </a:r>
            <a:r>
              <a:rPr lang="en-US" altLang="ru-RU" sz="2800" b="1" smtClean="0"/>
              <a:t>x</a:t>
            </a:r>
            <a:r>
              <a:rPr lang="ru-RU" altLang="ru-RU" sz="2800" b="1" smtClean="0"/>
              <a:t>86 (</a:t>
            </a:r>
            <a:r>
              <a:rPr lang="en-US" altLang="ru-RU" sz="2800" b="1" smtClean="0"/>
              <a:t>Intel</a:t>
            </a:r>
            <a:r>
              <a:rPr lang="ru-RU" altLang="ru-RU" sz="2800" b="1" smtClean="0"/>
              <a:t> 80</a:t>
            </a:r>
            <a:r>
              <a:rPr lang="en-US" altLang="ru-RU" sz="2800" b="1" smtClean="0"/>
              <a:t>x</a:t>
            </a:r>
            <a:r>
              <a:rPr lang="ru-RU" altLang="ru-RU" sz="2800" b="1" smtClean="0"/>
              <a:t>86)</a:t>
            </a:r>
            <a:r>
              <a:rPr lang="ru-RU" altLang="ru-RU" sz="2800" smtClean="0"/>
              <a:t> – архитектура процессора </a:t>
            </a:r>
            <a:r>
              <a:rPr lang="en-US" altLang="ru-RU" sz="2800" smtClean="0"/>
              <a:t>c</a:t>
            </a:r>
            <a:r>
              <a:rPr lang="ru-RU" altLang="ru-RU" sz="2800" smtClean="0"/>
              <a:t> одноимённым набором команд, впервые реализованная в процессорах компании </a:t>
            </a:r>
            <a:r>
              <a:rPr lang="en-US" altLang="ru-RU" sz="2800" b="1" smtClean="0"/>
              <a:t>Intel</a:t>
            </a:r>
            <a:r>
              <a:rPr lang="ru-RU" altLang="ru-RU" sz="280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1BEE2-C4C3-4BF6-837A-AE819AEF3D78}" type="slidenum">
              <a:rPr lang="ru-RU" altLang="en-US" smtClean="0"/>
              <a:pPr>
                <a:defRPr/>
              </a:pPr>
              <a:t>2</a:t>
            </a:fld>
            <a:endParaRPr lang="ru-RU" altLang="en-US" dirty="0"/>
          </a:p>
        </p:txBody>
      </p:sp>
      <p:sp>
        <p:nvSpPr>
          <p:cNvPr id="4101" name="Прямоугольник 1"/>
          <p:cNvSpPr>
            <a:spLocks noChangeArrowheads="1"/>
          </p:cNvSpPr>
          <p:nvPr/>
        </p:nvSpPr>
        <p:spPr bwMode="auto">
          <a:xfrm>
            <a:off x="409575" y="2708275"/>
            <a:ext cx="82819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	</a:t>
            </a:r>
            <a:r>
              <a:rPr lang="ru-RU" altLang="ru-RU" sz="1800"/>
              <a:t>Название образовано от двух цифр, которыми заканчивались названия процессоров </a:t>
            </a:r>
            <a:r>
              <a:rPr lang="en-US" altLang="ru-RU" sz="1800"/>
              <a:t>Intel</a:t>
            </a:r>
            <a:r>
              <a:rPr lang="ru-RU" altLang="ru-RU" sz="1800"/>
              <a:t> ранних моделей – 8086, 80186, 80286, 80386, 80486. За время своего существования набор команд постоянно расширялся, сохраняя совместимость с предыдущими поколениями.</a:t>
            </a:r>
          </a:p>
        </p:txBody>
      </p:sp>
      <p:sp>
        <p:nvSpPr>
          <p:cNvPr id="4102" name="Прямоугольник 2"/>
          <p:cNvSpPr>
            <a:spLocks noChangeArrowheads="1"/>
          </p:cNvSpPr>
          <p:nvPr/>
        </p:nvSpPr>
        <p:spPr bwMode="auto">
          <a:xfrm>
            <a:off x="409575" y="3910013"/>
            <a:ext cx="82089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/>
              <a:t>	</a:t>
            </a:r>
            <a:r>
              <a:rPr lang="ru-RU" altLang="ru-RU" sz="2000"/>
              <a:t>В настоящее время для этой архитектуры существует ещё одно название – </a:t>
            </a:r>
            <a:r>
              <a:rPr lang="en-US" altLang="ru-RU" sz="2000" b="1"/>
              <a:t>IA</a:t>
            </a:r>
            <a:r>
              <a:rPr lang="ru-RU" altLang="ru-RU" sz="2000" b="1"/>
              <a:t>-32 (</a:t>
            </a:r>
            <a:r>
              <a:rPr lang="en-US" altLang="ru-RU" sz="2000" b="1"/>
              <a:t>Intel Architecture </a:t>
            </a:r>
            <a:r>
              <a:rPr lang="ru-RU" altLang="ru-RU" sz="2000" b="1"/>
              <a:t>– 32).</a:t>
            </a:r>
            <a:endParaRPr lang="ru-RU" altLang="ru-RU" sz="2000"/>
          </a:p>
        </p:txBody>
      </p:sp>
      <p:sp>
        <p:nvSpPr>
          <p:cNvPr id="4103" name="Прямоугольник 4"/>
          <p:cNvSpPr>
            <a:spLocks noChangeArrowheads="1"/>
          </p:cNvSpPr>
          <p:nvPr/>
        </p:nvSpPr>
        <p:spPr bwMode="auto">
          <a:xfrm>
            <a:off x="468313" y="4797425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	x</a:t>
            </a:r>
            <a:r>
              <a:rPr lang="ru-RU" altLang="ru-RU" sz="1800"/>
              <a:t>86 </a:t>
            </a:r>
            <a:r>
              <a:rPr lang="en-US" altLang="ru-RU" sz="1800"/>
              <a:t>–</a:t>
            </a:r>
            <a:r>
              <a:rPr lang="ru-RU" altLang="ru-RU" sz="1800"/>
              <a:t> это </a:t>
            </a:r>
            <a:r>
              <a:rPr lang="en-US" altLang="ru-RU" sz="1800"/>
              <a:t>CISC</a:t>
            </a:r>
            <a:r>
              <a:rPr lang="ru-RU" altLang="ru-RU" sz="1800"/>
              <a:t>-архитектура. Доступ к памяти происходит по «словам». «Слова». Современные процессоры включают в себя декодеры команд </a:t>
            </a:r>
            <a:r>
              <a:rPr lang="en-US" altLang="ru-RU" sz="1800"/>
              <a:t>x</a:t>
            </a:r>
            <a:r>
              <a:rPr lang="ru-RU" altLang="ru-RU" sz="1800"/>
              <a:t>86 для преобразования их в упрощённый внутренний формат с последующим их выполнением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111750"/>
          </a:xfrm>
        </p:spPr>
        <p:txBody>
          <a:bodyPr/>
          <a:lstStyle/>
          <a:p>
            <a:pPr>
              <a:defRPr/>
            </a:pPr>
            <a:r>
              <a:rPr lang="ru-RU" sz="2400" b="1" dirty="0" err="1"/>
              <a:t>Xeon</a:t>
            </a:r>
            <a:r>
              <a:rPr lang="ru-RU" sz="2400" b="1" dirty="0"/>
              <a:t> – с</a:t>
            </a:r>
            <a:r>
              <a:rPr lang="ru-RU" sz="2400" dirty="0"/>
              <a:t>емейство процессоров, ориентированных на серверы и многопоточные вычисления. </a:t>
            </a: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ru-RU" sz="2200" dirty="0" smtClean="0"/>
              <a:t>Первый </a:t>
            </a:r>
            <a:r>
              <a:rPr lang="ru-RU" sz="2200" dirty="0"/>
              <a:t>представитель этого семейства базировался на архитектуре </a:t>
            </a:r>
            <a:r>
              <a:rPr lang="ru-RU" sz="2200" dirty="0" err="1"/>
              <a:t>Pentium</a:t>
            </a:r>
            <a:r>
              <a:rPr lang="ru-RU" sz="2200" dirty="0"/>
              <a:t> II, представлял собой картридж с печатной платой, на которой монтировались ядро, кэш-память второго уровня и тег кэша. </a:t>
            </a:r>
            <a:endParaRPr lang="en-US" sz="22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/>
              <a:t>	</a:t>
            </a:r>
            <a:r>
              <a:rPr lang="ru-RU" sz="2200" dirty="0" smtClean="0"/>
              <a:t>Современные </a:t>
            </a:r>
            <a:r>
              <a:rPr lang="ru-RU" sz="2200" dirty="0" err="1"/>
              <a:t>Xeon</a:t>
            </a:r>
            <a:r>
              <a:rPr lang="ru-RU" sz="2200" dirty="0"/>
              <a:t> базируются на архитектуре </a:t>
            </a:r>
            <a:r>
              <a:rPr lang="ru-RU" sz="2200" dirty="0" err="1"/>
              <a:t>Core</a:t>
            </a:r>
            <a:r>
              <a:rPr lang="ru-RU" sz="2200" dirty="0"/>
              <a:t> 2/</a:t>
            </a:r>
            <a:r>
              <a:rPr lang="ru-RU" sz="2200" dirty="0" err="1"/>
              <a:t>Core</a:t>
            </a:r>
            <a:r>
              <a:rPr lang="ru-RU" sz="2200" dirty="0"/>
              <a:t> i7. Данные процессоры изготавливались по технологиям 250-32 </a:t>
            </a:r>
            <a:r>
              <a:rPr lang="ru-RU" sz="2200" dirty="0" err="1"/>
              <a:t>нм</a:t>
            </a:r>
            <a:r>
              <a:rPr lang="ru-RU" sz="2200" dirty="0"/>
              <a:t>. </a:t>
            </a:r>
            <a:endParaRPr lang="en-US" sz="22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/>
              <a:t>	</a:t>
            </a:r>
            <a:r>
              <a:rPr lang="ru-RU" sz="2200" dirty="0" smtClean="0"/>
              <a:t>В </a:t>
            </a:r>
            <a:r>
              <a:rPr lang="ru-RU" sz="2200" dirty="0"/>
              <a:t>2013 году </a:t>
            </a:r>
            <a:r>
              <a:rPr lang="en-US" sz="2200" dirty="0"/>
              <a:t>Intel </a:t>
            </a:r>
            <a:r>
              <a:rPr lang="ru-RU" sz="2200" dirty="0"/>
              <a:t>представила </a:t>
            </a:r>
            <a:r>
              <a:rPr lang="ru-RU" sz="2200" dirty="0" err="1"/>
              <a:t>Xeon</a:t>
            </a:r>
            <a:r>
              <a:rPr lang="ru-RU" sz="2200" dirty="0"/>
              <a:t> процессоры, основанные на микроархитектуре </a:t>
            </a:r>
            <a:r>
              <a:rPr lang="ru-RU" sz="2200" dirty="0" err="1"/>
              <a:t>Ivy</a:t>
            </a:r>
            <a:r>
              <a:rPr lang="ru-RU" sz="2200" dirty="0"/>
              <a:t> </a:t>
            </a:r>
            <a:r>
              <a:rPr lang="ru-RU" sz="2200" dirty="0" err="1"/>
              <a:t>Bridge</a:t>
            </a:r>
            <a:r>
              <a:rPr lang="ru-RU" sz="2200" dirty="0"/>
              <a:t> (кодовое название 22-нм версии микроархитектуры </a:t>
            </a:r>
            <a:r>
              <a:rPr lang="ru-RU" sz="2200" dirty="0" err="1"/>
              <a:t>Sandy</a:t>
            </a:r>
            <a:r>
              <a:rPr lang="ru-RU" sz="2200" dirty="0"/>
              <a:t> </a:t>
            </a:r>
            <a:r>
              <a:rPr lang="ru-RU" sz="2200" dirty="0" err="1"/>
              <a:t>Bridge</a:t>
            </a:r>
            <a:r>
              <a:rPr lang="ru-RU" sz="2200" dirty="0"/>
              <a:t>, поддерживающей </a:t>
            </a:r>
            <a:r>
              <a:rPr lang="ru-RU" sz="2200" dirty="0" err="1"/>
              <a:t>видеоускоритель</a:t>
            </a:r>
            <a:r>
              <a:rPr lang="ru-RU" sz="22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BCBB3-ABF2-4E74-A45C-CA2CEEE5B970}" type="slidenum">
              <a:rPr lang="ru-RU" altLang="en-US" smtClean="0"/>
              <a:pPr>
                <a:defRPr/>
              </a:pPr>
              <a:t>20</a:t>
            </a:fld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111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ru-RU" sz="2400" smtClean="0"/>
              <a:t>	</a:t>
            </a:r>
            <a:r>
              <a:rPr lang="ru-RU" altLang="ru-RU" sz="2400" smtClean="0"/>
              <a:t>Параллельно с семейством микропроцессоров фирмы </a:t>
            </a:r>
            <a:r>
              <a:rPr lang="en-US" altLang="ru-RU" sz="2400" smtClean="0"/>
              <a:t>Intel </a:t>
            </a:r>
            <a:r>
              <a:rPr lang="ru-RU" altLang="ru-RU" sz="2400" smtClean="0"/>
              <a:t>выпускались и </a:t>
            </a:r>
            <a:r>
              <a:rPr lang="en-US" altLang="ru-RU" sz="2400" smtClean="0"/>
              <a:t>x</a:t>
            </a:r>
            <a:r>
              <a:rPr lang="ru-RU" altLang="ru-RU" sz="2400" smtClean="0"/>
              <a:t>86-совместимые процессоры сторонних фирм. Наиболее выделяется семейство </a:t>
            </a:r>
            <a:r>
              <a:rPr lang="ru-RU" altLang="ru-RU" sz="2400" b="1" smtClean="0"/>
              <a:t>процессоров </a:t>
            </a:r>
            <a:r>
              <a:rPr lang="en-US" altLang="ru-RU" sz="2400" b="1" smtClean="0"/>
              <a:t>AMD</a:t>
            </a:r>
            <a:r>
              <a:rPr lang="ru-RU" altLang="ru-RU" sz="2400" smtClean="0"/>
              <a:t> (Advanced Micro Devices, дословный перевод «Передовые микроустройства»).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200" smtClean="0"/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200" smtClean="0"/>
              <a:t>	</a:t>
            </a:r>
            <a:r>
              <a:rPr lang="ru-RU" altLang="ru-RU" sz="2000" smtClean="0"/>
              <a:t>Advanced Micro Devices, Inc. – компания, являющаяся вторым по величине производителем x86 и x64-совместимых процессоров, а также одним из крупнейших поставщиков графических процессоров, чипсетов (наборов микросхем, спроектированных для совместной работы с целью выполнения каких-либо функций) для материнских плат и флеш-памяти.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82B52-819C-4753-97F3-DB21995CD687}" type="slidenum">
              <a:rPr lang="ru-RU" altLang="en-US" smtClean="0"/>
              <a:pPr>
                <a:defRPr/>
              </a:pPr>
              <a:t>21</a:t>
            </a:fld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32923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sz="2400" dirty="0"/>
              <a:t>	</a:t>
            </a:r>
            <a:r>
              <a:rPr lang="ru-RU" sz="2400" dirty="0" smtClean="0"/>
              <a:t>Ранние </a:t>
            </a:r>
            <a:r>
              <a:rPr lang="ru-RU" sz="2400" dirty="0"/>
              <a:t>процессоры </a:t>
            </a:r>
            <a:r>
              <a:rPr lang="en-US" sz="2400" dirty="0"/>
              <a:t>AMD </a:t>
            </a:r>
            <a:r>
              <a:rPr lang="ru-RU" sz="2400" dirty="0"/>
              <a:t>обычно выпускались с максимальной частотой чуть выше, чем у оригиналов (микропроцессоров </a:t>
            </a:r>
            <a:r>
              <a:rPr lang="en-US" sz="2400" dirty="0"/>
              <a:t>Intel</a:t>
            </a:r>
            <a:r>
              <a:rPr lang="ru-RU" sz="2400" dirty="0"/>
              <a:t>). </a:t>
            </a:r>
            <a:endParaRPr lang="ru-RU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400" dirty="0"/>
              <a:t>	</a:t>
            </a:r>
            <a:r>
              <a:rPr lang="ru-RU" sz="2400" dirty="0" smtClean="0"/>
              <a:t>Впоследствии </a:t>
            </a:r>
            <a:r>
              <a:rPr lang="ru-RU" sz="2400" dirty="0"/>
              <a:t>характеристики процессоров </a:t>
            </a:r>
            <a:r>
              <a:rPr lang="en-US" sz="2400" dirty="0"/>
              <a:t>AMD</a:t>
            </a:r>
            <a:r>
              <a:rPr lang="ru-RU" sz="2400" dirty="0"/>
              <a:t> стали приобретать кардинальные отличия от процессоров </a:t>
            </a:r>
            <a:r>
              <a:rPr lang="en-US" sz="2400" dirty="0"/>
              <a:t>Intel</a:t>
            </a:r>
            <a:r>
              <a:rPr lang="ru-RU" sz="2400" dirty="0"/>
              <a:t>. Приведем некоторые из них: </a:t>
            </a:r>
          </a:p>
          <a:p>
            <a:pPr>
              <a:defRPr/>
            </a:pPr>
            <a:r>
              <a:rPr lang="ru-RU" sz="2000" dirty="0"/>
              <a:t>интегрированная кэш-память второго уровня, работающая на полной частоте ядра (в ранних </a:t>
            </a:r>
            <a:r>
              <a:rPr lang="ru-RU" sz="2000" dirty="0" err="1"/>
              <a:t>Pentium</a:t>
            </a:r>
            <a:r>
              <a:rPr lang="ru-RU" sz="2000" dirty="0"/>
              <a:t> III кэш-память работала на половине частоты ядра), а кэш-память, установленная на материнской плате, рассматривается как кэш-память третьего уровня; </a:t>
            </a:r>
          </a:p>
          <a:p>
            <a:pPr>
              <a:defRPr/>
            </a:pPr>
            <a:r>
              <a:rPr lang="ru-RU" sz="2000" dirty="0"/>
              <a:t>3 конвейера для целочисленных вычислений и 3 для операций с плавающей точкой; </a:t>
            </a:r>
          </a:p>
          <a:p>
            <a:pPr>
              <a:defRPr/>
            </a:pPr>
            <a:r>
              <a:rPr lang="ru-RU" sz="2000" dirty="0"/>
              <a:t>новые команды в блок 3DNow! (дополнительное расширение MMX для процессоров AMD, начиная с AMD K6 3D).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8B2BA-FA6F-4870-9CB2-027CD17A44A3}" type="slidenum">
              <a:rPr lang="ru-RU" altLang="en-US" smtClean="0"/>
              <a:pPr>
                <a:defRPr/>
              </a:pPr>
              <a:t>22</a:t>
            </a:fld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21605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sz="2400" smtClean="0"/>
              <a:t>	В 2003 году компания AMD выпустила первые 64-битные процессоры, которые были совместимы с процессорами x86: процессоры </a:t>
            </a:r>
            <a:r>
              <a:rPr lang="ru-RU" altLang="ru-RU" sz="2400" b="1" smtClean="0"/>
              <a:t>Opteron,</a:t>
            </a:r>
            <a:r>
              <a:rPr lang="ru-RU" altLang="ru-RU" sz="2400" smtClean="0"/>
              <a:t> предназначавшиеся для серверов и рабочих станций, и процессоры </a:t>
            </a:r>
            <a:r>
              <a:rPr lang="ru-RU" altLang="ru-RU" sz="2400" b="1" smtClean="0"/>
              <a:t>Athlon 64</a:t>
            </a:r>
            <a:r>
              <a:rPr lang="ru-RU" altLang="ru-RU" sz="2400" smtClean="0"/>
              <a:t> для персональных компьютеров.</a:t>
            </a:r>
            <a:endParaRPr lang="ru-RU" altLang="ru-RU" sz="18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B6E7-21AA-4FAC-96B0-EC4CB4AE190B}" type="slidenum">
              <a:rPr lang="ru-RU" altLang="en-US" smtClean="0"/>
              <a:pPr>
                <a:defRPr/>
              </a:pPr>
              <a:t>23</a:t>
            </a:fld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26627" name="Объект 2"/>
          <p:cNvSpPr>
            <a:spLocks noGrp="1"/>
          </p:cNvSpPr>
          <p:nvPr>
            <p:ph idx="1"/>
          </p:nvPr>
        </p:nvSpPr>
        <p:spPr>
          <a:xfrm>
            <a:off x="395288" y="836613"/>
            <a:ext cx="8229600" cy="56880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sz="2200" smtClean="0"/>
              <a:t>	Компания AMD была не единственной, кто создал архитектуру 64-разрядного процессора.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200" smtClean="0"/>
              <a:t>	Специалисты Intel сконструировали 64-разрядный процессор и назвали его</a:t>
            </a:r>
            <a:r>
              <a:rPr lang="ru-RU" altLang="ru-RU" sz="2200" b="1" smtClean="0"/>
              <a:t> IA64</a:t>
            </a:r>
            <a:r>
              <a:rPr lang="ru-RU" altLang="ru-RU" sz="2200" smtClean="0"/>
              <a:t>. Первый современный 64-разрядный релиз ОС Windows был создан для запуска на процессорах, реализующих архитектуру IA64. 	Единственными видами процессоров, которые реализуют IA64, являются </a:t>
            </a:r>
            <a:r>
              <a:rPr lang="ru-RU" altLang="ru-RU" sz="2200" b="1" smtClean="0"/>
              <a:t>Itanium</a:t>
            </a:r>
            <a:r>
              <a:rPr lang="ru-RU" altLang="ru-RU" sz="2200" smtClean="0"/>
              <a:t> и </a:t>
            </a:r>
            <a:r>
              <a:rPr lang="ru-RU" altLang="ru-RU" sz="2200" b="1" smtClean="0"/>
              <a:t>Itanium 2 </a:t>
            </a:r>
            <a:r>
              <a:rPr lang="ru-RU" altLang="ru-RU" sz="2200" smtClean="0"/>
              <a:t>от Intel. На сегодня только платформы ОС Windows Server поддерживают IA64. 	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200" smtClean="0"/>
              <a:t>	</a:t>
            </a:r>
            <a:r>
              <a:rPr lang="ru-RU" altLang="ru-RU" sz="2000" smtClean="0"/>
              <a:t>Хотя изначально ОС Windows XP поддерживала архитектуру IA64, проблемы с поддержкой унаследованных приложений на системах с IA64 привели к тому, что настольные системы на этой базе были весьма редки. 	Компания Microsoft прекратила поддерживать ОС </a:t>
            </a:r>
            <a:r>
              <a:rPr lang="en-US" altLang="ru-RU" sz="2000" smtClean="0"/>
              <a:t>Windows </a:t>
            </a:r>
            <a:r>
              <a:rPr lang="ru-RU" altLang="ru-RU" sz="2000" smtClean="0"/>
              <a:t>XP на IA64 в 2005 году.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5ABE7-43E2-45DB-8039-B53680C80214}" type="slidenum">
              <a:rPr lang="ru-RU" altLang="en-US" smtClean="0"/>
              <a:pPr>
                <a:defRPr/>
              </a:pPr>
              <a:t>24</a:t>
            </a:fld>
            <a:endParaRPr lang="ru-R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27651" name="Объект 2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7594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sz="2200" smtClean="0"/>
              <a:t>	</a:t>
            </a:r>
            <a:r>
              <a:rPr lang="ru-RU" altLang="ru-RU" sz="2400" smtClean="0"/>
              <a:t>Когда Intel решила не поддерживать совместимость с процессорами x86 в архитектуре IA64, AMD начала работу над новым дизайном 64-разрядного процессора, который бы расширял возможности x86 старой версии.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400" smtClean="0"/>
              <a:t>	AMD изначально описывала в спецификации такие процессоры, как x86-64, затем они были переименованы в </a:t>
            </a:r>
            <a:r>
              <a:rPr lang="ru-RU" altLang="ru-RU" sz="2400" b="1" smtClean="0"/>
              <a:t>AMD64</a:t>
            </a:r>
            <a:r>
              <a:rPr lang="ru-RU" altLang="ru-RU" sz="2400" smtClean="0"/>
              <a:t>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400" smtClean="0"/>
              <a:t>	64-разрядные версии ОС Windows от Microsoft, построенные для запуска на этой архитектуре, также использовали название AMD64.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400" smtClean="0"/>
              <a:t>	В 2003 году была выпущена ОС </a:t>
            </a:r>
            <a:r>
              <a:rPr lang="en-US" altLang="ru-RU" sz="2400" smtClean="0"/>
              <a:t>Windows </a:t>
            </a:r>
            <a:r>
              <a:rPr lang="ru-RU" altLang="ru-RU" sz="2400" smtClean="0"/>
              <a:t>XP для AMD64, и каждая последующая версия ОС Windows поддерживала архитектуру AMD64.</a:t>
            </a:r>
            <a:endParaRPr lang="ru-RU" altLang="ru-RU" sz="20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A1B8B-C911-4924-9A2C-C072D43FDA83}" type="slidenum">
              <a:rPr lang="ru-RU" altLang="en-US" smtClean="0"/>
              <a:pPr>
                <a:defRPr/>
              </a:pPr>
              <a:t>25</a:t>
            </a:fld>
            <a:endParaRPr lang="ru-R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28675" name="Объект 2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327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sz="2000" smtClean="0"/>
              <a:t>	Фирмы VIA Technologies (тайваньская компания, производитель электронных схем, чипсетов для материнских плат, микропроцессоров и микросхем памяти.) и Intel продают процессоры, которые используют архитектуру AMD64.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000" smtClean="0"/>
              <a:t>	В маркетинговых целях Intel называет эту технологию Intel 64, скрывая, что ее процессоры реализуют инструкции набора AMD64.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000" smtClean="0"/>
              <a:t>	Microsoft тоже начала использовать имя x64 для такой архитектуры, чтобы не возникало сомнений относительно архитектуры ОС Windows.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000" smtClean="0"/>
              <a:t>	Каким бы ни было маркетинговое имя, процессоры Intel 64 используют те же сборки ОС Windows, что и другие процессоры, реализующие архитектуру AMD64. </a:t>
            </a:r>
          </a:p>
          <a:p>
            <a:pPr marL="0" indent="0">
              <a:buFont typeface="Wingdings" pitchFamily="2" charset="2"/>
              <a:buNone/>
            </a:pPr>
            <a:r>
              <a:rPr lang="ru-RU" altLang="ru-RU" sz="2000" smtClean="0"/>
              <a:t>	В терминологии ОС Windows можно оперировать названиями AMD64, Intel 64, x86-64, x64, EM64T, как грубыми эквивалентами.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1C9DD-C7BD-4A88-93CE-30BD9002B1C8}" type="slidenum">
              <a:rPr lang="ru-RU" altLang="en-US" smtClean="0"/>
              <a:pPr>
                <a:defRPr/>
              </a:pPr>
              <a:t>26</a:t>
            </a:fld>
            <a:endParaRPr lang="ru-R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>
          <a:xfrm>
            <a:off x="422275" y="2205038"/>
            <a:ext cx="8229600" cy="35274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sz="2000" smtClean="0"/>
              <a:t>	</a:t>
            </a:r>
            <a:r>
              <a:rPr lang="ru-RU" altLang="ru-RU" sz="2800" smtClean="0"/>
              <a:t>Все 32-разрядные и более поздние процессоры Intel, а также совместимые с ними могут выполнять программы в нескольких режимах. Режимы процессора предназначены для выполнения программ в различных средах. 	В зависимости от режима процессора изменяется схема управления памятью системы и задачами. </a:t>
            </a:r>
          </a:p>
          <a:p>
            <a:pPr marL="0" indent="0">
              <a:buFont typeface="Wingdings" pitchFamily="2" charset="2"/>
              <a:buNone/>
            </a:pPr>
            <a:endParaRPr lang="ru-RU" altLang="ru-RU" sz="20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5060C-6961-451E-BA5C-C5C1D239856E}" type="slidenum">
              <a:rPr lang="ru-RU" altLang="en-US" smtClean="0"/>
              <a:pPr>
                <a:defRPr/>
              </a:pPr>
              <a:t>27</a:t>
            </a:fld>
            <a:endParaRPr lang="ru-RU" altLang="en-US"/>
          </a:p>
        </p:txBody>
      </p:sp>
      <p:sp>
        <p:nvSpPr>
          <p:cNvPr id="29701" name="Прямоугольник 4"/>
          <p:cNvSpPr>
            <a:spLocks noChangeArrowheads="1"/>
          </p:cNvSpPr>
          <p:nvPr/>
        </p:nvSpPr>
        <p:spPr bwMode="auto">
          <a:xfrm>
            <a:off x="468313" y="1268413"/>
            <a:ext cx="820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b="1"/>
              <a:t>Режимы работы микропроцессоров семейства </a:t>
            </a:r>
            <a:r>
              <a:rPr lang="en-US" altLang="ru-RU" sz="2000" b="1"/>
              <a:t>x</a:t>
            </a:r>
            <a:r>
              <a:rPr lang="ru-RU" altLang="ru-RU" sz="2000" b="1"/>
              <a:t>86-64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275" y="981075"/>
            <a:ext cx="8229600" cy="475138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sz="2000" dirty="0" smtClean="0"/>
              <a:t>	Режимы </a:t>
            </a:r>
            <a:r>
              <a:rPr lang="ru-RU" sz="2000" dirty="0"/>
              <a:t>работы 32-разрядных и 64-разрядных процессоров несколько различны. У 32-разрядных микропроцессоров выделяют </a:t>
            </a:r>
            <a:r>
              <a:rPr lang="ru-RU" sz="2000" dirty="0" smtClean="0"/>
              <a:t>несколько режимов работы:</a:t>
            </a:r>
            <a:endParaRPr lang="ru-RU" sz="2000" dirty="0"/>
          </a:p>
          <a:p>
            <a:pPr>
              <a:defRPr/>
            </a:pPr>
            <a:r>
              <a:rPr lang="ru-RU" sz="2400" b="1" i="1" dirty="0"/>
              <a:t>Реальный режим работы</a:t>
            </a:r>
            <a:r>
              <a:rPr lang="ru-RU" sz="2400" dirty="0"/>
              <a:t> – данный режим предназначен для совместимости с младшими моделями процессоров (16-разрядными микропроцессорами). Также этот режим первым начинает работу при включении компьютера, в нем выполняется процедура самотестирования оборудования POST (</a:t>
            </a:r>
            <a:r>
              <a:rPr lang="ru-RU" sz="2400" dirty="0" err="1"/>
              <a:t>Power-On</a:t>
            </a:r>
            <a:r>
              <a:rPr lang="ru-RU" sz="2400" dirty="0"/>
              <a:t> </a:t>
            </a:r>
            <a:r>
              <a:rPr lang="ru-RU" sz="2400" dirty="0" err="1"/>
              <a:t>Self-Test</a:t>
            </a:r>
            <a:r>
              <a:rPr lang="ru-RU" sz="2400" dirty="0"/>
              <a:t>). Данная функция выполняется программами хранящимися в BIOS (</a:t>
            </a:r>
            <a:r>
              <a:rPr lang="ru-RU" sz="2400" dirty="0" err="1"/>
              <a:t>Вasic</a:t>
            </a:r>
            <a:r>
              <a:rPr lang="ru-RU" sz="2400" dirty="0"/>
              <a:t> </a:t>
            </a:r>
            <a:r>
              <a:rPr lang="en-US" sz="2400" dirty="0"/>
              <a:t>I</a:t>
            </a:r>
            <a:r>
              <a:rPr lang="ru-RU" sz="2400" dirty="0" err="1"/>
              <a:t>nput</a:t>
            </a:r>
            <a:r>
              <a:rPr lang="ru-RU" sz="2400" dirty="0"/>
              <a:t>/</a:t>
            </a:r>
            <a:r>
              <a:rPr lang="en-US" sz="2400" dirty="0"/>
              <a:t>O</a:t>
            </a:r>
            <a:r>
              <a:rPr lang="ru-RU" sz="2400" dirty="0" err="1"/>
              <a:t>utput</a:t>
            </a:r>
            <a:r>
              <a:rPr lang="ru-RU" sz="2400" dirty="0"/>
              <a:t> </a:t>
            </a:r>
            <a:r>
              <a:rPr lang="en-US" sz="2400" dirty="0"/>
              <a:t>S</a:t>
            </a:r>
            <a:r>
              <a:rPr lang="ru-RU" sz="2400" dirty="0" err="1"/>
              <a:t>ystem</a:t>
            </a:r>
            <a:r>
              <a:rPr lang="ru-RU" sz="2400" dirty="0"/>
              <a:t> – «базовая система ввода-вывода») материнской платы компьютера.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5951D-9A7B-4903-B064-73F71C62A74F}" type="slidenum">
              <a:rPr lang="ru-RU" altLang="en-US" smtClean="0"/>
              <a:pPr>
                <a:defRPr/>
              </a:pPr>
              <a:t>28</a:t>
            </a:fld>
            <a:endParaRPr lang="ru-R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1747" name="Объект 2"/>
          <p:cNvSpPr>
            <a:spLocks noGrp="1"/>
          </p:cNvSpPr>
          <p:nvPr>
            <p:ph idx="1"/>
          </p:nvPr>
        </p:nvSpPr>
        <p:spPr>
          <a:xfrm>
            <a:off x="323850" y="2205038"/>
            <a:ext cx="8229600" cy="2952750"/>
          </a:xfrm>
        </p:spPr>
        <p:txBody>
          <a:bodyPr/>
          <a:lstStyle/>
          <a:p>
            <a:r>
              <a:rPr lang="ru-RU" altLang="ru-RU" sz="2400" b="1" i="1" smtClean="0"/>
              <a:t>Защищенный режим</a:t>
            </a:r>
            <a:r>
              <a:rPr lang="ru-RU" altLang="ru-RU" sz="2400" b="1" smtClean="0"/>
              <a:t> </a:t>
            </a:r>
            <a:r>
              <a:rPr lang="ru-RU" altLang="ru-RU" sz="2400" smtClean="0"/>
              <a:t>–</a:t>
            </a:r>
            <a:r>
              <a:rPr lang="ru-RU" altLang="ru-RU" sz="2400" b="1" smtClean="0"/>
              <a:t> </a:t>
            </a:r>
            <a:r>
              <a:rPr lang="ru-RU" altLang="ru-RU" sz="2400" smtClean="0"/>
              <a:t>основной режим работы процессоров. Именно в нем доступны все особенности 32-разрядных моделей процессоров такие, как многозадачность, защита программ пользователей, возможность заботы с большим объемом памяти, виртуальная память и т.п.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44F92-E4EB-4580-B285-469F07BFE5DC}" type="slidenum">
              <a:rPr lang="ru-RU" altLang="en-US" smtClean="0"/>
              <a:pPr>
                <a:defRPr/>
              </a:pPr>
              <a:t>29</a:t>
            </a:fld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925887"/>
          </a:xfrm>
        </p:spPr>
        <p:txBody>
          <a:bodyPr/>
          <a:lstStyle/>
          <a:p>
            <a:r>
              <a:rPr lang="ru-RU" altLang="ru-RU" b="1" smtClean="0"/>
              <a:t>8086 </a:t>
            </a:r>
            <a:r>
              <a:rPr lang="ru-RU" altLang="ru-RU" smtClean="0"/>
              <a:t>(1978 г.) </a:t>
            </a:r>
            <a:r>
              <a:rPr lang="ru-RU" altLang="ru-RU" b="1" smtClean="0"/>
              <a:t>– </a:t>
            </a:r>
            <a:r>
              <a:rPr lang="ru-RU" altLang="ru-RU" smtClean="0"/>
              <a:t>16-разрядный процессор сначала работал на частотах 4,77 МГц, затем на 8 и 10 МГц. Изготавливался по технологии 3 мкм и имел 29000 транзисторов.</a:t>
            </a:r>
          </a:p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52174-49E5-4E44-9BD7-40A3DC0F4478}" type="slidenum">
              <a:rPr lang="ru-RU" altLang="en-US" smtClean="0"/>
              <a:pPr>
                <a:defRPr/>
              </a:pPr>
              <a:t>3</a:t>
            </a:fld>
            <a:endParaRPr lang="ru-RU" altLang="en-US"/>
          </a:p>
        </p:txBody>
      </p:sp>
      <p:sp>
        <p:nvSpPr>
          <p:cNvPr id="5125" name="Прямоугольник 4"/>
          <p:cNvSpPr>
            <a:spLocks noChangeArrowheads="1"/>
          </p:cNvSpPr>
          <p:nvPr/>
        </p:nvSpPr>
        <p:spPr bwMode="auto">
          <a:xfrm>
            <a:off x="395288" y="1341438"/>
            <a:ext cx="8424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/>
              <a:t>История развития микропроцессоров семейства </a:t>
            </a:r>
            <a:r>
              <a:rPr lang="en-US" altLang="ru-RU" sz="2400" b="1"/>
              <a:t>x</a:t>
            </a:r>
            <a:r>
              <a:rPr lang="ru-RU" altLang="ru-RU" sz="2400" b="1"/>
              <a:t>86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2771" name="Объект 2"/>
          <p:cNvSpPr>
            <a:spLocks noGrp="1"/>
          </p:cNvSpPr>
          <p:nvPr>
            <p:ph idx="1"/>
          </p:nvPr>
        </p:nvSpPr>
        <p:spPr>
          <a:xfrm>
            <a:off x="323850" y="981075"/>
            <a:ext cx="8229600" cy="4968875"/>
          </a:xfrm>
        </p:spPr>
        <p:txBody>
          <a:bodyPr/>
          <a:lstStyle/>
          <a:p>
            <a:r>
              <a:rPr lang="ru-RU" altLang="ru-RU" sz="2400" b="1" i="1" smtClean="0"/>
              <a:t>Режим системного управления</a:t>
            </a:r>
            <a:r>
              <a:rPr lang="ru-RU" altLang="ru-RU" sz="2400" i="1" smtClean="0"/>
              <a:t> </a:t>
            </a:r>
            <a:r>
              <a:rPr lang="ru-RU" altLang="ru-RU" sz="2400" smtClean="0"/>
              <a:t>(SMM – System Management Mode). В этом режиме приостанавливается исполнение другого кода, включая код ОС, и запускается специальная программа, хранящаяся в оперативной памяти системы в наиболее привилегированном режиме.	Возможностей применения SMM много, приведем некоторые из них: обработка системных ошибок, таких как ошибки памяти и чипсета; выполнение функций защиты, например, выключение процессоров при сильном перегреве; управление питанием, например, схемами изменения напряжения и т.п.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13336-C30D-4E38-BA57-4A711C35EED4}" type="slidenum">
              <a:rPr lang="ru-RU" altLang="en-US" smtClean="0"/>
              <a:pPr>
                <a:defRPr/>
              </a:pPr>
              <a:t>30</a:t>
            </a:fld>
            <a:endParaRPr lang="ru-R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323850" y="1628775"/>
            <a:ext cx="8229600" cy="4321175"/>
          </a:xfrm>
        </p:spPr>
        <p:txBody>
          <a:bodyPr/>
          <a:lstStyle/>
          <a:p>
            <a:r>
              <a:rPr lang="ru-RU" altLang="ru-RU" sz="2400" b="1" i="1" smtClean="0"/>
              <a:t>Режим Virtual-86.</a:t>
            </a:r>
            <a:r>
              <a:rPr lang="ru-RU" altLang="ru-RU" sz="2400" i="1" smtClean="0"/>
              <a:t> </a:t>
            </a:r>
            <a:r>
              <a:rPr lang="ru-RU" altLang="ru-RU" sz="2400" smtClean="0"/>
              <a:t>Этот режим схож с реальным режимом, однако может быть включен только в защищенном режиме. В этом режиме возможно выполнение нескольких приложений реального режима.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29899-5FBA-4E97-AE5B-8ED447E8675A}" type="slidenum">
              <a:rPr lang="ru-RU" altLang="en-US" smtClean="0"/>
              <a:pPr>
                <a:defRPr/>
              </a:pPr>
              <a:t>31</a:t>
            </a:fld>
            <a:endParaRPr lang="ru-R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4819" name="Объект 2"/>
          <p:cNvSpPr>
            <a:spLocks noGrp="1"/>
          </p:cNvSpPr>
          <p:nvPr>
            <p:ph idx="1"/>
          </p:nvPr>
        </p:nvSpPr>
        <p:spPr>
          <a:xfrm>
            <a:off x="323850" y="1484313"/>
            <a:ext cx="8229600" cy="4465637"/>
          </a:xfrm>
        </p:spPr>
        <p:txBody>
          <a:bodyPr/>
          <a:lstStyle/>
          <a:p>
            <a:r>
              <a:rPr lang="ru-RU" altLang="ru-RU" sz="2400" b="1" i="1" smtClean="0"/>
              <a:t>«Нереальный» режим – </a:t>
            </a:r>
            <a:r>
              <a:rPr lang="ru-RU" altLang="ru-RU" sz="2400" smtClean="0"/>
              <a:t>это неофициальный режим, который поддерживают все 32-битные микропроцессоры. Он поддерживает адресацию к 4 Гбайтам памяти. В этом режиме команды исполняются также как и в реальном режиме с использованием дополнительных сегментных регистров.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D1F10-37C8-42D7-8563-DDDCF13DE538}" type="slidenum">
              <a:rPr lang="ru-RU" altLang="en-US" smtClean="0"/>
              <a:pPr>
                <a:defRPr/>
              </a:pPr>
              <a:t>32</a:t>
            </a:fld>
            <a:endParaRPr lang="ru-R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324008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sz="2400" dirty="0" smtClean="0"/>
              <a:t>	В </a:t>
            </a:r>
            <a:r>
              <a:rPr lang="ru-RU" sz="2400" dirty="0"/>
              <a:t>64-разрядных микропроцессорах архитектуры AMD64 введен дополнительный </a:t>
            </a:r>
            <a:r>
              <a:rPr lang="ru-RU" sz="2400" b="1" i="1" dirty="0"/>
              <a:t>режим </a:t>
            </a:r>
            <a:r>
              <a:rPr lang="ru-RU" sz="2400" b="1" i="1" dirty="0" err="1"/>
              <a:t>Long</a:t>
            </a:r>
            <a:r>
              <a:rPr lang="ru-RU" sz="2400" b="1" i="1" dirty="0"/>
              <a:t> </a:t>
            </a:r>
            <a:r>
              <a:rPr lang="ru-RU" sz="2400" b="1" i="1" dirty="0" err="1"/>
              <a:t>Mode</a:t>
            </a:r>
            <a:r>
              <a:rPr lang="ru-RU" sz="2400" dirty="0"/>
              <a:t> («расширенный режим»), включающий два </a:t>
            </a:r>
            <a:r>
              <a:rPr lang="ru-RU" sz="2400" dirty="0" err="1"/>
              <a:t>подрежима</a:t>
            </a:r>
            <a:r>
              <a:rPr lang="ru-RU" sz="2400" dirty="0"/>
              <a:t>:</a:t>
            </a:r>
          </a:p>
          <a:p>
            <a:pPr>
              <a:defRPr/>
            </a:pPr>
            <a:r>
              <a:rPr lang="ru-RU" sz="2400" i="1" dirty="0"/>
              <a:t>64-разрядный режим </a:t>
            </a:r>
            <a:r>
              <a:rPr lang="ru-RU" sz="2400" dirty="0"/>
              <a:t>(позволяет 64-разрядной ОС выполнять 64-разрядное ПО);</a:t>
            </a:r>
          </a:p>
          <a:p>
            <a:pPr>
              <a:defRPr/>
            </a:pPr>
            <a:r>
              <a:rPr lang="ru-RU" sz="2400" i="1" dirty="0"/>
              <a:t>режим совместимости</a:t>
            </a:r>
            <a:r>
              <a:rPr lang="ru-RU" sz="2400" dirty="0"/>
              <a:t> (позволяет 64-разрядной ОС выполнять 32-разрядное ПО).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B1D12-ACBB-4DDC-A2BD-32372DFD9068}" type="slidenum">
              <a:rPr lang="ru-RU" altLang="en-US" smtClean="0"/>
              <a:pPr>
                <a:defRPr/>
              </a:pPr>
              <a:t>33</a:t>
            </a:fld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3925888"/>
          </a:xfrm>
        </p:spPr>
        <p:txBody>
          <a:bodyPr/>
          <a:lstStyle/>
          <a:p>
            <a:r>
              <a:rPr lang="ru-RU" altLang="ru-RU" b="1" smtClean="0"/>
              <a:t>8088 </a:t>
            </a:r>
            <a:r>
              <a:rPr lang="ru-RU" altLang="ru-RU" smtClean="0"/>
              <a:t>(1979 г.) </a:t>
            </a:r>
            <a:r>
              <a:rPr lang="ru-RU" altLang="ru-RU" b="1" smtClean="0"/>
              <a:t>– </a:t>
            </a:r>
            <a:r>
              <a:rPr lang="ru-RU" altLang="ru-RU" smtClean="0"/>
              <a:t>процессор работал на тех же частотах, что и 8086, но использовал 8-разрядную шину данных (внутренняя шина процессора осталась 16-разрядной) для обеспечения большей совместимости с имевшейся в то время в ходу периферией. Благодаря более низкой цене, широко использовался в ранних системах IBM PC вместо 8086.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C7151-B16B-4717-AD81-7115C1FCAD39}" type="slidenum">
              <a:rPr lang="ru-RU" altLang="en-US" smtClean="0"/>
              <a:pPr>
                <a:defRPr/>
              </a:pPr>
              <a:t>4</a:t>
            </a:fld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213225"/>
          </a:xfrm>
        </p:spPr>
        <p:txBody>
          <a:bodyPr/>
          <a:lstStyle/>
          <a:p>
            <a:r>
              <a:rPr lang="ru-RU" altLang="ru-RU" b="1" smtClean="0"/>
              <a:t>80186/80188 </a:t>
            </a:r>
            <a:r>
              <a:rPr lang="ru-RU" altLang="ru-RU" smtClean="0"/>
              <a:t>(1982 г.) </a:t>
            </a:r>
            <a:r>
              <a:rPr lang="ru-RU" altLang="ru-RU" b="1" smtClean="0"/>
              <a:t>– </a:t>
            </a:r>
            <a:r>
              <a:rPr lang="ru-RU" altLang="ru-RU" smtClean="0"/>
              <a:t>процессоры</a:t>
            </a:r>
            <a:r>
              <a:rPr lang="ru-RU" altLang="ru-RU" b="1" smtClean="0"/>
              <a:t> </a:t>
            </a:r>
            <a:r>
              <a:rPr lang="ru-RU" altLang="ru-RU" smtClean="0"/>
              <a:t>первоначально не получили широкого распространения, но оказались чрезвычайно удачными для использования во встроенных системах и в различных модификациях выпускаются до настоящего времени. В эти процессоры были первоначально добавлено несколько новых команд, повышена тактовая частота.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4347E-46E8-49B9-BEED-8580722EC84D}" type="slidenum">
              <a:rPr lang="ru-RU" altLang="en-US" smtClean="0"/>
              <a:pPr>
                <a:defRPr/>
              </a:pPr>
              <a:t>5</a:t>
            </a:fld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213225"/>
          </a:xfrm>
        </p:spPr>
        <p:txBody>
          <a:bodyPr/>
          <a:lstStyle/>
          <a:p>
            <a:r>
              <a:rPr lang="ru-RU" altLang="ru-RU" b="1" smtClean="0"/>
              <a:t>80286</a:t>
            </a:r>
            <a:r>
              <a:rPr lang="ru-RU" altLang="ru-RU" smtClean="0"/>
              <a:t> (1982 г.) </a:t>
            </a:r>
            <a:r>
              <a:rPr lang="ru-RU" altLang="ru-RU" b="1" smtClean="0"/>
              <a:t>–</a:t>
            </a:r>
            <a:r>
              <a:rPr lang="ru-RU" altLang="ru-RU" smtClean="0"/>
              <a:t> процессор работал на частотах 6, а затем 8, 10, 12, 16, 20 МГц. Производился по техпроцессу 1,5 мкм и содержал около 134 тыс. транзисторов. С его появлением появилось такое понятие, как защищённый режим (protected mode) и виртуальная память. Производительность процессора по сравнению с 8086 увеличилась в несколько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B827C-4B41-44EC-AE33-D008AECB2A29}" type="slidenum">
              <a:rPr lang="ru-RU" altLang="en-US" smtClean="0"/>
              <a:pPr>
                <a:defRPr/>
              </a:pPr>
              <a:t>6</a:t>
            </a:fld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4502150"/>
          </a:xfrm>
        </p:spPr>
        <p:txBody>
          <a:bodyPr/>
          <a:lstStyle/>
          <a:p>
            <a:r>
              <a:rPr lang="ru-RU" altLang="ru-RU" sz="2400" b="1" smtClean="0"/>
              <a:t>80386 </a:t>
            </a:r>
            <a:r>
              <a:rPr lang="ru-RU" altLang="ru-RU" sz="2400" smtClean="0"/>
              <a:t>(1985 г.) – первый 32-разрядный процессор, работал на частотах 16-40 МГц. Произвел кардинальные изменения в семействе процессоров x86. Основные принципы, заложенные в этом чипе, сохранились и до наших дней. Первые 386 процессоры содержали серьёзную ошибку, приводящую к невозможности функционирования в защищенном режиме. Исправленная версия называлась </a:t>
            </a:r>
            <a:r>
              <a:rPr lang="en-US" altLang="ru-RU" sz="2400" smtClean="0"/>
              <a:t>i</a:t>
            </a:r>
            <a:r>
              <a:rPr lang="ru-RU" altLang="ru-RU" sz="2400" smtClean="0"/>
              <a:t>386DX. Также выпускались более дешевые процессоры i386SX с урезанной до 16 бит внешней шиной данных и 24-битной шиной адреса. i386 – первый процессор, который мог использовать кэш-память (расположенную на внешнем чипе).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CA6F0-0071-4548-884B-78D648A11010}" type="slidenum">
              <a:rPr lang="ru-RU" altLang="en-US" smtClean="0"/>
              <a:pPr>
                <a:defRPr/>
              </a:pPr>
              <a:t>7</a:t>
            </a:fld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395288" y="1700213"/>
            <a:ext cx="8229600" cy="3854450"/>
          </a:xfrm>
        </p:spPr>
        <p:txBody>
          <a:bodyPr/>
          <a:lstStyle/>
          <a:p>
            <a:r>
              <a:rPr lang="ru-RU" altLang="ru-RU" sz="2800" b="1" smtClean="0"/>
              <a:t>80486 </a:t>
            </a:r>
            <a:r>
              <a:rPr lang="ru-RU" altLang="ru-RU" sz="2800" smtClean="0"/>
              <a:t>(1989 г.) – процессор является усовершенствованным 80386 процессором и первым скалярным процессором Intel. Имел встроенный блок вычислений с плавающей запятой (FPU – Floating Point Unit) и впервые – встроенную кэш-память (8 Кбайт). 80486 – первый процессор Intel, для которого была применена технология умножения частоты шины FSB – Front Side Bus.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8BD9-8196-4728-9A89-5640ED16831E}" type="slidenum">
              <a:rPr lang="ru-RU" altLang="en-US" smtClean="0"/>
              <a:pPr>
                <a:defRPr/>
              </a:pPr>
              <a:t>8</a:t>
            </a:fld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ru-RU" altLang="ru-RU" sz="3200" smtClean="0"/>
              <a:t>ВССиТ. Микропроцессоры семейства </a:t>
            </a:r>
            <a:r>
              <a:rPr lang="en-US" altLang="ru-RU" sz="3200" smtClean="0"/>
              <a:t>x86-64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2808288"/>
          </a:xfrm>
        </p:spPr>
        <p:txBody>
          <a:bodyPr/>
          <a:lstStyle/>
          <a:p>
            <a:pPr>
              <a:defRPr/>
            </a:pPr>
            <a:r>
              <a:rPr lang="ru-RU" sz="2800" b="1" dirty="0"/>
              <a:t>i586 или </a:t>
            </a:r>
            <a:r>
              <a:rPr lang="ru-RU" sz="2800" b="1" dirty="0" err="1"/>
              <a:t>Pentium</a:t>
            </a:r>
            <a:r>
              <a:rPr lang="ru-RU" sz="2800" dirty="0"/>
              <a:t> (1993 г.) – первый </a:t>
            </a:r>
            <a:r>
              <a:rPr lang="ru-RU" sz="2800" dirty="0" err="1"/>
              <a:t>суперскалярный</a:t>
            </a:r>
            <a:r>
              <a:rPr lang="ru-RU" sz="2800" dirty="0"/>
              <a:t> и </a:t>
            </a:r>
            <a:r>
              <a:rPr lang="ru-RU" sz="2800" dirty="0" err="1"/>
              <a:t>суперконвейерный</a:t>
            </a:r>
            <a:r>
              <a:rPr lang="ru-RU" sz="2800" dirty="0"/>
              <a:t> процессор </a:t>
            </a:r>
            <a:r>
              <a:rPr lang="ru-RU" sz="2800" dirty="0" err="1"/>
              <a:t>Intel</a:t>
            </a:r>
            <a:r>
              <a:rPr lang="ru-RU" sz="2800" dirty="0"/>
              <a:t>. У </a:t>
            </a:r>
            <a:r>
              <a:rPr lang="ru-RU" sz="2800" dirty="0" err="1"/>
              <a:t>Pentium</a:t>
            </a:r>
            <a:r>
              <a:rPr lang="ru-RU" sz="2800" dirty="0"/>
              <a:t> два конвейера, что позволяет ему при одинаковых частотах в идеале быть вдвое производительней 80486, выполняя сразу 2 инструкции за такт.</a:t>
            </a:r>
            <a:r>
              <a:rPr lang="ru-RU" sz="28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80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6AE8A-41FF-409D-A7B4-ABBE34863F09}" type="slidenum">
              <a:rPr lang="ru-RU" altLang="en-US" smtClean="0"/>
              <a:pPr>
                <a:defRPr/>
              </a:pPr>
              <a:t>9</a:t>
            </a:fld>
            <a:endParaRPr lang="ru-RU" altLang="en-US" dirty="0"/>
          </a:p>
        </p:txBody>
      </p:sp>
      <p:sp>
        <p:nvSpPr>
          <p:cNvPr id="11269" name="Прямоугольник 4"/>
          <p:cNvSpPr>
            <a:spLocks noChangeArrowheads="1"/>
          </p:cNvSpPr>
          <p:nvPr/>
        </p:nvSpPr>
        <p:spPr bwMode="auto">
          <a:xfrm>
            <a:off x="395288" y="4351338"/>
            <a:ext cx="8424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	Intel отказалась от номерных названий типа 8086, 80286 и др., потому что не могла запатентовать числа.</a:t>
            </a:r>
          </a:p>
        </p:txBody>
      </p:sp>
      <p:sp>
        <p:nvSpPr>
          <p:cNvPr id="11270" name="Прямоугольник 5"/>
          <p:cNvSpPr>
            <a:spLocks noChangeArrowheads="1"/>
          </p:cNvSpPr>
          <p:nvPr/>
        </p:nvSpPr>
        <p:spPr bwMode="auto">
          <a:xfrm>
            <a:off x="468313" y="5013325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	Кроме того, особенностью процессора Pentium являлся полностью переработанный и очень мощный на то время блок FPU, производительность которого оставалась недостижимой для конкурентов вплоть до конца 1990-х годов.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Вычислительные системы, сети и телекоммуникации&amp;quot;&quot;/&gt;&lt;property id=&quot;20307&quot; value=&quot;256&quot;/&gt;&lt;/object&gt;&lt;object type=&quot;3&quot; unique_id=&quot;10008&quot;&gt;&lt;property id=&quot;20148&quot; value=&quot;5&quot;/&gt;&lt;property id=&quot;20300&quot; value=&quot;Slide 2 - &amp;quot;ВССиТ. Микропроцессоры семейства x86-64&amp;quot;&quot;/&gt;&lt;property id=&quot;20307&quot; value=&quot;257&quot;/&gt;&lt;/object&gt;&lt;object type=&quot;3&quot; unique_id=&quot;10073&quot;&gt;&lt;property id=&quot;20148&quot; value=&quot;5&quot;/&gt;&lt;property id=&quot;20300&quot; value=&quot;Slide 3 - &amp;quot;ВССиТ. Микропроцессоры семейства x86-64&amp;quot;&quot;/&gt;&lt;property id=&quot;20307&quot; value=&quot;258&quot;/&gt;&lt;/object&gt;&lt;object type=&quot;3&quot; unique_id=&quot;10104&quot;&gt;&lt;property id=&quot;20148&quot; value=&quot;5&quot;/&gt;&lt;property id=&quot;20300&quot; value=&quot;Slide 4 - &amp;quot;ВССиТ. Микропроцессоры семейства x86-64&amp;quot;&quot;/&gt;&lt;property id=&quot;20307&quot; value=&quot;259&quot;/&gt;&lt;/object&gt;&lt;object type=&quot;3&quot; unique_id=&quot;10105&quot;&gt;&lt;property id=&quot;20148&quot; value=&quot;5&quot;/&gt;&lt;property id=&quot;20300&quot; value=&quot;Slide 5 - &amp;quot;ВССиТ. Микропроцессоры семейства x86-64&amp;quot;&quot;/&gt;&lt;property id=&quot;20307&quot; value=&quot;260&quot;/&gt;&lt;/object&gt;&lt;object type=&quot;3&quot; unique_id=&quot;10106&quot;&gt;&lt;property id=&quot;20148&quot; value=&quot;5&quot;/&gt;&lt;property id=&quot;20300&quot; value=&quot;Slide 6 - &amp;quot;ВССиТ. Микропроцессоры семейства x86-64&amp;quot;&quot;/&gt;&lt;property id=&quot;20307&quot; value=&quot;261&quot;/&gt;&lt;/object&gt;&lt;object type=&quot;3&quot; unique_id=&quot;10107&quot;&gt;&lt;property id=&quot;20148&quot; value=&quot;5&quot;/&gt;&lt;property id=&quot;20300&quot; value=&quot;Slide 7 - &amp;quot;ВССиТ. Микропроцессоры семейства x86-64&amp;quot;&quot;/&gt;&lt;property id=&quot;20307&quot; value=&quot;262&quot;/&gt;&lt;/object&gt;&lt;object type=&quot;3&quot; unique_id=&quot;10144&quot;&gt;&lt;property id=&quot;20148&quot; value=&quot;5&quot;/&gt;&lt;property id=&quot;20300&quot; value=&quot;Slide 8 - &amp;quot;ВССиТ. Микропроцессоры семейства x86-64&amp;quot;&quot;/&gt;&lt;property id=&quot;20307&quot; value=&quot;263&quot;/&gt;&lt;/object&gt;&lt;object type=&quot;3&quot; unique_id=&quot;10145&quot;&gt;&lt;property id=&quot;20148&quot; value=&quot;5&quot;/&gt;&lt;property id=&quot;20300&quot; value=&quot;Slide 9 - &amp;quot;ВССиТ. Микропроцессоры семейства x86-64&amp;quot;&quot;/&gt;&lt;property id=&quot;20307&quot; value=&quot;264&quot;/&gt;&lt;/object&gt;&lt;object type=&quot;3&quot; unique_id=&quot;10179&quot;&gt;&lt;property id=&quot;20148&quot; value=&quot;5&quot;/&gt;&lt;property id=&quot;20300&quot; value=&quot;Slide 10 - &amp;quot;ВССиТ. Микропроцессоры семейства x86-64&amp;quot;&quot;/&gt;&lt;property id=&quot;20307&quot; value=&quot;265&quot;/&gt;&lt;/object&gt;&lt;object type=&quot;3&quot; unique_id=&quot;10216&quot;&gt;&lt;property id=&quot;20148&quot; value=&quot;5&quot;/&gt;&lt;property id=&quot;20300&quot; value=&quot;Slide 11 - &amp;quot;ВССиТ. Микропроцессоры семейства x86-64&amp;quot;&quot;/&gt;&lt;property id=&quot;20307&quot; value=&quot;266&quot;/&gt;&lt;/object&gt;&lt;object type=&quot;3&quot; unique_id=&quot;10256&quot;&gt;&lt;property id=&quot;20148&quot; value=&quot;5&quot;/&gt;&lt;property id=&quot;20300&quot; value=&quot;Slide 12 - &amp;quot;ВССиТ. Микропроцессоры семейства x86-64&amp;quot;&quot;/&gt;&lt;property id=&quot;20307&quot; value=&quot;267&quot;/&gt;&lt;/object&gt;&lt;object type=&quot;3&quot; unique_id=&quot;10313&quot;&gt;&lt;property id=&quot;20148&quot; value=&quot;5&quot;/&gt;&lt;property id=&quot;20300&quot; value=&quot;Slide 13 - &amp;quot;ВССиТ. Микропроцессоры семейства x86-64&amp;quot;&quot;/&gt;&lt;property id=&quot;20307&quot; value=&quot;268&quot;/&gt;&lt;/object&gt;&lt;object type=&quot;3&quot; unique_id=&quot;10314&quot;&gt;&lt;property id=&quot;20148&quot; value=&quot;5&quot;/&gt;&lt;property id=&quot;20300&quot; value=&quot;Slide 14 - &amp;quot;ВССиТ. Микропроцессоры семейства x86-64&amp;quot;&quot;/&gt;&lt;property id=&quot;20307&quot; value=&quot;269&quot;/&gt;&lt;/object&gt;&lt;object type=&quot;3&quot; unique_id=&quot;10411&quot;&gt;&lt;property id=&quot;20148&quot; value=&quot;5&quot;/&gt;&lt;property id=&quot;20300&quot; value=&quot;Slide 15 - &amp;quot;ВССиТ. Микропроцессоры семейства x86-64&amp;quot;&quot;/&gt;&lt;property id=&quot;20307&quot; value=&quot;270&quot;/&gt;&lt;/object&gt;&lt;object type=&quot;3&quot; unique_id=&quot;10412&quot;&gt;&lt;property id=&quot;20148&quot; value=&quot;5&quot;/&gt;&lt;property id=&quot;20300&quot; value=&quot;Slide 16 - &amp;quot;ВССиТ. Микропроцессоры семейства x86-64&amp;quot;&quot;/&gt;&lt;property id=&quot;20307&quot; value=&quot;271&quot;/&gt;&lt;/object&gt;&lt;object type=&quot;3&quot; unique_id=&quot;10467&quot;&gt;&lt;property id=&quot;20148&quot; value=&quot;5&quot;/&gt;&lt;property id=&quot;20300&quot; value=&quot;Slide 17 - &amp;quot;ВССиТ. Микропроцессоры семейства x86-64&amp;quot;&quot;/&gt;&lt;property id=&quot;20307&quot; value=&quot;272&quot;/&gt;&lt;/object&gt;&lt;object type=&quot;3&quot; unique_id=&quot;10525&quot;&gt;&lt;property id=&quot;20148&quot; value=&quot;5&quot;/&gt;&lt;property id=&quot;20300&quot; value=&quot;Slide 18 - &amp;quot;ВССиТ. Микропроцессоры семейства x86-64&amp;quot;&quot;/&gt;&lt;property id=&quot;20307&quot; value=&quot;273&quot;/&gt;&lt;/object&gt;&lt;object type=&quot;3&quot; unique_id=&quot;10586&quot;&gt;&lt;property id=&quot;20148&quot; value=&quot;5&quot;/&gt;&lt;property id=&quot;20300&quot; value=&quot;Slide 19 - &amp;quot;ВССиТ. Микропроцессоры семейства x86-64&amp;quot;&quot;/&gt;&lt;property id=&quot;20307&quot; value=&quot;274&quot;/&gt;&lt;/object&gt;&lt;object type=&quot;3&quot; unique_id=&quot;10650&quot;&gt;&lt;property id=&quot;20148&quot; value=&quot;5&quot;/&gt;&lt;property id=&quot;20300&quot; value=&quot;Slide 20 - &amp;quot;ВССиТ. Микропроцессоры семейства x86-64&amp;quot;&quot;/&gt;&lt;property id=&quot;20307&quot; value=&quot;275&quot;/&gt;&lt;/object&gt;&lt;object type=&quot;3&quot; unique_id=&quot;10717&quot;&gt;&lt;property id=&quot;20148&quot; value=&quot;5&quot;/&gt;&lt;property id=&quot;20300&quot; value=&quot;Slide 21 - &amp;quot;ВССиТ. Микропроцессоры семейства x86-64&amp;quot;&quot;/&gt;&lt;property id=&quot;20307&quot; value=&quot;276&quot;/&gt;&lt;/object&gt;&lt;object type=&quot;3&quot; unique_id=&quot;10833&quot;&gt;&lt;property id=&quot;20148&quot; value=&quot;5&quot;/&gt;&lt;property id=&quot;20300&quot; value=&quot;Slide 22 - &amp;quot;ВССиТ. Микропроцессоры семейства x86-64&amp;quot;&quot;/&gt;&lt;property id=&quot;20307&quot; value=&quot;277&quot;/&gt;&lt;/object&gt;&lt;object type=&quot;3&quot; unique_id=&quot;10930&quot;&gt;&lt;property id=&quot;20148&quot; value=&quot;5&quot;/&gt;&lt;property id=&quot;20300&quot; value=&quot;Slide 23 - &amp;quot;ВССиТ. Микропроцессоры семейства x86-64&amp;quot;&quot;/&gt;&lt;property id=&quot;20307&quot; value=&quot;278&quot;/&gt;&lt;/object&gt;&lt;object type=&quot;3&quot; unique_id=&quot;10931&quot;&gt;&lt;property id=&quot;20148&quot; value=&quot;5&quot;/&gt;&lt;property id=&quot;20300&quot; value=&quot;Slide 24 - &amp;quot;ВССиТ. Микропроцессоры семейства x86-64&amp;quot;&quot;/&gt;&lt;property id=&quot;20307&quot; value=&quot;279&quot;/&gt;&lt;/object&gt;&lt;object type=&quot;3&quot; unique_id=&quot;11010&quot;&gt;&lt;property id=&quot;20148&quot; value=&quot;5&quot;/&gt;&lt;property id=&quot;20300&quot; value=&quot;Slide 25 - &amp;quot;ВССиТ. Микропроцессоры семейства x86-64&amp;quot;&quot;/&gt;&lt;property id=&quot;20307&quot; value=&quot;280&quot;/&gt;&lt;/object&gt;&lt;object type=&quot;3&quot; unique_id=&quot;11092&quot;&gt;&lt;property id=&quot;20148&quot; value=&quot;5&quot;/&gt;&lt;property id=&quot;20300&quot; value=&quot;Slide 26 - &amp;quot;ВССиТ. Микропроцессоры семейства x86-64&amp;quot;&quot;/&gt;&lt;property id=&quot;20307&quot; value=&quot;281&quot;/&gt;&lt;/object&gt;&lt;object type=&quot;3&quot; unique_id=&quot;11317&quot;&gt;&lt;property id=&quot;20148&quot; value=&quot;5&quot;/&gt;&lt;property id=&quot;20300&quot; value=&quot;Slide 27 - &amp;quot;ВССиТ. Микропроцессоры семейства x86-64&amp;quot;&quot;/&gt;&lt;property id=&quot;20307&quot; value=&quot;282&quot;/&gt;&lt;/object&gt;&lt;object type=&quot;3&quot; unique_id=&quot;11318&quot;&gt;&lt;property id=&quot;20148&quot; value=&quot;5&quot;/&gt;&lt;property id=&quot;20300&quot; value=&quot;Slide 28 - &amp;quot;ВССиТ. Микропроцессоры семейства x86-64&amp;quot;&quot;/&gt;&lt;property id=&quot;20307&quot; value=&quot;283&quot;/&gt;&lt;/object&gt;&lt;object type=&quot;3&quot; unique_id=&quot;11319&quot;&gt;&lt;property id=&quot;20148&quot; value=&quot;5&quot;/&gt;&lt;property id=&quot;20300&quot; value=&quot;Slide 29 - &amp;quot;ВССиТ. Микропроцессоры семейства x86-64&amp;quot;&quot;/&gt;&lt;property id=&quot;20307&quot; value=&quot;284&quot;/&gt;&lt;/object&gt;&lt;object type=&quot;3&quot; unique_id=&quot;11320&quot;&gt;&lt;property id=&quot;20148&quot; value=&quot;5&quot;/&gt;&lt;property id=&quot;20300&quot; value=&quot;Slide 30 - &amp;quot;ВССиТ. Микропроцессоры семейства x86-64&amp;quot;&quot;/&gt;&lt;property id=&quot;20307&quot; value=&quot;285&quot;/&gt;&lt;/object&gt;&lt;object type=&quot;3&quot; unique_id=&quot;11321&quot;&gt;&lt;property id=&quot;20148&quot; value=&quot;5&quot;/&gt;&lt;property id=&quot;20300&quot; value=&quot;Slide 31 - &amp;quot;ВССиТ. Микропроцессоры семейства x86-64&amp;quot;&quot;/&gt;&lt;property id=&quot;20307&quot; value=&quot;286&quot;/&gt;&lt;/object&gt;&lt;object type=&quot;3&quot; unique_id=&quot;11322&quot;&gt;&lt;property id=&quot;20148&quot; value=&quot;5&quot;/&gt;&lt;property id=&quot;20300&quot; value=&quot;Slide 33 - &amp;quot;ВССиТ. Микропроцессоры семейства x86-64&amp;quot;&quot;/&gt;&lt;property id=&quot;20307&quot; value=&quot;287&quot;/&gt;&lt;/object&gt;&lt;object type=&quot;3&quot; unique_id=&quot;11459&quot;&gt;&lt;property id=&quot;20148&quot; value=&quot;5&quot;/&gt;&lt;property id=&quot;20300&quot; value=&quot;Slide 32 - &amp;quot;ВССиТ. Микропроцессоры семейства x86-64&amp;quot;&quot;/&gt;&lt;property id=&quot;20307&quot; value=&quot;28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579</TotalTime>
  <Words>1075</Words>
  <Application>Microsoft Office PowerPoint</Application>
  <PresentationFormat>Экран (4:3)</PresentationFormat>
  <Paragraphs>149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Garamond</vt:lpstr>
      <vt:lpstr>Wingdings</vt:lpstr>
      <vt:lpstr>Calibri</vt:lpstr>
      <vt:lpstr>Times New Roman</vt:lpstr>
      <vt:lpstr>Край</vt:lpstr>
      <vt:lpstr>Вычислительные системы, сети и телекоммуникации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  <vt:lpstr>ВССиТ. Микропроцессоры семейства x86-64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UBG</dc:creator>
  <cp:lastModifiedBy>ubg</cp:lastModifiedBy>
  <cp:revision>138</cp:revision>
  <dcterms:created xsi:type="dcterms:W3CDTF">2007-06-12T03:45:30Z</dcterms:created>
  <dcterms:modified xsi:type="dcterms:W3CDTF">2014-03-16T05:53:54Z</dcterms:modified>
</cp:coreProperties>
</file>