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766D00-2470-48BE-A80A-BAC529732834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5A77D9-E276-4FC5-84F5-7C8BFD69ED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6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F18B23-FF66-40A3-B6FF-761CD07FFE7A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3A9E8C-0E7F-4056-B83B-7DED7310A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6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9845B-D1AC-4966-BAF1-DFB33A5559D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633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A1F8-C303-4122-A1D1-1ED56CD9EF4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BBA0A-5DD1-4B20-B1AE-F3D9990C77B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33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B9582-202C-435A-9E4B-1186E99F03A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993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DACF4-8BD4-40CB-BA3A-E2EAFB5ACB6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00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C879C-C773-4EDD-994D-814E4BBCAAC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72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DD344-1A52-4C4E-AB76-8C249361766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0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0B1E-559A-4CDE-939B-F94A7B1C84B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986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DAD9D-C2CE-48DD-ACC8-0EDE73ADA62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0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C891-6055-4807-A3F3-8ECCB3EF550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25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EB1A-E367-4969-BB4F-80A4133416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81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0EE1-E7F3-4C60-B3E9-C35501525BE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1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829F-66DE-436F-9DDD-DE8FD8015FC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606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ECAFE85-CE0F-48E5-8CE4-08B74538717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539750" y="4221088"/>
            <a:ext cx="8229600" cy="14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Тема</a:t>
            </a:r>
            <a:r>
              <a:rPr lang="en-US" altLang="ru-RU" sz="3200" b="1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ru-RU" sz="3200" b="1" smtClean="0">
                <a:solidFill>
                  <a:schemeClr val="tx2"/>
                </a:solidFill>
                <a:latin typeface="Garamond" pitchFamily="18" charset="0"/>
              </a:rPr>
              <a:t>9</a:t>
            </a:r>
            <a:r>
              <a:rPr lang="ru-RU" altLang="ru-RU" sz="3200" b="1" smtClean="0">
                <a:solidFill>
                  <a:schemeClr val="tx2"/>
                </a:solidFill>
                <a:latin typeface="Garamond" pitchFamily="18" charset="0"/>
              </a:rPr>
              <a:t>. </a:t>
            </a: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Адресация и распределение памяти в реальном режиме работы микропроцессора </a:t>
            </a:r>
            <a:r>
              <a:rPr lang="ru-RU" altLang="ru-RU" sz="3200" b="1" dirty="0" err="1">
                <a:solidFill>
                  <a:schemeClr val="tx2"/>
                </a:solidFill>
                <a:latin typeface="Garamond" pitchFamily="18" charset="0"/>
              </a:rPr>
              <a:t>Intel</a:t>
            </a: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 x86</a:t>
            </a:r>
          </a:p>
        </p:txBody>
      </p:sp>
      <p:sp>
        <p:nvSpPr>
          <p:cNvPr id="3075" name="Заголовок 1"/>
          <p:cNvSpPr>
            <a:spLocks noGrp="1"/>
          </p:cNvSpPr>
          <p:nvPr>
            <p:ph type="ctrTitle"/>
          </p:nvPr>
        </p:nvSpPr>
        <p:spPr>
          <a:xfrm>
            <a:off x="755650" y="1524000"/>
            <a:ext cx="8208963" cy="1752600"/>
          </a:xfrm>
        </p:spPr>
        <p:txBody>
          <a:bodyPr/>
          <a:lstStyle/>
          <a:p>
            <a:r>
              <a:rPr lang="ru-RU" altLang="ru-RU" b="1" smtClean="0"/>
              <a:t>Вычислительные системы, сети и телекоммуникации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159A7-876C-458D-90A7-EFBE1AF616AC}" type="slidenum">
              <a:rPr lang="ru-RU" altLang="en-US" smtClean="0"/>
              <a:pPr>
                <a:defRPr/>
              </a:pPr>
              <a:t>1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10</a:t>
            </a:fld>
            <a:endParaRPr lang="ru-RU" alt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24744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Верхняя память</a:t>
            </a:r>
            <a:r>
              <a:rPr lang="en-US" b="1" i="1" dirty="0"/>
              <a:t> – UMA (Upper Memory Area). </a:t>
            </a:r>
            <a:endParaRPr lang="en-US" b="1" i="1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Верхняя </a:t>
            </a:r>
            <a:r>
              <a:rPr lang="ru-RU" dirty="0"/>
              <a:t>память имеет области различного назначения, которые могут быть заполнены буферной памятью адаптеров, постоянной памятью или оставаться незаполненными.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Первоначально </a:t>
            </a:r>
            <a:r>
              <a:rPr lang="ru-RU" dirty="0"/>
              <a:t>эти пространства не использовали из-за сложности адресации.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С </a:t>
            </a:r>
            <a:r>
              <a:rPr lang="ru-RU" dirty="0"/>
              <a:t>появлением механизма страничной переадресации их стали по возможности заполнять «островками» оперативной памяти, названными блоками верхней памяти UMB (</a:t>
            </a:r>
            <a:r>
              <a:rPr lang="ru-RU" dirty="0" err="1"/>
              <a:t>Upper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Block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Эти </a:t>
            </a:r>
            <a:r>
              <a:rPr lang="ru-RU" dirty="0"/>
              <a:t>области доступны DOS для размещения резидентных программ и драйверов через драйвер EMM386, который отображает в них доступную дополнительную память.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7016" y="4653136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	</a:t>
            </a:r>
            <a:r>
              <a:rPr lang="ru-RU" sz="1600" i="1" dirty="0" smtClean="0"/>
              <a:t>В </a:t>
            </a:r>
            <a:r>
              <a:rPr lang="ru-RU" sz="1600" i="1" dirty="0"/>
              <a:t>операционной системе MS-DOS резидентная программа возвращает  управление оболочке операционной системы (command.com), либо надстройке над операционной системой (</a:t>
            </a:r>
            <a:r>
              <a:rPr lang="ru-RU" sz="1600" i="1" dirty="0" err="1"/>
              <a:t>Norton</a:t>
            </a:r>
            <a:r>
              <a:rPr lang="ru-RU" sz="1600" i="1" dirty="0"/>
              <a:t> </a:t>
            </a:r>
            <a:r>
              <a:rPr lang="ru-RU" sz="1600" i="1" dirty="0" err="1"/>
              <a:t>Commander</a:t>
            </a:r>
            <a:r>
              <a:rPr lang="ru-RU" sz="1600" i="1" dirty="0"/>
              <a:t> и т. п.), но остается в оперативной памяти персонального компьютера. Резидентная программа активизируется каждый раз при возникновении прерывания, вектор которого эта программа изменила на адрес одной из своих процедур.</a:t>
            </a:r>
          </a:p>
        </p:txBody>
      </p:sp>
    </p:spTree>
    <p:extLst>
      <p:ext uri="{BB962C8B-B14F-4D97-AF65-F5344CB8AC3E}">
        <p14:creationId xmlns:p14="http://schemas.microsoft.com/office/powerpoint/2010/main" val="138369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11</a:t>
            </a:fld>
            <a:endParaRPr lang="ru-RU" alt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24744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 smtClean="0"/>
              <a:t>Стандартное </a:t>
            </a:r>
            <a:r>
              <a:rPr lang="ru-RU" sz="2000" dirty="0"/>
              <a:t>распределение верхней памяти выглядит следующим </a:t>
            </a:r>
            <a:r>
              <a:rPr lang="ru-RU" sz="2000" dirty="0" smtClean="0"/>
              <a:t>образом: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A0000h-BFFFFh – </a:t>
            </a:r>
            <a:r>
              <a:rPr lang="ru-RU" sz="2000" dirty="0" err="1"/>
              <a:t>Video</a:t>
            </a:r>
            <a:r>
              <a:rPr lang="ru-RU" sz="2000" dirty="0"/>
              <a:t> RAM (128 Кбайт) – видеопамять (обычно используется не полностью);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C0000h-DFFFFh – </a:t>
            </a:r>
            <a:r>
              <a:rPr lang="ru-RU" sz="2000" dirty="0" err="1"/>
              <a:t>Adapter</a:t>
            </a:r>
            <a:r>
              <a:rPr lang="ru-RU" sz="2000" dirty="0"/>
              <a:t> ROM, </a:t>
            </a:r>
            <a:r>
              <a:rPr lang="ru-RU" sz="2000" dirty="0" err="1"/>
              <a:t>Adapter</a:t>
            </a:r>
            <a:r>
              <a:rPr lang="ru-RU" sz="2000" dirty="0"/>
              <a:t> RAM (128 Кбайт) – резерв для адаптеров, использующих собственные модули ROM BIOS или/и специальное ОЗУ, совместно используемое с системной шиной;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E0000h-EFFFFh – свободная область (64 Кбайт), иногда занятая </a:t>
            </a:r>
            <a:r>
              <a:rPr lang="ru-RU" sz="2000" dirty="0" err="1"/>
              <a:t>System</a:t>
            </a:r>
            <a:r>
              <a:rPr lang="ru-RU" sz="2000" dirty="0"/>
              <a:t> BIOS;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F0000h-FFFFFh – System BIOS (64 </a:t>
            </a:r>
            <a:r>
              <a:rPr lang="ru-RU" sz="2000" dirty="0"/>
              <a:t>Кбайт</a:t>
            </a:r>
            <a:r>
              <a:rPr lang="en-US" sz="2000" dirty="0"/>
              <a:t>); 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FD000h-FDFFFh – ESCD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System</a:t>
            </a:r>
            <a:r>
              <a:rPr lang="ru-RU" sz="2000" dirty="0"/>
              <a:t> </a:t>
            </a:r>
            <a:r>
              <a:rPr lang="ru-RU" sz="2000" dirty="0" err="1"/>
              <a:t>Configuration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) – область энергонезависимой памяти, используемая для конфигурирования устройств </a:t>
            </a:r>
            <a:r>
              <a:rPr lang="ru-RU" sz="2000" dirty="0" err="1"/>
              <a:t>Plug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Play</a:t>
            </a:r>
            <a:r>
              <a:rPr lang="ru-RU" sz="2000" dirty="0"/>
              <a:t>. Эта область имеется только при наличии </a:t>
            </a:r>
            <a:r>
              <a:rPr lang="ru-RU" sz="2000" dirty="0" err="1"/>
              <a:t>PnP</a:t>
            </a:r>
            <a:r>
              <a:rPr lang="ru-RU" sz="2000" dirty="0"/>
              <a:t> BIOS, ее положение и размер жестко не заданы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69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12</a:t>
            </a:fld>
            <a:endParaRPr lang="ru-RU" alt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05273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	XMS</a:t>
            </a:r>
            <a:r>
              <a:rPr lang="ru-RU" sz="2000" b="1" i="1" dirty="0" smtClean="0"/>
              <a:t> </a:t>
            </a:r>
            <a:r>
              <a:rPr lang="ru-RU" sz="2000" b="1" i="1" dirty="0"/>
              <a:t>– </a:t>
            </a:r>
            <a:r>
              <a:rPr lang="en-US" sz="2000" b="1" i="1" dirty="0"/>
              <a:t>EMS</a:t>
            </a:r>
            <a:r>
              <a:rPr lang="ru-RU" sz="2000" b="1" i="1" dirty="0"/>
              <a:t> память.</a:t>
            </a:r>
            <a:r>
              <a:rPr lang="ru-RU" sz="2000" dirty="0"/>
              <a:t> Дополнительная память за пределами первого мегабайта адресного пространства IBM PC-совместимого компьютера с процессором </a:t>
            </a:r>
            <a:r>
              <a:rPr lang="ru-RU" sz="2000" dirty="0" err="1"/>
              <a:t>Intel</a:t>
            </a:r>
            <a:r>
              <a:rPr lang="ru-RU" sz="2000" dirty="0"/>
              <a:t> 80286 или более поздним.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XMS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Memory</a:t>
            </a:r>
            <a:r>
              <a:rPr lang="ru-RU" sz="2000" dirty="0"/>
              <a:t> </a:t>
            </a:r>
            <a:r>
              <a:rPr lang="ru-RU" sz="2000" dirty="0" err="1"/>
              <a:t>Specification</a:t>
            </a:r>
            <a:r>
              <a:rPr lang="ru-RU" sz="2000" dirty="0"/>
              <a:t>) – спецификация дополнительной памяти, предполагает использование дополнительной памяти в реальном режиме только для хранения данных. Память становится доступной благодаря использованию менеджера дополнительной памяти XMM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Memory</a:t>
            </a:r>
            <a:r>
              <a:rPr lang="ru-RU" sz="2000" dirty="0"/>
              <a:t> </a:t>
            </a:r>
            <a:r>
              <a:rPr lang="ru-RU" sz="2000" dirty="0" err="1"/>
              <a:t>Manager</a:t>
            </a:r>
            <a:r>
              <a:rPr lang="ru-RU" sz="2000" dirty="0"/>
              <a:t>) – HIMEM.SYS.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EMS</a:t>
            </a:r>
            <a:r>
              <a:rPr lang="ru-RU" sz="2000" dirty="0"/>
              <a:t> (</a:t>
            </a:r>
            <a:r>
              <a:rPr lang="en-US" sz="2000" dirty="0"/>
              <a:t>Expanded Memory Specification</a:t>
            </a:r>
            <a:r>
              <a:rPr lang="ru-RU" sz="2000" dirty="0"/>
              <a:t>) – спецификация расширенной памяти, предоставляющая доступ </a:t>
            </a:r>
            <a:r>
              <a:rPr lang="en-US" sz="2000" dirty="0"/>
              <a:t>DOS</a:t>
            </a:r>
            <a:r>
              <a:rPr lang="ru-RU" sz="2000" dirty="0"/>
              <a:t>-приложениям к памяти, недоступной через адресное пространство основной памяти. Расширенная память адресуется постранично через «окно», находящееся в области памяти </a:t>
            </a:r>
            <a:r>
              <a:rPr lang="en-US" sz="2000" dirty="0"/>
              <a:t>UMA</a:t>
            </a:r>
            <a:r>
              <a:rPr lang="ru-RU" sz="2000" dirty="0"/>
              <a:t>. С конца 1980-х до середины 1990-х EMS активно использовалась в приложениях, однако с появлением спецификации дополнительной памяти (XMS) стала использоваться реже.</a:t>
            </a:r>
          </a:p>
        </p:txBody>
      </p:sp>
    </p:spTree>
    <p:extLst>
      <p:ext uri="{BB962C8B-B14F-4D97-AF65-F5344CB8AC3E}">
        <p14:creationId xmlns:p14="http://schemas.microsoft.com/office/powerpoint/2010/main" val="157272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035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13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1835" y="1340768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	</a:t>
            </a:r>
            <a:r>
              <a:rPr lang="ru-RU" sz="1600" dirty="0" smtClean="0"/>
              <a:t>Обратите </a:t>
            </a:r>
            <a:r>
              <a:rPr lang="ru-RU" sz="1600" dirty="0"/>
              <a:t>внимание, что при сегментном адресе равном 0FFFFh и смещении равном 0FFFFh данная формула дает адрес 10FFEFh, но ввиду 20-битного ограничения на шину адреса эта комбинация в физической памяти указывает на 0FFEFh.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ru-RU" sz="1600" dirty="0" smtClean="0"/>
              <a:t>Таким </a:t>
            </a:r>
            <a:r>
              <a:rPr lang="ru-RU" sz="1600" dirty="0"/>
              <a:t>образом, адресное пространство как бы сворачивается в кольцо с небольшим «</a:t>
            </a:r>
            <a:r>
              <a:rPr lang="ru-RU" sz="1600" dirty="0" err="1"/>
              <a:t>нахлестом</a:t>
            </a:r>
            <a:r>
              <a:rPr lang="ru-RU" sz="1600" dirty="0"/>
              <a:t>».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ru-RU" sz="1600" dirty="0" smtClean="0"/>
              <a:t>Начиная </a:t>
            </a:r>
            <a:r>
              <a:rPr lang="ru-RU" sz="1600" dirty="0"/>
              <a:t>с процессора 80286, шина адреса была расширена до 24 бит, а впоследствии (в процессорах 386DX, 486 и выше) до 32 бит и даже 36 бит.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ru-RU" sz="1600" dirty="0" smtClean="0"/>
              <a:t>В </a:t>
            </a:r>
            <a:r>
              <a:rPr lang="ru-RU" sz="1600" dirty="0"/>
              <a:t>реальном режиме процессора, используемом в </a:t>
            </a:r>
            <a:r>
              <a:rPr lang="en-US" sz="1600" dirty="0"/>
              <a:t>MS </a:t>
            </a:r>
            <a:r>
              <a:rPr lang="ru-RU" sz="1600" dirty="0"/>
              <a:t>DOS, применяется та же сегментная модель памяти, и формально был доступен лишь 1 Мбайт памяти. Однако выяснилось, что процессоры 80286 в реальном режиме эмулируют 8086 с ошибкой: та самая единица в бите А20, которая отбрасывалась в процессорах 8086/88, теперь попадает на шину адреса, и в результате максимально доступный линейный адрес в реальном режиме достиг 10FFEFh.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ru-RU" sz="1600" dirty="0" smtClean="0"/>
              <a:t>Дополнительные </a:t>
            </a:r>
            <a:r>
              <a:rPr lang="ru-RU" sz="1600" dirty="0"/>
              <a:t>байты оперативной памяти (64Кбайт минус 16байт), адресуемой в реальном режиме, позволили освободить дефицитное пространство оперативной памяти для прикладных программ.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ru-RU" sz="1600" dirty="0" smtClean="0"/>
              <a:t>В </a:t>
            </a:r>
            <a:r>
              <a:rPr lang="ru-RU" sz="1600" dirty="0"/>
              <a:t>эту область от 100000h до 10FFEFh, названную высокой памятью </a:t>
            </a:r>
            <a:r>
              <a:rPr lang="ru-RU" sz="1600" b="1" i="1" dirty="0"/>
              <a:t>HMA (</a:t>
            </a:r>
            <a:r>
              <a:rPr lang="ru-RU" sz="1600" b="1" i="1" dirty="0" err="1"/>
              <a:t>High</a:t>
            </a:r>
            <a:r>
              <a:rPr lang="ru-RU" sz="1600" b="1" i="1" dirty="0"/>
              <a:t> </a:t>
            </a:r>
            <a:r>
              <a:rPr lang="ru-RU" sz="1600" b="1" i="1" dirty="0" err="1"/>
              <a:t>Memory</a:t>
            </a:r>
            <a:r>
              <a:rPr lang="ru-RU" sz="1600" b="1" i="1" dirty="0"/>
              <a:t> </a:t>
            </a:r>
            <a:r>
              <a:rPr lang="ru-RU" sz="1600" b="1" i="1" dirty="0" err="1"/>
              <a:t>Area</a:t>
            </a:r>
            <a:r>
              <a:rPr lang="ru-RU" sz="1600" b="1" i="1" dirty="0"/>
              <a:t>)</a:t>
            </a:r>
            <a:r>
              <a:rPr lang="ru-RU" sz="1600" dirty="0"/>
              <a:t>, стали помещать часть операционной системы и небольшие резидентные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3836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2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4662" y="1844824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	</a:t>
            </a:r>
            <a:r>
              <a:rPr lang="ru-RU" sz="2600" dirty="0" smtClean="0"/>
              <a:t>В </a:t>
            </a:r>
            <a:r>
              <a:rPr lang="ru-RU" sz="2600" dirty="0"/>
              <a:t>реальном режиме адрес имеет размер </a:t>
            </a:r>
            <a:r>
              <a:rPr lang="ru-RU" sz="2600" b="1" dirty="0"/>
              <a:t>20 бит</a:t>
            </a:r>
            <a:r>
              <a:rPr lang="ru-RU" sz="2600" dirty="0"/>
              <a:t>. </a:t>
            </a:r>
            <a:endParaRPr lang="en-US" sz="2600" dirty="0" smtClean="0"/>
          </a:p>
          <a:p>
            <a:r>
              <a:rPr lang="en-US" sz="2600" dirty="0"/>
              <a:t>	</a:t>
            </a:r>
            <a:r>
              <a:rPr lang="ru-RU" sz="2600" dirty="0" smtClean="0"/>
              <a:t>Максимальный </a:t>
            </a:r>
            <a:r>
              <a:rPr lang="ru-RU" sz="2600" dirty="0"/>
              <a:t>объем адресуемой памяти составляет </a:t>
            </a:r>
            <a:r>
              <a:rPr lang="ru-RU" sz="2600" b="1" dirty="0"/>
              <a:t>1 Мбайт (2</a:t>
            </a:r>
            <a:r>
              <a:rPr lang="en-US" sz="2600" b="1" dirty="0"/>
              <a:t>^20=1 </a:t>
            </a:r>
            <a:r>
              <a:rPr lang="ru-RU" sz="2600" b="1" dirty="0"/>
              <a:t>Мбайт)</a:t>
            </a:r>
            <a:r>
              <a:rPr lang="ru-RU" sz="2600" dirty="0"/>
              <a:t>. </a:t>
            </a:r>
            <a:endParaRPr lang="en-US" sz="2600" dirty="0" smtClean="0"/>
          </a:p>
          <a:p>
            <a:r>
              <a:rPr lang="en-US" sz="2600" dirty="0"/>
              <a:t>	</a:t>
            </a:r>
            <a:r>
              <a:rPr lang="ru-RU" sz="2600" dirty="0" smtClean="0"/>
              <a:t>Для </a:t>
            </a:r>
            <a:r>
              <a:rPr lang="ru-RU" sz="2600" dirty="0"/>
              <a:t>формирования </a:t>
            </a:r>
            <a:r>
              <a:rPr lang="ru-RU" sz="2600" b="1" dirty="0"/>
              <a:t>20-битового адреса </a:t>
            </a:r>
            <a:r>
              <a:rPr lang="ru-RU" sz="2600" dirty="0"/>
              <a:t>в памяти используются </a:t>
            </a:r>
            <a:r>
              <a:rPr lang="ru-RU" sz="2600" b="1" dirty="0"/>
              <a:t>два 16-битовых регистра</a:t>
            </a:r>
            <a:r>
              <a:rPr lang="ru-RU" sz="2600" dirty="0"/>
              <a:t>: </a:t>
            </a:r>
            <a:endParaRPr lang="ru-RU" sz="2600" dirty="0" smtClean="0"/>
          </a:p>
          <a:p>
            <a:r>
              <a:rPr lang="ru-RU" sz="2600" dirty="0" smtClean="0">
                <a:solidFill>
                  <a:srgbClr val="FF0000"/>
                </a:solidFill>
              </a:rPr>
              <a:t>сегментный </a:t>
            </a:r>
            <a:r>
              <a:rPr lang="ru-RU" sz="2600" dirty="0">
                <a:solidFill>
                  <a:srgbClr val="FF0000"/>
                </a:solidFill>
              </a:rPr>
              <a:t>регистр и регистр </a:t>
            </a:r>
            <a:r>
              <a:rPr lang="ru-RU" sz="2600" dirty="0" smtClean="0">
                <a:solidFill>
                  <a:srgbClr val="FF0000"/>
                </a:solidFill>
              </a:rPr>
              <a:t>смещения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3272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3</a:t>
            </a:fld>
            <a:endParaRPr lang="ru-RU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9712"/>
              </p:ext>
            </p:extLst>
          </p:nvPr>
        </p:nvGraphicFramePr>
        <p:xfrm>
          <a:off x="0" y="1196752"/>
          <a:ext cx="47910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3537171" imgH="2376784" progId="Visio.Drawing.11">
                  <p:embed/>
                </p:oleObj>
              </mc:Choice>
              <mc:Fallback>
                <p:oleObj name="Visio" r:id="rId3" imgW="3537171" imgH="23767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752"/>
                        <a:ext cx="4791075" cy="320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788024" y="1052735"/>
            <a:ext cx="4320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Сегментный </a:t>
            </a:r>
            <a:r>
              <a:rPr lang="ru-RU" dirty="0"/>
              <a:t>регистр определяет базовый адрес сегмента.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нем содержатся </a:t>
            </a:r>
            <a:r>
              <a:rPr lang="ru-RU" b="1" dirty="0"/>
              <a:t>старшие 16 </a:t>
            </a:r>
            <a:r>
              <a:rPr lang="ru-RU" dirty="0"/>
              <a:t>бит базового адреса сегмента, </a:t>
            </a:r>
            <a:r>
              <a:rPr lang="ru-RU" b="1" dirty="0"/>
              <a:t>младшие четыре бита </a:t>
            </a:r>
            <a:r>
              <a:rPr lang="ru-RU" dirty="0"/>
              <a:t>предполагаются равными 0.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регистре смещения находится смещение внутри сегмента (относительно базового адреса сегмента).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Смещение </a:t>
            </a:r>
            <a:r>
              <a:rPr lang="ru-RU" dirty="0"/>
              <a:t>может также задаваться непосредственной константой.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Смещение </a:t>
            </a:r>
            <a:r>
              <a:rPr lang="ru-RU" dirty="0"/>
              <a:t>добавляется к базовому адресу сегмента, и, таким образом, получается </a:t>
            </a:r>
            <a:r>
              <a:rPr lang="ru-RU" b="1" dirty="0"/>
              <a:t>20-битовый адрес в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3377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4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1340768"/>
            <a:ext cx="9108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Более </a:t>
            </a:r>
            <a:r>
              <a:rPr lang="ru-RU" sz="2400" dirty="0"/>
              <a:t>просто можно описать вычисление следующим образом – 16-битовое значение сегментного регистра сдвигается на 4 бита влево и к нему добавляется значение смещения, в результате получается 20-битовое значение. </a:t>
            </a:r>
            <a:endParaRPr lang="ru-RU" sz="2400" dirty="0" smtClean="0"/>
          </a:p>
          <a:p>
            <a:r>
              <a:rPr lang="ru-RU" sz="2400" dirty="0"/>
              <a:t>	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Или </a:t>
            </a:r>
            <a:r>
              <a:rPr lang="ru-RU" sz="2400" dirty="0"/>
              <a:t>это же действие можно представить математической формулой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algn="ctr"/>
            <a:r>
              <a:rPr lang="ru-RU" sz="2400" b="1" i="1" dirty="0">
                <a:solidFill>
                  <a:srgbClr val="C00000"/>
                </a:solidFill>
              </a:rPr>
              <a:t>Физический адрес</a:t>
            </a:r>
            <a:r>
              <a:rPr lang="ru-RU" sz="2400" b="1" dirty="0">
                <a:solidFill>
                  <a:srgbClr val="C00000"/>
                </a:solidFill>
              </a:rPr>
              <a:t>=</a:t>
            </a:r>
            <a:r>
              <a:rPr lang="ru-RU" sz="2400" b="1" i="1" dirty="0">
                <a:solidFill>
                  <a:srgbClr val="C00000"/>
                </a:solidFill>
              </a:rPr>
              <a:t>Сегментный адрес</a:t>
            </a:r>
            <a:r>
              <a:rPr lang="ru-RU" sz="2400" b="1" dirty="0">
                <a:solidFill>
                  <a:srgbClr val="C00000"/>
                </a:solidFill>
              </a:rPr>
              <a:t>*</a:t>
            </a:r>
            <a:r>
              <a:rPr lang="ru-RU" sz="2400" b="1" i="1" dirty="0">
                <a:solidFill>
                  <a:srgbClr val="C00000"/>
                </a:solidFill>
              </a:rPr>
              <a:t>10</a:t>
            </a:r>
            <a:r>
              <a:rPr lang="en-US" sz="2400" b="1" i="1" dirty="0">
                <a:solidFill>
                  <a:srgbClr val="C00000"/>
                </a:solidFill>
              </a:rPr>
              <a:t>h</a:t>
            </a:r>
            <a:r>
              <a:rPr lang="ru-RU" sz="2400" b="1" dirty="0">
                <a:solidFill>
                  <a:srgbClr val="C00000"/>
                </a:solidFill>
              </a:rPr>
              <a:t>+</a:t>
            </a:r>
            <a:r>
              <a:rPr lang="ru-RU" sz="2400" b="1" i="1" dirty="0">
                <a:solidFill>
                  <a:srgbClr val="C00000"/>
                </a:solidFill>
              </a:rPr>
              <a:t>Смещение</a:t>
            </a:r>
            <a:r>
              <a:rPr lang="ru-RU" sz="2400" b="1" dirty="0">
                <a:solidFill>
                  <a:srgbClr val="C00000"/>
                </a:solidFill>
              </a:rPr>
              <a:t>. 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1256" y="5085184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	Такая </a:t>
            </a:r>
            <a:r>
              <a:rPr lang="ru-RU" i="1" dirty="0"/>
              <a:t>схема применялась в 8086 и 8088 микропроцессорах и такое же представление 20-битного адреса двумя 16-битными числами поддерживается в реальном режиме всех последующих микропроцессоров х86.</a:t>
            </a:r>
          </a:p>
        </p:txBody>
      </p:sp>
    </p:spTree>
    <p:extLst>
      <p:ext uri="{BB962C8B-B14F-4D97-AF65-F5344CB8AC3E}">
        <p14:creationId xmlns:p14="http://schemas.microsoft.com/office/powerpoint/2010/main" val="23377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5</a:t>
            </a:fld>
            <a:endParaRPr lang="ru-RU" altLang="en-US"/>
          </a:p>
        </p:txBody>
      </p:sp>
      <p:pic>
        <p:nvPicPr>
          <p:cNvPr id="2050" name="Picture 2" descr="Распределение%20памя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2" y="1628800"/>
            <a:ext cx="5977917" cy="453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28184" y="1124744"/>
            <a:ext cx="2736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 </a:t>
            </a:r>
            <a:r>
              <a:rPr lang="ru-RU" sz="1400" dirty="0"/>
              <a:t>использованием реального режима функционировала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1" dirty="0" smtClean="0"/>
              <a:t>ОС </a:t>
            </a:r>
            <a:r>
              <a:rPr lang="ru-RU" sz="1400" b="1" dirty="0"/>
              <a:t>MS DOS</a:t>
            </a:r>
            <a:r>
              <a:rPr lang="ru-RU" sz="1400" dirty="0"/>
              <a:t> (</a:t>
            </a:r>
            <a:r>
              <a:rPr lang="ru-RU" sz="1400" dirty="0" err="1"/>
              <a:t>MicroSoft</a:t>
            </a:r>
            <a:r>
              <a:rPr lang="ru-RU" sz="1400" dirty="0"/>
              <a:t> </a:t>
            </a:r>
            <a:r>
              <a:rPr lang="ru-RU" sz="1400" dirty="0" err="1"/>
              <a:t>Disk</a:t>
            </a:r>
            <a:r>
              <a:rPr lang="ru-RU" sz="1400" dirty="0"/>
              <a:t> </a:t>
            </a:r>
            <a:r>
              <a:rPr lang="ru-RU" sz="1400" dirty="0" err="1"/>
              <a:t>Operating</a:t>
            </a:r>
            <a:r>
              <a:rPr lang="ru-RU" sz="1400" dirty="0"/>
              <a:t> </a:t>
            </a:r>
            <a:r>
              <a:rPr lang="ru-RU" sz="1400" dirty="0" err="1"/>
              <a:t>System</a:t>
            </a:r>
            <a:r>
              <a:rPr lang="ru-RU" sz="1400" dirty="0"/>
              <a:t>) – дисковая операционная система от фирмы </a:t>
            </a:r>
            <a:r>
              <a:rPr lang="ru-RU" sz="1400" dirty="0" err="1"/>
              <a:t>Microsoft</a:t>
            </a:r>
            <a:r>
              <a:rPr lang="ru-RU" sz="1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228110"/>
            <a:ext cx="4366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Распределение памяти в MS </a:t>
            </a:r>
            <a:r>
              <a:rPr lang="ru-RU" b="1" dirty="0" smtClean="0"/>
              <a:t>DO</a:t>
            </a:r>
            <a:r>
              <a:rPr lang="en-US" b="1" dirty="0" smtClean="0"/>
              <a:t>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77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6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88627" y="141277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	</a:t>
            </a:r>
            <a:r>
              <a:rPr lang="ru-RU" b="1" i="1" dirty="0" smtClean="0"/>
              <a:t>Стандартная </a:t>
            </a:r>
            <a:r>
              <a:rPr lang="ru-RU" b="1" i="1" dirty="0"/>
              <a:t>память – </a:t>
            </a:r>
            <a:r>
              <a:rPr lang="ru-RU" b="1" i="1" dirty="0" err="1"/>
              <a:t>Conventional</a:t>
            </a:r>
            <a:r>
              <a:rPr lang="ru-RU" b="1" i="1" dirty="0"/>
              <a:t> </a:t>
            </a:r>
            <a:r>
              <a:rPr lang="ru-RU" b="1" i="1" dirty="0" err="1"/>
              <a:t>memory</a:t>
            </a:r>
            <a:r>
              <a:rPr lang="ru-RU" b="1" i="1" dirty="0"/>
              <a:t>. </a:t>
            </a:r>
            <a:r>
              <a:rPr lang="ru-RU" dirty="0"/>
              <a:t>При работе в среде ОС типа MS DOS стандартная память является самой дефицитной в персональном компьютере. На ее небольшой объем (типовое значение 640 Кбайт) претендуют и BIOS, и ОС, а оставшаяся часть предназначена для прикладного ПО.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Стандартная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память распределяется следующим образом: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00000h-003FFh –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Interrupt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Vectors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– таблица векторов прерываний (256 двойных слов);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00400h-004FFh – BIOS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Area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– область переменных BIOS;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00500h-00xxxh – DOS Area –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область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DOS;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00xxxh-9FFFFh –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RAM – память, предоставляемая пользователю. </a:t>
            </a:r>
          </a:p>
        </p:txBody>
      </p:sp>
    </p:spTree>
    <p:extLst>
      <p:ext uri="{BB962C8B-B14F-4D97-AF65-F5344CB8AC3E}">
        <p14:creationId xmlns:p14="http://schemas.microsoft.com/office/powerpoint/2010/main" val="233775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7</a:t>
            </a:fld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675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ru-RU" b="1" i="1" dirty="0" smtClean="0">
                <a:solidFill>
                  <a:srgbClr val="C00000"/>
                </a:solidFill>
              </a:rPr>
              <a:t>Прерывания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>
                <a:solidFill>
                  <a:srgbClr val="C00000"/>
                </a:solidFill>
              </a:rPr>
              <a:t>представляют собой механизм, позволяющий координировать параллельное функционирование отдельных устройств вычислительной системы и реагировать на особые состояния, возникающие при работе процессора.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256490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процессорах семейства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Intel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предусмотрено 256 прерываний и соответственно 256 векторов прерываний.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Все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вектора прерываний объединяются в таблицу, состоящую из 256 4-байтовых элементов и занимающую 1 Кбайт.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реальном режиме эта таблица находится в самом начале памяти по адресу 0000:0000 или просто по 0-му физическому адресу.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Каждый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элемент таблицы состоит из двух полей.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Первые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два байта представляют собой значение, заносимое в регистр, в котором хранится адрес смещения, последние два байта содержат значение, заносимое в сегментный регистр.</a:t>
            </a:r>
          </a:p>
        </p:txBody>
      </p:sp>
    </p:spTree>
    <p:extLst>
      <p:ext uri="{BB962C8B-B14F-4D97-AF65-F5344CB8AC3E}">
        <p14:creationId xmlns:p14="http://schemas.microsoft.com/office/powerpoint/2010/main" val="23377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8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24744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Управление </a:t>
            </a:r>
            <a:r>
              <a:rPr lang="ru-RU" dirty="0"/>
              <a:t>пользовательской памятью осуществляется с использованием специализированных структур: </a:t>
            </a:r>
            <a:r>
              <a:rPr lang="ru-RU" b="1" i="1" dirty="0"/>
              <a:t>таблицы таблиц – </a:t>
            </a:r>
            <a:r>
              <a:rPr lang="ru-RU" b="1" i="1" dirty="0" err="1"/>
              <a:t>list</a:t>
            </a:r>
            <a:r>
              <a:rPr lang="ru-RU" b="1" i="1" dirty="0"/>
              <a:t>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err="1"/>
              <a:t>list</a:t>
            </a:r>
            <a:r>
              <a:rPr lang="ru-RU" b="1" i="1" dirty="0"/>
              <a:t> </a:t>
            </a:r>
            <a:r>
              <a:rPr lang="ru-RU" dirty="0" smtClean="0"/>
              <a:t>и </a:t>
            </a:r>
            <a:r>
              <a:rPr lang="ru-RU" b="1" i="1" dirty="0"/>
              <a:t>управляющих блоков памяти – </a:t>
            </a:r>
            <a:r>
              <a:rPr lang="ru-RU" b="1" i="1" dirty="0" err="1"/>
              <a:t>memory</a:t>
            </a:r>
            <a:r>
              <a:rPr lang="ru-RU" b="1" i="1" dirty="0"/>
              <a:t> </a:t>
            </a:r>
            <a:r>
              <a:rPr lang="ru-RU" b="1" i="1" dirty="0" err="1"/>
              <a:t>control</a:t>
            </a:r>
            <a:r>
              <a:rPr lang="ru-RU" b="1" i="1" dirty="0"/>
              <a:t> </a:t>
            </a:r>
            <a:r>
              <a:rPr lang="ru-RU" b="1" i="1" dirty="0" err="1"/>
              <a:t>block</a:t>
            </a:r>
            <a:r>
              <a:rPr lang="ru-RU" b="1" i="1" dirty="0"/>
              <a:t> (</a:t>
            </a:r>
            <a:r>
              <a:rPr lang="en-US" b="1" i="1" dirty="0"/>
              <a:t>MCB</a:t>
            </a:r>
            <a:r>
              <a:rPr lang="ru-RU" b="1" i="1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2427"/>
              </p:ext>
            </p:extLst>
          </p:nvPr>
        </p:nvGraphicFramePr>
        <p:xfrm>
          <a:off x="323528" y="2048074"/>
          <a:ext cx="8640960" cy="12801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2837"/>
                <a:gridCol w="879433"/>
                <a:gridCol w="640869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Смещение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Длина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Содержимое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Сегментный адрес первого блока управления памятью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MCB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Указатель на первый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DPB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disk parameter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blockout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+ 4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Указатель на список таблиц открытых файлов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+ 8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Указатель на первый драйвер DOS (CLOCK$)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9401"/>
              </p:ext>
            </p:extLst>
          </p:nvPr>
        </p:nvGraphicFramePr>
        <p:xfrm>
          <a:off x="323527" y="3501008"/>
          <a:ext cx="8640961" cy="2346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02306"/>
                <a:gridCol w="860816"/>
                <a:gridCol w="6477839"/>
              </a:tblGrid>
              <a:tr h="6049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Смещение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Длина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Содержимое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+0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Тип блока: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'M' (4dH) – за этим блоком есть еще блоки.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'Z' (5aH) – данный блок является последним (свободная память).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Сегментный адрес префикса программного сегмента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PSP – program segment prefix).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Размер блока в параграфах 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(1 параграф = 16 байт = 10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байт).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Зарезервировано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+10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Начало блока памяти длинной: 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(размер блока в параграфах * 10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) байт.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69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923"/>
          </a:xfrm>
        </p:spPr>
        <p:txBody>
          <a:bodyPr/>
          <a:lstStyle/>
          <a:p>
            <a:r>
              <a:rPr lang="ru-RU" altLang="ru-RU" sz="2400" b="1" dirty="0" err="1"/>
              <a:t>ВССиТ</a:t>
            </a:r>
            <a:r>
              <a:rPr lang="ru-RU" altLang="ru-RU" sz="2400" b="1" dirty="0"/>
              <a:t>. </a:t>
            </a:r>
            <a:r>
              <a:rPr lang="ru-RU" sz="2400" b="1" dirty="0"/>
              <a:t>Адресация и распределение памяти в реальном режиме работы микропроцессора </a:t>
            </a:r>
            <a:r>
              <a:rPr lang="en-US" sz="2400" b="1" dirty="0"/>
              <a:t>Intel x</a:t>
            </a:r>
            <a:r>
              <a:rPr lang="ru-RU" sz="2400" b="1" dirty="0"/>
              <a:t>86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9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43841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любом MCB указан его владелец – </a:t>
            </a:r>
            <a:r>
              <a:rPr lang="ru-RU" sz="2400" b="1" dirty="0"/>
              <a:t>сегментный адрес префикса программного сегмента – PSP</a:t>
            </a:r>
            <a:r>
              <a:rPr lang="ru-RU" sz="2400" dirty="0"/>
              <a:t> программы владельца данного блока памяти.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А </a:t>
            </a:r>
            <a:r>
              <a:rPr lang="ru-RU" sz="2400" dirty="0"/>
              <a:t>в PSP есть ссылка на окружение данной программы, в котором можно найти имя программы – путь ее запуска.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Следует </a:t>
            </a:r>
            <a:r>
              <a:rPr lang="ru-RU" sz="2400" dirty="0"/>
              <a:t>помнить, что сама программа (и PSP в том числе) и ее окружение сами располагаются в блоках памяти.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Поэтому </a:t>
            </a:r>
            <a:r>
              <a:rPr lang="ru-RU" sz="2400" dirty="0"/>
              <a:t>в MCB блока памяти самой программы в качестве хозяина указан собственный адрес самого себя.</a:t>
            </a:r>
          </a:p>
        </p:txBody>
      </p:sp>
    </p:spTree>
    <p:extLst>
      <p:ext uri="{BB962C8B-B14F-4D97-AF65-F5344CB8AC3E}">
        <p14:creationId xmlns:p14="http://schemas.microsoft.com/office/powerpoint/2010/main" val="1383699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Вычислительные системы, сети и телекоммуникации&amp;quot;&quot;/&gt;&lt;property id=&quot;20307&quot; value=&quot;256&quot;/&gt;&lt;/object&gt;&lt;object type=&quot;3&quot; unique_id=&quot;10008&quot;&gt;&lt;property id=&quot;20148&quot; value=&quot;5&quot;/&gt;&lt;property id=&quot;20300&quot; value=&quot;Slide 2 - &amp;quot;ВССиТ. Адресация и распределение памяти в реальном режиме работы микропроцессора Intel x86&amp;quot;&quot;/&gt;&lt;property id=&quot;20307&quot; value=&quot;257&quot;/&gt;&lt;/object&gt;&lt;object type=&quot;3&quot; unique_id=&quot;10029&quot;&gt;&lt;property id=&quot;20148&quot; value=&quot;5&quot;/&gt;&lt;property id=&quot;20300&quot; value=&quot;Slide 3 - &amp;quot;ВССиТ. Адресация и распределение памяти в реальном режиме работы микропроцессора Intel x86&amp;quot;&quot;/&gt;&lt;property id=&quot;20307&quot; value=&quot;258&quot;/&gt;&lt;/object&gt;&lt;object type=&quot;3&quot; unique_id=&quot;10030&quot;&gt;&lt;property id=&quot;20148&quot; value=&quot;5&quot;/&gt;&lt;property id=&quot;20300&quot; value=&quot;Slide 4 - &amp;quot;ВССиТ. Адресация и распределение памяти в реальном режиме работы микропроцессора Intel x86&amp;quot;&quot;/&gt;&lt;property id=&quot;20307&quot; value=&quot;259&quot;/&gt;&lt;/object&gt;&lt;object type=&quot;3&quot; unique_id=&quot;10031&quot;&gt;&lt;property id=&quot;20148&quot; value=&quot;5&quot;/&gt;&lt;property id=&quot;20300&quot; value=&quot;Slide 5 - &amp;quot;ВССиТ. Адресация и распределение памяти в реальном режиме работы микропроцессора Intel x86&amp;quot;&quot;/&gt;&lt;property id=&quot;20307&quot; value=&quot;260&quot;/&gt;&lt;/object&gt;&lt;object type=&quot;3&quot; unique_id=&quot;10032&quot;&gt;&lt;property id=&quot;20148&quot; value=&quot;5&quot;/&gt;&lt;property id=&quot;20300&quot; value=&quot;Slide 6 - &amp;quot;ВССиТ. Адресация и распределение памяти в реальном режиме работы микропроцессора Intel x86&amp;quot;&quot;/&gt;&lt;property id=&quot;20307&quot; value=&quot;261&quot;/&gt;&lt;/object&gt;&lt;object type=&quot;3&quot; unique_id=&quot;10033&quot;&gt;&lt;property id=&quot;20148&quot; value=&quot;5&quot;/&gt;&lt;property id=&quot;20300&quot; value=&quot;Slide 7 - &amp;quot;ВССиТ. Адресация и распределение памяти в реальном режиме работы микропроцессора Intel x86&amp;quot;&quot;/&gt;&lt;property id=&quot;20307&quot; value=&quot;262&quot;/&gt;&lt;/object&gt;&lt;object type=&quot;3&quot; unique_id=&quot;10133&quot;&gt;&lt;property id=&quot;20148&quot; value=&quot;5&quot;/&gt;&lt;property id=&quot;20300&quot; value=&quot;Slide 8 - &amp;quot;ВССиТ. Адресация и распределение памяти в реальном режиме работы микропроцессора Intel x86&amp;quot;&quot;/&gt;&lt;property id=&quot;20307&quot; value=&quot;263&quot;/&gt;&lt;/object&gt;&lt;object type=&quot;3&quot; unique_id=&quot;10134&quot;&gt;&lt;property id=&quot;20148&quot; value=&quot;5&quot;/&gt;&lt;property id=&quot;20300&quot; value=&quot;Slide 9 - &amp;quot;ВССиТ. Адресация и распределение памяти в реальном режиме работы микропроцессора Intel x86&amp;quot;&quot;/&gt;&lt;property id=&quot;20307&quot; value=&quot;264&quot;/&gt;&lt;/object&gt;&lt;object type=&quot;3&quot; unique_id=&quot;10135&quot;&gt;&lt;property id=&quot;20148&quot; value=&quot;5&quot;/&gt;&lt;property id=&quot;20300&quot; value=&quot;Slide 10 - &amp;quot;ВССиТ. Адресация и распределение памяти в реальном режиме работы микропроцессора Intel x86&amp;quot;&quot;/&gt;&lt;property id=&quot;20307&quot; value=&quot;265&quot;/&gt;&lt;/object&gt;&lt;object type=&quot;3&quot; unique_id=&quot;10136&quot;&gt;&lt;property id=&quot;20148&quot; value=&quot;5&quot;/&gt;&lt;property id=&quot;20300&quot; value=&quot;Slide 13 - &amp;quot;ВССиТ. Адресация и распределение памяти в реальном режиме работы микропроцессора Intel x86&amp;quot;&quot;/&gt;&lt;property id=&quot;20307&quot; value=&quot;266&quot;/&gt;&lt;/object&gt;&lt;object type=&quot;3&quot; unique_id=&quot;10371&quot;&gt;&lt;property id=&quot;20148&quot; value=&quot;5&quot;/&gt;&lt;property id=&quot;20300&quot; value=&quot;Slide 11 - &amp;quot;ВССиТ. Адресация и распределение памяти в реальном режиме работы микропроцессора Intel x86&amp;quot;&quot;/&gt;&lt;property id=&quot;20307&quot; value=&quot;268&quot;/&gt;&lt;/object&gt;&lt;object type=&quot;3&quot; unique_id=&quot;10372&quot;&gt;&lt;property id=&quot;20148&quot; value=&quot;5&quot;/&gt;&lt;property id=&quot;20300&quot; value=&quot;Slide 12 - &amp;quot;ВССиТ. Адресация и распределение памяти в реальном режиме работы микропроцессора Intel x86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587</TotalTime>
  <Words>346</Words>
  <Application>Microsoft Office PowerPoint</Application>
  <PresentationFormat>Экран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Край</vt:lpstr>
      <vt:lpstr>Visio</vt:lpstr>
      <vt:lpstr>Вычислительные системы, сети и телекоммуникации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  <vt:lpstr>ВССиТ. Адресация и распределение памяти в реальном режиме работы микропроцессора Intel x86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UBG</dc:creator>
  <cp:lastModifiedBy>ubg</cp:lastModifiedBy>
  <cp:revision>131</cp:revision>
  <dcterms:created xsi:type="dcterms:W3CDTF">2007-06-12T03:45:30Z</dcterms:created>
  <dcterms:modified xsi:type="dcterms:W3CDTF">2014-03-16T05:52:06Z</dcterms:modified>
</cp:coreProperties>
</file>