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usur\8\&#1042;&#1074;&#1077;&#1076;&#1077;&#1085;&#1080;&#1077;%20&#1074;%20&#1087;&#1088;&#1086;&#1075;&#1088;&#1072;&#1084;&#1084;&#1085;&#1091;&#1102;%20&#1080;&#1085;&#1078;&#1077;&#1085;&#1077;&#1088;&#1080;&#1102;\&#1051;&#1080;&#1089;&#1090;%20Microsoft%20Office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  <c:txPr>
        <a:bodyPr/>
        <a:lstStyle/>
        <a:p>
          <a:pPr>
            <a:defRPr baseline="0">
              <a:solidFill>
                <a:schemeClr val="accent3">
                  <a:lumMod val="75000"/>
                </a:schemeClr>
              </a:solidFill>
            </a:defRPr>
          </a:pPr>
          <a:endParaRPr lang="ru-RU"/>
        </a:p>
      </c:txPr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Лист1!$F$5</c:f>
              <c:strCache>
                <c:ptCount val="1"/>
                <c:pt idx="0">
                  <c:v>Содержание книги</c:v>
                </c:pt>
              </c:strCache>
            </c:strRef>
          </c:tx>
          <c:explosion val="25"/>
          <c:cat>
            <c:strRef>
              <c:f>Лист1!$E$6:$E$7</c:f>
              <c:strCache>
                <c:ptCount val="2"/>
                <c:pt idx="0">
                  <c:v>Человеческий фактор</c:v>
                </c:pt>
                <c:pt idx="1">
                  <c:v>Технические подробности</c:v>
                </c:pt>
              </c:strCache>
            </c:strRef>
          </c:cat>
          <c:val>
            <c:numRef>
              <c:f>Лист1!$F$6:$F$7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260507871974792"/>
          <c:y val="0.35642424770704423"/>
          <c:w val="0.3615075331757715"/>
          <c:h val="0.52319105868224058"/>
        </c:manualLayout>
      </c:layout>
      <c:txPr>
        <a:bodyPr/>
        <a:lstStyle/>
        <a:p>
          <a:pPr>
            <a:defRPr sz="2000" baseline="0">
              <a:solidFill>
                <a:schemeClr val="accent2">
                  <a:lumMod val="75000"/>
                </a:schemeClr>
              </a:solidFill>
            </a:defRPr>
          </a:pPr>
          <a:endParaRPr lang="ru-RU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6758-49A6-4DA0-A237-A4F11795EC30}" type="datetimeFigureOut">
              <a:rPr lang="ru-RU" smtClean="0"/>
              <a:pPr/>
              <a:t>06.01.2014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FBDE0-EFBB-4C9C-A251-50E039F56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6C52-3853-48DA-965B-B19C979AD650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9C11-7D61-492B-962F-23B5FB5C97FD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DEF-0F72-480B-8623-91BEB6946CE6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CDA7-2206-4B97-A754-DB4436227B3C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FF82-6BEE-4FDC-9C04-B99CFB6928B4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72A9-2F68-4106-A988-C821BAF3FDF5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E413-B237-420D-A087-D76E8BE5B24E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F468-4202-4E63-A465-D3FDBEC7DDA8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AA52-7F46-4FA6-993D-8F92EF660266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4AC8-6B57-477B-BF27-1C05A22AB88F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DD63-9E36-4B4A-86E5-252A1A936725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A21C09-B4D4-4E26-ADD7-E487D5E48005}" type="datetime1">
              <a:rPr lang="ru-RU" smtClean="0"/>
              <a:pPr/>
              <a:t>06.01.2014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УПРАВЛЕНИЕ ПРОГРАММНЫМИ ПРОЕКТАМИ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7296" y="5877272"/>
            <a:ext cx="5936704" cy="864096"/>
          </a:xfrm>
        </p:spPr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sz="9600" dirty="0" smtClean="0"/>
              <a:t>Бородин Алексей Вячеславович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711219" y="260648"/>
            <a:ext cx="77704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Томский государственный университет </a:t>
            </a:r>
          </a:p>
          <a:p>
            <a:pPr algn="ct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систем управления и радиоэлектроники (ТУСУР)</a:t>
            </a:r>
          </a:p>
          <a:p>
            <a:pPr algn="ct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Кафедра автоматизации и обработки информации (АОИ)</a:t>
            </a:r>
            <a:endParaRPr lang="ru-RU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1026" name="Picture 2" descr="D:\Tusur\8\Введение в программную инженерию\B1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05064"/>
            <a:ext cx="2550344" cy="1698921"/>
          </a:xfrm>
          <a:prstGeom prst="rect">
            <a:avLst/>
          </a:prstGeom>
          <a:noFill/>
        </p:spPr>
      </p:pic>
      <p:pic>
        <p:nvPicPr>
          <p:cNvPr id="1027" name="Picture 3" descr="D:\Tusur\8\Введение в программную инженерию\1316334079_linus-torvalds_tu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296" y="4005064"/>
            <a:ext cx="2821538" cy="1728192"/>
          </a:xfrm>
          <a:prstGeom prst="rect">
            <a:avLst/>
          </a:prstGeom>
          <a:noFill/>
        </p:spPr>
      </p:pic>
      <p:pic>
        <p:nvPicPr>
          <p:cNvPr id="1028" name="Picture 4" descr="D:\Tusur\8\Введение в программную инженерию\1270953507_kaspersky_we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005064"/>
            <a:ext cx="2663976" cy="1704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ДЖОЭЛ О НАЙМЕ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5733256"/>
            <a:ext cx="8236024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«Не бойтесь отвергнуть слишком много людей и никого не найти</a:t>
            </a:r>
            <a:r>
              <a:rPr lang="ru-RU" sz="2000" dirty="0" smtClean="0"/>
              <a:t>». </a:t>
            </a:r>
            <a:r>
              <a:rPr lang="ru-RU" sz="2000" dirty="0" err="1" smtClean="0"/>
              <a:t>Джоэл</a:t>
            </a:r>
            <a:r>
              <a:rPr lang="ru-RU" sz="2000" dirty="0" smtClean="0"/>
              <a:t> </a:t>
            </a:r>
            <a:r>
              <a:rPr lang="ru-RU" sz="2000" dirty="0" err="1" smtClean="0"/>
              <a:t>Спольски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4" name="Picture 2" descr="D:\Tusur\8\Введение в программную инженерию\kak-i-gde-najti-xoroshego-sotrudnika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08712" cy="4272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ПСИХБОЛЬНИЦА В РУКАХ ПАЦИЕНТОВ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293096"/>
            <a:ext cx="8686800" cy="1787029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«Возмутительное </a:t>
            </a:r>
            <a:r>
              <a:rPr lang="ru-RU" sz="2000" dirty="0" smtClean="0"/>
              <a:t>поведение и невразумительность взаимодействий, присущие продуктам, основанным на программном обеспечении, наделяют законным статусом режим, который я называю «апартеидом программного обеспечения». Этот режим не позволяет нормальным в целом людям выходить на рынок труда и жить в обществе, потому что они не могут эффективно использовать </a:t>
            </a:r>
            <a:r>
              <a:rPr lang="ru-RU" sz="2000" dirty="0" smtClean="0"/>
              <a:t>компьютеры». Алан Купер.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48238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ОЧеВИДНОЕ</a:t>
            </a:r>
            <a:r>
              <a:rPr lang="ru-RU" sz="2400" dirty="0" smtClean="0"/>
              <a:t> НЕВЕРОЯТНОЕ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797152"/>
            <a:ext cx="8686800" cy="1282973"/>
          </a:xfrm>
        </p:spPr>
        <p:txBody>
          <a:bodyPr>
            <a:normAutofit fontScale="92500"/>
          </a:bodyPr>
          <a:lstStyle/>
          <a:p>
            <a:r>
              <a:rPr lang="ru-RU" sz="2000" dirty="0" smtClean="0"/>
              <a:t>«Общая </a:t>
            </a:r>
            <a:r>
              <a:rPr lang="ru-RU" sz="2000" dirty="0" smtClean="0"/>
              <a:t>стоимость сопровождения широко используемой программы </a:t>
            </a:r>
            <a:r>
              <a:rPr lang="ru-RU" sz="2000" dirty="0" smtClean="0"/>
              <a:t>обычно составляет </a:t>
            </a:r>
            <a:r>
              <a:rPr lang="ru-RU" sz="2000" dirty="0" smtClean="0"/>
              <a:t>40 и более процентов стоимости ее разработки. Удивительно, что </a:t>
            </a:r>
            <a:r>
              <a:rPr lang="ru-RU" sz="2000" dirty="0" smtClean="0"/>
              <a:t>на стоимость </a:t>
            </a:r>
            <a:r>
              <a:rPr lang="ru-RU" sz="2000" dirty="0" smtClean="0"/>
              <a:t>сопровождения сильно влияет число пользователей. Чем </a:t>
            </a:r>
            <a:r>
              <a:rPr lang="ru-RU" sz="2000" dirty="0" smtClean="0"/>
              <a:t>больше пользователей</a:t>
            </a:r>
            <a:r>
              <a:rPr lang="ru-RU" sz="2000" dirty="0" smtClean="0"/>
              <a:t>, тем больше ошибок они находят</a:t>
            </a:r>
            <a:r>
              <a:rPr lang="ru-RU" sz="2000" dirty="0" smtClean="0"/>
              <a:t>.» Фредерик Брукс.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146" name="Picture 2" descr="D:\Tusur\8\Введение в программную инженерию\og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70149"/>
            <a:ext cx="5616624" cy="3541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ЧтО</a:t>
            </a:r>
            <a:r>
              <a:rPr lang="ru-RU" sz="2400" dirty="0" smtClean="0"/>
              <a:t> НАСЧЕТ ПСИХОЛОГИИ?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08104" y="1556792"/>
            <a:ext cx="3384376" cy="4811365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«</a:t>
            </a:r>
            <a:r>
              <a:rPr lang="ru-RU" sz="2000" dirty="0" err="1" smtClean="0"/>
              <a:t>Аутистическая</a:t>
            </a:r>
            <a:r>
              <a:rPr lang="ru-RU" sz="2000" dirty="0" smtClean="0"/>
              <a:t> </a:t>
            </a:r>
            <a:r>
              <a:rPr lang="ru-RU" sz="2000" dirty="0" smtClean="0"/>
              <a:t>природа программирования это не просто еще один факт, а, по-видимому, самый важный из всех фактов, которые необходимо учитывать, если мы хотим успешно производить программное обеспечение</a:t>
            </a:r>
            <a:r>
              <a:rPr lang="ru-RU" sz="2000" dirty="0" smtClean="0"/>
              <a:t>.» </a:t>
            </a:r>
            <a:r>
              <a:rPr lang="ru-RU" sz="2000" dirty="0" err="1" smtClean="0"/>
              <a:t>С.Архипенков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170" name="Picture 2" descr="D:\Tusur\8\Введение в программную инженерию\Golova-vol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523013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ВСЁ ТОЛЬКО НАЧИНАЕТСЯ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5517232"/>
            <a:ext cx="8686800" cy="562893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«Сегодня </a:t>
            </a:r>
            <a:r>
              <a:rPr lang="ru-RU" sz="2000" dirty="0" smtClean="0"/>
              <a:t>мы так же далеки от индустриальной разработки программ, как и 50 лет назад</a:t>
            </a:r>
            <a:r>
              <a:rPr lang="ru-RU" sz="2000" dirty="0" smtClean="0"/>
              <a:t>.» С. </a:t>
            </a:r>
            <a:r>
              <a:rPr lang="ru-RU" sz="2000" dirty="0" err="1" smtClean="0"/>
              <a:t>Архипенков</a:t>
            </a:r>
            <a:r>
              <a:rPr lang="ru-RU" sz="2000" dirty="0" smtClean="0"/>
              <a:t>. 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8194" name="Picture 2" descr="D:\Tusur\8\Введение в программную инженерию\31071870_startrnmolni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12776"/>
            <a:ext cx="2544970" cy="37609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603030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Техническая сторона управления ПП вопросов в настоящее время не вызывает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ru-RU" sz="2400" dirty="0" smtClean="0"/>
              <a:t>Управлению человеческими отношениями в среде разработчиков уделяется слишком мало внимания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ru-RU" sz="2400" dirty="0" smtClean="0"/>
              <a:t>Взаимодействие программных продуктов и конечного пользователя оставляет желать лучшего.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63888" y="594928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Спасибо за внимание!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Программная инженерия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i="1" dirty="0" smtClean="0"/>
              <a:t>Суть методологии программной инженерии</a:t>
            </a:r>
            <a:r>
              <a:rPr lang="ru-RU" sz="2000" dirty="0" smtClean="0"/>
              <a:t> состоит в применении систематизированного, научного и предсказуемого процесса проектирования, разработки и сопровождения программных средств.</a:t>
            </a:r>
          </a:p>
          <a:p>
            <a:pPr>
              <a:buNone/>
            </a:pPr>
            <a:r>
              <a:rPr lang="ru-RU" sz="2000" dirty="0" smtClean="0"/>
              <a:t> </a:t>
            </a:r>
          </a:p>
          <a:p>
            <a:r>
              <a:rPr lang="ru-RU" sz="2000" b="1" i="1" dirty="0" smtClean="0"/>
              <a:t>Программная инженерия</a:t>
            </a:r>
            <a:r>
              <a:rPr lang="ru-RU" sz="2000" dirty="0" smtClean="0"/>
              <a:t> – это инженерная дисциплина, которая связана со всеми аспектами производства ПО от начальных стадий создания спецификации до поддержки системы после сдачи в эксплуатацию.</a:t>
            </a:r>
          </a:p>
          <a:p>
            <a:endParaRPr lang="ru-RU" sz="2000" dirty="0" smtClean="0"/>
          </a:p>
          <a:p>
            <a:r>
              <a:rPr lang="ru-RU" sz="2000" b="1" i="1" dirty="0" smtClean="0"/>
              <a:t>Инженерия программного обеспечения </a:t>
            </a:r>
            <a:r>
              <a:rPr lang="ru-RU" sz="2000" dirty="0" smtClean="0"/>
              <a:t>- приложение систематического, дисциплинного, измеримого подхода к развитию, оперированию и обслуживанию программного обеспечения, а также исследованию этих подходов; то есть, приложение дисциплины инженерии к программному обеспечению.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schemeClr val="tx1"/>
                </a:solidFill>
              </a:rPr>
              <a:pPr/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ОРГАНИЗАЦИОННО УПРАВЛЕНЧЕСКАЯ ДЕЯТЕЛЬНОСТЬ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968552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 smtClean="0"/>
              <a:t>Участие в составлении технической документации (графиков работ, инструкций, планов, смет, заявок на материалы, оборудование, программное обеспечение) и установленной отчетности по утвержденным формам;</a:t>
            </a:r>
          </a:p>
          <a:p>
            <a:pPr>
              <a:buNone/>
            </a:pPr>
            <a:r>
              <a:rPr lang="ru-RU" sz="2900" dirty="0" smtClean="0"/>
              <a:t> </a:t>
            </a:r>
          </a:p>
          <a:p>
            <a:r>
              <a:rPr lang="ru-RU" sz="2900" dirty="0" smtClean="0"/>
              <a:t>Планирование и организация собственной работы; </a:t>
            </a:r>
          </a:p>
          <a:p>
            <a:pPr>
              <a:buNone/>
            </a:pPr>
            <a:endParaRPr lang="ru-RU" sz="2900" dirty="0" smtClean="0"/>
          </a:p>
          <a:p>
            <a:r>
              <a:rPr lang="ru-RU" sz="2900" dirty="0" smtClean="0"/>
              <a:t>Планирование и координация работ по настройке и сопровождению программного продукта; </a:t>
            </a:r>
          </a:p>
          <a:p>
            <a:pPr>
              <a:buNone/>
            </a:pPr>
            <a:endParaRPr lang="ru-RU" sz="2900" dirty="0" smtClean="0"/>
          </a:p>
          <a:p>
            <a:r>
              <a:rPr lang="ru-RU" sz="2900" dirty="0" smtClean="0"/>
              <a:t>Составление частного технического задания на разработку программного продукта; </a:t>
            </a:r>
          </a:p>
          <a:p>
            <a:pPr>
              <a:buNone/>
            </a:pPr>
            <a:endParaRPr lang="ru-RU" sz="2900" dirty="0" smtClean="0"/>
          </a:p>
          <a:p>
            <a:r>
              <a:rPr lang="ru-RU" sz="2900" dirty="0" smtClean="0"/>
              <a:t>Организация работы коллективов исполнителей программного проекта; </a:t>
            </a:r>
          </a:p>
          <a:p>
            <a:pPr>
              <a:buNone/>
            </a:pPr>
            <a:endParaRPr lang="ru-RU" sz="2900" dirty="0" smtClean="0"/>
          </a:p>
          <a:p>
            <a:r>
              <a:rPr lang="ru-RU" sz="2900" dirty="0" smtClean="0"/>
              <a:t>Участие в проведении технико-экономического обоснования программных проектов.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Управление программными проектами. </a:t>
            </a:r>
            <a:r>
              <a:rPr lang="ru-RU" sz="2400" dirty="0" smtClean="0"/>
              <a:t>Всё ПРОСТО.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pPr lvl="1"/>
            <a:endParaRPr lang="ru-RU" sz="2000" dirty="0" smtClean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4098" name="Picture 2" descr="D:\Tusur\8\Введение в программную инженерию\c=0,45,680,38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107060" cy="28803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36096" y="1556792"/>
            <a:ext cx="3547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Инициация</a:t>
            </a:r>
          </a:p>
          <a:p>
            <a:pPr lvl="1"/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Планирование</a:t>
            </a:r>
          </a:p>
          <a:p>
            <a:pPr lvl="1"/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Исполнение</a:t>
            </a:r>
          </a:p>
          <a:p>
            <a:pPr lvl="1"/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Мониторинг и управление</a:t>
            </a:r>
          </a:p>
          <a:p>
            <a:pPr lvl="1"/>
            <a:endParaRPr lang="ru-RU" sz="2000" dirty="0" smtClean="0">
              <a:solidFill>
                <a:schemeClr val="tx2"/>
              </a:solidFill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Завершение</a:t>
            </a:r>
          </a:p>
        </p:txBody>
      </p:sp>
      <p:pic>
        <p:nvPicPr>
          <p:cNvPr id="4099" name="Picture 3" descr="D:\Tusur\8\Введение в программную инженерию\i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509120"/>
            <a:ext cx="2622277" cy="1966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НО Откуда провалы?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16,2% проектов завершились в срок, не превысили запланированный </a:t>
            </a:r>
            <a:r>
              <a:rPr lang="ru-RU" sz="2000" dirty="0" smtClean="0"/>
              <a:t>бюджет </a:t>
            </a:r>
            <a:r>
              <a:rPr lang="ru-RU" sz="2000" dirty="0" smtClean="0"/>
              <a:t>и реализовали все требуемые функции и </a:t>
            </a:r>
            <a:r>
              <a:rPr lang="ru-RU" sz="2000" dirty="0" smtClean="0"/>
              <a:t>возможности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52,7% проектов завершились с опозданием, расходы превысили запланированный бюджет, требуемые функции не были реализованы в полном </a:t>
            </a:r>
            <a:r>
              <a:rPr lang="ru-RU" sz="2000" dirty="0" smtClean="0"/>
              <a:t>объеме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31,1% проектов были аннулированы до </a:t>
            </a:r>
            <a:r>
              <a:rPr lang="ru-RU" sz="2000" dirty="0" smtClean="0"/>
              <a:t>завершения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Для проектов, которые завершились с опозданием или были аннулированы до завершения, бюджет среднего проекта оказался превышенным на 89%, а срок выполнения - на 122</a:t>
            </a:r>
            <a:r>
              <a:rPr lang="ru-RU" sz="2000" dirty="0" smtClean="0"/>
              <a:t>%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     </a:t>
            </a:r>
            <a:r>
              <a:rPr lang="en-US" sz="2000" dirty="0" smtClean="0"/>
              <a:t>(</a:t>
            </a:r>
            <a:r>
              <a:rPr lang="ru-RU" sz="2000" dirty="0" smtClean="0"/>
              <a:t>Источник: </a:t>
            </a:r>
            <a:r>
              <a:rPr lang="en-US" sz="2000" dirty="0" smtClean="0"/>
              <a:t>Jim Johnson. «Chaos: The Dollar Drain of IT Project Failures. Application Development Trends», January 1995. Standish </a:t>
            </a:r>
            <a:r>
              <a:rPr lang="en-US" sz="2000" dirty="0" smtClean="0"/>
              <a:t>Group</a:t>
            </a:r>
            <a:r>
              <a:rPr lang="ru-RU" sz="2000" dirty="0" smtClean="0"/>
              <a:t>.)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Что такое управление проектом?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36096" y="1628800"/>
            <a:ext cx="3555504" cy="445132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000" dirty="0" smtClean="0"/>
              <a:t>     «Управление проектом… может оказаться таким же захватывающим, как попытка посадить реактивный самолет на короткую взлетную полосу». Эрик Дж. Брауде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D:\Tusur\8\Введение в программную инженерию\bezumnoe_puteshestvie_na_maho_bi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474778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Роль руководителя проекта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76056" y="1844824"/>
            <a:ext cx="3915544" cy="423530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«Назначение </a:t>
            </a:r>
            <a:r>
              <a:rPr lang="ru-RU" sz="2000" dirty="0" smtClean="0"/>
              <a:t>руководителя не в том, чтобы заставить людей работать, а в  том, чтобы создать им условия для </a:t>
            </a:r>
            <a:r>
              <a:rPr lang="ru-RU" sz="2000" dirty="0" smtClean="0"/>
              <a:t>работы». </a:t>
            </a:r>
            <a:r>
              <a:rPr lang="ru-RU" sz="2000" dirty="0" err="1" smtClean="0"/>
              <a:t>Демарко</a:t>
            </a:r>
            <a:r>
              <a:rPr lang="ru-RU" sz="2000" dirty="0" smtClean="0"/>
              <a:t> Т., Листер Т.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D:\Tusur\8\Введение в программную инженерию\monstras.lt_1330631372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442" y="1700808"/>
            <a:ext cx="4596607" cy="3447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Типичное руководство по управлению ПП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39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776" y="6165304"/>
            <a:ext cx="4162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Может быть, правильнее наоборот?</a:t>
            </a:r>
            <a:endParaRPr lang="ru-RU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Полезные советы?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04456" cy="221907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«Для </a:t>
            </a:r>
            <a:r>
              <a:rPr lang="ru-RU" sz="2000" dirty="0" smtClean="0"/>
              <a:t>решения проблем и улаживания конфликтов может оказаться полезным проведение неформальных </a:t>
            </a:r>
            <a:r>
              <a:rPr lang="ru-RU" sz="2000" dirty="0" smtClean="0"/>
              <a:t>собраний» Рассел Д. Арчибальд.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2051" name="Picture 3" descr="D:\Tusur\8\Введение в программную инженерию\29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501008"/>
            <a:ext cx="3997622" cy="2736304"/>
          </a:xfrm>
          <a:prstGeom prst="rect">
            <a:avLst/>
          </a:prstGeom>
          <a:noFill/>
        </p:spPr>
      </p:pic>
      <p:pic>
        <p:nvPicPr>
          <p:cNvPr id="2050" name="Picture 2" descr="D:\Tusur\8\Введение в программную инженерию\c5674c3e5d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412775"/>
            <a:ext cx="4392489" cy="3397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643</Words>
  <Application>Microsoft Office PowerPoint</Application>
  <PresentationFormat>Экран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Трек</vt:lpstr>
      <vt:lpstr>УПРАВЛЕНИЕ ПРОГРАММНЫМИ ПРОЕКТАМИ</vt:lpstr>
      <vt:lpstr>Программная инженерия</vt:lpstr>
      <vt:lpstr>ОРГАНИЗАЦИОННО УПРАВЛЕНЧЕСКАЯ ДЕЯТЕЛЬНОСТЬ</vt:lpstr>
      <vt:lpstr>Управление программными проектами. Всё ПРОСТО.</vt:lpstr>
      <vt:lpstr>НО Откуда провалы?</vt:lpstr>
      <vt:lpstr>Что такое управление проектом?</vt:lpstr>
      <vt:lpstr>Роль руководителя проекта</vt:lpstr>
      <vt:lpstr>Типичное руководство по управлению ПП</vt:lpstr>
      <vt:lpstr>Полезные советы?</vt:lpstr>
      <vt:lpstr>ДЖОЭЛ О НАЙМЕ</vt:lpstr>
      <vt:lpstr>ПСИХБОЛЬНИЦА В РУКАХ ПАЦИЕНТОВ</vt:lpstr>
      <vt:lpstr>ОЧеВИДНОЕ НЕВЕРОЯТНОЕ</vt:lpstr>
      <vt:lpstr>ЧтО НАСЧЕТ ПСИХОЛОГИИ?</vt:lpstr>
      <vt:lpstr>ВСЁ ТОЛЬКО НАЧИНАЕТСЯ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ПРОГРАММНЫМИ ПРОЕКТАМИ</dc:title>
  <dc:creator>Alexey</dc:creator>
  <cp:lastModifiedBy>Alexey</cp:lastModifiedBy>
  <cp:revision>25</cp:revision>
  <dcterms:created xsi:type="dcterms:W3CDTF">2013-12-15T06:59:32Z</dcterms:created>
  <dcterms:modified xsi:type="dcterms:W3CDTF">2014-01-06T11:33:54Z</dcterms:modified>
</cp:coreProperties>
</file>