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handoutMasterIdLst>
    <p:handoutMasterId r:id="rId58"/>
  </p:handoutMasterIdLst>
  <p:sldIdLst>
    <p:sldId id="462" r:id="rId8"/>
    <p:sldId id="972" r:id="rId9"/>
    <p:sldId id="1164" r:id="rId10"/>
    <p:sldId id="1165" r:id="rId11"/>
    <p:sldId id="1121" r:id="rId12"/>
    <p:sldId id="1166" r:id="rId13"/>
    <p:sldId id="1147" r:id="rId14"/>
    <p:sldId id="1167" r:id="rId15"/>
    <p:sldId id="1176" r:id="rId16"/>
    <p:sldId id="1169" r:id="rId17"/>
    <p:sldId id="1182" r:id="rId18"/>
    <p:sldId id="1171" r:id="rId19"/>
    <p:sldId id="1148" r:id="rId20"/>
    <p:sldId id="1145" r:id="rId21"/>
    <p:sldId id="1150" r:id="rId22"/>
    <p:sldId id="1183" r:id="rId23"/>
    <p:sldId id="1184" r:id="rId24"/>
    <p:sldId id="1173" r:id="rId25"/>
    <p:sldId id="1185" r:id="rId26"/>
    <p:sldId id="1174" r:id="rId27"/>
    <p:sldId id="1152" r:id="rId28"/>
    <p:sldId id="1179" r:id="rId29"/>
    <p:sldId id="1178" r:id="rId30"/>
    <p:sldId id="1153" r:id="rId31"/>
    <p:sldId id="1180" r:id="rId32"/>
    <p:sldId id="1181" r:id="rId33"/>
    <p:sldId id="1151" r:id="rId34"/>
    <p:sldId id="1209" r:id="rId35"/>
    <p:sldId id="1186" r:id="rId36"/>
    <p:sldId id="1187" r:id="rId37"/>
    <p:sldId id="1188" r:id="rId38"/>
    <p:sldId id="1203" r:id="rId39"/>
    <p:sldId id="1189" r:id="rId40"/>
    <p:sldId id="1205" r:id="rId41"/>
    <p:sldId id="1191" r:id="rId42"/>
    <p:sldId id="1204" r:id="rId43"/>
    <p:sldId id="1193" r:id="rId44"/>
    <p:sldId id="1198" r:id="rId45"/>
    <p:sldId id="1206" r:id="rId46"/>
    <p:sldId id="1197" r:id="rId47"/>
    <p:sldId id="1210" r:id="rId48"/>
    <p:sldId id="1199" r:id="rId49"/>
    <p:sldId id="1211" r:id="rId50"/>
    <p:sldId id="1207" r:id="rId51"/>
    <p:sldId id="1200" r:id="rId52"/>
    <p:sldId id="1201" r:id="rId53"/>
    <p:sldId id="1208" r:id="rId54"/>
    <p:sldId id="1202" r:id="rId55"/>
    <p:sldId id="26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Web</a:t>
            </a:r>
            <a:r>
              <a:rPr kumimoji="1" lang="zh-CN" altLang="en-US"/>
              <a:t>核心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响应数据格式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406828F-B24F-4CC0-871B-EE705CDF0827}"/>
              </a:ext>
            </a:extLst>
          </p:cNvPr>
          <p:cNvSpPr txBox="1">
            <a:spLocks/>
          </p:cNvSpPr>
          <p:nvPr/>
        </p:nvSpPr>
        <p:spPr>
          <a:xfrm>
            <a:off x="710881" y="1625397"/>
            <a:ext cx="5385119" cy="216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响应数据分为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响应行</a:t>
            </a:r>
            <a:r>
              <a:rPr lang="zh-CN" altLang="en-US"/>
              <a:t>：响应数据的第一行。其中</a:t>
            </a:r>
            <a:r>
              <a:rPr lang="en-US" altLang="zh-CN"/>
              <a:t>HTTP/1.1</a:t>
            </a:r>
            <a:r>
              <a:rPr lang="zh-CN" altLang="en-US"/>
              <a:t>表示协议版本，</a:t>
            </a:r>
            <a:r>
              <a:rPr lang="en-US" altLang="zh-CN"/>
              <a:t>200</a:t>
            </a:r>
            <a:r>
              <a:rPr lang="zh-CN" altLang="en-US"/>
              <a:t>表示响应状态码，</a:t>
            </a:r>
            <a:r>
              <a:rPr lang="en-US" altLang="zh-CN"/>
              <a:t>OK</a:t>
            </a:r>
            <a:r>
              <a:rPr lang="zh-CN" altLang="en-US"/>
              <a:t>表示状态码描述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响应头</a:t>
            </a:r>
            <a:r>
              <a:rPr lang="zh-CN" altLang="en-US"/>
              <a:t>：第二行开始，格式为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value</a:t>
            </a:r>
            <a:r>
              <a:rPr lang="zh-CN" altLang="en-US"/>
              <a:t>形式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响应体</a:t>
            </a:r>
            <a:r>
              <a:rPr lang="zh-CN" altLang="en-US"/>
              <a:t>： 最后一部分。存放响应数据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BD031DB-5AB6-43D7-A5E6-4FC6328B8C97}"/>
              </a:ext>
            </a:extLst>
          </p:cNvPr>
          <p:cNvSpPr txBox="1"/>
          <p:nvPr/>
        </p:nvSpPr>
        <p:spPr>
          <a:xfrm>
            <a:off x="7129516" y="1864677"/>
            <a:ext cx="4464387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HTTP/1.1 200 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Server: Tengine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Content-Type: text/html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Transfer-Encoding: chunked…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 &lt;title&gt;&lt;/title&gt;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0820D6DA-7A02-4F5B-8EF5-9239CFF43444}"/>
              </a:ext>
            </a:extLst>
          </p:cNvPr>
          <p:cNvSpPr txBox="1">
            <a:spLocks/>
          </p:cNvSpPr>
          <p:nvPr/>
        </p:nvSpPr>
        <p:spPr>
          <a:xfrm>
            <a:off x="6757997" y="4368194"/>
            <a:ext cx="5137829" cy="17955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/>
              <a:t>常见的</a:t>
            </a:r>
            <a:r>
              <a:rPr lang="en-US" altLang="zh-CN" sz="1400"/>
              <a:t>HTTP </a:t>
            </a:r>
            <a:r>
              <a:rPr lang="zh-CN" altLang="en-US" sz="1400"/>
              <a:t>响应头：</a:t>
            </a:r>
            <a:endParaRPr lang="en-US" altLang="zh-CN" sz="1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Content-Type</a:t>
            </a:r>
            <a:r>
              <a:rPr lang="zh-CN" altLang="en-US" sz="1200"/>
              <a:t>：表示该响应内容的类型，例如</a:t>
            </a:r>
            <a:r>
              <a:rPr lang="en-US" altLang="zh-CN" sz="1200"/>
              <a:t>text/html</a:t>
            </a:r>
            <a:r>
              <a:rPr lang="zh-CN" altLang="en-US" sz="1200"/>
              <a:t>，</a:t>
            </a:r>
            <a:r>
              <a:rPr lang="en-US" altLang="zh-CN" sz="1200"/>
              <a:t>image/jpeg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Content-Length</a:t>
            </a:r>
            <a:r>
              <a:rPr lang="zh-CN" altLang="en-US" sz="1200"/>
              <a:t>：表示该响应内容的长度（字节数）；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Content-Encoding</a:t>
            </a:r>
            <a:r>
              <a:rPr lang="zh-CN" altLang="en-US" sz="1200"/>
              <a:t>：表示该响应压缩算法，例如</a:t>
            </a:r>
            <a:r>
              <a:rPr lang="en-US" altLang="zh-CN" sz="1200"/>
              <a:t>gzip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Cache-Control</a:t>
            </a:r>
            <a:r>
              <a:rPr lang="zh-CN" altLang="en-US" sz="1200"/>
              <a:t>：指示客户端应如何缓存，例如</a:t>
            </a:r>
            <a:r>
              <a:rPr lang="en-US" altLang="zh-CN" sz="1200"/>
              <a:t>max-age=300</a:t>
            </a:r>
            <a:r>
              <a:rPr lang="zh-CN" altLang="en-US" sz="1200"/>
              <a:t>表示可以最多缓存</a:t>
            </a:r>
            <a:r>
              <a:rPr lang="en-US" altLang="zh-CN" sz="1200"/>
              <a:t>300</a:t>
            </a:r>
            <a:r>
              <a:rPr lang="zh-CN" altLang="en-US" sz="1200"/>
              <a:t>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62BEBB-B052-4EB5-A3F5-98C7CC9D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791893"/>
            <a:ext cx="6002654" cy="16114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5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FD6B4E-B068-4758-9DF8-9BF87C99B396}"/>
              </a:ext>
            </a:extLst>
          </p:cNvPr>
          <p:cNvGrpSpPr/>
          <p:nvPr/>
        </p:nvGrpSpPr>
        <p:grpSpPr>
          <a:xfrm>
            <a:off x="7820441" y="2995192"/>
            <a:ext cx="803834" cy="537785"/>
            <a:chOff x="1906682" y="2966420"/>
            <a:chExt cx="803834" cy="5377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B9EAD1-5FE8-4671-AECC-B33ED917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ED13D3B7-C3F7-4A47-A34B-478BC23CD1EB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AB63B6-0CDE-4ACC-B81E-F757C60E16CA}"/>
              </a:ext>
            </a:extLst>
          </p:cNvPr>
          <p:cNvGrpSpPr/>
          <p:nvPr/>
        </p:nvGrpSpPr>
        <p:grpSpPr>
          <a:xfrm>
            <a:off x="1879508" y="2965910"/>
            <a:ext cx="803834" cy="567067"/>
            <a:chOff x="7820441" y="3557491"/>
            <a:chExt cx="803834" cy="5670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A327B8-AAD9-4D15-9763-C15589B8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FE1C1781-F8A7-45A8-9CA8-560DA601CFFB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BE53B0D-29F7-4B96-8E9E-A9EE603BA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299" y="4672693"/>
            <a:ext cx="1953140" cy="1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rgbClr val="C00000"/>
                </a:solidFill>
              </a:rPr>
              <a:t>Web </a:t>
            </a:r>
            <a:r>
              <a:rPr lang="zh-CN" altLang="en-US">
                <a:solidFill>
                  <a:srgbClr val="C00000"/>
                </a:solidFill>
              </a:rPr>
              <a:t>服务器 </a:t>
            </a:r>
            <a:r>
              <a:rPr lang="en-US" altLang="zh-CN">
                <a:solidFill>
                  <a:srgbClr val="C00000"/>
                </a:solidFill>
              </a:rPr>
              <a:t>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0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16792"/>
            <a:ext cx="10960010" cy="8382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服务器是一个应用程序（软件），对 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HTTP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协议的操作进行封装，使得程序员不必直接对协议进行操作，让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开发更加便捷。主要功能是“提供网上信息浏览服务”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Web </a:t>
            </a:r>
            <a:r>
              <a:rPr lang="zh-CN" altLang="en-US">
                <a:solidFill>
                  <a:srgbClr val="C00000"/>
                </a:solidFill>
              </a:rPr>
              <a:t>服务器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CE8568-A88C-4DA9-BA11-B90E7A04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3139587"/>
            <a:ext cx="1052978" cy="1068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40B715-CCEF-4376-8918-FFB0B694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776621"/>
            <a:ext cx="1336181" cy="17943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3BE88A-E65D-4070-B838-028CFC23F455}"/>
              </a:ext>
            </a:extLst>
          </p:cNvPr>
          <p:cNvCxnSpPr>
            <a:cxnSpLocks/>
          </p:cNvCxnSpPr>
          <p:nvPr/>
        </p:nvCxnSpPr>
        <p:spPr>
          <a:xfrm>
            <a:off x="4217815" y="3442951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96098-63DF-49D0-8B89-EA5AE020F3AE}"/>
              </a:ext>
            </a:extLst>
          </p:cNvPr>
          <p:cNvCxnSpPr>
            <a:cxnSpLocks/>
          </p:cNvCxnSpPr>
          <p:nvPr/>
        </p:nvCxnSpPr>
        <p:spPr>
          <a:xfrm flipH="1">
            <a:off x="4208940" y="3945111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509468FB-956B-47BB-968C-84EC1F132104}"/>
              </a:ext>
            </a:extLst>
          </p:cNvPr>
          <p:cNvSpPr txBox="1">
            <a:spLocks/>
          </p:cNvSpPr>
          <p:nvPr/>
        </p:nvSpPr>
        <p:spPr>
          <a:xfrm>
            <a:off x="4900596" y="294079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E5E3F845-1478-417E-9C95-798B22A602E1}"/>
              </a:ext>
            </a:extLst>
          </p:cNvPr>
          <p:cNvSpPr txBox="1">
            <a:spLocks/>
          </p:cNvSpPr>
          <p:nvPr/>
        </p:nvSpPr>
        <p:spPr>
          <a:xfrm>
            <a:off x="4884135" y="400350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50EF3-6C36-494C-B2F1-B4F87F59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298" y="3102887"/>
            <a:ext cx="1953140" cy="11050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23667D-982D-4FEF-A5D6-446A5DEE5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536" y="5159311"/>
            <a:ext cx="2583404" cy="685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271715-1980-4138-9B4E-D349DF52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633" y="4722913"/>
            <a:ext cx="1820392" cy="14244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0B9C26-7A9B-4FC2-A355-360127BCC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677" y="4875091"/>
            <a:ext cx="1630821" cy="11278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5B7CB18-BE94-4D80-9B58-55105C52D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655" y="2635027"/>
            <a:ext cx="1052978" cy="3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基本使用：下载、安装、卸载、启动、关闭、配置、部署项目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4563"/>
            <a:ext cx="10281969" cy="24029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概念：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 Tomcat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Apache </a:t>
            </a:r>
            <a:r>
              <a:rPr lang="zh-CN" altLang="en-US">
                <a:latin typeface="Alibaba PuHuiTi B"/>
                <a:ea typeface="微软雅黑" panose="020B0503020204020204" pitchFamily="34" charset="-122"/>
              </a:rPr>
              <a:t>软件基金会一个核心项目，是一个开源免费的轻量级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服务器，支持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Servlet/JSP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少量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JavaEE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规范。</a:t>
            </a:r>
            <a:endParaRPr lang="en-US" altLang="zh-CN" sz="1600">
              <a:latin typeface="Alibaba PuHuiTi B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JavaEE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PingFangSC-Regular"/>
              </a:rPr>
              <a:t>Java Enterprise Edition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PingFangSC-Regular"/>
              </a:rPr>
              <a:t>Java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企业版。指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企业级开发的技术规范总和。包含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13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项技术规范：</a:t>
            </a:r>
            <a:r>
              <a:rPr lang="en-US" altLang="zh-CN"/>
              <a:t>JDBC</a:t>
            </a:r>
            <a:r>
              <a:rPr lang="zh-CN" altLang="en-US"/>
              <a:t>、</a:t>
            </a:r>
            <a:r>
              <a:rPr lang="en-US" altLang="zh-CN"/>
              <a:t>JNDI</a:t>
            </a:r>
            <a:r>
              <a:rPr lang="zh-CN" altLang="en-US"/>
              <a:t>、</a:t>
            </a:r>
            <a:r>
              <a:rPr lang="en-US" altLang="zh-CN"/>
              <a:t>EJB</a:t>
            </a:r>
            <a:r>
              <a:rPr lang="zh-CN" altLang="en-US"/>
              <a:t>、</a:t>
            </a:r>
            <a:r>
              <a:rPr lang="en-US" altLang="zh-CN"/>
              <a:t>RMI</a:t>
            </a:r>
            <a:r>
              <a:rPr lang="zh-CN" altLang="en-US"/>
              <a:t>、</a:t>
            </a:r>
            <a:r>
              <a:rPr lang="en-US" altLang="zh-CN"/>
              <a:t>JSP</a:t>
            </a:r>
            <a:r>
              <a:rPr lang="zh-CN" altLang="en-US"/>
              <a:t>、</a:t>
            </a:r>
            <a:r>
              <a:rPr lang="en-US" altLang="zh-CN"/>
              <a:t>Servlet</a:t>
            </a:r>
            <a:r>
              <a:rPr lang="zh-CN" altLang="en-US"/>
              <a:t>、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JMS</a:t>
            </a:r>
            <a:r>
              <a:rPr lang="zh-CN" altLang="en-US"/>
              <a:t>、</a:t>
            </a:r>
            <a:r>
              <a:rPr lang="en-US" altLang="zh-CN"/>
              <a:t>Java IDL</a:t>
            </a:r>
            <a:r>
              <a:rPr lang="zh-CN" altLang="en-US"/>
              <a:t>、</a:t>
            </a:r>
            <a:r>
              <a:rPr lang="en-US" altLang="zh-CN"/>
              <a:t>JTS</a:t>
            </a:r>
            <a:r>
              <a:rPr lang="zh-CN" altLang="en-US"/>
              <a:t>、</a:t>
            </a:r>
            <a:r>
              <a:rPr lang="en-US" altLang="zh-CN"/>
              <a:t>JTA</a:t>
            </a:r>
            <a:r>
              <a:rPr lang="zh-CN" altLang="en-US"/>
              <a:t>、</a:t>
            </a:r>
            <a:r>
              <a:rPr lang="en-US" altLang="zh-CN"/>
              <a:t>JavaMail</a:t>
            </a:r>
            <a:r>
              <a:rPr lang="zh-CN" altLang="en-US"/>
              <a:t>、</a:t>
            </a:r>
            <a:r>
              <a:rPr lang="en-US" altLang="zh-CN"/>
              <a:t>JAF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Tomcat </a:t>
            </a:r>
            <a:r>
              <a:rPr lang="zh-CN" altLang="en-US"/>
              <a:t>也被称为 </a:t>
            </a:r>
            <a:r>
              <a:rPr lang="en-US" altLang="zh-CN"/>
              <a:t>Web</a:t>
            </a:r>
            <a:r>
              <a:rPr lang="zh-CN" altLang="en-US"/>
              <a:t>容器、</a:t>
            </a:r>
            <a:r>
              <a:rPr lang="en-US" altLang="zh-CN"/>
              <a:t>Servlet</a:t>
            </a:r>
            <a:r>
              <a:rPr lang="zh-CN" altLang="en-US"/>
              <a:t>容器。</a:t>
            </a:r>
            <a:r>
              <a:rPr lang="en-US" altLang="zh-CN"/>
              <a:t>Servlet </a:t>
            </a:r>
            <a:r>
              <a:rPr lang="zh-CN" altLang="en-US"/>
              <a:t>需要依赖于 </a:t>
            </a:r>
            <a:r>
              <a:rPr lang="en-US" altLang="zh-CN"/>
              <a:t>Tomcat</a:t>
            </a:r>
            <a:r>
              <a:rPr lang="zh-CN" altLang="en-US"/>
              <a:t>才能运行</a:t>
            </a:r>
            <a:r>
              <a:rPr lang="en-US" altLang="zh-CN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官网：</a:t>
            </a:r>
            <a:r>
              <a:rPr lang="en-US" altLang="zh-CN">
                <a:solidFill>
                  <a:srgbClr val="000000"/>
                </a:solidFill>
                <a:latin typeface="PingFangSC-Regular"/>
                <a:hlinkClick r:id="rId2"/>
              </a:rPr>
              <a:t>https://tomcat.apache.org/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EA758-5BB2-4B38-AAE8-37FACE9A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44" y="3987538"/>
            <a:ext cx="231668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2240A-FCA3-4CD9-8355-2934721D7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476" y="1489673"/>
            <a:ext cx="7065417" cy="4511040"/>
          </a:xfrm>
        </p:spPr>
        <p:txBody>
          <a:bodyPr/>
          <a:lstStyle/>
          <a:p>
            <a:r>
              <a:rPr lang="en-US" altLang="zh-CN"/>
              <a:t>Web </a:t>
            </a:r>
            <a:r>
              <a:rPr lang="zh-CN" altLang="en-US"/>
              <a:t>服务器作用？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 封装</a:t>
            </a:r>
            <a:r>
              <a:rPr lang="en-US" altLang="zh-CN" b="0"/>
              <a:t>HTTP</a:t>
            </a:r>
            <a:r>
              <a:rPr lang="zh-CN" altLang="en-US" b="0"/>
              <a:t>协议操作，简化开发</a:t>
            </a:r>
            <a:endParaRPr lang="en-US" altLang="zh-CN" b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 可以将</a:t>
            </a:r>
            <a:r>
              <a:rPr lang="en-US" altLang="zh-CN" b="0"/>
              <a:t>web</a:t>
            </a:r>
            <a:r>
              <a:rPr lang="zh-CN" altLang="en-US" b="0"/>
              <a:t>项目部署到服务器中，对外提供网上浏览服务</a:t>
            </a:r>
            <a:endParaRPr lang="en-US" altLang="zh-CN" b="0"/>
          </a:p>
          <a:p>
            <a:pPr marL="0" indent="0">
              <a:buNone/>
            </a:pPr>
            <a:r>
              <a:rPr lang="en-US" altLang="zh-CN"/>
              <a:t>2.  Tomcat</a:t>
            </a:r>
            <a:r>
              <a:rPr lang="zh-CN" altLang="en-US"/>
              <a:t>是一个轻量级的</a:t>
            </a:r>
            <a:r>
              <a:rPr lang="en-US" altLang="zh-CN"/>
              <a:t>Web</a:t>
            </a:r>
            <a:r>
              <a:rPr lang="zh-CN" altLang="en-US"/>
              <a:t>服务器，支持</a:t>
            </a:r>
            <a:r>
              <a:rPr lang="en-US" altLang="zh-CN"/>
              <a:t>Servlet/JSP</a:t>
            </a:r>
            <a:r>
              <a:rPr lang="zh-CN" altLang="en-US"/>
              <a:t>少量</a:t>
            </a:r>
            <a:r>
              <a:rPr lang="en-US" altLang="zh-CN"/>
              <a:t>JavaEE</a:t>
            </a:r>
            <a:r>
              <a:rPr lang="zh-CN" altLang="en-US"/>
              <a:t>规范，也称为</a:t>
            </a:r>
            <a:r>
              <a:rPr lang="en-US" altLang="zh-CN"/>
              <a:t>Web</a:t>
            </a:r>
            <a:r>
              <a:rPr lang="zh-CN" altLang="en-US"/>
              <a:t>容器，</a:t>
            </a:r>
            <a:r>
              <a:rPr lang="en-US" altLang="zh-CN"/>
              <a:t>Servlet</a:t>
            </a:r>
            <a:r>
              <a:rPr lang="zh-CN" altLang="en-US"/>
              <a:t>容器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基本使用：下载、安装、卸载、启动、关闭、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配置、部署项目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5352"/>
            <a:ext cx="5385120" cy="52130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下载：官网下载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安装：绿色版，直接解压即可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卸载：直接删除目录即可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启动：双击：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bin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\startup.bat</a:t>
            </a:r>
          </a:p>
          <a:p>
            <a:pPr marL="0" indent="0">
              <a:buNone/>
            </a:pP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控制台中文乱码：修改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conf/ logging.properties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关闭：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直接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×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掉运行窗口：强制关闭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bin\shutdown.bat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：正常关闭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Ctrl+C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：正常关闭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基本使用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EDECC-C872-4087-80D8-F0357463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62" y="1335048"/>
            <a:ext cx="4656223" cy="3878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B5F975-833D-4BBE-90D0-931C5195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10" y="3268966"/>
            <a:ext cx="4595258" cy="320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83DDF3-C94D-42DC-BDF9-306EFDC96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86" y="1335048"/>
            <a:ext cx="1775614" cy="15241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E0DB30-F149-480B-8124-D87CC6B7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65" y="3998820"/>
            <a:ext cx="5061426" cy="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基本使用：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下载、安装、卸载、启动、关闭、</a:t>
            </a:r>
            <a:r>
              <a:rPr lang="zh-CN" altLang="en-US">
                <a:solidFill>
                  <a:srgbClr val="C00000"/>
                </a:solidFill>
              </a:rPr>
              <a:t>配置、部署项目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kumimoji="1" lang="en-US" altLang="zh-CN"/>
              <a:t>JavaWeb 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8157075" cy="1018367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：全球</a:t>
            </a:r>
            <a:r>
              <a:rPr lang="zh-CN" altLang="en-US" dirty="0"/>
              <a:t>广域网，也</a:t>
            </a:r>
            <a:r>
              <a:rPr lang="zh-CN" altLang="en-US"/>
              <a:t>称为万维网</a:t>
            </a:r>
            <a:r>
              <a:rPr lang="en-US" altLang="zh-CN"/>
              <a:t>(www)</a:t>
            </a:r>
            <a:r>
              <a:rPr lang="zh-CN" altLang="en-US"/>
              <a:t>，能够通过浏览器访问的网站</a:t>
            </a:r>
            <a:endParaRPr lang="en-US" altLang="zh-CN"/>
          </a:p>
          <a:p>
            <a:r>
              <a:rPr lang="en-US" altLang="zh-CN"/>
              <a:t>JavaWeb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是用 </a:t>
            </a:r>
            <a:r>
              <a:rPr lang="en-US" altLang="zh-CN"/>
              <a:t>Java</a:t>
            </a:r>
            <a:r>
              <a:rPr lang="zh-CN" altLang="en-US"/>
              <a:t>技术来解决相关</a:t>
            </a:r>
            <a:r>
              <a:rPr lang="en-US" altLang="zh-CN"/>
              <a:t>web</a:t>
            </a:r>
            <a:r>
              <a:rPr lang="zh-CN" altLang="en-US"/>
              <a:t>互联网领域的技术栈</a:t>
            </a:r>
            <a:endParaRPr lang="en-US" altLang="zh-CN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02024FF-09DB-4467-9ACA-64E3F5D1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76" y="3245366"/>
            <a:ext cx="2510211" cy="7956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8E2D2BC-C637-45F0-8565-E18AFE30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04" y="3214261"/>
            <a:ext cx="2629128" cy="95258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0706FB0-131D-414B-B69F-F4D7CBEE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49" y="3126889"/>
            <a:ext cx="911238" cy="10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7DF7B5C-C354-480F-B465-CA2DE43A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77" y="4525369"/>
            <a:ext cx="2059368" cy="69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90F77A7F-67D7-4EA0-80A9-D0D395BB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89" y="5538608"/>
            <a:ext cx="1164240" cy="102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1170BBE-1EF0-4092-A04E-F9B6F886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79" y="4321149"/>
            <a:ext cx="2538425" cy="90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ABC0B6A-BEDC-4490-9341-F4A8C9D8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49" y="4308777"/>
            <a:ext cx="1070720" cy="10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98C3F4D-1214-4E18-9B9A-85A6E822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25" y="5639356"/>
            <a:ext cx="1229132" cy="9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AE626BE-A3B0-4C55-B66B-B455A02D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02" y="5598322"/>
            <a:ext cx="870317" cy="9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84564"/>
            <a:ext cx="10143932" cy="23127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配置：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修改启动端口号：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conf/server.xml</a:t>
            </a:r>
          </a:p>
          <a:p>
            <a:pPr lvl="1"/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PingFangSC-Regular"/>
              </a:rPr>
              <a:t>注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HTTP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协议默认端口号为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80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，如果将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端口号改为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80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，则将来访问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时，将不用输入端口号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基本使用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8838B-7DF3-49C2-82B0-F154F1E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58" y="2488406"/>
            <a:ext cx="4861981" cy="815411"/>
          </a:xfrm>
          <a:prstGeom prst="rect">
            <a:avLst/>
          </a:prstGeom>
        </p:spPr>
      </p:pic>
      <p:sp>
        <p:nvSpPr>
          <p:cNvPr id="6" name="文本占位符 6">
            <a:extLst>
              <a:ext uri="{FF2B5EF4-FFF2-40B4-BE49-F238E27FC236}">
                <a16:creationId xmlns:a16="http://schemas.microsoft.com/office/drawing/2014/main" id="{4C2CA5B5-A154-4B30-86B2-40708CF18B67}"/>
              </a:ext>
            </a:extLst>
          </p:cNvPr>
          <p:cNvSpPr txBox="1">
            <a:spLocks/>
          </p:cNvSpPr>
          <p:nvPr/>
        </p:nvSpPr>
        <p:spPr>
          <a:xfrm>
            <a:off x="710880" y="3897296"/>
            <a:ext cx="10143932" cy="23127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启动时可能出现的问题：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端口号冲突：找到对应程序，将其关闭掉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启动窗口一闪而过：检查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JAVA_HOME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环境变量是否正确配置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B37C5D-9363-4E89-9937-A3A3D0DB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4801139"/>
            <a:ext cx="53116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部署项目</a:t>
            </a:r>
          </a:p>
        </p:txBody>
      </p:sp>
      <p:sp>
        <p:nvSpPr>
          <p:cNvPr id="75" name="文本占位符 6">
            <a:extLst>
              <a:ext uri="{FF2B5EF4-FFF2-40B4-BE49-F238E27FC236}">
                <a16:creationId xmlns:a16="http://schemas.microsoft.com/office/drawing/2014/main" id="{6FA0EA62-1C3D-4709-8DD4-C831CE2F0CE6}"/>
              </a:ext>
            </a:extLst>
          </p:cNvPr>
          <p:cNvSpPr txBox="1">
            <a:spLocks/>
          </p:cNvSpPr>
          <p:nvPr/>
        </p:nvSpPr>
        <p:spPr>
          <a:xfrm>
            <a:off x="710880" y="1614303"/>
            <a:ext cx="5189588" cy="9421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部署项目：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将项目放置到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webapps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即部署完成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2617F5FB-B1EF-49D8-9B46-B35E2795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93" y="3644590"/>
            <a:ext cx="3725809" cy="371006"/>
          </a:xfrm>
          <a:prstGeom prst="rect">
            <a:avLst/>
          </a:prstGeom>
        </p:spPr>
      </p:pic>
      <p:sp>
        <p:nvSpPr>
          <p:cNvPr id="80" name="文本占位符 6">
            <a:extLst>
              <a:ext uri="{FF2B5EF4-FFF2-40B4-BE49-F238E27FC236}">
                <a16:creationId xmlns:a16="http://schemas.microsoft.com/office/drawing/2014/main" id="{90CA5706-5B37-4105-BAD4-2F729F796CBC}"/>
              </a:ext>
            </a:extLst>
          </p:cNvPr>
          <p:cNvSpPr txBox="1">
            <a:spLocks/>
          </p:cNvSpPr>
          <p:nvPr/>
        </p:nvSpPr>
        <p:spPr>
          <a:xfrm>
            <a:off x="710879" y="2607589"/>
            <a:ext cx="6337991" cy="16428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一般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JavaWeb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项目会被打成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包，然后将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包放到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webapps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会自动解压缩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文件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854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中创建 </a:t>
            </a:r>
            <a:r>
              <a:rPr lang="en-US" altLang="zh-CN">
                <a:solidFill>
                  <a:srgbClr val="C00000"/>
                </a:solidFill>
              </a:rPr>
              <a:t>Maven Web</a:t>
            </a:r>
            <a:r>
              <a:rPr lang="zh-CN" altLang="en-US">
                <a:solidFill>
                  <a:srgbClr val="C00000"/>
                </a:solidFill>
              </a:rPr>
              <a:t>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7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B9907AE-EEAB-4792-AF71-66D18204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33" y="2533104"/>
            <a:ext cx="3074161" cy="151171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FD27AC8-EBC3-427B-929F-F8874940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8" y="2611801"/>
            <a:ext cx="2072708" cy="2402649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2993"/>
            <a:ext cx="3196886" cy="45392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Web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项目结构：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7664ADB9-8A7E-45A5-B0A6-E2DC4322407D}"/>
              </a:ext>
            </a:extLst>
          </p:cNvPr>
          <p:cNvSpPr txBox="1">
            <a:spLocks/>
          </p:cNvSpPr>
          <p:nvPr/>
        </p:nvSpPr>
        <p:spPr>
          <a:xfrm>
            <a:off x="8510336" y="2434128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项目访问路径（虚拟目录）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B14D0FB-AC5A-4FCF-8422-7C8B9EF17252}"/>
              </a:ext>
            </a:extLst>
          </p:cNvPr>
          <p:cNvSpPr txBox="1">
            <a:spLocks/>
          </p:cNvSpPr>
          <p:nvPr/>
        </p:nvSpPr>
        <p:spPr>
          <a:xfrm>
            <a:off x="8728741" y="2708498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HTML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文件目录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(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可自定义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)</a:t>
            </a:r>
            <a:endParaRPr lang="zh-CN" altLang="en-US" sz="12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159AB13A-0B6E-468E-AF16-F14EA2EF9C2D}"/>
              </a:ext>
            </a:extLst>
          </p:cNvPr>
          <p:cNvSpPr txBox="1">
            <a:spLocks/>
          </p:cNvSpPr>
          <p:nvPr/>
        </p:nvSpPr>
        <p:spPr>
          <a:xfrm>
            <a:off x="8702088" y="2982423"/>
            <a:ext cx="3017155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项目核心目录（必须叫这个名称）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51E38283-1CC5-4F55-8F54-9CE17384639F}"/>
              </a:ext>
            </a:extLst>
          </p:cNvPr>
          <p:cNvSpPr txBox="1">
            <a:spLocks/>
          </p:cNvSpPr>
          <p:nvPr/>
        </p:nvSpPr>
        <p:spPr>
          <a:xfrm>
            <a:off x="9201544" y="3245312"/>
            <a:ext cx="1609037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字节码文件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1F6275C0-DCD2-424D-94A6-30A244A4CC16}"/>
              </a:ext>
            </a:extLst>
          </p:cNvPr>
          <p:cNvSpPr txBox="1">
            <a:spLocks/>
          </p:cNvSpPr>
          <p:nvPr/>
        </p:nvSpPr>
        <p:spPr>
          <a:xfrm>
            <a:off x="9198000" y="351026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项目所需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jar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包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CC12A4-1C13-4C74-8DC2-24D8B00EE3D7}"/>
              </a:ext>
            </a:extLst>
          </p:cNvPr>
          <p:cNvCxnSpPr/>
          <p:nvPr/>
        </p:nvCxnSpPr>
        <p:spPr>
          <a:xfrm>
            <a:off x="7707929" y="2630924"/>
            <a:ext cx="811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D48D45-A489-4DC4-B4AD-9FB1E9055C21}"/>
              </a:ext>
            </a:extLst>
          </p:cNvPr>
          <p:cNvCxnSpPr/>
          <p:nvPr/>
        </p:nvCxnSpPr>
        <p:spPr>
          <a:xfrm>
            <a:off x="7905091" y="2903653"/>
            <a:ext cx="811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F833B2-D873-4C7C-B5F7-22B51B8256A2}"/>
              </a:ext>
            </a:extLst>
          </p:cNvPr>
          <p:cNvCxnSpPr>
            <a:cxnSpLocks/>
          </p:cNvCxnSpPr>
          <p:nvPr/>
        </p:nvCxnSpPr>
        <p:spPr>
          <a:xfrm>
            <a:off x="8168373" y="3169387"/>
            <a:ext cx="540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1D309E-80B3-46AB-8F5E-C5A4CDDD2196}"/>
              </a:ext>
            </a:extLst>
          </p:cNvPr>
          <p:cNvCxnSpPr>
            <a:cxnSpLocks/>
          </p:cNvCxnSpPr>
          <p:nvPr/>
        </p:nvCxnSpPr>
        <p:spPr>
          <a:xfrm>
            <a:off x="8321614" y="3422444"/>
            <a:ext cx="79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FF9B0B-8043-4CFA-B292-FE7DC836B5FF}"/>
              </a:ext>
            </a:extLst>
          </p:cNvPr>
          <p:cNvCxnSpPr>
            <a:cxnSpLocks/>
          </p:cNvCxnSpPr>
          <p:nvPr/>
        </p:nvCxnSpPr>
        <p:spPr>
          <a:xfrm>
            <a:off x="8435181" y="3685558"/>
            <a:ext cx="675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F8656B6C-377D-4167-80F7-D00C1D355F40}"/>
              </a:ext>
            </a:extLst>
          </p:cNvPr>
          <p:cNvSpPr txBox="1">
            <a:spLocks/>
          </p:cNvSpPr>
          <p:nvPr/>
        </p:nvSpPr>
        <p:spPr>
          <a:xfrm>
            <a:off x="762563" y="2072936"/>
            <a:ext cx="4674370" cy="4613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Maven 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项目结构：开发中的项目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931EE16A-7365-461F-A8C5-2AD05EE64F04}"/>
              </a:ext>
            </a:extLst>
          </p:cNvPr>
          <p:cNvSpPr txBox="1">
            <a:spLocks/>
          </p:cNvSpPr>
          <p:nvPr/>
        </p:nvSpPr>
        <p:spPr>
          <a:xfrm>
            <a:off x="6250811" y="2062050"/>
            <a:ext cx="5941189" cy="3844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部署的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项目结构：开发完成，可以部署的项目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D219C87F-2A76-4C7C-B6A2-52C64A64149E}"/>
              </a:ext>
            </a:extLst>
          </p:cNvPr>
          <p:cNvSpPr txBox="1">
            <a:spLocks/>
          </p:cNvSpPr>
          <p:nvPr/>
        </p:nvSpPr>
        <p:spPr>
          <a:xfrm>
            <a:off x="3565473" y="2558935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项目名称</a:t>
            </a:r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23C9F9D1-ED87-4202-9BBC-536C56E2E717}"/>
              </a:ext>
            </a:extLst>
          </p:cNvPr>
          <p:cNvSpPr txBox="1">
            <a:spLocks/>
          </p:cNvSpPr>
          <p:nvPr/>
        </p:nvSpPr>
        <p:spPr>
          <a:xfrm>
            <a:off x="3783878" y="2833305"/>
            <a:ext cx="1151650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主目录</a:t>
            </a: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0E1E60E3-C267-46EE-8DF8-0CFE129A12A5}"/>
              </a:ext>
            </a:extLst>
          </p:cNvPr>
          <p:cNvSpPr txBox="1">
            <a:spLocks/>
          </p:cNvSpPr>
          <p:nvPr/>
        </p:nvSpPr>
        <p:spPr>
          <a:xfrm>
            <a:off x="3390706" y="3215885"/>
            <a:ext cx="113361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代码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37CF301B-33EB-48A6-8F06-B8E12BCFDAB3}"/>
              </a:ext>
            </a:extLst>
          </p:cNvPr>
          <p:cNvSpPr txBox="1">
            <a:spLocks/>
          </p:cNvSpPr>
          <p:nvPr/>
        </p:nvSpPr>
        <p:spPr>
          <a:xfrm>
            <a:off x="3390454" y="3440996"/>
            <a:ext cx="983913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资源文件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62F5A5D4-12AC-4B5E-9CE5-A6CBED7FC0E3}"/>
              </a:ext>
            </a:extLst>
          </p:cNvPr>
          <p:cNvSpPr txBox="1">
            <a:spLocks/>
          </p:cNvSpPr>
          <p:nvPr/>
        </p:nvSpPr>
        <p:spPr>
          <a:xfrm>
            <a:off x="3390454" y="365119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项目特有目录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B33821-3F9B-470F-8CD9-4C6D9A6687C7}"/>
              </a:ext>
            </a:extLst>
          </p:cNvPr>
          <p:cNvCxnSpPr>
            <a:cxnSpLocks/>
          </p:cNvCxnSpPr>
          <p:nvPr/>
        </p:nvCxnSpPr>
        <p:spPr>
          <a:xfrm>
            <a:off x="2241755" y="2749065"/>
            <a:ext cx="1332989" cy="6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EAD8E51-B844-43C5-85F6-0A9AB3A74D38}"/>
              </a:ext>
            </a:extLst>
          </p:cNvPr>
          <p:cNvCxnSpPr>
            <a:cxnSpLocks/>
          </p:cNvCxnSpPr>
          <p:nvPr/>
        </p:nvCxnSpPr>
        <p:spPr>
          <a:xfrm>
            <a:off x="2241755" y="2994064"/>
            <a:ext cx="1461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B18192F-E96B-429D-85B3-C1489D7233F8}"/>
              </a:ext>
            </a:extLst>
          </p:cNvPr>
          <p:cNvCxnSpPr>
            <a:cxnSpLocks/>
          </p:cNvCxnSpPr>
          <p:nvPr/>
        </p:nvCxnSpPr>
        <p:spPr>
          <a:xfrm>
            <a:off x="2566338" y="3393143"/>
            <a:ext cx="825791" cy="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51B678-90B8-4A17-904F-032DB1ACCF5B}"/>
              </a:ext>
            </a:extLst>
          </p:cNvPr>
          <p:cNvCxnSpPr>
            <a:cxnSpLocks/>
          </p:cNvCxnSpPr>
          <p:nvPr/>
        </p:nvCxnSpPr>
        <p:spPr>
          <a:xfrm>
            <a:off x="2908249" y="3616541"/>
            <a:ext cx="48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A4ACFE-0D53-44D0-98A9-BD4818B05F1F}"/>
              </a:ext>
            </a:extLst>
          </p:cNvPr>
          <p:cNvCxnSpPr>
            <a:cxnSpLocks/>
          </p:cNvCxnSpPr>
          <p:nvPr/>
        </p:nvCxnSpPr>
        <p:spPr>
          <a:xfrm>
            <a:off x="2764176" y="3838362"/>
            <a:ext cx="627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D9FB4918-BF9A-4B62-BF84-7678A5B66031}"/>
              </a:ext>
            </a:extLst>
          </p:cNvPr>
          <p:cNvSpPr txBox="1">
            <a:spLocks/>
          </p:cNvSpPr>
          <p:nvPr/>
        </p:nvSpPr>
        <p:spPr>
          <a:xfrm>
            <a:off x="3780300" y="4496634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测试目录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421902-1EC3-4AC7-8AF9-7BB80FE7AE0F}"/>
              </a:ext>
            </a:extLst>
          </p:cNvPr>
          <p:cNvCxnSpPr>
            <a:cxnSpLocks/>
          </p:cNvCxnSpPr>
          <p:nvPr/>
        </p:nvCxnSpPr>
        <p:spPr>
          <a:xfrm>
            <a:off x="2356612" y="4667225"/>
            <a:ext cx="1343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494DD841-B040-4ED3-817D-DAFCB09E6BA5}"/>
              </a:ext>
            </a:extLst>
          </p:cNvPr>
          <p:cNvSpPr txBox="1">
            <a:spLocks/>
          </p:cNvSpPr>
          <p:nvPr/>
        </p:nvSpPr>
        <p:spPr>
          <a:xfrm>
            <a:off x="3226941" y="3842325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HTML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文件目录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(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可自定义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)</a:t>
            </a:r>
            <a:endParaRPr lang="zh-CN" altLang="en-US" sz="12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F1DE2043-6D07-4D05-936F-3B0A2F977441}"/>
              </a:ext>
            </a:extLst>
          </p:cNvPr>
          <p:cNvSpPr txBox="1">
            <a:spLocks/>
          </p:cNvSpPr>
          <p:nvPr/>
        </p:nvSpPr>
        <p:spPr>
          <a:xfrm>
            <a:off x="3223304" y="4040785"/>
            <a:ext cx="3017155" cy="3036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项目核心目录（必须叫这个名称）</a:t>
            </a:r>
          </a:p>
        </p:txBody>
      </p:sp>
      <p:sp>
        <p:nvSpPr>
          <p:cNvPr id="61" name="文本占位符 6">
            <a:extLst>
              <a:ext uri="{FF2B5EF4-FFF2-40B4-BE49-F238E27FC236}">
                <a16:creationId xmlns:a16="http://schemas.microsoft.com/office/drawing/2014/main" id="{3D086890-7823-4604-92E9-5CC31A704FD6}"/>
              </a:ext>
            </a:extLst>
          </p:cNvPr>
          <p:cNvSpPr txBox="1">
            <a:spLocks/>
          </p:cNvSpPr>
          <p:nvPr/>
        </p:nvSpPr>
        <p:spPr>
          <a:xfrm>
            <a:off x="3223303" y="4243654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项目配置文件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CFAE33-D34F-40FE-9B80-BE945A6634F1}"/>
              </a:ext>
            </a:extLst>
          </p:cNvPr>
          <p:cNvCxnSpPr>
            <a:cxnSpLocks/>
          </p:cNvCxnSpPr>
          <p:nvPr/>
        </p:nvCxnSpPr>
        <p:spPr>
          <a:xfrm>
            <a:off x="2777761" y="4040785"/>
            <a:ext cx="503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48B5C75-23AD-456B-B90B-55280C6EBDD9}"/>
              </a:ext>
            </a:extLst>
          </p:cNvPr>
          <p:cNvCxnSpPr>
            <a:cxnSpLocks/>
          </p:cNvCxnSpPr>
          <p:nvPr/>
        </p:nvCxnSpPr>
        <p:spPr>
          <a:xfrm>
            <a:off x="2908249" y="4243654"/>
            <a:ext cx="373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2E9FBEA-1C19-479B-9DC1-4FDDCC0C0EB5}"/>
              </a:ext>
            </a:extLst>
          </p:cNvPr>
          <p:cNvCxnSpPr>
            <a:cxnSpLocks/>
          </p:cNvCxnSpPr>
          <p:nvPr/>
        </p:nvCxnSpPr>
        <p:spPr>
          <a:xfrm>
            <a:off x="3103880" y="444901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1C379591-BC34-47AD-BCFE-C7618CDECEB2}"/>
              </a:ext>
            </a:extLst>
          </p:cNvPr>
          <p:cNvSpPr/>
          <p:nvPr/>
        </p:nvSpPr>
        <p:spPr>
          <a:xfrm>
            <a:off x="5308871" y="3079353"/>
            <a:ext cx="889261" cy="45049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BBEE7FC6-B0B9-4827-875B-C231F81D69F5}"/>
              </a:ext>
            </a:extLst>
          </p:cNvPr>
          <p:cNvSpPr txBox="1">
            <a:spLocks/>
          </p:cNvSpPr>
          <p:nvPr/>
        </p:nvSpPr>
        <p:spPr>
          <a:xfrm>
            <a:off x="5269490" y="2574411"/>
            <a:ext cx="981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package</a:t>
            </a:r>
            <a:endParaRPr lang="zh-CN" altLang="en-US">
              <a:solidFill>
                <a:srgbClr val="C00000"/>
              </a:solidFill>
              <a:latin typeface="PingFangSC-Regular"/>
            </a:endParaRPr>
          </a:p>
        </p:txBody>
      </p: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4512C0FD-33CD-4206-8CA8-032785D06EA3}"/>
              </a:ext>
            </a:extLst>
          </p:cNvPr>
          <p:cNvSpPr txBox="1">
            <a:spLocks/>
          </p:cNvSpPr>
          <p:nvPr/>
        </p:nvSpPr>
        <p:spPr>
          <a:xfrm>
            <a:off x="9198000" y="377310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项目配置文件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D68D594-BF34-4C83-9728-0304E5147563}"/>
              </a:ext>
            </a:extLst>
          </p:cNvPr>
          <p:cNvCxnSpPr>
            <a:cxnSpLocks/>
          </p:cNvCxnSpPr>
          <p:nvPr/>
        </p:nvCxnSpPr>
        <p:spPr>
          <a:xfrm>
            <a:off x="8435181" y="3948398"/>
            <a:ext cx="675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E49BE814-FC0A-4822-9EE8-BBC2C13743FD}"/>
              </a:ext>
            </a:extLst>
          </p:cNvPr>
          <p:cNvSpPr txBox="1">
            <a:spLocks/>
          </p:cNvSpPr>
          <p:nvPr/>
        </p:nvSpPr>
        <p:spPr>
          <a:xfrm>
            <a:off x="6515325" y="4959525"/>
            <a:ext cx="5604788" cy="15117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编译后的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字节码文件和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resources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的资源文件，放到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WEB-INF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下的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classes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中依赖坐标对应的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包，放入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WEB-INF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下的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lib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8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12" grpId="0"/>
      <p:bldP spid="13" grpId="0"/>
      <p:bldP spid="1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43" grpId="0"/>
      <p:bldP spid="59" grpId="0"/>
      <p:bldP spid="60" grpId="0"/>
      <p:bldP spid="61" grpId="0"/>
      <p:bldP spid="4" grpId="0" animBg="1"/>
      <p:bldP spid="45" grpId="0"/>
      <p:bldP spid="48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7403311" cy="79632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使用骨架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骨架：项目模板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6AD55-DBC1-4B48-BBE4-1E4A6B5E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9" y="3178787"/>
            <a:ext cx="3645456" cy="1887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D13FEA-6C0D-4DC5-8969-FE6C9FD3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82" y="3429000"/>
            <a:ext cx="2370025" cy="13107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93E564-D8C8-4719-A5A9-CC13B567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9" y="3429000"/>
            <a:ext cx="3452159" cy="120406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C721FE41-DA44-4624-9230-B6B799900072}"/>
              </a:ext>
            </a:extLst>
          </p:cNvPr>
          <p:cNvSpPr/>
          <p:nvPr/>
        </p:nvSpPr>
        <p:spPr>
          <a:xfrm>
            <a:off x="4701396" y="3933645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436463B-8B17-47BB-A271-5BB671401329}"/>
              </a:ext>
            </a:extLst>
          </p:cNvPr>
          <p:cNvSpPr/>
          <p:nvPr/>
        </p:nvSpPr>
        <p:spPr>
          <a:xfrm>
            <a:off x="9047476" y="3933645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85C8B6FA-1ABF-4E89-8D8B-9142E63ECA4C}"/>
              </a:ext>
            </a:extLst>
          </p:cNvPr>
          <p:cNvSpPr txBox="1">
            <a:spLocks/>
          </p:cNvSpPr>
          <p:nvPr/>
        </p:nvSpPr>
        <p:spPr>
          <a:xfrm>
            <a:off x="710880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选择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项目骨架，创建项目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6998FFF4-020F-44A1-A20F-2569D24C9ADF}"/>
              </a:ext>
            </a:extLst>
          </p:cNvPr>
          <p:cNvSpPr txBox="1">
            <a:spLocks/>
          </p:cNvSpPr>
          <p:nvPr/>
        </p:nvSpPr>
        <p:spPr>
          <a:xfrm>
            <a:off x="5275171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2.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删除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中多余的坐标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A45AD36-48FF-40DB-951B-8056C7476962}"/>
              </a:ext>
            </a:extLst>
          </p:cNvPr>
          <p:cNvSpPr txBox="1">
            <a:spLocks/>
          </p:cNvSpPr>
          <p:nvPr/>
        </p:nvSpPr>
        <p:spPr>
          <a:xfrm>
            <a:off x="9323521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补齐缺失的目录结构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81816D9-5C0C-4A9B-9C2D-E65FAC3B2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299" y="4863878"/>
            <a:ext cx="2446232" cy="17298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251F4655-4B79-477B-9253-4AABDD4504A6}"/>
              </a:ext>
            </a:extLst>
          </p:cNvPr>
          <p:cNvSpPr/>
          <p:nvPr/>
        </p:nvSpPr>
        <p:spPr>
          <a:xfrm rot="10800000">
            <a:off x="10089567" y="5128873"/>
            <a:ext cx="607187" cy="599950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9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51719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不使用骨架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721FE41-DA44-4624-9230-B6B799900072}"/>
              </a:ext>
            </a:extLst>
          </p:cNvPr>
          <p:cNvSpPr/>
          <p:nvPr/>
        </p:nvSpPr>
        <p:spPr>
          <a:xfrm>
            <a:off x="4562365" y="3607373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436463B-8B17-47BB-A271-5BB671401329}"/>
              </a:ext>
            </a:extLst>
          </p:cNvPr>
          <p:cNvSpPr/>
          <p:nvPr/>
        </p:nvSpPr>
        <p:spPr>
          <a:xfrm>
            <a:off x="9028083" y="3611687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85C8B6FA-1ABF-4E89-8D8B-9142E63ECA4C}"/>
              </a:ext>
            </a:extLst>
          </p:cNvPr>
          <p:cNvSpPr txBox="1">
            <a:spLocks/>
          </p:cNvSpPr>
          <p:nvPr/>
        </p:nvSpPr>
        <p:spPr>
          <a:xfrm>
            <a:off x="710880" y="2411433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选择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项目骨架，创建项目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6998FFF4-020F-44A1-A20F-2569D24C9ADF}"/>
              </a:ext>
            </a:extLst>
          </p:cNvPr>
          <p:cNvSpPr txBox="1">
            <a:spLocks/>
          </p:cNvSpPr>
          <p:nvPr/>
        </p:nvSpPr>
        <p:spPr>
          <a:xfrm>
            <a:off x="5275171" y="2411433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2.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中添加打包方式为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war</a:t>
            </a:r>
            <a:endParaRPr lang="zh-CN" altLang="en-US" sz="14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A45AD36-48FF-40DB-951B-8056C7476962}"/>
              </a:ext>
            </a:extLst>
          </p:cNvPr>
          <p:cNvSpPr txBox="1">
            <a:spLocks/>
          </p:cNvSpPr>
          <p:nvPr/>
        </p:nvSpPr>
        <p:spPr>
          <a:xfrm>
            <a:off x="9323521" y="2411432"/>
            <a:ext cx="3096244" cy="7876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补齐缺失的目录结构：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webapp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zh-CN" altLang="en-US" sz="14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251F4655-4B79-477B-9253-4AABDD4504A6}"/>
              </a:ext>
            </a:extLst>
          </p:cNvPr>
          <p:cNvSpPr/>
          <p:nvPr/>
        </p:nvSpPr>
        <p:spPr>
          <a:xfrm rot="10800000">
            <a:off x="10132699" y="4607612"/>
            <a:ext cx="607187" cy="599950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CC186-852F-4EBD-9F42-C4DBE6AE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3" y="3042786"/>
            <a:ext cx="3490262" cy="137934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F799A2-0AB8-46E8-B8A6-A4996EAB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64" y="3089382"/>
            <a:ext cx="3048264" cy="11126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DCBA49-FF02-4A13-96BF-5233B62E7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779" y="3007943"/>
            <a:ext cx="2110923" cy="13031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47F314-0958-4FCE-A4BA-15B756F0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79" y="4695764"/>
            <a:ext cx="3490262" cy="13925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E492A-F65E-4D96-B248-EA56DAA4C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484" y="4444833"/>
            <a:ext cx="2875307" cy="1813472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C8FA6D7F-4C50-45E3-B983-66059F1A800C}"/>
              </a:ext>
            </a:extLst>
          </p:cNvPr>
          <p:cNvSpPr/>
          <p:nvPr/>
        </p:nvSpPr>
        <p:spPr>
          <a:xfrm rot="10800000">
            <a:off x="6693103" y="5149224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0AE90D6-854D-4110-832F-499C2501370C}"/>
              </a:ext>
            </a:extLst>
          </p:cNvPr>
          <p:cNvSpPr/>
          <p:nvPr/>
        </p:nvSpPr>
        <p:spPr>
          <a:xfrm rot="10800000">
            <a:off x="2720294" y="5149224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B76E5AD-6064-4600-BAF2-6302CAD19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6" y="4774990"/>
            <a:ext cx="2458855" cy="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中使用 </a:t>
            </a:r>
            <a:r>
              <a:rPr lang="en-US" altLang="zh-CN">
                <a:solidFill>
                  <a:srgbClr val="C00000"/>
                </a:solidFill>
              </a:rPr>
              <a:t>Tomcat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E3B04-4CE8-4CE5-B723-0E138723A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6"/>
            <a:ext cx="1071912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将本地</a:t>
            </a:r>
            <a:r>
              <a:rPr lang="en-US" altLang="zh-CN"/>
              <a:t>Tomcat </a:t>
            </a:r>
            <a:r>
              <a:rPr lang="zh-CN" altLang="en-US"/>
              <a:t>集成到</a:t>
            </a:r>
            <a:r>
              <a:rPr lang="en-US" altLang="zh-CN"/>
              <a:t>Idea</a:t>
            </a:r>
            <a:r>
              <a:rPr lang="zh-CN" altLang="en-US"/>
              <a:t>中，然后进行项目部署即可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中使用 </a:t>
            </a:r>
            <a:r>
              <a:rPr lang="en-US" altLang="zh-CN"/>
              <a:t>Tomcat – </a:t>
            </a:r>
            <a:r>
              <a:rPr lang="zh-CN" altLang="en-US"/>
              <a:t>集成本地 </a:t>
            </a:r>
            <a:r>
              <a:rPr lang="en-US" altLang="zh-CN"/>
              <a:t>Tomcat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0638A6-F54C-4204-8847-7758C2E6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6" y="2361075"/>
            <a:ext cx="2520290" cy="1066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DA65E8-9741-4556-82D4-2C2159A3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11" y="2361075"/>
            <a:ext cx="2172295" cy="12677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FB9668-F365-4E16-B129-30A7A936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514" y="2459137"/>
            <a:ext cx="4762861" cy="11696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CDE3CB2-2D71-4208-88F6-94093180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86" y="4045065"/>
            <a:ext cx="2528540" cy="13851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F111FE8-29DE-4F56-827D-A3168AB0D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511" y="4045065"/>
            <a:ext cx="1204624" cy="15638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205F7D-0326-4809-9E99-2411F74B2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867" y="4140910"/>
            <a:ext cx="2344309" cy="134168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5FEE578-11DC-478A-BB57-666EEB1B8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944" y="4398439"/>
            <a:ext cx="1964297" cy="9532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EC1721-395C-4AB4-94A0-1206DA500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186" y="5627590"/>
            <a:ext cx="2503002" cy="1058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49CBE3E-3BCC-4004-B242-FEC5E52CB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5511" y="5855767"/>
            <a:ext cx="3033023" cy="83065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D1A1201-B0CD-42A6-A5E5-8DB44AFFAF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9857" y="5994723"/>
            <a:ext cx="3295240" cy="56721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D423733A-573C-44F2-9B0F-31BD99BE49DF}"/>
              </a:ext>
            </a:extLst>
          </p:cNvPr>
          <p:cNvSpPr/>
          <p:nvPr/>
        </p:nvSpPr>
        <p:spPr>
          <a:xfrm>
            <a:off x="3801186" y="2906512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572C4C9-E130-40E3-BB35-F2BB9F9405A9}"/>
              </a:ext>
            </a:extLst>
          </p:cNvPr>
          <p:cNvSpPr/>
          <p:nvPr/>
        </p:nvSpPr>
        <p:spPr>
          <a:xfrm>
            <a:off x="6778045" y="2889971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06D7AC9-F8A5-4793-BA6F-DFA9B4D2E7C8}"/>
              </a:ext>
            </a:extLst>
          </p:cNvPr>
          <p:cNvSpPr/>
          <p:nvPr/>
        </p:nvSpPr>
        <p:spPr>
          <a:xfrm>
            <a:off x="3797932" y="4600180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E372ECC-F0F2-4FD9-95C2-DAC201CC0140}"/>
              </a:ext>
            </a:extLst>
          </p:cNvPr>
          <p:cNvSpPr/>
          <p:nvPr/>
        </p:nvSpPr>
        <p:spPr>
          <a:xfrm>
            <a:off x="5928396" y="468956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6AC5D9D-F58D-48BD-BD37-44505E750A4C}"/>
              </a:ext>
            </a:extLst>
          </p:cNvPr>
          <p:cNvSpPr/>
          <p:nvPr/>
        </p:nvSpPr>
        <p:spPr>
          <a:xfrm>
            <a:off x="9273518" y="468956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2013033-0130-401E-9CB9-705FC72BC227}"/>
              </a:ext>
            </a:extLst>
          </p:cNvPr>
          <p:cNvSpPr/>
          <p:nvPr/>
        </p:nvSpPr>
        <p:spPr>
          <a:xfrm>
            <a:off x="3794286" y="610442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2B129B5-BCE9-4983-A335-3CCFC9DD17F6}"/>
              </a:ext>
            </a:extLst>
          </p:cNvPr>
          <p:cNvSpPr/>
          <p:nvPr/>
        </p:nvSpPr>
        <p:spPr>
          <a:xfrm>
            <a:off x="7671978" y="6157004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E3B04-4CE8-4CE5-B723-0E138723A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5"/>
            <a:ext cx="10719120" cy="2934309"/>
          </a:xfrm>
        </p:spPr>
        <p:txBody>
          <a:bodyPr/>
          <a:lstStyle/>
          <a:p>
            <a:r>
              <a:rPr lang="en-US" altLang="zh-CN"/>
              <a:t>pom.xml </a:t>
            </a:r>
            <a:r>
              <a:rPr lang="zh-CN" altLang="en-US"/>
              <a:t>添加 </a:t>
            </a:r>
            <a:r>
              <a:rPr lang="en-US" altLang="zh-CN"/>
              <a:t>Tomcat</a:t>
            </a:r>
            <a:r>
              <a:rPr lang="zh-CN" altLang="en-US"/>
              <a:t>插件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Maven Helper </a:t>
            </a:r>
            <a:r>
              <a:rPr lang="zh-CN" altLang="en-US"/>
              <a:t>插件快速启动项目，选中项目，右键 </a:t>
            </a:r>
            <a:r>
              <a:rPr lang="en-US" altLang="zh-CN"/>
              <a:t>--&gt; Run Maven --&gt; tomcat7:run 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中使用 </a:t>
            </a:r>
            <a:r>
              <a:rPr lang="en-US" altLang="zh-CN"/>
              <a:t>Tomcat – Tomcat Maven </a:t>
            </a:r>
            <a:r>
              <a:rPr lang="zh-CN" altLang="en-US"/>
              <a:t>插件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085DD15-992F-4A98-A118-6826E14EC536}"/>
              </a:ext>
            </a:extLst>
          </p:cNvPr>
          <p:cNvSpPr txBox="1"/>
          <p:nvPr/>
        </p:nvSpPr>
        <p:spPr>
          <a:xfrm>
            <a:off x="1100239" y="2151727"/>
            <a:ext cx="4219107" cy="19389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build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plugins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&lt;!--Tomcat </a:t>
            </a:r>
            <a:r>
              <a:rPr lang="zh-CN" altLang="zh-CN" sz="12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&gt;org.apache.tomcat.maven&lt;/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&gt;tomcat7-maven-plugin&lt;/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&gt;2.2&lt;/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plugins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build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D70A90-A74F-4FA4-B63E-2A66E164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56" y="4537494"/>
            <a:ext cx="3454259" cy="202098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AE6D10D-7B16-4963-86CD-BC1D1EEF1B90}"/>
              </a:ext>
            </a:extLst>
          </p:cNvPr>
          <p:cNvSpPr txBox="1">
            <a:spLocks/>
          </p:cNvSpPr>
          <p:nvPr/>
        </p:nvSpPr>
        <p:spPr>
          <a:xfrm>
            <a:off x="4644657" y="4832264"/>
            <a:ext cx="2019912" cy="8739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如果需要断点调试，选择 </a:t>
            </a:r>
            <a:r>
              <a:rPr lang="en-US" altLang="zh-CN" sz="1400"/>
              <a:t>Debug Maven</a:t>
            </a:r>
            <a:endParaRPr lang="zh-CN" altLang="en-US" sz="14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0D8148-AF83-4ECD-87EE-10500DF1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68" y="4537495"/>
            <a:ext cx="3243748" cy="1900320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C1A0A7B5-770A-4700-9E48-607899321190}"/>
              </a:ext>
            </a:extLst>
          </p:cNvPr>
          <p:cNvSpPr txBox="1"/>
          <p:nvPr/>
        </p:nvSpPr>
        <p:spPr>
          <a:xfrm>
            <a:off x="5947731" y="2151727"/>
            <a:ext cx="4219107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&gt;org.apache.tomcat.maven&lt;/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&gt;tomcat7-maven-plugin&lt;/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&gt;2.2&lt;/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configuration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port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&gt;80&lt;/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port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200" b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访问端口号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path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&gt;/&lt;/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path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200" b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项目访问路径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configuration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 Tomcat</a:t>
            </a:r>
          </a:p>
          <a:p>
            <a:r>
              <a:rPr lang="en-US" altLang="zh-CN">
                <a:solidFill>
                  <a:srgbClr val="C00000"/>
                </a:solidFill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18377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292C329-2644-4D9D-AF82-1F9489B3D638}"/>
              </a:ext>
            </a:extLst>
          </p:cNvPr>
          <p:cNvSpPr/>
          <p:nvPr/>
        </p:nvSpPr>
        <p:spPr>
          <a:xfrm>
            <a:off x="6323162" y="2993372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JavaWeb </a:t>
            </a:r>
            <a:r>
              <a:rPr lang="zh-CN" altLang="en-US"/>
              <a:t>技术栈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748057" cy="1315203"/>
          </a:xfrm>
        </p:spPr>
        <p:txBody>
          <a:bodyPr/>
          <a:lstStyle/>
          <a:p>
            <a:r>
              <a:rPr lang="en-US" altLang="zh-CN"/>
              <a:t>B/S </a:t>
            </a:r>
            <a:r>
              <a:rPr lang="zh-CN" altLang="en-US"/>
              <a:t>架构：</a:t>
            </a:r>
            <a:r>
              <a:rPr lang="en-US" altLang="zh-CN" dirty="0"/>
              <a:t>Browser</a:t>
            </a:r>
            <a:r>
              <a:rPr lang="en-US" altLang="zh-CN"/>
              <a:t>/Server</a:t>
            </a:r>
            <a:r>
              <a:rPr lang="zh-CN" altLang="en-US"/>
              <a:t>，浏览器</a:t>
            </a:r>
            <a:r>
              <a:rPr lang="en-US" altLang="zh-CN"/>
              <a:t>/</a:t>
            </a:r>
            <a:r>
              <a:rPr lang="zh-CN" altLang="en-US"/>
              <a:t>服务器 架构模式，</a:t>
            </a:r>
            <a:r>
              <a:rPr lang="zh-CN" altLang="en-US" dirty="0"/>
              <a:t>它的特点是，客户端只需要浏览器，应用程序的逻辑和数据都存储在服务器端。浏览器只需要请求服务器</a:t>
            </a:r>
            <a:r>
              <a:rPr lang="zh-CN" altLang="en-US"/>
              <a:t>，获取</a:t>
            </a:r>
            <a:r>
              <a:rPr lang="en-US" altLang="zh-CN"/>
              <a:t>Web</a:t>
            </a:r>
            <a:r>
              <a:rPr lang="zh-CN" altLang="en-US"/>
              <a:t>资源，服务器把</a:t>
            </a:r>
            <a:r>
              <a:rPr lang="en-US" altLang="zh-CN"/>
              <a:t>Web</a:t>
            </a:r>
            <a:r>
              <a:rPr lang="zh-CN" altLang="en-US"/>
              <a:t>资源发送给浏览器即可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好处：易于维护升级：服务器</a:t>
            </a:r>
            <a:r>
              <a:rPr lang="zh-CN" altLang="en-US" sz="1600" dirty="0"/>
              <a:t>端升级后，客户端无需任何部署就可以使用到新</a:t>
            </a:r>
            <a:r>
              <a:rPr lang="zh-CN" altLang="en-US" sz="1600"/>
              <a:t>的版本</a:t>
            </a:r>
            <a:endParaRPr lang="en-US" altLang="zh-CN" sz="1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D40339-9AD6-4740-B0CB-AAE66873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3530372"/>
            <a:ext cx="1052978" cy="1068366"/>
          </a:xfrm>
          <a:prstGeom prst="rect">
            <a:avLst/>
          </a:prstGeom>
        </p:spPr>
      </p:pic>
      <p:pic>
        <p:nvPicPr>
          <p:cNvPr id="1102" name="图片 1101">
            <a:extLst>
              <a:ext uri="{FF2B5EF4-FFF2-40B4-BE49-F238E27FC236}">
                <a16:creationId xmlns:a16="http://schemas.microsoft.com/office/drawing/2014/main" id="{CEDA66E1-F34F-45D3-90DD-75AB8CBA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3167406"/>
            <a:ext cx="1336181" cy="1794300"/>
          </a:xfrm>
          <a:prstGeom prst="rect">
            <a:avLst/>
          </a:prstGeom>
        </p:spPr>
      </p:pic>
      <p:cxnSp>
        <p:nvCxnSpPr>
          <p:cNvPr id="1104" name="直接箭头连接符 1103">
            <a:extLst>
              <a:ext uri="{FF2B5EF4-FFF2-40B4-BE49-F238E27FC236}">
                <a16:creationId xmlns:a16="http://schemas.microsoft.com/office/drawing/2014/main" id="{CC1AA48F-658D-4BF4-AD17-C595F4DC211F}"/>
              </a:ext>
            </a:extLst>
          </p:cNvPr>
          <p:cNvCxnSpPr>
            <a:cxnSpLocks/>
          </p:cNvCxnSpPr>
          <p:nvPr/>
        </p:nvCxnSpPr>
        <p:spPr>
          <a:xfrm>
            <a:off x="2656433" y="3833736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A6AB2585-105D-4794-AE32-ABD5F32B95EC}"/>
              </a:ext>
            </a:extLst>
          </p:cNvPr>
          <p:cNvCxnSpPr>
            <a:cxnSpLocks/>
          </p:cNvCxnSpPr>
          <p:nvPr/>
        </p:nvCxnSpPr>
        <p:spPr>
          <a:xfrm flipH="1">
            <a:off x="2647558" y="4335896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1" name="文本占位符 6">
            <a:extLst>
              <a:ext uri="{FF2B5EF4-FFF2-40B4-BE49-F238E27FC236}">
                <a16:creationId xmlns:a16="http://schemas.microsoft.com/office/drawing/2014/main" id="{BBBA0D52-49B8-49E1-B4FA-DC4F7D1C4A3F}"/>
              </a:ext>
            </a:extLst>
          </p:cNvPr>
          <p:cNvSpPr txBox="1">
            <a:spLocks/>
          </p:cNvSpPr>
          <p:nvPr/>
        </p:nvSpPr>
        <p:spPr>
          <a:xfrm>
            <a:off x="3114825" y="333576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42" name="文本占位符 6">
            <a:extLst>
              <a:ext uri="{FF2B5EF4-FFF2-40B4-BE49-F238E27FC236}">
                <a16:creationId xmlns:a16="http://schemas.microsoft.com/office/drawing/2014/main" id="{26AF91FF-0220-4756-8034-709F0D69DCE3}"/>
              </a:ext>
            </a:extLst>
          </p:cNvPr>
          <p:cNvSpPr txBox="1">
            <a:spLocks/>
          </p:cNvSpPr>
          <p:nvPr/>
        </p:nvSpPr>
        <p:spPr>
          <a:xfrm>
            <a:off x="3114824" y="436549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C0EA88-59C8-424B-BD53-0A243546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4115358"/>
            <a:ext cx="411468" cy="563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CE3AAA-BB6E-4FA3-91AD-092874075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4123647"/>
            <a:ext cx="429620" cy="5630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637B63-4361-405C-A487-CEB4C6511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4112057"/>
            <a:ext cx="426357" cy="5862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F59803-940C-4DF6-8E83-DB9ADF40C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4156819"/>
            <a:ext cx="528991" cy="5862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184254-58A7-47D8-8344-DFCB434B2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3185228"/>
            <a:ext cx="560105" cy="6386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C3DBBFC-AF69-4DAB-9ECA-39CE9FF52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3187321"/>
            <a:ext cx="460196" cy="6124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2280156-4E76-4576-80A4-2B8219CF9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3818" y="3555372"/>
            <a:ext cx="743957" cy="1018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D4EE5-FFC1-43E3-9D46-E7A0D55FA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9718" y="5439565"/>
            <a:ext cx="790482" cy="447940"/>
          </a:xfrm>
          <a:prstGeom prst="rect">
            <a:avLst/>
          </a:prstGeom>
        </p:spPr>
      </p:pic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856E0EB-45C9-461D-B262-060B67D54D45}"/>
              </a:ext>
            </a:extLst>
          </p:cNvPr>
          <p:cNvSpPr txBox="1">
            <a:spLocks/>
          </p:cNvSpPr>
          <p:nvPr/>
        </p:nvSpPr>
        <p:spPr>
          <a:xfrm>
            <a:off x="6693594" y="4997943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A6BC1D-B7E0-4C88-874D-577BB08FB487}"/>
              </a:ext>
            </a:extLst>
          </p:cNvPr>
          <p:cNvCxnSpPr>
            <a:cxnSpLocks/>
          </p:cNvCxnSpPr>
          <p:nvPr/>
        </p:nvCxnSpPr>
        <p:spPr>
          <a:xfrm>
            <a:off x="7915745" y="3555372"/>
            <a:ext cx="1238744" cy="55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386CEC-4C53-4BEC-A93B-A26B33354BA9}"/>
              </a:ext>
            </a:extLst>
          </p:cNvPr>
          <p:cNvCxnSpPr>
            <a:cxnSpLocks/>
          </p:cNvCxnSpPr>
          <p:nvPr/>
        </p:nvCxnSpPr>
        <p:spPr>
          <a:xfrm>
            <a:off x="7099574" y="3777385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C8C028-3C09-4994-A07E-C5B251AD3043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4365499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9E35559-6ABA-40EA-AB29-04F71B9170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6344" y="2994394"/>
            <a:ext cx="1052978" cy="342473"/>
          </a:xfrm>
          <a:prstGeom prst="rect">
            <a:avLst/>
          </a:prstGeom>
        </p:spPr>
      </p:pic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EAA43664-5682-4C36-9182-E7B13A5A3BDF}"/>
              </a:ext>
            </a:extLst>
          </p:cNvPr>
          <p:cNvSpPr txBox="1">
            <a:spLocks/>
          </p:cNvSpPr>
          <p:nvPr/>
        </p:nvSpPr>
        <p:spPr>
          <a:xfrm>
            <a:off x="710880" y="4832765"/>
            <a:ext cx="5982714" cy="191164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静态资源：</a:t>
            </a:r>
            <a:r>
              <a:rPr lang="en-US" altLang="zh-CN" sz="1400"/>
              <a:t>HTML</a:t>
            </a:r>
            <a:r>
              <a:rPr lang="zh-CN" altLang="en-US" sz="1400"/>
              <a:t>、</a:t>
            </a:r>
            <a:r>
              <a:rPr lang="en-US" altLang="zh-CN" sz="1400"/>
              <a:t>CSS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、图片等。负责页面展现</a:t>
            </a:r>
            <a:endParaRPr lang="en-US" altLang="zh-CN" sz="1400"/>
          </a:p>
          <a:p>
            <a:r>
              <a:rPr lang="zh-CN" altLang="en-US" sz="1400"/>
              <a:t>动态资源：</a:t>
            </a:r>
            <a:r>
              <a:rPr lang="en-US" altLang="zh-CN" sz="1400"/>
              <a:t>Servlet</a:t>
            </a:r>
            <a:r>
              <a:rPr lang="zh-CN" altLang="en-US" sz="1400"/>
              <a:t>、</a:t>
            </a:r>
            <a:r>
              <a:rPr lang="en-US" altLang="zh-CN" sz="1400"/>
              <a:t>JSP </a:t>
            </a:r>
            <a:r>
              <a:rPr lang="zh-CN" altLang="en-US" sz="1400"/>
              <a:t>等。负责逻辑处理</a:t>
            </a:r>
            <a:endParaRPr lang="en-US" altLang="zh-CN" sz="1400"/>
          </a:p>
          <a:p>
            <a:r>
              <a:rPr lang="zh-CN" altLang="en-US" sz="1400"/>
              <a:t>数据库：负责存储数据</a:t>
            </a:r>
            <a:endParaRPr lang="en-US" altLang="zh-CN" sz="1400"/>
          </a:p>
          <a:p>
            <a:r>
              <a:rPr lang="en-US" altLang="zh-CN" sz="1400"/>
              <a:t>HTTP</a:t>
            </a:r>
            <a:r>
              <a:rPr lang="zh-CN" altLang="en-US" sz="1400"/>
              <a:t>协议：定义通信规则</a:t>
            </a:r>
            <a:endParaRPr lang="en-US" altLang="zh-CN" sz="1400"/>
          </a:p>
          <a:p>
            <a:r>
              <a:rPr lang="en-US" altLang="zh-CN" sz="1400"/>
              <a:t>Web</a:t>
            </a:r>
            <a:r>
              <a:rPr lang="zh-CN" altLang="en-US" sz="1400"/>
              <a:t>服务器：负责解析 </a:t>
            </a:r>
            <a:r>
              <a:rPr lang="en-US" altLang="zh-CN" sz="1400"/>
              <a:t>HTTP </a:t>
            </a:r>
            <a:r>
              <a:rPr lang="zh-CN" altLang="en-US" sz="1400"/>
              <a:t>协议，解析请求数据，并发送响应数据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9CE7BA-CF30-4DBE-9156-6D90F57A24EF}"/>
              </a:ext>
            </a:extLst>
          </p:cNvPr>
          <p:cNvCxnSpPr>
            <a:cxnSpLocks/>
          </p:cNvCxnSpPr>
          <p:nvPr/>
        </p:nvCxnSpPr>
        <p:spPr>
          <a:xfrm flipV="1">
            <a:off x="4768526" y="3588979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1" grpId="0"/>
      <p:bldP spid="342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5385119" cy="430022"/>
          </a:xfrm>
        </p:spPr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是 </a:t>
            </a:r>
            <a:r>
              <a:rPr lang="en-US" altLang="zh-CN"/>
              <a:t>Java</a:t>
            </a:r>
            <a:r>
              <a:rPr lang="zh-CN" altLang="en-US"/>
              <a:t>提供的一门</a:t>
            </a:r>
            <a:r>
              <a:rPr lang="zh-CN" altLang="en-US">
                <a:solidFill>
                  <a:srgbClr val="C00000"/>
                </a:solidFill>
              </a:rPr>
              <a:t>动态</a:t>
            </a:r>
            <a:r>
              <a:rPr lang="en-US" altLang="zh-CN"/>
              <a:t>web</a:t>
            </a:r>
            <a:r>
              <a:rPr lang="zh-CN" altLang="en-US"/>
              <a:t>资源开发技术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2E9324-6221-4FA3-A399-E64F0ABFD0A1}"/>
              </a:ext>
            </a:extLst>
          </p:cNvPr>
          <p:cNvSpPr/>
          <p:nvPr/>
        </p:nvSpPr>
        <p:spPr>
          <a:xfrm>
            <a:off x="6323162" y="2238770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66669D-0A53-4693-A686-45288FED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5BA22-8D06-4C58-924E-02C44EBD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8A305C-D88B-4018-B0F9-D240BDA75E0C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43A8B9-BB6E-4301-9331-E12733964A84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619EF99-0C67-47C2-B87C-CA0B3AE35040}"/>
              </a:ext>
            </a:extLst>
          </p:cNvPr>
          <p:cNvSpPr txBox="1">
            <a:spLocks/>
          </p:cNvSpPr>
          <p:nvPr/>
        </p:nvSpPr>
        <p:spPr>
          <a:xfrm>
            <a:off x="3114825" y="258116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60F35D61-F6FD-4D71-8403-26F2005DED0C}"/>
              </a:ext>
            </a:extLst>
          </p:cNvPr>
          <p:cNvSpPr txBox="1">
            <a:spLocks/>
          </p:cNvSpPr>
          <p:nvPr/>
        </p:nvSpPr>
        <p:spPr>
          <a:xfrm>
            <a:off x="31148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E959F6-D982-4249-BE4E-880BBEA73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3360756"/>
            <a:ext cx="411468" cy="5630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9B0AA3-6D10-4F5F-9B1A-167AA50F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3369045"/>
            <a:ext cx="429620" cy="5630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F08ABF5-285F-4AB0-9AF5-AFC645EF3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3357455"/>
            <a:ext cx="426357" cy="5862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439EDB-B326-4DA5-AF99-140C8BF5C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3402217"/>
            <a:ext cx="528991" cy="5862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53FAFE-03D3-4E98-93E5-726BF9AE3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2430626"/>
            <a:ext cx="560105" cy="6386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01338B-8CFB-45BB-BDE0-08A4CC550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2432719"/>
            <a:ext cx="460196" cy="6124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602FED-652D-4728-B655-F9F57B448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718" y="4684963"/>
            <a:ext cx="790482" cy="447940"/>
          </a:xfrm>
          <a:prstGeom prst="rect">
            <a:avLst/>
          </a:prstGeom>
        </p:spPr>
      </p:pic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A6EE889F-AAD2-4154-8B92-91FBA699CC04}"/>
              </a:ext>
            </a:extLst>
          </p:cNvPr>
          <p:cNvSpPr txBox="1">
            <a:spLocks/>
          </p:cNvSpPr>
          <p:nvPr/>
        </p:nvSpPr>
        <p:spPr>
          <a:xfrm>
            <a:off x="6693594" y="4243341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66FD66-6FF8-4FC0-B2BF-CE148BD159F1}"/>
              </a:ext>
            </a:extLst>
          </p:cNvPr>
          <p:cNvCxnSpPr>
            <a:cxnSpLocks/>
          </p:cNvCxnSpPr>
          <p:nvPr/>
        </p:nvCxnSpPr>
        <p:spPr>
          <a:xfrm>
            <a:off x="7099574" y="3022783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CC48A2-4629-40D8-9C80-13E70C25A8F2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0E6C3C1F-A1B0-4DC8-B9E7-39DEDE605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6344" y="2239792"/>
            <a:ext cx="1052978" cy="342473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9C7312-170B-4B78-ADF1-6BAB8978D0CD}"/>
              </a:ext>
            </a:extLst>
          </p:cNvPr>
          <p:cNvCxnSpPr>
            <a:cxnSpLocks/>
          </p:cNvCxnSpPr>
          <p:nvPr/>
        </p:nvCxnSpPr>
        <p:spPr>
          <a:xfrm flipV="1">
            <a:off x="4768526" y="2834377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EF540288-D11D-41A6-B678-0AA1B51AB50D}"/>
              </a:ext>
            </a:extLst>
          </p:cNvPr>
          <p:cNvSpPr txBox="1">
            <a:spLocks/>
          </p:cNvSpPr>
          <p:nvPr/>
        </p:nvSpPr>
        <p:spPr>
          <a:xfrm>
            <a:off x="710881" y="4346294"/>
            <a:ext cx="5612281" cy="12745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是</a:t>
            </a:r>
            <a:r>
              <a:rPr lang="en-US" altLang="zh-CN"/>
              <a:t>JavaEE </a:t>
            </a:r>
            <a:r>
              <a:rPr lang="zh-CN" altLang="en-US"/>
              <a:t>规范之一，其实就是一个接口，将来我们需要定义</a:t>
            </a:r>
            <a:r>
              <a:rPr lang="en-US" altLang="zh-CN"/>
              <a:t>Servlet</a:t>
            </a:r>
            <a:r>
              <a:rPr lang="zh-CN" altLang="en-US"/>
              <a:t>类实现</a:t>
            </a:r>
            <a:r>
              <a:rPr lang="en-US" altLang="zh-CN"/>
              <a:t>Servlet</a:t>
            </a:r>
            <a:r>
              <a:rPr lang="zh-CN" altLang="en-US"/>
              <a:t>接口，并由</a:t>
            </a:r>
            <a:r>
              <a:rPr lang="en-US" altLang="zh-CN"/>
              <a:t>web</a:t>
            </a:r>
            <a:r>
              <a:rPr lang="zh-CN" altLang="en-US"/>
              <a:t>服务器运行</a:t>
            </a:r>
            <a:r>
              <a:rPr lang="en-US" altLang="zh-CN"/>
              <a:t>Servlet</a:t>
            </a:r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2943ECE-2D00-4B50-A8FD-6C31FBEA1F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966" y="5674963"/>
            <a:ext cx="322353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5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7178A-6E88-438E-8FED-14453AA82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Servlet </a:t>
            </a:r>
            <a:r>
              <a:rPr lang="zh-CN" altLang="en-US"/>
              <a:t>快速入门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87D50CB1-904B-40B2-BDFD-4E74CBF79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39015"/>
            <a:ext cx="5430468" cy="443301"/>
          </a:xfrm>
        </p:spPr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创建 </a:t>
            </a:r>
            <a:r>
              <a:rPr lang="en-US" altLang="zh-CN"/>
              <a:t>web</a:t>
            </a:r>
            <a:r>
              <a:rPr lang="zh-CN" altLang="en-US"/>
              <a:t>项目，导入 </a:t>
            </a:r>
            <a:r>
              <a:rPr lang="en-US" altLang="zh-CN"/>
              <a:t>Servlet</a:t>
            </a:r>
            <a:r>
              <a:rPr lang="zh-CN" altLang="en-US"/>
              <a:t>依赖坐标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5D38C2A8-4455-4B40-943C-A8B5F411832D}"/>
              </a:ext>
            </a:extLst>
          </p:cNvPr>
          <p:cNvSpPr txBox="1"/>
          <p:nvPr/>
        </p:nvSpPr>
        <p:spPr>
          <a:xfrm>
            <a:off x="2583458" y="2120515"/>
            <a:ext cx="421910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&gt;javax.servlet&lt;/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&gt;javax.servlet-api&lt;/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&gt;3.1.0&lt;/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provided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占位符 19">
            <a:extLst>
              <a:ext uri="{FF2B5EF4-FFF2-40B4-BE49-F238E27FC236}">
                <a16:creationId xmlns:a16="http://schemas.microsoft.com/office/drawing/2014/main" id="{4F05A110-E414-4964-B1A6-5684D20EA772}"/>
              </a:ext>
            </a:extLst>
          </p:cNvPr>
          <p:cNvSpPr txBox="1">
            <a:spLocks/>
          </p:cNvSpPr>
          <p:nvPr/>
        </p:nvSpPr>
        <p:spPr>
          <a:xfrm>
            <a:off x="2195449" y="3487883"/>
            <a:ext cx="958521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 </a:t>
            </a:r>
            <a:r>
              <a:rPr lang="zh-CN" altLang="en-US"/>
              <a:t>创建：定义一个类，实现 </a:t>
            </a:r>
            <a:r>
              <a:rPr lang="en-US" altLang="zh-CN"/>
              <a:t>Servlet</a:t>
            </a:r>
            <a:r>
              <a:rPr lang="zh-CN" altLang="en-US"/>
              <a:t>接口，并重写接口中所有方法，并在 </a:t>
            </a:r>
            <a:r>
              <a:rPr lang="en-US" altLang="zh-CN"/>
              <a:t>service</a:t>
            </a:r>
            <a:r>
              <a:rPr lang="zh-CN" altLang="en-US"/>
              <a:t>方法中输入一句话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E8267306-24EE-4FCB-B3E7-559D3CBCC27F}"/>
              </a:ext>
            </a:extLst>
          </p:cNvPr>
          <p:cNvSpPr txBox="1"/>
          <p:nvPr/>
        </p:nvSpPr>
        <p:spPr>
          <a:xfrm>
            <a:off x="2583457" y="4008455"/>
            <a:ext cx="421910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ServletDemo1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public void service(){}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29B7D822-262B-4A72-906C-A5B14FF5CD01}"/>
              </a:ext>
            </a:extLst>
          </p:cNvPr>
          <p:cNvSpPr txBox="1">
            <a:spLocks/>
          </p:cNvSpPr>
          <p:nvPr/>
        </p:nvSpPr>
        <p:spPr>
          <a:xfrm>
            <a:off x="2195449" y="4823718"/>
            <a:ext cx="672660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 </a:t>
            </a:r>
            <a:r>
              <a:rPr lang="zh-CN" altLang="en-US"/>
              <a:t>配置：在类上使用</a:t>
            </a:r>
            <a:r>
              <a:rPr lang="en-US" altLang="zh-CN"/>
              <a:t>@WebServlet </a:t>
            </a:r>
            <a:r>
              <a:rPr lang="zh-CN" altLang="en-US"/>
              <a:t>注解，配置该 </a:t>
            </a:r>
            <a:r>
              <a:rPr lang="en-US" altLang="zh-CN"/>
              <a:t>Servlet</a:t>
            </a:r>
            <a:r>
              <a:rPr lang="zh-CN" altLang="en-US"/>
              <a:t>的访问路径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FCE73E5-4BAE-418D-BC4E-E7794133D17C}"/>
              </a:ext>
            </a:extLst>
          </p:cNvPr>
          <p:cNvSpPr txBox="1"/>
          <p:nvPr/>
        </p:nvSpPr>
        <p:spPr>
          <a:xfrm>
            <a:off x="2583457" y="5317374"/>
            <a:ext cx="421910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"/demo1"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ServletDemo1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3DD47D38-2D9B-4369-AB03-58F93755B4A5}"/>
              </a:ext>
            </a:extLst>
          </p:cNvPr>
          <p:cNvSpPr txBox="1">
            <a:spLocks/>
          </p:cNvSpPr>
          <p:nvPr/>
        </p:nvSpPr>
        <p:spPr>
          <a:xfrm>
            <a:off x="2195449" y="5911522"/>
            <a:ext cx="672660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4.  </a:t>
            </a:r>
            <a:r>
              <a:rPr lang="zh-CN" altLang="en-US"/>
              <a:t>访问：启动 </a:t>
            </a:r>
            <a:r>
              <a:rPr lang="en-US" altLang="zh-CN"/>
              <a:t>Tomcat</a:t>
            </a:r>
            <a:r>
              <a:rPr lang="zh-CN" altLang="en-US"/>
              <a:t>，浏览器输入</a:t>
            </a:r>
            <a:r>
              <a:rPr lang="en-US" altLang="zh-CN"/>
              <a:t>URL </a:t>
            </a:r>
            <a:r>
              <a:rPr lang="zh-CN" altLang="en-US"/>
              <a:t>访问该</a:t>
            </a: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F633C5E8-C400-49C2-A3B2-14D956354EAA}"/>
              </a:ext>
            </a:extLst>
          </p:cNvPr>
          <p:cNvSpPr txBox="1"/>
          <p:nvPr/>
        </p:nvSpPr>
        <p:spPr>
          <a:xfrm>
            <a:off x="2583457" y="6363597"/>
            <a:ext cx="421910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http://localhost:8080/web-demo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/demo1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3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执行流程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38C426-86D7-4833-B848-370CDF9D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95" y="2259383"/>
            <a:ext cx="3680792" cy="111293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7732B735-D5BF-4F65-B0C6-56246A53BB17}"/>
              </a:ext>
            </a:extLst>
          </p:cNvPr>
          <p:cNvSpPr/>
          <p:nvPr/>
        </p:nvSpPr>
        <p:spPr>
          <a:xfrm>
            <a:off x="4719356" y="1970843"/>
            <a:ext cx="1104127" cy="3027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11127E-3412-4A66-9C1B-37EA90173786}"/>
              </a:ext>
            </a:extLst>
          </p:cNvPr>
          <p:cNvSpPr/>
          <p:nvPr/>
        </p:nvSpPr>
        <p:spPr>
          <a:xfrm>
            <a:off x="3588996" y="1972621"/>
            <a:ext cx="1104127" cy="3027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57A971-A2AF-4514-8786-F093BB46694F}"/>
              </a:ext>
            </a:extLst>
          </p:cNvPr>
          <p:cNvSpPr/>
          <p:nvPr/>
        </p:nvSpPr>
        <p:spPr>
          <a:xfrm>
            <a:off x="1482624" y="1974399"/>
            <a:ext cx="2080139" cy="2992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D019D4-7F4E-434A-A400-9014B62CCD8A}"/>
              </a:ext>
            </a:extLst>
          </p:cNvPr>
          <p:cNvSpPr/>
          <p:nvPr/>
        </p:nvSpPr>
        <p:spPr>
          <a:xfrm>
            <a:off x="6414647" y="1379322"/>
            <a:ext cx="5271075" cy="409935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E37CDD-0662-452A-8676-7F5AFBAD751E}"/>
              </a:ext>
            </a:extLst>
          </p:cNvPr>
          <p:cNvSpPr/>
          <p:nvPr/>
        </p:nvSpPr>
        <p:spPr>
          <a:xfrm>
            <a:off x="6578353" y="1970843"/>
            <a:ext cx="4935985" cy="315157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1" y="1002233"/>
            <a:ext cx="2403944" cy="517190"/>
          </a:xfrm>
        </p:spPr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执行流程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76C7A3-9F8F-40B5-9391-22B95CD7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C72572-D0C4-4476-ACDD-554708BE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6CF5E9-933B-4C1D-9D9F-5EF1864CB499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8045B0-F195-4EBA-9AC6-DF9CC1615FAE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158EF3CD-D6D1-4AF2-9DAC-6DBC7AE3140A}"/>
              </a:ext>
            </a:extLst>
          </p:cNvPr>
          <p:cNvSpPr txBox="1">
            <a:spLocks/>
          </p:cNvSpPr>
          <p:nvPr/>
        </p:nvSpPr>
        <p:spPr>
          <a:xfrm>
            <a:off x="3114825" y="258116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A1EEA13F-F86F-4F3E-B048-178F3E8E60AD}"/>
              </a:ext>
            </a:extLst>
          </p:cNvPr>
          <p:cNvSpPr txBox="1">
            <a:spLocks/>
          </p:cNvSpPr>
          <p:nvPr/>
        </p:nvSpPr>
        <p:spPr>
          <a:xfrm>
            <a:off x="31148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8D73F42-760F-4108-9C7C-39DE4630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909" y="2411028"/>
            <a:ext cx="460196" cy="6124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D06797C-B7ED-4870-96F1-A5801F3D8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198" y="891640"/>
            <a:ext cx="790482" cy="447940"/>
          </a:xfrm>
          <a:prstGeom prst="rect">
            <a:avLst/>
          </a:prstGeom>
        </p:spPr>
      </p:pic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8347BF35-05B2-494C-9F6D-726AD7D8B7B9}"/>
              </a:ext>
            </a:extLst>
          </p:cNvPr>
          <p:cNvSpPr txBox="1">
            <a:spLocks/>
          </p:cNvSpPr>
          <p:nvPr/>
        </p:nvSpPr>
        <p:spPr>
          <a:xfrm>
            <a:off x="8626680" y="928579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792390-C812-403A-97B0-70B4B0B8DC72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A0F64B-7066-4051-BA4D-BF3013FD228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768526" y="2717249"/>
            <a:ext cx="1946383" cy="34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81E13E9F-83D0-47A5-B7DB-1041ABC6CB83}"/>
              </a:ext>
            </a:extLst>
          </p:cNvPr>
          <p:cNvSpPr txBox="1">
            <a:spLocks/>
          </p:cNvSpPr>
          <p:nvPr/>
        </p:nvSpPr>
        <p:spPr>
          <a:xfrm>
            <a:off x="7836198" y="1514467"/>
            <a:ext cx="3014337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项目（</a:t>
            </a:r>
            <a:r>
              <a:rPr lang="en-US" altLang="zh-CN"/>
              <a:t>web-demo</a:t>
            </a:r>
            <a:r>
              <a:rPr lang="zh-CN" altLang="en-US"/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FD52B6-1DEC-44D5-9C5C-07D2BED8885C}"/>
              </a:ext>
            </a:extLst>
          </p:cNvPr>
          <p:cNvSpPr txBox="1"/>
          <p:nvPr/>
        </p:nvSpPr>
        <p:spPr>
          <a:xfrm>
            <a:off x="1473791" y="1931605"/>
            <a:ext cx="417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ea typeface="阿里巴巴普惠体" panose="00020600040101010101"/>
              </a:rPr>
              <a:t>http://localhost:8080/web-demo/demo1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34E9DA1-B2F7-4F39-987A-02EC7F367E55}"/>
              </a:ext>
            </a:extLst>
          </p:cNvPr>
          <p:cNvSpPr/>
          <p:nvPr/>
        </p:nvSpPr>
        <p:spPr>
          <a:xfrm>
            <a:off x="7669918" y="3953468"/>
            <a:ext cx="1456327" cy="68347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39EC04-5F86-4D86-B962-C016018C1B6C}"/>
              </a:ext>
            </a:extLst>
          </p:cNvPr>
          <p:cNvSpPr/>
          <p:nvPr/>
        </p:nvSpPr>
        <p:spPr>
          <a:xfrm>
            <a:off x="9591432" y="2407509"/>
            <a:ext cx="1493128" cy="2557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974FD5-6DDC-4584-9CDA-A0AA5B70BEA4}"/>
              </a:ext>
            </a:extLst>
          </p:cNvPr>
          <p:cNvSpPr txBox="1"/>
          <p:nvPr/>
        </p:nvSpPr>
        <p:spPr>
          <a:xfrm>
            <a:off x="7780495" y="3530937"/>
            <a:ext cx="13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Servlet</a:t>
            </a:r>
            <a:r>
              <a:rPr lang="zh-CN" altLang="en-US"/>
              <a:t>对象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FF1D4B-ABCA-46D4-8B90-000E7971DF4F}"/>
              </a:ext>
            </a:extLst>
          </p:cNvPr>
          <p:cNvSpPr txBox="1"/>
          <p:nvPr/>
        </p:nvSpPr>
        <p:spPr>
          <a:xfrm>
            <a:off x="7914247" y="4092312"/>
            <a:ext cx="1009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service()</a:t>
            </a:r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6436EDF7-824B-49BA-A158-4446AABB1E60}"/>
              </a:ext>
            </a:extLst>
          </p:cNvPr>
          <p:cNvCxnSpPr>
            <a:cxnSpLocks/>
            <a:stCxn id="27" idx="3"/>
            <a:endCxn id="41" idx="6"/>
          </p:cNvCxnSpPr>
          <p:nvPr/>
        </p:nvCxnSpPr>
        <p:spPr>
          <a:xfrm flipH="1">
            <a:off x="9126245" y="1149390"/>
            <a:ext cx="948230" cy="3145816"/>
          </a:xfrm>
          <a:prstGeom prst="curvedConnector3">
            <a:avLst>
              <a:gd name="adj1" fmla="val -1448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6C9E37-102B-4413-927C-5F0C82DA5F4E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8923913" y="2581160"/>
            <a:ext cx="1774568" cy="169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EFDDCAE-0376-405B-A5B0-6C256480E09D}"/>
              </a:ext>
            </a:extLst>
          </p:cNvPr>
          <p:cNvCxnSpPr>
            <a:endCxn id="26" idx="1"/>
          </p:cNvCxnSpPr>
          <p:nvPr/>
        </p:nvCxnSpPr>
        <p:spPr>
          <a:xfrm flipV="1">
            <a:off x="2734322" y="1115610"/>
            <a:ext cx="5101876" cy="815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BA182F2-94C8-4236-95B8-F6645470C362}"/>
              </a:ext>
            </a:extLst>
          </p:cNvPr>
          <p:cNvCxnSpPr>
            <a:cxnSpLocks/>
          </p:cNvCxnSpPr>
          <p:nvPr/>
        </p:nvCxnSpPr>
        <p:spPr>
          <a:xfrm flipV="1">
            <a:off x="4057095" y="1776919"/>
            <a:ext cx="3857152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664DBB-8456-4539-A4C3-74E0AD6E010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823483" y="2122227"/>
            <a:ext cx="2681928" cy="24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56246B2-BE55-4CB2-9C23-33B3114732FE}"/>
              </a:ext>
            </a:extLst>
          </p:cNvPr>
          <p:cNvSpPr txBox="1"/>
          <p:nvPr/>
        </p:nvSpPr>
        <p:spPr>
          <a:xfrm>
            <a:off x="832858" y="4452278"/>
            <a:ext cx="5543164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ea typeface="阿里巴巴普惠体" panose="00020600040101010101"/>
              </a:rPr>
              <a:t>Servlet </a:t>
            </a:r>
            <a:r>
              <a:rPr lang="zh-CN" altLang="en-US" sz="1600">
                <a:ea typeface="阿里巴巴普惠体" panose="00020600040101010101"/>
              </a:rPr>
              <a:t>由谁创建？</a:t>
            </a:r>
            <a:r>
              <a:rPr lang="en-US" altLang="zh-CN" sz="1600">
                <a:ea typeface="阿里巴巴普惠体" panose="00020600040101010101"/>
              </a:rPr>
              <a:t>Servlet</a:t>
            </a:r>
            <a:r>
              <a:rPr lang="zh-CN" altLang="en-US" sz="1600">
                <a:ea typeface="阿里巴巴普惠体" panose="00020600040101010101"/>
              </a:rPr>
              <a:t>方法由谁调用？</a:t>
            </a:r>
            <a:endParaRPr lang="en-US" altLang="zh-CN" sz="1600">
              <a:ea typeface="阿里巴巴普惠体" panose="0002060004010101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由</a:t>
            </a:r>
            <a:r>
              <a:rPr lang="en-US" altLang="zh-CN" sz="1400">
                <a:ea typeface="阿里巴巴普惠体" panose="00020600040101010101"/>
              </a:rPr>
              <a:t>web</a:t>
            </a:r>
            <a:r>
              <a:rPr lang="zh-CN" altLang="en-US" sz="1400">
                <a:ea typeface="阿里巴巴普惠体" panose="00020600040101010101"/>
              </a:rPr>
              <a:t>服务器创建，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方法由</a:t>
            </a:r>
            <a:r>
              <a:rPr lang="en-US" altLang="zh-CN" sz="1400">
                <a:ea typeface="阿里巴巴普惠体" panose="00020600040101010101"/>
              </a:rPr>
              <a:t>web</a:t>
            </a:r>
            <a:r>
              <a:rPr lang="zh-CN" altLang="en-US" sz="1400">
                <a:ea typeface="阿里巴巴普惠体" panose="00020600040101010101"/>
              </a:rPr>
              <a:t>服务器调用。</a:t>
            </a:r>
            <a:endParaRPr lang="en-US" altLang="zh-CN" sz="1400">
              <a:ea typeface="阿里巴巴普惠体" panose="00020600040101010101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ea typeface="阿里巴巴普惠体" panose="00020600040101010101"/>
              </a:rPr>
              <a:t>服务器怎么知道</a:t>
            </a:r>
            <a:r>
              <a:rPr lang="en-US" altLang="zh-CN" sz="1600">
                <a:ea typeface="阿里巴巴普惠体" panose="00020600040101010101"/>
              </a:rPr>
              <a:t>Servlet</a:t>
            </a:r>
            <a:r>
              <a:rPr lang="zh-CN" altLang="en-US" sz="1600">
                <a:ea typeface="阿里巴巴普惠体" panose="00020600040101010101"/>
              </a:rPr>
              <a:t>中一定有</a:t>
            </a:r>
            <a:r>
              <a:rPr lang="en-US" altLang="zh-CN" sz="1600">
                <a:ea typeface="阿里巴巴普惠体" panose="00020600040101010101"/>
              </a:rPr>
              <a:t>service</a:t>
            </a:r>
            <a:r>
              <a:rPr lang="zh-CN" altLang="en-US" sz="1600">
                <a:ea typeface="阿里巴巴普惠体" panose="00020600040101010101"/>
              </a:rPr>
              <a:t>方法？</a:t>
            </a:r>
            <a:endParaRPr lang="en-US" altLang="zh-CN" sz="1600">
              <a:ea typeface="阿里巴巴普惠体" panose="0002060004010101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ea typeface="阿里巴巴普惠体" panose="00020600040101010101"/>
              </a:rPr>
              <a:t>因为我们自定义的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，必须实现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接口并复写其方法，而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接口中有</a:t>
            </a:r>
            <a:r>
              <a:rPr lang="en-US" altLang="zh-CN" sz="1400">
                <a:ea typeface="阿里巴巴普惠体" panose="00020600040101010101"/>
              </a:rPr>
              <a:t>service</a:t>
            </a:r>
            <a:r>
              <a:rPr lang="zh-CN" altLang="en-US" sz="1400">
                <a:ea typeface="阿里巴巴普惠体" panose="00020600040101010101"/>
              </a:rPr>
              <a:t>方法</a:t>
            </a:r>
            <a:endParaRPr lang="en-US" altLang="zh-CN" sz="1400"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7" grpId="0" animBg="1"/>
      <p:bldP spid="18" grpId="0"/>
      <p:bldP spid="19" grpId="0"/>
      <p:bldP spid="36" grpId="0"/>
      <p:bldP spid="41" grpId="0" animBg="1"/>
      <p:bldP spid="51" grpId="0" animBg="1"/>
      <p:bldP spid="42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生命周期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5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430508" cy="517190"/>
          </a:xfrm>
        </p:spPr>
        <p:txBody>
          <a:bodyPr/>
          <a:lstStyle/>
          <a:p>
            <a:r>
              <a:rPr lang="zh-CN" altLang="en-US"/>
              <a:t>对象的生命周期指一个对象从被创建到被销毁的整个过程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生命周期</a:t>
            </a:r>
          </a:p>
        </p:txBody>
      </p:sp>
      <p:sp>
        <p:nvSpPr>
          <p:cNvPr id="28" name="文本占位符 5">
            <a:extLst>
              <a:ext uri="{FF2B5EF4-FFF2-40B4-BE49-F238E27FC236}">
                <a16:creationId xmlns:a16="http://schemas.microsoft.com/office/drawing/2014/main" id="{F6FD411E-9780-41F1-A695-346CE1F6AD75}"/>
              </a:ext>
            </a:extLst>
          </p:cNvPr>
          <p:cNvSpPr txBox="1">
            <a:spLocks/>
          </p:cNvSpPr>
          <p:nvPr/>
        </p:nvSpPr>
        <p:spPr>
          <a:xfrm>
            <a:off x="710880" y="3835242"/>
            <a:ext cx="8058216" cy="28450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运行在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容器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(web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服务器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中，其生命周期由容器来管理，分为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4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个阶段：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加载和实例化：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默认情况下，当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第一次被访问时，由容器创建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对象</a:t>
            </a: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初始化：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实例化之后，容器将调用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 SC"/>
              </a:rPr>
              <a:t>init()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方法初始化这个对象，完成一些如加载配置文件、创建连接等初始化的工作。该方法只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 SC"/>
              </a:rPr>
              <a:t>调用一次</a:t>
            </a:r>
            <a:endParaRPr lang="zh-CN" altLang="en-US">
              <a:solidFill>
                <a:srgbClr val="C00000"/>
              </a:solidFill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请求处理：每次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请求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时，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容器都会调用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 SC"/>
              </a:rPr>
              <a:t>service()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方法对请求进行处理。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服务终止：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当需要释放内存或者容器关闭时，容器就会调用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实例的</a:t>
            </a:r>
            <a:r>
              <a:rPr lang="en-US" altLang="zh-CN">
                <a:solidFill>
                  <a:srgbClr val="C00000"/>
                </a:solidFill>
                <a:latin typeface="PingFang SC"/>
              </a:rPr>
              <a:t>destroy()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方法完成资源的释放。在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destroy()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方法调用之后，容器会释放这个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实例，该实例随后会被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的垃圾收集器所回收</a:t>
            </a:r>
            <a:endParaRPr lang="en-US" altLang="zh-CN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B46401-44DC-4716-B86B-99829103DF65}"/>
              </a:ext>
            </a:extLst>
          </p:cNvPr>
          <p:cNvSpPr/>
          <p:nvPr/>
        </p:nvSpPr>
        <p:spPr>
          <a:xfrm>
            <a:off x="5672621" y="2178085"/>
            <a:ext cx="1549001" cy="118008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DC2D27-2E48-4222-B5B8-E0C28755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0" y="2472250"/>
            <a:ext cx="636019" cy="645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D00669-44E4-48DD-BC98-369C854B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88" y="2222016"/>
            <a:ext cx="878787" cy="118008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CD3A86-309F-4CCB-BCF3-551AD2206FA3}"/>
              </a:ext>
            </a:extLst>
          </p:cNvPr>
          <p:cNvCxnSpPr>
            <a:cxnSpLocks/>
          </p:cNvCxnSpPr>
          <p:nvPr/>
        </p:nvCxnSpPr>
        <p:spPr>
          <a:xfrm>
            <a:off x="2315634" y="2553416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06D0CA-34F9-4C2A-A2C4-234176940853}"/>
              </a:ext>
            </a:extLst>
          </p:cNvPr>
          <p:cNvCxnSpPr>
            <a:cxnSpLocks/>
          </p:cNvCxnSpPr>
          <p:nvPr/>
        </p:nvCxnSpPr>
        <p:spPr>
          <a:xfrm flipH="1">
            <a:off x="2306759" y="2986558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044B603-ACFC-46EA-AB8A-64B79355632B}"/>
              </a:ext>
            </a:extLst>
          </p:cNvPr>
          <p:cNvSpPr txBox="1">
            <a:spLocks/>
          </p:cNvSpPr>
          <p:nvPr/>
        </p:nvSpPr>
        <p:spPr>
          <a:xfrm>
            <a:off x="3004838" y="207630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3D0B0523-DFC0-4938-A3D3-0EE6B79AA500}"/>
              </a:ext>
            </a:extLst>
          </p:cNvPr>
          <p:cNvSpPr txBox="1">
            <a:spLocks/>
          </p:cNvSpPr>
          <p:nvPr/>
        </p:nvSpPr>
        <p:spPr>
          <a:xfrm>
            <a:off x="2998415" y="302531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2E3D43-8384-4CE3-A679-A6DAE220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66" y="2413924"/>
            <a:ext cx="460196" cy="6124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DDB6AF-102C-4C08-82DD-E4A6BF919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843" y="2510732"/>
            <a:ext cx="790482" cy="447940"/>
          </a:xfrm>
          <a:prstGeom prst="rect">
            <a:avLst/>
          </a:prstGeom>
        </p:spPr>
      </p:pic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0A21AE96-98C7-4E76-A52B-11944925F96C}"/>
              </a:ext>
            </a:extLst>
          </p:cNvPr>
          <p:cNvSpPr txBox="1">
            <a:spLocks/>
          </p:cNvSpPr>
          <p:nvPr/>
        </p:nvSpPr>
        <p:spPr>
          <a:xfrm>
            <a:off x="5903654" y="3348989"/>
            <a:ext cx="1178803" cy="3132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web</a:t>
            </a:r>
            <a:r>
              <a:rPr lang="zh-CN" altLang="en-US" sz="1200"/>
              <a:t>服务器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EF55B366-5971-4273-A786-4A3ABB8E49F7}"/>
              </a:ext>
            </a:extLst>
          </p:cNvPr>
          <p:cNvSpPr txBox="1"/>
          <p:nvPr/>
        </p:nvSpPr>
        <p:spPr>
          <a:xfrm>
            <a:off x="8854350" y="4183758"/>
            <a:ext cx="326014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(urlPatterns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"/demo"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loadOnStartup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C322F794-3746-4BDE-B1D3-2CC119CA5BC9}"/>
              </a:ext>
            </a:extLst>
          </p:cNvPr>
          <p:cNvSpPr txBox="1">
            <a:spLocks/>
          </p:cNvSpPr>
          <p:nvPr/>
        </p:nvSpPr>
        <p:spPr>
          <a:xfrm>
            <a:off x="8769096" y="4683904"/>
            <a:ext cx="3430657" cy="10333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zh-CN" altLang="en-US" sz="1200"/>
              <a:t>负整数：第一次被访问时创建</a:t>
            </a:r>
            <a:r>
              <a:rPr lang="en-US" altLang="zh-CN" sz="1200"/>
              <a:t>Servlet</a:t>
            </a:r>
            <a:r>
              <a:rPr lang="zh-CN" altLang="en-US" sz="1200"/>
              <a:t>对象</a:t>
            </a:r>
            <a:endParaRPr lang="en-US" altLang="zh-CN" sz="1200"/>
          </a:p>
          <a:p>
            <a:pPr>
              <a:buFont typeface="+mj-ea"/>
              <a:buAutoNum type="circleNumDbPlain"/>
            </a:pPr>
            <a:r>
              <a:rPr lang="en-US" altLang="zh-CN" sz="1200"/>
              <a:t>0</a:t>
            </a:r>
            <a:r>
              <a:rPr lang="zh-CN" altLang="en-US" sz="1200"/>
              <a:t>或正整数：服务器启动时创建</a:t>
            </a:r>
            <a:r>
              <a:rPr lang="en-US" altLang="zh-CN" sz="1200"/>
              <a:t>Servlet</a:t>
            </a:r>
            <a:r>
              <a:rPr lang="zh-CN" altLang="en-US" sz="1200"/>
              <a:t>对象，数字越小优先级越高</a:t>
            </a:r>
          </a:p>
        </p:txBody>
      </p:sp>
    </p:spTree>
    <p:extLst>
      <p:ext uri="{BB962C8B-B14F-4D97-AF65-F5344CB8AC3E}">
        <p14:creationId xmlns:p14="http://schemas.microsoft.com/office/powerpoint/2010/main" val="22834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 animBg="1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430508" cy="517190"/>
          </a:xfrm>
        </p:spPr>
        <p:txBody>
          <a:bodyPr/>
          <a:lstStyle/>
          <a:p>
            <a:r>
              <a:rPr lang="zh-CN" altLang="en-US"/>
              <a:t>初始化方法，在</a:t>
            </a:r>
            <a:r>
              <a:rPr lang="en-US" altLang="zh-CN"/>
              <a:t>Servlet</a:t>
            </a:r>
            <a:r>
              <a:rPr lang="zh-CN" altLang="en-US"/>
              <a:t>被创建时执行，只执行一次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方法介绍</a:t>
            </a:r>
          </a:p>
        </p:txBody>
      </p:sp>
      <p:sp>
        <p:nvSpPr>
          <p:cNvPr id="28" name="文本占位符 5">
            <a:extLst>
              <a:ext uri="{FF2B5EF4-FFF2-40B4-BE49-F238E27FC236}">
                <a16:creationId xmlns:a16="http://schemas.microsoft.com/office/drawing/2014/main" id="{F6FD411E-9780-41F1-A695-346CE1F6AD75}"/>
              </a:ext>
            </a:extLst>
          </p:cNvPr>
          <p:cNvSpPr txBox="1">
            <a:spLocks/>
          </p:cNvSpPr>
          <p:nvPr/>
        </p:nvSpPr>
        <p:spPr>
          <a:xfrm>
            <a:off x="710880" y="3431959"/>
            <a:ext cx="8051379" cy="5125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销毁方法，当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被销毁时，调用该方法。在内存释放或服务器关闭时销毁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endParaRPr lang="en-US" altLang="zh-CN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94B9791-1CC8-42FA-8D10-6216202DD172}"/>
              </a:ext>
            </a:extLst>
          </p:cNvPr>
          <p:cNvSpPr txBox="1"/>
          <p:nvPr/>
        </p:nvSpPr>
        <p:spPr>
          <a:xfrm>
            <a:off x="1136397" y="2142804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init(ServletConfig config)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FC618E7-1910-47CE-8146-8F6809ADD111}"/>
              </a:ext>
            </a:extLst>
          </p:cNvPr>
          <p:cNvSpPr txBox="1"/>
          <p:nvPr/>
        </p:nvSpPr>
        <p:spPr>
          <a:xfrm>
            <a:off x="1136397" y="312122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service(ServletRequest req, ServletResponse res)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79A64E0-CBA5-4556-8430-A4658B4BF43A}"/>
              </a:ext>
            </a:extLst>
          </p:cNvPr>
          <p:cNvSpPr txBox="1"/>
          <p:nvPr/>
        </p:nvSpPr>
        <p:spPr>
          <a:xfrm>
            <a:off x="1136397" y="406722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destroy()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94D4575-002E-464E-AA0F-9C53AC6AAA5D}"/>
              </a:ext>
            </a:extLst>
          </p:cNvPr>
          <p:cNvSpPr txBox="1"/>
          <p:nvPr/>
        </p:nvSpPr>
        <p:spPr>
          <a:xfrm>
            <a:off x="1136397" y="490118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ServletConfig getServletConfig()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8B5F43A-A116-48D9-ACAF-840BC14D4DFB}"/>
              </a:ext>
            </a:extLst>
          </p:cNvPr>
          <p:cNvSpPr txBox="1"/>
          <p:nvPr/>
        </p:nvSpPr>
        <p:spPr>
          <a:xfrm>
            <a:off x="1136397" y="5771362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getServletInfo() 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0557554E-5A1E-425B-8695-227054CC33A6}"/>
              </a:ext>
            </a:extLst>
          </p:cNvPr>
          <p:cNvSpPr txBox="1">
            <a:spLocks/>
          </p:cNvSpPr>
          <p:nvPr/>
        </p:nvSpPr>
        <p:spPr>
          <a:xfrm>
            <a:off x="710881" y="2517160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提供服务方法， 每次</a:t>
            </a:r>
            <a:r>
              <a:rPr lang="en-US" altLang="zh-CN"/>
              <a:t>Servlet</a:t>
            </a:r>
            <a:r>
              <a:rPr lang="zh-CN" altLang="en-US"/>
              <a:t>被访问，都会调用该方法</a:t>
            </a: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368089FC-994B-4F1B-9881-F476F0B40A17}"/>
              </a:ext>
            </a:extLst>
          </p:cNvPr>
          <p:cNvSpPr txBox="1">
            <a:spLocks/>
          </p:cNvSpPr>
          <p:nvPr/>
        </p:nvSpPr>
        <p:spPr>
          <a:xfrm>
            <a:off x="710881" y="4383993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ServletConfig</a:t>
            </a:r>
            <a:r>
              <a:rPr lang="zh-CN" altLang="en-US"/>
              <a:t>对象</a:t>
            </a: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BE58EE7D-73E2-497B-9D44-A7D54F36DDEE}"/>
              </a:ext>
            </a:extLst>
          </p:cNvPr>
          <p:cNvSpPr txBox="1">
            <a:spLocks/>
          </p:cNvSpPr>
          <p:nvPr/>
        </p:nvSpPr>
        <p:spPr>
          <a:xfrm>
            <a:off x="710881" y="5231566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Servlet</a:t>
            </a:r>
            <a:r>
              <a:rPr lang="zh-CN" altLang="en-US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3483393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体系结构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EAA43664-5682-4C36-9182-E7B13A5A3BDF}"/>
              </a:ext>
            </a:extLst>
          </p:cNvPr>
          <p:cNvSpPr txBox="1">
            <a:spLocks/>
          </p:cNvSpPr>
          <p:nvPr/>
        </p:nvSpPr>
        <p:spPr>
          <a:xfrm>
            <a:off x="851514" y="4170177"/>
            <a:ext cx="1331129" cy="25448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2.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3.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4.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5.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6. </a:t>
            </a:r>
            <a:r>
              <a:rPr lang="zh-CN" altLang="en-US" sz="1400"/>
              <a:t>：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7648A99-4D58-4AD4-BD51-1197F3C28E2B}"/>
              </a:ext>
            </a:extLst>
          </p:cNvPr>
          <p:cNvSpPr/>
          <p:nvPr/>
        </p:nvSpPr>
        <p:spPr>
          <a:xfrm>
            <a:off x="6323162" y="1742541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405962C-4790-4379-9071-2D7A7998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279541"/>
            <a:ext cx="1052978" cy="10683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5F5312F-279F-4521-B036-59AD45A1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1916575"/>
            <a:ext cx="1336181" cy="17943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65A525-0E87-400C-845A-8611EA05772A}"/>
              </a:ext>
            </a:extLst>
          </p:cNvPr>
          <p:cNvCxnSpPr>
            <a:cxnSpLocks/>
          </p:cNvCxnSpPr>
          <p:nvPr/>
        </p:nvCxnSpPr>
        <p:spPr>
          <a:xfrm>
            <a:off x="2656433" y="2582905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604AE11-2DC1-467A-9834-412134FE58A8}"/>
              </a:ext>
            </a:extLst>
          </p:cNvPr>
          <p:cNvCxnSpPr>
            <a:cxnSpLocks/>
          </p:cNvCxnSpPr>
          <p:nvPr/>
        </p:nvCxnSpPr>
        <p:spPr>
          <a:xfrm flipH="1">
            <a:off x="2647558" y="3085065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E550504-4044-4AE0-98AA-B273F9059238}"/>
              </a:ext>
            </a:extLst>
          </p:cNvPr>
          <p:cNvSpPr txBox="1">
            <a:spLocks/>
          </p:cNvSpPr>
          <p:nvPr/>
        </p:nvSpPr>
        <p:spPr>
          <a:xfrm>
            <a:off x="3114825" y="208493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12DD9835-B9D5-476A-94E1-7D8C1AF9A4E3}"/>
              </a:ext>
            </a:extLst>
          </p:cNvPr>
          <p:cNvSpPr txBox="1">
            <a:spLocks/>
          </p:cNvSpPr>
          <p:nvPr/>
        </p:nvSpPr>
        <p:spPr>
          <a:xfrm>
            <a:off x="3114824" y="311466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45DCDCD-47CC-4D64-A1FE-64573A8C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2864527"/>
            <a:ext cx="411468" cy="5630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3427698-4B38-493C-9579-C309D122A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2872816"/>
            <a:ext cx="429620" cy="5630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0E7FDE-7850-46E1-B970-D21C0842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2861226"/>
            <a:ext cx="426357" cy="58624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19B81D8-C7F7-4DBC-885E-AE7D97E06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2905988"/>
            <a:ext cx="528991" cy="5862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D9F883C-326B-41E0-905E-27C14C93D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1934397"/>
            <a:ext cx="560105" cy="6386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ECA4DE5-EB91-4771-827B-6F59A2D89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1936490"/>
            <a:ext cx="460196" cy="61244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242A566-F142-4F3D-87DF-ADCAE2FBB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3818" y="2304541"/>
            <a:ext cx="743957" cy="101836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58B246E-FBB1-47B1-847E-2006B1A45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9718" y="4188734"/>
            <a:ext cx="790482" cy="447940"/>
          </a:xfrm>
          <a:prstGeom prst="rect">
            <a:avLst/>
          </a:prstGeom>
        </p:spPr>
      </p:pic>
      <p:sp>
        <p:nvSpPr>
          <p:cNvPr id="46" name="文本占位符 16">
            <a:extLst>
              <a:ext uri="{FF2B5EF4-FFF2-40B4-BE49-F238E27FC236}">
                <a16:creationId xmlns:a16="http://schemas.microsoft.com/office/drawing/2014/main" id="{21603B25-8CFA-4440-B095-69CFBD4CA1AA}"/>
              </a:ext>
            </a:extLst>
          </p:cNvPr>
          <p:cNvSpPr txBox="1">
            <a:spLocks/>
          </p:cNvSpPr>
          <p:nvPr/>
        </p:nvSpPr>
        <p:spPr>
          <a:xfrm>
            <a:off x="6693594" y="3747112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F86D415-9B54-4B19-BAA0-6E4533BC15A7}"/>
              </a:ext>
            </a:extLst>
          </p:cNvPr>
          <p:cNvCxnSpPr>
            <a:cxnSpLocks/>
          </p:cNvCxnSpPr>
          <p:nvPr/>
        </p:nvCxnSpPr>
        <p:spPr>
          <a:xfrm>
            <a:off x="7915745" y="2304541"/>
            <a:ext cx="1238744" cy="55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CAD09F0-57D3-4881-BE31-6D4FC35FCC97}"/>
              </a:ext>
            </a:extLst>
          </p:cNvPr>
          <p:cNvCxnSpPr>
            <a:cxnSpLocks/>
          </p:cNvCxnSpPr>
          <p:nvPr/>
        </p:nvCxnSpPr>
        <p:spPr>
          <a:xfrm>
            <a:off x="7099574" y="2526554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29B4EF-9904-4D18-AB9C-39DC994970B4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114668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71E1B82E-9966-4DDE-A647-BEDB41A7D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6344" y="1743563"/>
            <a:ext cx="1052978" cy="342473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6FD99EE-737D-4AD5-B47D-5E16822B75CD}"/>
              </a:ext>
            </a:extLst>
          </p:cNvPr>
          <p:cNvCxnSpPr>
            <a:cxnSpLocks/>
          </p:cNvCxnSpPr>
          <p:nvPr/>
        </p:nvCxnSpPr>
        <p:spPr>
          <a:xfrm flipV="1">
            <a:off x="4768526" y="2338148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文本占位符 16">
            <a:extLst>
              <a:ext uri="{FF2B5EF4-FFF2-40B4-BE49-F238E27FC236}">
                <a16:creationId xmlns:a16="http://schemas.microsoft.com/office/drawing/2014/main" id="{7DE55D1D-8DAC-4FF7-9512-7424E46A7466}"/>
              </a:ext>
            </a:extLst>
          </p:cNvPr>
          <p:cNvSpPr txBox="1">
            <a:spLocks/>
          </p:cNvSpPr>
          <p:nvPr/>
        </p:nvSpPr>
        <p:spPr>
          <a:xfrm>
            <a:off x="1595996" y="4195851"/>
            <a:ext cx="4309694" cy="25448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HTTP</a:t>
            </a:r>
            <a:r>
              <a:rPr lang="zh-CN" altLang="en-US" sz="1400"/>
              <a:t>、</a:t>
            </a:r>
            <a:r>
              <a:rPr lang="en-US" altLang="zh-CN" sz="1400"/>
              <a:t>Tomcat</a:t>
            </a:r>
            <a:r>
              <a:rPr lang="zh-CN" altLang="en-US" sz="1400"/>
              <a:t>、</a:t>
            </a:r>
            <a:r>
              <a:rPr lang="en-US" altLang="zh-CN" sz="1400"/>
              <a:t>Servlet</a:t>
            </a:r>
          </a:p>
          <a:p>
            <a:pPr marL="0" indent="0">
              <a:buNone/>
            </a:pPr>
            <a:r>
              <a:rPr lang="en-US" altLang="zh-CN" sz="1400"/>
              <a:t>Request(</a:t>
            </a:r>
            <a:r>
              <a:rPr lang="zh-CN" altLang="en-US" sz="1400"/>
              <a:t>请求</a:t>
            </a:r>
            <a:r>
              <a:rPr lang="en-US" altLang="zh-CN" sz="1400"/>
              <a:t>)</a:t>
            </a:r>
            <a:r>
              <a:rPr lang="zh-CN" altLang="en-US" sz="1400"/>
              <a:t>、</a:t>
            </a:r>
            <a:r>
              <a:rPr lang="en-US" altLang="zh-CN" sz="1400"/>
              <a:t>Response(</a:t>
            </a:r>
            <a:r>
              <a:rPr lang="zh-CN" altLang="en-US" sz="1400"/>
              <a:t>响应</a:t>
            </a:r>
            <a:r>
              <a:rPr lang="en-US" altLang="zh-CN" sz="1400"/>
              <a:t>)</a:t>
            </a:r>
          </a:p>
          <a:p>
            <a:pPr marL="0" indent="0">
              <a:buNone/>
            </a:pPr>
            <a:r>
              <a:rPr lang="en-US" altLang="zh-CN" sz="1400"/>
              <a:t>JSP</a:t>
            </a:r>
            <a:r>
              <a:rPr lang="zh-CN" altLang="en-US" sz="1400"/>
              <a:t>、会话技术</a:t>
            </a:r>
            <a:r>
              <a:rPr lang="en-US" altLang="zh-CN" sz="1400"/>
              <a:t>(Cookie</a:t>
            </a:r>
            <a:r>
              <a:rPr lang="zh-CN" altLang="en-US" sz="1400"/>
              <a:t>、</a:t>
            </a:r>
            <a:r>
              <a:rPr lang="en-US" altLang="zh-CN" sz="1400"/>
              <a:t>Session)</a:t>
            </a:r>
          </a:p>
          <a:p>
            <a:pPr marL="0" indent="0">
              <a:buNone/>
            </a:pPr>
            <a:r>
              <a:rPr lang="en-US" altLang="zh-CN" sz="1400"/>
              <a:t>Filter</a:t>
            </a:r>
            <a:r>
              <a:rPr lang="zh-CN" altLang="en-US" sz="1400"/>
              <a:t>（过滤器）、</a:t>
            </a:r>
            <a:r>
              <a:rPr lang="en-US" altLang="zh-CN" sz="1400"/>
              <a:t>Listener</a:t>
            </a:r>
            <a:r>
              <a:rPr lang="zh-CN" altLang="en-US" sz="1400"/>
              <a:t>（监听器）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Ajax</a:t>
            </a:r>
            <a:r>
              <a:rPr lang="zh-CN" altLang="en-US" sz="1400"/>
              <a:t>、</a:t>
            </a:r>
            <a:r>
              <a:rPr lang="en-US" altLang="zh-CN" sz="1400"/>
              <a:t>Vue</a:t>
            </a:r>
            <a:r>
              <a:rPr lang="zh-CN" altLang="en-US" sz="1400"/>
              <a:t>、</a:t>
            </a:r>
            <a:r>
              <a:rPr lang="en-US" altLang="zh-CN" sz="1400"/>
              <a:t>ElementUI</a:t>
            </a:r>
          </a:p>
          <a:p>
            <a:pPr marL="0" indent="0">
              <a:buNone/>
            </a:pPr>
            <a:r>
              <a:rPr lang="zh-CN" altLang="en-US" sz="1400"/>
              <a:t>综合案例</a:t>
            </a:r>
          </a:p>
        </p:txBody>
      </p:sp>
    </p:spTree>
    <p:extLst>
      <p:ext uri="{BB962C8B-B14F-4D97-AF65-F5344CB8AC3E}">
        <p14:creationId xmlns:p14="http://schemas.microsoft.com/office/powerpoint/2010/main" val="31807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体系结构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AD18A7-5889-49CD-90F1-5C5765E3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009594"/>
            <a:ext cx="1859441" cy="205757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395130-18F3-496C-B5E5-1D83C208977D}"/>
              </a:ext>
            </a:extLst>
          </p:cNvPr>
          <p:cNvCxnSpPr/>
          <p:nvPr/>
        </p:nvCxnSpPr>
        <p:spPr>
          <a:xfrm>
            <a:off x="2570321" y="2228295"/>
            <a:ext cx="143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C17D1DE3-F1B6-446E-8D48-8587DD4A7E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211" y="2009594"/>
            <a:ext cx="2182956" cy="443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Servlet</a:t>
            </a:r>
            <a:r>
              <a:rPr lang="zh-CN" altLang="en-US"/>
              <a:t>体系根接口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C26F5F-792B-43C8-9B3B-693219895F51}"/>
              </a:ext>
            </a:extLst>
          </p:cNvPr>
          <p:cNvCxnSpPr>
            <a:cxnSpLocks/>
          </p:cNvCxnSpPr>
          <p:nvPr/>
        </p:nvCxnSpPr>
        <p:spPr>
          <a:xfrm>
            <a:off x="2651700" y="3046521"/>
            <a:ext cx="13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9">
            <a:extLst>
              <a:ext uri="{FF2B5EF4-FFF2-40B4-BE49-F238E27FC236}">
                <a16:creationId xmlns:a16="http://schemas.microsoft.com/office/drawing/2014/main" id="{537C5984-E265-40AA-BD38-3117FF4DE13E}"/>
              </a:ext>
            </a:extLst>
          </p:cNvPr>
          <p:cNvSpPr txBox="1">
            <a:spLocks/>
          </p:cNvSpPr>
          <p:nvPr/>
        </p:nvSpPr>
        <p:spPr>
          <a:xfrm>
            <a:off x="4191212" y="2824870"/>
            <a:ext cx="2182956" cy="4433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Servlet</a:t>
            </a:r>
            <a:r>
              <a:rPr lang="zh-CN" altLang="en-US"/>
              <a:t>抽象实现类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3319C9-C868-4A1F-804A-C66E063D97EE}"/>
              </a:ext>
            </a:extLst>
          </p:cNvPr>
          <p:cNvCxnSpPr>
            <a:cxnSpLocks/>
          </p:cNvCxnSpPr>
          <p:nvPr/>
        </p:nvCxnSpPr>
        <p:spPr>
          <a:xfrm>
            <a:off x="2651700" y="3811481"/>
            <a:ext cx="13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A49FFC88-3CA7-4708-AD03-E435EED21D08}"/>
              </a:ext>
            </a:extLst>
          </p:cNvPr>
          <p:cNvSpPr txBox="1">
            <a:spLocks/>
          </p:cNvSpPr>
          <p:nvPr/>
        </p:nvSpPr>
        <p:spPr>
          <a:xfrm>
            <a:off x="4191211" y="3589830"/>
            <a:ext cx="3248276" cy="4433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对</a:t>
            </a:r>
            <a:r>
              <a:rPr lang="en-US"/>
              <a:t>HTTP</a:t>
            </a:r>
            <a:r>
              <a:rPr lang="zh-CN" altLang="en-US"/>
              <a:t>协议封装的</a:t>
            </a:r>
            <a:r>
              <a:rPr lang="en-US" altLang="zh-CN"/>
              <a:t>Servlet</a:t>
            </a:r>
            <a:r>
              <a:rPr lang="zh-CN" altLang="en-US"/>
              <a:t>实现类</a:t>
            </a:r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7BD7237-C1DA-492C-989D-443E6EEA86CA}"/>
              </a:ext>
            </a:extLst>
          </p:cNvPr>
          <p:cNvSpPr txBox="1">
            <a:spLocks/>
          </p:cNvSpPr>
          <p:nvPr/>
        </p:nvSpPr>
        <p:spPr>
          <a:xfrm>
            <a:off x="828054" y="4832131"/>
            <a:ext cx="5267946" cy="8229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我们将来开发</a:t>
            </a:r>
            <a:r>
              <a:rPr lang="en-US" altLang="zh-CN"/>
              <a:t>B/S</a:t>
            </a:r>
            <a:r>
              <a:rPr lang="zh-CN" altLang="en-US"/>
              <a:t>架构的</a:t>
            </a:r>
            <a:r>
              <a:rPr lang="en-US" altLang="zh-CN"/>
              <a:t>web</a:t>
            </a:r>
            <a:r>
              <a:rPr lang="zh-CN" altLang="en-US"/>
              <a:t>项目，都是针对</a:t>
            </a:r>
            <a:r>
              <a:rPr lang="en-US" altLang="zh-CN"/>
              <a:t>HTTP</a:t>
            </a:r>
            <a:r>
              <a:rPr lang="zh-CN" altLang="en-US"/>
              <a:t>协议，所以我们自定义</a:t>
            </a:r>
            <a:r>
              <a:rPr lang="en-US" altLang="zh-CN"/>
              <a:t>Servlet</a:t>
            </a:r>
            <a:r>
              <a:rPr lang="zh-CN" altLang="en-US"/>
              <a:t>，会继承</a:t>
            </a:r>
            <a:r>
              <a:rPr lang="en-US" altLang="zh-CN">
                <a:solidFill>
                  <a:srgbClr val="C00000"/>
                </a:solidFill>
              </a:rPr>
              <a:t>HttpServlet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2780B6A-0D31-4741-97C6-B7074F9D3ABF}"/>
              </a:ext>
            </a:extLst>
          </p:cNvPr>
          <p:cNvSpPr/>
          <p:nvPr/>
        </p:nvSpPr>
        <p:spPr>
          <a:xfrm>
            <a:off x="6249880" y="5166804"/>
            <a:ext cx="426128" cy="31959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71A0FA-32B5-4F5C-9E6E-359356B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21" y="4354790"/>
            <a:ext cx="4895488" cy="18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/>
      <p:bldP spid="26" grpId="0"/>
      <p:bldP spid="27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F236C-C14E-4821-B4D2-338713484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HttpServlet</a:t>
            </a:r>
            <a:r>
              <a:rPr lang="zh-CN" altLang="en-US"/>
              <a:t>中为什么要根据请求方式的不同，调用不同方法？</a:t>
            </a:r>
            <a:endParaRPr lang="en-US" altLang="zh-CN"/>
          </a:p>
          <a:p>
            <a:r>
              <a:rPr lang="zh-CN" altLang="en-US"/>
              <a:t>如何调用？</a:t>
            </a:r>
          </a:p>
        </p:txBody>
      </p:sp>
    </p:spTree>
    <p:extLst>
      <p:ext uri="{BB962C8B-B14F-4D97-AF65-F5344CB8AC3E}">
        <p14:creationId xmlns:p14="http://schemas.microsoft.com/office/powerpoint/2010/main" val="325470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体系结构</a:t>
            </a:r>
          </a:p>
        </p:txBody>
      </p:sp>
      <p:sp>
        <p:nvSpPr>
          <p:cNvPr id="15" name="文本占位符 19">
            <a:extLst>
              <a:ext uri="{FF2B5EF4-FFF2-40B4-BE49-F238E27FC236}">
                <a16:creationId xmlns:a16="http://schemas.microsoft.com/office/drawing/2014/main" id="{AC5224C2-DFCB-4160-96B5-7A7E9FF895CD}"/>
              </a:ext>
            </a:extLst>
          </p:cNvPr>
          <p:cNvSpPr txBox="1">
            <a:spLocks/>
          </p:cNvSpPr>
          <p:nvPr/>
        </p:nvSpPr>
        <p:spPr>
          <a:xfrm>
            <a:off x="710879" y="2203471"/>
            <a:ext cx="9391910" cy="8861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HTTP </a:t>
            </a:r>
            <a:r>
              <a:rPr lang="zh-CN" altLang="en-US"/>
              <a:t>协议中，</a:t>
            </a:r>
            <a:r>
              <a:rPr lang="en-US" altLang="zh-CN"/>
              <a:t>GET </a:t>
            </a:r>
            <a:r>
              <a:rPr lang="zh-CN" altLang="en-US"/>
              <a:t>和 </a:t>
            </a:r>
            <a:r>
              <a:rPr lang="en-US" altLang="zh-CN"/>
              <a:t>POST </a:t>
            </a:r>
            <a:r>
              <a:rPr lang="zh-CN" altLang="en-US"/>
              <a:t>请求方式的数据格式不一样，将来要想在</a:t>
            </a:r>
            <a:r>
              <a:rPr lang="en-US" altLang="zh-CN"/>
              <a:t>Servlet</a:t>
            </a:r>
            <a:r>
              <a:rPr lang="zh-CN" altLang="en-US"/>
              <a:t>中处理请求参数，得在</a:t>
            </a:r>
            <a:r>
              <a:rPr lang="en-US" altLang="zh-CN"/>
              <a:t>service</a:t>
            </a:r>
            <a:r>
              <a:rPr lang="zh-CN" altLang="en-US"/>
              <a:t>方法中判断请求方式，并且根据请求方式的不同，分别进行处理：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24F70-8967-42AE-AFA5-869DA179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9" y="3169490"/>
            <a:ext cx="4328535" cy="2507197"/>
          </a:xfrm>
          <a:prstGeom prst="rect">
            <a:avLst/>
          </a:prstGeom>
        </p:spPr>
      </p:pic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6192812B-9915-4534-ACD0-E7E9565BE777}"/>
              </a:ext>
            </a:extLst>
          </p:cNvPr>
          <p:cNvSpPr txBox="1">
            <a:spLocks/>
          </p:cNvSpPr>
          <p:nvPr/>
        </p:nvSpPr>
        <p:spPr>
          <a:xfrm>
            <a:off x="710879" y="1608457"/>
            <a:ext cx="9391910" cy="59501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/>
              <a:t>HttpServlet </a:t>
            </a:r>
            <a:r>
              <a:rPr lang="zh-CN" altLang="en-US" sz="180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61602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0BF41E-300B-4B72-8488-265E8F82C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HttpServlet </a:t>
            </a:r>
            <a:r>
              <a:rPr lang="zh-CN" altLang="en-US"/>
              <a:t>使用步骤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/>
              <a:t>继承</a:t>
            </a:r>
            <a:r>
              <a:rPr lang="en-US" altLang="zh-CN" b="0"/>
              <a:t>HttpServlet</a:t>
            </a:r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/>
              <a:t>重写</a:t>
            </a:r>
            <a:r>
              <a:rPr lang="en-US" altLang="zh-CN" b="0"/>
              <a:t>doGet</a:t>
            </a:r>
            <a:r>
              <a:rPr lang="zh-CN" altLang="en-US" b="0"/>
              <a:t>和</a:t>
            </a:r>
            <a:r>
              <a:rPr lang="en-US" altLang="zh-CN" b="0"/>
              <a:t>doPost</a:t>
            </a:r>
            <a:r>
              <a:rPr lang="zh-CN" altLang="en-US" b="0"/>
              <a:t>方法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en-US" altLang="zh-CN"/>
              <a:t>HttpServlet</a:t>
            </a:r>
            <a:r>
              <a:rPr lang="zh-CN" altLang="en-US"/>
              <a:t>原理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b="0"/>
              <a:t>获取请求方式，并根据不同的请求方式，调用不同的</a:t>
            </a:r>
            <a:r>
              <a:rPr lang="en-US" altLang="zh-CN" b="0"/>
              <a:t>doXxx</a:t>
            </a:r>
            <a:r>
              <a:rPr lang="zh-CN" altLang="en-US" b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22710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urlPattern</a:t>
            </a:r>
            <a:r>
              <a:rPr lang="zh-CN" altLang="en-US">
                <a:solidFill>
                  <a:srgbClr val="C00000"/>
                </a:solidFill>
              </a:rPr>
              <a:t>配置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5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urlPattern</a:t>
            </a:r>
            <a:r>
              <a:rPr lang="zh-CN" altLang="en-US"/>
              <a:t>配置</a:t>
            </a:r>
          </a:p>
        </p:txBody>
      </p:sp>
      <p:sp>
        <p:nvSpPr>
          <p:cNvPr id="6" name="文本占位符 19">
            <a:extLst>
              <a:ext uri="{FF2B5EF4-FFF2-40B4-BE49-F238E27FC236}">
                <a16:creationId xmlns:a16="http://schemas.microsoft.com/office/drawing/2014/main" id="{334D21B8-1958-4D08-86D1-BD9E29E1AB1B}"/>
              </a:ext>
            </a:extLst>
          </p:cNvPr>
          <p:cNvSpPr txBox="1">
            <a:spLocks/>
          </p:cNvSpPr>
          <p:nvPr/>
        </p:nvSpPr>
        <p:spPr>
          <a:xfrm>
            <a:off x="710879" y="1559015"/>
            <a:ext cx="6009517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要想被访问，必须配置其访问路径（</a:t>
            </a:r>
            <a:r>
              <a:rPr lang="en-US" altLang="zh-CN">
                <a:solidFill>
                  <a:srgbClr val="C00000"/>
                </a:solidFill>
              </a:rPr>
              <a:t>urlPattern</a:t>
            </a:r>
            <a:r>
              <a:rPr lang="zh-CN" altLang="en-US"/>
              <a:t>）</a:t>
            </a:r>
          </a:p>
        </p:txBody>
      </p: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CFC81CC0-1A27-4F86-86BE-83C53821E486}"/>
              </a:ext>
            </a:extLst>
          </p:cNvPr>
          <p:cNvSpPr txBox="1">
            <a:spLocks/>
          </p:cNvSpPr>
          <p:nvPr/>
        </p:nvSpPr>
        <p:spPr>
          <a:xfrm>
            <a:off x="1068575" y="2265734"/>
            <a:ext cx="4596827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en-US"/>
              <a:t>一个</a:t>
            </a:r>
            <a:r>
              <a:rPr lang="en-US" altLang="zh-CN"/>
              <a:t>Servlet</a:t>
            </a:r>
            <a:r>
              <a:rPr lang="zh-CN" altLang="en-US"/>
              <a:t>，可以配置多个 </a:t>
            </a:r>
            <a:r>
              <a:rPr lang="en-US" altLang="zh-CN"/>
              <a:t>urlPattern</a:t>
            </a:r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1000E4A-F162-41DD-B2A9-687DFCD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24" y="2757330"/>
            <a:ext cx="4290432" cy="243861"/>
          </a:xfrm>
          <a:prstGeom prst="rect">
            <a:avLst/>
          </a:prstGeom>
        </p:spPr>
      </p:pic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0F849776-B9CD-44BA-BD50-3E12B035F667}"/>
              </a:ext>
            </a:extLst>
          </p:cNvPr>
          <p:cNvSpPr txBox="1">
            <a:spLocks/>
          </p:cNvSpPr>
          <p:nvPr/>
        </p:nvSpPr>
        <p:spPr>
          <a:xfrm>
            <a:off x="1103503" y="3056792"/>
            <a:ext cx="4802154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urlPattern </a:t>
            </a:r>
            <a:r>
              <a:rPr lang="zh-CN" altLang="en-US"/>
              <a:t>配置规则</a:t>
            </a:r>
          </a:p>
        </p:txBody>
      </p:sp>
      <p:sp>
        <p:nvSpPr>
          <p:cNvPr id="7" name="文本占位符 19">
            <a:extLst>
              <a:ext uri="{FF2B5EF4-FFF2-40B4-BE49-F238E27FC236}">
                <a16:creationId xmlns:a16="http://schemas.microsoft.com/office/drawing/2014/main" id="{CF493024-65EE-47E7-BBB2-7B643FC2C9AA}"/>
              </a:ext>
            </a:extLst>
          </p:cNvPr>
          <p:cNvSpPr txBox="1">
            <a:spLocks/>
          </p:cNvSpPr>
          <p:nvPr/>
        </p:nvSpPr>
        <p:spPr>
          <a:xfrm>
            <a:off x="1345124" y="349278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①</a:t>
            </a:r>
            <a:r>
              <a:rPr lang="en-US" altLang="zh-CN" sz="1400"/>
              <a:t>  </a:t>
            </a:r>
            <a:r>
              <a:rPr lang="zh-CN" altLang="en-US" sz="1400"/>
              <a:t>精确匹配</a:t>
            </a:r>
          </a:p>
        </p:txBody>
      </p:sp>
      <p:sp>
        <p:nvSpPr>
          <p:cNvPr id="8" name="文本占位符 19">
            <a:extLst>
              <a:ext uri="{FF2B5EF4-FFF2-40B4-BE49-F238E27FC236}">
                <a16:creationId xmlns:a16="http://schemas.microsoft.com/office/drawing/2014/main" id="{B98D1B39-3C6F-4ECC-A76C-E3B162183D03}"/>
              </a:ext>
            </a:extLst>
          </p:cNvPr>
          <p:cNvSpPr txBox="1">
            <a:spLocks/>
          </p:cNvSpPr>
          <p:nvPr/>
        </p:nvSpPr>
        <p:spPr>
          <a:xfrm>
            <a:off x="1345124" y="392617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②  目录匹配</a:t>
            </a:r>
          </a:p>
        </p:txBody>
      </p:sp>
      <p:sp>
        <p:nvSpPr>
          <p:cNvPr id="9" name="文本占位符 19">
            <a:extLst>
              <a:ext uri="{FF2B5EF4-FFF2-40B4-BE49-F238E27FC236}">
                <a16:creationId xmlns:a16="http://schemas.microsoft.com/office/drawing/2014/main" id="{65B5AC78-8BEF-4C5A-A5AA-6EDC82F8A38C}"/>
              </a:ext>
            </a:extLst>
          </p:cNvPr>
          <p:cNvSpPr txBox="1">
            <a:spLocks/>
          </p:cNvSpPr>
          <p:nvPr/>
        </p:nvSpPr>
        <p:spPr>
          <a:xfrm>
            <a:off x="1345124" y="435956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③  扩展名匹配</a:t>
            </a:r>
          </a:p>
        </p:txBody>
      </p:sp>
      <p:sp>
        <p:nvSpPr>
          <p:cNvPr id="10" name="文本占位符 19">
            <a:extLst>
              <a:ext uri="{FF2B5EF4-FFF2-40B4-BE49-F238E27FC236}">
                <a16:creationId xmlns:a16="http://schemas.microsoft.com/office/drawing/2014/main" id="{71C2ABFE-A695-43B7-AFDD-871B0D12F2D9}"/>
              </a:ext>
            </a:extLst>
          </p:cNvPr>
          <p:cNvSpPr txBox="1">
            <a:spLocks/>
          </p:cNvSpPr>
          <p:nvPr/>
        </p:nvSpPr>
        <p:spPr>
          <a:xfrm>
            <a:off x="1345124" y="4781795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④  任意匹配</a:t>
            </a:r>
          </a:p>
        </p:txBody>
      </p:sp>
    </p:spTree>
    <p:extLst>
      <p:ext uri="{BB962C8B-B14F-4D97-AF65-F5344CB8AC3E}">
        <p14:creationId xmlns:p14="http://schemas.microsoft.com/office/powerpoint/2010/main" val="219423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urlPattern</a:t>
            </a:r>
            <a:r>
              <a:rPr lang="zh-CN" altLang="en-US"/>
              <a:t>配置</a:t>
            </a:r>
          </a:p>
        </p:txBody>
      </p:sp>
      <p:sp>
        <p:nvSpPr>
          <p:cNvPr id="15" name="文本占位符 19">
            <a:extLst>
              <a:ext uri="{FF2B5EF4-FFF2-40B4-BE49-F238E27FC236}">
                <a16:creationId xmlns:a16="http://schemas.microsoft.com/office/drawing/2014/main" id="{AC5224C2-DFCB-4160-96B5-7A7E9FF895CD}"/>
              </a:ext>
            </a:extLst>
          </p:cNvPr>
          <p:cNvSpPr txBox="1">
            <a:spLocks/>
          </p:cNvSpPr>
          <p:nvPr/>
        </p:nvSpPr>
        <p:spPr>
          <a:xfrm>
            <a:off x="1256633" y="2125136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①</a:t>
            </a:r>
            <a:r>
              <a:rPr lang="en-US" altLang="zh-CN" sz="1400"/>
              <a:t>  </a:t>
            </a:r>
            <a:r>
              <a:rPr lang="zh-CN" altLang="en-US" sz="1400"/>
              <a:t>精确匹配：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14561CEE-B435-4790-A3B0-EE6FA53CE740}"/>
              </a:ext>
            </a:extLst>
          </p:cNvPr>
          <p:cNvSpPr txBox="1">
            <a:spLocks/>
          </p:cNvSpPr>
          <p:nvPr/>
        </p:nvSpPr>
        <p:spPr>
          <a:xfrm>
            <a:off x="1624052" y="2616630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13" name="文本占位符 19">
            <a:extLst>
              <a:ext uri="{FF2B5EF4-FFF2-40B4-BE49-F238E27FC236}">
                <a16:creationId xmlns:a16="http://schemas.microsoft.com/office/drawing/2014/main" id="{2FF8CABC-02E4-48D8-A586-98AB3DE015B1}"/>
              </a:ext>
            </a:extLst>
          </p:cNvPr>
          <p:cNvSpPr txBox="1">
            <a:spLocks/>
          </p:cNvSpPr>
          <p:nvPr/>
        </p:nvSpPr>
        <p:spPr>
          <a:xfrm>
            <a:off x="1624051" y="3092217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sp>
        <p:nvSpPr>
          <p:cNvPr id="16" name="文本占位符 19">
            <a:extLst>
              <a:ext uri="{FF2B5EF4-FFF2-40B4-BE49-F238E27FC236}">
                <a16:creationId xmlns:a16="http://schemas.microsoft.com/office/drawing/2014/main" id="{4A604FEF-D879-4838-9D00-D8777165E3BF}"/>
              </a:ext>
            </a:extLst>
          </p:cNvPr>
          <p:cNvSpPr txBox="1">
            <a:spLocks/>
          </p:cNvSpPr>
          <p:nvPr/>
        </p:nvSpPr>
        <p:spPr>
          <a:xfrm>
            <a:off x="1256632" y="3535988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②  目录匹配：</a:t>
            </a:r>
          </a:p>
        </p:txBody>
      </p:sp>
      <p:sp>
        <p:nvSpPr>
          <p:cNvPr id="19" name="文本占位符 19">
            <a:extLst>
              <a:ext uri="{FF2B5EF4-FFF2-40B4-BE49-F238E27FC236}">
                <a16:creationId xmlns:a16="http://schemas.microsoft.com/office/drawing/2014/main" id="{13C09B0D-1E19-4B8D-A954-FC11249BAD8D}"/>
              </a:ext>
            </a:extLst>
          </p:cNvPr>
          <p:cNvSpPr txBox="1">
            <a:spLocks/>
          </p:cNvSpPr>
          <p:nvPr/>
        </p:nvSpPr>
        <p:spPr>
          <a:xfrm>
            <a:off x="1624051" y="4027482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95CEDFAC-1A29-4528-8EFD-3E9A3A83DCBC}"/>
              </a:ext>
            </a:extLst>
          </p:cNvPr>
          <p:cNvSpPr txBox="1">
            <a:spLocks/>
          </p:cNvSpPr>
          <p:nvPr/>
        </p:nvSpPr>
        <p:spPr>
          <a:xfrm>
            <a:off x="1624051" y="4619660"/>
            <a:ext cx="1585002" cy="3919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A84AF0A-DC04-4A12-B9D3-3BAF55F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56" y="4579445"/>
            <a:ext cx="2575783" cy="2591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B48403C-EB60-4881-8510-81D53F4E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00" y="4882065"/>
            <a:ext cx="2667231" cy="2591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66896AA-D856-4C1D-9B23-1CDC716B4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90" y="4579445"/>
            <a:ext cx="251482" cy="693480"/>
          </a:xfrm>
          <a:prstGeom prst="rect">
            <a:avLst/>
          </a:prstGeom>
        </p:spPr>
      </p:pic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0F849776-B9CD-44BA-BD50-3E12B035F667}"/>
              </a:ext>
            </a:extLst>
          </p:cNvPr>
          <p:cNvSpPr txBox="1">
            <a:spLocks/>
          </p:cNvSpPr>
          <p:nvPr/>
        </p:nvSpPr>
        <p:spPr>
          <a:xfrm>
            <a:off x="1015012" y="1577939"/>
            <a:ext cx="4802154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urlPattern</a:t>
            </a:r>
            <a:r>
              <a:rPr lang="zh-CN" altLang="en-US"/>
              <a:t>配置规则：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FD65168C-6457-43F8-A151-5CE236964B68}"/>
              </a:ext>
            </a:extLst>
          </p:cNvPr>
          <p:cNvSpPr txBox="1">
            <a:spLocks/>
          </p:cNvSpPr>
          <p:nvPr/>
        </p:nvSpPr>
        <p:spPr>
          <a:xfrm>
            <a:off x="1256632" y="5200284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③  扩展名匹配：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4CF47ACB-6C7F-423D-8DC6-C7EDD2AFF9DF}"/>
              </a:ext>
            </a:extLst>
          </p:cNvPr>
          <p:cNvSpPr txBox="1">
            <a:spLocks/>
          </p:cNvSpPr>
          <p:nvPr/>
        </p:nvSpPr>
        <p:spPr>
          <a:xfrm>
            <a:off x="1624051" y="5691778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2102EFF3-6F5E-437B-BBDC-2E8C074E80EF}"/>
              </a:ext>
            </a:extLst>
          </p:cNvPr>
          <p:cNvSpPr txBox="1">
            <a:spLocks/>
          </p:cNvSpPr>
          <p:nvPr/>
        </p:nvSpPr>
        <p:spPr>
          <a:xfrm>
            <a:off x="1624050" y="6265227"/>
            <a:ext cx="1585002" cy="4262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sp>
        <p:nvSpPr>
          <p:cNvPr id="39" name="文本占位符 19">
            <a:extLst>
              <a:ext uri="{FF2B5EF4-FFF2-40B4-BE49-F238E27FC236}">
                <a16:creationId xmlns:a16="http://schemas.microsoft.com/office/drawing/2014/main" id="{0BECA3FB-415E-40E5-97EB-FB7E007B1513}"/>
              </a:ext>
            </a:extLst>
          </p:cNvPr>
          <p:cNvSpPr txBox="1">
            <a:spLocks/>
          </p:cNvSpPr>
          <p:nvPr/>
        </p:nvSpPr>
        <p:spPr>
          <a:xfrm>
            <a:off x="6578343" y="2127811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④  任意匹配：</a:t>
            </a:r>
          </a:p>
        </p:txBody>
      </p:sp>
      <p:sp>
        <p:nvSpPr>
          <p:cNvPr id="40" name="文本占位符 19">
            <a:extLst>
              <a:ext uri="{FF2B5EF4-FFF2-40B4-BE49-F238E27FC236}">
                <a16:creationId xmlns:a16="http://schemas.microsoft.com/office/drawing/2014/main" id="{E7B983D5-679E-4D28-BB68-73E3E4C2F164}"/>
              </a:ext>
            </a:extLst>
          </p:cNvPr>
          <p:cNvSpPr txBox="1">
            <a:spLocks/>
          </p:cNvSpPr>
          <p:nvPr/>
        </p:nvSpPr>
        <p:spPr>
          <a:xfrm>
            <a:off x="6945762" y="2619305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8E146967-27F5-4125-9983-7BD3F90A4974}"/>
              </a:ext>
            </a:extLst>
          </p:cNvPr>
          <p:cNvSpPr txBox="1">
            <a:spLocks/>
          </p:cNvSpPr>
          <p:nvPr/>
        </p:nvSpPr>
        <p:spPr>
          <a:xfrm>
            <a:off x="6945762" y="3149341"/>
            <a:ext cx="1585002" cy="3919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F820F7A-031F-4216-A016-E95848C4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355" y="6191229"/>
            <a:ext cx="2392887" cy="25148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369979F-3F1E-4620-845E-33B0E3131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355" y="6501302"/>
            <a:ext cx="2415749" cy="25148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22822C3-3808-4459-A10C-C16BB1D27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835" y="3140467"/>
            <a:ext cx="2286198" cy="25148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97CB157-065A-494E-8F81-470B179F1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0835" y="3409529"/>
            <a:ext cx="2286198" cy="274344"/>
          </a:xfrm>
          <a:prstGeom prst="rect">
            <a:avLst/>
          </a:prstGeom>
        </p:spPr>
      </p:pic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76AA1EC0-3522-4B0F-BE54-CA509802CCDD}"/>
              </a:ext>
            </a:extLst>
          </p:cNvPr>
          <p:cNvSpPr txBox="1">
            <a:spLocks/>
          </p:cNvSpPr>
          <p:nvPr/>
        </p:nvSpPr>
        <p:spPr>
          <a:xfrm>
            <a:off x="6945761" y="3642989"/>
            <a:ext cx="5065726" cy="1581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/</a:t>
            </a:r>
            <a:r>
              <a:rPr lang="zh-CN" altLang="en-US" sz="1400"/>
              <a:t> 和 </a:t>
            </a:r>
            <a:r>
              <a:rPr lang="en-US" altLang="zh-CN" sz="1400"/>
              <a:t>/* </a:t>
            </a:r>
            <a:r>
              <a:rPr lang="zh-CN" altLang="en-US" sz="1400"/>
              <a:t>区别：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/>
              <a:t>当我们的项目中的</a:t>
            </a:r>
            <a:r>
              <a:rPr lang="en-US" altLang="zh-CN" sz="1200"/>
              <a:t>Servlet</a:t>
            </a:r>
            <a:r>
              <a:rPr lang="zh-CN" altLang="en-US" sz="1200"/>
              <a:t>配置了</a:t>
            </a:r>
            <a:r>
              <a:rPr lang="en-US" altLang="zh-CN" sz="1200"/>
              <a:t>“/”</a:t>
            </a:r>
            <a:r>
              <a:rPr lang="zh-CN" altLang="en-US" sz="1200"/>
              <a:t>，会覆盖掉</a:t>
            </a:r>
            <a:r>
              <a:rPr lang="en-US" altLang="zh-CN" sz="1200"/>
              <a:t>tomcat</a:t>
            </a:r>
            <a:r>
              <a:rPr lang="zh-CN" altLang="en-US" sz="1200"/>
              <a:t>中的</a:t>
            </a:r>
            <a:r>
              <a:rPr lang="en-US" altLang="zh-CN" sz="1200"/>
              <a:t>DefaultServlet</a:t>
            </a:r>
            <a:r>
              <a:rPr lang="zh-CN" altLang="en-US" sz="1200"/>
              <a:t>，当其他的 </a:t>
            </a:r>
            <a:r>
              <a:rPr lang="en-US" altLang="zh-CN" sz="1200"/>
              <a:t>url-pattern</a:t>
            </a:r>
            <a:r>
              <a:rPr lang="zh-CN" altLang="en-US" sz="1200"/>
              <a:t>都匹配不上时都会走这个</a:t>
            </a:r>
            <a:r>
              <a:rPr lang="en-US" altLang="zh-CN" sz="1200"/>
              <a:t>Servlet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/>
              <a:t>当我们的项目中配置了</a:t>
            </a:r>
            <a:r>
              <a:rPr lang="en-US" altLang="zh-CN" sz="1200"/>
              <a:t>“/</a:t>
            </a:r>
            <a:r>
              <a:rPr lang="zh-CN" altLang="en-US" sz="1200"/>
              <a:t>*</a:t>
            </a:r>
            <a:r>
              <a:rPr lang="en-US" altLang="zh-CN" sz="1200"/>
              <a:t>”</a:t>
            </a:r>
            <a:r>
              <a:rPr lang="zh-CN" altLang="en-US" sz="1200"/>
              <a:t>，意味着匹配任意访问路径</a:t>
            </a:r>
          </a:p>
        </p:txBody>
      </p:sp>
      <p:sp>
        <p:nvSpPr>
          <p:cNvPr id="38" name="文本占位符 19">
            <a:extLst>
              <a:ext uri="{FF2B5EF4-FFF2-40B4-BE49-F238E27FC236}">
                <a16:creationId xmlns:a16="http://schemas.microsoft.com/office/drawing/2014/main" id="{BF80D39C-3AE1-451A-A051-139931CFCEFC}"/>
              </a:ext>
            </a:extLst>
          </p:cNvPr>
          <p:cNvSpPr txBox="1">
            <a:spLocks/>
          </p:cNvSpPr>
          <p:nvPr/>
        </p:nvSpPr>
        <p:spPr>
          <a:xfrm>
            <a:off x="6945761" y="5381831"/>
            <a:ext cx="5065726" cy="1048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优先级：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      精确路径</a:t>
            </a:r>
            <a:r>
              <a:rPr lang="en-US" altLang="zh-CN" sz="1400"/>
              <a:t> &gt; </a:t>
            </a:r>
            <a:r>
              <a:rPr lang="zh-CN" altLang="en-US" sz="1400"/>
              <a:t>目录路径 </a:t>
            </a:r>
            <a:r>
              <a:rPr lang="en-US" altLang="zh-CN" sz="1400"/>
              <a:t>&gt; </a:t>
            </a:r>
            <a:r>
              <a:rPr lang="zh-CN" altLang="en-US" sz="1400"/>
              <a:t>扩展名路径 </a:t>
            </a:r>
            <a:r>
              <a:rPr lang="en-US" altLang="zh-CN" sz="1400"/>
              <a:t>&gt; /* &gt; /</a:t>
            </a:r>
          </a:p>
          <a:p>
            <a:pPr marL="0" indent="0">
              <a:buNone/>
            </a:pPr>
            <a:endParaRPr lang="zh-CN" altLang="en-US" sz="1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568093-D5B3-4DD4-B575-3D0D402D9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3898" y="3190653"/>
            <a:ext cx="2583404" cy="2819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45AC9D-FC88-46BC-84BF-108448797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159" y="2723539"/>
            <a:ext cx="2530059" cy="274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A61BD7-7CCC-4DFB-BB12-E8FBBB2619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2159" y="4086010"/>
            <a:ext cx="2126164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AE50E5-B0AB-40F1-95BC-2E926B2ADD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3898" y="5757539"/>
            <a:ext cx="1806097" cy="29720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A129C8-44EF-4ABC-9EF8-843A66E8A8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3971" y="2462896"/>
            <a:ext cx="1585097" cy="2819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B45CBD1-C0E3-4333-8FD1-355DC48AF2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4250" y="2757244"/>
            <a:ext cx="1623201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XML </a:t>
            </a:r>
            <a:r>
              <a:rPr lang="zh-CN" altLang="en-US">
                <a:solidFill>
                  <a:srgbClr val="C00000"/>
                </a:solidFill>
              </a:rPr>
              <a:t>配置方式编写 </a:t>
            </a:r>
            <a:r>
              <a:rPr lang="en-US" altLang="zh-CN">
                <a:solidFill>
                  <a:srgbClr val="C00000"/>
                </a:solidFill>
              </a:rPr>
              <a:t>Servlet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16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</a:p>
        </p:txBody>
      </p:sp>
      <p:sp>
        <p:nvSpPr>
          <p:cNvPr id="9" name="文本占位符 19">
            <a:extLst>
              <a:ext uri="{FF2B5EF4-FFF2-40B4-BE49-F238E27FC236}">
                <a16:creationId xmlns:a16="http://schemas.microsoft.com/office/drawing/2014/main" id="{A805C76F-9CA3-487B-B7BE-1356C6CA22C1}"/>
              </a:ext>
            </a:extLst>
          </p:cNvPr>
          <p:cNvSpPr txBox="1">
            <a:spLocks/>
          </p:cNvSpPr>
          <p:nvPr/>
        </p:nvSpPr>
        <p:spPr>
          <a:xfrm>
            <a:off x="710880" y="1696195"/>
            <a:ext cx="9391910" cy="8783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从</a:t>
            </a:r>
            <a:r>
              <a:rPr lang="en-US" altLang="zh-CN"/>
              <a:t>3.0</a:t>
            </a:r>
            <a:r>
              <a:rPr lang="zh-CN" altLang="en-US"/>
              <a:t>版本后开始支持使用注解配置，</a:t>
            </a:r>
            <a:r>
              <a:rPr lang="en-US" altLang="zh-CN"/>
              <a:t>3.0</a:t>
            </a:r>
            <a:r>
              <a:rPr lang="zh-CN" altLang="en-US"/>
              <a:t>版本前只支持 </a:t>
            </a:r>
            <a:r>
              <a:rPr lang="en-US" altLang="zh-CN"/>
              <a:t>XML </a:t>
            </a:r>
            <a:r>
              <a:rPr lang="zh-CN" altLang="en-US"/>
              <a:t>配置文件的配置方式</a:t>
            </a:r>
            <a:endParaRPr lang="en-US" altLang="zh-CN"/>
          </a:p>
          <a:p>
            <a:r>
              <a:rPr lang="zh-CN" altLang="en-US"/>
              <a:t>步骤：</a:t>
            </a:r>
          </a:p>
        </p:txBody>
      </p:sp>
      <p:sp>
        <p:nvSpPr>
          <p:cNvPr id="11" name="文本占位符 19">
            <a:extLst>
              <a:ext uri="{FF2B5EF4-FFF2-40B4-BE49-F238E27FC236}">
                <a16:creationId xmlns:a16="http://schemas.microsoft.com/office/drawing/2014/main" id="{6DA357BB-3763-49D8-A710-3698C4EEFA8D}"/>
              </a:ext>
            </a:extLst>
          </p:cNvPr>
          <p:cNvSpPr txBox="1">
            <a:spLocks/>
          </p:cNvSpPr>
          <p:nvPr/>
        </p:nvSpPr>
        <p:spPr>
          <a:xfrm>
            <a:off x="1040834" y="2574525"/>
            <a:ext cx="9391910" cy="8783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Servlet</a:t>
            </a:r>
            <a:r>
              <a:rPr lang="zh-CN" altLang="en-US"/>
              <a:t>类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web.xml</a:t>
            </a:r>
            <a:r>
              <a:rPr lang="zh-CN" altLang="en-US"/>
              <a:t>中配置该</a:t>
            </a:r>
            <a:r>
              <a:rPr lang="en-US" altLang="zh-CN"/>
              <a:t>Servlet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099FEB-FBCB-45F2-A3B5-7F9C238A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09" y="3452855"/>
            <a:ext cx="665283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8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HTTP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4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243AFF99-78E4-49DF-AEC5-79BAB1FEF30E}"/>
              </a:ext>
            </a:extLst>
          </p:cNvPr>
          <p:cNvSpPr txBox="1">
            <a:spLocks/>
          </p:cNvSpPr>
          <p:nvPr/>
        </p:nvSpPr>
        <p:spPr>
          <a:xfrm>
            <a:off x="710880" y="4044193"/>
            <a:ext cx="8551107" cy="26909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HTTP </a:t>
            </a:r>
            <a:r>
              <a:rPr lang="zh-CN" altLang="en-US"/>
              <a:t>协议特点：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协议：面向连接，安全</a:t>
            </a:r>
            <a:endParaRPr lang="en-US" altLang="zh-CN"/>
          </a:p>
          <a:p>
            <a:pPr lvl="1"/>
            <a:r>
              <a:rPr lang="zh-CN" altLang="en-US"/>
              <a:t>基于请求</a:t>
            </a:r>
            <a:r>
              <a:rPr lang="en-US" altLang="zh-CN"/>
              <a:t>-</a:t>
            </a:r>
            <a:r>
              <a:rPr lang="zh-CN" altLang="en-US"/>
              <a:t>响应模型的：一次请求对应一次响应</a:t>
            </a:r>
            <a:endParaRPr lang="en-US" altLang="zh-CN"/>
          </a:p>
          <a:p>
            <a:pPr lvl="1"/>
            <a:r>
              <a:rPr lang="en-US" altLang="zh-CN"/>
              <a:t>HTTP</a:t>
            </a:r>
            <a:r>
              <a:rPr lang="zh-CN" altLang="en-US"/>
              <a:t>协议是无状态的协议：对于事务处理没有记忆能力。每次请求</a:t>
            </a:r>
            <a:r>
              <a:rPr lang="en-US" altLang="zh-CN"/>
              <a:t>-</a:t>
            </a:r>
            <a:r>
              <a:rPr lang="zh-CN" altLang="en-US"/>
              <a:t>响应都是独立的。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缺点：多次请求间不能共享数据。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优点：速度快</a:t>
            </a:r>
            <a:endParaRPr lang="en-US" altLang="zh-CN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33A3687B-B0ED-4189-A81B-D2269E265176}"/>
              </a:ext>
            </a:extLst>
          </p:cNvPr>
          <p:cNvSpPr txBox="1">
            <a:spLocks/>
          </p:cNvSpPr>
          <p:nvPr/>
        </p:nvSpPr>
        <p:spPr>
          <a:xfrm>
            <a:off x="4471719" y="5563129"/>
            <a:ext cx="5616178" cy="43827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中使用会话技术（</a:t>
            </a:r>
            <a:r>
              <a:rPr lang="en-US" altLang="zh-CN" sz="1400"/>
              <a:t>Cookie</a:t>
            </a:r>
            <a:r>
              <a:rPr lang="zh-CN" altLang="en-US" sz="1400"/>
              <a:t>、</a:t>
            </a:r>
            <a:r>
              <a:rPr lang="en-US" altLang="zh-CN" sz="1400"/>
              <a:t>Session</a:t>
            </a:r>
            <a:r>
              <a:rPr lang="zh-CN" altLang="en-US" sz="1400"/>
              <a:t>）来解决这个问题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24DBB7E-8C77-4DA4-91FC-6889790157E7}"/>
              </a:ext>
            </a:extLst>
          </p:cNvPr>
          <p:cNvGrpSpPr/>
          <p:nvPr/>
        </p:nvGrpSpPr>
        <p:grpSpPr>
          <a:xfrm>
            <a:off x="1906682" y="2966420"/>
            <a:ext cx="803834" cy="537785"/>
            <a:chOff x="1906682" y="2966420"/>
            <a:chExt cx="803834" cy="5377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541AF8-D2BD-48F7-9945-94C6B034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41" name="文本占位符 6">
              <a:extLst>
                <a:ext uri="{FF2B5EF4-FFF2-40B4-BE49-F238E27FC236}">
                  <a16:creationId xmlns:a16="http://schemas.microsoft.com/office/drawing/2014/main" id="{A1ADEB65-DE5E-4404-ADCE-B4E2C2E676B0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26E6AC3-D325-4EE3-8B46-79B3D5FC2E6A}"/>
              </a:ext>
            </a:extLst>
          </p:cNvPr>
          <p:cNvGrpSpPr/>
          <p:nvPr/>
        </p:nvGrpSpPr>
        <p:grpSpPr>
          <a:xfrm>
            <a:off x="7840105" y="3557491"/>
            <a:ext cx="803834" cy="567067"/>
            <a:chOff x="7820441" y="3557491"/>
            <a:chExt cx="803834" cy="567067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04FBD17-EA56-4075-8CD2-28F5E346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42" name="文本占位符 6">
              <a:extLst>
                <a:ext uri="{FF2B5EF4-FFF2-40B4-BE49-F238E27FC236}">
                  <a16:creationId xmlns:a16="http://schemas.microsoft.com/office/drawing/2014/main" id="{0C61834F-9D55-42D3-91B6-743F864066DF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232 L 0.13021 -0.09282 C 0.15729 -0.1132 0.19805 -0.12407 0.24076 -0.12407 C 0.28933 -0.12407 0.32826 -0.1132 0.35534 -0.09282 L 0.48568 -0.00232 " pathEditMode="relative" rAng="0" ptsTypes="AAAAA">
                                      <p:cBhvr>
                                        <p:cTn id="34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9051 L -0.12838 0.01621 C -0.15521 0.04028 -0.19557 0.05324 -0.23789 0.05324 C -0.28594 0.05324 -0.32448 0.04028 -0.3513 0.01621 L -0.48021 -0.09051 " pathEditMode="relative" rAng="0" ptsTypes="AAAAA">
                                      <p:cBhvr>
                                        <p:cTn id="43" dur="1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1" grpId="0"/>
      <p:bldP spid="32" grpId="0"/>
      <p:bldP spid="34" grpId="0"/>
      <p:bldP spid="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请求数据格式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55252BC-1CDA-4C4D-8620-A4C1D5B55336}"/>
              </a:ext>
            </a:extLst>
          </p:cNvPr>
          <p:cNvSpPr txBox="1"/>
          <p:nvPr/>
        </p:nvSpPr>
        <p:spPr>
          <a:xfrm>
            <a:off x="7146767" y="1444401"/>
            <a:ext cx="4464387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GET / HTTP/1.1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Host: www.itcast.cn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Connection: keep-alive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User-Agent: Mozilla/5.0 Chrome/91.0.4472.106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</a:rPr>
              <a:t>…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406828F-B24F-4CC0-871B-EE705CDF0827}"/>
              </a:ext>
            </a:extLst>
          </p:cNvPr>
          <p:cNvSpPr txBox="1">
            <a:spLocks/>
          </p:cNvSpPr>
          <p:nvPr/>
        </p:nvSpPr>
        <p:spPr>
          <a:xfrm>
            <a:off x="710881" y="1625397"/>
            <a:ext cx="5385119" cy="216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请求行</a:t>
            </a:r>
            <a:r>
              <a:rPr lang="zh-CN" altLang="en-US"/>
              <a:t>：请求数据的第一行。其中</a:t>
            </a:r>
            <a:r>
              <a:rPr lang="en-US" altLang="zh-CN"/>
              <a:t>GET</a:t>
            </a:r>
            <a:r>
              <a:rPr lang="zh-CN" altLang="en-US"/>
              <a:t>表示请求方式，</a:t>
            </a:r>
            <a:r>
              <a:rPr lang="en-US" altLang="zh-CN"/>
              <a:t>/</a:t>
            </a:r>
            <a:r>
              <a:rPr lang="zh-CN" altLang="en-US"/>
              <a:t>表示请求资源路径，</a:t>
            </a:r>
            <a:r>
              <a:rPr lang="en-US" altLang="zh-CN"/>
              <a:t>HTTP/1.1</a:t>
            </a:r>
            <a:r>
              <a:rPr lang="zh-CN" altLang="en-US"/>
              <a:t>表示协议版本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请求头</a:t>
            </a:r>
            <a:r>
              <a:rPr lang="zh-CN" altLang="en-US"/>
              <a:t>：第二行开始，格式为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value</a:t>
            </a:r>
            <a:r>
              <a:rPr lang="zh-CN" altLang="en-US"/>
              <a:t>形式。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请求体</a:t>
            </a:r>
            <a:r>
              <a:rPr lang="zh-CN" altLang="en-US"/>
              <a:t>： </a:t>
            </a:r>
            <a:r>
              <a:rPr lang="en-US" altLang="zh-CN"/>
              <a:t>POST</a:t>
            </a:r>
            <a:r>
              <a:rPr lang="zh-CN" altLang="en-US"/>
              <a:t>请求的最后一部分，存放请求参数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6FC9852C-0149-41CF-9D4E-5FEF983321BA}"/>
              </a:ext>
            </a:extLst>
          </p:cNvPr>
          <p:cNvSpPr txBox="1">
            <a:spLocks/>
          </p:cNvSpPr>
          <p:nvPr/>
        </p:nvSpPr>
        <p:spPr>
          <a:xfrm>
            <a:off x="710880" y="4100210"/>
            <a:ext cx="6594488" cy="23202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/>
              <a:t>常见的</a:t>
            </a:r>
            <a:r>
              <a:rPr lang="en-US" altLang="zh-CN" sz="1400"/>
              <a:t>HTTP </a:t>
            </a:r>
            <a:r>
              <a:rPr lang="zh-CN" altLang="en-US" sz="1400"/>
              <a:t>请求头：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Host: </a:t>
            </a:r>
            <a:r>
              <a:rPr lang="zh-CN" altLang="en-US" sz="1200"/>
              <a:t>表示请求的主机名</a:t>
            </a:r>
            <a:endParaRPr lang="en-US" altLang="zh-CN" sz="1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User-Agent: </a:t>
            </a:r>
            <a:r>
              <a:rPr lang="zh-CN" altLang="en-US" sz="1200"/>
              <a:t>浏览器版本，例如</a:t>
            </a:r>
            <a:r>
              <a:rPr lang="en-US" altLang="zh-CN" sz="1200"/>
              <a:t>Chrome</a:t>
            </a:r>
            <a:r>
              <a:rPr lang="zh-CN" altLang="en-US" sz="1200"/>
              <a:t>浏览器的标识类似</a:t>
            </a:r>
            <a:r>
              <a:rPr lang="en-US" altLang="zh-CN" sz="1200"/>
              <a:t>Mozilla/5.0 ... Chrome/79</a:t>
            </a:r>
            <a:r>
              <a:rPr lang="zh-CN" altLang="en-US" sz="1200"/>
              <a:t>，</a:t>
            </a:r>
            <a:r>
              <a:rPr lang="en-US" altLang="zh-CN" sz="1200"/>
              <a:t>IE</a:t>
            </a:r>
            <a:r>
              <a:rPr lang="zh-CN" altLang="en-US" sz="1200"/>
              <a:t>浏览器的标识类似</a:t>
            </a:r>
            <a:r>
              <a:rPr lang="en-US" altLang="zh-CN" sz="1200"/>
              <a:t>Mozilla/5.0 (Windows NT ...) like Gecko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</a:t>
            </a:r>
            <a:r>
              <a:rPr lang="zh-CN" altLang="en-US" sz="1200"/>
              <a:t>：表示浏览器能接收的资源类型，如</a:t>
            </a:r>
            <a:r>
              <a:rPr lang="en-US" altLang="zh-CN" sz="1200"/>
              <a:t>text/*</a:t>
            </a:r>
            <a:r>
              <a:rPr lang="zh-CN" altLang="en-US" sz="1200"/>
              <a:t>，</a:t>
            </a:r>
            <a:r>
              <a:rPr lang="en-US" altLang="zh-CN" sz="1200"/>
              <a:t>image/*</a:t>
            </a:r>
            <a:r>
              <a:rPr lang="zh-CN" altLang="en-US" sz="1200"/>
              <a:t>或者*</a:t>
            </a:r>
            <a:r>
              <a:rPr lang="en-US" altLang="zh-CN" sz="1200"/>
              <a:t>/*</a:t>
            </a:r>
            <a:r>
              <a:rPr lang="zh-CN" altLang="en-US" sz="1200"/>
              <a:t>表示所有；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Accept-Language</a:t>
            </a:r>
            <a:r>
              <a:rPr lang="zh-CN" altLang="en-US" sz="1200"/>
              <a:t>：表示浏览器偏好的语言，服务器可以据此返回不同语言的网页；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Accept-Encoding</a:t>
            </a:r>
            <a:r>
              <a:rPr lang="zh-CN" altLang="en-US" sz="1200"/>
              <a:t>：表示浏览器可以支持的压缩类型，例如</a:t>
            </a:r>
            <a:r>
              <a:rPr lang="en-US" altLang="zh-CN" sz="1200"/>
              <a:t>gzip, deflate</a:t>
            </a:r>
            <a:r>
              <a:rPr lang="zh-CN" altLang="en-US" sz="1200"/>
              <a:t>等。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BD031DB-5AB6-43D7-A5E6-4FC6328B8C97}"/>
              </a:ext>
            </a:extLst>
          </p:cNvPr>
          <p:cNvSpPr txBox="1"/>
          <p:nvPr/>
        </p:nvSpPr>
        <p:spPr>
          <a:xfrm>
            <a:off x="7146767" y="4589828"/>
            <a:ext cx="4464387" cy="163121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POST / HTTP/1.1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Host: www.itcast.cn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Connection: keep-alive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Cache-Control: max-age=0 Upgrade-Insecure-Requests: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User-Agent: Mozilla/5.0 Chrome/91.0.4472.106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username=superbaby&amp;password=123456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9949022F-AC7C-4412-93A6-0514E3B7EC42}"/>
              </a:ext>
            </a:extLst>
          </p:cNvPr>
          <p:cNvSpPr txBox="1">
            <a:spLocks/>
          </p:cNvSpPr>
          <p:nvPr/>
        </p:nvSpPr>
        <p:spPr>
          <a:xfrm>
            <a:off x="7146767" y="3114995"/>
            <a:ext cx="4088282" cy="135379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400"/>
              <a:t>GET</a:t>
            </a:r>
            <a:r>
              <a:rPr lang="zh-CN" altLang="en-US" sz="1400"/>
              <a:t>请求和 </a:t>
            </a:r>
            <a:r>
              <a:rPr lang="en-US" altLang="zh-CN" sz="1400"/>
              <a:t>POST</a:t>
            </a:r>
            <a:r>
              <a:rPr lang="zh-CN" altLang="en-US" sz="1400"/>
              <a:t>请求区别：</a:t>
            </a:r>
            <a:endParaRPr lang="en-US" altLang="zh-CN" sz="1400"/>
          </a:p>
          <a:p>
            <a:pPr lvl="1"/>
            <a:r>
              <a:rPr lang="en-US" altLang="zh-CN" sz="1200"/>
              <a:t>GET</a:t>
            </a:r>
            <a:r>
              <a:rPr lang="zh-CN" altLang="en-US" sz="1200"/>
              <a:t>请求请求参数在请求行中，没有请求体。</a:t>
            </a:r>
            <a:r>
              <a:rPr lang="en-US" altLang="zh-CN" sz="1200"/>
              <a:t>POST</a:t>
            </a:r>
            <a:r>
              <a:rPr lang="zh-CN" altLang="en-US" sz="1200"/>
              <a:t>请求请求参数在请求体中</a:t>
            </a:r>
            <a:endParaRPr lang="en-US" altLang="zh-CN" sz="1200"/>
          </a:p>
          <a:p>
            <a:pPr lvl="1"/>
            <a:r>
              <a:rPr lang="en-US" altLang="zh-CN" sz="1200"/>
              <a:t>GET</a:t>
            </a:r>
            <a:r>
              <a:rPr lang="zh-CN" altLang="en-US" sz="1200"/>
              <a:t>请求请求参数大小有限制，</a:t>
            </a:r>
            <a:r>
              <a:rPr lang="en-US" altLang="zh-CN" sz="1200"/>
              <a:t>POST</a:t>
            </a:r>
            <a:r>
              <a:rPr lang="zh-CN" altLang="en-US" sz="120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319144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243AFF99-78E4-49DF-AEC5-79BAB1FEF30E}"/>
              </a:ext>
            </a:extLst>
          </p:cNvPr>
          <p:cNvSpPr txBox="1">
            <a:spLocks/>
          </p:cNvSpPr>
          <p:nvPr/>
        </p:nvSpPr>
        <p:spPr>
          <a:xfrm>
            <a:off x="710880" y="4044193"/>
            <a:ext cx="8551107" cy="26909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HTTP </a:t>
            </a:r>
            <a:r>
              <a:rPr lang="zh-CN" altLang="en-US"/>
              <a:t>协议特点：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协议：面向连接，安全</a:t>
            </a:r>
            <a:endParaRPr lang="en-US" altLang="zh-CN"/>
          </a:p>
          <a:p>
            <a:pPr lvl="1"/>
            <a:r>
              <a:rPr lang="zh-CN" altLang="en-US"/>
              <a:t>基于请求</a:t>
            </a:r>
            <a:r>
              <a:rPr lang="en-US" altLang="zh-CN"/>
              <a:t>-</a:t>
            </a:r>
            <a:r>
              <a:rPr lang="zh-CN" altLang="en-US"/>
              <a:t>响应模型的：一次请求对应一次响应</a:t>
            </a:r>
            <a:endParaRPr lang="en-US" altLang="zh-CN"/>
          </a:p>
          <a:p>
            <a:pPr lvl="1"/>
            <a:r>
              <a:rPr lang="en-US" altLang="zh-CN"/>
              <a:t>HTTP</a:t>
            </a:r>
            <a:r>
              <a:rPr lang="zh-CN" altLang="en-US"/>
              <a:t>协议是无状态的协议：对于事务处理没有记忆能力。每次请求响应都是独立的。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缺点：多次请求间不能共享数据。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优点：速度快</a:t>
            </a:r>
            <a:endParaRPr lang="en-US" altLang="zh-CN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33A3687B-B0ED-4189-A81B-D2269E265176}"/>
              </a:ext>
            </a:extLst>
          </p:cNvPr>
          <p:cNvSpPr txBox="1">
            <a:spLocks/>
          </p:cNvSpPr>
          <p:nvPr/>
        </p:nvSpPr>
        <p:spPr>
          <a:xfrm>
            <a:off x="4452055" y="5556239"/>
            <a:ext cx="5616178" cy="43827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中使用会话技术（</a:t>
            </a:r>
            <a:r>
              <a:rPr lang="en-US" altLang="zh-CN" sz="1400"/>
              <a:t>Cookie</a:t>
            </a:r>
            <a:r>
              <a:rPr lang="zh-CN" altLang="en-US" sz="1400"/>
              <a:t>、</a:t>
            </a:r>
            <a:r>
              <a:rPr lang="en-US" altLang="zh-CN" sz="1400"/>
              <a:t>Session</a:t>
            </a:r>
            <a:r>
              <a:rPr lang="zh-CN" altLang="en-US" sz="1400"/>
              <a:t>）来解决这个问题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FD6B4E-B068-4758-9DF8-9BF87C99B396}"/>
              </a:ext>
            </a:extLst>
          </p:cNvPr>
          <p:cNvGrpSpPr/>
          <p:nvPr/>
        </p:nvGrpSpPr>
        <p:grpSpPr>
          <a:xfrm>
            <a:off x="7820441" y="2995192"/>
            <a:ext cx="803834" cy="537785"/>
            <a:chOff x="1906682" y="2966420"/>
            <a:chExt cx="803834" cy="5377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B9EAD1-5FE8-4671-AECC-B33ED917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ED13D3B7-C3F7-4A47-A34B-478BC23CD1EB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AB63B6-0CDE-4ACC-B81E-F757C60E16CA}"/>
              </a:ext>
            </a:extLst>
          </p:cNvPr>
          <p:cNvGrpSpPr/>
          <p:nvPr/>
        </p:nvGrpSpPr>
        <p:grpSpPr>
          <a:xfrm>
            <a:off x="1879508" y="2965910"/>
            <a:ext cx="803834" cy="567067"/>
            <a:chOff x="7820441" y="3557491"/>
            <a:chExt cx="803834" cy="5670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A327B8-AAD9-4D15-9763-C15589B8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FE1C1781-F8A7-45A8-9CA8-560DA601CFFB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03614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38448</TotalTime>
  <Words>2969</Words>
  <Application>Microsoft Office PowerPoint</Application>
  <PresentationFormat>宽屏</PresentationFormat>
  <Paragraphs>396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6" baseType="lpstr">
      <vt:lpstr>Alibaba PuHuiTi B</vt:lpstr>
      <vt:lpstr>Alibaba PuHuiTi M</vt:lpstr>
      <vt:lpstr>Alibaba PuHuiTi Medium</vt:lpstr>
      <vt:lpstr>Alibaba PuHuiTi R</vt:lpstr>
      <vt:lpstr>-apple-system</vt:lpstr>
      <vt:lpstr>Arial Unicode MS</vt:lpstr>
      <vt:lpstr>PingFang SC</vt:lpstr>
      <vt:lpstr>PingFangSC-Regular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Web核心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</vt:lpstr>
      <vt:lpstr>HTTP-请求数据格式</vt:lpstr>
      <vt:lpstr>HTTP</vt:lpstr>
      <vt:lpstr>HTTP-响应数据格式</vt:lpstr>
      <vt:lpstr>HTTP</vt:lpstr>
      <vt:lpstr>PowerPoint 演示文稿</vt:lpstr>
      <vt:lpstr>Web 服务器</vt:lpstr>
      <vt:lpstr>Tomcat</vt:lpstr>
      <vt:lpstr>Tomcat</vt:lpstr>
      <vt:lpstr>PowerPoint 演示文稿</vt:lpstr>
      <vt:lpstr>Tomcat</vt:lpstr>
      <vt:lpstr>Tomcat – 基本使用</vt:lpstr>
      <vt:lpstr>Tomcat</vt:lpstr>
      <vt:lpstr>Tomcat – 基本使用</vt:lpstr>
      <vt:lpstr>Tomcat – 部署项目</vt:lpstr>
      <vt:lpstr>Tomcat</vt:lpstr>
      <vt:lpstr>IDEA中创建 Maven Web项目</vt:lpstr>
      <vt:lpstr>IDEA中创建 Maven Web项目</vt:lpstr>
      <vt:lpstr>IDEA中创建 Maven Web项目</vt:lpstr>
      <vt:lpstr>Tomcat</vt:lpstr>
      <vt:lpstr>IDEA中使用 Tomcat – 集成本地 Tomcat</vt:lpstr>
      <vt:lpstr>IDEA中使用 Tomcat – Tomcat Maven 插件</vt:lpstr>
      <vt:lpstr>PowerPoint 演示文稿</vt:lpstr>
      <vt:lpstr>Servlet</vt:lpstr>
      <vt:lpstr>Servlet</vt:lpstr>
      <vt:lpstr>Servlet</vt:lpstr>
      <vt:lpstr>PowerPoint 演示文稿</vt:lpstr>
      <vt:lpstr>Servlet</vt:lpstr>
      <vt:lpstr>Servlet 执行流程</vt:lpstr>
      <vt:lpstr>Servlet</vt:lpstr>
      <vt:lpstr>Servlet 生命周期</vt:lpstr>
      <vt:lpstr>Servlet 方法介绍</vt:lpstr>
      <vt:lpstr>Servlet</vt:lpstr>
      <vt:lpstr>Servlet 体系结构</vt:lpstr>
      <vt:lpstr>PowerPoint 演示文稿</vt:lpstr>
      <vt:lpstr>Servlet 体系结构</vt:lpstr>
      <vt:lpstr>PowerPoint 演示文稿</vt:lpstr>
      <vt:lpstr>Servlet</vt:lpstr>
      <vt:lpstr>Servlet urlPattern配置</vt:lpstr>
      <vt:lpstr>Servlet urlPattern配置</vt:lpstr>
      <vt:lpstr>Servlet</vt:lpstr>
      <vt:lpstr>XML 配置方式编写 Servlet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841</cp:revision>
  <dcterms:created xsi:type="dcterms:W3CDTF">2020-03-31T02:23:27Z</dcterms:created>
  <dcterms:modified xsi:type="dcterms:W3CDTF">2021-10-18T07:04:23Z</dcterms:modified>
</cp:coreProperties>
</file>