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4551" r:id="rId1"/>
    <p:sldMasterId id="2147484608" r:id="rId2"/>
    <p:sldMasterId id="2147484613" r:id="rId3"/>
  </p:sldMasterIdLst>
  <p:notesMasterIdLst>
    <p:notesMasterId r:id="rId25"/>
  </p:notesMasterIdLst>
  <p:handoutMasterIdLst>
    <p:handoutMasterId r:id="rId26"/>
  </p:handoutMasterIdLst>
  <p:sldIdLst>
    <p:sldId id="1678" r:id="rId4"/>
    <p:sldId id="1722" r:id="rId5"/>
    <p:sldId id="1569" r:id="rId6"/>
    <p:sldId id="1724" r:id="rId7"/>
    <p:sldId id="1723" r:id="rId8"/>
    <p:sldId id="1725" r:id="rId9"/>
    <p:sldId id="1726" r:id="rId10"/>
    <p:sldId id="290" r:id="rId11"/>
    <p:sldId id="293" r:id="rId12"/>
    <p:sldId id="1727" r:id="rId13"/>
    <p:sldId id="292" r:id="rId14"/>
    <p:sldId id="1728" r:id="rId15"/>
    <p:sldId id="1729" r:id="rId16"/>
    <p:sldId id="1730" r:id="rId17"/>
    <p:sldId id="264" r:id="rId18"/>
    <p:sldId id="1731" r:id="rId19"/>
    <p:sldId id="1732" r:id="rId20"/>
    <p:sldId id="1680" r:id="rId21"/>
    <p:sldId id="266" r:id="rId22"/>
    <p:sldId id="1159" r:id="rId23"/>
    <p:sldId id="1719" r:id="rId2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2A55AF-265B-42B3-9CB6-40C6288A9B30}">
          <p14:sldIdLst>
            <p14:sldId id="1678"/>
            <p14:sldId id="1722"/>
            <p14:sldId id="1569"/>
            <p14:sldId id="1724"/>
            <p14:sldId id="1723"/>
            <p14:sldId id="1725"/>
            <p14:sldId id="1726"/>
            <p14:sldId id="290"/>
            <p14:sldId id="293"/>
            <p14:sldId id="1727"/>
            <p14:sldId id="292"/>
            <p14:sldId id="1728"/>
            <p14:sldId id="1729"/>
            <p14:sldId id="1730"/>
            <p14:sldId id="264"/>
            <p14:sldId id="1731"/>
            <p14:sldId id="1732"/>
            <p14:sldId id="1680"/>
            <p14:sldId id="266"/>
            <p14:sldId id="1159"/>
            <p14:sldId id="17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243A5E"/>
    <a:srgbClr val="0078D4"/>
    <a:srgbClr val="000000"/>
    <a:srgbClr val="FFFFFF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6B306-FB24-4153-AADE-CCAC20582B5C}" v="29" dt="2023-02-16T15:10:1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178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2/16/2023 7:39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2/16/2023 7:38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8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14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9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24701-E14A-4A8F-8A92-311B2BD087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227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6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4701-E14A-4A8F-8A92-311B2BD087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8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7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5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2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4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4701-E14A-4A8F-8A92-311B2BD08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4701-E14A-4A8F-8A92-311B2BD087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77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38" y="1853742"/>
            <a:ext cx="11456988" cy="1446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3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35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5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17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3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66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296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32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 anchor="t"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47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41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  <p:sldLayoutId id="2147484625" r:id="rId32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Segoe Pro SemiLight" panose="020B0604020202020204" pitchFamily="34" charset="0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ctive-directory/reports-monitoring/workbook-conditional-access-gap-analyzer" TargetMode="External"/><Relationship Id="rId2" Type="http://schemas.openxmlformats.org/officeDocument/2006/relationships/hyperlink" Target="https://github.com/AzureAD/AzureADAssessment/" TargetMode="Externa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danielchronlund.com/2020/11/09/dctoolbox-powershell-module-for-microsoft-365-security-conditional-access-automation-and-more/" TargetMode="External"/><Relationship Id="rId5" Type="http://schemas.openxmlformats.org/officeDocument/2006/relationships/hyperlink" Target="https://github.com/nicolonsky/ConditionalAccessDocumentation" TargetMode="External"/><Relationship Id="rId4" Type="http://schemas.openxmlformats.org/officeDocument/2006/relationships/hyperlink" Target="https://github.com/microsoft/azureadexporte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6BC3F-6A16-DB4C-8A9C-2C7E6887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Access deep dive into policy enforcement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5EFEE-0695-4C49-B1DF-874B5A65D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436713"/>
            <a:ext cx="9795376" cy="738664"/>
          </a:xfrm>
        </p:spPr>
        <p:txBody>
          <a:bodyPr/>
          <a:lstStyle/>
          <a:p>
            <a:r>
              <a:rPr lang="en-US" dirty="0"/>
              <a:t>Caleb Baker, Principal Product Manger Azure AD Conditional Access</a:t>
            </a:r>
          </a:p>
          <a:p>
            <a:r>
              <a:rPr lang="en-US" dirty="0"/>
              <a:t>2/16/2023</a:t>
            </a:r>
          </a:p>
        </p:txBody>
      </p:sp>
    </p:spTree>
    <p:extLst>
      <p:ext uri="{BB962C8B-B14F-4D97-AF65-F5344CB8AC3E}">
        <p14:creationId xmlns:p14="http://schemas.microsoft.com/office/powerpoint/2010/main" val="62214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A1B024-511E-8EDD-F663-8DCE31BB4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51732"/>
              </p:ext>
            </p:extLst>
          </p:nvPr>
        </p:nvGraphicFramePr>
        <p:xfrm>
          <a:off x="775514" y="1804532"/>
          <a:ext cx="10745157" cy="163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157">
                  <a:extLst>
                    <a:ext uri="{9D8B030D-6E8A-4147-A177-3AD203B41FA5}">
                      <a16:colId xmlns:a16="http://schemas.microsoft.com/office/drawing/2014/main" val="2116200415"/>
                    </a:ext>
                  </a:extLst>
                </a:gridCol>
              </a:tblGrid>
              <a:tr h="378611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Web site</a:t>
                      </a:r>
                    </a:p>
                  </a:txBody>
                  <a:tcPr marL="93260" marR="93260" marT="46630" marB="4663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98614"/>
                  </a:ext>
                </a:extLst>
              </a:tr>
              <a:tr h="1234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https://login.microsoftonline.com/organizations/oauth2/v2.0/authorize?redirect_uri=https%3A%2F%2Fmicrosoft.com&amp;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response_type=code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scope=files.read.all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&amp;client_id=0ba65027-1a14-4f2c-93f8-5a257bf27ab4&amp;nonce=123</a:t>
                      </a:r>
                    </a:p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181173257"/>
                  </a:ext>
                </a:extLst>
              </a:tr>
            </a:tbl>
          </a:graphicData>
        </a:graphic>
      </p:graphicFrame>
      <p:sp>
        <p:nvSpPr>
          <p:cNvPr id="13" name="Title 13">
            <a:extLst>
              <a:ext uri="{FF2B5EF4-FFF2-40B4-BE49-F238E27FC236}">
                <a16:creationId xmlns:a16="http://schemas.microsoft.com/office/drawing/2014/main" id="{A9AC8028-AEF5-7D66-D82D-5BBB01944D67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Demo : Cloud Apps using OAuth 2.0</a:t>
            </a:r>
          </a:p>
        </p:txBody>
      </p:sp>
    </p:spTree>
    <p:extLst>
      <p:ext uri="{BB962C8B-B14F-4D97-AF65-F5344CB8AC3E}">
        <p14:creationId xmlns:p14="http://schemas.microsoft.com/office/powerpoint/2010/main" val="271746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F02F7EF0-AB4C-C1C7-8124-6A443706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9" y="4195790"/>
            <a:ext cx="2548599" cy="133801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8DE9B78-0A4A-3725-C77A-A831398765F5}"/>
              </a:ext>
            </a:extLst>
          </p:cNvPr>
          <p:cNvGrpSpPr/>
          <p:nvPr/>
        </p:nvGrpSpPr>
        <p:grpSpPr>
          <a:xfrm>
            <a:off x="8946433" y="4050981"/>
            <a:ext cx="1492165" cy="1492165"/>
            <a:chOff x="6802120" y="3103880"/>
            <a:chExt cx="1463040" cy="1463040"/>
          </a:xfrm>
        </p:grpSpPr>
        <p:sp>
          <p:nvSpPr>
            <p:cNvPr id="31" name="Processing_E9F5" title="Icon of two interlocked gears">
              <a:extLst>
                <a:ext uri="{FF2B5EF4-FFF2-40B4-BE49-F238E27FC236}">
                  <a16:creationId xmlns:a16="http://schemas.microsoft.com/office/drawing/2014/main" id="{8ADD7B03-F69F-B310-FEC6-374C30DB37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85100" y="3595890"/>
              <a:ext cx="543312" cy="47319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 dirty="0">
                <a:latin typeface="Segoe UI" panose="020B0502040204020203" pitchFamily="34" charset="0"/>
              </a:endParaRPr>
            </a:p>
          </p:txBody>
        </p:sp>
        <p:pic>
          <p:nvPicPr>
            <p:cNvPr id="32" name="Graphic 31" descr="Cloud outline">
              <a:extLst>
                <a:ext uri="{FF2B5EF4-FFF2-40B4-BE49-F238E27FC236}">
                  <a16:creationId xmlns:a16="http://schemas.microsoft.com/office/drawing/2014/main" id="{5399205F-C5C2-C25A-18CF-648D924A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2120" y="3103880"/>
              <a:ext cx="1463040" cy="146304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37F80D0-19E7-A81E-10D9-C19F0AF79FF7}"/>
              </a:ext>
            </a:extLst>
          </p:cNvPr>
          <p:cNvSpPr txBox="1"/>
          <p:nvPr/>
        </p:nvSpPr>
        <p:spPr>
          <a:xfrm>
            <a:off x="9284243" y="5197944"/>
            <a:ext cx="990977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2" dirty="0">
                <a:latin typeface="Segoe UI" panose="020B0502040204020203" pitchFamily="34" charset="0"/>
              </a:rPr>
              <a:t>Web  service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4112BF-B270-BFA0-9C79-DC54E3BCBCD9}"/>
              </a:ext>
            </a:extLst>
          </p:cNvPr>
          <p:cNvSpPr txBox="1"/>
          <p:nvPr/>
        </p:nvSpPr>
        <p:spPr>
          <a:xfrm>
            <a:off x="5814959" y="5434204"/>
            <a:ext cx="1745991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2" dirty="0">
                <a:latin typeface="Segoe UI" panose="020B0502040204020203" pitchFamily="34" charset="0"/>
              </a:rPr>
              <a:t>Mobile and desktop app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8A669F-98F4-C7A7-BA6B-503712AC44FF}"/>
              </a:ext>
            </a:extLst>
          </p:cNvPr>
          <p:cNvCxnSpPr>
            <a:cxnSpLocks/>
          </p:cNvCxnSpPr>
          <p:nvPr/>
        </p:nvCxnSpPr>
        <p:spPr>
          <a:xfrm>
            <a:off x="2977772" y="4613512"/>
            <a:ext cx="25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ADCC8E-E9E6-A4FF-5D6F-347DDF91D707}"/>
              </a:ext>
            </a:extLst>
          </p:cNvPr>
          <p:cNvSpPr txBox="1"/>
          <p:nvPr/>
        </p:nvSpPr>
        <p:spPr>
          <a:xfrm>
            <a:off x="3682406" y="4613512"/>
            <a:ext cx="1080745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2" dirty="0">
                <a:latin typeface="Segoe UI" panose="020B0502040204020203" pitchFamily="34" charset="0"/>
              </a:rPr>
              <a:t>Sign-in token </a:t>
            </a:r>
          </a:p>
          <a:p>
            <a:r>
              <a:rPr lang="en-US" sz="1122" dirty="0">
                <a:latin typeface="Segoe UI" panose="020B0502040204020203" pitchFamily="34" charset="0"/>
              </a:rPr>
              <a:t>(</a:t>
            </a:r>
            <a:r>
              <a:rPr lang="en-US" sz="1122" dirty="0" err="1">
                <a:latin typeface="Segoe UI" panose="020B0502040204020203" pitchFamily="34" charset="0"/>
              </a:rPr>
              <a:t>id_token</a:t>
            </a:r>
            <a:r>
              <a:rPr lang="en-US" sz="1122" dirty="0">
                <a:latin typeface="Segoe UI" panose="020B0502040204020203" pitchFamily="34" charset="0"/>
              </a:rPr>
              <a:t>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1D597F-5B32-0578-360D-2FA3F6E87433}"/>
              </a:ext>
            </a:extLst>
          </p:cNvPr>
          <p:cNvCxnSpPr>
            <a:cxnSpLocks/>
          </p:cNvCxnSpPr>
          <p:nvPr/>
        </p:nvCxnSpPr>
        <p:spPr>
          <a:xfrm flipV="1">
            <a:off x="3008859" y="5216596"/>
            <a:ext cx="6070211" cy="4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15639B-518B-538A-7FD3-C1FBB047F06D}"/>
              </a:ext>
            </a:extLst>
          </p:cNvPr>
          <p:cNvSpPr txBox="1"/>
          <p:nvPr/>
        </p:nvSpPr>
        <p:spPr>
          <a:xfrm>
            <a:off x="3694840" y="5260117"/>
            <a:ext cx="1598515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2" dirty="0">
                <a:latin typeface="Segoe UI" panose="020B0502040204020203" pitchFamily="34" charset="0"/>
              </a:rPr>
              <a:t>Delegate access token</a:t>
            </a:r>
          </a:p>
          <a:p>
            <a:r>
              <a:rPr lang="en-US" sz="1122" dirty="0">
                <a:latin typeface="Segoe UI" panose="020B0502040204020203" pitchFamily="34" charset="0"/>
              </a:rPr>
              <a:t>(</a:t>
            </a:r>
            <a:r>
              <a:rPr lang="en-US" sz="1122" dirty="0" err="1">
                <a:latin typeface="Segoe UI" panose="020B0502040204020203" pitchFamily="34" charset="0"/>
              </a:rPr>
              <a:t>access_token</a:t>
            </a:r>
            <a:r>
              <a:rPr lang="en-US" sz="1122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53" name="UniversalApp_E8CC" title="Icon of a cellphone in front of a tablet">
            <a:extLst>
              <a:ext uri="{FF2B5EF4-FFF2-40B4-BE49-F238E27FC236}">
                <a16:creationId xmlns:a16="http://schemas.microsoft.com/office/drawing/2014/main" id="{87CEECB8-FB6E-6906-12D5-1B74AF69D9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75987" y="4335660"/>
            <a:ext cx="1500572" cy="1101145"/>
          </a:xfrm>
          <a:custGeom>
            <a:avLst/>
            <a:gdLst>
              <a:gd name="T0" fmla="*/ 1250 w 3750"/>
              <a:gd name="T1" fmla="*/ 2750 h 2750"/>
              <a:gd name="T2" fmla="*/ 0 w 3750"/>
              <a:gd name="T3" fmla="*/ 2750 h 2750"/>
              <a:gd name="T4" fmla="*/ 0 w 3750"/>
              <a:gd name="T5" fmla="*/ 750 h 2750"/>
              <a:gd name="T6" fmla="*/ 1250 w 3750"/>
              <a:gd name="T7" fmla="*/ 750 h 2750"/>
              <a:gd name="T8" fmla="*/ 1250 w 3750"/>
              <a:gd name="T9" fmla="*/ 2750 h 2750"/>
              <a:gd name="T10" fmla="*/ 375 w 3750"/>
              <a:gd name="T11" fmla="*/ 2250 h 2750"/>
              <a:gd name="T12" fmla="*/ 875 w 3750"/>
              <a:gd name="T13" fmla="*/ 2250 h 2750"/>
              <a:gd name="T14" fmla="*/ 1875 w 3750"/>
              <a:gd name="T15" fmla="*/ 1750 h 2750"/>
              <a:gd name="T16" fmla="*/ 2375 w 3750"/>
              <a:gd name="T17" fmla="*/ 1750 h 2750"/>
              <a:gd name="T18" fmla="*/ 1250 w 3750"/>
              <a:gd name="T19" fmla="*/ 2250 h 2750"/>
              <a:gd name="T20" fmla="*/ 3625 w 3750"/>
              <a:gd name="T21" fmla="*/ 2250 h 2750"/>
              <a:gd name="T22" fmla="*/ 3750 w 3750"/>
              <a:gd name="T23" fmla="*/ 2125 h 2750"/>
              <a:gd name="T24" fmla="*/ 3750 w 3750"/>
              <a:gd name="T25" fmla="*/ 125 h 2750"/>
              <a:gd name="T26" fmla="*/ 3625 w 3750"/>
              <a:gd name="T27" fmla="*/ 0 h 2750"/>
              <a:gd name="T28" fmla="*/ 625 w 3750"/>
              <a:gd name="T29" fmla="*/ 0 h 2750"/>
              <a:gd name="T30" fmla="*/ 500 w 3750"/>
              <a:gd name="T31" fmla="*/ 125 h 2750"/>
              <a:gd name="T32" fmla="*/ 500 w 3750"/>
              <a:gd name="T33" fmla="*/ 75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0" h="2750">
                <a:moveTo>
                  <a:pt x="1250" y="2750"/>
                </a:moveTo>
                <a:cubicBezTo>
                  <a:pt x="0" y="2750"/>
                  <a:pt x="0" y="2750"/>
                  <a:pt x="0" y="2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1250" y="750"/>
                  <a:pt x="1250" y="750"/>
                  <a:pt x="1250" y="750"/>
                </a:cubicBezTo>
                <a:lnTo>
                  <a:pt x="1250" y="2750"/>
                </a:lnTo>
                <a:close/>
                <a:moveTo>
                  <a:pt x="375" y="2250"/>
                </a:moveTo>
                <a:cubicBezTo>
                  <a:pt x="875" y="2250"/>
                  <a:pt x="875" y="2250"/>
                  <a:pt x="875" y="2250"/>
                </a:cubicBezTo>
                <a:moveTo>
                  <a:pt x="1875" y="1750"/>
                </a:moveTo>
                <a:cubicBezTo>
                  <a:pt x="2375" y="1750"/>
                  <a:pt x="2375" y="1750"/>
                  <a:pt x="2375" y="1750"/>
                </a:cubicBezTo>
                <a:moveTo>
                  <a:pt x="1250" y="2250"/>
                </a:moveTo>
                <a:cubicBezTo>
                  <a:pt x="3625" y="2250"/>
                  <a:pt x="3625" y="2250"/>
                  <a:pt x="3625" y="2250"/>
                </a:cubicBezTo>
                <a:cubicBezTo>
                  <a:pt x="3694" y="2250"/>
                  <a:pt x="3750" y="2194"/>
                  <a:pt x="3750" y="2125"/>
                </a:cubicBezTo>
                <a:cubicBezTo>
                  <a:pt x="3750" y="125"/>
                  <a:pt x="3750" y="125"/>
                  <a:pt x="3750" y="125"/>
                </a:cubicBezTo>
                <a:cubicBezTo>
                  <a:pt x="3750" y="56"/>
                  <a:pt x="3694" y="0"/>
                  <a:pt x="3625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556" y="0"/>
                  <a:pt x="500" y="56"/>
                  <a:pt x="500" y="125"/>
                </a:cubicBezTo>
                <a:cubicBezTo>
                  <a:pt x="500" y="750"/>
                  <a:pt x="500" y="750"/>
                  <a:pt x="500" y="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918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 panose="020B0502040204020203" pitchFamily="34" charset="0"/>
            </a:endParaRPr>
          </a:p>
        </p:txBody>
      </p:sp>
      <p:sp>
        <p:nvSpPr>
          <p:cNvPr id="59" name="check 3" title="Icon of a checkmark with a circle around it">
            <a:extLst>
              <a:ext uri="{FF2B5EF4-FFF2-40B4-BE49-F238E27FC236}">
                <a16:creationId xmlns:a16="http://schemas.microsoft.com/office/drawing/2014/main" id="{16E0734C-7DF7-69B7-997D-F45DAA39F05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98825" y="4723874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latin typeface="Segoe UI" panose="020B0502040204020203" pitchFamily="34" charset="0"/>
            </a:endParaRPr>
          </a:p>
        </p:txBody>
      </p:sp>
      <p:sp>
        <p:nvSpPr>
          <p:cNvPr id="61" name="check 3" title="Icon of a checkmark with a circle around it">
            <a:extLst>
              <a:ext uri="{FF2B5EF4-FFF2-40B4-BE49-F238E27FC236}">
                <a16:creationId xmlns:a16="http://schemas.microsoft.com/office/drawing/2014/main" id="{5E48DF91-2389-E469-EE34-CC8DC68372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49558" y="3289788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latin typeface="Segoe UI" panose="020B050204020402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020A7C-6D0B-7220-35E3-78F420B6381E}"/>
              </a:ext>
            </a:extLst>
          </p:cNvPr>
          <p:cNvSpPr/>
          <p:nvPr/>
        </p:nvSpPr>
        <p:spPr>
          <a:xfrm>
            <a:off x="6329533" y="3267809"/>
            <a:ext cx="385994" cy="37615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 dirty="0">
              <a:latin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B1C75-E034-B8F6-E963-B634A47239E1}"/>
              </a:ext>
            </a:extLst>
          </p:cNvPr>
          <p:cNvSpPr txBox="1"/>
          <p:nvPr/>
        </p:nvSpPr>
        <p:spPr>
          <a:xfrm>
            <a:off x="1898631" y="3266773"/>
            <a:ext cx="3799566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latin typeface="Segoe UI" panose="020B0502040204020203" pitchFamily="34" charset="0"/>
              </a:rPr>
              <a:t>Conditional Access policy enforced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DD714-4651-499B-24B9-1F3C88E48D54}"/>
              </a:ext>
            </a:extLst>
          </p:cNvPr>
          <p:cNvSpPr txBox="1"/>
          <p:nvPr/>
        </p:nvSpPr>
        <p:spPr>
          <a:xfrm>
            <a:off x="6679778" y="3266773"/>
            <a:ext cx="4280339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latin typeface="Segoe UI" panose="020B0502040204020203" pitchFamily="34" charset="0"/>
              </a:rPr>
              <a:t>Conditional Access policy doesn’t apply</a:t>
            </a:r>
          </a:p>
        </p:txBody>
      </p:sp>
      <p:sp>
        <p:nvSpPr>
          <p:cNvPr id="3" name="check 3" title="Icon of a checkmark with a circle around it">
            <a:extLst>
              <a:ext uri="{FF2B5EF4-FFF2-40B4-BE49-F238E27FC236}">
                <a16:creationId xmlns:a16="http://schemas.microsoft.com/office/drawing/2014/main" id="{C8CD0DCC-AD87-1190-9E37-260D92C93B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06409" y="5356982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477EB-D5AD-DE65-340B-9C59DC49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856" y="1275854"/>
            <a:ext cx="2618544" cy="1772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3">
            <a:extLst>
              <a:ext uri="{FF2B5EF4-FFF2-40B4-BE49-F238E27FC236}">
                <a16:creationId xmlns:a16="http://schemas.microsoft.com/office/drawing/2014/main" id="{F1CF21AB-39E8-100B-9593-EA0720130239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Policy enforcement on all cloud apps</a:t>
            </a:r>
          </a:p>
        </p:txBody>
      </p:sp>
    </p:spTree>
    <p:extLst>
      <p:ext uri="{BB962C8B-B14F-4D97-AF65-F5344CB8AC3E}">
        <p14:creationId xmlns:p14="http://schemas.microsoft.com/office/powerpoint/2010/main" val="1983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Microsoft services in the cloud app picker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FD9358-0F0F-DD41-8430-DD40142A3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60860"/>
            <a:ext cx="9572625" cy="276998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Only app/services that have opted in are listed</a:t>
            </a:r>
          </a:p>
          <a:p>
            <a:pPr>
              <a:lnSpc>
                <a:spcPct val="200000"/>
              </a:lnSpc>
            </a:pPr>
            <a:r>
              <a:rPr lang="en-US" dirty="0"/>
              <a:t>Opted in services have been identified as customer facing</a:t>
            </a:r>
          </a:p>
          <a:p>
            <a:pPr>
              <a:lnSpc>
                <a:spcPct val="200000"/>
              </a:lnSpc>
            </a:pPr>
            <a:r>
              <a:rPr lang="en-US" dirty="0"/>
              <a:t>Some have grouped </a:t>
            </a:r>
            <a:r>
              <a:rPr lang="en-US" dirty="0" err="1"/>
              <a:t>appIDs</a:t>
            </a:r>
            <a:r>
              <a:rPr lang="en-US" dirty="0"/>
              <a:t> for a better experience</a:t>
            </a:r>
          </a:p>
          <a:p>
            <a:pPr>
              <a:lnSpc>
                <a:spcPct val="200000"/>
              </a:lnSpc>
            </a:pPr>
            <a:r>
              <a:rPr lang="en-US" dirty="0"/>
              <a:t>Advanced configuration with filters for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658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Policy exclusions for bootstrap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234" y="2284167"/>
            <a:ext cx="11533187" cy="923330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Exclude device enrollment from policy that requires a compliant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Exclude </a:t>
            </a:r>
            <a:r>
              <a:rPr lang="en-US" dirty="0" err="1"/>
              <a:t>passwordless</a:t>
            </a:r>
            <a:r>
              <a:rPr lang="en-US" dirty="0"/>
              <a:t> registration  from the authenticator, when MAM policy is required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1850443"/>
            <a:ext cx="11533187" cy="230832"/>
          </a:xfrm>
        </p:spPr>
        <p:txBody>
          <a:bodyPr/>
          <a:lstStyle/>
          <a:p>
            <a:r>
              <a:rPr lang="en-US" sz="1800" dirty="0"/>
              <a:t>Policy is not enforced for bootstrap services, that would cause policy deadlocks or broken onboarding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4A7212-5E5F-ECF0-E11E-90619E7A7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40061"/>
              </p:ext>
            </p:extLst>
          </p:nvPr>
        </p:nvGraphicFramePr>
        <p:xfrm>
          <a:off x="506074" y="3909617"/>
          <a:ext cx="113689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326">
                  <a:extLst>
                    <a:ext uri="{9D8B030D-6E8A-4147-A177-3AD203B41FA5}">
                      <a16:colId xmlns:a16="http://schemas.microsoft.com/office/drawing/2014/main" val="4057549546"/>
                    </a:ext>
                  </a:extLst>
                </a:gridCol>
                <a:gridCol w="7150608">
                  <a:extLst>
                    <a:ext uri="{9D8B030D-6E8A-4147-A177-3AD203B41FA5}">
                      <a16:colId xmlns:a16="http://schemas.microsoft.com/office/drawing/2014/main" val="380863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AppID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152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Device registration 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01cb2876-7ebd-4aa4-9cc9-d28bd4d359a9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7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Intune Management Setup 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0a5f63c0-b750-4f38-a71c-4fc0d58b89e2 OR b642c013-22f8-419d-af11-8f0e05b795e6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9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Intune Check-In 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26a4ae64-5862-427f-a9b0-044e62572a4f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99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Multi-Factor Auth Connector 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+mn-lt"/>
                        </a:rPr>
                        <a:t>1f5530b3-261a-47a9-b357-ded261e17918)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23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569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66B60F-7A7F-A141-B72C-4D836A5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Graph API</a:t>
            </a:r>
          </a:p>
        </p:txBody>
      </p:sp>
    </p:spTree>
    <p:extLst>
      <p:ext uri="{BB962C8B-B14F-4D97-AF65-F5344CB8AC3E}">
        <p14:creationId xmlns:p14="http://schemas.microsoft.com/office/powerpoint/2010/main" val="90604752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2B1A942-6C2A-C18F-7F27-16864D8B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89" y="5593887"/>
            <a:ext cx="1073260" cy="1195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899547-32C6-0E63-D7FD-6F4E712E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Graph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2783D2-8599-4330-A10E-5F0B7E37B863}"/>
              </a:ext>
            </a:extLst>
          </p:cNvPr>
          <p:cNvGrpSpPr/>
          <p:nvPr/>
        </p:nvGrpSpPr>
        <p:grpSpPr>
          <a:xfrm>
            <a:off x="4140478" y="3151503"/>
            <a:ext cx="1492165" cy="1492165"/>
            <a:chOff x="6802120" y="3103880"/>
            <a:chExt cx="1463040" cy="1463040"/>
          </a:xfrm>
        </p:grpSpPr>
        <p:sp>
          <p:nvSpPr>
            <p:cNvPr id="5" name="Processing_E9F5" title="Icon of two interlocked gears">
              <a:extLst>
                <a:ext uri="{FF2B5EF4-FFF2-40B4-BE49-F238E27FC236}">
                  <a16:creationId xmlns:a16="http://schemas.microsoft.com/office/drawing/2014/main" id="{BFD59EE7-A162-3213-AB8C-244FFB7BF3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85100" y="3595890"/>
              <a:ext cx="543312" cy="47319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pic>
          <p:nvPicPr>
            <p:cNvPr id="6" name="Graphic 5" descr="Cloud outline">
              <a:extLst>
                <a:ext uri="{FF2B5EF4-FFF2-40B4-BE49-F238E27FC236}">
                  <a16:creationId xmlns:a16="http://schemas.microsoft.com/office/drawing/2014/main" id="{305A12CB-9AF8-8451-523F-FDD887DBA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2120" y="3103880"/>
              <a:ext cx="1463040" cy="1463040"/>
            </a:xfrm>
            <a:prstGeom prst="rect">
              <a:avLst/>
            </a:prstGeom>
          </p:spPr>
        </p:pic>
      </p:grpSp>
      <p:sp>
        <p:nvSpPr>
          <p:cNvPr id="7" name="UniversalApp_E8CC" title="Icon of a cellphone in front of a tablet">
            <a:extLst>
              <a:ext uri="{FF2B5EF4-FFF2-40B4-BE49-F238E27FC236}">
                <a16:creationId xmlns:a16="http://schemas.microsoft.com/office/drawing/2014/main" id="{06471638-B094-5430-6C25-F140899AAD8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2989" y="3481676"/>
            <a:ext cx="1500572" cy="1101145"/>
          </a:xfrm>
          <a:custGeom>
            <a:avLst/>
            <a:gdLst>
              <a:gd name="T0" fmla="*/ 1250 w 3750"/>
              <a:gd name="T1" fmla="*/ 2750 h 2750"/>
              <a:gd name="T2" fmla="*/ 0 w 3750"/>
              <a:gd name="T3" fmla="*/ 2750 h 2750"/>
              <a:gd name="T4" fmla="*/ 0 w 3750"/>
              <a:gd name="T5" fmla="*/ 750 h 2750"/>
              <a:gd name="T6" fmla="*/ 1250 w 3750"/>
              <a:gd name="T7" fmla="*/ 750 h 2750"/>
              <a:gd name="T8" fmla="*/ 1250 w 3750"/>
              <a:gd name="T9" fmla="*/ 2750 h 2750"/>
              <a:gd name="T10" fmla="*/ 375 w 3750"/>
              <a:gd name="T11" fmla="*/ 2250 h 2750"/>
              <a:gd name="T12" fmla="*/ 875 w 3750"/>
              <a:gd name="T13" fmla="*/ 2250 h 2750"/>
              <a:gd name="T14" fmla="*/ 1875 w 3750"/>
              <a:gd name="T15" fmla="*/ 1750 h 2750"/>
              <a:gd name="T16" fmla="*/ 2375 w 3750"/>
              <a:gd name="T17" fmla="*/ 1750 h 2750"/>
              <a:gd name="T18" fmla="*/ 1250 w 3750"/>
              <a:gd name="T19" fmla="*/ 2250 h 2750"/>
              <a:gd name="T20" fmla="*/ 3625 w 3750"/>
              <a:gd name="T21" fmla="*/ 2250 h 2750"/>
              <a:gd name="T22" fmla="*/ 3750 w 3750"/>
              <a:gd name="T23" fmla="*/ 2125 h 2750"/>
              <a:gd name="T24" fmla="*/ 3750 w 3750"/>
              <a:gd name="T25" fmla="*/ 125 h 2750"/>
              <a:gd name="T26" fmla="*/ 3625 w 3750"/>
              <a:gd name="T27" fmla="*/ 0 h 2750"/>
              <a:gd name="T28" fmla="*/ 625 w 3750"/>
              <a:gd name="T29" fmla="*/ 0 h 2750"/>
              <a:gd name="T30" fmla="*/ 500 w 3750"/>
              <a:gd name="T31" fmla="*/ 125 h 2750"/>
              <a:gd name="T32" fmla="*/ 500 w 3750"/>
              <a:gd name="T33" fmla="*/ 75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0" h="2750">
                <a:moveTo>
                  <a:pt x="1250" y="2750"/>
                </a:moveTo>
                <a:cubicBezTo>
                  <a:pt x="0" y="2750"/>
                  <a:pt x="0" y="2750"/>
                  <a:pt x="0" y="2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1250" y="750"/>
                  <a:pt x="1250" y="750"/>
                  <a:pt x="1250" y="750"/>
                </a:cubicBezTo>
                <a:lnTo>
                  <a:pt x="1250" y="2750"/>
                </a:lnTo>
                <a:close/>
                <a:moveTo>
                  <a:pt x="375" y="2250"/>
                </a:moveTo>
                <a:cubicBezTo>
                  <a:pt x="875" y="2250"/>
                  <a:pt x="875" y="2250"/>
                  <a:pt x="875" y="2250"/>
                </a:cubicBezTo>
                <a:moveTo>
                  <a:pt x="1875" y="1750"/>
                </a:moveTo>
                <a:cubicBezTo>
                  <a:pt x="2375" y="1750"/>
                  <a:pt x="2375" y="1750"/>
                  <a:pt x="2375" y="1750"/>
                </a:cubicBezTo>
                <a:moveTo>
                  <a:pt x="1250" y="2250"/>
                </a:moveTo>
                <a:cubicBezTo>
                  <a:pt x="3625" y="2250"/>
                  <a:pt x="3625" y="2250"/>
                  <a:pt x="3625" y="2250"/>
                </a:cubicBezTo>
                <a:cubicBezTo>
                  <a:pt x="3694" y="2250"/>
                  <a:pt x="3750" y="2194"/>
                  <a:pt x="3750" y="2125"/>
                </a:cubicBezTo>
                <a:cubicBezTo>
                  <a:pt x="3750" y="125"/>
                  <a:pt x="3750" y="125"/>
                  <a:pt x="3750" y="125"/>
                </a:cubicBezTo>
                <a:cubicBezTo>
                  <a:pt x="3750" y="56"/>
                  <a:pt x="3694" y="0"/>
                  <a:pt x="3625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556" y="0"/>
                  <a:pt x="500" y="56"/>
                  <a:pt x="500" y="125"/>
                </a:cubicBezTo>
                <a:cubicBezTo>
                  <a:pt x="500" y="750"/>
                  <a:pt x="500" y="750"/>
                  <a:pt x="500" y="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918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5F20F-4793-8D60-7085-6B10A176C080}"/>
              </a:ext>
            </a:extLst>
          </p:cNvPr>
          <p:cNvSpPr txBox="1"/>
          <p:nvPr/>
        </p:nvSpPr>
        <p:spPr>
          <a:xfrm>
            <a:off x="4191639" y="4464527"/>
            <a:ext cx="1663036" cy="382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/>
              <a:t>MS Graph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8961C9-D56E-D75F-49A2-52DB759D3C20}"/>
              </a:ext>
            </a:extLst>
          </p:cNvPr>
          <p:cNvCxnSpPr/>
          <p:nvPr/>
        </p:nvCxnSpPr>
        <p:spPr>
          <a:xfrm>
            <a:off x="2810065" y="3935131"/>
            <a:ext cx="113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B54F1D-1CB2-1062-FA21-8860C4C0C3F9}"/>
              </a:ext>
            </a:extLst>
          </p:cNvPr>
          <p:cNvCxnSpPr>
            <a:cxnSpLocks/>
          </p:cNvCxnSpPr>
          <p:nvPr/>
        </p:nvCxnSpPr>
        <p:spPr>
          <a:xfrm flipV="1">
            <a:off x="5590032" y="1978938"/>
            <a:ext cx="2042274" cy="131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6BC2A-6BEF-36DF-0E9E-F52DB3188973}"/>
              </a:ext>
            </a:extLst>
          </p:cNvPr>
          <p:cNvCxnSpPr>
            <a:cxnSpLocks/>
          </p:cNvCxnSpPr>
          <p:nvPr/>
        </p:nvCxnSpPr>
        <p:spPr>
          <a:xfrm flipV="1">
            <a:off x="5803392" y="2834640"/>
            <a:ext cx="2426208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1E8A4-F631-41F7-C482-42C83BCC5047}"/>
              </a:ext>
            </a:extLst>
          </p:cNvPr>
          <p:cNvCxnSpPr>
            <a:cxnSpLocks/>
          </p:cNvCxnSpPr>
          <p:nvPr/>
        </p:nvCxnSpPr>
        <p:spPr>
          <a:xfrm flipV="1">
            <a:off x="5897880" y="3970888"/>
            <a:ext cx="2337206" cy="5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DEE6E-5350-BD7A-07BC-53327F976610}"/>
              </a:ext>
            </a:extLst>
          </p:cNvPr>
          <p:cNvCxnSpPr>
            <a:cxnSpLocks/>
          </p:cNvCxnSpPr>
          <p:nvPr/>
        </p:nvCxnSpPr>
        <p:spPr>
          <a:xfrm>
            <a:off x="5730240" y="4565904"/>
            <a:ext cx="1799707" cy="137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C85DCE-EDE1-30C4-AB61-0FC95E646ECE}"/>
              </a:ext>
            </a:extLst>
          </p:cNvPr>
          <p:cNvCxnSpPr>
            <a:cxnSpLocks/>
          </p:cNvCxnSpPr>
          <p:nvPr/>
        </p:nvCxnSpPr>
        <p:spPr>
          <a:xfrm>
            <a:off x="5833872" y="4303776"/>
            <a:ext cx="2438400" cy="88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E9189180-D521-3457-4475-B79EB4BC18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73" y="1041676"/>
            <a:ext cx="2138007" cy="1122454"/>
          </a:xfrm>
          <a:prstGeom prst="rect">
            <a:avLst/>
          </a:prstGeom>
        </p:spPr>
      </p:pic>
      <p:pic>
        <p:nvPicPr>
          <p:cNvPr id="2050" name="Picture 2" descr="intune-logo">
            <a:extLst>
              <a:ext uri="{FF2B5EF4-FFF2-40B4-BE49-F238E27FC236}">
                <a16:creationId xmlns:a16="http://schemas.microsoft.com/office/drawing/2014/main" id="{1B812789-45A1-2D12-289E-58E1305B0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34" y="3337209"/>
            <a:ext cx="2795524" cy="11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CC2100-7900-344F-9B75-A0E237E5D1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441" y="4783929"/>
            <a:ext cx="871203" cy="9140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E5DD65-0835-EE87-8645-161EABFB3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561" y="2045845"/>
            <a:ext cx="1372634" cy="12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3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Example mappings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52C60BB-FE03-948C-F4BF-0AFD8964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2300"/>
              </p:ext>
            </p:extLst>
          </p:nvPr>
        </p:nvGraphicFramePr>
        <p:xfrm>
          <a:off x="457200" y="1698801"/>
          <a:ext cx="11470640" cy="448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78400">
                  <a:extLst>
                    <a:ext uri="{9D8B030D-6E8A-4147-A177-3AD203B41FA5}">
                      <a16:colId xmlns:a16="http://schemas.microsoft.com/office/drawing/2014/main" val="807150529"/>
                    </a:ext>
                  </a:extLst>
                </a:gridCol>
                <a:gridCol w="6492240">
                  <a:extLst>
                    <a:ext uri="{9D8B030D-6E8A-4147-A177-3AD203B41FA5}">
                      <a16:colId xmlns:a16="http://schemas.microsoft.com/office/drawing/2014/main" val="238569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7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AD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00000002-0000-0000-c000-000000000000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Directory.ReadWrite.All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Directory.Read.All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User.Read.All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Application.Read.All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AdministrativeUnit.ReadWrite.All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SharePoint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00000003-0000-0ff1-ce00-000000000000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Files.Read.All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Sites.Manage.All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9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00000002-0000-0ff1-ce00-000000000000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Mail.Read.All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Mail.ReadWrite.All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Contacts.ReadWrite.All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Calendars.ReadWrite.All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5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783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3E0C-001D-9D73-1BFB-1AD25A02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Demo : Accessing MS Graph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A1B024-511E-8EDD-F663-8DCE31BB4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92110"/>
              </p:ext>
            </p:extLst>
          </p:nvPr>
        </p:nvGraphicFramePr>
        <p:xfrm>
          <a:off x="879146" y="1572884"/>
          <a:ext cx="10745157" cy="4208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157">
                  <a:extLst>
                    <a:ext uri="{9D8B030D-6E8A-4147-A177-3AD203B41FA5}">
                      <a16:colId xmlns:a16="http://schemas.microsoft.com/office/drawing/2014/main" val="2116200415"/>
                    </a:ext>
                  </a:extLst>
                </a:gridCol>
              </a:tblGrid>
              <a:tr h="37822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Web site</a:t>
                      </a:r>
                    </a:p>
                  </a:txBody>
                  <a:tcPr marL="93260" marR="93260" marT="46630" marB="4663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98614"/>
                  </a:ext>
                </a:extLst>
              </a:tr>
              <a:tr h="1218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https://login.microsoftonline.com/organizations/oauth2/v2.0/authorize?redirect_uri=https%3A%2F%2Fmicrosoft.com&amp;response_type=code%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20id_token&amp;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openid%20email%20profile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&amp;client_id=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0ba65027-1a14-4f2c-93f8-5a257bf27ab4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&amp;nonce=123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181173257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Web site requesting SharePoint access via MS Graph API</a:t>
                      </a:r>
                    </a:p>
                  </a:txBody>
                  <a:tcPr marL="93260" marR="93260" marT="46630" marB="4663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37612"/>
                  </a:ext>
                </a:extLst>
              </a:tr>
              <a:tr h="932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https://login.microsoftonline.com/organizations/oauth2/v2.0/authorize?redirect_uri=https%3A%2F%2Fmicrosoft.com&amp;response_type=code%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20id_token&amp;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openid%20email%20profile%20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Files.read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&amp;client_id=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0ba65027-1a14-4f2c-93f8-5a257bf27ab4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&amp;nonce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=123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4231545432"/>
                  </a:ext>
                </a:extLst>
              </a:tr>
              <a:tr h="170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Web site requesting Exchange access via MS Graph API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830598"/>
                  </a:ext>
                </a:extLst>
              </a:tr>
              <a:tr h="932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https://login.microsoftonline.com/organizations/oauth2/v2.0/authorize?redirect_uri=https%3A%2F%2Fmicrosoft.com&amp;response_type=code%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20id_token&amp;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openid%20email%20profile%20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Mail.readwrite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&amp;client_id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0ba65027-1a14-4f2c-93f8-5a257bf27ab4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&amp;nonce=123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347916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33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820738"/>
          </a:xfrm>
        </p:spPr>
        <p:txBody>
          <a:bodyPr/>
          <a:lstStyle/>
          <a:p>
            <a:r>
              <a:rPr lang="en-US" dirty="0"/>
              <a:t>Excluded MS Graph Scopes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2FC060-ADB5-910A-BB13-7C7D1D95A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29829"/>
              </p:ext>
            </p:extLst>
          </p:nvPr>
        </p:nvGraphicFramePr>
        <p:xfrm>
          <a:off x="1249786" y="2267761"/>
          <a:ext cx="829098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661">
                  <a:extLst>
                    <a:ext uri="{9D8B030D-6E8A-4147-A177-3AD203B41FA5}">
                      <a16:colId xmlns:a16="http://schemas.microsoft.com/office/drawing/2014/main" val="576107289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1686285716"/>
                    </a:ext>
                  </a:extLst>
                </a:gridCol>
                <a:gridCol w="2763661">
                  <a:extLst>
                    <a:ext uri="{9D8B030D-6E8A-4147-A177-3AD203B41FA5}">
                      <a16:colId xmlns:a16="http://schemas.microsoft.com/office/drawing/2014/main" val="321406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Desktop / mobile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Cloud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6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User.read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9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People.read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UserProfile.read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27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User.read.All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People.read.all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58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GroupMember.Read.All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6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Member.Read.Hidden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UserProfile.read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868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46502A-F308-493C-1DC5-54F2711E7337}"/>
              </a:ext>
            </a:extLst>
          </p:cNvPr>
          <p:cNvSpPr txBox="1"/>
          <p:nvPr/>
        </p:nvSpPr>
        <p:spPr>
          <a:xfrm>
            <a:off x="408940" y="1373555"/>
            <a:ext cx="118846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Scopes excluded from policy enforcement when an all Cloud App policy contains some app exclusions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681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B39C-EEE9-B318-F625-59CFEFA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9" y="1890645"/>
            <a:ext cx="11685067" cy="3139321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Baseline policies with all Cloud Apps when possible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protections for services excluded from baseline policy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Target stronger policies to protect high value resources</a:t>
            </a:r>
          </a:p>
          <a:p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CC8C235E-2F2B-7F14-6907-DBC00B147102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036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Policy design tips</a:t>
            </a:r>
          </a:p>
        </p:txBody>
      </p:sp>
    </p:spTree>
    <p:extLst>
      <p:ext uri="{BB962C8B-B14F-4D97-AF65-F5344CB8AC3E}">
        <p14:creationId xmlns:p14="http://schemas.microsoft.com/office/powerpoint/2010/main" val="20140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intended to be a 400-level talk. This is not an introduction to Conditional Access.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CC11B04-49C6-B1A6-CC6C-7D8E94D19077}"/>
              </a:ext>
            </a:extLst>
          </p:cNvPr>
          <p:cNvSpPr txBox="1">
            <a:spLocks/>
          </p:cNvSpPr>
          <p:nvPr/>
        </p:nvSpPr>
        <p:spPr>
          <a:xfrm>
            <a:off x="498269" y="2742957"/>
            <a:ext cx="1153318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purpose of the talk is for you to gain practical knowledge about current behaviors. </a:t>
            </a:r>
          </a:p>
        </p:txBody>
      </p:sp>
    </p:spTree>
    <p:extLst>
      <p:ext uri="{BB962C8B-B14F-4D97-AF65-F5344CB8AC3E}">
        <p14:creationId xmlns:p14="http://schemas.microsoft.com/office/powerpoint/2010/main" val="311830303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8212-1C5F-9B71-E007-A3394CED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79" y="1890645"/>
            <a:ext cx="11685067" cy="4370427"/>
          </a:xfrm>
        </p:spPr>
        <p:txBody>
          <a:bodyPr/>
          <a:lstStyle/>
          <a:p>
            <a:r>
              <a:rPr lang="en-US" dirty="0">
                <a:solidFill>
                  <a:srgbClr val="242424"/>
                </a:solidFill>
                <a:latin typeface="-apple-system"/>
              </a:rPr>
              <a:t>Microsoft</a:t>
            </a:r>
            <a:endParaRPr lang="en-US" b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757735" lvl="1" indent="-291436">
              <a:buFont typeface="Arial" panose="020B0604020202020204" pitchFamily="34" charset="0"/>
              <a:buChar char="•"/>
            </a:pPr>
            <a:r>
              <a:rPr lang="en-US" b="0">
                <a:solidFill>
                  <a:srgbClr val="242424"/>
                </a:solidFill>
                <a:effectLst/>
                <a:latin typeface="-apple-system"/>
              </a:rPr>
              <a:t>Conditional </a:t>
            </a:r>
            <a:r>
              <a:rPr lang="en-US" b="0" dirty="0">
                <a:solidFill>
                  <a:srgbClr val="242424"/>
                </a:solidFill>
                <a:effectLst/>
                <a:latin typeface="-apple-system"/>
              </a:rPr>
              <a:t>Access Overview blade</a:t>
            </a:r>
            <a:endParaRPr lang="en-US" b="0" dirty="0">
              <a:solidFill>
                <a:srgbClr val="242424"/>
              </a:solidFill>
              <a:effectLst/>
              <a:latin typeface="-apple-system"/>
              <a:hlinkClick r:id="rId2"/>
            </a:endParaRPr>
          </a:p>
          <a:p>
            <a:pPr marL="757735" lvl="1" indent="-291436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42424"/>
                </a:solidFill>
                <a:effectLst/>
                <a:latin typeface="-apple-system"/>
                <a:hlinkClick r:id="rId2"/>
              </a:rPr>
              <a:t>https://github.com/AzureAD/AzureADAssessment/</a:t>
            </a:r>
            <a:endParaRPr lang="en-US" b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757735" lvl="1" indent="-291436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42424"/>
                </a:solidFill>
                <a:effectLst/>
                <a:latin typeface="-apple-system"/>
                <a:hlinkClick r:id="rId3"/>
              </a:rPr>
              <a:t>https://docs.microsoft.com/en-us/azure/active-directory/reports-monitoring/workbook-conditional-access-gap-analyzer</a:t>
            </a:r>
            <a:endParaRPr lang="en-US" b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757735" lvl="1" indent="-291436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  <a:hlinkClick r:id="rId4"/>
              </a:rPr>
              <a:t>https://github.com/microsoft/azureadexporter</a:t>
            </a:r>
            <a:endParaRPr lang="en-US" i="0" dirty="0">
              <a:solidFill>
                <a:srgbClr val="242424"/>
              </a:solidFill>
              <a:latin typeface="-apple-system"/>
            </a:endParaRPr>
          </a:p>
          <a:p>
            <a:pPr marL="757735" lvl="1" indent="-291436">
              <a:buFont typeface="Arial" panose="020B0604020202020204" pitchFamily="34" charset="0"/>
              <a:buChar char="•"/>
            </a:pPr>
            <a:endParaRPr lang="en-US" dirty="0">
              <a:solidFill>
                <a:srgbClr val="242424"/>
              </a:solidFill>
              <a:latin typeface="-apple-system"/>
            </a:endParaRPr>
          </a:p>
          <a:p>
            <a:pPr marL="466299"/>
            <a:r>
              <a:rPr lang="en-US" dirty="0">
                <a:solidFill>
                  <a:srgbClr val="242424"/>
                </a:solidFill>
                <a:latin typeface="-apple-system"/>
              </a:rPr>
              <a:t>External</a:t>
            </a:r>
            <a:endParaRPr lang="en-US" b="0" dirty="0">
              <a:solidFill>
                <a:srgbClr val="242424"/>
              </a:solidFill>
              <a:effectLst/>
              <a:latin typeface="-apple-system"/>
              <a:hlinkClick r:id="rId5"/>
            </a:endParaRPr>
          </a:p>
          <a:p>
            <a:pPr marL="757735" lvl="1" indent="-291436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42424"/>
                </a:solidFill>
                <a:effectLst/>
                <a:latin typeface="-apple-system"/>
                <a:hlinkClick r:id="rId5"/>
              </a:rPr>
              <a:t>https://github.com/nicolonsky/ConditionalAccessDocumentation</a:t>
            </a:r>
            <a:endParaRPr lang="en-US" b="0" dirty="0">
              <a:solidFill>
                <a:srgbClr val="242424"/>
              </a:solidFill>
              <a:effectLst/>
              <a:latin typeface="-apple-system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42424"/>
                </a:solidFill>
                <a:effectLst/>
                <a:latin typeface="-apple-system"/>
                <a:hlinkClick r:id="rId6"/>
              </a:rPr>
              <a:t>https://github.com/jsa2/caOptics</a:t>
            </a:r>
          </a:p>
          <a:p>
            <a:pPr marL="757735" lvl="1" indent="-291436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42424"/>
                </a:solidFill>
                <a:effectLst/>
                <a:latin typeface="-apple-system"/>
                <a:hlinkClick r:id="rId6"/>
              </a:rPr>
              <a:t>https://danielchronlund.com/2020/11/09/dctoolbox-powershell-module-for-microsoft-365-security-conditional-access-automation-and-more/</a:t>
            </a:r>
            <a:endParaRPr lang="en-US" b="0" dirty="0">
              <a:solidFill>
                <a:srgbClr val="242424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30F471A-E228-A3C1-E534-15603DE8F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138" y="566738"/>
            <a:ext cx="11530012" cy="830262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Resources to help with policy design</a:t>
            </a:r>
          </a:p>
        </p:txBody>
      </p:sp>
    </p:spTree>
    <p:extLst>
      <p:ext uri="{BB962C8B-B14F-4D97-AF65-F5344CB8AC3E}">
        <p14:creationId xmlns:p14="http://schemas.microsoft.com/office/powerpoint/2010/main" val="208562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5E1-A6F1-47DC-90FE-80EB7ABB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60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A790A51-6AC4-B747-8FD1-5150B6AB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2EED57A-980C-6347-9F9C-76C6E6169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B7C205D-72A3-3643-AC08-069823F06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Cloud app policy assignment</a:t>
            </a:r>
          </a:p>
          <a:p>
            <a:r>
              <a:rPr lang="en-US" dirty="0"/>
              <a:t>Excluded apps and services</a:t>
            </a:r>
          </a:p>
          <a:p>
            <a:r>
              <a:rPr lang="en-US" dirty="0"/>
              <a:t>Microsoft services</a:t>
            </a:r>
          </a:p>
          <a:p>
            <a:r>
              <a:rPr lang="en-US" dirty="0"/>
              <a:t>Microsoft Graph API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2823822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522803-7AAF-6843-A0DA-910E49B1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Approach to protecting resources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1D21A5-8201-5742-BF8F-0DE473B8B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4696"/>
            <a:ext cx="11533187" cy="923330"/>
          </a:xfrm>
        </p:spPr>
        <p:txBody>
          <a:bodyPr/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policy to secure access to </a:t>
            </a:r>
            <a:r>
              <a:rPr lang="en-US" sz="24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using session context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e.g. check strong auth, device, location and sign-in risk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54EAD0-4C33-A642-8F1D-BB409D027D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075739"/>
            <a:ext cx="11533187" cy="444609"/>
          </a:xfrm>
        </p:spPr>
        <p:txBody>
          <a:bodyPr/>
          <a:lstStyle/>
          <a:p>
            <a:r>
              <a:rPr lang="en-US" dirty="0"/>
              <a:t>Examples resources</a:t>
            </a:r>
          </a:p>
          <a:p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E3414C0-DCE9-2DAF-EF83-FA5F24488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22053"/>
              </p:ext>
            </p:extLst>
          </p:nvPr>
        </p:nvGraphicFramePr>
        <p:xfrm>
          <a:off x="450499" y="3529853"/>
          <a:ext cx="8289807" cy="756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3269">
                  <a:extLst>
                    <a:ext uri="{9D8B030D-6E8A-4147-A177-3AD203B41FA5}">
                      <a16:colId xmlns:a16="http://schemas.microsoft.com/office/drawing/2014/main" val="1368408311"/>
                    </a:ext>
                  </a:extLst>
                </a:gridCol>
                <a:gridCol w="2763269">
                  <a:extLst>
                    <a:ext uri="{9D8B030D-6E8A-4147-A177-3AD203B41FA5}">
                      <a16:colId xmlns:a16="http://schemas.microsoft.com/office/drawing/2014/main" val="3921214960"/>
                    </a:ext>
                  </a:extLst>
                </a:gridCol>
                <a:gridCol w="2763269">
                  <a:extLst>
                    <a:ext uri="{9D8B030D-6E8A-4147-A177-3AD203B41FA5}">
                      <a16:colId xmlns:a16="http://schemas.microsoft.com/office/drawing/2014/main" val="969942800"/>
                    </a:ext>
                  </a:extLst>
                </a:gridCol>
              </a:tblGrid>
              <a:tr h="378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Files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Mail</a:t>
                      </a:r>
                      <a:endParaRPr lang="en-US" sz="1800" dirty="0"/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Chat</a:t>
                      </a:r>
                      <a:endParaRPr lang="en-US" sz="1800" dirty="0"/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971268492"/>
                  </a:ext>
                </a:extLst>
              </a:tr>
              <a:tr h="378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Admin tasks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 sites</a:t>
                      </a:r>
                    </a:p>
                  </a:txBody>
                  <a:tcPr marL="93260" marR="93260" marT="46630" marB="466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Services endpoints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7609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7595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66B60F-7A7F-A141-B72C-4D836A55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Apps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0B2554-1176-86AE-32C4-E875C5E19B18}"/>
              </a:ext>
            </a:extLst>
          </p:cNvPr>
          <p:cNvGrpSpPr/>
          <p:nvPr/>
        </p:nvGrpSpPr>
        <p:grpSpPr>
          <a:xfrm>
            <a:off x="4806226" y="53008"/>
            <a:ext cx="7544372" cy="6858000"/>
            <a:chOff x="2225896" y="0"/>
            <a:chExt cx="754437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11B4D4-A26B-0375-8497-222A4E063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5896" y="0"/>
              <a:ext cx="7544372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5DF43B-D448-31FD-C971-CDB2D1370092}"/>
                </a:ext>
              </a:extLst>
            </p:cNvPr>
            <p:cNvSpPr/>
            <p:nvPr/>
          </p:nvSpPr>
          <p:spPr>
            <a:xfrm>
              <a:off x="2321719" y="2514600"/>
              <a:ext cx="2093120" cy="842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ACBE0C-2906-C292-FD41-80C3A44DFA29}"/>
                </a:ext>
              </a:extLst>
            </p:cNvPr>
            <p:cNvSpPr/>
            <p:nvPr/>
          </p:nvSpPr>
          <p:spPr>
            <a:xfrm>
              <a:off x="4531519" y="2959894"/>
              <a:ext cx="2055019" cy="5834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48E857-BA33-D4E9-467B-3E814E03392B}"/>
                </a:ext>
              </a:extLst>
            </p:cNvPr>
            <p:cNvSpPr/>
            <p:nvPr/>
          </p:nvSpPr>
          <p:spPr>
            <a:xfrm>
              <a:off x="6755606" y="0"/>
              <a:ext cx="2995613" cy="6858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0735C0-7D33-7305-A935-2E2F3AFB9729}"/>
                </a:ext>
              </a:extLst>
            </p:cNvPr>
            <p:cNvCxnSpPr/>
            <p:nvPr/>
          </p:nvCxnSpPr>
          <p:spPr>
            <a:xfrm>
              <a:off x="4186237" y="2986087"/>
              <a:ext cx="371475" cy="2357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2C1F22B-01AD-DFD1-41C9-BC7C21DC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1762" y="3043238"/>
              <a:ext cx="354807" cy="1738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85360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What are cloud apps?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7C6E4-3C94-2FB0-A263-FCAFEE04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96" y="3954482"/>
            <a:ext cx="746966" cy="751848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575E9F7-66CB-7678-7A67-8AE02E3F67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472794"/>
              </p:ext>
            </p:extLst>
          </p:nvPr>
        </p:nvGraphicFramePr>
        <p:xfrm>
          <a:off x="660914" y="2015608"/>
          <a:ext cx="10724936" cy="2680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1974">
                  <a:extLst>
                    <a:ext uri="{9D8B030D-6E8A-4147-A177-3AD203B41FA5}">
                      <a16:colId xmlns:a16="http://schemas.microsoft.com/office/drawing/2014/main" val="2378629826"/>
                    </a:ext>
                  </a:extLst>
                </a:gridCol>
                <a:gridCol w="764217">
                  <a:extLst>
                    <a:ext uri="{9D8B030D-6E8A-4147-A177-3AD203B41FA5}">
                      <a16:colId xmlns:a16="http://schemas.microsoft.com/office/drawing/2014/main" val="1264151957"/>
                    </a:ext>
                  </a:extLst>
                </a:gridCol>
                <a:gridCol w="5148745">
                  <a:extLst>
                    <a:ext uri="{9D8B030D-6E8A-4147-A177-3AD203B41FA5}">
                      <a16:colId xmlns:a16="http://schemas.microsoft.com/office/drawing/2014/main" val="3975293407"/>
                    </a:ext>
                  </a:extLst>
                </a:gridCol>
              </a:tblGrid>
              <a:tr h="528475">
                <a:tc>
                  <a:txBody>
                    <a:bodyPr/>
                    <a:lstStyle/>
                    <a:p>
                      <a:r>
                        <a:rPr lang="en-US" sz="2900" b="1" dirty="0"/>
                        <a:t>Cloud apps </a:t>
                      </a:r>
                      <a:r>
                        <a:rPr lang="en-US" sz="2900" b="1" i="0" u="sng" dirty="0">
                          <a:solidFill>
                            <a:srgbClr val="00B050"/>
                          </a:solidFill>
                        </a:rPr>
                        <a:t>ARE</a:t>
                      </a:r>
                      <a:endParaRPr lang="en-US" sz="2900" b="1" dirty="0">
                        <a:solidFill>
                          <a:srgbClr val="00B050"/>
                        </a:solidFill>
                      </a:endParaRPr>
                    </a:p>
                  </a:txBody>
                  <a:tcPr marL="93260" marR="93260" marT="46630" marB="466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93260" marR="93260" marT="46630" marB="466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900" b="1" dirty="0"/>
                        <a:t>Cloud apps </a:t>
                      </a:r>
                      <a:r>
                        <a:rPr lang="en-US" sz="2900" b="1" u="sng" dirty="0">
                          <a:solidFill>
                            <a:srgbClr val="FF0000"/>
                          </a:solidFill>
                        </a:rPr>
                        <a:t>ARE NOT</a:t>
                      </a:r>
                      <a:endParaRPr lang="en-US" sz="2900" b="1" dirty="0">
                        <a:solidFill>
                          <a:srgbClr val="FF0000"/>
                        </a:solidFill>
                      </a:endParaRPr>
                    </a:p>
                  </a:txBody>
                  <a:tcPr marL="93260" marR="93260" marT="46630" marB="466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448079"/>
                  </a:ext>
                </a:extLst>
              </a:tr>
              <a:tr h="1492165">
                <a:tc>
                  <a:txBody>
                    <a:bodyPr/>
                    <a:lstStyle/>
                    <a:p>
                      <a:pPr lvl="2"/>
                      <a:r>
                        <a:rPr lang="en-US" sz="1800" b="1" dirty="0"/>
                        <a:t>Web sites</a:t>
                      </a:r>
                    </a:p>
                    <a:p>
                      <a:pPr lvl="2"/>
                      <a:r>
                        <a:rPr lang="en-US" sz="1800" b="0" dirty="0"/>
                        <a:t>OpenID Connect / OAuth 2.0 confidential clients</a:t>
                      </a:r>
                    </a:p>
                    <a:p>
                      <a:pPr lvl="2"/>
                      <a:r>
                        <a:rPr lang="en-US" sz="1800" b="0" dirty="0"/>
                        <a:t>SAML</a:t>
                      </a:r>
                    </a:p>
                    <a:p>
                      <a:endParaRPr lang="en-US" sz="1800" b="0" dirty="0"/>
                    </a:p>
                  </a:txBody>
                  <a:tcPr marL="93260" marR="93260" marT="46630" marB="46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3260" marR="93260" marT="46630" marB="46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800" b="1" dirty="0"/>
                        <a:t>Mobile or desktop apps</a:t>
                      </a:r>
                    </a:p>
                    <a:p>
                      <a:pPr lvl="2"/>
                      <a:r>
                        <a:rPr lang="en-US" sz="1800" b="0" dirty="0"/>
                        <a:t>OpenID Connect / OAuth 2.0 native clients</a:t>
                      </a:r>
                    </a:p>
                    <a:p>
                      <a:endParaRPr lang="en-US" sz="1800" b="1" dirty="0"/>
                    </a:p>
                  </a:txBody>
                  <a:tcPr marL="93260" marR="93260" marT="46630" marB="46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03766"/>
                  </a:ext>
                </a:extLst>
              </a:tr>
              <a:tr h="652822">
                <a:tc>
                  <a:txBody>
                    <a:bodyPr/>
                    <a:lstStyle/>
                    <a:p>
                      <a:pPr lvl="2"/>
                      <a:r>
                        <a:rPr lang="en-US" sz="1800" b="1" dirty="0"/>
                        <a:t>Web services</a:t>
                      </a:r>
                    </a:p>
                    <a:p>
                      <a:pPr lvl="2"/>
                      <a:r>
                        <a:rPr lang="en-US" sz="1800" dirty="0"/>
                        <a:t>APIs</a:t>
                      </a:r>
                    </a:p>
                  </a:txBody>
                  <a:tcPr marL="93260" marR="93260" marT="46630" marB="46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3260" marR="93260" marT="46630" marB="466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3260" marR="93260" marT="46630" marB="466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0837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F50B41-76E0-BF1C-E52F-15DA14FF8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55" y="2710278"/>
            <a:ext cx="524589" cy="388585"/>
          </a:xfrm>
          <a:prstGeom prst="rect">
            <a:avLst/>
          </a:prstGeom>
        </p:spPr>
      </p:pic>
      <p:sp>
        <p:nvSpPr>
          <p:cNvPr id="5" name="Browser" title="Icon of a browser window">
            <a:extLst>
              <a:ext uri="{FF2B5EF4-FFF2-40B4-BE49-F238E27FC236}">
                <a16:creationId xmlns:a16="http://schemas.microsoft.com/office/drawing/2014/main" id="{92F7EB1D-B27E-E7A3-B1C6-8C784C195A7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3146" y="2660914"/>
            <a:ext cx="466118" cy="373041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20362210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42CBD69-8667-665D-29E8-F34536CB44FE}"/>
              </a:ext>
            </a:extLst>
          </p:cNvPr>
          <p:cNvGrpSpPr/>
          <p:nvPr/>
        </p:nvGrpSpPr>
        <p:grpSpPr>
          <a:xfrm>
            <a:off x="1283970" y="2234980"/>
            <a:ext cx="9494698" cy="1492165"/>
            <a:chOff x="809987" y="2219960"/>
            <a:chExt cx="9309373" cy="1463040"/>
          </a:xfrm>
        </p:grpSpPr>
        <p:sp>
          <p:nvSpPr>
            <p:cNvPr id="5" name="Browser" title="Icon of a browser window">
              <a:extLst>
                <a:ext uri="{FF2B5EF4-FFF2-40B4-BE49-F238E27FC236}">
                  <a16:creationId xmlns:a16="http://schemas.microsoft.com/office/drawing/2014/main" id="{B3333678-8455-9397-AE4E-64F90B2277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31141" y="2458924"/>
              <a:ext cx="1261375" cy="1009497"/>
            </a:xfrm>
            <a:custGeom>
              <a:avLst/>
              <a:gdLst>
                <a:gd name="T0" fmla="*/ 3750 w 3750"/>
                <a:gd name="T1" fmla="*/ 3000 h 3000"/>
                <a:gd name="T2" fmla="*/ 0 w 3750"/>
                <a:gd name="T3" fmla="*/ 3000 h 3000"/>
                <a:gd name="T4" fmla="*/ 0 w 3750"/>
                <a:gd name="T5" fmla="*/ 0 h 3000"/>
                <a:gd name="T6" fmla="*/ 3750 w 3750"/>
                <a:gd name="T7" fmla="*/ 0 h 3000"/>
                <a:gd name="T8" fmla="*/ 3750 w 3750"/>
                <a:gd name="T9" fmla="*/ 3000 h 3000"/>
                <a:gd name="T10" fmla="*/ 0 w 3750"/>
                <a:gd name="T11" fmla="*/ 750 h 3000"/>
                <a:gd name="T12" fmla="*/ 3750 w 3750"/>
                <a:gd name="T13" fmla="*/ 750 h 3000"/>
                <a:gd name="T14" fmla="*/ 3335 w 3750"/>
                <a:gd name="T15" fmla="*/ 375 h 3000"/>
                <a:gd name="T16" fmla="*/ 3375 w 3750"/>
                <a:gd name="T17" fmla="*/ 415 h 3000"/>
                <a:gd name="T18" fmla="*/ 3414 w 3750"/>
                <a:gd name="T19" fmla="*/ 375 h 3000"/>
                <a:gd name="T20" fmla="*/ 3375 w 3750"/>
                <a:gd name="T21" fmla="*/ 336 h 3000"/>
                <a:gd name="T22" fmla="*/ 3335 w 3750"/>
                <a:gd name="T23" fmla="*/ 375 h 3000"/>
                <a:gd name="T24" fmla="*/ 2886 w 3750"/>
                <a:gd name="T25" fmla="*/ 375 h 3000"/>
                <a:gd name="T26" fmla="*/ 2925 w 3750"/>
                <a:gd name="T27" fmla="*/ 415 h 3000"/>
                <a:gd name="T28" fmla="*/ 2965 w 3750"/>
                <a:gd name="T29" fmla="*/ 375 h 3000"/>
                <a:gd name="T30" fmla="*/ 2925 w 3750"/>
                <a:gd name="T31" fmla="*/ 336 h 3000"/>
                <a:gd name="T32" fmla="*/ 2886 w 3750"/>
                <a:gd name="T33" fmla="*/ 375 h 3000"/>
                <a:gd name="T34" fmla="*/ 2437 w 3750"/>
                <a:gd name="T35" fmla="*/ 375 h 3000"/>
                <a:gd name="T36" fmla="*/ 2476 w 3750"/>
                <a:gd name="T37" fmla="*/ 415 h 3000"/>
                <a:gd name="T38" fmla="*/ 2516 w 3750"/>
                <a:gd name="T39" fmla="*/ 375 h 3000"/>
                <a:gd name="T40" fmla="*/ 2476 w 3750"/>
                <a:gd name="T41" fmla="*/ 336 h 3000"/>
                <a:gd name="T42" fmla="*/ 2437 w 3750"/>
                <a:gd name="T43" fmla="*/ 375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50" h="3000">
                  <a:moveTo>
                    <a:pt x="3750" y="3000"/>
                  </a:moveTo>
                  <a:cubicBezTo>
                    <a:pt x="0" y="3000"/>
                    <a:pt x="0" y="3000"/>
                    <a:pt x="0" y="3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50" y="0"/>
                    <a:pt x="3750" y="0"/>
                    <a:pt x="3750" y="0"/>
                  </a:cubicBezTo>
                  <a:lnTo>
                    <a:pt x="3750" y="3000"/>
                  </a:lnTo>
                  <a:close/>
                  <a:moveTo>
                    <a:pt x="0" y="750"/>
                  </a:moveTo>
                  <a:cubicBezTo>
                    <a:pt x="3750" y="750"/>
                    <a:pt x="3750" y="750"/>
                    <a:pt x="3750" y="750"/>
                  </a:cubicBezTo>
                  <a:moveTo>
                    <a:pt x="3335" y="375"/>
                  </a:moveTo>
                  <a:cubicBezTo>
                    <a:pt x="3335" y="397"/>
                    <a:pt x="3353" y="415"/>
                    <a:pt x="3375" y="415"/>
                  </a:cubicBezTo>
                  <a:cubicBezTo>
                    <a:pt x="3397" y="415"/>
                    <a:pt x="3414" y="397"/>
                    <a:pt x="3414" y="375"/>
                  </a:cubicBezTo>
                  <a:cubicBezTo>
                    <a:pt x="3414" y="353"/>
                    <a:pt x="3397" y="336"/>
                    <a:pt x="3375" y="336"/>
                  </a:cubicBezTo>
                  <a:cubicBezTo>
                    <a:pt x="3353" y="336"/>
                    <a:pt x="3335" y="353"/>
                    <a:pt x="3335" y="375"/>
                  </a:cubicBezTo>
                  <a:close/>
                  <a:moveTo>
                    <a:pt x="2886" y="375"/>
                  </a:moveTo>
                  <a:cubicBezTo>
                    <a:pt x="2886" y="397"/>
                    <a:pt x="2904" y="415"/>
                    <a:pt x="2925" y="415"/>
                  </a:cubicBezTo>
                  <a:cubicBezTo>
                    <a:pt x="2947" y="415"/>
                    <a:pt x="2965" y="397"/>
                    <a:pt x="2965" y="375"/>
                  </a:cubicBezTo>
                  <a:cubicBezTo>
                    <a:pt x="2965" y="353"/>
                    <a:pt x="2947" y="336"/>
                    <a:pt x="2925" y="336"/>
                  </a:cubicBezTo>
                  <a:cubicBezTo>
                    <a:pt x="2904" y="336"/>
                    <a:pt x="2886" y="353"/>
                    <a:pt x="2886" y="375"/>
                  </a:cubicBezTo>
                  <a:close/>
                  <a:moveTo>
                    <a:pt x="2437" y="375"/>
                  </a:moveTo>
                  <a:cubicBezTo>
                    <a:pt x="2437" y="397"/>
                    <a:pt x="2454" y="415"/>
                    <a:pt x="2476" y="415"/>
                  </a:cubicBezTo>
                  <a:cubicBezTo>
                    <a:pt x="2498" y="415"/>
                    <a:pt x="2516" y="397"/>
                    <a:pt x="2516" y="375"/>
                  </a:cubicBezTo>
                  <a:cubicBezTo>
                    <a:pt x="2516" y="353"/>
                    <a:pt x="2498" y="336"/>
                    <a:pt x="2476" y="336"/>
                  </a:cubicBezTo>
                  <a:cubicBezTo>
                    <a:pt x="2454" y="336"/>
                    <a:pt x="2437" y="353"/>
                    <a:pt x="2437" y="375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prstClr val="black"/>
                </a:solidFill>
                <a:latin typeface="Segoe UI" panose="020B0502040204020203" pitchFamily="34" charset="0"/>
              </a:endParaRPr>
            </a:p>
          </p:txBody>
        </p:sp>
        <p:pic>
          <p:nvPicPr>
            <p:cNvPr id="7" name="Content Placeholder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AEE2B1B-89E5-8ECA-ED83-02E8F8B47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87" y="2271147"/>
              <a:ext cx="2498853" cy="1311898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A5A7ED-0370-400F-093C-5B11CF11B00F}"/>
                </a:ext>
              </a:extLst>
            </p:cNvPr>
            <p:cNvGrpSpPr/>
            <p:nvPr/>
          </p:nvGrpSpPr>
          <p:grpSpPr>
            <a:xfrm>
              <a:off x="8656320" y="2219960"/>
              <a:ext cx="1463040" cy="1463040"/>
              <a:chOff x="6802120" y="3103880"/>
              <a:chExt cx="1463040" cy="1463040"/>
            </a:xfrm>
          </p:grpSpPr>
          <p:sp>
            <p:nvSpPr>
              <p:cNvPr id="24" name="Processing_E9F5" title="Icon of two interlocked gears">
                <a:extLst>
                  <a:ext uri="{FF2B5EF4-FFF2-40B4-BE49-F238E27FC236}">
                    <a16:creationId xmlns:a16="http://schemas.microsoft.com/office/drawing/2014/main" id="{337EB561-0FD3-2D37-56F2-DB4FB215F19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85100" y="3595890"/>
                <a:ext cx="543312" cy="47319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pPr defTabSz="932597"/>
                <a:endParaRPr lang="en-US" sz="1836" dirty="0">
                  <a:solidFill>
                    <a:prstClr val="black"/>
                  </a:solidFill>
                  <a:latin typeface="Segoe UI" panose="020B0502040204020203" pitchFamily="34" charset="0"/>
                </a:endParaRPr>
              </a:p>
            </p:txBody>
          </p:sp>
          <p:pic>
            <p:nvPicPr>
              <p:cNvPr id="28" name="Graphic 27" descr="Cloud outline">
                <a:extLst>
                  <a:ext uri="{FF2B5EF4-FFF2-40B4-BE49-F238E27FC236}">
                    <a16:creationId xmlns:a16="http://schemas.microsoft.com/office/drawing/2014/main" id="{48C41873-FCF9-1BC3-CC1E-F6199E42E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2120" y="3103880"/>
                <a:ext cx="1463040" cy="1463040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DE9B78-0A4A-3725-C77A-A831398765F5}"/>
              </a:ext>
            </a:extLst>
          </p:cNvPr>
          <p:cNvGrpSpPr/>
          <p:nvPr/>
        </p:nvGrpSpPr>
        <p:grpSpPr>
          <a:xfrm>
            <a:off x="9212930" y="4232962"/>
            <a:ext cx="1492165" cy="1492165"/>
            <a:chOff x="6802120" y="3103880"/>
            <a:chExt cx="1463040" cy="1463040"/>
          </a:xfrm>
        </p:grpSpPr>
        <p:sp>
          <p:nvSpPr>
            <p:cNvPr id="31" name="Processing_E9F5" title="Icon of two interlocked gears">
              <a:extLst>
                <a:ext uri="{FF2B5EF4-FFF2-40B4-BE49-F238E27FC236}">
                  <a16:creationId xmlns:a16="http://schemas.microsoft.com/office/drawing/2014/main" id="{8ADD7B03-F69F-B310-FEC6-374C30DB37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85100" y="3595890"/>
              <a:ext cx="543312" cy="473190"/>
            </a:xfrm>
            <a:custGeom>
              <a:avLst/>
              <a:gdLst>
                <a:gd name="T0" fmla="*/ 924 w 3867"/>
                <a:gd name="T1" fmla="*/ 299 h 3367"/>
                <a:gd name="T2" fmla="*/ 1549 w 3867"/>
                <a:gd name="T3" fmla="*/ 924 h 3367"/>
                <a:gd name="T4" fmla="*/ 924 w 3867"/>
                <a:gd name="T5" fmla="*/ 1549 h 3367"/>
                <a:gd name="T6" fmla="*/ 299 w 3867"/>
                <a:gd name="T7" fmla="*/ 924 h 3367"/>
                <a:gd name="T8" fmla="*/ 924 w 3867"/>
                <a:gd name="T9" fmla="*/ 299 h 3367"/>
                <a:gd name="T10" fmla="*/ 1163 w 3867"/>
                <a:gd name="T11" fmla="*/ 347 h 3367"/>
                <a:gd name="T12" fmla="*/ 1307 w 3867"/>
                <a:gd name="T13" fmla="*/ 0 h 3367"/>
                <a:gd name="T14" fmla="*/ 1501 w 3867"/>
                <a:gd name="T15" fmla="*/ 685 h 3367"/>
                <a:gd name="T16" fmla="*/ 1848 w 3867"/>
                <a:gd name="T17" fmla="*/ 541 h 3367"/>
                <a:gd name="T18" fmla="*/ 1501 w 3867"/>
                <a:gd name="T19" fmla="*/ 1163 h 3367"/>
                <a:gd name="T20" fmla="*/ 1848 w 3867"/>
                <a:gd name="T21" fmla="*/ 1307 h 3367"/>
                <a:gd name="T22" fmla="*/ 1163 w 3867"/>
                <a:gd name="T23" fmla="*/ 1501 h 3367"/>
                <a:gd name="T24" fmla="*/ 1307 w 3867"/>
                <a:gd name="T25" fmla="*/ 1848 h 3367"/>
                <a:gd name="T26" fmla="*/ 685 w 3867"/>
                <a:gd name="T27" fmla="*/ 1501 h 3367"/>
                <a:gd name="T28" fmla="*/ 541 w 3867"/>
                <a:gd name="T29" fmla="*/ 1848 h 3367"/>
                <a:gd name="T30" fmla="*/ 347 w 3867"/>
                <a:gd name="T31" fmla="*/ 1163 h 3367"/>
                <a:gd name="T32" fmla="*/ 0 w 3867"/>
                <a:gd name="T33" fmla="*/ 1307 h 3367"/>
                <a:gd name="T34" fmla="*/ 0 w 3867"/>
                <a:gd name="T35" fmla="*/ 541 h 3367"/>
                <a:gd name="T36" fmla="*/ 347 w 3867"/>
                <a:gd name="T37" fmla="*/ 685 h 3367"/>
                <a:gd name="T38" fmla="*/ 685 w 3867"/>
                <a:gd name="T39" fmla="*/ 347 h 3367"/>
                <a:gd name="T40" fmla="*/ 541 w 3867"/>
                <a:gd name="T41" fmla="*/ 0 h 3367"/>
                <a:gd name="T42" fmla="*/ 2049 w 3867"/>
                <a:gd name="T43" fmla="*/ 2299 h 3367"/>
                <a:gd name="T44" fmla="*/ 2799 w 3867"/>
                <a:gd name="T45" fmla="*/ 3049 h 3367"/>
                <a:gd name="T46" fmla="*/ 3549 w 3867"/>
                <a:gd name="T47" fmla="*/ 2299 h 3367"/>
                <a:gd name="T48" fmla="*/ 2799 w 3867"/>
                <a:gd name="T49" fmla="*/ 1549 h 3367"/>
                <a:gd name="T50" fmla="*/ 2049 w 3867"/>
                <a:gd name="T51" fmla="*/ 2299 h 3367"/>
                <a:gd name="T52" fmla="*/ 2357 w 3867"/>
                <a:gd name="T53" fmla="*/ 1231 h 3367"/>
                <a:gd name="T54" fmla="*/ 2512 w 3867"/>
                <a:gd name="T55" fmla="*/ 1606 h 3367"/>
                <a:gd name="T56" fmla="*/ 2106 w 3867"/>
                <a:gd name="T57" fmla="*/ 2012 h 3367"/>
                <a:gd name="T58" fmla="*/ 1731 w 3867"/>
                <a:gd name="T59" fmla="*/ 1856 h 3367"/>
                <a:gd name="T60" fmla="*/ 2106 w 3867"/>
                <a:gd name="T61" fmla="*/ 2586 h 3367"/>
                <a:gd name="T62" fmla="*/ 1731 w 3867"/>
                <a:gd name="T63" fmla="*/ 2741 h 3367"/>
                <a:gd name="T64" fmla="*/ 2512 w 3867"/>
                <a:gd name="T65" fmla="*/ 2992 h 3367"/>
                <a:gd name="T66" fmla="*/ 2357 w 3867"/>
                <a:gd name="T67" fmla="*/ 3367 h 3367"/>
                <a:gd name="T68" fmla="*/ 3086 w 3867"/>
                <a:gd name="T69" fmla="*/ 2992 h 3367"/>
                <a:gd name="T70" fmla="*/ 3241 w 3867"/>
                <a:gd name="T71" fmla="*/ 3367 h 3367"/>
                <a:gd name="T72" fmla="*/ 3492 w 3867"/>
                <a:gd name="T73" fmla="*/ 2586 h 3367"/>
                <a:gd name="T74" fmla="*/ 3867 w 3867"/>
                <a:gd name="T75" fmla="*/ 2741 h 3367"/>
                <a:gd name="T76" fmla="*/ 3492 w 3867"/>
                <a:gd name="T77" fmla="*/ 2012 h 3367"/>
                <a:gd name="T78" fmla="*/ 3867 w 3867"/>
                <a:gd name="T79" fmla="*/ 1856 h 3367"/>
                <a:gd name="T80" fmla="*/ 3086 w 3867"/>
                <a:gd name="T81" fmla="*/ 1606 h 3367"/>
                <a:gd name="T82" fmla="*/ 3241 w 3867"/>
                <a:gd name="T83" fmla="*/ 1231 h 3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67" h="3367">
                  <a:moveTo>
                    <a:pt x="924" y="299"/>
                  </a:moveTo>
                  <a:cubicBezTo>
                    <a:pt x="1269" y="299"/>
                    <a:pt x="1549" y="579"/>
                    <a:pt x="1549" y="924"/>
                  </a:cubicBezTo>
                  <a:cubicBezTo>
                    <a:pt x="1549" y="1269"/>
                    <a:pt x="1269" y="1549"/>
                    <a:pt x="924" y="1549"/>
                  </a:cubicBezTo>
                  <a:cubicBezTo>
                    <a:pt x="579" y="1549"/>
                    <a:pt x="299" y="1269"/>
                    <a:pt x="299" y="924"/>
                  </a:cubicBezTo>
                  <a:cubicBezTo>
                    <a:pt x="299" y="579"/>
                    <a:pt x="579" y="299"/>
                    <a:pt x="924" y="299"/>
                  </a:cubicBezTo>
                  <a:close/>
                  <a:moveTo>
                    <a:pt x="1163" y="347"/>
                  </a:moveTo>
                  <a:cubicBezTo>
                    <a:pt x="1307" y="0"/>
                    <a:pt x="1307" y="0"/>
                    <a:pt x="1307" y="0"/>
                  </a:cubicBezTo>
                  <a:moveTo>
                    <a:pt x="1501" y="685"/>
                  </a:moveTo>
                  <a:cubicBezTo>
                    <a:pt x="1848" y="541"/>
                    <a:pt x="1848" y="541"/>
                    <a:pt x="1848" y="541"/>
                  </a:cubicBezTo>
                  <a:moveTo>
                    <a:pt x="1501" y="1163"/>
                  </a:moveTo>
                  <a:cubicBezTo>
                    <a:pt x="1848" y="1307"/>
                    <a:pt x="1848" y="1307"/>
                    <a:pt x="1848" y="1307"/>
                  </a:cubicBezTo>
                  <a:moveTo>
                    <a:pt x="1163" y="1501"/>
                  </a:moveTo>
                  <a:cubicBezTo>
                    <a:pt x="1307" y="1848"/>
                    <a:pt x="1307" y="1848"/>
                    <a:pt x="1307" y="1848"/>
                  </a:cubicBezTo>
                  <a:moveTo>
                    <a:pt x="685" y="1501"/>
                  </a:moveTo>
                  <a:cubicBezTo>
                    <a:pt x="541" y="1848"/>
                    <a:pt x="541" y="1848"/>
                    <a:pt x="541" y="1848"/>
                  </a:cubicBezTo>
                  <a:moveTo>
                    <a:pt x="347" y="1163"/>
                  </a:moveTo>
                  <a:cubicBezTo>
                    <a:pt x="0" y="1307"/>
                    <a:pt x="0" y="1307"/>
                    <a:pt x="0" y="1307"/>
                  </a:cubicBezTo>
                  <a:moveTo>
                    <a:pt x="0" y="541"/>
                  </a:moveTo>
                  <a:cubicBezTo>
                    <a:pt x="347" y="685"/>
                    <a:pt x="347" y="685"/>
                    <a:pt x="347" y="685"/>
                  </a:cubicBezTo>
                  <a:moveTo>
                    <a:pt x="685" y="347"/>
                  </a:moveTo>
                  <a:cubicBezTo>
                    <a:pt x="541" y="0"/>
                    <a:pt x="541" y="0"/>
                    <a:pt x="541" y="0"/>
                  </a:cubicBezTo>
                  <a:moveTo>
                    <a:pt x="2049" y="2299"/>
                  </a:moveTo>
                  <a:cubicBezTo>
                    <a:pt x="2049" y="2713"/>
                    <a:pt x="2385" y="3049"/>
                    <a:pt x="2799" y="3049"/>
                  </a:cubicBezTo>
                  <a:cubicBezTo>
                    <a:pt x="3213" y="3049"/>
                    <a:pt x="3549" y="2713"/>
                    <a:pt x="3549" y="2299"/>
                  </a:cubicBezTo>
                  <a:cubicBezTo>
                    <a:pt x="3549" y="1885"/>
                    <a:pt x="3213" y="1549"/>
                    <a:pt x="2799" y="1549"/>
                  </a:cubicBezTo>
                  <a:cubicBezTo>
                    <a:pt x="2385" y="1549"/>
                    <a:pt x="2049" y="1885"/>
                    <a:pt x="2049" y="2299"/>
                  </a:cubicBezTo>
                  <a:close/>
                  <a:moveTo>
                    <a:pt x="2357" y="1231"/>
                  </a:moveTo>
                  <a:cubicBezTo>
                    <a:pt x="2512" y="1606"/>
                    <a:pt x="2512" y="1606"/>
                    <a:pt x="2512" y="1606"/>
                  </a:cubicBezTo>
                  <a:moveTo>
                    <a:pt x="2106" y="2012"/>
                  </a:moveTo>
                  <a:cubicBezTo>
                    <a:pt x="1731" y="1856"/>
                    <a:pt x="1731" y="1856"/>
                    <a:pt x="1731" y="1856"/>
                  </a:cubicBezTo>
                  <a:moveTo>
                    <a:pt x="2106" y="2586"/>
                  </a:moveTo>
                  <a:cubicBezTo>
                    <a:pt x="1731" y="2741"/>
                    <a:pt x="1731" y="2741"/>
                    <a:pt x="1731" y="2741"/>
                  </a:cubicBezTo>
                  <a:moveTo>
                    <a:pt x="2512" y="2992"/>
                  </a:moveTo>
                  <a:cubicBezTo>
                    <a:pt x="2357" y="3367"/>
                    <a:pt x="2357" y="3367"/>
                    <a:pt x="2357" y="3367"/>
                  </a:cubicBezTo>
                  <a:moveTo>
                    <a:pt x="3086" y="2992"/>
                  </a:moveTo>
                  <a:cubicBezTo>
                    <a:pt x="3241" y="3367"/>
                    <a:pt x="3241" y="3367"/>
                    <a:pt x="3241" y="3367"/>
                  </a:cubicBezTo>
                  <a:moveTo>
                    <a:pt x="3492" y="2586"/>
                  </a:moveTo>
                  <a:cubicBezTo>
                    <a:pt x="3867" y="2741"/>
                    <a:pt x="3867" y="2741"/>
                    <a:pt x="3867" y="2741"/>
                  </a:cubicBezTo>
                  <a:moveTo>
                    <a:pt x="3492" y="2012"/>
                  </a:moveTo>
                  <a:cubicBezTo>
                    <a:pt x="3867" y="1856"/>
                    <a:pt x="3867" y="1856"/>
                    <a:pt x="3867" y="1856"/>
                  </a:cubicBezTo>
                  <a:moveTo>
                    <a:pt x="3086" y="1606"/>
                  </a:moveTo>
                  <a:cubicBezTo>
                    <a:pt x="3241" y="1231"/>
                    <a:pt x="3241" y="1231"/>
                    <a:pt x="3241" y="1231"/>
                  </a:cubicBez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defTabSz="932597"/>
              <a:endParaRPr lang="en-US" sz="1836" dirty="0">
                <a:solidFill>
                  <a:prstClr val="black"/>
                </a:solidFill>
                <a:latin typeface="Segoe UI" panose="020B0502040204020203" pitchFamily="34" charset="0"/>
              </a:endParaRPr>
            </a:p>
          </p:txBody>
        </p:sp>
        <p:pic>
          <p:nvPicPr>
            <p:cNvPr id="32" name="Graphic 31" descr="Cloud outline">
              <a:extLst>
                <a:ext uri="{FF2B5EF4-FFF2-40B4-BE49-F238E27FC236}">
                  <a16:creationId xmlns:a16="http://schemas.microsoft.com/office/drawing/2014/main" id="{5399205F-C5C2-C25A-18CF-648D924A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2120" y="3103880"/>
              <a:ext cx="1463040" cy="1463040"/>
            </a:xfrm>
            <a:prstGeom prst="rect">
              <a:avLst/>
            </a:prstGeom>
          </p:spPr>
        </p:pic>
      </p:grpSp>
      <p:pic>
        <p:nvPicPr>
          <p:cNvPr id="33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F02F7EF0-AB4C-C1C7-8124-6A443706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25" y="4377772"/>
            <a:ext cx="2548599" cy="1338014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299D81-6843-6B2E-2601-91A852BD2EBE}"/>
              </a:ext>
            </a:extLst>
          </p:cNvPr>
          <p:cNvCxnSpPr>
            <a:cxnSpLocks/>
          </p:cNvCxnSpPr>
          <p:nvPr/>
        </p:nvCxnSpPr>
        <p:spPr>
          <a:xfrm>
            <a:off x="3157226" y="2681593"/>
            <a:ext cx="25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65E219-0ECE-7F35-01C7-84368278ADA0}"/>
              </a:ext>
            </a:extLst>
          </p:cNvPr>
          <p:cNvSpPr txBox="1"/>
          <p:nvPr/>
        </p:nvSpPr>
        <p:spPr>
          <a:xfrm>
            <a:off x="3930251" y="2687811"/>
            <a:ext cx="1080745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Sign-in token </a:t>
            </a:r>
          </a:p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(</a:t>
            </a:r>
            <a:r>
              <a:rPr lang="en-US" sz="1122" dirty="0" err="1">
                <a:solidFill>
                  <a:prstClr val="black"/>
                </a:solidFill>
                <a:latin typeface="Segoe UI" panose="020B0502040204020203" pitchFamily="34" charset="0"/>
              </a:rPr>
              <a:t>id_token</a:t>
            </a:r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14CF5B-B00A-0A1B-AB3A-80010E58F1C9}"/>
              </a:ext>
            </a:extLst>
          </p:cNvPr>
          <p:cNvCxnSpPr>
            <a:cxnSpLocks/>
          </p:cNvCxnSpPr>
          <p:nvPr/>
        </p:nvCxnSpPr>
        <p:spPr>
          <a:xfrm flipV="1">
            <a:off x="3188313" y="3284677"/>
            <a:ext cx="6070211" cy="4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5244D1-1DDD-2737-D36D-7F6BE6C7D84C}"/>
              </a:ext>
            </a:extLst>
          </p:cNvPr>
          <p:cNvSpPr txBox="1"/>
          <p:nvPr/>
        </p:nvSpPr>
        <p:spPr>
          <a:xfrm>
            <a:off x="3955119" y="3346850"/>
            <a:ext cx="1598515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Delegate access token</a:t>
            </a:r>
          </a:p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(</a:t>
            </a:r>
            <a:r>
              <a:rPr lang="en-US" sz="1122" dirty="0" err="1">
                <a:solidFill>
                  <a:prstClr val="black"/>
                </a:solidFill>
                <a:latin typeface="Segoe UI" panose="020B0502040204020203" pitchFamily="34" charset="0"/>
              </a:rPr>
              <a:t>access_token</a:t>
            </a:r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0D56B9-8F90-BD46-D700-609EAD844893}"/>
              </a:ext>
            </a:extLst>
          </p:cNvPr>
          <p:cNvSpPr txBox="1"/>
          <p:nvPr/>
        </p:nvSpPr>
        <p:spPr>
          <a:xfrm>
            <a:off x="6212020" y="3527154"/>
            <a:ext cx="755335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Web Site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7C829-CB8E-EEF0-950E-1A11ACEE9EDC}"/>
              </a:ext>
            </a:extLst>
          </p:cNvPr>
          <p:cNvSpPr txBox="1"/>
          <p:nvPr/>
        </p:nvSpPr>
        <p:spPr>
          <a:xfrm>
            <a:off x="9606696" y="3402807"/>
            <a:ext cx="990977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Web  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7F80D0-19E7-A81E-10D9-C19F0AF79FF7}"/>
              </a:ext>
            </a:extLst>
          </p:cNvPr>
          <p:cNvSpPr txBox="1"/>
          <p:nvPr/>
        </p:nvSpPr>
        <p:spPr>
          <a:xfrm>
            <a:off x="9550740" y="5379926"/>
            <a:ext cx="990977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Web  service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4112BF-B270-BFA0-9C79-DC54E3BCBCD9}"/>
              </a:ext>
            </a:extLst>
          </p:cNvPr>
          <p:cNvSpPr txBox="1"/>
          <p:nvPr/>
        </p:nvSpPr>
        <p:spPr>
          <a:xfrm>
            <a:off x="6081456" y="5616185"/>
            <a:ext cx="1745991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Mobile and desktop app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8A669F-98F4-C7A7-BA6B-503712AC44FF}"/>
              </a:ext>
            </a:extLst>
          </p:cNvPr>
          <p:cNvCxnSpPr>
            <a:cxnSpLocks/>
          </p:cNvCxnSpPr>
          <p:nvPr/>
        </p:nvCxnSpPr>
        <p:spPr>
          <a:xfrm>
            <a:off x="3244269" y="4795494"/>
            <a:ext cx="25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9ADCC8E-E9E6-A4FF-5D6F-347DDF91D707}"/>
              </a:ext>
            </a:extLst>
          </p:cNvPr>
          <p:cNvSpPr txBox="1"/>
          <p:nvPr/>
        </p:nvSpPr>
        <p:spPr>
          <a:xfrm>
            <a:off x="3948903" y="4795494"/>
            <a:ext cx="1080745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Sign-in token </a:t>
            </a:r>
          </a:p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(</a:t>
            </a:r>
            <a:r>
              <a:rPr lang="en-US" sz="1122" dirty="0" err="1">
                <a:solidFill>
                  <a:prstClr val="black"/>
                </a:solidFill>
                <a:latin typeface="Segoe UI" panose="020B0502040204020203" pitchFamily="34" charset="0"/>
              </a:rPr>
              <a:t>id_token</a:t>
            </a:r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1D597F-5B32-0578-360D-2FA3F6E87433}"/>
              </a:ext>
            </a:extLst>
          </p:cNvPr>
          <p:cNvCxnSpPr>
            <a:cxnSpLocks/>
          </p:cNvCxnSpPr>
          <p:nvPr/>
        </p:nvCxnSpPr>
        <p:spPr>
          <a:xfrm flipV="1">
            <a:off x="3275356" y="5398578"/>
            <a:ext cx="6070211" cy="4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15639B-518B-538A-7FD3-C1FBB047F06D}"/>
              </a:ext>
            </a:extLst>
          </p:cNvPr>
          <p:cNvSpPr txBox="1"/>
          <p:nvPr/>
        </p:nvSpPr>
        <p:spPr>
          <a:xfrm>
            <a:off x="3961337" y="5442099"/>
            <a:ext cx="1598515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Delegate access token</a:t>
            </a:r>
          </a:p>
          <a:p>
            <a:pPr defTabSz="932597"/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(</a:t>
            </a:r>
            <a:r>
              <a:rPr lang="en-US" sz="1122" dirty="0" err="1">
                <a:solidFill>
                  <a:prstClr val="black"/>
                </a:solidFill>
                <a:latin typeface="Segoe UI" panose="020B0502040204020203" pitchFamily="34" charset="0"/>
              </a:rPr>
              <a:t>access_token</a:t>
            </a:r>
            <a:r>
              <a:rPr lang="en-US" sz="1122" dirty="0">
                <a:solidFill>
                  <a:prstClr val="black"/>
                </a:solidFill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53" name="UniversalApp_E8CC" title="Icon of a cellphone in front of a tablet">
            <a:extLst>
              <a:ext uri="{FF2B5EF4-FFF2-40B4-BE49-F238E27FC236}">
                <a16:creationId xmlns:a16="http://schemas.microsoft.com/office/drawing/2014/main" id="{87CEECB8-FB6E-6906-12D5-1B74AF69D97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42484" y="4517642"/>
            <a:ext cx="1500572" cy="1101145"/>
          </a:xfrm>
          <a:custGeom>
            <a:avLst/>
            <a:gdLst>
              <a:gd name="T0" fmla="*/ 1250 w 3750"/>
              <a:gd name="T1" fmla="*/ 2750 h 2750"/>
              <a:gd name="T2" fmla="*/ 0 w 3750"/>
              <a:gd name="T3" fmla="*/ 2750 h 2750"/>
              <a:gd name="T4" fmla="*/ 0 w 3750"/>
              <a:gd name="T5" fmla="*/ 750 h 2750"/>
              <a:gd name="T6" fmla="*/ 1250 w 3750"/>
              <a:gd name="T7" fmla="*/ 750 h 2750"/>
              <a:gd name="T8" fmla="*/ 1250 w 3750"/>
              <a:gd name="T9" fmla="*/ 2750 h 2750"/>
              <a:gd name="T10" fmla="*/ 375 w 3750"/>
              <a:gd name="T11" fmla="*/ 2250 h 2750"/>
              <a:gd name="T12" fmla="*/ 875 w 3750"/>
              <a:gd name="T13" fmla="*/ 2250 h 2750"/>
              <a:gd name="T14" fmla="*/ 1875 w 3750"/>
              <a:gd name="T15" fmla="*/ 1750 h 2750"/>
              <a:gd name="T16" fmla="*/ 2375 w 3750"/>
              <a:gd name="T17" fmla="*/ 1750 h 2750"/>
              <a:gd name="T18" fmla="*/ 1250 w 3750"/>
              <a:gd name="T19" fmla="*/ 2250 h 2750"/>
              <a:gd name="T20" fmla="*/ 3625 w 3750"/>
              <a:gd name="T21" fmla="*/ 2250 h 2750"/>
              <a:gd name="T22" fmla="*/ 3750 w 3750"/>
              <a:gd name="T23" fmla="*/ 2125 h 2750"/>
              <a:gd name="T24" fmla="*/ 3750 w 3750"/>
              <a:gd name="T25" fmla="*/ 125 h 2750"/>
              <a:gd name="T26" fmla="*/ 3625 w 3750"/>
              <a:gd name="T27" fmla="*/ 0 h 2750"/>
              <a:gd name="T28" fmla="*/ 625 w 3750"/>
              <a:gd name="T29" fmla="*/ 0 h 2750"/>
              <a:gd name="T30" fmla="*/ 500 w 3750"/>
              <a:gd name="T31" fmla="*/ 125 h 2750"/>
              <a:gd name="T32" fmla="*/ 500 w 3750"/>
              <a:gd name="T33" fmla="*/ 750 h 2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750" h="2750">
                <a:moveTo>
                  <a:pt x="1250" y="2750"/>
                </a:moveTo>
                <a:cubicBezTo>
                  <a:pt x="0" y="2750"/>
                  <a:pt x="0" y="2750"/>
                  <a:pt x="0" y="2750"/>
                </a:cubicBezTo>
                <a:cubicBezTo>
                  <a:pt x="0" y="750"/>
                  <a:pt x="0" y="750"/>
                  <a:pt x="0" y="750"/>
                </a:cubicBezTo>
                <a:cubicBezTo>
                  <a:pt x="1250" y="750"/>
                  <a:pt x="1250" y="750"/>
                  <a:pt x="1250" y="750"/>
                </a:cubicBezTo>
                <a:lnTo>
                  <a:pt x="1250" y="2750"/>
                </a:lnTo>
                <a:close/>
                <a:moveTo>
                  <a:pt x="375" y="2250"/>
                </a:moveTo>
                <a:cubicBezTo>
                  <a:pt x="875" y="2250"/>
                  <a:pt x="875" y="2250"/>
                  <a:pt x="875" y="2250"/>
                </a:cubicBezTo>
                <a:moveTo>
                  <a:pt x="1875" y="1750"/>
                </a:moveTo>
                <a:cubicBezTo>
                  <a:pt x="2375" y="1750"/>
                  <a:pt x="2375" y="1750"/>
                  <a:pt x="2375" y="1750"/>
                </a:cubicBezTo>
                <a:moveTo>
                  <a:pt x="1250" y="2250"/>
                </a:moveTo>
                <a:cubicBezTo>
                  <a:pt x="3625" y="2250"/>
                  <a:pt x="3625" y="2250"/>
                  <a:pt x="3625" y="2250"/>
                </a:cubicBezTo>
                <a:cubicBezTo>
                  <a:pt x="3694" y="2250"/>
                  <a:pt x="3750" y="2194"/>
                  <a:pt x="3750" y="2125"/>
                </a:cubicBezTo>
                <a:cubicBezTo>
                  <a:pt x="3750" y="125"/>
                  <a:pt x="3750" y="125"/>
                  <a:pt x="3750" y="125"/>
                </a:cubicBezTo>
                <a:cubicBezTo>
                  <a:pt x="3750" y="56"/>
                  <a:pt x="3694" y="0"/>
                  <a:pt x="3625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556" y="0"/>
                  <a:pt x="500" y="56"/>
                  <a:pt x="500" y="125"/>
                </a:cubicBezTo>
                <a:cubicBezTo>
                  <a:pt x="500" y="750"/>
                  <a:pt x="500" y="750"/>
                  <a:pt x="500" y="750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/>
            <a:endParaRPr lang="en-US" sz="918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" panose="020B0502040204020203" pitchFamily="34" charset="0"/>
            </a:endParaRPr>
          </a:p>
        </p:txBody>
      </p:sp>
      <p:sp>
        <p:nvSpPr>
          <p:cNvPr id="57" name="check 3" title="Icon of a checkmark with a circle around it">
            <a:extLst>
              <a:ext uri="{FF2B5EF4-FFF2-40B4-BE49-F238E27FC236}">
                <a16:creationId xmlns:a16="http://schemas.microsoft.com/office/drawing/2014/main" id="{9E62C669-2A5E-B979-BF63-BD9DC5EA258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19003" y="2754347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/>
            <a:endParaRPr lang="en-US" sz="1836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58" name="check 3" title="Icon of a checkmark with a circle around it">
            <a:extLst>
              <a:ext uri="{FF2B5EF4-FFF2-40B4-BE49-F238E27FC236}">
                <a16:creationId xmlns:a16="http://schemas.microsoft.com/office/drawing/2014/main" id="{44110CC0-C13E-BCE9-ABE0-B4B718A29B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25221" y="3382300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/>
            <a:endParaRPr lang="en-US" sz="1836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59" name="check 3" title="Icon of a checkmark with a circle around it">
            <a:extLst>
              <a:ext uri="{FF2B5EF4-FFF2-40B4-BE49-F238E27FC236}">
                <a16:creationId xmlns:a16="http://schemas.microsoft.com/office/drawing/2014/main" id="{16E0734C-7DF7-69B7-997D-F45DAA39F05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56308" y="5508636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/>
            <a:endParaRPr lang="en-US" sz="1836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56CDFD3-D860-7412-CCC2-9A0DA205FE98}"/>
              </a:ext>
            </a:extLst>
          </p:cNvPr>
          <p:cNvSpPr/>
          <p:nvPr/>
        </p:nvSpPr>
        <p:spPr>
          <a:xfrm>
            <a:off x="3542702" y="4852487"/>
            <a:ext cx="385994" cy="37615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32597"/>
            <a:endParaRPr lang="en-US" sz="1836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61" name="check 3" title="Icon of a checkmark with a circle around it">
            <a:extLst>
              <a:ext uri="{FF2B5EF4-FFF2-40B4-BE49-F238E27FC236}">
                <a16:creationId xmlns:a16="http://schemas.microsoft.com/office/drawing/2014/main" id="{5E48DF91-2389-E469-EE34-CC8DC68372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2710" y="1765788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pPr defTabSz="932597"/>
            <a:endParaRPr lang="en-US" sz="1836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020A7C-6D0B-7220-35E3-78F420B6381E}"/>
              </a:ext>
            </a:extLst>
          </p:cNvPr>
          <p:cNvSpPr/>
          <p:nvPr/>
        </p:nvSpPr>
        <p:spPr>
          <a:xfrm>
            <a:off x="6402685" y="1743809"/>
            <a:ext cx="385994" cy="37615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32597"/>
            <a:endParaRPr lang="en-US" sz="1836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B1C75-E034-B8F6-E963-B634A47239E1}"/>
              </a:ext>
            </a:extLst>
          </p:cNvPr>
          <p:cNvSpPr txBox="1"/>
          <p:nvPr/>
        </p:nvSpPr>
        <p:spPr>
          <a:xfrm>
            <a:off x="1971783" y="1742773"/>
            <a:ext cx="3799566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836" dirty="0">
                <a:solidFill>
                  <a:prstClr val="black"/>
                </a:solidFill>
                <a:latin typeface="Segoe UI" panose="020B0502040204020203" pitchFamily="34" charset="0"/>
              </a:rPr>
              <a:t>Conditional Access policy enforced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DD714-4651-499B-24B9-1F3C88E48D54}"/>
              </a:ext>
            </a:extLst>
          </p:cNvPr>
          <p:cNvSpPr txBox="1"/>
          <p:nvPr/>
        </p:nvSpPr>
        <p:spPr>
          <a:xfrm>
            <a:off x="6752930" y="1742773"/>
            <a:ext cx="4280339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836" dirty="0">
                <a:solidFill>
                  <a:prstClr val="black"/>
                </a:solidFill>
                <a:latin typeface="Segoe UI" panose="020B0502040204020203" pitchFamily="34" charset="0"/>
              </a:rPr>
              <a:t>Conditional Access policy doesn’t apply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434AA452-3573-7C70-D492-039AE3C6FC1B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Policy enforcement (OpenID Connect)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9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0" grpId="0"/>
      <p:bldP spid="52" grpId="0"/>
      <p:bldP spid="5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A1B024-511E-8EDD-F663-8DCE31BB4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65343"/>
              </p:ext>
            </p:extLst>
          </p:nvPr>
        </p:nvGraphicFramePr>
        <p:xfrm>
          <a:off x="775514" y="1804532"/>
          <a:ext cx="10745157" cy="326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5157">
                  <a:extLst>
                    <a:ext uri="{9D8B030D-6E8A-4147-A177-3AD203B41FA5}">
                      <a16:colId xmlns:a16="http://schemas.microsoft.com/office/drawing/2014/main" val="2116200415"/>
                    </a:ext>
                  </a:extLst>
                </a:gridCol>
              </a:tblGrid>
              <a:tr h="378611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Web site</a:t>
                      </a:r>
                    </a:p>
                  </a:txBody>
                  <a:tcPr marL="93260" marR="93260" marT="46630" marB="4663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98614"/>
                  </a:ext>
                </a:extLst>
              </a:tr>
              <a:tr h="1234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https://login.microsoftonline.com/organizations/oauth2/v2.0/authorize?redirect_uri=https%3A%2F%2Fmicrosoft.com&amp;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response_type=code%20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id_token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&amp;scope=openid%20email%20profile&amp;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client_id=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0ba65027-1a14-4f2c-93f8-5a257bf27ab4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&amp;nonce=123</a:t>
                      </a:r>
                    </a:p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2181173257"/>
                  </a:ext>
                </a:extLst>
              </a:tr>
              <a:tr h="378611"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</a:rPr>
                        <a:t>Desktop app</a:t>
                      </a:r>
                    </a:p>
                  </a:txBody>
                  <a:tcPr marL="93260" marR="93260" marT="46630" marB="4663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37612"/>
                  </a:ext>
                </a:extLst>
              </a:tr>
              <a:tr h="949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https://login.microsoftonline.com/organizations/oauth2/v2.0/authorize?redirect_uri=https%3A%2F%2Flogin.microsoftonline.com%2Fcommon%2Foauth2%2Fnativeclient&amp;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response_type=code%20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id_token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scope=openid%20email%20profile&amp;</a:t>
                      </a:r>
                      <a:r>
                        <a:rPr lang="en-US" sz="19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client_id=537cd77e-3fad-4a20-ad92-08e59cb8f58e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&amp;nonce=123</a:t>
                      </a:r>
                    </a:p>
                  </a:txBody>
                  <a:tcPr marL="93260" marR="93260" marT="46630" marB="46630"/>
                </a:tc>
                <a:extLst>
                  <a:ext uri="{0D108BD9-81ED-4DB2-BD59-A6C34878D82A}">
                    <a16:rowId xmlns:a16="http://schemas.microsoft.com/office/drawing/2014/main" val="4231545432"/>
                  </a:ext>
                </a:extLst>
              </a:tr>
            </a:tbl>
          </a:graphicData>
        </a:graphic>
      </p:graphicFrame>
      <p:sp>
        <p:nvSpPr>
          <p:cNvPr id="13" name="Title 13">
            <a:extLst>
              <a:ext uri="{FF2B5EF4-FFF2-40B4-BE49-F238E27FC236}">
                <a16:creationId xmlns:a16="http://schemas.microsoft.com/office/drawing/2014/main" id="{A9AC8028-AEF5-7D66-D82D-5BBB01944D67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Demo : policy enforcement on cloud apps</a:t>
            </a:r>
          </a:p>
        </p:txBody>
      </p:sp>
    </p:spTree>
    <p:extLst>
      <p:ext uri="{BB962C8B-B14F-4D97-AF65-F5344CB8AC3E}">
        <p14:creationId xmlns:p14="http://schemas.microsoft.com/office/powerpoint/2010/main" val="356670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42CBD69-8667-665D-29E8-F34536CB44FE}"/>
              </a:ext>
            </a:extLst>
          </p:cNvPr>
          <p:cNvGrpSpPr/>
          <p:nvPr/>
        </p:nvGrpSpPr>
        <p:grpSpPr>
          <a:xfrm>
            <a:off x="1283970" y="2283748"/>
            <a:ext cx="9494698" cy="1492165"/>
            <a:chOff x="809987" y="2219960"/>
            <a:chExt cx="9309373" cy="1463040"/>
          </a:xfrm>
        </p:grpSpPr>
        <p:sp>
          <p:nvSpPr>
            <p:cNvPr id="5" name="Browser" title="Icon of a browser window">
              <a:extLst>
                <a:ext uri="{FF2B5EF4-FFF2-40B4-BE49-F238E27FC236}">
                  <a16:creationId xmlns:a16="http://schemas.microsoft.com/office/drawing/2014/main" id="{B3333678-8455-9397-AE4E-64F90B22778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31141" y="2458924"/>
              <a:ext cx="1261375" cy="1009497"/>
            </a:xfrm>
            <a:custGeom>
              <a:avLst/>
              <a:gdLst>
                <a:gd name="T0" fmla="*/ 3750 w 3750"/>
                <a:gd name="T1" fmla="*/ 3000 h 3000"/>
                <a:gd name="T2" fmla="*/ 0 w 3750"/>
                <a:gd name="T3" fmla="*/ 3000 h 3000"/>
                <a:gd name="T4" fmla="*/ 0 w 3750"/>
                <a:gd name="T5" fmla="*/ 0 h 3000"/>
                <a:gd name="T6" fmla="*/ 3750 w 3750"/>
                <a:gd name="T7" fmla="*/ 0 h 3000"/>
                <a:gd name="T8" fmla="*/ 3750 w 3750"/>
                <a:gd name="T9" fmla="*/ 3000 h 3000"/>
                <a:gd name="T10" fmla="*/ 0 w 3750"/>
                <a:gd name="T11" fmla="*/ 750 h 3000"/>
                <a:gd name="T12" fmla="*/ 3750 w 3750"/>
                <a:gd name="T13" fmla="*/ 750 h 3000"/>
                <a:gd name="T14" fmla="*/ 3335 w 3750"/>
                <a:gd name="T15" fmla="*/ 375 h 3000"/>
                <a:gd name="T16" fmla="*/ 3375 w 3750"/>
                <a:gd name="T17" fmla="*/ 415 h 3000"/>
                <a:gd name="T18" fmla="*/ 3414 w 3750"/>
                <a:gd name="T19" fmla="*/ 375 h 3000"/>
                <a:gd name="T20" fmla="*/ 3375 w 3750"/>
                <a:gd name="T21" fmla="*/ 336 h 3000"/>
                <a:gd name="T22" fmla="*/ 3335 w 3750"/>
                <a:gd name="T23" fmla="*/ 375 h 3000"/>
                <a:gd name="T24" fmla="*/ 2886 w 3750"/>
                <a:gd name="T25" fmla="*/ 375 h 3000"/>
                <a:gd name="T26" fmla="*/ 2925 w 3750"/>
                <a:gd name="T27" fmla="*/ 415 h 3000"/>
                <a:gd name="T28" fmla="*/ 2965 w 3750"/>
                <a:gd name="T29" fmla="*/ 375 h 3000"/>
                <a:gd name="T30" fmla="*/ 2925 w 3750"/>
                <a:gd name="T31" fmla="*/ 336 h 3000"/>
                <a:gd name="T32" fmla="*/ 2886 w 3750"/>
                <a:gd name="T33" fmla="*/ 375 h 3000"/>
                <a:gd name="T34" fmla="*/ 2437 w 3750"/>
                <a:gd name="T35" fmla="*/ 375 h 3000"/>
                <a:gd name="T36" fmla="*/ 2476 w 3750"/>
                <a:gd name="T37" fmla="*/ 415 h 3000"/>
                <a:gd name="T38" fmla="*/ 2516 w 3750"/>
                <a:gd name="T39" fmla="*/ 375 h 3000"/>
                <a:gd name="T40" fmla="*/ 2476 w 3750"/>
                <a:gd name="T41" fmla="*/ 336 h 3000"/>
                <a:gd name="T42" fmla="*/ 2437 w 3750"/>
                <a:gd name="T43" fmla="*/ 375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50" h="3000">
                  <a:moveTo>
                    <a:pt x="3750" y="3000"/>
                  </a:moveTo>
                  <a:cubicBezTo>
                    <a:pt x="0" y="3000"/>
                    <a:pt x="0" y="3000"/>
                    <a:pt x="0" y="3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50" y="0"/>
                    <a:pt x="3750" y="0"/>
                    <a:pt x="3750" y="0"/>
                  </a:cubicBezTo>
                  <a:lnTo>
                    <a:pt x="3750" y="3000"/>
                  </a:lnTo>
                  <a:close/>
                  <a:moveTo>
                    <a:pt x="0" y="750"/>
                  </a:moveTo>
                  <a:cubicBezTo>
                    <a:pt x="3750" y="750"/>
                    <a:pt x="3750" y="750"/>
                    <a:pt x="3750" y="750"/>
                  </a:cubicBezTo>
                  <a:moveTo>
                    <a:pt x="3335" y="375"/>
                  </a:moveTo>
                  <a:cubicBezTo>
                    <a:pt x="3335" y="397"/>
                    <a:pt x="3353" y="415"/>
                    <a:pt x="3375" y="415"/>
                  </a:cubicBezTo>
                  <a:cubicBezTo>
                    <a:pt x="3397" y="415"/>
                    <a:pt x="3414" y="397"/>
                    <a:pt x="3414" y="375"/>
                  </a:cubicBezTo>
                  <a:cubicBezTo>
                    <a:pt x="3414" y="353"/>
                    <a:pt x="3397" y="336"/>
                    <a:pt x="3375" y="336"/>
                  </a:cubicBezTo>
                  <a:cubicBezTo>
                    <a:pt x="3353" y="336"/>
                    <a:pt x="3335" y="353"/>
                    <a:pt x="3335" y="375"/>
                  </a:cubicBezTo>
                  <a:close/>
                  <a:moveTo>
                    <a:pt x="2886" y="375"/>
                  </a:moveTo>
                  <a:cubicBezTo>
                    <a:pt x="2886" y="397"/>
                    <a:pt x="2904" y="415"/>
                    <a:pt x="2925" y="415"/>
                  </a:cubicBezTo>
                  <a:cubicBezTo>
                    <a:pt x="2947" y="415"/>
                    <a:pt x="2965" y="397"/>
                    <a:pt x="2965" y="375"/>
                  </a:cubicBezTo>
                  <a:cubicBezTo>
                    <a:pt x="2965" y="353"/>
                    <a:pt x="2947" y="336"/>
                    <a:pt x="2925" y="336"/>
                  </a:cubicBezTo>
                  <a:cubicBezTo>
                    <a:pt x="2904" y="336"/>
                    <a:pt x="2886" y="353"/>
                    <a:pt x="2886" y="375"/>
                  </a:cubicBezTo>
                  <a:close/>
                  <a:moveTo>
                    <a:pt x="2437" y="375"/>
                  </a:moveTo>
                  <a:cubicBezTo>
                    <a:pt x="2437" y="397"/>
                    <a:pt x="2454" y="415"/>
                    <a:pt x="2476" y="415"/>
                  </a:cubicBezTo>
                  <a:cubicBezTo>
                    <a:pt x="2498" y="415"/>
                    <a:pt x="2516" y="397"/>
                    <a:pt x="2516" y="375"/>
                  </a:cubicBezTo>
                  <a:cubicBezTo>
                    <a:pt x="2516" y="353"/>
                    <a:pt x="2498" y="336"/>
                    <a:pt x="2476" y="336"/>
                  </a:cubicBezTo>
                  <a:cubicBezTo>
                    <a:pt x="2454" y="336"/>
                    <a:pt x="2437" y="353"/>
                    <a:pt x="2437" y="375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 dirty="0">
                <a:latin typeface="Segoe UI" panose="020B0502040204020203" pitchFamily="34" charset="0"/>
              </a:endParaRPr>
            </a:p>
          </p:txBody>
        </p:sp>
        <p:pic>
          <p:nvPicPr>
            <p:cNvPr id="7" name="Content Placeholder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AEE2B1B-89E5-8ECA-ED83-02E8F8B47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87" y="2271147"/>
              <a:ext cx="2498853" cy="1311898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5A5A7ED-0370-400F-093C-5B11CF11B00F}"/>
                </a:ext>
              </a:extLst>
            </p:cNvPr>
            <p:cNvGrpSpPr/>
            <p:nvPr/>
          </p:nvGrpSpPr>
          <p:grpSpPr>
            <a:xfrm>
              <a:off x="8656320" y="2219960"/>
              <a:ext cx="1463040" cy="1463040"/>
              <a:chOff x="6802120" y="3103880"/>
              <a:chExt cx="1463040" cy="1463040"/>
            </a:xfrm>
          </p:grpSpPr>
          <p:sp>
            <p:nvSpPr>
              <p:cNvPr id="24" name="Processing_E9F5" title="Icon of two interlocked gears">
                <a:extLst>
                  <a:ext uri="{FF2B5EF4-FFF2-40B4-BE49-F238E27FC236}">
                    <a16:creationId xmlns:a16="http://schemas.microsoft.com/office/drawing/2014/main" id="{337EB561-0FD3-2D37-56F2-DB4FB215F19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85100" y="3595890"/>
                <a:ext cx="543312" cy="473190"/>
              </a:xfrm>
              <a:custGeom>
                <a:avLst/>
                <a:gdLst>
                  <a:gd name="T0" fmla="*/ 924 w 3867"/>
                  <a:gd name="T1" fmla="*/ 299 h 3367"/>
                  <a:gd name="T2" fmla="*/ 1549 w 3867"/>
                  <a:gd name="T3" fmla="*/ 924 h 3367"/>
                  <a:gd name="T4" fmla="*/ 924 w 3867"/>
                  <a:gd name="T5" fmla="*/ 1549 h 3367"/>
                  <a:gd name="T6" fmla="*/ 299 w 3867"/>
                  <a:gd name="T7" fmla="*/ 924 h 3367"/>
                  <a:gd name="T8" fmla="*/ 924 w 3867"/>
                  <a:gd name="T9" fmla="*/ 299 h 3367"/>
                  <a:gd name="T10" fmla="*/ 1163 w 3867"/>
                  <a:gd name="T11" fmla="*/ 347 h 3367"/>
                  <a:gd name="T12" fmla="*/ 1307 w 3867"/>
                  <a:gd name="T13" fmla="*/ 0 h 3367"/>
                  <a:gd name="T14" fmla="*/ 1501 w 3867"/>
                  <a:gd name="T15" fmla="*/ 685 h 3367"/>
                  <a:gd name="T16" fmla="*/ 1848 w 3867"/>
                  <a:gd name="T17" fmla="*/ 541 h 3367"/>
                  <a:gd name="T18" fmla="*/ 1501 w 3867"/>
                  <a:gd name="T19" fmla="*/ 1163 h 3367"/>
                  <a:gd name="T20" fmla="*/ 1848 w 3867"/>
                  <a:gd name="T21" fmla="*/ 1307 h 3367"/>
                  <a:gd name="T22" fmla="*/ 1163 w 3867"/>
                  <a:gd name="T23" fmla="*/ 1501 h 3367"/>
                  <a:gd name="T24" fmla="*/ 1307 w 3867"/>
                  <a:gd name="T25" fmla="*/ 1848 h 3367"/>
                  <a:gd name="T26" fmla="*/ 685 w 3867"/>
                  <a:gd name="T27" fmla="*/ 1501 h 3367"/>
                  <a:gd name="T28" fmla="*/ 541 w 3867"/>
                  <a:gd name="T29" fmla="*/ 1848 h 3367"/>
                  <a:gd name="T30" fmla="*/ 347 w 3867"/>
                  <a:gd name="T31" fmla="*/ 1163 h 3367"/>
                  <a:gd name="T32" fmla="*/ 0 w 3867"/>
                  <a:gd name="T33" fmla="*/ 1307 h 3367"/>
                  <a:gd name="T34" fmla="*/ 0 w 3867"/>
                  <a:gd name="T35" fmla="*/ 541 h 3367"/>
                  <a:gd name="T36" fmla="*/ 347 w 3867"/>
                  <a:gd name="T37" fmla="*/ 685 h 3367"/>
                  <a:gd name="T38" fmla="*/ 685 w 3867"/>
                  <a:gd name="T39" fmla="*/ 347 h 3367"/>
                  <a:gd name="T40" fmla="*/ 541 w 3867"/>
                  <a:gd name="T41" fmla="*/ 0 h 3367"/>
                  <a:gd name="T42" fmla="*/ 2049 w 3867"/>
                  <a:gd name="T43" fmla="*/ 2299 h 3367"/>
                  <a:gd name="T44" fmla="*/ 2799 w 3867"/>
                  <a:gd name="T45" fmla="*/ 3049 h 3367"/>
                  <a:gd name="T46" fmla="*/ 3549 w 3867"/>
                  <a:gd name="T47" fmla="*/ 2299 h 3367"/>
                  <a:gd name="T48" fmla="*/ 2799 w 3867"/>
                  <a:gd name="T49" fmla="*/ 1549 h 3367"/>
                  <a:gd name="T50" fmla="*/ 2049 w 3867"/>
                  <a:gd name="T51" fmla="*/ 2299 h 3367"/>
                  <a:gd name="T52" fmla="*/ 2357 w 3867"/>
                  <a:gd name="T53" fmla="*/ 1231 h 3367"/>
                  <a:gd name="T54" fmla="*/ 2512 w 3867"/>
                  <a:gd name="T55" fmla="*/ 1606 h 3367"/>
                  <a:gd name="T56" fmla="*/ 2106 w 3867"/>
                  <a:gd name="T57" fmla="*/ 2012 h 3367"/>
                  <a:gd name="T58" fmla="*/ 1731 w 3867"/>
                  <a:gd name="T59" fmla="*/ 1856 h 3367"/>
                  <a:gd name="T60" fmla="*/ 2106 w 3867"/>
                  <a:gd name="T61" fmla="*/ 2586 h 3367"/>
                  <a:gd name="T62" fmla="*/ 1731 w 3867"/>
                  <a:gd name="T63" fmla="*/ 2741 h 3367"/>
                  <a:gd name="T64" fmla="*/ 2512 w 3867"/>
                  <a:gd name="T65" fmla="*/ 2992 h 3367"/>
                  <a:gd name="T66" fmla="*/ 2357 w 3867"/>
                  <a:gd name="T67" fmla="*/ 3367 h 3367"/>
                  <a:gd name="T68" fmla="*/ 3086 w 3867"/>
                  <a:gd name="T69" fmla="*/ 2992 h 3367"/>
                  <a:gd name="T70" fmla="*/ 3241 w 3867"/>
                  <a:gd name="T71" fmla="*/ 3367 h 3367"/>
                  <a:gd name="T72" fmla="*/ 3492 w 3867"/>
                  <a:gd name="T73" fmla="*/ 2586 h 3367"/>
                  <a:gd name="T74" fmla="*/ 3867 w 3867"/>
                  <a:gd name="T75" fmla="*/ 2741 h 3367"/>
                  <a:gd name="T76" fmla="*/ 3492 w 3867"/>
                  <a:gd name="T77" fmla="*/ 2012 h 3367"/>
                  <a:gd name="T78" fmla="*/ 3867 w 3867"/>
                  <a:gd name="T79" fmla="*/ 1856 h 3367"/>
                  <a:gd name="T80" fmla="*/ 3086 w 3867"/>
                  <a:gd name="T81" fmla="*/ 1606 h 3367"/>
                  <a:gd name="T82" fmla="*/ 3241 w 3867"/>
                  <a:gd name="T83" fmla="*/ 1231 h 3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67" h="3367">
                    <a:moveTo>
                      <a:pt x="924" y="299"/>
                    </a:moveTo>
                    <a:cubicBezTo>
                      <a:pt x="1269" y="299"/>
                      <a:pt x="1549" y="579"/>
                      <a:pt x="1549" y="924"/>
                    </a:cubicBezTo>
                    <a:cubicBezTo>
                      <a:pt x="1549" y="1269"/>
                      <a:pt x="1269" y="1549"/>
                      <a:pt x="924" y="1549"/>
                    </a:cubicBezTo>
                    <a:cubicBezTo>
                      <a:pt x="579" y="1549"/>
                      <a:pt x="299" y="1269"/>
                      <a:pt x="299" y="924"/>
                    </a:cubicBezTo>
                    <a:cubicBezTo>
                      <a:pt x="299" y="579"/>
                      <a:pt x="579" y="299"/>
                      <a:pt x="924" y="299"/>
                    </a:cubicBezTo>
                    <a:close/>
                    <a:moveTo>
                      <a:pt x="1163" y="347"/>
                    </a:moveTo>
                    <a:cubicBezTo>
                      <a:pt x="1307" y="0"/>
                      <a:pt x="1307" y="0"/>
                      <a:pt x="1307" y="0"/>
                    </a:cubicBezTo>
                    <a:moveTo>
                      <a:pt x="1501" y="685"/>
                    </a:moveTo>
                    <a:cubicBezTo>
                      <a:pt x="1848" y="541"/>
                      <a:pt x="1848" y="541"/>
                      <a:pt x="1848" y="541"/>
                    </a:cubicBezTo>
                    <a:moveTo>
                      <a:pt x="1501" y="1163"/>
                    </a:moveTo>
                    <a:cubicBezTo>
                      <a:pt x="1848" y="1307"/>
                      <a:pt x="1848" y="1307"/>
                      <a:pt x="1848" y="1307"/>
                    </a:cubicBezTo>
                    <a:moveTo>
                      <a:pt x="1163" y="1501"/>
                    </a:moveTo>
                    <a:cubicBezTo>
                      <a:pt x="1307" y="1848"/>
                      <a:pt x="1307" y="1848"/>
                      <a:pt x="1307" y="1848"/>
                    </a:cubicBezTo>
                    <a:moveTo>
                      <a:pt x="685" y="1501"/>
                    </a:moveTo>
                    <a:cubicBezTo>
                      <a:pt x="541" y="1848"/>
                      <a:pt x="541" y="1848"/>
                      <a:pt x="541" y="1848"/>
                    </a:cubicBezTo>
                    <a:moveTo>
                      <a:pt x="347" y="1163"/>
                    </a:moveTo>
                    <a:cubicBezTo>
                      <a:pt x="0" y="1307"/>
                      <a:pt x="0" y="1307"/>
                      <a:pt x="0" y="1307"/>
                    </a:cubicBezTo>
                    <a:moveTo>
                      <a:pt x="0" y="541"/>
                    </a:moveTo>
                    <a:cubicBezTo>
                      <a:pt x="347" y="685"/>
                      <a:pt x="347" y="685"/>
                      <a:pt x="347" y="685"/>
                    </a:cubicBezTo>
                    <a:moveTo>
                      <a:pt x="685" y="347"/>
                    </a:moveTo>
                    <a:cubicBezTo>
                      <a:pt x="541" y="0"/>
                      <a:pt x="541" y="0"/>
                      <a:pt x="541" y="0"/>
                    </a:cubicBezTo>
                    <a:moveTo>
                      <a:pt x="2049" y="2299"/>
                    </a:moveTo>
                    <a:cubicBezTo>
                      <a:pt x="2049" y="2713"/>
                      <a:pt x="2385" y="3049"/>
                      <a:pt x="2799" y="3049"/>
                    </a:cubicBezTo>
                    <a:cubicBezTo>
                      <a:pt x="3213" y="3049"/>
                      <a:pt x="3549" y="2713"/>
                      <a:pt x="3549" y="2299"/>
                    </a:cubicBezTo>
                    <a:cubicBezTo>
                      <a:pt x="3549" y="1885"/>
                      <a:pt x="3213" y="1549"/>
                      <a:pt x="2799" y="1549"/>
                    </a:cubicBezTo>
                    <a:cubicBezTo>
                      <a:pt x="2385" y="1549"/>
                      <a:pt x="2049" y="1885"/>
                      <a:pt x="2049" y="2299"/>
                    </a:cubicBezTo>
                    <a:close/>
                    <a:moveTo>
                      <a:pt x="2357" y="1231"/>
                    </a:moveTo>
                    <a:cubicBezTo>
                      <a:pt x="2512" y="1606"/>
                      <a:pt x="2512" y="1606"/>
                      <a:pt x="2512" y="1606"/>
                    </a:cubicBezTo>
                    <a:moveTo>
                      <a:pt x="2106" y="2012"/>
                    </a:moveTo>
                    <a:cubicBezTo>
                      <a:pt x="1731" y="1856"/>
                      <a:pt x="1731" y="1856"/>
                      <a:pt x="1731" y="1856"/>
                    </a:cubicBezTo>
                    <a:moveTo>
                      <a:pt x="2106" y="2586"/>
                    </a:moveTo>
                    <a:cubicBezTo>
                      <a:pt x="1731" y="2741"/>
                      <a:pt x="1731" y="2741"/>
                      <a:pt x="1731" y="2741"/>
                    </a:cubicBezTo>
                    <a:moveTo>
                      <a:pt x="2512" y="2992"/>
                    </a:moveTo>
                    <a:cubicBezTo>
                      <a:pt x="2357" y="3367"/>
                      <a:pt x="2357" y="3367"/>
                      <a:pt x="2357" y="3367"/>
                    </a:cubicBezTo>
                    <a:moveTo>
                      <a:pt x="3086" y="2992"/>
                    </a:moveTo>
                    <a:cubicBezTo>
                      <a:pt x="3241" y="3367"/>
                      <a:pt x="3241" y="3367"/>
                      <a:pt x="3241" y="3367"/>
                    </a:cubicBezTo>
                    <a:moveTo>
                      <a:pt x="3492" y="2586"/>
                    </a:moveTo>
                    <a:cubicBezTo>
                      <a:pt x="3867" y="2741"/>
                      <a:pt x="3867" y="2741"/>
                      <a:pt x="3867" y="2741"/>
                    </a:cubicBezTo>
                    <a:moveTo>
                      <a:pt x="3492" y="2012"/>
                    </a:moveTo>
                    <a:cubicBezTo>
                      <a:pt x="3867" y="1856"/>
                      <a:pt x="3867" y="1856"/>
                      <a:pt x="3867" y="1856"/>
                    </a:cubicBezTo>
                    <a:moveTo>
                      <a:pt x="3086" y="1606"/>
                    </a:moveTo>
                    <a:cubicBezTo>
                      <a:pt x="3241" y="1231"/>
                      <a:pt x="3241" y="1231"/>
                      <a:pt x="3241" y="1231"/>
                    </a:cubicBezTo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 dirty="0">
                  <a:latin typeface="Segoe UI" panose="020B0502040204020203" pitchFamily="34" charset="0"/>
                </a:endParaRPr>
              </a:p>
            </p:txBody>
          </p:sp>
          <p:pic>
            <p:nvPicPr>
              <p:cNvPr id="28" name="Graphic 27" descr="Cloud outline">
                <a:extLst>
                  <a:ext uri="{FF2B5EF4-FFF2-40B4-BE49-F238E27FC236}">
                    <a16:creationId xmlns:a16="http://schemas.microsoft.com/office/drawing/2014/main" id="{48C41873-FCF9-1BC3-CC1E-F6199E42E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02120" y="3103880"/>
                <a:ext cx="1463040" cy="1463040"/>
              </a:xfrm>
              <a:prstGeom prst="rect">
                <a:avLst/>
              </a:prstGeom>
            </p:spPr>
          </p:pic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299D81-6843-6B2E-2601-91A852BD2EBE}"/>
              </a:ext>
            </a:extLst>
          </p:cNvPr>
          <p:cNvCxnSpPr>
            <a:cxnSpLocks/>
          </p:cNvCxnSpPr>
          <p:nvPr/>
        </p:nvCxnSpPr>
        <p:spPr>
          <a:xfrm>
            <a:off x="3157226" y="2730361"/>
            <a:ext cx="25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14CF5B-B00A-0A1B-AB3A-80010E58F1C9}"/>
              </a:ext>
            </a:extLst>
          </p:cNvPr>
          <p:cNvCxnSpPr>
            <a:cxnSpLocks/>
          </p:cNvCxnSpPr>
          <p:nvPr/>
        </p:nvCxnSpPr>
        <p:spPr>
          <a:xfrm flipV="1">
            <a:off x="3188313" y="3333445"/>
            <a:ext cx="6070211" cy="4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85244D1-1DDD-2737-D36D-7F6BE6C7D84C}"/>
              </a:ext>
            </a:extLst>
          </p:cNvPr>
          <p:cNvSpPr txBox="1"/>
          <p:nvPr/>
        </p:nvSpPr>
        <p:spPr>
          <a:xfrm>
            <a:off x="3955119" y="3395618"/>
            <a:ext cx="1598515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2" dirty="0">
                <a:latin typeface="Segoe UI" panose="020B0502040204020203" pitchFamily="34" charset="0"/>
              </a:rPr>
              <a:t>Delegate access token</a:t>
            </a:r>
          </a:p>
          <a:p>
            <a:r>
              <a:rPr lang="en-US" sz="1122" dirty="0">
                <a:latin typeface="Segoe UI" panose="020B0502040204020203" pitchFamily="34" charset="0"/>
              </a:rPr>
              <a:t>(</a:t>
            </a:r>
            <a:r>
              <a:rPr lang="en-US" sz="1122" dirty="0" err="1">
                <a:latin typeface="Segoe UI" panose="020B0502040204020203" pitchFamily="34" charset="0"/>
              </a:rPr>
              <a:t>access_token</a:t>
            </a:r>
            <a:r>
              <a:rPr lang="en-US" sz="1122" dirty="0"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0D56B9-8F90-BD46-D700-609EAD844893}"/>
              </a:ext>
            </a:extLst>
          </p:cNvPr>
          <p:cNvSpPr txBox="1"/>
          <p:nvPr/>
        </p:nvSpPr>
        <p:spPr>
          <a:xfrm>
            <a:off x="6212020" y="3575922"/>
            <a:ext cx="755335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2" dirty="0">
                <a:latin typeface="Segoe UI" panose="020B0502040204020203" pitchFamily="34" charset="0"/>
              </a:rPr>
              <a:t>Web Site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57C829-CB8E-EEF0-950E-1A11ACEE9EDC}"/>
              </a:ext>
            </a:extLst>
          </p:cNvPr>
          <p:cNvSpPr txBox="1"/>
          <p:nvPr/>
        </p:nvSpPr>
        <p:spPr>
          <a:xfrm>
            <a:off x="9606696" y="3451575"/>
            <a:ext cx="990977" cy="265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2" dirty="0">
                <a:latin typeface="Segoe UI" panose="020B0502040204020203" pitchFamily="34" charset="0"/>
              </a:rPr>
              <a:t>Web  service</a:t>
            </a:r>
          </a:p>
        </p:txBody>
      </p:sp>
      <p:sp>
        <p:nvSpPr>
          <p:cNvPr id="58" name="check 3" title="Icon of a checkmark with a circle around it">
            <a:extLst>
              <a:ext uri="{FF2B5EF4-FFF2-40B4-BE49-F238E27FC236}">
                <a16:creationId xmlns:a16="http://schemas.microsoft.com/office/drawing/2014/main" id="{44110CC0-C13E-BCE9-ABE0-B4B718A29B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25221" y="3431068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latin typeface="Segoe UI" panose="020B0502040204020203" pitchFamily="34" charset="0"/>
            </a:endParaRPr>
          </a:p>
        </p:txBody>
      </p:sp>
      <p:sp>
        <p:nvSpPr>
          <p:cNvPr id="61" name="check 3" title="Icon of a checkmark with a circle around it">
            <a:extLst>
              <a:ext uri="{FF2B5EF4-FFF2-40B4-BE49-F238E27FC236}">
                <a16:creationId xmlns:a16="http://schemas.microsoft.com/office/drawing/2014/main" id="{5E48DF91-2389-E469-EE34-CC8DC683723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2710" y="1808460"/>
            <a:ext cx="375217" cy="373041"/>
          </a:xfrm>
          <a:custGeom>
            <a:avLst/>
            <a:gdLst>
              <a:gd name="T0" fmla="*/ 250 w 250"/>
              <a:gd name="T1" fmla="*/ 125 h 250"/>
              <a:gd name="T2" fmla="*/ 125 w 250"/>
              <a:gd name="T3" fmla="*/ 250 h 250"/>
              <a:gd name="T4" fmla="*/ 0 w 250"/>
              <a:gd name="T5" fmla="*/ 125 h 250"/>
              <a:gd name="T6" fmla="*/ 125 w 250"/>
              <a:gd name="T7" fmla="*/ 0 h 250"/>
              <a:gd name="T8" fmla="*/ 250 w 250"/>
              <a:gd name="T9" fmla="*/ 125 h 250"/>
              <a:gd name="T10" fmla="*/ 60 w 250"/>
              <a:gd name="T11" fmla="*/ 125 h 250"/>
              <a:gd name="T12" fmla="*/ 100 w 250"/>
              <a:gd name="T13" fmla="*/ 165 h 250"/>
              <a:gd name="T14" fmla="*/ 190 w 250"/>
              <a:gd name="T15" fmla="*/ 74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0" h="250">
                <a:moveTo>
                  <a:pt x="250" y="125"/>
                </a:moveTo>
                <a:cubicBezTo>
                  <a:pt x="250" y="194"/>
                  <a:pt x="194" y="250"/>
                  <a:pt x="125" y="250"/>
                </a:cubicBezTo>
                <a:cubicBezTo>
                  <a:pt x="56" y="250"/>
                  <a:pt x="0" y="194"/>
                  <a:pt x="0" y="125"/>
                </a:cubicBezTo>
                <a:cubicBezTo>
                  <a:pt x="0" y="56"/>
                  <a:pt x="56" y="0"/>
                  <a:pt x="125" y="0"/>
                </a:cubicBezTo>
                <a:cubicBezTo>
                  <a:pt x="194" y="0"/>
                  <a:pt x="250" y="56"/>
                  <a:pt x="250" y="125"/>
                </a:cubicBezTo>
                <a:close/>
                <a:moveTo>
                  <a:pt x="60" y="125"/>
                </a:moveTo>
                <a:cubicBezTo>
                  <a:pt x="100" y="165"/>
                  <a:pt x="100" y="165"/>
                  <a:pt x="100" y="165"/>
                </a:cubicBezTo>
                <a:cubicBezTo>
                  <a:pt x="190" y="74"/>
                  <a:pt x="190" y="74"/>
                  <a:pt x="190" y="74"/>
                </a:cubicBezTo>
              </a:path>
            </a:pathLst>
          </a:cu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 dirty="0">
              <a:latin typeface="Segoe UI" panose="020B050204020402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C020A7C-6D0B-7220-35E3-78F420B6381E}"/>
              </a:ext>
            </a:extLst>
          </p:cNvPr>
          <p:cNvSpPr/>
          <p:nvPr/>
        </p:nvSpPr>
        <p:spPr>
          <a:xfrm>
            <a:off x="6402685" y="1792577"/>
            <a:ext cx="385994" cy="37615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 dirty="0">
              <a:latin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F6B1C75-E034-B8F6-E963-B634A47239E1}"/>
              </a:ext>
            </a:extLst>
          </p:cNvPr>
          <p:cNvSpPr txBox="1"/>
          <p:nvPr/>
        </p:nvSpPr>
        <p:spPr>
          <a:xfrm>
            <a:off x="1971783" y="1791541"/>
            <a:ext cx="3799566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latin typeface="Segoe UI" panose="020B0502040204020203" pitchFamily="34" charset="0"/>
              </a:rPr>
              <a:t>Conditional Access policy enforced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DD714-4651-499B-24B9-1F3C88E48D54}"/>
              </a:ext>
            </a:extLst>
          </p:cNvPr>
          <p:cNvSpPr txBox="1"/>
          <p:nvPr/>
        </p:nvSpPr>
        <p:spPr>
          <a:xfrm>
            <a:off x="6752930" y="1791541"/>
            <a:ext cx="4280339" cy="374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36" dirty="0">
                <a:latin typeface="Segoe UI" panose="020B0502040204020203" pitchFamily="34" charset="0"/>
              </a:rPr>
              <a:t>Conditional Access policy doesn’t apply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5A4A28-03E3-4B07-2ED7-A66AC908DDAE}"/>
              </a:ext>
            </a:extLst>
          </p:cNvPr>
          <p:cNvSpPr/>
          <p:nvPr/>
        </p:nvSpPr>
        <p:spPr>
          <a:xfrm>
            <a:off x="3475978" y="2778255"/>
            <a:ext cx="385994" cy="37615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36" dirty="0"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9C484-B772-0028-0CB4-86810B23445B}"/>
              </a:ext>
            </a:extLst>
          </p:cNvPr>
          <p:cNvSpPr txBox="1"/>
          <p:nvPr/>
        </p:nvSpPr>
        <p:spPr>
          <a:xfrm>
            <a:off x="3916110" y="2808000"/>
            <a:ext cx="6215459" cy="318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28" dirty="0">
                <a:latin typeface="Segoe UI" panose="020B0502040204020203" pitchFamily="34" charset="0"/>
              </a:rPr>
              <a:t>OAuth 2.0 response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F9E90276-D500-F5E8-2BC7-5479ACE7F290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2800" b="0" kern="1200" cap="none" spc="-50" baseline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Policy enforcement (OAuth 2.0)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1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8" grpId="0" animBg="1"/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PPT_Template_Aug2021 (3)" id="{BCE2C1F4-463C-4983-ABF7-156312CE196D}" vid="{42C089F6-2A49-46E8-9BB3-FD116185ABD7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PPT_Template_Aug2021 (3)" id="{BCE2C1F4-463C-4983-ABF7-156312CE196D}" vid="{96C0D0BC-1DE6-41C9-84E0-7BCE327B6BD1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425ShowFinal</Template>
  <TotalTime>0</TotalTime>
  <Words>1070</Words>
  <Application>Microsoft Office PowerPoint</Application>
  <PresentationFormat>Custom</PresentationFormat>
  <Paragraphs>192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Azure 1</vt:lpstr>
      <vt:lpstr>Azure 2</vt:lpstr>
      <vt:lpstr>office theme</vt:lpstr>
      <vt:lpstr>Conditional Access deep dive into policy enforcement</vt:lpstr>
      <vt:lpstr>Disclaimers</vt:lpstr>
      <vt:lpstr>Topics</vt:lpstr>
      <vt:lpstr>Approach to protecting resources</vt:lpstr>
      <vt:lpstr>Cloud Apps</vt:lpstr>
      <vt:lpstr>What are cloud apps?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services in the cloud app picker</vt:lpstr>
      <vt:lpstr>Policy exclusions for bootstrap services</vt:lpstr>
      <vt:lpstr>MS Graph API</vt:lpstr>
      <vt:lpstr>Microsoft Graph API</vt:lpstr>
      <vt:lpstr>Example mappings</vt:lpstr>
      <vt:lpstr>Demo : Accessing MS Graph</vt:lpstr>
      <vt:lpstr>Excluded MS Graph Scopes </vt:lpstr>
      <vt:lpstr>PowerPoint Presentation</vt:lpstr>
      <vt:lpstr>Resources to help with policy design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deep dive into policy enforcement</dc:title>
  <dc:subject/>
  <dc:creator/>
  <cp:keywords/>
  <dc:description/>
  <cp:lastModifiedBy/>
  <cp:revision>2</cp:revision>
  <dcterms:created xsi:type="dcterms:W3CDTF">2023-02-16T15:10:15Z</dcterms:created>
  <dcterms:modified xsi:type="dcterms:W3CDTF">2023-02-16T15:39:08Z</dcterms:modified>
</cp:coreProperties>
</file>