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4660-B505-4A18-8D1E-597B80421CA2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11603-EA36-45E6-86BD-A50AA787B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5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11603-EA36-45E6-86BD-A50AA787B5C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9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11603-EA36-45E6-86BD-A50AA787B5C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52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05232095-7732-EEEF-8E1F-387AF31131F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219468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aptionFooter" descr="Classification: Confidential Contains PII: No">
            <a:extLst>
              <a:ext uri="{FF2B5EF4-FFF2-40B4-BE49-F238E27FC236}">
                <a16:creationId xmlns:a16="http://schemas.microsoft.com/office/drawing/2014/main" id="{1E678A7D-1AC8-6CE8-0342-8BD241DE166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606351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7" name="flSlideMaster.Quote with CaptionFooter" descr="Classification: Confidential Contains PII: No">
            <a:extLst>
              <a:ext uri="{FF2B5EF4-FFF2-40B4-BE49-F238E27FC236}">
                <a16:creationId xmlns:a16="http://schemas.microsoft.com/office/drawing/2014/main" id="{3C341DA7-0E5B-930A-A28C-07F3E7303CD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49303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Name CardFooter" descr="Classification: Confidential Contains PII: No">
            <a:extLst>
              <a:ext uri="{FF2B5EF4-FFF2-40B4-BE49-F238E27FC236}">
                <a16:creationId xmlns:a16="http://schemas.microsoft.com/office/drawing/2014/main" id="{0A861E65-305C-C2F8-1AC6-F261EA235E48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181112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7" name="flSlideMaster.Quote Name CardFooter" descr="Classification: Confidential Contains PII: No">
            <a:extLst>
              <a:ext uri="{FF2B5EF4-FFF2-40B4-BE49-F238E27FC236}">
                <a16:creationId xmlns:a16="http://schemas.microsoft.com/office/drawing/2014/main" id="{D7F2F5E0-626E-174E-FE90-FF43D39938E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195343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rue or FalseFooter" descr="Classification: Confidential Contains PII: No">
            <a:extLst>
              <a:ext uri="{FF2B5EF4-FFF2-40B4-BE49-F238E27FC236}">
                <a16:creationId xmlns:a16="http://schemas.microsoft.com/office/drawing/2014/main" id="{15BCF1E0-B2DA-B191-0839-AC3EC05FCA27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10571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881FC897-C5C1-8B1D-4932-3F431BA7A6C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383932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28FA9530-3AA0-5C1C-E562-124F7B86775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047016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DAABD181-80A1-32BB-17F6-48A392F0A8E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157310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9D242958-1941-B40F-2A9C-F516E4B968C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531643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2D3E3034-E9E5-684F-DBA0-F901A67C82C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698881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7D2943DF-2054-9CE7-79F0-E0F54328AD7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567988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5C10D5CB-9D65-499E-11D6-7DA0ED91E34A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25711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D1D426A5-EBF6-9D70-3161-1A2D8BF6AD4E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673190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23F69D21-AD2F-BF8E-C5C1-9ACE85907781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574872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92472582-1BC8-4536-FBD5-37881818154B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573930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6696-A440-4368-BD2C-DAA455BAAD4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B461A1-EE05-4DEB-9115-B7176FE3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0CDB-5075-677F-1684-EDCD6B4A5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Akshansh Agarwal</a:t>
            </a:r>
            <a:br>
              <a:rPr lang="en-IN" dirty="0"/>
            </a:br>
            <a:r>
              <a:rPr lang="en-IN" dirty="0"/>
              <a:t>Employee ID 4261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689A7-14A5-6087-7D14-E6A649553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Excel Reassessment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616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3151-8D12-70C3-83E4-BD1DB4D9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44666" cy="539931"/>
          </a:xfrm>
        </p:spPr>
        <p:txBody>
          <a:bodyPr>
            <a:normAutofit fontScale="90000"/>
          </a:bodyPr>
          <a:lstStyle/>
          <a:p>
            <a:r>
              <a:rPr lang="en-IN" dirty="0"/>
              <a:t>Dashboard : Sales and Profit </a:t>
            </a:r>
            <a:r>
              <a:rPr lang="en-IN" dirty="0" err="1"/>
              <a:t>Dasboard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B72E1-91BB-CD0B-D561-B3B19DBE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484" y="1684120"/>
            <a:ext cx="9388236" cy="4784625"/>
          </a:xfrm>
        </p:spPr>
      </p:pic>
    </p:spTree>
    <p:extLst>
      <p:ext uri="{BB962C8B-B14F-4D97-AF65-F5344CB8AC3E}">
        <p14:creationId xmlns:p14="http://schemas.microsoft.com/office/powerpoint/2010/main" val="36920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F6AB6B-F8C6-1148-3C5B-0555D02E1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25" y="1584960"/>
            <a:ext cx="8833946" cy="4965065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428664E-170A-58E7-ABF6-C8E7C7FD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33455" cy="661851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4E60E-A2E3-60B2-54B9-76DF28D01126}"/>
              </a:ext>
            </a:extLst>
          </p:cNvPr>
          <p:cNvSpPr txBox="1"/>
          <p:nvPr/>
        </p:nvSpPr>
        <p:spPr>
          <a:xfrm>
            <a:off x="1410789" y="609600"/>
            <a:ext cx="849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Amount lost due to returns = 59459.4675</a:t>
            </a:r>
          </a:p>
          <a:p>
            <a:r>
              <a:rPr lang="en-IN" dirty="0"/>
              <a:t>Profit lost due to returns = 2144.7747</a:t>
            </a:r>
          </a:p>
          <a:p>
            <a:r>
              <a:rPr lang="en-IN" dirty="0"/>
              <a:t>Return order percentage = 2.96%</a:t>
            </a:r>
          </a:p>
        </p:txBody>
      </p:sp>
    </p:spTree>
    <p:extLst>
      <p:ext uri="{BB962C8B-B14F-4D97-AF65-F5344CB8AC3E}">
        <p14:creationId xmlns:p14="http://schemas.microsoft.com/office/powerpoint/2010/main" val="156840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ED88-A19F-5994-F614-F4AFBDE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9249" cy="696686"/>
          </a:xfrm>
        </p:spPr>
        <p:txBody>
          <a:bodyPr/>
          <a:lstStyle/>
          <a:p>
            <a:r>
              <a:rPr lang="en-IN" dirty="0"/>
              <a:t>Q2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DCD89A-44E8-0A65-386F-71281F7B8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093" y="1402080"/>
            <a:ext cx="9347814" cy="5256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454BA-7872-185E-6B94-70CE472341D4}"/>
              </a:ext>
            </a:extLst>
          </p:cNvPr>
          <p:cNvSpPr txBox="1"/>
          <p:nvPr/>
        </p:nvSpPr>
        <p:spPr>
          <a:xfrm>
            <a:off x="1506583" y="452846"/>
            <a:ext cx="863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Fastest Shipping mode : Same Day</a:t>
            </a:r>
          </a:p>
          <a:p>
            <a:r>
              <a:rPr lang="en-IN" dirty="0"/>
              <a:t>Slowest Shipping mode : Standard Class</a:t>
            </a:r>
          </a:p>
        </p:txBody>
      </p:sp>
    </p:spTree>
    <p:extLst>
      <p:ext uri="{BB962C8B-B14F-4D97-AF65-F5344CB8AC3E}">
        <p14:creationId xmlns:p14="http://schemas.microsoft.com/office/powerpoint/2010/main" val="53113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9AC9-64D3-D8BA-C96C-5EDFA4DA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61" y="488415"/>
            <a:ext cx="811832" cy="653143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5EA98-70B1-5500-B741-112611DF8FE8}"/>
              </a:ext>
            </a:extLst>
          </p:cNvPr>
          <p:cNvSpPr txBox="1"/>
          <p:nvPr/>
        </p:nvSpPr>
        <p:spPr>
          <a:xfrm>
            <a:off x="1355075" y="488415"/>
            <a:ext cx="9882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Maximum Orders are between By Total Sales Category =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0.444-1000.444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Minimum Orders are between By Total Sales Category =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7000.444-8000.444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A831E4-986D-1C89-0188-B167139D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64" y="2526257"/>
            <a:ext cx="8101530" cy="4251298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AC6142-A9D3-16C5-9AF4-63608FA61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637667"/>
              </p:ext>
            </p:extLst>
          </p:nvPr>
        </p:nvGraphicFramePr>
        <p:xfrm>
          <a:off x="1743738" y="1227079"/>
          <a:ext cx="8941983" cy="1536700"/>
        </p:xfrm>
        <a:graphic>
          <a:graphicData uri="http://schemas.openxmlformats.org/drawingml/2006/table">
            <a:tbl>
              <a:tblPr/>
              <a:tblGrid>
                <a:gridCol w="6095500">
                  <a:extLst>
                    <a:ext uri="{9D8B030D-6E8A-4147-A177-3AD203B41FA5}">
                      <a16:colId xmlns:a16="http://schemas.microsoft.com/office/drawing/2014/main" val="1098589796"/>
                    </a:ext>
                  </a:extLst>
                </a:gridCol>
                <a:gridCol w="2846483">
                  <a:extLst>
                    <a:ext uri="{9D8B030D-6E8A-4147-A177-3AD203B41FA5}">
                      <a16:colId xmlns:a16="http://schemas.microsoft.com/office/drawing/2014/main" val="1585862619"/>
                    </a:ext>
                  </a:extLst>
                </a:gridCol>
              </a:tblGrid>
              <a:tr h="398981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 profit by sales amount Category =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0.444-1000.444 total of 48% of profit comes from 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884181"/>
                  </a:ext>
                </a:extLst>
              </a:tr>
              <a:tr h="201547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 profit by sales amount Category =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7000.444-8000.444</a:t>
                      </a:r>
                    </a:p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BF1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95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44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59B8-EA0F-4CBF-F6C0-1AE81D1A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9580" cy="618309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C03411-812B-2585-0E21-7C5E12971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106" y="2160588"/>
            <a:ext cx="8894294" cy="45282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416EF-2829-CDF0-7052-D7DCC5B2EFAD}"/>
              </a:ext>
            </a:extLst>
          </p:cNvPr>
          <p:cNvSpPr txBox="1"/>
          <p:nvPr/>
        </p:nvSpPr>
        <p:spPr>
          <a:xfrm>
            <a:off x="1360967" y="361507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3 combination of category and sub-category  and their profitability percentage based on total sales are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4A5608-2559-5571-F2EE-61184D884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94556"/>
              </p:ext>
            </p:extLst>
          </p:nvPr>
        </p:nvGraphicFramePr>
        <p:xfrm>
          <a:off x="1436915" y="1227135"/>
          <a:ext cx="7351016" cy="933450"/>
        </p:xfrm>
        <a:graphic>
          <a:graphicData uri="http://schemas.openxmlformats.org/drawingml/2006/table">
            <a:tbl>
              <a:tblPr/>
              <a:tblGrid>
                <a:gridCol w="2389080">
                  <a:extLst>
                    <a:ext uri="{9D8B030D-6E8A-4147-A177-3AD203B41FA5}">
                      <a16:colId xmlns:a16="http://schemas.microsoft.com/office/drawing/2014/main" val="1724209910"/>
                    </a:ext>
                  </a:extLst>
                </a:gridCol>
                <a:gridCol w="2542225">
                  <a:extLst>
                    <a:ext uri="{9D8B030D-6E8A-4147-A177-3AD203B41FA5}">
                      <a16:colId xmlns:a16="http://schemas.microsoft.com/office/drawing/2014/main" val="944114744"/>
                    </a:ext>
                  </a:extLst>
                </a:gridCol>
                <a:gridCol w="2419711">
                  <a:extLst>
                    <a:ext uri="{9D8B030D-6E8A-4147-A177-3AD203B41FA5}">
                      <a16:colId xmlns:a16="http://schemas.microsoft.com/office/drawing/2014/main" val="1610287944"/>
                    </a:ext>
                  </a:extLst>
                </a:gridCol>
              </a:tblGrid>
              <a:tr h="3108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330007.054             16% 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078861"/>
                  </a:ext>
                </a:extLst>
              </a:tr>
              <a:tr h="3108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Furniture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328449.103               9%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499948"/>
                  </a:ext>
                </a:extLst>
              </a:tr>
              <a:tr h="310892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Office Supplies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223843.608               7%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96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6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DB785B-BC0C-9C87-7795-F02478EF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9580" cy="583474"/>
          </a:xfrm>
        </p:spPr>
        <p:txBody>
          <a:bodyPr>
            <a:normAutofit fontScale="90000"/>
          </a:bodyPr>
          <a:lstStyle/>
          <a:p>
            <a:r>
              <a:rPr lang="en-IN" dirty="0"/>
              <a:t>Q5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090630-0C6D-1114-385D-E5A5D753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1719087"/>
            <a:ext cx="9129486" cy="4809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2E2A07-2EDB-EE38-1BFC-6419580BF51B}"/>
              </a:ext>
            </a:extLst>
          </p:cNvPr>
          <p:cNvSpPr txBox="1"/>
          <p:nvPr/>
        </p:nvSpPr>
        <p:spPr>
          <a:xfrm>
            <a:off x="1436914" y="386080"/>
            <a:ext cx="8692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Sales are from region : West </a:t>
            </a:r>
          </a:p>
          <a:p>
            <a:r>
              <a:rPr lang="en-IN" dirty="0"/>
              <a:t>Minimum Sales are from region : South</a:t>
            </a:r>
          </a:p>
          <a:p>
            <a:r>
              <a:rPr lang="en-IN" dirty="0"/>
              <a:t>Maximum Profit is given by WEST region</a:t>
            </a:r>
          </a:p>
          <a:p>
            <a:r>
              <a:rPr lang="en-IN" dirty="0"/>
              <a:t>Minimum Profit is given by Central Region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02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2640-9B64-5F1F-5633-87F5AC0B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1832" cy="722811"/>
          </a:xfrm>
        </p:spPr>
        <p:txBody>
          <a:bodyPr/>
          <a:lstStyle/>
          <a:p>
            <a:r>
              <a:rPr lang="en-IN" dirty="0"/>
              <a:t>Q6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16EF4B-B4B8-3328-6D46-9BEC8043E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407" y="1478321"/>
            <a:ext cx="10054153" cy="5291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A9221-850A-3098-4B49-9D9966533B2B}"/>
              </a:ext>
            </a:extLst>
          </p:cNvPr>
          <p:cNvSpPr txBox="1"/>
          <p:nvPr/>
        </p:nvSpPr>
        <p:spPr>
          <a:xfrm>
            <a:off x="1489166" y="406400"/>
            <a:ext cx="1002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Correalation</a:t>
            </a:r>
            <a:r>
              <a:rPr lang="en-IN" dirty="0"/>
              <a:t> between discount rate and quantity : =CORREL(T2:T9995,S2:S9995) =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0.008623</a:t>
            </a:r>
            <a:r>
              <a:rPr lang="en-IN" dirty="0"/>
              <a:t> </a:t>
            </a:r>
          </a:p>
          <a:p>
            <a:r>
              <a:rPr lang="en-IN" dirty="0" err="1"/>
              <a:t>Correalation</a:t>
            </a:r>
            <a:r>
              <a:rPr lang="en-IN" dirty="0"/>
              <a:t> between discount rate and quantity : </a:t>
            </a:r>
            <a:r>
              <a:rPr lang="pt-BR" dirty="0"/>
              <a:t>=CORREL(A4:A15,C4:C15) ( this formula is from pivot table ) =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-0.63123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4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D61A-4146-A303-159A-0CCAFAAF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33455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Q7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79E47-FFB0-B795-DEB0-F96983A01F6A}"/>
              </a:ext>
            </a:extLst>
          </p:cNvPr>
          <p:cNvSpPr txBox="1"/>
          <p:nvPr/>
        </p:nvSpPr>
        <p:spPr>
          <a:xfrm>
            <a:off x="1410789" y="233680"/>
            <a:ext cx="94299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the screenshot we can see that </a:t>
            </a:r>
            <a:r>
              <a:rPr lang="en-IN" dirty="0">
                <a:highlight>
                  <a:srgbClr val="FFFF00"/>
                </a:highlight>
              </a:rPr>
              <a:t>SOUTH</a:t>
            </a:r>
            <a:r>
              <a:rPr lang="en-IN" dirty="0"/>
              <a:t> region can be penetrated with Furniture as it has the lowest </a:t>
            </a:r>
            <a:r>
              <a:rPr lang="en-IN" dirty="0">
                <a:highlight>
                  <a:srgbClr val="FFFF00"/>
                </a:highlight>
              </a:rPr>
              <a:t>SOUTH</a:t>
            </a:r>
            <a:r>
              <a:rPr lang="en-IN" dirty="0"/>
              <a:t> region have lowest sales of furniture. </a:t>
            </a:r>
          </a:p>
          <a:p>
            <a:r>
              <a:rPr lang="en-IN" dirty="0">
                <a:highlight>
                  <a:srgbClr val="FFFF00"/>
                </a:highlight>
              </a:rPr>
              <a:t>CENTRAL</a:t>
            </a:r>
            <a:r>
              <a:rPr lang="en-IN" dirty="0"/>
              <a:t> region can be penetrated with FURNITURE.</a:t>
            </a:r>
          </a:p>
          <a:p>
            <a:r>
              <a:rPr lang="en-IN" dirty="0">
                <a:highlight>
                  <a:srgbClr val="FFFF00"/>
                </a:highlight>
              </a:rPr>
              <a:t>EAST</a:t>
            </a:r>
            <a:r>
              <a:rPr lang="en-IN" dirty="0"/>
              <a:t> region can be penetrated with office supplies.</a:t>
            </a:r>
          </a:p>
          <a:p>
            <a:r>
              <a:rPr lang="en-IN" dirty="0">
                <a:highlight>
                  <a:srgbClr val="FFFF00"/>
                </a:highlight>
              </a:rPr>
              <a:t>WEST</a:t>
            </a:r>
            <a:r>
              <a:rPr lang="en-IN" dirty="0"/>
              <a:t> region can be penetrated with office supplies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7C02A1-4E11-9C93-42DF-B95A6DC57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061" y="1743807"/>
            <a:ext cx="9623728" cy="5085181"/>
          </a:xfrm>
        </p:spPr>
      </p:pic>
    </p:spTree>
    <p:extLst>
      <p:ext uri="{BB962C8B-B14F-4D97-AF65-F5344CB8AC3E}">
        <p14:creationId xmlns:p14="http://schemas.microsoft.com/office/powerpoint/2010/main" val="323117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B0E0-CD07-174F-9F77-97304446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9580" cy="618309"/>
          </a:xfrm>
        </p:spPr>
        <p:txBody>
          <a:bodyPr>
            <a:normAutofit fontScale="90000"/>
          </a:bodyPr>
          <a:lstStyle/>
          <a:p>
            <a:r>
              <a:rPr lang="en-IN" dirty="0"/>
              <a:t>Q8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AB820C-7EC3-CD09-0EFB-666F0DBF7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74" y="1791862"/>
            <a:ext cx="8535026" cy="4456538"/>
          </a:xfrm>
        </p:spPr>
      </p:pic>
    </p:spTree>
    <p:extLst>
      <p:ext uri="{BB962C8B-B14F-4D97-AF65-F5344CB8AC3E}">
        <p14:creationId xmlns:p14="http://schemas.microsoft.com/office/powerpoint/2010/main" val="1534202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2b653e12-082c-4d51-9db9-daf93744905e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258F24B0-CEA5-401E-A4D3-688DE59548EF}">
  <ds:schemaRefs>
    <ds:schemaRef ds:uri="http://schemas.titus.com/TitusPropertie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</TotalTime>
  <Words>268</Words>
  <Application>Microsoft Office PowerPoint</Application>
  <PresentationFormat>Widescreen</PresentationFormat>
  <Paragraphs>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Microsoft Sans Serif</vt:lpstr>
      <vt:lpstr>Trebuchet MS</vt:lpstr>
      <vt:lpstr>Wingdings 3</vt:lpstr>
      <vt:lpstr>Facet</vt:lpstr>
      <vt:lpstr>Akshansh Agarwal Employee ID 4261 </vt:lpstr>
      <vt:lpstr>Q1 </vt:lpstr>
      <vt:lpstr>Q2</vt:lpstr>
      <vt:lpstr>Q3 </vt:lpstr>
      <vt:lpstr>Q4</vt:lpstr>
      <vt:lpstr>Q5</vt:lpstr>
      <vt:lpstr>Q6</vt:lpstr>
      <vt:lpstr>Q7</vt:lpstr>
      <vt:lpstr>Q8</vt:lpstr>
      <vt:lpstr>Dashboard : Sales and Profit Dasboard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Akshansh Agarwal</dc:title>
  <dc:creator>Akshansh Agarwal</dc:creator>
  <cp:keywords>Classification=LV_C0NF1D3NT1AL</cp:keywords>
  <cp:lastModifiedBy>Akshansh Agarwal</cp:lastModifiedBy>
  <cp:revision>11</cp:revision>
  <dcterms:created xsi:type="dcterms:W3CDTF">2024-03-27T08:32:41Z</dcterms:created>
  <dcterms:modified xsi:type="dcterms:W3CDTF">2024-03-27T11:50:40Z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2b653e12-082c-4d51-9db9-daf93744905e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