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1" autoAdjust="0"/>
  </p:normalViewPr>
  <p:slideViewPr>
    <p:cSldViewPr snapToGrid="0" snapToObjects="1">
      <p:cViewPr varScale="1">
        <p:scale>
          <a:sx n="74" d="100"/>
          <a:sy n="74" d="100"/>
        </p:scale>
        <p:origin x="-10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4E6C-DC73-2341-A523-4FFDE7413B56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7C71-BC79-A643-A8AE-2EEEB793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Drag </a:t>
            </a:r>
            <a:r>
              <a:rPr lang="it-IT" dirty="0" err="1" smtClean="0"/>
              <a:t>picture</a:t>
            </a:r>
            <a:r>
              <a:rPr lang="it-IT" dirty="0" smtClean="0"/>
              <a:t> to </a:t>
            </a:r>
            <a:r>
              <a:rPr lang="it-IT" dirty="0" err="1" smtClean="0"/>
              <a:t>placeholder</a:t>
            </a:r>
            <a:r>
              <a:rPr lang="it-IT" dirty="0" smtClean="0"/>
              <a:t> or click </a:t>
            </a:r>
            <a:r>
              <a:rPr lang="it-IT" dirty="0" err="1" smtClean="0"/>
              <a:t>icon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9" y="609601"/>
            <a:ext cx="8053251" cy="3570513"/>
          </a:xfrm>
        </p:spPr>
        <p:txBody>
          <a:bodyPr/>
          <a:lstStyle/>
          <a:p>
            <a:r>
              <a:rPr lang="it-IT" sz="5400" dirty="0"/>
              <a:t/>
            </a:r>
            <a:br>
              <a:rPr lang="it-IT" sz="5400" dirty="0"/>
            </a:br>
            <a:r>
              <a:rPr lang="en-US" sz="5400" dirty="0"/>
              <a:t> Study the relationship of time needed to fix bugs by heroes and non-heroes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Daniel Hanspeter</a:t>
            </a:r>
          </a:p>
          <a:p>
            <a:pPr algn="r"/>
            <a:r>
              <a:rPr lang="en-US" dirty="0" smtClean="0"/>
              <a:t>Thomas Schievenin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6076" y="4180114"/>
            <a:ext cx="40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KUSER, subproject of </a:t>
            </a:r>
            <a:r>
              <a:rPr lang="en-US" dirty="0" smtClean="0"/>
              <a:t>KDE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493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for your attention!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687"/>
            <a:ext cx="8229600" cy="4525963"/>
          </a:xfrm>
        </p:spPr>
        <p:txBody>
          <a:bodyPr/>
          <a:lstStyle/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Implications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2174790"/>
            <a:ext cx="8229600" cy="1519881"/>
          </a:xfrm>
        </p:spPr>
        <p:txBody>
          <a:bodyPr>
            <a:normAutofit/>
          </a:bodyPr>
          <a:lstStyle/>
          <a:p>
            <a:r>
              <a:rPr lang="en-US" dirty="0" smtClean="0"/>
              <a:t>New work on Repositories &amp; Bug Trackers</a:t>
            </a:r>
          </a:p>
          <a:p>
            <a:r>
              <a:rPr lang="en-US" dirty="0" smtClean="0"/>
              <a:t>Automated Hero recognizer tool</a:t>
            </a:r>
          </a:p>
          <a:p>
            <a:r>
              <a:rPr lang="en-US" dirty="0" smtClean="0"/>
              <a:t>Automated Bug fixing analysis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97860"/>
            <a:ext cx="850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en-US" sz="2400" i="1" dirty="0" smtClean="0">
                <a:solidFill>
                  <a:srgbClr val="FF0000"/>
                </a:solidFill>
              </a:rPr>
              <a:t>Developer </a:t>
            </a:r>
            <a:r>
              <a:rPr lang="en-US" sz="2400" i="1" dirty="0">
                <a:solidFill>
                  <a:srgbClr val="FF0000"/>
                </a:solidFill>
              </a:rPr>
              <a:t>that EXCLUSIVELY edits/commits a number of </a:t>
            </a:r>
            <a:r>
              <a:rPr lang="en-US" sz="2400" i="1" dirty="0" smtClean="0">
                <a:solidFill>
                  <a:srgbClr val="FF0000"/>
                </a:solidFill>
              </a:rPr>
              <a:t>files greater equal then percentage threshold α 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28583"/>
            <a:ext cx="357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Definition of Hero</a:t>
            </a:r>
          </a:p>
        </p:txBody>
      </p:sp>
    </p:spTree>
    <p:extLst>
      <p:ext uri="{BB962C8B-B14F-4D97-AF65-F5344CB8AC3E}">
        <p14:creationId xmlns:p14="http://schemas.microsoft.com/office/powerpoint/2010/main" val="40838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RQ: do heroes take a shorter or a longer time to fix a bug than non-heroes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?</a:t>
            </a:r>
          </a:p>
          <a:p>
            <a:pPr marL="0" lvl="0" indent="0">
              <a:buNone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dirty="0"/>
              <a:t>H0: there is not difference in the amount of time required by heroes and non-hero developers to fix bugs </a:t>
            </a:r>
          </a:p>
          <a:p>
            <a:r>
              <a:rPr lang="en-US" dirty="0"/>
              <a:t>H1: there is a difference in the amount of time required by heroes and non-hero developers to fix a bug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software</a:t>
            </a:r>
          </a:p>
          <a:p>
            <a:r>
              <a:rPr lang="en-US" dirty="0" smtClean="0"/>
              <a:t>Connection to </a:t>
            </a:r>
            <a:r>
              <a:rPr lang="en-US" dirty="0"/>
              <a:t>SVN </a:t>
            </a:r>
            <a:r>
              <a:rPr lang="en-US" dirty="0" smtClean="0"/>
              <a:t>to retrieve heroes</a:t>
            </a:r>
          </a:p>
          <a:p>
            <a:r>
              <a:rPr lang="en-US" dirty="0" smtClean="0"/>
              <a:t>Download all Bugs from Bugzilla (source modifying)</a:t>
            </a:r>
          </a:p>
          <a:p>
            <a:r>
              <a:rPr lang="en-US" dirty="0" smtClean="0"/>
              <a:t>Adding of property “by Hero” to specific Bugs</a:t>
            </a:r>
          </a:p>
          <a:p>
            <a:r>
              <a:rPr lang="en-US" dirty="0" smtClean="0"/>
              <a:t>Output as CSV ready for R </a:t>
            </a:r>
          </a:p>
          <a:p>
            <a:r>
              <a:rPr lang="en-US" dirty="0" smtClean="0"/>
              <a:t>Statistical analysis using “Wilcoxon test”</a:t>
            </a:r>
            <a:endParaRPr lang="it-IT" dirty="0"/>
          </a:p>
          <a:p>
            <a:endParaRPr lang="it-IT" dirty="0"/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49" y="4947078"/>
            <a:ext cx="962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5113766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4" y="4889928"/>
            <a:ext cx="1636713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800349" y="5313791"/>
            <a:ext cx="600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38574" y="5313791"/>
            <a:ext cx="600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399" y="5313791"/>
            <a:ext cx="600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3974" y="4632752"/>
            <a:ext cx="1476375" cy="1304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t-IT" sz="1100" dirty="0" smtClean="0">
                <a:effectLst/>
                <a:ea typeface="Calibri"/>
                <a:cs typeface="Times New Roman"/>
              </a:rPr>
              <a:t>SVNHandler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t-IT" sz="11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t-IT" sz="1100" dirty="0">
              <a:effectLst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t-IT" sz="1100" dirty="0">
                <a:effectLst/>
                <a:ea typeface="Calibri"/>
                <a:cs typeface="Times New Roman"/>
              </a:rPr>
              <a:t>BugzillaComponent</a:t>
            </a:r>
          </a:p>
        </p:txBody>
      </p:sp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833561" y="505661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10217" y="4070564"/>
            <a:ext cx="4295740" cy="236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01" y="1600201"/>
            <a:ext cx="8738431" cy="24703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Preliminary result</a:t>
            </a:r>
            <a:r>
              <a:rPr lang="en-US" dirty="0" smtClean="0"/>
              <a:t>: difference in time </a:t>
            </a:r>
            <a:r>
              <a:rPr lang="en-US" dirty="0" smtClean="0">
                <a:sym typeface="Wingdings" pitchFamily="2" charset="2"/>
              </a:rPr>
              <a:t> H0 rejected</a:t>
            </a:r>
            <a:endParaRPr lang="en-US" dirty="0" smtClean="0"/>
          </a:p>
          <a:p>
            <a:r>
              <a:rPr lang="en-US" dirty="0" smtClean="0"/>
              <a:t>After bug </a:t>
            </a:r>
            <a:r>
              <a:rPr lang="en-US" dirty="0"/>
              <a:t>100443 </a:t>
            </a:r>
            <a:r>
              <a:rPr lang="en-US" dirty="0" smtClean="0"/>
              <a:t>no </a:t>
            </a:r>
            <a:r>
              <a:rPr lang="en-US" dirty="0"/>
              <a:t>more bugs fixed by </a:t>
            </a:r>
            <a:r>
              <a:rPr lang="en-US" dirty="0" smtClean="0"/>
              <a:t>non-heroes</a:t>
            </a:r>
          </a:p>
          <a:p>
            <a:r>
              <a:rPr lang="en-US" dirty="0" smtClean="0"/>
              <a:t>So experiment</a:t>
            </a:r>
            <a:r>
              <a:rPr lang="it-IT" dirty="0" smtClean="0"/>
              <a:t> </a:t>
            </a:r>
            <a:r>
              <a:rPr lang="en-US" dirty="0" smtClean="0"/>
              <a:t>restricted where </a:t>
            </a:r>
            <a:r>
              <a:rPr lang="en-US" dirty="0"/>
              <a:t>fixes </a:t>
            </a:r>
            <a:r>
              <a:rPr lang="en-US" dirty="0" smtClean="0"/>
              <a:t>done </a:t>
            </a:r>
            <a:r>
              <a:rPr lang="en-US" dirty="0"/>
              <a:t>by </a:t>
            </a:r>
            <a:r>
              <a:rPr lang="en-US" dirty="0" smtClean="0"/>
              <a:t>both</a:t>
            </a:r>
          </a:p>
          <a:p>
            <a:r>
              <a:rPr lang="en-US" b="1" dirty="0" smtClean="0"/>
              <a:t>Final result: 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 smtClean="0"/>
              <a:t>With restriction, no difference </a:t>
            </a:r>
            <a:r>
              <a:rPr lang="en-US" i="1" dirty="0" smtClean="0">
                <a:sym typeface="Wingdings" pitchFamily="2" charset="2"/>
              </a:rPr>
              <a:t> H0 accepted</a:t>
            </a:r>
            <a:endParaRPr lang="en-US" i="1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3902" y="4175974"/>
            <a:ext cx="4246314" cy="22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96514"/>
          </a:xfrm>
        </p:spPr>
        <p:txBody>
          <a:bodyPr/>
          <a:lstStyle/>
          <a:p>
            <a:endParaRPr lang="it-IT" dirty="0" smtClean="0"/>
          </a:p>
          <a:p>
            <a:r>
              <a:rPr lang="en-US" dirty="0" smtClean="0"/>
              <a:t>Long repository history fetch times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Solution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 smtClean="0"/>
              <a:t>Analysis restricted on files currently in repository</a:t>
            </a:r>
          </a:p>
        </p:txBody>
      </p:sp>
    </p:spTree>
    <p:extLst>
      <p:ext uri="{BB962C8B-B14F-4D97-AF65-F5344CB8AC3E}">
        <p14:creationId xmlns:p14="http://schemas.microsoft.com/office/powerpoint/2010/main" val="2901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287294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Threaded information retrieval</a:t>
            </a:r>
          </a:p>
          <a:p>
            <a:r>
              <a:rPr lang="en-US" dirty="0" smtClean="0"/>
              <a:t>Direct invocation of R</a:t>
            </a:r>
          </a:p>
          <a:p>
            <a:r>
              <a:rPr lang="en-US" dirty="0" smtClean="0"/>
              <a:t>Graphical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682"/>
            <a:ext cx="8229600" cy="4525963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heroes among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Time needed to </a:t>
            </a:r>
            <a:r>
              <a:rPr lang="en-US" dirty="0"/>
              <a:t>fix </a:t>
            </a:r>
            <a:r>
              <a:rPr lang="en-US" dirty="0" smtClean="0"/>
              <a:t>bugs </a:t>
            </a:r>
            <a:r>
              <a:rPr lang="en-US" dirty="0"/>
              <a:t>compared </a:t>
            </a:r>
            <a:r>
              <a:rPr lang="en-US" dirty="0" smtClean="0"/>
              <a:t>to non-heroes</a:t>
            </a:r>
            <a:r>
              <a:rPr lang="en-US" dirty="0"/>
              <a:t>.</a:t>
            </a:r>
            <a:endParaRPr lang="it-IT" dirty="0"/>
          </a:p>
          <a:p>
            <a:r>
              <a:rPr lang="en-US" dirty="0" smtClean="0"/>
              <a:t>Usage of SVN &amp; Bugzilla</a:t>
            </a:r>
          </a:p>
          <a:p>
            <a:r>
              <a:rPr lang="en-US" dirty="0" smtClean="0"/>
              <a:t>Analysis through R</a:t>
            </a:r>
          </a:p>
          <a:p>
            <a:r>
              <a:rPr lang="en-US" dirty="0" smtClean="0"/>
              <a:t>Response that there is no difference between those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248</TotalTime>
  <Words>253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  Study the relationship of time needed to fix bugs by heroes and non-heroes </vt:lpstr>
      <vt:lpstr>Contents</vt:lpstr>
      <vt:lpstr>Motivation</vt:lpstr>
      <vt:lpstr>Research Questions</vt:lpstr>
      <vt:lpstr>Methods</vt:lpstr>
      <vt:lpstr>Results</vt:lpstr>
      <vt:lpstr>Implications</vt:lpstr>
      <vt:lpstr>Future Work</vt:lpstr>
      <vt:lpstr>Summary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age and the time spent in the university affect the feasibility and originality of an idea?</dc:title>
  <dc:creator>No No</dc:creator>
  <cp:lastModifiedBy>Fbihack</cp:lastModifiedBy>
  <cp:revision>53</cp:revision>
  <dcterms:created xsi:type="dcterms:W3CDTF">2011-03-27T21:58:44Z</dcterms:created>
  <dcterms:modified xsi:type="dcterms:W3CDTF">2011-06-20T19:07:49Z</dcterms:modified>
</cp:coreProperties>
</file>