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8" r:id="rId4"/>
    <p:sldId id="257" r:id="rId5"/>
    <p:sldId id="259" r:id="rId6"/>
    <p:sldId id="260" r:id="rId7"/>
    <p:sldId id="262" r:id="rId8"/>
    <p:sldId id="264" r:id="rId9"/>
    <p:sldId id="263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4747-09AB-98C1-72B9-689EADD5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C8877-1AB8-8FF8-1535-31E301923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D65-A1BF-5003-54B3-4C7B95B1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F82D-5AE8-6B4F-EA5F-D977B05E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3E446-F5A6-DD29-DF71-5263F58D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D611A571-3E9D-1EBC-2233-307506DBF8B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133504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61EB-4BC4-4F6C-536C-544BE037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50CE7-54AF-53BE-BE8B-0871A57CC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285F-5491-0C57-30EC-52B0A80E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CD-C018-7342-F348-7A932120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619E-EF71-1604-0988-8911720B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6C7CB608-3263-DFB8-B189-31AF0664A76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32680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14123-9BAB-704D-1709-2ED671D38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CB04-4FD7-C295-F95E-35565454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BE8A-7614-720F-6F32-62F2D984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6CE2-70FC-9CEE-5394-838B69DF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1473-036E-2D95-CF70-1E0EA95B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493894EC-7989-2605-EECB-2A967CF0F38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146165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0AB9-813E-F98B-A60A-624708CF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92E2-491D-078F-8CE7-3E5835EE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EDD7-63A8-B633-9D70-82A6A3E5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5902-EEDF-2262-9E57-18564E9E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5B787-2381-AADB-3209-BAB88539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85696B58-0EE5-F863-154B-DD9272E464D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899974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403D-F18D-F1C4-F1FE-5AF7360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E0DA-0BD8-E00B-9BB6-925CC4FF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CBE0-EACB-3222-2119-B7C24554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B3B9-8526-68C7-B0CC-477E817C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2A48-3ECB-C502-E02D-29FE5451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D5F0B1AE-5868-92C1-7B64-FC9190276F7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545857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42E6-85BA-E0E7-E3EC-D39A93E9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14B3-9862-A60D-AA89-0DF0FEAA9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62BF6-E996-3984-BB7B-A3F9E7E2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BC300-F2C3-E325-3CED-55CE86D1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013F8-BFDA-567F-34DD-77618697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55A2-0215-939B-35E2-1C96B5D6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FC7DD7CE-AECB-1028-4A01-89BEB811485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628913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A984-E7E1-5C10-63BB-0685BE51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07DE-9E03-EBDD-82E3-EB7BA0F0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A7499-30F9-A6D4-F8F2-6D26B8D0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E66BE-0129-D7AE-5F74-628D8582A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20358-E558-74AB-A8C9-A2F8546E8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8D03A-CA1E-127F-92C9-887C0462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417CB-1496-7DB9-3D26-15CBF03A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6A103-4A57-CEBB-C012-421B86BC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2C6DD5BA-EFE1-0A7C-6F0E-91FFEEF2A05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009417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9372-8666-EDEF-31B0-9F9874C2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3A5E-1C4E-1EDF-32CA-FB9EE56A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837BE-6517-67C9-275F-BD75FB8D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11567-E218-2764-F071-C6FD7FDE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B2E4F31B-9E4D-7D16-7409-903215696B6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681285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A66C-2F3F-DA21-A43C-8FBD657B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60E3D-6F67-DFD4-FF44-01E3F0DA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8794F-BA21-E34A-6629-F4A3E99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5B8E6FCE-30E4-6370-E0EC-66BD897911E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424949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2C2F-C2ED-0B40-C435-6CA9A315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6E45-D029-870B-566B-F93AC5D6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AD30D-2275-F449-1C21-4058109A5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1753-D1DD-F44D-4F40-D9AFDAE7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A573D-B8A0-F2C0-A486-D11EDF1A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3997A-579B-FA10-2883-563F4B32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E002182E-FECF-00C0-0F71-A6910DA7DBC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300159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FA95-3F16-FC01-BF2B-E00F9B83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D57EE-9D1D-04FA-0163-B98D52BAC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21E95-C6B7-8BA6-C327-560931878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3D9C-00E7-654A-995F-7B5537E0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2DF0-9059-6A59-7C6F-211FE4AE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2F111-452D-50EF-8ABA-282DB251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F2C412A2-6F3C-072A-5FE6-79516FD2F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3006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10C45-BE62-276C-C835-9E36B391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435A-0D01-F97F-251A-791B2DC3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CDE4-4A24-B08B-C50B-B049C0E29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1474C-8ED2-4CD9-BBED-6F22AD185E6D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82A6-454B-768F-6BDA-1B44EE74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0FD8-3271-528B-7268-3FBCA689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594FF-93EB-451E-9B57-D7A3111EB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015-C291-A579-AE01-FCEAD3C6E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FB1-626C-1A6C-A6A8-99357D0585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HARISH N J</a:t>
            </a:r>
          </a:p>
        </p:txBody>
      </p:sp>
    </p:spTree>
    <p:extLst>
      <p:ext uri="{BB962C8B-B14F-4D97-AF65-F5344CB8AC3E}">
        <p14:creationId xmlns:p14="http://schemas.microsoft.com/office/powerpoint/2010/main" val="115980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E317-A5D5-C8C0-6CC5-5F66239A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9)DASHBOARD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D3AAE-477B-F8BB-E901-F68556E33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045" y="1012371"/>
            <a:ext cx="9931910" cy="4611431"/>
          </a:xfrm>
        </p:spPr>
      </p:pic>
    </p:spTree>
    <p:extLst>
      <p:ext uri="{BB962C8B-B14F-4D97-AF65-F5344CB8AC3E}">
        <p14:creationId xmlns:p14="http://schemas.microsoft.com/office/powerpoint/2010/main" val="151306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3084B-0E8C-CE7F-D9EF-5D0F95D76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6210-07E4-6E75-D855-228B62AB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11876314" cy="669471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214CE-61E9-B395-7265-C7D80C3F5C4A}"/>
              </a:ext>
            </a:extLst>
          </p:cNvPr>
          <p:cNvSpPr/>
          <p:nvPr/>
        </p:nvSpPr>
        <p:spPr>
          <a:xfrm>
            <a:off x="446314" y="4582886"/>
            <a:ext cx="5758543" cy="1613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INSIGHTS</a:t>
            </a:r>
          </a:p>
          <a:p>
            <a:pPr algn="ctr"/>
            <a:r>
              <a:rPr lang="en-IN" dirty="0"/>
              <a:t>Using </a:t>
            </a:r>
            <a:r>
              <a:rPr lang="en-IN" dirty="0" err="1"/>
              <a:t>xlookup,we</a:t>
            </a:r>
            <a:r>
              <a:rPr lang="en-IN" dirty="0"/>
              <a:t> attach the returns with orders table and we find the total number of orders</a:t>
            </a:r>
          </a:p>
          <a:p>
            <a:pPr algn="ctr"/>
            <a:r>
              <a:rPr lang="en-IN" dirty="0" err="1"/>
              <a:t>returned.percentage</a:t>
            </a:r>
            <a:r>
              <a:rPr lang="en-IN" dirty="0"/>
              <a:t> is calculated by dividing the count of returned order with total no of orders.</a:t>
            </a:r>
          </a:p>
          <a:p>
            <a:pPr algn="ctr"/>
            <a:r>
              <a:rPr lang="en-IN" dirty="0"/>
              <a:t>The total loss due to returns in sales revenue and profit was found 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686F0-CEEC-AF12-629A-8F1BBCFF66B7}"/>
              </a:ext>
            </a:extLst>
          </p:cNvPr>
          <p:cNvSpPr/>
          <p:nvPr/>
        </p:nvSpPr>
        <p:spPr>
          <a:xfrm>
            <a:off x="6487886" y="4844143"/>
            <a:ext cx="4582885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Percentage of returns is 8%</a:t>
            </a:r>
          </a:p>
          <a:p>
            <a:pPr algn="ctr"/>
            <a:r>
              <a:rPr lang="en-US" dirty="0"/>
              <a:t>Percentage of loss in Total revenue</a:t>
            </a:r>
            <a:r>
              <a:rPr lang="en-IN" dirty="0"/>
              <a:t> is 1.47%</a:t>
            </a:r>
          </a:p>
          <a:p>
            <a:pPr algn="ctr"/>
            <a:r>
              <a:rPr lang="en-US" dirty="0"/>
              <a:t>Percentage of loss in Total Profit is 38.39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E5AE4-8198-5FDE-D684-3FDCCAFB3E00}"/>
              </a:ext>
            </a:extLst>
          </p:cNvPr>
          <p:cNvSpPr/>
          <p:nvPr/>
        </p:nvSpPr>
        <p:spPr>
          <a:xfrm>
            <a:off x="2770414" y="6196352"/>
            <a:ext cx="6906986" cy="498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FORMULA:</a:t>
            </a:r>
            <a:r>
              <a:rPr lang="en-US" dirty="0"/>
              <a:t>XLOOKUP(Orders!B2,Returns!B:B,Returns!A:A,"No",0)</a:t>
            </a:r>
          </a:p>
          <a:p>
            <a:r>
              <a:rPr lang="en-US" dirty="0"/>
              <a:t>SUMIFS('Orders - copy'!V2:V9995,'Orders - copy'!Y2:Y9995,"No")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35E5D-DD41-0ACA-65B3-A40E0C74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89" y="519255"/>
            <a:ext cx="7379079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857C-A087-79F4-B59A-61F73F2E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11876314" cy="669471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97343-D716-DF59-1555-BB82F9CC6DA8}"/>
              </a:ext>
            </a:extLst>
          </p:cNvPr>
          <p:cNvSpPr/>
          <p:nvPr/>
        </p:nvSpPr>
        <p:spPr>
          <a:xfrm>
            <a:off x="1121229" y="4844143"/>
            <a:ext cx="5083628" cy="1352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INSIGHTS</a:t>
            </a:r>
          </a:p>
          <a:p>
            <a:pPr algn="ctr"/>
            <a:r>
              <a:rPr lang="en-IN" dirty="0"/>
              <a:t>Time is calculated by the formula (</a:t>
            </a:r>
            <a:r>
              <a:rPr lang="en-IN" dirty="0" err="1"/>
              <a:t>shipdate-orderdate</a:t>
            </a:r>
            <a:r>
              <a:rPr lang="en-IN" dirty="0"/>
              <a:t>).Using pivot </a:t>
            </a:r>
            <a:r>
              <a:rPr lang="en-IN" dirty="0" err="1"/>
              <a:t>table,shipping</a:t>
            </a:r>
            <a:r>
              <a:rPr lang="en-IN" dirty="0"/>
              <a:t> mode is given into rows and time is given to values.</a:t>
            </a:r>
          </a:p>
          <a:p>
            <a:pPr algn="ctr"/>
            <a:r>
              <a:rPr lang="en-IN" dirty="0"/>
              <a:t>We sort according to get the fastest and slowest delivery times.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FF034-AFDE-A191-D0FD-71F8F8A651DF}"/>
              </a:ext>
            </a:extLst>
          </p:cNvPr>
          <p:cNvSpPr/>
          <p:nvPr/>
        </p:nvSpPr>
        <p:spPr>
          <a:xfrm>
            <a:off x="6487886" y="4844143"/>
            <a:ext cx="4582885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Same day ship mode is fastest</a:t>
            </a:r>
          </a:p>
          <a:p>
            <a:pPr algn="ctr"/>
            <a:r>
              <a:rPr lang="en-IN" dirty="0"/>
              <a:t>And standard class is slowest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0B90-8BB6-C5AC-0252-B90759A482D5}"/>
              </a:ext>
            </a:extLst>
          </p:cNvPr>
          <p:cNvSpPr/>
          <p:nvPr/>
        </p:nvSpPr>
        <p:spPr>
          <a:xfrm>
            <a:off x="2770414" y="6196352"/>
            <a:ext cx="6868886" cy="310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FORMULA:DELIVERY TIME=SHIPDATE-ORDERDATE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2F7596-680F-F62B-3603-274CB604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4" y="576519"/>
            <a:ext cx="11208326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8ABB-DACA-A4C2-67F7-5AEFC7434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5549-FB2F-A597-DB11-F54D18CB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11876314" cy="669471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F9BBE-6E2D-DFCE-91FF-65ED0F4979EE}"/>
              </a:ext>
            </a:extLst>
          </p:cNvPr>
          <p:cNvSpPr/>
          <p:nvPr/>
        </p:nvSpPr>
        <p:spPr>
          <a:xfrm>
            <a:off x="1121229" y="4844143"/>
            <a:ext cx="5083628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INSIGHTS</a:t>
            </a:r>
          </a:p>
          <a:p>
            <a:pPr algn="ctr"/>
            <a:endParaRPr lang="en-IN" dirty="0"/>
          </a:p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Segmenting customers based on factors such as total sales, frequency of orders, average order value, or product preferences helps identify distinct groups with similar buying patterns.</a:t>
            </a:r>
            <a:endParaRPr lang="en-US" spc="8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1A3FA-07B8-DDC8-93A9-DAA6EC1776EE}"/>
              </a:ext>
            </a:extLst>
          </p:cNvPr>
          <p:cNvSpPr/>
          <p:nvPr/>
        </p:nvSpPr>
        <p:spPr>
          <a:xfrm>
            <a:off x="6487886" y="4844143"/>
            <a:ext cx="4582885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INFERENCE</a:t>
            </a:r>
          </a:p>
          <a:p>
            <a:pPr algn="ctr"/>
            <a:r>
              <a:rPr lang="en-IN" dirty="0"/>
              <a:t>Consumer segment has highest sum of sales and sum of profit than corporate or home office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D6E3D-6953-5729-67A9-59C5A7DF7F41}"/>
              </a:ext>
            </a:extLst>
          </p:cNvPr>
          <p:cNvSpPr/>
          <p:nvPr/>
        </p:nvSpPr>
        <p:spPr>
          <a:xfrm>
            <a:off x="1709056" y="6196352"/>
            <a:ext cx="6868886" cy="310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FORMULA:using</a:t>
            </a:r>
            <a:r>
              <a:rPr lang="en-IN" dirty="0"/>
              <a:t> pivot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60854-2692-CC6B-531A-6BA5D754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01" y="350725"/>
            <a:ext cx="7140799" cy="37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97D28-B080-F04A-F841-6B10AEA88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BEF8-1308-7F2E-8CB5-96E74D06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11876314" cy="669471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2CA15-7E6F-5BFD-AAF7-6BD1FF8B12AF}"/>
              </a:ext>
            </a:extLst>
          </p:cNvPr>
          <p:cNvSpPr/>
          <p:nvPr/>
        </p:nvSpPr>
        <p:spPr>
          <a:xfrm>
            <a:off x="1121229" y="4844143"/>
            <a:ext cx="5083628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INSIGHTS</a:t>
            </a:r>
          </a:p>
          <a:p>
            <a:pPr algn="ctr"/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The average profit margin provides insights into the profitability of products within each category and sub-category, taking into account variations in cost and pricing strategies.</a:t>
            </a:r>
            <a:endParaRPr lang="en-US" sz="1800" spc="8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DE633-3634-3E7D-259F-FEC13F4E0856}"/>
              </a:ext>
            </a:extLst>
          </p:cNvPr>
          <p:cNvSpPr/>
          <p:nvPr/>
        </p:nvSpPr>
        <p:spPr>
          <a:xfrm>
            <a:off x="6487886" y="4844143"/>
            <a:ext cx="4582885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</a:t>
            </a:r>
          </a:p>
          <a:p>
            <a:pPr algn="ctr"/>
            <a:r>
              <a:rPr lang="en-IN" dirty="0"/>
              <a:t>TECHNOLOGY AND PHONES has highest sum of sales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EE78C-5C33-8082-3522-CB94E3564A39}"/>
              </a:ext>
            </a:extLst>
          </p:cNvPr>
          <p:cNvSpPr/>
          <p:nvPr/>
        </p:nvSpPr>
        <p:spPr>
          <a:xfrm>
            <a:off x="2770414" y="6196352"/>
            <a:ext cx="6868886" cy="310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FORMULA: using pivot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A2F28-D92D-C764-7256-9058FDD6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82" y="568236"/>
            <a:ext cx="8532332" cy="37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5F879-0313-60C4-AD10-1F08CA482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AC36-0711-6D5E-9040-3A2A90F6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2658"/>
            <a:ext cx="11876314" cy="669471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9CDE5-CBDB-A96C-E1D2-E0F8AF0270B2}"/>
              </a:ext>
            </a:extLst>
          </p:cNvPr>
          <p:cNvSpPr/>
          <p:nvPr/>
        </p:nvSpPr>
        <p:spPr>
          <a:xfrm>
            <a:off x="1121229" y="4484914"/>
            <a:ext cx="5083628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INSIGHTS</a:t>
            </a:r>
          </a:p>
          <a:p>
            <a:pPr algn="l"/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Aggregate sales data by region to determine total sales volume for each region.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Compare sales performance across regions to identify regions with the highest and lowest sales. This comparison helps understand geographic variations in demand and market potential.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A9405-9C48-4F88-650F-C08DED888838}"/>
              </a:ext>
            </a:extLst>
          </p:cNvPr>
          <p:cNvSpPr/>
          <p:nvPr/>
        </p:nvSpPr>
        <p:spPr>
          <a:xfrm>
            <a:off x="6487886" y="4844143"/>
            <a:ext cx="4582885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</a:t>
            </a:r>
          </a:p>
          <a:p>
            <a:pPr algn="ctr"/>
            <a:r>
              <a:rPr lang="en-IN" dirty="0"/>
              <a:t>West has high sum of sales and sum of profit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7DDD9-CCF2-BC1D-6177-E5E60CDAE1DD}"/>
              </a:ext>
            </a:extLst>
          </p:cNvPr>
          <p:cNvSpPr/>
          <p:nvPr/>
        </p:nvSpPr>
        <p:spPr>
          <a:xfrm>
            <a:off x="2770414" y="6196352"/>
            <a:ext cx="6868886" cy="310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FORMULA: using pivot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845A9-5C21-2801-D7C5-B570DB56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45" y="993248"/>
            <a:ext cx="10198624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1CFAE-1E7F-0674-9404-6CFE051B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C871-8F68-6C0D-6C4B-6D64B599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11876314" cy="669471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AA6479-C0E2-726B-7A9F-2EA5272C4251}"/>
              </a:ext>
            </a:extLst>
          </p:cNvPr>
          <p:cNvSpPr/>
          <p:nvPr/>
        </p:nvSpPr>
        <p:spPr>
          <a:xfrm>
            <a:off x="1121229" y="4419601"/>
            <a:ext cx="5083628" cy="20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8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Insights</a:t>
            </a:r>
          </a:p>
          <a:p>
            <a:pPr algn="just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öhne"/>
              </a:rPr>
              <a:t>Calculating the correlation between the discount rate and the quantity sold provides insights into the relationship between discounts and sales volume. A positive correlation suggests that higher discounts are associated with increased sales, while a negative correlation indicates the opposite.</a:t>
            </a:r>
            <a:r>
              <a:rPr lang="en-US" spc="8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50AED-1326-C999-4B59-00953F7A7F75}"/>
              </a:ext>
            </a:extLst>
          </p:cNvPr>
          <p:cNvSpPr/>
          <p:nvPr/>
        </p:nvSpPr>
        <p:spPr>
          <a:xfrm>
            <a:off x="6487886" y="4844143"/>
            <a:ext cx="4582885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</a:t>
            </a:r>
          </a:p>
          <a:p>
            <a:pPr algn="ctr"/>
            <a:r>
              <a:rPr lang="en-US" dirty="0"/>
              <a:t>Correlation between discount and quantity is 0.00862</a:t>
            </a:r>
          </a:p>
          <a:p>
            <a:pPr algn="ctr"/>
            <a:r>
              <a:rPr lang="en-US" dirty="0"/>
              <a:t>Correlation between discount and profit margin is -0.2195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2E4A6-F00F-F72B-3122-B1085167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58" y="82393"/>
            <a:ext cx="5688372" cy="369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392B-72F1-331A-5054-F2CD6BADF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F86B-70F2-9E9E-CF3F-D0BBDA287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11876314" cy="669471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2CEA9-46F7-30B2-37B2-292B41C24439}"/>
              </a:ext>
            </a:extLst>
          </p:cNvPr>
          <p:cNvSpPr/>
          <p:nvPr/>
        </p:nvSpPr>
        <p:spPr>
          <a:xfrm>
            <a:off x="163286" y="3145613"/>
            <a:ext cx="5083628" cy="2710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INSIGHTS</a:t>
            </a:r>
          </a:p>
          <a:p>
            <a:pPr algn="ctr"/>
            <a:endParaRPr lang="en-IN" dirty="0"/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Conduct market research to identify regions where your products or services are underrepresented or where there is a growing demand for similar offerings.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Analyze demographic data, economic indicators, consumer behavior, and competitive landscape to assess market potential and identify regions with low market saturation and high growth potential.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60994-4C25-526A-41FA-BBA5C0ED11E2}"/>
              </a:ext>
            </a:extLst>
          </p:cNvPr>
          <p:cNvSpPr/>
          <p:nvPr/>
        </p:nvSpPr>
        <p:spPr>
          <a:xfrm>
            <a:off x="6487886" y="4844143"/>
            <a:ext cx="4582885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Total customers is high in west and growth rate is also high in west compared to others</a:t>
            </a:r>
          </a:p>
          <a:p>
            <a:pPr algn="ctr"/>
            <a:r>
              <a:rPr lang="en-IN" dirty="0"/>
              <a:t>Saturation metric is high in west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45E95-FEF0-4362-D315-27724E80F2D3}"/>
              </a:ext>
            </a:extLst>
          </p:cNvPr>
          <p:cNvSpPr/>
          <p:nvPr/>
        </p:nvSpPr>
        <p:spPr>
          <a:xfrm>
            <a:off x="2770414" y="6196352"/>
            <a:ext cx="6868886" cy="310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FORMULA: using pivot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CDCDB-BA24-8F03-1C39-C5F07FC2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042" y="97256"/>
            <a:ext cx="7353672" cy="38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9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E3B2C-64B1-E507-E86F-6A0067693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7D2C-BE13-71B2-7C2D-840DA3B9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11876314" cy="669471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/>
              <a:t>8)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DF3CB3-D849-4180-6867-BE2591418873}"/>
              </a:ext>
            </a:extLst>
          </p:cNvPr>
          <p:cNvSpPr/>
          <p:nvPr/>
        </p:nvSpPr>
        <p:spPr>
          <a:xfrm>
            <a:off x="1121229" y="4027715"/>
            <a:ext cx="5083628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INSIGHTS</a:t>
            </a:r>
          </a:p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Analyzing repeat orders from existing customers allows businesses to calculate the customer retention rate, which represents the percentage of customers who continue to make purchases over time.</a:t>
            </a:r>
            <a:endParaRPr lang="en-US" spc="80" dirty="0">
              <a:solidFill>
                <a:srgbClr val="FF0000"/>
              </a:solidFill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46877-0E04-2483-27D4-799ED1E470CC}"/>
              </a:ext>
            </a:extLst>
          </p:cNvPr>
          <p:cNvSpPr/>
          <p:nvPr/>
        </p:nvSpPr>
        <p:spPr>
          <a:xfrm>
            <a:off x="6487886" y="4844143"/>
            <a:ext cx="4582885" cy="1164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INFERENCE</a:t>
            </a:r>
          </a:p>
          <a:p>
            <a:pPr algn="ctr"/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unique customers Who have bought repeated purchase</a:t>
            </a:r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</a:rPr>
              <a:t> is 769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total unique customers</a:t>
            </a:r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</a:rPr>
              <a:t> is 793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Retention percentage</a:t>
            </a:r>
            <a:r>
              <a:rPr lang="en-IN" b="1" dirty="0">
                <a:solidFill>
                  <a:srgbClr val="FF0000"/>
                </a:solidFill>
                <a:latin typeface="Calibri" panose="020F0502020204030204" pitchFamily="34" charset="0"/>
              </a:rPr>
              <a:t> is 96.97%</a:t>
            </a:r>
            <a:endParaRPr lang="en-IN" dirty="0">
              <a:solidFill>
                <a:srgbClr val="FF0000"/>
              </a:solidFill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D1FB1-6C20-832C-FDDA-F0EEAF1D7761}"/>
              </a:ext>
            </a:extLst>
          </p:cNvPr>
          <p:cNvSpPr/>
          <p:nvPr/>
        </p:nvSpPr>
        <p:spPr>
          <a:xfrm>
            <a:off x="2770414" y="6196352"/>
            <a:ext cx="6868886" cy="310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FORMULA: using pivot chart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FA6B4B-B235-6841-D292-530D0EDD8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28677"/>
              </p:ext>
            </p:extLst>
          </p:nvPr>
        </p:nvGraphicFramePr>
        <p:xfrm>
          <a:off x="1763486" y="1133929"/>
          <a:ext cx="5549900" cy="90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23700446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5068198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9137174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unique customers Who have bought repeated puchase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769</a:t>
                      </a:r>
                      <a:endParaRPr lang="en-IN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9425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total unique customers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793</a:t>
                      </a:r>
                      <a:endParaRPr lang="en-IN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551183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Retention percentage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96.97%</a:t>
                      </a:r>
                      <a:endParaRPr lang="en-IN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659841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9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42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c0e06aa1-fcf8-462c-92e4-da98d0d54e87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978EEBD3-5CB3-4871-8938-91CC02527427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569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Microsoft Sans Serif</vt:lpstr>
      <vt:lpstr>Söhne</vt:lpstr>
      <vt:lpstr>Office Theme</vt:lpstr>
      <vt:lpstr>EXCEL FINAL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9)DASHBOARD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EXAM</dc:title>
  <dc:creator>Harish Jaganathan N J</dc:creator>
  <cp:keywords>Classification=LV_C0NF1D3NT1AL</cp:keywords>
  <cp:lastModifiedBy>Harish Jaganathan N J</cp:lastModifiedBy>
  <cp:revision>6</cp:revision>
  <dcterms:created xsi:type="dcterms:W3CDTF">2024-03-27T10:03:37Z</dcterms:created>
  <dcterms:modified xsi:type="dcterms:W3CDTF">2024-03-27T11:58:39Z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c0e06aa1-fcf8-462c-92e4-da98d0d54e87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