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707" r:id="rId3"/>
    <p:sldMasterId id="2147483708" r:id="rId4"/>
    <p:sldMasterId id="2147483709" r:id="rId5"/>
    <p:sldMasterId id="2147483710" r:id="rId6"/>
    <p:sldMasterId id="2147483711" r:id="rId7"/>
    <p:sldMasterId id="2147483712" r:id="rId8"/>
    <p:sldMasterId id="2147483713" r:id="rId9"/>
    <p:sldMasterId id="2147483714" r:id="rId10"/>
    <p:sldMasterId id="2147483715" r:id="rId11"/>
    <p:sldMasterId id="2147483716" r:id="rId12"/>
    <p:sldMasterId id="2147483717" r:id="rId13"/>
  </p:sldMasterIdLst>
  <p:notesMasterIdLst>
    <p:notesMasterId r:id="rId35"/>
  </p:notesMasterIdLst>
  <p:sldIdLst>
    <p:sldId id="256" r:id="rId14"/>
    <p:sldId id="258" r:id="rId15"/>
    <p:sldId id="259" r:id="rId16"/>
    <p:sldId id="328" r:id="rId17"/>
    <p:sldId id="330" r:id="rId18"/>
    <p:sldId id="332" r:id="rId19"/>
    <p:sldId id="333" r:id="rId20"/>
    <p:sldId id="329" r:id="rId21"/>
    <p:sldId id="334" r:id="rId22"/>
    <p:sldId id="335" r:id="rId23"/>
    <p:sldId id="336" r:id="rId24"/>
    <p:sldId id="337" r:id="rId25"/>
    <p:sldId id="338" r:id="rId26"/>
    <p:sldId id="339" r:id="rId27"/>
    <p:sldId id="260" r:id="rId28"/>
    <p:sldId id="343" r:id="rId29"/>
    <p:sldId id="344" r:id="rId30"/>
    <p:sldId id="345" r:id="rId31"/>
    <p:sldId id="346" r:id="rId32"/>
    <p:sldId id="347" r:id="rId33"/>
    <p:sldId id="295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A0F"/>
    <a:srgbClr val="014493"/>
    <a:srgbClr val="0061AE"/>
    <a:srgbClr val="1170E8"/>
    <a:srgbClr val="F19914"/>
    <a:srgbClr val="008BBC"/>
    <a:srgbClr val="0C29A2"/>
    <a:srgbClr val="0070C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06" y="132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ableStyles" Target="tableStyles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3C1FC-B7CD-4705-A494-DC2FF45D299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356B3-60DA-4B07-A2A8-EA7AF390C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64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7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8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95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66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94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09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79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48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53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0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67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3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0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4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1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3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22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6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356B3-60DA-4B07-A2A8-EA7AF390C3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1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CAF67-648C-4A5D-A1D8-E17EE8BE1816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FEECA-72D4-489A-B527-3F0428B391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4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3FD74-4F08-4346-9683-7E9F45CA38A9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B09C2-97A2-45BE-9DCA-816945C2D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5999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C1787-0BDA-45C7-BDA0-BC49C77058AD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1B340-C10A-4B5A-B977-22D7EF75A2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9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65F05-2AC6-49C4-9CD7-9C2550931B6B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677A8-8B37-4D73-BBDB-E4C0311710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0591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B7870-B6B4-405C-934C-3D5071CB224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38BA0-8774-4197-9DAE-4535291ACC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1744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2E109-4692-4EBD-9049-40F8F7BD7F6A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12640-1235-4829-AC8D-E3908DE669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092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881D7-0093-4BE4-B2E8-869E41E52677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E7CED-62B1-4702-8EBB-2D33A0F1F1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4036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D3ABE-C09E-4EC6-8CC3-17138DFF87B2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3534B-6641-4F52-B64A-9CCBD5EA09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9876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7693-1266-4F32-87A9-0BB5FF5A3C20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8CBE0-9DCC-4B2A-B750-0AB05D3D49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1300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70F0-17E0-42B8-9337-5EE4464C1107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28371-B9F6-44E1-B668-193C81A141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9613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E70A3-0331-4F59-AA71-D24A0D0C2129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7AD3-EF4E-4173-8FD9-1E5B995131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769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C11D3-D528-408C-804F-A2C62F6BDD7F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16F82-1582-4DCA-B750-5A779AF22E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6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4DCDF-D270-4C9D-A8ED-D756FB34A91A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9A34D-85DD-4618-98B3-6863041EE0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3742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6BBD2-AD75-4015-B95A-17E0F2A7C8AD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F3B0E-D381-4C78-8724-67DD07B490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0205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B27B1-D50F-4D40-899B-B3796EDA56E1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754EB-3F29-4CCE-ACC1-60EF12A3BC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4659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700C4-4C8C-433D-BB34-6877633F079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FA5B1-6566-4EF3-96FD-A94FD2BE19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309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D9407-581B-462D-9C1B-71DDB4C049E2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1739F-36EA-47A7-A6D5-06F492DB0D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1124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D42CF-C730-4121-BDD4-A3742D7A1CA7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EF817-9EEF-4098-B39F-05CAA7968C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92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7D14F-0B20-4D36-87B3-BFCDBC7036F0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26CAA-A43E-4164-A613-F0F8AA5105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0304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3813-5E43-4DE7-91E1-8C0FA0D5647F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D789F-588F-43D9-8A66-5E6A8A8E28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388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990C8-B87A-4718-8159-9CF2334462C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14AAC-00BE-4204-B6CB-A569B58E6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5911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FF7A7-F47F-4E9F-A6EF-3A274D93E809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1C094-959F-4FA9-9207-126A58263C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669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B0DE9-2A8D-436F-8E0B-BB234AC0368F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3AD8D-1AA8-43CD-A981-20CB9C3635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8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C8E9D-15DB-4E1B-A636-E4465F78E54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C4F44-F256-4DD1-A079-C5437EC7B7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6393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CA8CA-C8B4-4F39-8180-9FD9616FD55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40254-A00A-4EC5-ADAB-381EFDB934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7133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0F11-F2B8-4DCC-A96A-593518CEDB65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90BCF-A2D7-4308-B5CE-5DBEF394F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7322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06170-72E0-4592-98D7-158D42E1B7ED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63A6-FF84-45FE-8B0B-059DACD084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577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3A469-7AFE-4278-8922-2F0A59A1BEFB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955B8-724F-4464-A1AB-E09F79A667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876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50210-8C14-4D3B-966C-C20E2F7129B7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D53F8-BBD7-4134-B228-032AD4B7C3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5557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3A290-2A39-4996-AF3D-166EDA662CB6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015C7-7155-47B2-9D46-2444820CB0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689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C0AF2-208A-499B-BDC5-D5EA97F30859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FA794-C94D-4357-9B46-C50BC3B825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8707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61623-2FAC-4FFA-B13E-806A8F0660E5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9BBC5-951D-4419-B0CB-EB5E48771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2352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4C85C-3CE1-48C9-A83B-B2E819AA9493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D308A-21A5-4D93-95E1-D1B03B31BD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6392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8B70F-5BEB-4EC6-B26E-9063E2CD7CA0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41997-6090-45D9-989B-33723B40FB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16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F739-B0BC-4414-99C3-40DA79AA5825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6BA36-02C0-4F29-8DE3-8B134C7BA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66352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1EFA0-4AD3-4312-9A3F-C6B5AA708240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37CC4-9EE8-4A55-80DD-8F7BC104EE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8016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C1104-15BE-4FDA-84F4-CFA3A47B66D8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57FD-37CF-4514-A4FE-492D526DF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69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73F79-2EC3-4B75-A6EF-ED03C7D05BC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7A403-0BCC-4A43-BB32-B438CB02DD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7507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10D16-9C7F-4287-A4A2-B6855F4D16F6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D2BC9-6E96-4BCC-B93E-7D8F2A41F2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7521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B2F53-F104-473C-9385-19BB7E0CEE91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D59D0-5514-49B2-BE53-199E40475F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3060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3C54C-5647-4571-9CBB-91E43800674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3374D-F8F4-4F92-8193-D61FCF42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5380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B278E-67D6-4A8F-80C2-345E05FC706B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9ECB4-6881-487D-B977-938EB14F09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5783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6A7DE-EC01-42E0-A090-7401B366670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CAB5D-DBFB-415D-AC2E-E0DD18319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2783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EEC99-54E1-4EC2-8846-AE8EF3179582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46660-FE81-45B2-BD69-9783382F1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9904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C2CD2-1196-4664-8836-18B9BB192E8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EE216-EE5B-4EB4-8D31-EBEC025985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8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0F265-56FE-4808-9393-079465B068DA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C69CB-1D44-41C9-895C-286DD3241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7905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44492-06C7-4B76-8D66-E24D10A7133B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A99CB-F386-4915-B14D-9C2C4C1F08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3317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420DB-9793-4420-B9AB-DD46494443D1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771E3-3DA4-4BC0-A12C-E687A335B7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5669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A2EB1-6506-492C-82B3-B94B809D73F9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3ABBA-C16D-414A-B9E3-C92725664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4056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DE593-B046-4815-9501-73F96CE5358B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4D477-C814-4541-A51B-89C10B0DCC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86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B1622-103B-4A2B-A541-6F4BC6E9641E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0B4F3-D5CB-4B3E-8F9D-50874D5B8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46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0E63-3956-4838-BF8F-847C4C2C7476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165D-E6D1-452C-9348-93F180199C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1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2F8E2-F933-44BA-A10C-DB3A8BDF2435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85A3E-7CCA-4B74-A574-B885907C7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90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66589-31C6-4946-BE63-0709B6E5D410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2DA0-63D8-4C89-AEB3-DA86F54E62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00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0CB1A-E781-48A8-AED8-64768D7778BE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A7E56-EA4D-47CF-A927-2BDF437224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8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8F06D-124D-4483-A457-0E7C67C8AF46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FBE0B-D013-4E00-8318-67A3C0B591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89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88E47-AEAD-4BC8-9777-6744ED7E1387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BED2D-0DD4-459A-BC71-902B3B5886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83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DD792-027E-46FD-B7B0-ABE539F93247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D3F7E-F499-4E36-9803-244847A1C5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86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F9EFB-CC0F-4696-BF49-90F973CEAB0D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745A6-2C23-4363-8285-69DBCA7B8D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803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708FF-C4CC-4C4C-86CC-D3E44DCCE90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C7C27-4155-4F9B-B5EF-58475FC7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81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D5A88-BB15-4265-83D6-FDFF380C80D2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35A2E-6309-40F1-A605-0D793D867F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90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65DF8-600E-471C-A328-DF7AF5E32D80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9C397-928F-4970-8465-633702078E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43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DE56D-E0F3-405D-BEE5-6BFF05BAD2AF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C80F0-AB2A-4819-8C8B-E1808E76D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07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3DBEB-E625-4DEF-B1D6-369952A2786B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A5CB3-FDE4-430D-8E96-F9A2CF185A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53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FA5AF-8C62-4F50-8B14-C99B6692F79D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5F82B-AAC1-427A-A0D2-1864D8819C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469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6598-0D15-4EBC-B52F-FF75899D6D09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A8B31-3433-4E95-AE6A-C071FB0975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3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DDA28-31D1-449C-82AE-FE3E7597BCAF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9024B-2582-4751-9AA3-76863DC3CB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172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275AF-D76B-45CA-83D3-E829655C16A2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0C557-9417-4B81-8894-CB724E3418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0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39D35-F735-4366-8E04-6C1D0E7B7658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90A18-DB7A-4501-BFF5-A0F9C837E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80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F574-9D26-4C5E-93D6-7D58B7C10451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94AC4-5CE7-4158-AF3D-B9CCEE1723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685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F7F25-C772-4808-A4C8-0E3CAD8825DB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FDF07-4B91-47C1-B843-3173F09533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721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89870-7FEB-4AC2-A44C-07A50032B37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70D7B-3346-4801-AE63-743495F197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157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C720F-12F4-4F4E-8F0A-384C91089A0E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1F19D-A9AD-42BB-BCDB-7390BD22F3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653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DBD5A-305A-4223-BCA8-ECDB9280328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43650-D5B4-4107-B3C1-B603425179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9723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C6882-8B07-42A4-9842-9BC1D81F4DCB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70CD3-8117-4D98-8E8B-8DCB5BF980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35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0773-8111-4E1B-9595-92C98F32A4F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B7564-2396-4896-AE93-894BD1FA4A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264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E5984-1D2E-4235-94A0-512BDB8563C9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9835-F7C6-4B38-A647-152B14A3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4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3ABF0-6D72-4EE4-AD3F-2273AC6EEBF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CA68C-A723-456E-8E2D-DB65E08401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425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FC9E-2430-43D6-AB01-0E38FC4927B8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BFDCC-1E62-4E7A-868D-7A3A75DE3F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173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AE69-DB4A-4D82-810A-98A3E4E61563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7A41B-1A39-45B6-A8F6-2E0333F8C6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525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316B2-CBB3-4550-8D3B-B7436D988287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8574A-240B-4AFF-8DAD-6FBC19D4D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60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6D8B7-449A-4747-888A-FF05572D51ED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B6F8D-633F-415D-896E-C35BA790A9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501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0F834-68E8-4327-98DD-B0DCC0767E95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7327A-2AD5-4B5D-8D03-269B4A8B7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438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EA1DA-7EDC-4016-8644-C42F66D2890A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9ABCE-73ED-47B0-B768-AAD8782967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519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D2DA9-23BA-4DDC-8827-D97497DFEDFB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4B0B-F2AD-4BFA-BEB8-8CB2D2CA60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313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7CBF7-6443-403C-805C-D0B32BCA3D33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70148-257C-4CE5-96C9-CB614AADE5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461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9224F-911A-4BDE-8D92-E68D4AAE3EB6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620C-0D7A-4967-8119-FADA01AC5D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206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2F79E-E999-4D6A-9CC9-09D04DF8735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CF28E-3D38-42B6-B257-D760AB3211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77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FDD07-6DBF-45E9-9F2E-327B6C68F693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74FD6-1C3E-4838-A2FC-0DB482A7E4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345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7807F-8341-4F8F-B2D2-761520D2FC28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8FF00-44DD-4784-888E-112BF9FA56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92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6BFF7-5AEC-4661-8ECA-353B6D31C1F9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C1937-6115-4010-8806-AF4A41332F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837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0D85E-51FD-47C9-B7B2-7843D87525A1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C8AE7-6984-40D9-86DA-F0EB421C59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169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789DD-A2DA-449C-A354-F0B2A025A65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72595-BF7D-4B56-A5E6-CC6A8EBCA0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037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14DE9-3C02-4C2A-A24D-B32A5BAC9286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574F6-CCE5-4E96-9816-A706F33542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574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8795-271F-4F75-9457-D683781B83B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92A78-80CB-41FF-9952-D810AD9C9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20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C4AC7-F2DE-4B74-987B-BA9D544BA46B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00F09-F689-4D9E-8816-636B8569DE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169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E4D58-A820-4DED-AD9D-B0DAA2EA531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E2ABD-C7B6-40BC-A516-9EDB6C56E9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884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073A9-6D88-4AD8-B86A-C5566F07E37D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AE636-8CC6-4A98-B8D1-0F8F947548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814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C34D6-C1D7-455E-85B0-B528999E207E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4154D-23D8-4D6B-8157-4003C8C374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9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C444D-5E25-4603-AB3D-92BB9DDE353E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7E7F1-CFE2-44E0-82BF-50EC7CE692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741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795F8-C903-49D3-AFC7-E3FEA8395A2D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F61AE-80A4-442E-BD3F-66A6979475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541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07995-96FE-47D3-9CC1-F33C0B9B9751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627CF-1CC5-4702-B377-638728F9B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102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925E0-2E59-425F-8C25-C3163E6F71B0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4B267-2F9E-4505-B622-4CF6C6DB90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318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4F1D0-A358-4081-BB4D-4C7EAC591AC3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4C529-031B-4071-AC97-672FF2449C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35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F4F3-A8ED-413A-A313-064055E0BE4D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C3656-6F4D-4A17-8C4D-38A12A5B35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012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1A537-957F-495C-AFB5-8FAEEFCB5480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E7A87-1564-4781-BD6B-2204B74B0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493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F490C-86A4-4942-8CC6-1BE52C0005B5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FD8C3-2F69-4C51-870C-A640F0B33F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529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EA014-CF7C-423A-A750-942CCFF69321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ABC1A-3157-4013-89BD-7C8BB11E1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519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17397-E5F5-4C96-AFB4-3A94CDCE044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90D4-D80B-4F5D-A4CA-8D0B57F46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842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B6510-BFB3-434F-8A90-7B67B8E229A7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0ACC4-8AE0-4ECA-AF49-E8F3C49370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4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BC5FE-320F-40C6-A075-B92C0253CE92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D5239-5333-4890-A7DB-4062CB5AB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929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1C8A-35F3-4E8F-ACB1-15736D094CA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E0EB-7DE8-4F28-9CAA-7E268FA43D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952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A6827-73C2-4905-A75F-D61B2E9574C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CD7D9-88D1-47DD-ABD8-A7D8F18E8D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490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2D987-8BC9-45A5-A6E3-00A94B6C903A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E7CFC-F841-4765-ADE8-A2A42B746E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765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78AC9-9EFB-486A-96DB-58A73F0AAA8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472F2-D298-457C-8BD5-BA35A0E28A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265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997FF-6906-49FE-B725-5E8B1D7FB0D2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14972-0104-45FC-BB83-BF98BEA965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522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0A270-870D-4AB3-842B-D730EEC8FB8B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0780D-3D91-4EB0-9E90-16DA2B9926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627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8EBD-EB14-4115-A07D-8C5296584CF1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5CAA8-8515-4861-8D59-4C9448267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255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9C1DD-6EF7-4D77-9BF8-57BF7DAE3011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3BE3A-B87E-4168-A004-78C4B514BC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351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7254D-C720-4F75-966B-BAECFBC32EDF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D23CA-EBAA-4E00-A14E-0025145AE9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1564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51B69-F9AC-49C1-94D6-3D528AE47977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3F208-F7F1-4E13-ABF1-324110DEA2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4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EE3D5-3B97-437F-AEF7-D6FACFA4C30D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CA21D-C2A2-4125-9D73-8FBB9555E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036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C2FEA-3556-4094-B0A1-E8459E67C0E2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A315D-5DED-4DE3-AA95-EA7E8B329E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1857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E7624-3158-439C-9A1A-952B62D8267D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D7FB0-D8ED-481D-AC80-A7734A1E7B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7033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DE61E-2C51-4949-8135-207DA2076A89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A4A31-9806-44EA-A18B-7EA441F3AE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0887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1B4A6-41F3-440C-8A4F-5E6C4CC10F93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9B6A2-F1F9-4EBF-A9FF-78949B285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984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A9FB0-D16F-4EA7-80FF-F8F7C69681B3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60D04-3E27-43BD-B35E-F2A818935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883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A136F-0141-489B-9ABD-34024E0867BF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31AC-3C89-4449-AFE2-FADFF656B3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965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C2022-98C9-4916-866C-67A454EAB81E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9BB2-47CA-475E-B420-4407767A8E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9336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D3F0F-9ADC-4E0C-8E83-E3D3F3FB6277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B8C02-DA86-4B6B-AAC7-DD3F504142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0017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3114F-675F-48E2-9804-52BF97A47CAD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65F94-83FC-494F-BBA3-4C951C7F01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72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47E3A-98B5-4AB4-805A-7D5CF381AD83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DD188-EE4A-426B-B673-C91A4D74BA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2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EE0B9-D730-4F85-AAAA-431844A5FA4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03DE3-1078-45CA-82BC-16A5920271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909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DB3F6-13D6-42D9-9465-B14C42D6511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54FBD-B90F-40C5-8DEC-0AB73F587F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5534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EE8A0-DE7B-46DF-8468-27D1F9EB8EC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C46FB-EA8D-4EE6-90F1-329116EE84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841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69DDB-3EC5-480E-8D7F-85659EAB11D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B0E5-5D8B-4937-ACE4-B50EF67E6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990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1F44A-C867-46E2-8AB1-67E6F1FE3A22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16711-FFAF-4EAC-9017-66EB0AEB0C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7931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C6CD1-31FC-4259-A7D2-6F95D2F776A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EF1D5-FDFA-4C9E-A9B9-2525D38DD1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5020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177DB-42DF-455D-8675-A1ED60176004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05AD2-E3FD-40AA-8DDC-D708FEDB83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131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239D5-1423-4157-AB1A-41F8A33498D5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66FBD-452C-4B49-BF89-D07A44FC3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3250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237FB-DCE2-4679-8EBE-89FBA1FA940D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81FA9-CE06-431F-8E8C-D5768392D0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6621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6CF6E-0A5A-4B74-923C-AB8FC3AD2F53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DC6F9-C6AC-4B6B-93E6-D64BFB64D9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1019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060E9-BD60-4ED1-BE90-46FF3F9EEEEB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5B75D-D2E6-40F5-B21B-EB1B849A45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4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417D26-EDF2-4181-804C-938B4691CDE5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105CC6-271B-4270-B114-54BF87683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6618F7B-5CE7-4136-AAD1-E61CA99F1145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AEF1B26-3E79-4815-B289-125658CFA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22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F91368C-9A98-4064-865F-53606B4BD63C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1229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BC28EFE-1542-44A2-876B-BF3016937B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DF03E36-CE38-499F-9774-0D6502B5BCC9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5753044-D586-4741-AA3B-2B27E35F57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434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815179B-9ED1-4A86-9D49-AF4A07173905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1434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8D4BCE0-283F-4804-9AB2-DA73E251A0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39E3387-0EB5-43A9-9E75-230114D8A045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8F8132-E874-4C25-A55C-6B00567DB0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674A5DF-7E07-4E3D-B8CB-50BFDD6BF71A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47DD7A-D636-43DF-B727-FE3F20EC0B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C11A10D-D76D-4325-B254-BE629F1CE026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21BDCF-8825-4A16-A96D-D8C8FFC2E2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68FAB5A-6E46-4F4B-9A14-B60E2A5ABB68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614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506B908-BA91-4492-A44F-970147B607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1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B793DB7-5A3B-4F09-9951-01B773328CEF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717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4A522F-E649-470A-954F-68FF9FBAC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196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EC39311-CB55-43EC-85F8-240A1F1A2B3E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8197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9B5C497-EC6D-4A8F-BAF0-4F7B4E3337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22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D9CD102-D4C2-417B-AD51-D06923964B97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922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9A4740F-D19D-4AFF-AEF8-9144026C0E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44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FB96FE0-E21A-44A2-A6E1-9EFAD9283673}" type="datetimeFigureOut">
              <a:rPr lang="zh-CN" altLang="en-US"/>
              <a:pPr>
                <a:defRPr/>
              </a:pPr>
              <a:t>2021/12/30</a:t>
            </a:fld>
            <a:endParaRPr lang="zh-CN" altLang="en-US"/>
          </a:p>
        </p:txBody>
      </p:sp>
      <p:sp>
        <p:nvSpPr>
          <p:cNvPr id="10245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E7B087-46E9-4126-8D49-65F92FC3C9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F65F081-669C-4B91-9A9E-73070A5BE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" r="8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芯片选型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4" name="椭圆 74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等腰三角形 75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C7D19D9-9AB2-427E-AF72-A1ACD5AB0797}"/>
              </a:ext>
            </a:extLst>
          </p:cNvPr>
          <p:cNvSpPr/>
          <p:nvPr/>
        </p:nvSpPr>
        <p:spPr>
          <a:xfrm>
            <a:off x="4700586" y="1581150"/>
            <a:ext cx="6877050" cy="3287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1400" b="1" kern="100" spc="40" dirty="0">
                <a:cs typeface="Calibri" panose="020F0502020204030204" pitchFamily="34" charset="0"/>
              </a:rPr>
              <a:t>使用双核</a:t>
            </a:r>
            <a:r>
              <a:rPr lang="en-US" altLang="zh-CN" sz="1400" b="1" kern="100" spc="40" dirty="0" err="1">
                <a:cs typeface="Calibri" panose="020F0502020204030204" pitchFamily="34" charset="0"/>
              </a:rPr>
              <a:t>TriCore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™架构的高性能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 32 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位微控制器。</a:t>
            </a:r>
            <a:endParaRPr lang="zh-CN" altLang="zh-CN" sz="1400" kern="100" dirty="0"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1400" b="1" kern="100" spc="40" dirty="0">
                <a:cs typeface="Calibri" panose="020F0502020204030204" pitchFamily="34" charset="0"/>
              </a:rPr>
              <a:t>芯片单核主频高达 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200MHz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。</a:t>
            </a:r>
            <a:endParaRPr lang="zh-CN" altLang="zh-CN" sz="1400" kern="100" dirty="0"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1400" b="1" kern="100" spc="40" dirty="0">
                <a:cs typeface="Calibri" panose="020F0502020204030204" pitchFamily="34" charset="0"/>
              </a:rPr>
              <a:t>容量高至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2.5MB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的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ROM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以及高至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240KB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的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RAM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，并且都带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ECC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（纠错编码）</a:t>
            </a:r>
            <a:endParaRPr lang="zh-CN" altLang="zh-CN" sz="1400" kern="100" dirty="0"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1400" b="1" kern="100" spc="40" dirty="0">
                <a:cs typeface="Calibri" panose="020F0502020204030204" pitchFamily="34" charset="0"/>
              </a:rPr>
              <a:t>包含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4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个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12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位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SAR ADC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转换器模块。</a:t>
            </a:r>
            <a:endParaRPr lang="zh-CN" altLang="zh-CN" sz="1400" kern="100" dirty="0"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1400" b="1" kern="100" spc="40" dirty="0">
                <a:cs typeface="Calibri" panose="020F0502020204030204" pitchFamily="34" charset="0"/>
              </a:rPr>
              <a:t>拥有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CCU6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高级定时器，可用于输出无刷电机所需要的控制信号，支持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trap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信号输入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,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用于实现快速关闭定时器输出。</a:t>
            </a:r>
            <a:endParaRPr lang="zh-CN" altLang="zh-CN" sz="1400" kern="100" dirty="0"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1400" b="1" kern="100" spc="40" dirty="0">
                <a:cs typeface="Calibri" panose="020F0502020204030204" pitchFamily="34" charset="0"/>
              </a:rPr>
              <a:t>拥有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GTM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高级定时器，支持输入捕获、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PWM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输出等功能，可用于输出无刷电机所需要的控制信号，支持快速关断功能。并且能同步捕获霍尔信号以及外部输入的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PWM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信号。</a:t>
            </a:r>
            <a:endParaRPr lang="zh-CN" altLang="zh-CN" sz="1400" kern="100" dirty="0"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kern="100" spc="40" dirty="0">
                <a:cs typeface="Calibri" panose="020F0502020204030204" pitchFamily="34" charset="0"/>
              </a:rPr>
              <a:t>UART 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接口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4 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个、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SPI 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接口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4 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个。</a:t>
            </a:r>
            <a:endParaRPr lang="zh-CN" altLang="zh-CN" sz="1400" kern="100" dirty="0"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62A0FF-67C9-44DA-B536-7D347F5FEF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52"/>
          <a:stretch/>
        </p:blipFill>
        <p:spPr>
          <a:xfrm>
            <a:off x="501650" y="1815009"/>
            <a:ext cx="3985449" cy="27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0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24769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预驱及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MOS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选型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4" name="椭圆 74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等腰三角形 75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38D45B4-B036-4277-AE1E-BB9A3DD64DBE}"/>
              </a:ext>
            </a:extLst>
          </p:cNvPr>
          <p:cNvSpPr txBox="1"/>
          <p:nvPr/>
        </p:nvSpPr>
        <p:spPr>
          <a:xfrm>
            <a:off x="1119545" y="1368490"/>
            <a:ext cx="190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预驱：</a:t>
            </a:r>
            <a:r>
              <a:rPr lang="fr-FR" altLang="zh-CN" dirty="0"/>
              <a:t>AUIRS2181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4F340F-F095-496D-8B7C-901362E6F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45" y="2092386"/>
            <a:ext cx="1980952" cy="16095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EAC26C0-4BC0-45CD-8E91-BD736B95815F}"/>
              </a:ext>
            </a:extLst>
          </p:cNvPr>
          <p:cNvSpPr txBox="1"/>
          <p:nvPr/>
        </p:nvSpPr>
        <p:spPr>
          <a:xfrm>
            <a:off x="6096000" y="1358571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MOS</a:t>
            </a:r>
            <a:r>
              <a:rPr lang="zh-CN" altLang="en-US" dirty="0"/>
              <a:t>：</a:t>
            </a:r>
            <a:r>
              <a:rPr lang="fr-FR" altLang="zh-CN" dirty="0"/>
              <a:t>BSC014N04LS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2FB6F4-E735-4C3E-9989-DC9282A48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799817" y="1869556"/>
            <a:ext cx="1412226" cy="20569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FFAF5E-B51B-4853-9991-BCE713559C26}"/>
              </a:ext>
            </a:extLst>
          </p:cNvPr>
          <p:cNvSpPr txBox="1"/>
          <p:nvPr/>
        </p:nvSpPr>
        <p:spPr>
          <a:xfrm>
            <a:off x="6397625" y="4049486"/>
            <a:ext cx="2622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最大电流</a:t>
            </a:r>
            <a:r>
              <a:rPr lang="en-US" altLang="zh-CN" dirty="0"/>
              <a:t>198A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10V</a:t>
            </a:r>
            <a:r>
              <a:rPr lang="zh-CN" altLang="en-US" dirty="0"/>
              <a:t>时，内阻仅</a:t>
            </a:r>
            <a:r>
              <a:rPr lang="en-US" altLang="zh-CN" dirty="0"/>
              <a:t>1.4mΩ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开启电压非常低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ACF2E6-8673-45CD-BC99-CD9350488AE0}"/>
              </a:ext>
            </a:extLst>
          </p:cNvPr>
          <p:cNvSpPr/>
          <p:nvPr/>
        </p:nvSpPr>
        <p:spPr>
          <a:xfrm>
            <a:off x="501650" y="4141232"/>
            <a:ext cx="395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驱动能力强，输出</a:t>
            </a:r>
            <a:r>
              <a:rPr lang="en-US" altLang="zh-CN" dirty="0"/>
              <a:t>1.9A</a:t>
            </a:r>
            <a:r>
              <a:rPr lang="zh-CN" altLang="en-US" dirty="0"/>
              <a:t>输入</a:t>
            </a:r>
            <a:r>
              <a:rPr lang="en-US" altLang="zh-CN" dirty="0"/>
              <a:t>2.3A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支持电压</a:t>
            </a:r>
            <a:r>
              <a:rPr lang="en-US" altLang="zh-CN" dirty="0"/>
              <a:t>10~20V</a:t>
            </a:r>
            <a:r>
              <a:rPr lang="zh-CN" altLang="en-US" dirty="0"/>
              <a:t>，带有欠压保护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兼容</a:t>
            </a:r>
            <a:r>
              <a:rPr lang="en-US" altLang="zh-CN" dirty="0"/>
              <a:t>3.3V</a:t>
            </a:r>
            <a:r>
              <a:rPr lang="zh-CN" altLang="en-US" dirty="0"/>
              <a:t>和</a:t>
            </a:r>
            <a:r>
              <a:rPr lang="en-US" altLang="zh-CN" dirty="0"/>
              <a:t>5V</a:t>
            </a:r>
            <a:r>
              <a:rPr lang="zh-CN" altLang="en-US" dirty="0"/>
              <a:t>输入逻辑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49EC0F-269B-4669-8916-A4E6D0AE7E0D}"/>
              </a:ext>
            </a:extLst>
          </p:cNvPr>
          <p:cNvSpPr/>
          <p:nvPr/>
        </p:nvSpPr>
        <p:spPr>
          <a:xfrm>
            <a:off x="501650" y="5925721"/>
            <a:ext cx="6429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详情链接：</a:t>
            </a:r>
            <a:r>
              <a:rPr lang="en-US" altLang="zh-CN" dirty="0"/>
              <a:t>https://www.infineon-autoeco.com/BBS/Detail/63391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2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7" grpId="0"/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电路原理图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4" name="椭圆 74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等腰三角形 75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BDC12C6-D716-4B57-AD1A-7F1E771AF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78" y="914400"/>
            <a:ext cx="8262018" cy="53628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0C7C6E-7F58-453E-981C-589DE1338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779" y="1030287"/>
            <a:ext cx="2542857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电路原理图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4" name="椭圆 74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等腰三角形 75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698C3B-FD44-44BE-85D3-796420679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" y="930275"/>
            <a:ext cx="7539748" cy="4888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850589-0D75-471E-9E52-44066DB6FC25}"/>
                  </a:ext>
                </a:extLst>
              </p:cNvPr>
              <p:cNvSpPr txBox="1"/>
              <p:nvPr/>
            </p:nvSpPr>
            <p:spPr>
              <a:xfrm>
                <a:off x="7971484" y="3046636"/>
                <a:ext cx="3344185" cy="3811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i="1" dirty="0">
                    <a:latin typeface="Cambria Math" panose="02040503050406030204" pitchFamily="18" charset="0"/>
                  </a:rPr>
                  <a:t>满足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43+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47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den>
                    </m:f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𝐶𝑈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43+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44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* (IA-ISUM) +VREF</a:t>
                </a: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𝐶𝑈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* (IA-ISUM) +VREF</a:t>
                </a:r>
              </a:p>
              <a:p>
                <a:endParaRPr lang="en-US" altLang="zh-CN" dirty="0"/>
              </a:p>
              <a:p>
                <a:r>
                  <a:rPr lang="zh-CN" altLang="en-US" sz="1200" dirty="0"/>
                  <a:t>假设单片机</a:t>
                </a:r>
                <a:r>
                  <a:rPr lang="en-US" altLang="zh-CN" sz="1200" dirty="0"/>
                  <a:t>12</a:t>
                </a:r>
                <a:r>
                  <a:rPr lang="zh-CN" altLang="en-US" sz="1200" dirty="0"/>
                  <a:t>位采集值为：</a:t>
                </a:r>
                <a:r>
                  <a:rPr lang="en-US" altLang="zh-CN" sz="1200" dirty="0"/>
                  <a:t>2400</a:t>
                </a:r>
              </a:p>
              <a:p>
                <a:r>
                  <a:rPr lang="zh-CN" altLang="en-US" sz="1200" dirty="0"/>
                  <a:t>那么电流计算如下：</a:t>
                </a:r>
                <a:endParaRPr lang="en-US" altLang="zh-CN" sz="1200" dirty="0"/>
              </a:p>
              <a:p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𝐼𝐴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2400−2048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4096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∗3.3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÷75÷0.002≈1.89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1200" b="0" dirty="0">
                  <a:ea typeface="Cambria Math" panose="02040503050406030204" pitchFamily="18" charset="0"/>
                </a:endParaRPr>
              </a:p>
              <a:p>
                <a:endParaRPr lang="en-US" altLang="zh-CN" sz="1200" b="0" dirty="0">
                  <a:ea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850589-0D75-471E-9E52-44066DB6F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84" y="3046636"/>
                <a:ext cx="3344185" cy="3811364"/>
              </a:xfrm>
              <a:prstGeom prst="rect">
                <a:avLst/>
              </a:prstGeom>
              <a:blipFill>
                <a:blip r:embed="rId5"/>
                <a:stretch>
                  <a:fillRect l="-4380" t="-1120" r="-3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FB2366E-E458-4CE5-B705-D0BE4020EA35}"/>
              </a:ext>
            </a:extLst>
          </p:cNvPr>
          <p:cNvCxnSpPr>
            <a:cxnSpLocks/>
          </p:cNvCxnSpPr>
          <p:nvPr/>
        </p:nvCxnSpPr>
        <p:spPr bwMode="auto">
          <a:xfrm>
            <a:off x="8142514" y="2202024"/>
            <a:ext cx="27867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E819452-926D-4E48-B369-FE44F7350AA5}"/>
              </a:ext>
            </a:extLst>
          </p:cNvPr>
          <p:cNvCxnSpPr>
            <a:cxnSpLocks/>
          </p:cNvCxnSpPr>
          <p:nvPr/>
        </p:nvCxnSpPr>
        <p:spPr bwMode="auto">
          <a:xfrm flipV="1">
            <a:off x="8329128" y="1138336"/>
            <a:ext cx="0" cy="12938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73DE016-389A-43D2-B091-6258A1F949A6}"/>
              </a:ext>
            </a:extLst>
          </p:cNvPr>
          <p:cNvSpPr/>
          <p:nvPr/>
        </p:nvSpPr>
        <p:spPr bwMode="auto">
          <a:xfrm>
            <a:off x="8329126" y="1913114"/>
            <a:ext cx="2369974" cy="550862"/>
          </a:xfrm>
          <a:custGeom>
            <a:avLst/>
            <a:gdLst>
              <a:gd name="connsiteX0" fmla="*/ 0 w 1747934"/>
              <a:gd name="connsiteY0" fmla="*/ 421215 h 806889"/>
              <a:gd name="connsiteX1" fmla="*/ 317240 w 1747934"/>
              <a:gd name="connsiteY1" fmla="*/ 10668 h 806889"/>
              <a:gd name="connsiteX2" fmla="*/ 740228 w 1747934"/>
              <a:gd name="connsiteY2" fmla="*/ 806880 h 806889"/>
              <a:gd name="connsiteX3" fmla="*/ 1088571 w 1747934"/>
              <a:gd name="connsiteY3" fmla="*/ 29329 h 806889"/>
              <a:gd name="connsiteX4" fmla="*/ 1511559 w 1747934"/>
              <a:gd name="connsiteY4" fmla="*/ 800660 h 806889"/>
              <a:gd name="connsiteX5" fmla="*/ 1747934 w 1747934"/>
              <a:gd name="connsiteY5" fmla="*/ 35550 h 80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934" h="806889">
                <a:moveTo>
                  <a:pt x="0" y="421215"/>
                </a:moveTo>
                <a:cubicBezTo>
                  <a:pt x="96934" y="183803"/>
                  <a:pt x="193869" y="-53609"/>
                  <a:pt x="317240" y="10668"/>
                </a:cubicBezTo>
                <a:cubicBezTo>
                  <a:pt x="440611" y="74945"/>
                  <a:pt x="611673" y="803770"/>
                  <a:pt x="740228" y="806880"/>
                </a:cubicBezTo>
                <a:cubicBezTo>
                  <a:pt x="868783" y="809990"/>
                  <a:pt x="960016" y="30366"/>
                  <a:pt x="1088571" y="29329"/>
                </a:cubicBezTo>
                <a:cubicBezTo>
                  <a:pt x="1217126" y="28292"/>
                  <a:pt x="1401665" y="799623"/>
                  <a:pt x="1511559" y="800660"/>
                </a:cubicBezTo>
                <a:cubicBezTo>
                  <a:pt x="1621453" y="801697"/>
                  <a:pt x="1639077" y="37623"/>
                  <a:pt x="1747934" y="355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0127BB-FF5F-488F-A8E0-FBF10226076D}"/>
              </a:ext>
            </a:extLst>
          </p:cNvPr>
          <p:cNvSpPr txBox="1"/>
          <p:nvPr/>
        </p:nvSpPr>
        <p:spPr>
          <a:xfrm>
            <a:off x="10860833" y="200387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A281B4-D938-4F64-9497-17C8361A07A7}"/>
              </a:ext>
            </a:extLst>
          </p:cNvPr>
          <p:cNvSpPr txBox="1"/>
          <p:nvPr/>
        </p:nvSpPr>
        <p:spPr>
          <a:xfrm>
            <a:off x="8050338" y="86071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B22F32-6BDA-4CCF-8B3E-1075F5DE6B06}"/>
              </a:ext>
            </a:extLst>
          </p:cNvPr>
          <p:cNvSpPr txBox="1"/>
          <p:nvPr/>
        </p:nvSpPr>
        <p:spPr>
          <a:xfrm>
            <a:off x="8097418" y="2130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4B4D7A6-59FC-4378-BD0D-E287E9247B8A}"/>
              </a:ext>
            </a:extLst>
          </p:cNvPr>
          <p:cNvCxnSpPr>
            <a:cxnSpLocks/>
          </p:cNvCxnSpPr>
          <p:nvPr/>
        </p:nvCxnSpPr>
        <p:spPr bwMode="auto">
          <a:xfrm>
            <a:off x="8329126" y="1873655"/>
            <a:ext cx="25317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4D6A589-23CB-427B-A530-83F695619CCC}"/>
              </a:ext>
            </a:extLst>
          </p:cNvPr>
          <p:cNvSpPr txBox="1"/>
          <p:nvPr/>
        </p:nvSpPr>
        <p:spPr>
          <a:xfrm>
            <a:off x="7925692" y="1693515"/>
            <a:ext cx="48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baseline="-25000" dirty="0" err="1"/>
              <a:t>ref</a:t>
            </a:r>
            <a:endParaRPr lang="zh-CN" altLang="en-US" baseline="-25000" dirty="0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7920840E-CC90-4A45-B6AB-21342D046759}"/>
              </a:ext>
            </a:extLst>
          </p:cNvPr>
          <p:cNvSpPr/>
          <p:nvPr/>
        </p:nvSpPr>
        <p:spPr bwMode="auto">
          <a:xfrm>
            <a:off x="8329126" y="1595107"/>
            <a:ext cx="2369974" cy="550862"/>
          </a:xfrm>
          <a:custGeom>
            <a:avLst/>
            <a:gdLst>
              <a:gd name="connsiteX0" fmla="*/ 0 w 1747934"/>
              <a:gd name="connsiteY0" fmla="*/ 421215 h 806889"/>
              <a:gd name="connsiteX1" fmla="*/ 317240 w 1747934"/>
              <a:gd name="connsiteY1" fmla="*/ 10668 h 806889"/>
              <a:gd name="connsiteX2" fmla="*/ 740228 w 1747934"/>
              <a:gd name="connsiteY2" fmla="*/ 806880 h 806889"/>
              <a:gd name="connsiteX3" fmla="*/ 1088571 w 1747934"/>
              <a:gd name="connsiteY3" fmla="*/ 29329 h 806889"/>
              <a:gd name="connsiteX4" fmla="*/ 1511559 w 1747934"/>
              <a:gd name="connsiteY4" fmla="*/ 800660 h 806889"/>
              <a:gd name="connsiteX5" fmla="*/ 1747934 w 1747934"/>
              <a:gd name="connsiteY5" fmla="*/ 35550 h 80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934" h="806889">
                <a:moveTo>
                  <a:pt x="0" y="421215"/>
                </a:moveTo>
                <a:cubicBezTo>
                  <a:pt x="96934" y="183803"/>
                  <a:pt x="193869" y="-53609"/>
                  <a:pt x="317240" y="10668"/>
                </a:cubicBezTo>
                <a:cubicBezTo>
                  <a:pt x="440611" y="74945"/>
                  <a:pt x="611673" y="803770"/>
                  <a:pt x="740228" y="806880"/>
                </a:cubicBezTo>
                <a:cubicBezTo>
                  <a:pt x="868783" y="809990"/>
                  <a:pt x="960016" y="30366"/>
                  <a:pt x="1088571" y="29329"/>
                </a:cubicBezTo>
                <a:cubicBezTo>
                  <a:pt x="1217126" y="28292"/>
                  <a:pt x="1401665" y="799623"/>
                  <a:pt x="1511559" y="800660"/>
                </a:cubicBezTo>
                <a:cubicBezTo>
                  <a:pt x="1621453" y="801697"/>
                  <a:pt x="1639077" y="37623"/>
                  <a:pt x="1747934" y="355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52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26" grpId="0"/>
      <p:bldP spid="19" grpId="0"/>
      <p:bldP spid="24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电路原理图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4" name="椭圆 74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等腰三角形 75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532209A-DF38-45CC-9059-0E9898413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1" y="930275"/>
            <a:ext cx="9162238" cy="594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9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等腰三角形 4"/>
          <p:cNvSpPr>
            <a:spLocks/>
          </p:cNvSpPr>
          <p:nvPr/>
        </p:nvSpPr>
        <p:spPr bwMode="auto">
          <a:xfrm>
            <a:off x="3267075" y="4229100"/>
            <a:ext cx="3219450" cy="2628900"/>
          </a:xfrm>
          <a:custGeom>
            <a:avLst/>
            <a:gdLst>
              <a:gd name="T0" fmla="*/ 0 w 3219450"/>
              <a:gd name="T1" fmla="*/ 2628900 h 2628900"/>
              <a:gd name="T2" fmla="*/ 1381125 w 3219450"/>
              <a:gd name="T3" fmla="*/ 0 h 2628900"/>
              <a:gd name="T4" fmla="*/ 3219450 w 3219450"/>
              <a:gd name="T5" fmla="*/ 2628900 h 2628900"/>
              <a:gd name="T6" fmla="*/ 0 w 3219450"/>
              <a:gd name="T7" fmla="*/ 2628900 h 26289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9450" h="2628900">
                <a:moveTo>
                  <a:pt x="0" y="2628900"/>
                </a:moveTo>
                <a:lnTo>
                  <a:pt x="1381125" y="0"/>
                </a:lnTo>
                <a:lnTo>
                  <a:pt x="3219450" y="2628900"/>
                </a:lnTo>
                <a:lnTo>
                  <a:pt x="0" y="26289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79" name="平行四边形 3"/>
          <p:cNvSpPr>
            <a:spLocks noChangeArrowheads="1"/>
          </p:cNvSpPr>
          <p:nvPr/>
        </p:nvSpPr>
        <p:spPr bwMode="auto">
          <a:xfrm>
            <a:off x="-952500" y="0"/>
            <a:ext cx="7943850" cy="6858000"/>
          </a:xfrm>
          <a:prstGeom prst="parallelogram">
            <a:avLst>
              <a:gd name="adj" fmla="val 53316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80" name="文本框 5"/>
          <p:cNvSpPr txBox="1">
            <a:spLocks noChangeArrowheads="1"/>
          </p:cNvSpPr>
          <p:nvPr/>
        </p:nvSpPr>
        <p:spPr bwMode="auto">
          <a:xfrm>
            <a:off x="2290763" y="2433638"/>
            <a:ext cx="1652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章</a:t>
            </a:r>
          </a:p>
        </p:txBody>
      </p:sp>
      <p:sp>
        <p:nvSpPr>
          <p:cNvPr id="24581" name="文本框 6"/>
          <p:cNvSpPr txBox="1">
            <a:spLocks noChangeArrowheads="1"/>
          </p:cNvSpPr>
          <p:nvPr/>
        </p:nvSpPr>
        <p:spPr bwMode="auto">
          <a:xfrm>
            <a:off x="1504950" y="3079750"/>
            <a:ext cx="3444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软件部分</a:t>
            </a:r>
            <a:endParaRPr lang="zh-CN" sz="4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15" name="平行四边形 9"/>
          <p:cNvSpPr>
            <a:spLocks noChangeArrowheads="1"/>
          </p:cNvSpPr>
          <p:nvPr/>
        </p:nvSpPr>
        <p:spPr bwMode="auto">
          <a:xfrm>
            <a:off x="6975475" y="2016125"/>
            <a:ext cx="596900" cy="419100"/>
          </a:xfrm>
          <a:prstGeom prst="parallelogram">
            <a:avLst>
              <a:gd name="adj" fmla="val 41517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616" name="平行四边形 8"/>
          <p:cNvSpPr>
            <a:spLocks noChangeArrowheads="1"/>
          </p:cNvSpPr>
          <p:nvPr/>
        </p:nvSpPr>
        <p:spPr bwMode="auto">
          <a:xfrm>
            <a:off x="6953250" y="1962150"/>
            <a:ext cx="596900" cy="419100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614" name="文本框 11"/>
          <p:cNvSpPr txBox="1">
            <a:spLocks noChangeArrowheads="1"/>
          </p:cNvSpPr>
          <p:nvPr/>
        </p:nvSpPr>
        <p:spPr bwMode="auto">
          <a:xfrm>
            <a:off x="7055597" y="1931988"/>
            <a:ext cx="63107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11" name="平行四边形 16"/>
          <p:cNvSpPr>
            <a:spLocks noChangeArrowheads="1"/>
          </p:cNvSpPr>
          <p:nvPr/>
        </p:nvSpPr>
        <p:spPr bwMode="auto">
          <a:xfrm>
            <a:off x="6975475" y="2778125"/>
            <a:ext cx="596900" cy="419100"/>
          </a:xfrm>
          <a:prstGeom prst="parallelogram">
            <a:avLst>
              <a:gd name="adj" fmla="val 41517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612" name="平行四边形 17"/>
          <p:cNvSpPr>
            <a:spLocks noChangeArrowheads="1"/>
          </p:cNvSpPr>
          <p:nvPr/>
        </p:nvSpPr>
        <p:spPr bwMode="auto">
          <a:xfrm>
            <a:off x="6953250" y="2724150"/>
            <a:ext cx="596900" cy="419100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610" name="文本框 15"/>
          <p:cNvSpPr txBox="1">
            <a:spLocks noChangeArrowheads="1"/>
          </p:cNvSpPr>
          <p:nvPr/>
        </p:nvSpPr>
        <p:spPr bwMode="auto">
          <a:xfrm>
            <a:off x="7055597" y="2693988"/>
            <a:ext cx="63107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07" name="平行四边形 21"/>
          <p:cNvSpPr>
            <a:spLocks noChangeArrowheads="1"/>
          </p:cNvSpPr>
          <p:nvPr/>
        </p:nvSpPr>
        <p:spPr bwMode="auto">
          <a:xfrm>
            <a:off x="6975475" y="3540125"/>
            <a:ext cx="596900" cy="419100"/>
          </a:xfrm>
          <a:prstGeom prst="parallelogram">
            <a:avLst>
              <a:gd name="adj" fmla="val 41517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608" name="平行四边形 22"/>
          <p:cNvSpPr>
            <a:spLocks noChangeArrowheads="1"/>
          </p:cNvSpPr>
          <p:nvPr/>
        </p:nvSpPr>
        <p:spPr bwMode="auto">
          <a:xfrm>
            <a:off x="6953250" y="3486150"/>
            <a:ext cx="596900" cy="419100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606" name="文本框 20"/>
          <p:cNvSpPr txBox="1">
            <a:spLocks noChangeArrowheads="1"/>
          </p:cNvSpPr>
          <p:nvPr/>
        </p:nvSpPr>
        <p:spPr bwMode="auto">
          <a:xfrm>
            <a:off x="7055597" y="3455988"/>
            <a:ext cx="63107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03" name="平行四边形 26"/>
          <p:cNvSpPr>
            <a:spLocks noChangeArrowheads="1"/>
          </p:cNvSpPr>
          <p:nvPr/>
        </p:nvSpPr>
        <p:spPr bwMode="auto">
          <a:xfrm>
            <a:off x="6975475" y="4302125"/>
            <a:ext cx="596900" cy="419100"/>
          </a:xfrm>
          <a:prstGeom prst="parallelogram">
            <a:avLst>
              <a:gd name="adj" fmla="val 41517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604" name="平行四边形 27"/>
          <p:cNvSpPr>
            <a:spLocks noChangeArrowheads="1"/>
          </p:cNvSpPr>
          <p:nvPr/>
        </p:nvSpPr>
        <p:spPr bwMode="auto">
          <a:xfrm>
            <a:off x="6953250" y="4248150"/>
            <a:ext cx="596900" cy="419100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602" name="文本框 25"/>
          <p:cNvSpPr txBox="1">
            <a:spLocks noChangeArrowheads="1"/>
          </p:cNvSpPr>
          <p:nvPr/>
        </p:nvSpPr>
        <p:spPr bwMode="auto">
          <a:xfrm>
            <a:off x="7055597" y="4217988"/>
            <a:ext cx="63107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9" name="平行四边形 31"/>
          <p:cNvSpPr>
            <a:spLocks noChangeArrowheads="1"/>
          </p:cNvSpPr>
          <p:nvPr/>
        </p:nvSpPr>
        <p:spPr bwMode="auto">
          <a:xfrm>
            <a:off x="6975475" y="5064125"/>
            <a:ext cx="596900" cy="419100"/>
          </a:xfrm>
          <a:prstGeom prst="parallelogram">
            <a:avLst>
              <a:gd name="adj" fmla="val 41517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600" name="平行四边形 32"/>
          <p:cNvSpPr>
            <a:spLocks noChangeArrowheads="1"/>
          </p:cNvSpPr>
          <p:nvPr/>
        </p:nvSpPr>
        <p:spPr bwMode="auto">
          <a:xfrm>
            <a:off x="6953250" y="5010150"/>
            <a:ext cx="596900" cy="419100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98" name="文本框 30"/>
          <p:cNvSpPr txBox="1">
            <a:spLocks noChangeArrowheads="1"/>
          </p:cNvSpPr>
          <p:nvPr/>
        </p:nvSpPr>
        <p:spPr bwMode="auto">
          <a:xfrm>
            <a:off x="7055597" y="4979988"/>
            <a:ext cx="63107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8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7" name="平行四边形 33"/>
          <p:cNvSpPr>
            <a:spLocks noChangeArrowheads="1"/>
          </p:cNvSpPr>
          <p:nvPr/>
        </p:nvSpPr>
        <p:spPr bwMode="auto">
          <a:xfrm>
            <a:off x="7597775" y="2016125"/>
            <a:ext cx="2425700" cy="433507"/>
          </a:xfrm>
          <a:prstGeom prst="parallelogram">
            <a:avLst>
              <a:gd name="adj" fmla="val 37969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4588" name="Rectangle 6"/>
          <p:cNvSpPr>
            <a:spLocks noChangeArrowheads="1"/>
          </p:cNvSpPr>
          <p:nvPr/>
        </p:nvSpPr>
        <p:spPr bwMode="auto">
          <a:xfrm>
            <a:off x="8004175" y="2033588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编译环境介绍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9" name="平行四边形 35"/>
          <p:cNvSpPr>
            <a:spLocks noChangeArrowheads="1"/>
          </p:cNvSpPr>
          <p:nvPr/>
        </p:nvSpPr>
        <p:spPr bwMode="auto">
          <a:xfrm>
            <a:off x="7597775" y="2735263"/>
            <a:ext cx="2403475" cy="434975"/>
          </a:xfrm>
          <a:prstGeom prst="parallelogram">
            <a:avLst>
              <a:gd name="adj" fmla="val 37963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4590" name="Rectangle 6"/>
          <p:cNvSpPr>
            <a:spLocks noChangeArrowheads="1"/>
          </p:cNvSpPr>
          <p:nvPr/>
        </p:nvSpPr>
        <p:spPr bwMode="auto">
          <a:xfrm>
            <a:off x="8004175" y="2781300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工程目录结构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1" name="平行四边形 37"/>
          <p:cNvSpPr>
            <a:spLocks noChangeArrowheads="1"/>
          </p:cNvSpPr>
          <p:nvPr/>
        </p:nvSpPr>
        <p:spPr bwMode="auto">
          <a:xfrm>
            <a:off x="7597775" y="3552825"/>
            <a:ext cx="2403475" cy="433507"/>
          </a:xfrm>
          <a:prstGeom prst="parallelogram">
            <a:avLst>
              <a:gd name="adj" fmla="val 3797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4592" name="Rectangle 6"/>
          <p:cNvSpPr>
            <a:spLocks noChangeArrowheads="1"/>
          </p:cNvSpPr>
          <p:nvPr/>
        </p:nvSpPr>
        <p:spPr bwMode="auto">
          <a:xfrm>
            <a:off x="8004174" y="3579813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资源使用讲解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3" name="平行四边形 39"/>
          <p:cNvSpPr>
            <a:spLocks noChangeArrowheads="1"/>
          </p:cNvSpPr>
          <p:nvPr/>
        </p:nvSpPr>
        <p:spPr bwMode="auto">
          <a:xfrm>
            <a:off x="7597775" y="4276725"/>
            <a:ext cx="2403475" cy="433507"/>
          </a:xfrm>
          <a:prstGeom prst="parallelogram">
            <a:avLst>
              <a:gd name="adj" fmla="val 37962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4594" name="Rectangle 6"/>
          <p:cNvSpPr>
            <a:spLocks noChangeArrowheads="1"/>
          </p:cNvSpPr>
          <p:nvPr/>
        </p:nvSpPr>
        <p:spPr bwMode="auto">
          <a:xfrm>
            <a:off x="8004175" y="4303713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程序运行流程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5" name="平行四边形 41"/>
          <p:cNvSpPr>
            <a:spLocks noChangeArrowheads="1"/>
          </p:cNvSpPr>
          <p:nvPr/>
        </p:nvSpPr>
        <p:spPr bwMode="auto">
          <a:xfrm>
            <a:off x="7597775" y="5035550"/>
            <a:ext cx="2403475" cy="433507"/>
          </a:xfrm>
          <a:prstGeom prst="parallelogram">
            <a:avLst>
              <a:gd name="adj" fmla="val 37958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24596" name="Rectangle 6"/>
          <p:cNvSpPr>
            <a:spLocks noChangeArrowheads="1"/>
          </p:cNvSpPr>
          <p:nvPr/>
        </p:nvSpPr>
        <p:spPr bwMode="auto">
          <a:xfrm>
            <a:off x="8004175" y="5059363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实际效果演示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5" grpId="0" animBg="1"/>
      <p:bldP spid="24616" grpId="0" animBg="1"/>
      <p:bldP spid="24614" grpId="0"/>
      <p:bldP spid="24611" grpId="0" animBg="1"/>
      <p:bldP spid="24612" grpId="0" animBg="1"/>
      <p:bldP spid="24610" grpId="0"/>
      <p:bldP spid="24607" grpId="0" animBg="1"/>
      <p:bldP spid="24608" grpId="0" animBg="1"/>
      <p:bldP spid="24606" grpId="0"/>
      <p:bldP spid="24603" grpId="0" animBg="1"/>
      <p:bldP spid="24604" grpId="0" animBg="1"/>
      <p:bldP spid="24602" grpId="0"/>
      <p:bldP spid="24599" grpId="0" animBg="1"/>
      <p:bldP spid="24600" grpId="0" animBg="1"/>
      <p:bldP spid="24598" grpId="0"/>
      <p:bldP spid="24587" grpId="0" animBg="1"/>
      <p:bldP spid="24588" grpId="0"/>
      <p:bldP spid="24589" grpId="0" animBg="1"/>
      <p:bldP spid="24590" grpId="0"/>
      <p:bldP spid="24591" grpId="0" animBg="1"/>
      <p:bldP spid="24592" grpId="0"/>
      <p:bldP spid="24593" grpId="0" animBg="1"/>
      <p:bldP spid="24594" grpId="0"/>
      <p:bldP spid="24595" grpId="0" animBg="1"/>
      <p:bldP spid="245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平行四边形 3">
            <a:extLst>
              <a:ext uri="{FF2B5EF4-FFF2-40B4-BE49-F238E27FC236}">
                <a16:creationId xmlns:a16="http://schemas.microsoft.com/office/drawing/2014/main" id="{0BC7358B-C079-4067-AAE5-689448E80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平行四边形 4">
            <a:extLst>
              <a:ext uri="{FF2B5EF4-FFF2-40B4-BE49-F238E27FC236}">
                <a16:creationId xmlns:a16="http://schemas.microsoft.com/office/drawing/2014/main" id="{BE7932EA-E44A-41F8-9984-E8A0FC0F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5">
            <a:extLst>
              <a:ext uri="{FF2B5EF4-FFF2-40B4-BE49-F238E27FC236}">
                <a16:creationId xmlns:a16="http://schemas.microsoft.com/office/drawing/2014/main" id="{12B008A0-5463-4439-A8AD-EF43ECE3E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F274FD6A-D378-4F7C-8C85-4BC775B0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42386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编译环境介绍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74">
            <a:extLst>
              <a:ext uri="{FF2B5EF4-FFF2-40B4-BE49-F238E27FC236}">
                <a16:creationId xmlns:a16="http://schemas.microsoft.com/office/drawing/2014/main" id="{9BE01DB0-5A05-4462-97F2-D9E5080DD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等腰三角形 75">
            <a:extLst>
              <a:ext uri="{FF2B5EF4-FFF2-40B4-BE49-F238E27FC236}">
                <a16:creationId xmlns:a16="http://schemas.microsoft.com/office/drawing/2014/main" id="{85071875-9D99-4913-AAD0-2BAF13B344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AFE0D9A-53AF-47D0-910E-49F2CF599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AD5FC735-F38E-4B40-BE93-673B9963E0B5}"/>
              </a:ext>
            </a:extLst>
          </p:cNvPr>
          <p:cNvSpPr/>
          <p:nvPr/>
        </p:nvSpPr>
        <p:spPr>
          <a:xfrm>
            <a:off x="4374759" y="3812079"/>
            <a:ext cx="34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AURIX Development Studio </a:t>
            </a:r>
            <a:r>
              <a:rPr lang="en-US" altLang="zh-CN" dirty="0"/>
              <a:t>V1.5.2 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9CCDAA0-94DC-4A17-B01D-3CA9BB6E1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235" y="2500742"/>
            <a:ext cx="1209524" cy="1228571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B2E7DF8F-3D1B-4400-9AC9-48CD1BDE6652}"/>
              </a:ext>
            </a:extLst>
          </p:cNvPr>
          <p:cNvSpPr/>
          <p:nvPr/>
        </p:nvSpPr>
        <p:spPr>
          <a:xfrm>
            <a:off x="1301635" y="4979634"/>
            <a:ext cx="9588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下载链接：https://www.infineon.com/cms/en/product/promopages/aurix-development-studio/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B6213E-3A3A-47CC-A284-4AAEFCFC1406}"/>
              </a:ext>
            </a:extLst>
          </p:cNvPr>
          <p:cNvSpPr/>
          <p:nvPr/>
        </p:nvSpPr>
        <p:spPr>
          <a:xfrm>
            <a:off x="1301634" y="5431732"/>
            <a:ext cx="9588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软件使用说明：</a:t>
            </a:r>
            <a:r>
              <a:rPr lang="en-US" altLang="zh-CN" dirty="0"/>
              <a:t>https://mp.weixin.qq.com/s/elPue25tVmXWw32yJZbUDA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89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3">
            <a:extLst>
              <a:ext uri="{FF2B5EF4-FFF2-40B4-BE49-F238E27FC236}">
                <a16:creationId xmlns:a16="http://schemas.microsoft.com/office/drawing/2014/main" id="{9319EBE6-6684-4267-A185-6F6D4BC4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平行四边形 4">
            <a:extLst>
              <a:ext uri="{FF2B5EF4-FFF2-40B4-BE49-F238E27FC236}">
                <a16:creationId xmlns:a16="http://schemas.microsoft.com/office/drawing/2014/main" id="{4A91FB78-60BA-457E-A6F3-2A568E77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6D0BDBC7-9D4B-4B28-B5E0-8AE048B12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949AB587-2FB5-4B24-9D71-D2E499B7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423863"/>
            <a:ext cx="2057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工程目录结构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74">
            <a:extLst>
              <a:ext uri="{FF2B5EF4-FFF2-40B4-BE49-F238E27FC236}">
                <a16:creationId xmlns:a16="http://schemas.microsoft.com/office/drawing/2014/main" id="{06B712FD-0C62-46EC-8693-1BE68A34B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等腰三角形 75">
            <a:extLst>
              <a:ext uri="{FF2B5EF4-FFF2-40B4-BE49-F238E27FC236}">
                <a16:creationId xmlns:a16="http://schemas.microsoft.com/office/drawing/2014/main" id="{63B9591D-34B8-4FD5-B000-CF4155FAAFA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E055A65-583C-4932-B551-716A59B74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F7FEB29-E9E3-4C65-99E3-F1A3BBB7925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8825" y="1377314"/>
            <a:ext cx="2892425" cy="227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7C9F5059-5CDC-4463-9E38-643FF71DA891}"/>
              </a:ext>
            </a:extLst>
          </p:cNvPr>
          <p:cNvSpPr/>
          <p:nvPr/>
        </p:nvSpPr>
        <p:spPr>
          <a:xfrm>
            <a:off x="4503420" y="1516417"/>
            <a:ext cx="6096000" cy="19944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kern="100" spc="40" dirty="0">
                <a:cs typeface="Calibri" panose="020F0502020204030204" pitchFamily="34" charset="0"/>
              </a:rPr>
              <a:t>CODE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文件夹下放置的是逐飞科技精心编写的无刷电机驱动相关代码。</a:t>
            </a:r>
            <a:endParaRPr lang="zh-CN" altLang="zh-CN" sz="1400" b="1" kern="1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kern="100" spc="40" dirty="0" err="1">
                <a:cs typeface="Calibri" panose="020F0502020204030204" pitchFamily="34" charset="0"/>
              </a:rPr>
              <a:t>Infineon_libraries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是英飞凌官方的底层驱动，如果还需要其他的单片机片内外设功能，可以基于</a:t>
            </a:r>
            <a:r>
              <a:rPr lang="en-US" altLang="zh-CN" sz="1400" b="1" kern="100" spc="40" dirty="0" err="1">
                <a:cs typeface="Calibri" panose="020F0502020204030204" pitchFamily="34" charset="0"/>
              </a:rPr>
              <a:t>Infineon_libraries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自行编写程序实现。</a:t>
            </a:r>
            <a:endParaRPr lang="zh-CN" altLang="zh-CN" sz="1400" b="1" kern="1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kern="100" spc="40" dirty="0" err="1">
                <a:cs typeface="Calibri" panose="020F0502020204030204" pitchFamily="34" charset="0"/>
              </a:rPr>
              <a:t>Seekfree_libraries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和</a:t>
            </a:r>
            <a:r>
              <a:rPr lang="en-US" altLang="zh-CN" sz="1400" b="1" kern="100" spc="40" dirty="0" err="1">
                <a:cs typeface="Calibri" panose="020F0502020204030204" pitchFamily="34" charset="0"/>
              </a:rPr>
              <a:t>seekfree_peripheral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则是逐飞基于</a:t>
            </a:r>
            <a:r>
              <a:rPr lang="en-US" altLang="zh-CN" sz="1400" b="1" kern="100" spc="40" dirty="0">
                <a:cs typeface="Calibri" panose="020F0502020204030204" pitchFamily="34" charset="0"/>
              </a:rPr>
              <a:t>TC264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制作的应用底层库。</a:t>
            </a:r>
            <a:endParaRPr lang="zh-CN" altLang="zh-CN" sz="1400" b="1" kern="1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kern="100" spc="40" dirty="0">
                <a:cs typeface="Calibri" panose="020F0502020204030204" pitchFamily="34" charset="0"/>
              </a:rPr>
              <a:t>user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文件夹下放置的是主程序及中断文件。</a:t>
            </a:r>
            <a:endParaRPr lang="zh-CN" altLang="zh-CN" sz="1400" b="1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3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3">
            <a:extLst>
              <a:ext uri="{FF2B5EF4-FFF2-40B4-BE49-F238E27FC236}">
                <a16:creationId xmlns:a16="http://schemas.microsoft.com/office/drawing/2014/main" id="{9319EBE6-6684-4267-A185-6F6D4BC4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平行四边形 4">
            <a:extLst>
              <a:ext uri="{FF2B5EF4-FFF2-40B4-BE49-F238E27FC236}">
                <a16:creationId xmlns:a16="http://schemas.microsoft.com/office/drawing/2014/main" id="{4A91FB78-60BA-457E-A6F3-2A568E77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6D0BDBC7-9D4B-4B28-B5E0-8AE048B12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949AB587-2FB5-4B24-9D71-D2E499B7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42386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资源使用讲解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74">
            <a:extLst>
              <a:ext uri="{FF2B5EF4-FFF2-40B4-BE49-F238E27FC236}">
                <a16:creationId xmlns:a16="http://schemas.microsoft.com/office/drawing/2014/main" id="{06B712FD-0C62-46EC-8693-1BE68A34B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等腰三角形 75">
            <a:extLst>
              <a:ext uri="{FF2B5EF4-FFF2-40B4-BE49-F238E27FC236}">
                <a16:creationId xmlns:a16="http://schemas.microsoft.com/office/drawing/2014/main" id="{63B9591D-34B8-4FD5-B000-CF4155FAAFA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E055A65-583C-4932-B551-716A59B74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9ACE46-36C9-4119-9BAA-342A211F65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1650" y="1548606"/>
            <a:ext cx="3056890" cy="44465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0BBDC1-F358-400D-B2A0-556E90963123}"/>
              </a:ext>
            </a:extLst>
          </p:cNvPr>
          <p:cNvSpPr/>
          <p:nvPr/>
        </p:nvSpPr>
        <p:spPr>
          <a:xfrm>
            <a:off x="68131" y="1134527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spc="40" dirty="0">
                <a:solidFill>
                  <a:srgbClr val="C00000"/>
                </a:solidFill>
                <a:cs typeface="Calibri" panose="020F0502020204030204" pitchFamily="34" charset="0"/>
              </a:rPr>
              <a:t>内外设以及驱动代码</a:t>
            </a:r>
            <a:r>
              <a:rPr lang="zh-CN" altLang="en-US" b="1" kern="100" spc="40" dirty="0">
                <a:solidFill>
                  <a:srgbClr val="C00000"/>
                </a:solidFill>
                <a:cs typeface="Calibri" panose="020F0502020204030204" pitchFamily="34" charset="0"/>
              </a:rPr>
              <a:t>：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177BB4-0489-485A-BC88-3CA6E2E7C1FF}"/>
              </a:ext>
            </a:extLst>
          </p:cNvPr>
          <p:cNvSpPr/>
          <p:nvPr/>
        </p:nvSpPr>
        <p:spPr>
          <a:xfrm>
            <a:off x="3264535" y="1548606"/>
            <a:ext cx="7139940" cy="2317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kern="100" spc="40" dirty="0">
                <a:cs typeface="Calibri" panose="020F0502020204030204" pitchFamily="34" charset="0"/>
              </a:rPr>
              <a:t>ADC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：</a:t>
            </a:r>
            <a:r>
              <a:rPr lang="zh-CN" altLang="zh-CN" sz="1400" kern="100" spc="40" dirty="0">
                <a:cs typeface="Calibri" panose="020F0502020204030204" pitchFamily="34" charset="0"/>
              </a:rPr>
              <a:t>主要用于检测电源电压、采集放大时候的母线电流以及相电流</a:t>
            </a:r>
            <a:endParaRPr lang="zh-CN" altLang="zh-CN" sz="1400" kern="1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kern="100" spc="40" dirty="0">
                <a:cs typeface="Calibri" panose="020F0502020204030204" pitchFamily="34" charset="0"/>
              </a:rPr>
              <a:t>Ccu6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定时器</a:t>
            </a:r>
            <a:r>
              <a:rPr lang="zh-CN" altLang="zh-CN" sz="1400" kern="100" spc="40" dirty="0">
                <a:cs typeface="Calibri" panose="020F0502020204030204" pitchFamily="34" charset="0"/>
              </a:rPr>
              <a:t>：主要用于输出电机所需要用到的互补</a:t>
            </a:r>
            <a:r>
              <a:rPr lang="en-US" altLang="zh-CN" sz="1400" kern="100" spc="40" dirty="0">
                <a:cs typeface="Calibri" panose="020F0502020204030204" pitchFamily="34" charset="0"/>
              </a:rPr>
              <a:t>PWM</a:t>
            </a:r>
            <a:r>
              <a:rPr lang="zh-CN" altLang="zh-CN" sz="1400" kern="100" spc="40" dirty="0">
                <a:cs typeface="Calibri" panose="020F0502020204030204" pitchFamily="34" charset="0"/>
              </a:rPr>
              <a:t>信号，并且实现自动堵转保护，无需代码干预，当母线电流超过设定值的时候，自动关闭定时器输出。</a:t>
            </a:r>
            <a:endParaRPr lang="zh-CN" altLang="zh-CN" sz="1400" kern="1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kern="100" spc="40" dirty="0">
                <a:cs typeface="Calibri" panose="020F0502020204030204" pitchFamily="34" charset="0"/>
              </a:rPr>
              <a:t>GPIO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：</a:t>
            </a:r>
            <a:r>
              <a:rPr lang="zh-CN" altLang="zh-CN" sz="1400" kern="100" spc="40" dirty="0">
                <a:cs typeface="Calibri" panose="020F0502020204030204" pitchFamily="34" charset="0"/>
              </a:rPr>
              <a:t>主要用于</a:t>
            </a:r>
            <a:r>
              <a:rPr lang="en-US" altLang="zh-CN" sz="1400" kern="100" spc="40" dirty="0">
                <a:cs typeface="Calibri" panose="020F0502020204030204" pitchFamily="34" charset="0"/>
              </a:rPr>
              <a:t>LED</a:t>
            </a:r>
            <a:r>
              <a:rPr lang="zh-CN" altLang="zh-CN" sz="1400" kern="100" spc="40" dirty="0">
                <a:cs typeface="Calibri" panose="020F0502020204030204" pitchFamily="34" charset="0"/>
              </a:rPr>
              <a:t>指示灯，用于显示各种状态，并且初始化输出方向信息和速度信息的端口。</a:t>
            </a:r>
            <a:endParaRPr lang="zh-CN" altLang="zh-CN" sz="1400" kern="1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zh-CN" sz="1400" b="1" kern="100" spc="40" dirty="0">
                <a:cs typeface="Calibri" panose="020F0502020204030204" pitchFamily="34" charset="0"/>
              </a:rPr>
              <a:t>按键</a:t>
            </a:r>
            <a:r>
              <a:rPr lang="zh-CN" altLang="zh-CN" sz="1400" kern="100" spc="40" dirty="0">
                <a:cs typeface="Calibri" panose="020F0502020204030204" pitchFamily="34" charset="0"/>
              </a:rPr>
              <a:t>：通过板载的按键来改变输入来源，可在板载电位器和用户</a:t>
            </a:r>
            <a:r>
              <a:rPr lang="en-US" altLang="zh-CN" sz="1400" kern="100" spc="40" dirty="0">
                <a:cs typeface="Calibri" panose="020F0502020204030204" pitchFamily="34" charset="0"/>
              </a:rPr>
              <a:t>PWM</a:t>
            </a:r>
            <a:r>
              <a:rPr lang="zh-CN" altLang="zh-CN" sz="1400" kern="100" spc="40" dirty="0">
                <a:cs typeface="Calibri" panose="020F0502020204030204" pitchFamily="34" charset="0"/>
              </a:rPr>
              <a:t>信号之间切换。</a:t>
            </a:r>
            <a:endParaRPr lang="zh-CN" altLang="zh-CN" sz="1400" kern="1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400" b="1" kern="100" spc="40" dirty="0">
                <a:cs typeface="Calibri" panose="020F0502020204030204" pitchFamily="34" charset="0"/>
              </a:rPr>
              <a:t>PWM</a:t>
            </a:r>
            <a:r>
              <a:rPr lang="zh-CN" altLang="zh-CN" sz="1400" b="1" kern="100" spc="40" dirty="0">
                <a:cs typeface="Calibri" panose="020F0502020204030204" pitchFamily="34" charset="0"/>
              </a:rPr>
              <a:t>输入：</a:t>
            </a:r>
            <a:r>
              <a:rPr lang="zh-CN" altLang="zh-CN" sz="1400" kern="100" spc="40" dirty="0">
                <a:cs typeface="Calibri" panose="020F0502020204030204" pitchFamily="34" charset="0"/>
              </a:rPr>
              <a:t>使用</a:t>
            </a:r>
            <a:r>
              <a:rPr lang="en-US" altLang="zh-CN" sz="1400" kern="100" spc="40" dirty="0">
                <a:cs typeface="Calibri" panose="020F0502020204030204" pitchFamily="34" charset="0"/>
              </a:rPr>
              <a:t>GTM</a:t>
            </a:r>
            <a:r>
              <a:rPr lang="zh-CN" altLang="zh-CN" sz="1400" kern="100" spc="40" dirty="0">
                <a:cs typeface="Calibri" panose="020F0502020204030204" pitchFamily="34" charset="0"/>
              </a:rPr>
              <a:t>模块的输入捕获实现对外部</a:t>
            </a:r>
            <a:r>
              <a:rPr lang="en-US" altLang="zh-CN" sz="1400" kern="100" spc="40" dirty="0">
                <a:cs typeface="Calibri" panose="020F0502020204030204" pitchFamily="34" charset="0"/>
              </a:rPr>
              <a:t>PWM</a:t>
            </a:r>
            <a:r>
              <a:rPr lang="zh-CN" altLang="zh-CN" sz="1400" kern="100" spc="40" dirty="0">
                <a:cs typeface="Calibri" panose="020F0502020204030204" pitchFamily="34" charset="0"/>
              </a:rPr>
              <a:t>信号的周期以及占空比获取。</a:t>
            </a:r>
            <a:endParaRPr lang="zh-CN" altLang="zh-CN" sz="14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6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3">
            <a:extLst>
              <a:ext uri="{FF2B5EF4-FFF2-40B4-BE49-F238E27FC236}">
                <a16:creationId xmlns:a16="http://schemas.microsoft.com/office/drawing/2014/main" id="{9319EBE6-6684-4267-A185-6F6D4BC4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平行四边形 4">
            <a:extLst>
              <a:ext uri="{FF2B5EF4-FFF2-40B4-BE49-F238E27FC236}">
                <a16:creationId xmlns:a16="http://schemas.microsoft.com/office/drawing/2014/main" id="{4A91FB78-60BA-457E-A6F3-2A568E77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6D0BDBC7-9D4B-4B28-B5E0-8AE048B12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949AB587-2FB5-4B24-9D71-D2E499B7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423863"/>
            <a:ext cx="2037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程序运行流程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74">
            <a:extLst>
              <a:ext uri="{FF2B5EF4-FFF2-40B4-BE49-F238E27FC236}">
                <a16:creationId xmlns:a16="http://schemas.microsoft.com/office/drawing/2014/main" id="{06B712FD-0C62-46EC-8693-1BE68A34B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等腰三角形 75">
            <a:extLst>
              <a:ext uri="{FF2B5EF4-FFF2-40B4-BE49-F238E27FC236}">
                <a16:creationId xmlns:a16="http://schemas.microsoft.com/office/drawing/2014/main" id="{63B9591D-34B8-4FD5-B000-CF4155FAAFA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E055A65-583C-4932-B551-716A59B74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3266FB-166D-4AA2-B961-C181092589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738" y="990600"/>
            <a:ext cx="4065905" cy="375983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1265F5E-C021-4069-8C1A-C7CCE47700F4}"/>
              </a:ext>
            </a:extLst>
          </p:cNvPr>
          <p:cNvPicPr/>
          <p:nvPr/>
        </p:nvPicPr>
        <p:blipFill rotWithShape="1">
          <a:blip r:embed="rId5"/>
          <a:srcRect b="5299"/>
          <a:stretch/>
        </p:blipFill>
        <p:spPr bwMode="auto">
          <a:xfrm>
            <a:off x="4251643" y="930275"/>
            <a:ext cx="2810827" cy="5645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6091FDB-A3B1-4F80-83E3-1DCF8A76D7D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062470" y="914400"/>
            <a:ext cx="2149475" cy="3581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0DCFD4A-2357-46CA-9452-D6BAC428E36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027795" y="1040765"/>
            <a:ext cx="3067050" cy="33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6" name="矩形 11"/>
          <p:cNvSpPr>
            <a:spLocks noChangeArrowheads="1"/>
          </p:cNvSpPr>
          <p:nvPr/>
        </p:nvSpPr>
        <p:spPr bwMode="auto">
          <a:xfrm>
            <a:off x="2362200" y="3508614"/>
            <a:ext cx="2823258" cy="3385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6427" name="Rectangle 6"/>
          <p:cNvSpPr>
            <a:spLocks noChangeArrowheads="1"/>
          </p:cNvSpPr>
          <p:nvPr/>
        </p:nvSpPr>
        <p:spPr bwMode="auto">
          <a:xfrm>
            <a:off x="2729409" y="3478128"/>
            <a:ext cx="2771279" cy="39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无刷电机原理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24" name="矩形 9"/>
          <p:cNvSpPr>
            <a:spLocks noChangeArrowheads="1"/>
          </p:cNvSpPr>
          <p:nvPr/>
        </p:nvSpPr>
        <p:spPr bwMode="auto">
          <a:xfrm>
            <a:off x="847725" y="3508614"/>
            <a:ext cx="1328738" cy="48895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425" name="文本框 10"/>
          <p:cNvSpPr txBox="1">
            <a:spLocks noChangeArrowheads="1"/>
          </p:cNvSpPr>
          <p:nvPr/>
        </p:nvSpPr>
        <p:spPr bwMode="auto">
          <a:xfrm>
            <a:off x="1024036" y="3545594"/>
            <a:ext cx="961988" cy="39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16420" name="矩形 18"/>
          <p:cNvSpPr>
            <a:spLocks noChangeArrowheads="1"/>
          </p:cNvSpPr>
          <p:nvPr/>
        </p:nvSpPr>
        <p:spPr bwMode="auto">
          <a:xfrm>
            <a:off x="2362200" y="4169014"/>
            <a:ext cx="2823258" cy="3385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6421" name="Rectangle 6"/>
          <p:cNvSpPr>
            <a:spLocks noChangeArrowheads="1"/>
          </p:cNvSpPr>
          <p:nvPr/>
        </p:nvSpPr>
        <p:spPr bwMode="auto">
          <a:xfrm>
            <a:off x="2729409" y="4138528"/>
            <a:ext cx="34051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硬件部分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18" name="矩形 16"/>
          <p:cNvSpPr>
            <a:spLocks noChangeArrowheads="1"/>
          </p:cNvSpPr>
          <p:nvPr/>
        </p:nvSpPr>
        <p:spPr bwMode="auto">
          <a:xfrm>
            <a:off x="847725" y="4169014"/>
            <a:ext cx="1328738" cy="48895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419" name="文本框 17"/>
          <p:cNvSpPr txBox="1">
            <a:spLocks noChangeArrowheads="1"/>
          </p:cNvSpPr>
          <p:nvPr/>
        </p:nvSpPr>
        <p:spPr bwMode="auto">
          <a:xfrm>
            <a:off x="1024036" y="4205994"/>
            <a:ext cx="961988" cy="39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16414" name="矩形 25"/>
          <p:cNvSpPr>
            <a:spLocks noChangeArrowheads="1"/>
          </p:cNvSpPr>
          <p:nvPr/>
        </p:nvSpPr>
        <p:spPr bwMode="auto">
          <a:xfrm>
            <a:off x="2359025" y="4829414"/>
            <a:ext cx="2826433" cy="3385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6415" name="Rectangle 6"/>
          <p:cNvSpPr>
            <a:spLocks noChangeArrowheads="1"/>
          </p:cNvSpPr>
          <p:nvPr/>
        </p:nvSpPr>
        <p:spPr bwMode="auto">
          <a:xfrm>
            <a:off x="2726234" y="4798928"/>
            <a:ext cx="27712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软件部分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12" name="矩形 23"/>
          <p:cNvSpPr>
            <a:spLocks noChangeArrowheads="1"/>
          </p:cNvSpPr>
          <p:nvPr/>
        </p:nvSpPr>
        <p:spPr bwMode="auto">
          <a:xfrm>
            <a:off x="844550" y="4829414"/>
            <a:ext cx="1328738" cy="48895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413" name="文本框 24"/>
          <p:cNvSpPr txBox="1">
            <a:spLocks noChangeArrowheads="1"/>
          </p:cNvSpPr>
          <p:nvPr/>
        </p:nvSpPr>
        <p:spPr bwMode="auto">
          <a:xfrm>
            <a:off x="1020861" y="4866394"/>
            <a:ext cx="961988" cy="39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16402" name="文本框 37"/>
          <p:cNvSpPr txBox="1">
            <a:spLocks noChangeArrowheads="1"/>
          </p:cNvSpPr>
          <p:nvPr/>
        </p:nvSpPr>
        <p:spPr bwMode="auto">
          <a:xfrm>
            <a:off x="490538" y="1717675"/>
            <a:ext cx="1432517" cy="64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sz="3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r>
              <a:rPr lang="zh-CN" sz="36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录</a:t>
            </a:r>
          </a:p>
        </p:txBody>
      </p:sp>
      <p:cxnSp>
        <p:nvCxnSpPr>
          <p:cNvPr id="16403" name="直接连接符 38"/>
          <p:cNvCxnSpPr>
            <a:cxnSpLocks noChangeShapeType="1"/>
          </p:cNvCxnSpPr>
          <p:nvPr/>
        </p:nvCxnSpPr>
        <p:spPr bwMode="auto">
          <a:xfrm>
            <a:off x="641350" y="2568575"/>
            <a:ext cx="2551113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文本框 36"/>
          <p:cNvSpPr txBox="1">
            <a:spLocks noChangeArrowheads="1"/>
          </p:cNvSpPr>
          <p:nvPr/>
        </p:nvSpPr>
        <p:spPr bwMode="auto">
          <a:xfrm>
            <a:off x="1018469" y="2217349"/>
            <a:ext cx="1432517" cy="40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4A5832E-984B-4210-A1CE-644EAC5D3A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3">
            <a:extLst>
              <a:ext uri="{FF2B5EF4-FFF2-40B4-BE49-F238E27FC236}">
                <a16:creationId xmlns:a16="http://schemas.microsoft.com/office/drawing/2014/main" id="{9319EBE6-6684-4267-A185-6F6D4BC4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平行四边形 4">
            <a:extLst>
              <a:ext uri="{FF2B5EF4-FFF2-40B4-BE49-F238E27FC236}">
                <a16:creationId xmlns:a16="http://schemas.microsoft.com/office/drawing/2014/main" id="{4A91FB78-60BA-457E-A6F3-2A568E77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6D0BDBC7-9D4B-4B28-B5E0-8AE048B12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949AB587-2FB5-4B24-9D71-D2E499B7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42386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实际效果演示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74">
            <a:extLst>
              <a:ext uri="{FF2B5EF4-FFF2-40B4-BE49-F238E27FC236}">
                <a16:creationId xmlns:a16="http://schemas.microsoft.com/office/drawing/2014/main" id="{06B712FD-0C62-46EC-8693-1BE68A34B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等腰三角形 75">
            <a:extLst>
              <a:ext uri="{FF2B5EF4-FFF2-40B4-BE49-F238E27FC236}">
                <a16:creationId xmlns:a16="http://schemas.microsoft.com/office/drawing/2014/main" id="{63B9591D-34B8-4FD5-B000-CF4155FAAFA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E055A65-583C-4932-B551-716A59B74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61AE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等腰三角形 4"/>
          <p:cNvSpPr>
            <a:spLocks/>
          </p:cNvSpPr>
          <p:nvPr/>
        </p:nvSpPr>
        <p:spPr bwMode="auto">
          <a:xfrm>
            <a:off x="7342967" y="1720"/>
            <a:ext cx="2153296" cy="6858000"/>
          </a:xfrm>
          <a:custGeom>
            <a:avLst/>
            <a:gdLst>
              <a:gd name="T0" fmla="*/ 818724 w 3540538"/>
              <a:gd name="T1" fmla="*/ 6858000 h 6858000"/>
              <a:gd name="T2" fmla="*/ 3538886 w 3540538"/>
              <a:gd name="T3" fmla="*/ 0 h 6858000"/>
              <a:gd name="T4" fmla="*/ 1689179 w 3540538"/>
              <a:gd name="T5" fmla="*/ 6858000 h 6858000"/>
              <a:gd name="T6" fmla="*/ 818724 w 3540538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3" y="282734"/>
            <a:ext cx="2320209" cy="705015"/>
          </a:xfrm>
          <a:prstGeom prst="rect">
            <a:avLst/>
          </a:prstGeom>
        </p:spPr>
      </p:pic>
      <p:cxnSp>
        <p:nvCxnSpPr>
          <p:cNvPr id="11" name="直接连接符 27"/>
          <p:cNvCxnSpPr>
            <a:cxnSpLocks noChangeShapeType="1"/>
          </p:cNvCxnSpPr>
          <p:nvPr/>
        </p:nvCxnSpPr>
        <p:spPr bwMode="auto">
          <a:xfrm>
            <a:off x="315627" y="496762"/>
            <a:ext cx="0" cy="3111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09088" y="1462047"/>
            <a:ext cx="619142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4500" b="1" dirty="0">
                <a:solidFill>
                  <a:schemeClr val="bg1"/>
                </a:solidFill>
                <a:latin typeface="方正行楷简体" panose="02010601030101010101" pitchFamily="2" charset="-122"/>
                <a:ea typeface="方正行楷简体" panose="02010601030101010101" pitchFamily="2" charset="-122"/>
                <a:sym typeface="Arial" pitchFamily="34" charset="0"/>
              </a:rPr>
              <a:t>让创造变得简单</a:t>
            </a:r>
            <a:endParaRPr lang="en-US" altLang="zh-CN" sz="4500" b="1" dirty="0">
              <a:solidFill>
                <a:schemeClr val="bg1"/>
              </a:solidFill>
              <a:latin typeface="方正行楷简体" panose="02010601030101010101" pitchFamily="2" charset="-122"/>
              <a:ea typeface="方正行楷简体" panose="02010601030101010101" pitchFamily="2" charset="-122"/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4500" b="1" dirty="0">
                <a:solidFill>
                  <a:schemeClr val="bg1"/>
                </a:solidFill>
                <a:latin typeface="方正行楷简体" panose="02010601030101010101" pitchFamily="2" charset="-122"/>
                <a:ea typeface="方正行楷简体" panose="02010601030101010101" pitchFamily="2" charset="-122"/>
                <a:sym typeface="Arial" pitchFamily="34" charset="0"/>
              </a:rPr>
              <a:t>Make creation easy</a:t>
            </a: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8437022" y="3429000"/>
            <a:ext cx="3175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5000" b="1" dirty="0">
                <a:solidFill>
                  <a:schemeClr val="bg1"/>
                </a:solidFill>
                <a:latin typeface="方正行楷简体" panose="02010601030101010101" pitchFamily="2" charset="-122"/>
                <a:ea typeface="方正行楷简体" panose="02010601030101010101" pitchFamily="2" charset="-122"/>
                <a:sym typeface="Arial" pitchFamily="34" charset="0"/>
              </a:rPr>
              <a:t>T</a:t>
            </a:r>
            <a:r>
              <a:rPr lang="en-US" altLang="zh-CN" sz="5000" b="1" dirty="0">
                <a:solidFill>
                  <a:schemeClr val="bg1"/>
                </a:solidFill>
                <a:latin typeface="方正行楷简体" panose="02010601030101010101" pitchFamily="2" charset="-122"/>
                <a:ea typeface="方正行楷简体" panose="02010601030101010101" pitchFamily="2" charset="-122"/>
                <a:sym typeface="Arial" pitchFamily="34" charset="0"/>
              </a:rPr>
              <a:t>hanks</a:t>
            </a:r>
            <a:r>
              <a:rPr lang="zh-CN" altLang="en-US" sz="5000" b="1" dirty="0">
                <a:solidFill>
                  <a:schemeClr val="bg1"/>
                </a:solidFill>
                <a:latin typeface="方正行楷简体" panose="02010601030101010101" pitchFamily="2" charset="-122"/>
                <a:ea typeface="方正行楷简体" panose="02010601030101010101" pitchFamily="2" charset="-122"/>
                <a:sym typeface="Arial" pitchFamily="34" charset="0"/>
              </a:rPr>
              <a:t>！</a:t>
            </a:r>
            <a:endParaRPr lang="en-US" sz="5000" b="1" dirty="0">
              <a:solidFill>
                <a:schemeClr val="bg1"/>
              </a:solidFill>
              <a:latin typeface="方正行楷简体" panose="02010601030101010101" pitchFamily="2" charset="-122"/>
              <a:ea typeface="方正行楷简体" panose="02010601030101010101" pitchFamily="2" charset="-122"/>
              <a:sym typeface="Arial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869" y="3739045"/>
            <a:ext cx="1586543" cy="15865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1416F2E-360A-42BE-A223-0C69BD8C4114}"/>
              </a:ext>
            </a:extLst>
          </p:cNvPr>
          <p:cNvSpPr txBox="1"/>
          <p:nvPr/>
        </p:nvSpPr>
        <p:spPr>
          <a:xfrm>
            <a:off x="1225061" y="539595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逐飞科技微信公众号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6C7079-697D-43AD-BAE4-324CDFEB283E}"/>
              </a:ext>
            </a:extLst>
          </p:cNvPr>
          <p:cNvSpPr txBox="1"/>
          <p:nvPr/>
        </p:nvSpPr>
        <p:spPr>
          <a:xfrm>
            <a:off x="3713437" y="5395953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17</a:t>
            </a:r>
            <a:r>
              <a:rPr lang="zh-CN" altLang="en-US" dirty="0">
                <a:solidFill>
                  <a:schemeClr val="bg1"/>
                </a:solidFill>
              </a:rPr>
              <a:t>届平衡单车组</a:t>
            </a:r>
            <a:r>
              <a:rPr lang="en-US" altLang="zh-CN" dirty="0">
                <a:solidFill>
                  <a:schemeClr val="bg1"/>
                </a:solidFill>
              </a:rPr>
              <a:t>QQ</a:t>
            </a:r>
            <a:r>
              <a:rPr lang="zh-CN" altLang="en-US" dirty="0">
                <a:solidFill>
                  <a:schemeClr val="bg1"/>
                </a:solidFill>
              </a:rPr>
              <a:t>交流群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F90E10-EC4B-44D6-AA10-5360644C0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828" y="3739045"/>
            <a:ext cx="1586543" cy="1586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平行四边形 4"/>
          <p:cNvSpPr>
            <a:spLocks noChangeArrowheads="1"/>
          </p:cNvSpPr>
          <p:nvPr/>
        </p:nvSpPr>
        <p:spPr bwMode="auto">
          <a:xfrm>
            <a:off x="14710" y="3429000"/>
            <a:ext cx="5676900" cy="3429000"/>
          </a:xfrm>
          <a:prstGeom prst="parallelogram">
            <a:avLst>
              <a:gd name="adj" fmla="val 7283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7445" name="组合 10"/>
          <p:cNvGrpSpPr>
            <a:grpSpLocks/>
          </p:cNvGrpSpPr>
          <p:nvPr/>
        </p:nvGrpSpPr>
        <p:grpSpPr bwMode="auto">
          <a:xfrm>
            <a:off x="7037062" y="3129969"/>
            <a:ext cx="619125" cy="472157"/>
            <a:chOff x="0" y="0"/>
            <a:chExt cx="877513" cy="643017"/>
          </a:xfrm>
        </p:grpSpPr>
        <p:sp>
          <p:nvSpPr>
            <p:cNvPr id="17447" name="平行四边形 9"/>
            <p:cNvSpPr>
              <a:spLocks noChangeArrowheads="1"/>
            </p:cNvSpPr>
            <p:nvPr/>
          </p:nvSpPr>
          <p:spPr bwMode="auto">
            <a:xfrm>
              <a:off x="31500" y="72900"/>
              <a:ext cx="846013" cy="570760"/>
            </a:xfrm>
            <a:prstGeom prst="parallelogram">
              <a:avLst>
                <a:gd name="adj" fmla="val 41517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448" name="平行四边形 8"/>
            <p:cNvSpPr>
              <a:spLocks noChangeArrowheads="1"/>
            </p:cNvSpPr>
            <p:nvPr/>
          </p:nvSpPr>
          <p:spPr bwMode="auto">
            <a:xfrm>
              <a:off x="0" y="-607"/>
              <a:ext cx="846013" cy="570760"/>
            </a:xfrm>
            <a:prstGeom prst="parallelogram">
              <a:avLst>
                <a:gd name="adj" fmla="val 4151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446" name="文本框 11"/>
          <p:cNvSpPr txBox="1">
            <a:spLocks noChangeArrowheads="1"/>
          </p:cNvSpPr>
          <p:nvPr/>
        </p:nvSpPr>
        <p:spPr bwMode="auto">
          <a:xfrm>
            <a:off x="7139409" y="3099361"/>
            <a:ext cx="63107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41" name="组合 14"/>
          <p:cNvGrpSpPr>
            <a:grpSpLocks/>
          </p:cNvGrpSpPr>
          <p:nvPr/>
        </p:nvGrpSpPr>
        <p:grpSpPr bwMode="auto">
          <a:xfrm>
            <a:off x="7037062" y="3891969"/>
            <a:ext cx="619125" cy="472157"/>
            <a:chOff x="0" y="0"/>
            <a:chExt cx="877513" cy="643017"/>
          </a:xfrm>
        </p:grpSpPr>
        <p:sp>
          <p:nvSpPr>
            <p:cNvPr id="17443" name="平行四边形 16"/>
            <p:cNvSpPr>
              <a:spLocks noChangeArrowheads="1"/>
            </p:cNvSpPr>
            <p:nvPr/>
          </p:nvSpPr>
          <p:spPr bwMode="auto">
            <a:xfrm>
              <a:off x="31500" y="72900"/>
              <a:ext cx="846013" cy="570760"/>
            </a:xfrm>
            <a:prstGeom prst="parallelogram">
              <a:avLst>
                <a:gd name="adj" fmla="val 41517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7444" name="平行四边形 17"/>
            <p:cNvSpPr>
              <a:spLocks noChangeArrowheads="1"/>
            </p:cNvSpPr>
            <p:nvPr/>
          </p:nvSpPr>
          <p:spPr bwMode="auto">
            <a:xfrm>
              <a:off x="0" y="-607"/>
              <a:ext cx="846013" cy="570760"/>
            </a:xfrm>
            <a:prstGeom prst="parallelogram">
              <a:avLst>
                <a:gd name="adj" fmla="val 4151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7442" name="文本框 15"/>
          <p:cNvSpPr txBox="1">
            <a:spLocks noChangeArrowheads="1"/>
          </p:cNvSpPr>
          <p:nvPr/>
        </p:nvSpPr>
        <p:spPr bwMode="auto">
          <a:xfrm>
            <a:off x="7139409" y="3861361"/>
            <a:ext cx="63107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37" name="组合 19"/>
          <p:cNvGrpSpPr>
            <a:grpSpLocks/>
          </p:cNvGrpSpPr>
          <p:nvPr/>
        </p:nvGrpSpPr>
        <p:grpSpPr bwMode="auto">
          <a:xfrm>
            <a:off x="7037062" y="4653969"/>
            <a:ext cx="619125" cy="472157"/>
            <a:chOff x="0" y="0"/>
            <a:chExt cx="877513" cy="643017"/>
          </a:xfrm>
        </p:grpSpPr>
        <p:sp>
          <p:nvSpPr>
            <p:cNvPr id="17439" name="平行四边形 21"/>
            <p:cNvSpPr>
              <a:spLocks noChangeArrowheads="1"/>
            </p:cNvSpPr>
            <p:nvPr/>
          </p:nvSpPr>
          <p:spPr bwMode="auto">
            <a:xfrm>
              <a:off x="31500" y="72900"/>
              <a:ext cx="846013" cy="570760"/>
            </a:xfrm>
            <a:prstGeom prst="parallelogram">
              <a:avLst>
                <a:gd name="adj" fmla="val 41517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440" name="平行四边形 22"/>
            <p:cNvSpPr>
              <a:spLocks noChangeArrowheads="1"/>
            </p:cNvSpPr>
            <p:nvPr/>
          </p:nvSpPr>
          <p:spPr bwMode="auto">
            <a:xfrm>
              <a:off x="0" y="-607"/>
              <a:ext cx="846013" cy="570760"/>
            </a:xfrm>
            <a:prstGeom prst="parallelogram">
              <a:avLst>
                <a:gd name="adj" fmla="val 4151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438" name="文本框 20"/>
          <p:cNvSpPr txBox="1">
            <a:spLocks noChangeArrowheads="1"/>
          </p:cNvSpPr>
          <p:nvPr/>
        </p:nvSpPr>
        <p:spPr bwMode="auto">
          <a:xfrm>
            <a:off x="7139409" y="4623361"/>
            <a:ext cx="63107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9" name="平行四边形 33"/>
          <p:cNvSpPr>
            <a:spLocks noChangeArrowheads="1"/>
          </p:cNvSpPr>
          <p:nvPr/>
        </p:nvSpPr>
        <p:spPr bwMode="auto">
          <a:xfrm>
            <a:off x="7681587" y="3197786"/>
            <a:ext cx="2533368" cy="436781"/>
          </a:xfrm>
          <a:prstGeom prst="parallelogram">
            <a:avLst>
              <a:gd name="adj" fmla="val 37966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7420" name="Rectangle 6"/>
          <p:cNvSpPr>
            <a:spLocks noChangeArrowheads="1"/>
          </p:cNvSpPr>
          <p:nvPr/>
        </p:nvSpPr>
        <p:spPr bwMode="auto">
          <a:xfrm>
            <a:off x="8087987" y="3200961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电机结构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1" name="平行四边形 35"/>
          <p:cNvSpPr>
            <a:spLocks noChangeArrowheads="1"/>
          </p:cNvSpPr>
          <p:nvPr/>
        </p:nvSpPr>
        <p:spPr bwMode="auto">
          <a:xfrm>
            <a:off x="7681587" y="3945498"/>
            <a:ext cx="2533368" cy="436781"/>
          </a:xfrm>
          <a:prstGeom prst="parallelogram">
            <a:avLst>
              <a:gd name="adj" fmla="val 37966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7422" name="Rectangle 6"/>
          <p:cNvSpPr>
            <a:spLocks noChangeArrowheads="1"/>
          </p:cNvSpPr>
          <p:nvPr/>
        </p:nvSpPr>
        <p:spPr bwMode="auto">
          <a:xfrm>
            <a:off x="8087987" y="3948673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旋转原理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3" name="平行四边形 37"/>
          <p:cNvSpPr>
            <a:spLocks noChangeArrowheads="1"/>
          </p:cNvSpPr>
          <p:nvPr/>
        </p:nvSpPr>
        <p:spPr bwMode="auto">
          <a:xfrm>
            <a:off x="7681586" y="4696386"/>
            <a:ext cx="2533369" cy="436781"/>
          </a:xfrm>
          <a:prstGeom prst="parallelogram">
            <a:avLst>
              <a:gd name="adj" fmla="val 37966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7424" name="Rectangle 6"/>
          <p:cNvSpPr>
            <a:spLocks noChangeArrowheads="1"/>
          </p:cNvSpPr>
          <p:nvPr/>
        </p:nvSpPr>
        <p:spPr bwMode="auto">
          <a:xfrm>
            <a:off x="8087987" y="4701148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霍尔结构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1AC654-7A20-4DDB-80F4-2699C423F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90" y="0"/>
            <a:ext cx="9027710" cy="1085850"/>
          </a:xfrm>
          <a:prstGeom prst="rect">
            <a:avLst/>
          </a:prstGeom>
        </p:spPr>
      </p:pic>
      <p:sp>
        <p:nvSpPr>
          <p:cNvPr id="50" name="平行四边形 5">
            <a:extLst>
              <a:ext uri="{FF2B5EF4-FFF2-40B4-BE49-F238E27FC236}">
                <a16:creationId xmlns:a16="http://schemas.microsoft.com/office/drawing/2014/main" id="{5231F5B0-6775-4966-BD89-592487CEE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5676900" cy="3429000"/>
          </a:xfrm>
          <a:prstGeom prst="parallelogram">
            <a:avLst>
              <a:gd name="adj" fmla="val 7283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1" name="文本框 5">
            <a:extLst>
              <a:ext uri="{FF2B5EF4-FFF2-40B4-BE49-F238E27FC236}">
                <a16:creationId xmlns:a16="http://schemas.microsoft.com/office/drawing/2014/main" id="{91A85A5A-65F5-4FE3-808C-85F23527B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257" y="2453249"/>
            <a:ext cx="1652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52" name="文本框 6">
            <a:extLst>
              <a:ext uri="{FF2B5EF4-FFF2-40B4-BE49-F238E27FC236}">
                <a16:creationId xmlns:a16="http://schemas.microsoft.com/office/drawing/2014/main" id="{21822B91-7E52-4681-93C8-53D02057C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757" y="3050753"/>
            <a:ext cx="37576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无刷电机原理</a:t>
            </a:r>
            <a:endParaRPr lang="zh-CN" sz="4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EAC75FA-824B-4DB0-83FF-4E6EAA0325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6" grpId="0"/>
      <p:bldP spid="17442" grpId="0"/>
      <p:bldP spid="17438" grpId="0"/>
      <p:bldP spid="17419" grpId="0" animBg="1"/>
      <p:bldP spid="17420" grpId="0"/>
      <p:bldP spid="17421" grpId="0" animBg="1"/>
      <p:bldP spid="17422" grpId="0"/>
      <p:bldP spid="17423" grpId="0" animBg="1"/>
      <p:bldP spid="174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电机结构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4" name="椭圆 74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等腰三角形 75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62E102-A3E8-4F6F-99C5-BA0BD5B13B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61"/>
          <a:stretch/>
        </p:blipFill>
        <p:spPr>
          <a:xfrm>
            <a:off x="817563" y="1824214"/>
            <a:ext cx="4354195" cy="3205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135EC4-CF27-4F55-8257-8BF9AD5AA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80" y="1824214"/>
            <a:ext cx="3979490" cy="32050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9E3BC1-CDB3-404D-AAA1-AF1C686171E1}"/>
              </a:ext>
            </a:extLst>
          </p:cNvPr>
          <p:cNvSpPr txBox="1"/>
          <p:nvPr/>
        </p:nvSpPr>
        <p:spPr>
          <a:xfrm>
            <a:off x="758825" y="14282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有刷电机结构：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9F3168-30D0-4AFF-8567-D034F31DD4B9}"/>
              </a:ext>
            </a:extLst>
          </p:cNvPr>
          <p:cNvSpPr txBox="1"/>
          <p:nvPr/>
        </p:nvSpPr>
        <p:spPr>
          <a:xfrm>
            <a:off x="6096000" y="14828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无刷电机结构：</a:t>
            </a:r>
          </a:p>
        </p:txBody>
      </p:sp>
    </p:spTree>
    <p:extLst>
      <p:ext uri="{BB962C8B-B14F-4D97-AF65-F5344CB8AC3E}">
        <p14:creationId xmlns:p14="http://schemas.microsoft.com/office/powerpoint/2010/main" val="39387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旋转原理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4" name="椭圆 74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等腰三角形 75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E6FC4E-CA8B-49F0-909C-7964AA2C1AF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5" t="12851" r="19024" b="9620"/>
          <a:stretch/>
        </p:blipFill>
        <p:spPr>
          <a:xfrm>
            <a:off x="707747" y="2090420"/>
            <a:ext cx="3051176" cy="208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6448785-8B86-4A90-A8F6-81FC4CA979E0}"/>
              </a:ext>
            </a:extLst>
          </p:cNvPr>
          <p:cNvSpPr txBox="1"/>
          <p:nvPr/>
        </p:nvSpPr>
        <p:spPr>
          <a:xfrm>
            <a:off x="377686" y="1473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结构简化图：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62673E-44AB-4B6A-8CDE-B646610C108A}"/>
              </a:ext>
            </a:extLst>
          </p:cNvPr>
          <p:cNvSpPr txBox="1"/>
          <p:nvPr/>
        </p:nvSpPr>
        <p:spPr>
          <a:xfrm>
            <a:off x="758825" y="458263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三个线圈进行星形连接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A5CE08A-20BD-41BB-91B5-FECB0EEAFE1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3226" r="19772" b="3286"/>
          <a:stretch/>
        </p:blipFill>
        <p:spPr>
          <a:xfrm>
            <a:off x="5976619" y="1134349"/>
            <a:ext cx="4165601" cy="314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385F05-4C7B-4497-9A6C-279FC73A16E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1769" y="4309746"/>
            <a:ext cx="2897505" cy="19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E933CE-5B9A-4E07-A4B7-765AB30E450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9465" y="4263866"/>
            <a:ext cx="2956561" cy="202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207020-55AE-40B6-80F6-A22CA7131C4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67161" y="4252912"/>
            <a:ext cx="2956561" cy="2022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23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旋转原理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4" name="椭圆 74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等腰三角形 75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71A86C-FF38-4A66-8374-702C7810C5A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t="13226" r="19772" b="3286"/>
          <a:stretch/>
        </p:blipFill>
        <p:spPr>
          <a:xfrm>
            <a:off x="63499" y="1716881"/>
            <a:ext cx="4914901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219FF89-2BE8-48F0-A9DA-0308A122AA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5636" y="2705258"/>
            <a:ext cx="5274310" cy="175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7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旋转原理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4" name="椭圆 74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等腰三角形 75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219FF89-2BE8-48F0-A9DA-0308A122AA0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286" y="1390808"/>
            <a:ext cx="5274310" cy="175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ED19CAE-4DC4-4227-A004-C41AF443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797" y="3362488"/>
            <a:ext cx="9161905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平行四边形 3"/>
          <p:cNvSpPr>
            <a:spLocks noChangeArrowheads="1"/>
          </p:cNvSpPr>
          <p:nvPr/>
        </p:nvSpPr>
        <p:spPr bwMode="auto">
          <a:xfrm>
            <a:off x="603250" y="363538"/>
            <a:ext cx="11588750" cy="550862"/>
          </a:xfrm>
          <a:prstGeom prst="parallelogram">
            <a:avLst>
              <a:gd name="adj" fmla="val 4149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59" name="平行四边形 4"/>
          <p:cNvSpPr>
            <a:spLocks noChangeArrowheads="1"/>
          </p:cNvSpPr>
          <p:nvPr/>
        </p:nvSpPr>
        <p:spPr bwMode="auto">
          <a:xfrm>
            <a:off x="6350" y="363538"/>
            <a:ext cx="752475" cy="550862"/>
          </a:xfrm>
          <a:prstGeom prst="parallelogram">
            <a:avLst>
              <a:gd name="adj" fmla="val 4151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60" name="文本框 5"/>
          <p:cNvSpPr txBox="1">
            <a:spLocks noChangeArrowheads="1"/>
          </p:cNvSpPr>
          <p:nvPr/>
        </p:nvSpPr>
        <p:spPr bwMode="auto">
          <a:xfrm>
            <a:off x="185738" y="4064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817563" y="42386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霍尔结构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84" name="椭圆 74"/>
          <p:cNvSpPr>
            <a:spLocks noChangeArrowheads="1"/>
          </p:cNvSpPr>
          <p:nvPr/>
        </p:nvSpPr>
        <p:spPr bwMode="auto">
          <a:xfrm>
            <a:off x="11480800" y="479425"/>
            <a:ext cx="333375" cy="3333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485" name="等腰三角形 75"/>
          <p:cNvSpPr>
            <a:spLocks noChangeArrowheads="1"/>
          </p:cNvSpPr>
          <p:nvPr/>
        </p:nvSpPr>
        <p:spPr bwMode="auto">
          <a:xfrm rot="5400000">
            <a:off x="11562555" y="561181"/>
            <a:ext cx="212725" cy="182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BF4335-9707-4034-9A83-2990B4042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1085550"/>
            <a:ext cx="3101893" cy="24982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297CB9-6941-4AD8-883C-10E3C9929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4285297"/>
            <a:ext cx="2499360" cy="21488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B02D27-4F7E-47E4-9391-3357B73B3842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" r="67340"/>
          <a:stretch/>
        </p:blipFill>
        <p:spPr>
          <a:xfrm>
            <a:off x="4821025" y="1390241"/>
            <a:ext cx="5524500" cy="296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2E2781B-36C9-4243-88D3-878B06155F70}"/>
              </a:ext>
            </a:extLst>
          </p:cNvPr>
          <p:cNvSpPr/>
          <p:nvPr/>
        </p:nvSpPr>
        <p:spPr bwMode="auto">
          <a:xfrm>
            <a:off x="4895670" y="1419809"/>
            <a:ext cx="503644" cy="2904366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noFill/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FA1331B-8C0A-4F98-9F53-15149D047DCA}"/>
              </a:ext>
            </a:extLst>
          </p:cNvPr>
          <p:cNvSpPr/>
          <p:nvPr/>
        </p:nvSpPr>
        <p:spPr bwMode="auto">
          <a:xfrm rot="16200000">
            <a:off x="4775417" y="4679000"/>
            <a:ext cx="744151" cy="2734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174DC8-A070-4E18-B6BB-D8D727C26F0D}"/>
              </a:ext>
            </a:extLst>
          </p:cNvPr>
          <p:cNvSpPr txBox="1"/>
          <p:nvPr/>
        </p:nvSpPr>
        <p:spPr>
          <a:xfrm>
            <a:off x="4879630" y="1085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B7CE92-DC94-4A13-9D5E-D8A21605F783}"/>
              </a:ext>
            </a:extLst>
          </p:cNvPr>
          <p:cNvSpPr txBox="1"/>
          <p:nvPr/>
        </p:nvSpPr>
        <p:spPr>
          <a:xfrm>
            <a:off x="5010748" y="5175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6109F0-B9B9-4B94-9003-3B2782F69D75}"/>
              </a:ext>
            </a:extLst>
          </p:cNvPr>
          <p:cNvSpPr/>
          <p:nvPr/>
        </p:nvSpPr>
        <p:spPr bwMode="auto">
          <a:xfrm>
            <a:off x="5513237" y="1384736"/>
            <a:ext cx="503644" cy="2904366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noFill/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89C660FA-23E3-42FF-9A30-BA380B6B2038}"/>
              </a:ext>
            </a:extLst>
          </p:cNvPr>
          <p:cNvSpPr/>
          <p:nvPr/>
        </p:nvSpPr>
        <p:spPr bwMode="auto">
          <a:xfrm rot="16200000">
            <a:off x="5393472" y="4661122"/>
            <a:ext cx="744151" cy="2734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DA1F32-1520-4929-B2AA-CD43DD95E453}"/>
              </a:ext>
            </a:extLst>
          </p:cNvPr>
          <p:cNvSpPr txBox="1"/>
          <p:nvPr/>
        </p:nvSpPr>
        <p:spPr>
          <a:xfrm>
            <a:off x="5489999" y="1085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FC0074B-344D-4481-A7C7-06670F6E392D}"/>
              </a:ext>
            </a:extLst>
          </p:cNvPr>
          <p:cNvSpPr txBox="1"/>
          <p:nvPr/>
        </p:nvSpPr>
        <p:spPr>
          <a:xfrm>
            <a:off x="5637741" y="5169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DE52532-41F2-4F70-A5D5-BF6F4096F525}"/>
              </a:ext>
            </a:extLst>
          </p:cNvPr>
          <p:cNvSpPr/>
          <p:nvPr/>
        </p:nvSpPr>
        <p:spPr bwMode="auto">
          <a:xfrm>
            <a:off x="6254133" y="1401932"/>
            <a:ext cx="503644" cy="2904366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noFill/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AE984D7F-C796-4CAA-B4D5-7EC5C2E89191}"/>
              </a:ext>
            </a:extLst>
          </p:cNvPr>
          <p:cNvSpPr/>
          <p:nvPr/>
        </p:nvSpPr>
        <p:spPr bwMode="auto">
          <a:xfrm rot="16200000">
            <a:off x="6133880" y="4661123"/>
            <a:ext cx="744151" cy="2734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65D573-B7C7-4A36-8320-61D61424C719}"/>
              </a:ext>
            </a:extLst>
          </p:cNvPr>
          <p:cNvSpPr txBox="1"/>
          <p:nvPr/>
        </p:nvSpPr>
        <p:spPr>
          <a:xfrm>
            <a:off x="6238093" y="106767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F8C03D-93C3-4F97-BC7C-275FA4670225}"/>
              </a:ext>
            </a:extLst>
          </p:cNvPr>
          <p:cNvSpPr txBox="1"/>
          <p:nvPr/>
        </p:nvSpPr>
        <p:spPr>
          <a:xfrm>
            <a:off x="6369211" y="5157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1D25834-9D85-4455-865A-26D940FD9E27}"/>
              </a:ext>
            </a:extLst>
          </p:cNvPr>
          <p:cNvSpPr/>
          <p:nvPr/>
        </p:nvSpPr>
        <p:spPr bwMode="auto">
          <a:xfrm>
            <a:off x="6957406" y="1419809"/>
            <a:ext cx="503644" cy="2904366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noFill/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BE0EA613-6F93-4BC0-8CFF-EE164BCB10D5}"/>
              </a:ext>
            </a:extLst>
          </p:cNvPr>
          <p:cNvSpPr/>
          <p:nvPr/>
        </p:nvSpPr>
        <p:spPr bwMode="auto">
          <a:xfrm rot="16200000">
            <a:off x="6837153" y="4679000"/>
            <a:ext cx="744151" cy="2734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F8D232-D4F9-484E-8170-F3A276BF1D76}"/>
              </a:ext>
            </a:extLst>
          </p:cNvPr>
          <p:cNvSpPr txBox="1"/>
          <p:nvPr/>
        </p:nvSpPr>
        <p:spPr>
          <a:xfrm>
            <a:off x="6941366" y="1085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53F9072-4453-461D-9F46-214776355048}"/>
              </a:ext>
            </a:extLst>
          </p:cNvPr>
          <p:cNvSpPr txBox="1"/>
          <p:nvPr/>
        </p:nvSpPr>
        <p:spPr>
          <a:xfrm>
            <a:off x="7072484" y="5175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DDF56A1-B337-4A0E-9D5D-1FFB1478EE17}"/>
              </a:ext>
            </a:extLst>
          </p:cNvPr>
          <p:cNvSpPr/>
          <p:nvPr/>
        </p:nvSpPr>
        <p:spPr bwMode="auto">
          <a:xfrm>
            <a:off x="7752250" y="1419809"/>
            <a:ext cx="503644" cy="2904366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noFill/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BBF4DEAE-6ED4-4EEB-B85D-B5CF3354C46B}"/>
              </a:ext>
            </a:extLst>
          </p:cNvPr>
          <p:cNvSpPr/>
          <p:nvPr/>
        </p:nvSpPr>
        <p:spPr bwMode="auto">
          <a:xfrm rot="16200000">
            <a:off x="7631997" y="4679000"/>
            <a:ext cx="744151" cy="2734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90BEC50-2B86-472D-850C-4450E0D55AAE}"/>
              </a:ext>
            </a:extLst>
          </p:cNvPr>
          <p:cNvSpPr txBox="1"/>
          <p:nvPr/>
        </p:nvSpPr>
        <p:spPr>
          <a:xfrm>
            <a:off x="7736210" y="1085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5DB068D-6847-4609-B43E-00D25DAF7E5F}"/>
              </a:ext>
            </a:extLst>
          </p:cNvPr>
          <p:cNvSpPr txBox="1"/>
          <p:nvPr/>
        </p:nvSpPr>
        <p:spPr>
          <a:xfrm>
            <a:off x="7867328" y="5175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7E3C27D-CF7D-4E24-9C63-1D3F3FC4DE43}"/>
              </a:ext>
            </a:extLst>
          </p:cNvPr>
          <p:cNvSpPr/>
          <p:nvPr/>
        </p:nvSpPr>
        <p:spPr bwMode="auto">
          <a:xfrm>
            <a:off x="8446987" y="1419809"/>
            <a:ext cx="503644" cy="2904366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noFill/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A4194FD-CF12-4A88-9C41-BDECF4C58F9F}"/>
              </a:ext>
            </a:extLst>
          </p:cNvPr>
          <p:cNvSpPr/>
          <p:nvPr/>
        </p:nvSpPr>
        <p:spPr bwMode="auto">
          <a:xfrm rot="16200000">
            <a:off x="8326734" y="4679000"/>
            <a:ext cx="744151" cy="2734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600B833-5513-4465-BDF0-7B598F07D7EA}"/>
              </a:ext>
            </a:extLst>
          </p:cNvPr>
          <p:cNvSpPr txBox="1"/>
          <p:nvPr/>
        </p:nvSpPr>
        <p:spPr>
          <a:xfrm>
            <a:off x="8430947" y="10855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0CEC035-430A-4842-B7C0-8268A9E5705E}"/>
              </a:ext>
            </a:extLst>
          </p:cNvPr>
          <p:cNvSpPr txBox="1"/>
          <p:nvPr/>
        </p:nvSpPr>
        <p:spPr>
          <a:xfrm>
            <a:off x="8562065" y="5175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2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  <p:bldP spid="16" grpId="0" animBg="1"/>
      <p:bldP spid="17" grpId="0" animBg="1"/>
      <p:bldP spid="18" grpId="0"/>
      <p:bldP spid="19" grpId="0"/>
      <p:bldP spid="28" grpId="0" animBg="1"/>
      <p:bldP spid="30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39" grpId="0"/>
      <p:bldP spid="40" grpId="0"/>
      <p:bldP spid="41" grpId="0" animBg="1"/>
      <p:bldP spid="42" grpId="0" animBg="1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平行四边形 4"/>
          <p:cNvSpPr>
            <a:spLocks noChangeArrowheads="1"/>
          </p:cNvSpPr>
          <p:nvPr/>
        </p:nvSpPr>
        <p:spPr bwMode="auto">
          <a:xfrm>
            <a:off x="14710" y="3429000"/>
            <a:ext cx="5676900" cy="3429000"/>
          </a:xfrm>
          <a:prstGeom prst="parallelogram">
            <a:avLst>
              <a:gd name="adj" fmla="val 72837"/>
            </a:avLst>
          </a:prstGeom>
          <a:solidFill>
            <a:schemeClr val="accent2"/>
          </a:solidFill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7445" name="组合 10"/>
          <p:cNvGrpSpPr>
            <a:grpSpLocks/>
          </p:cNvGrpSpPr>
          <p:nvPr/>
        </p:nvGrpSpPr>
        <p:grpSpPr bwMode="auto">
          <a:xfrm>
            <a:off x="7037062" y="3129969"/>
            <a:ext cx="619125" cy="472157"/>
            <a:chOff x="0" y="0"/>
            <a:chExt cx="877513" cy="643017"/>
          </a:xfrm>
        </p:grpSpPr>
        <p:sp>
          <p:nvSpPr>
            <p:cNvPr id="17447" name="平行四边形 9"/>
            <p:cNvSpPr>
              <a:spLocks noChangeArrowheads="1"/>
            </p:cNvSpPr>
            <p:nvPr/>
          </p:nvSpPr>
          <p:spPr bwMode="auto">
            <a:xfrm>
              <a:off x="31500" y="72900"/>
              <a:ext cx="846013" cy="570760"/>
            </a:xfrm>
            <a:prstGeom prst="parallelogram">
              <a:avLst>
                <a:gd name="adj" fmla="val 41517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448" name="平行四边形 8"/>
            <p:cNvSpPr>
              <a:spLocks noChangeArrowheads="1"/>
            </p:cNvSpPr>
            <p:nvPr/>
          </p:nvSpPr>
          <p:spPr bwMode="auto">
            <a:xfrm>
              <a:off x="0" y="-607"/>
              <a:ext cx="846013" cy="570760"/>
            </a:xfrm>
            <a:prstGeom prst="parallelogram">
              <a:avLst>
                <a:gd name="adj" fmla="val 4151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446" name="文本框 11"/>
          <p:cNvSpPr txBox="1">
            <a:spLocks noChangeArrowheads="1"/>
          </p:cNvSpPr>
          <p:nvPr/>
        </p:nvSpPr>
        <p:spPr bwMode="auto">
          <a:xfrm>
            <a:off x="7139409" y="3099361"/>
            <a:ext cx="63107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41" name="组合 14"/>
          <p:cNvGrpSpPr>
            <a:grpSpLocks/>
          </p:cNvGrpSpPr>
          <p:nvPr/>
        </p:nvGrpSpPr>
        <p:grpSpPr bwMode="auto">
          <a:xfrm>
            <a:off x="7037062" y="3891969"/>
            <a:ext cx="619125" cy="472157"/>
            <a:chOff x="0" y="0"/>
            <a:chExt cx="877513" cy="643017"/>
          </a:xfrm>
        </p:grpSpPr>
        <p:sp>
          <p:nvSpPr>
            <p:cNvPr id="17443" name="平行四边形 16"/>
            <p:cNvSpPr>
              <a:spLocks noChangeArrowheads="1"/>
            </p:cNvSpPr>
            <p:nvPr/>
          </p:nvSpPr>
          <p:spPr bwMode="auto">
            <a:xfrm>
              <a:off x="31500" y="72900"/>
              <a:ext cx="846013" cy="570760"/>
            </a:xfrm>
            <a:prstGeom prst="parallelogram">
              <a:avLst>
                <a:gd name="adj" fmla="val 41517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7444" name="平行四边形 17"/>
            <p:cNvSpPr>
              <a:spLocks noChangeArrowheads="1"/>
            </p:cNvSpPr>
            <p:nvPr/>
          </p:nvSpPr>
          <p:spPr bwMode="auto">
            <a:xfrm>
              <a:off x="0" y="-607"/>
              <a:ext cx="846013" cy="570760"/>
            </a:xfrm>
            <a:prstGeom prst="parallelogram">
              <a:avLst>
                <a:gd name="adj" fmla="val 4151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7442" name="文本框 15"/>
          <p:cNvSpPr txBox="1">
            <a:spLocks noChangeArrowheads="1"/>
          </p:cNvSpPr>
          <p:nvPr/>
        </p:nvSpPr>
        <p:spPr bwMode="auto">
          <a:xfrm>
            <a:off x="7139409" y="3861361"/>
            <a:ext cx="63107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37" name="组合 19"/>
          <p:cNvGrpSpPr>
            <a:grpSpLocks/>
          </p:cNvGrpSpPr>
          <p:nvPr/>
        </p:nvGrpSpPr>
        <p:grpSpPr bwMode="auto">
          <a:xfrm>
            <a:off x="7037062" y="4653969"/>
            <a:ext cx="619125" cy="472157"/>
            <a:chOff x="0" y="0"/>
            <a:chExt cx="877513" cy="643017"/>
          </a:xfrm>
        </p:grpSpPr>
        <p:sp>
          <p:nvSpPr>
            <p:cNvPr id="17439" name="平行四边形 21"/>
            <p:cNvSpPr>
              <a:spLocks noChangeArrowheads="1"/>
            </p:cNvSpPr>
            <p:nvPr/>
          </p:nvSpPr>
          <p:spPr bwMode="auto">
            <a:xfrm>
              <a:off x="31500" y="72900"/>
              <a:ext cx="846013" cy="570760"/>
            </a:xfrm>
            <a:prstGeom prst="parallelogram">
              <a:avLst>
                <a:gd name="adj" fmla="val 41517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440" name="平行四边形 22"/>
            <p:cNvSpPr>
              <a:spLocks noChangeArrowheads="1"/>
            </p:cNvSpPr>
            <p:nvPr/>
          </p:nvSpPr>
          <p:spPr bwMode="auto">
            <a:xfrm>
              <a:off x="0" y="-607"/>
              <a:ext cx="846013" cy="570760"/>
            </a:xfrm>
            <a:prstGeom prst="parallelogram">
              <a:avLst>
                <a:gd name="adj" fmla="val 4151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438" name="文本框 20"/>
          <p:cNvSpPr txBox="1">
            <a:spLocks noChangeArrowheads="1"/>
          </p:cNvSpPr>
          <p:nvPr/>
        </p:nvSpPr>
        <p:spPr bwMode="auto">
          <a:xfrm>
            <a:off x="7139409" y="4623361"/>
            <a:ext cx="63107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9" name="平行四边形 33"/>
          <p:cNvSpPr>
            <a:spLocks noChangeArrowheads="1"/>
          </p:cNvSpPr>
          <p:nvPr/>
        </p:nvSpPr>
        <p:spPr bwMode="auto">
          <a:xfrm>
            <a:off x="7681587" y="3197786"/>
            <a:ext cx="2533368" cy="436781"/>
          </a:xfrm>
          <a:prstGeom prst="parallelogram">
            <a:avLst>
              <a:gd name="adj" fmla="val 37966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7420" name="Rectangle 6"/>
          <p:cNvSpPr>
            <a:spLocks noChangeArrowheads="1"/>
          </p:cNvSpPr>
          <p:nvPr/>
        </p:nvSpPr>
        <p:spPr bwMode="auto">
          <a:xfrm>
            <a:off x="8087987" y="3200961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芯片选型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1" name="平行四边形 35"/>
          <p:cNvSpPr>
            <a:spLocks noChangeArrowheads="1"/>
          </p:cNvSpPr>
          <p:nvPr/>
        </p:nvSpPr>
        <p:spPr bwMode="auto">
          <a:xfrm>
            <a:off x="7681587" y="3945498"/>
            <a:ext cx="2533368" cy="436781"/>
          </a:xfrm>
          <a:prstGeom prst="parallelogram">
            <a:avLst>
              <a:gd name="adj" fmla="val 37966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7422" name="Rectangle 6"/>
          <p:cNvSpPr>
            <a:spLocks noChangeArrowheads="1"/>
          </p:cNvSpPr>
          <p:nvPr/>
        </p:nvSpPr>
        <p:spPr bwMode="auto">
          <a:xfrm>
            <a:off x="8087987" y="3948673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MOS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选型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3" name="平行四边形 37"/>
          <p:cNvSpPr>
            <a:spLocks noChangeArrowheads="1"/>
          </p:cNvSpPr>
          <p:nvPr/>
        </p:nvSpPr>
        <p:spPr bwMode="auto">
          <a:xfrm>
            <a:off x="7681586" y="4696386"/>
            <a:ext cx="2533369" cy="436781"/>
          </a:xfrm>
          <a:prstGeom prst="parallelogram">
            <a:avLst>
              <a:gd name="adj" fmla="val 37966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Arial" pitchFamily="34" charset="0"/>
              <a:buNone/>
            </a:pPr>
            <a:endParaRPr lang="zh-CN" altLang="en-US" sz="1600" b="1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7424" name="Rectangle 6"/>
          <p:cNvSpPr>
            <a:spLocks noChangeArrowheads="1"/>
          </p:cNvSpPr>
          <p:nvPr/>
        </p:nvSpPr>
        <p:spPr bwMode="auto">
          <a:xfrm>
            <a:off x="8087987" y="4701148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原理图</a:t>
            </a:r>
            <a:endParaRPr lang="zh-CN" sz="20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1AC654-7A20-4DDB-80F4-2699C423F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90" y="0"/>
            <a:ext cx="9027710" cy="1085850"/>
          </a:xfrm>
          <a:prstGeom prst="rect">
            <a:avLst/>
          </a:prstGeom>
        </p:spPr>
      </p:pic>
      <p:sp>
        <p:nvSpPr>
          <p:cNvPr id="50" name="平行四边形 5">
            <a:extLst>
              <a:ext uri="{FF2B5EF4-FFF2-40B4-BE49-F238E27FC236}">
                <a16:creationId xmlns:a16="http://schemas.microsoft.com/office/drawing/2014/main" id="{5231F5B0-6775-4966-BD89-592487CEE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5676900" cy="3429000"/>
          </a:xfrm>
          <a:prstGeom prst="parallelogram">
            <a:avLst>
              <a:gd name="adj" fmla="val 7283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1" name="文本框 5">
            <a:extLst>
              <a:ext uri="{FF2B5EF4-FFF2-40B4-BE49-F238E27FC236}">
                <a16:creationId xmlns:a16="http://schemas.microsoft.com/office/drawing/2014/main" id="{91A85A5A-65F5-4FE3-808C-85F23527B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757" y="2477294"/>
            <a:ext cx="1652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章</a:t>
            </a:r>
          </a:p>
        </p:txBody>
      </p:sp>
      <p:sp>
        <p:nvSpPr>
          <p:cNvPr id="52" name="文本框 6">
            <a:extLst>
              <a:ext uri="{FF2B5EF4-FFF2-40B4-BE49-F238E27FC236}">
                <a16:creationId xmlns:a16="http://schemas.microsoft.com/office/drawing/2014/main" id="{21822B91-7E52-4681-93C8-53D02057C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35" y="3143102"/>
            <a:ext cx="37576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硬件部分</a:t>
            </a:r>
            <a:endParaRPr lang="zh-CN" sz="4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EAC75FA-824B-4DB0-83FF-4E6EAA0325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5" y="6253163"/>
            <a:ext cx="1590942" cy="4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0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6" grpId="0"/>
      <p:bldP spid="17442" grpId="0"/>
      <p:bldP spid="17438" grpId="0"/>
      <p:bldP spid="17419" grpId="0" animBg="1"/>
      <p:bldP spid="17420" grpId="0"/>
      <p:bldP spid="17421" grpId="0" animBg="1"/>
      <p:bldP spid="17422" grpId="0"/>
      <p:bldP spid="17423" grpId="0" animBg="1"/>
      <p:bldP spid="17424" grpId="0"/>
    </p:bldLst>
  </p:timing>
</p:sld>
</file>

<file path=ppt/theme/theme1.xml><?xml version="1.0" encoding="utf-8"?>
<a:theme xmlns:a="http://schemas.openxmlformats.org/drawingml/2006/main" name="1_Office 主题">
  <a:themeElements>
    <a:clrScheme name="自定义 7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B0F0"/>
      </a:accent1>
      <a:accent2>
        <a:srgbClr val="0070C0"/>
      </a:accent2>
      <a:accent3>
        <a:srgbClr val="297FD5"/>
      </a:accent3>
      <a:accent4>
        <a:srgbClr val="40404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4835</TotalTime>
  <Pages>0</Pages>
  <Words>694</Words>
  <Characters>0</Characters>
  <Application>Microsoft Office PowerPoint</Application>
  <DocSecurity>0</DocSecurity>
  <PresentationFormat>宽屏</PresentationFormat>
  <Lines>0</Lines>
  <Paragraphs>156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方正行楷简体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1_Office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范兵</dc:creator>
  <cp:lastModifiedBy>XXWY</cp:lastModifiedBy>
  <cp:revision>379</cp:revision>
  <dcterms:created xsi:type="dcterms:W3CDTF">2015-08-12T02:06:50Z</dcterms:created>
  <dcterms:modified xsi:type="dcterms:W3CDTF">2021-12-30T02:04:57Z</dcterms:modified>
</cp:coreProperties>
</file>