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eaac7558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eaac7558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eaac7558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eaac7558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eaac7558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eaac7558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eaac7558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eaac7558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eaac755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eaac755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204800" y="6406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42 Roma - Engineering challenge</a:t>
            </a:r>
            <a:endParaRPr sz="3000"/>
          </a:p>
          <a:p>
            <a:pPr indent="0" lvl="0" marL="0" rtl="0" algn="l">
              <a:spcBef>
                <a:spcPts val="0"/>
              </a:spcBef>
              <a:spcAft>
                <a:spcPts val="0"/>
              </a:spcAft>
              <a:buNone/>
            </a:pPr>
            <a:r>
              <a:rPr lang="it" sz="3000"/>
              <a:t>NILM project</a:t>
            </a:r>
            <a:endParaRPr sz="3000"/>
          </a:p>
        </p:txBody>
      </p:sp>
      <p:sp>
        <p:nvSpPr>
          <p:cNvPr id="73" name="Google Shape;73;p13"/>
          <p:cNvSpPr txBox="1"/>
          <p:nvPr/>
        </p:nvSpPr>
        <p:spPr>
          <a:xfrm>
            <a:off x="6637525" y="3874825"/>
            <a:ext cx="17736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FFFFFF"/>
                </a:solidFill>
                <a:latin typeface="Lato"/>
                <a:ea typeface="Lato"/>
                <a:cs typeface="Lato"/>
                <a:sym typeface="Lato"/>
              </a:rPr>
              <a:t>Dario Cotza</a:t>
            </a:r>
            <a:br>
              <a:rPr lang="it" sz="1800">
                <a:solidFill>
                  <a:srgbClr val="FFFFFF"/>
                </a:solidFill>
                <a:latin typeface="Lato"/>
                <a:ea typeface="Lato"/>
                <a:cs typeface="Lato"/>
                <a:sym typeface="Lato"/>
              </a:rPr>
            </a:br>
            <a:r>
              <a:rPr lang="it" sz="1800">
                <a:solidFill>
                  <a:srgbClr val="FFFFFF"/>
                </a:solidFill>
                <a:latin typeface="Lato"/>
                <a:ea typeface="Lato"/>
                <a:cs typeface="Lato"/>
                <a:sym typeface="Lato"/>
              </a:rPr>
              <a:t>Stefano Gerace</a:t>
            </a:r>
            <a:endParaRPr sz="18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2"/>
          <p:cNvSpPr txBox="1"/>
          <p:nvPr/>
        </p:nvSpPr>
        <p:spPr>
          <a:xfrm>
            <a:off x="502950" y="358875"/>
            <a:ext cx="38604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3600">
                <a:solidFill>
                  <a:srgbClr val="202124"/>
                </a:solidFill>
                <a:latin typeface="Lato"/>
                <a:ea typeface="Lato"/>
                <a:cs typeface="Lato"/>
                <a:sym typeface="Lato"/>
              </a:rPr>
              <a:t>Risultati ottenuti:</a:t>
            </a:r>
            <a:endParaRPr sz="3600">
              <a:solidFill>
                <a:srgbClr val="202124"/>
              </a:solidFill>
              <a:latin typeface="Lato"/>
              <a:ea typeface="Lato"/>
              <a:cs typeface="Lato"/>
              <a:sym typeface="Lato"/>
            </a:endParaRPr>
          </a:p>
        </p:txBody>
      </p:sp>
      <p:sp>
        <p:nvSpPr>
          <p:cNvPr id="131" name="Google Shape;131;p22"/>
          <p:cNvSpPr txBox="1"/>
          <p:nvPr/>
        </p:nvSpPr>
        <p:spPr>
          <a:xfrm>
            <a:off x="283775" y="1350050"/>
            <a:ext cx="8054400" cy="3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FFFFFF"/>
                </a:solidFill>
                <a:latin typeface="Lato"/>
                <a:ea typeface="Lato"/>
                <a:cs typeface="Lato"/>
                <a:sym typeface="Lato"/>
              </a:rPr>
              <a:t>Abbiamo utilizzato un SVM model per cercare di classificare l’attività della washing_machine, grazie alla varianza di alcune armoniche come feature aggiuntive.</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it" sz="1800">
                <a:solidFill>
                  <a:srgbClr val="FFFFFF"/>
                </a:solidFill>
                <a:latin typeface="Lato"/>
                <a:ea typeface="Lato"/>
                <a:cs typeface="Lato"/>
                <a:sym typeface="Lato"/>
              </a:rPr>
              <a:t>Mentre abbiamo utilizzato un KNN model per identificare i jump on/off dell’oven e della dishwasher.</a:t>
            </a:r>
            <a:br>
              <a:rPr lang="it" sz="1800">
                <a:solidFill>
                  <a:srgbClr val="FFFFFF"/>
                </a:solidFill>
                <a:latin typeface="Lato"/>
                <a:ea typeface="Lato"/>
                <a:cs typeface="Lato"/>
                <a:sym typeface="Lato"/>
              </a:rPr>
            </a:br>
            <a:br>
              <a:rPr lang="it" sz="1800">
                <a:solidFill>
                  <a:srgbClr val="FFFFFF"/>
                </a:solidFill>
                <a:latin typeface="Lato"/>
                <a:ea typeface="Lato"/>
                <a:cs typeface="Lato"/>
                <a:sym typeface="Lato"/>
              </a:rPr>
            </a:br>
            <a:r>
              <a:rPr lang="it" sz="1800">
                <a:solidFill>
                  <a:srgbClr val="FFFFFF"/>
                </a:solidFill>
                <a:latin typeface="Lato"/>
                <a:ea typeface="Lato"/>
                <a:cs typeface="Lato"/>
                <a:sym typeface="Lato"/>
              </a:rPr>
              <a:t>Mentre i risultati sulla lavatrice sono stati più soddisfacenti abbiamo avuto maggiore difficoltà a riconoscere i jump on/off del forno e lavastoviglie.</a:t>
            </a:r>
            <a:endParaRPr sz="18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5" name="Shape 135"/>
        <p:cNvGrpSpPr/>
        <p:nvPr/>
      </p:nvGrpSpPr>
      <p:grpSpPr>
        <a:xfrm>
          <a:off x="0" y="0"/>
          <a:ext cx="0" cy="0"/>
          <a:chOff x="0" y="0"/>
          <a:chExt cx="0" cy="0"/>
        </a:xfrm>
      </p:grpSpPr>
      <p:sp>
        <p:nvSpPr>
          <p:cNvPr id="136" name="Google Shape;136;p23"/>
          <p:cNvSpPr txBox="1"/>
          <p:nvPr/>
        </p:nvSpPr>
        <p:spPr>
          <a:xfrm>
            <a:off x="544600" y="296300"/>
            <a:ext cx="77622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3600">
                <a:solidFill>
                  <a:srgbClr val="FF9900"/>
                </a:solidFill>
                <a:latin typeface="Lato"/>
                <a:ea typeface="Lato"/>
                <a:cs typeface="Lato"/>
                <a:sym typeface="Lato"/>
              </a:rPr>
              <a:t>Possibili evoluzioni:</a:t>
            </a:r>
            <a:endParaRPr sz="3600">
              <a:solidFill>
                <a:srgbClr val="FF9900"/>
              </a:solidFill>
              <a:latin typeface="Lato"/>
              <a:ea typeface="Lato"/>
              <a:cs typeface="Lato"/>
              <a:sym typeface="Lato"/>
            </a:endParaRPr>
          </a:p>
        </p:txBody>
      </p:sp>
      <p:sp>
        <p:nvSpPr>
          <p:cNvPr id="137" name="Google Shape;137;p23"/>
          <p:cNvSpPr txBox="1"/>
          <p:nvPr/>
        </p:nvSpPr>
        <p:spPr>
          <a:xfrm>
            <a:off x="680225" y="1391775"/>
            <a:ext cx="7626600" cy="3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9900FF"/>
                </a:solidFill>
                <a:latin typeface="Lato"/>
                <a:ea typeface="Lato"/>
                <a:cs typeface="Lato"/>
                <a:sym typeface="Lato"/>
              </a:rPr>
              <a:t>Una strategia potrebbe essere quella di creare dei cluster in base ai pattern temporali degli step che le appliances seguono durante il loro ciclo di lavorazione e riuscire ad identificare, anche in modo non supervisionato, se i valori delle features seguono quei cluster nell’ordine aspettato.</a:t>
            </a:r>
            <a:endParaRPr sz="1800">
              <a:solidFill>
                <a:srgbClr val="9900FF"/>
              </a:solidFill>
              <a:latin typeface="Lato"/>
              <a:ea typeface="Lato"/>
              <a:cs typeface="Lato"/>
              <a:sym typeface="Lato"/>
            </a:endParaRPr>
          </a:p>
          <a:p>
            <a:pPr indent="0" lvl="0" marL="0" rtl="0" algn="l">
              <a:spcBef>
                <a:spcPts val="0"/>
              </a:spcBef>
              <a:spcAft>
                <a:spcPts val="0"/>
              </a:spcAft>
              <a:buNone/>
            </a:pPr>
            <a:r>
              <a:t/>
            </a:r>
            <a:endParaRPr sz="1800">
              <a:solidFill>
                <a:srgbClr val="9900FF"/>
              </a:solidFill>
              <a:latin typeface="Lato"/>
              <a:ea typeface="Lato"/>
              <a:cs typeface="Lato"/>
              <a:sym typeface="Lato"/>
            </a:endParaRPr>
          </a:p>
          <a:p>
            <a:pPr indent="0" lvl="0" marL="0" rtl="0" algn="l">
              <a:spcBef>
                <a:spcPts val="0"/>
              </a:spcBef>
              <a:spcAft>
                <a:spcPts val="0"/>
              </a:spcAft>
              <a:buNone/>
            </a:pPr>
            <a:r>
              <a:rPr lang="it" sz="1800">
                <a:solidFill>
                  <a:srgbClr val="9900FF"/>
                </a:solidFill>
                <a:latin typeface="Lato"/>
                <a:ea typeface="Lato"/>
                <a:cs typeface="Lato"/>
                <a:sym typeface="Lato"/>
              </a:rPr>
              <a:t>Un modo invece per ridurre il rumore potrebbe essere l’individuazione dei dispositivi always on e come impattano sui dati complessivi.</a:t>
            </a:r>
            <a:endParaRPr sz="1800">
              <a:solidFill>
                <a:srgbClr val="9900FF"/>
              </a:solidFill>
              <a:latin typeface="Lato"/>
              <a:ea typeface="Lato"/>
              <a:cs typeface="Lato"/>
              <a:sym typeface="Lato"/>
            </a:endParaRPr>
          </a:p>
          <a:p>
            <a:pPr indent="0" lvl="0" marL="0" rtl="0" algn="l">
              <a:spcBef>
                <a:spcPts val="0"/>
              </a:spcBef>
              <a:spcAft>
                <a:spcPts val="0"/>
              </a:spcAft>
              <a:buNone/>
            </a:pPr>
            <a:r>
              <a:t/>
            </a:r>
            <a:endParaRPr sz="1800">
              <a:solidFill>
                <a:srgbClr val="9900FF"/>
              </a:solidFill>
              <a:latin typeface="Lato"/>
              <a:ea typeface="Lato"/>
              <a:cs typeface="Lato"/>
              <a:sym typeface="Lato"/>
            </a:endParaRPr>
          </a:p>
          <a:p>
            <a:pPr indent="0" lvl="0" marL="0" rtl="0" algn="l">
              <a:spcBef>
                <a:spcPts val="0"/>
              </a:spcBef>
              <a:spcAft>
                <a:spcPts val="0"/>
              </a:spcAft>
              <a:buNone/>
            </a:pPr>
            <a:r>
              <a:rPr lang="it" sz="1800">
                <a:solidFill>
                  <a:srgbClr val="9900FF"/>
                </a:solidFill>
                <a:latin typeface="Lato"/>
                <a:ea typeface="Lato"/>
                <a:cs typeface="Lato"/>
                <a:sym typeface="Lato"/>
              </a:rPr>
              <a:t>Infine prendere in considerazioni variabili come il momento di utilizzo o la durata dei vari step di lavorazione potrebbe migliorare la classificazione.</a:t>
            </a:r>
            <a:endParaRPr sz="1800">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6988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3600">
                <a:solidFill>
                  <a:schemeClr val="dk1"/>
                </a:solidFill>
              </a:rPr>
              <a:t>Non Intrusive Load Monitoring</a:t>
            </a:r>
            <a:endParaRPr sz="2400"/>
          </a:p>
        </p:txBody>
      </p:sp>
      <p:sp>
        <p:nvSpPr>
          <p:cNvPr id="79" name="Google Shape;79;p14"/>
          <p:cNvSpPr txBox="1"/>
          <p:nvPr/>
        </p:nvSpPr>
        <p:spPr>
          <a:xfrm>
            <a:off x="711525" y="1516975"/>
            <a:ext cx="6708600" cy="28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rgbClr val="9900FF"/>
                </a:solidFill>
                <a:latin typeface="Lato"/>
                <a:ea typeface="Lato"/>
                <a:cs typeface="Lato"/>
                <a:sym typeface="Lato"/>
              </a:rPr>
              <a:t>Identificare e monitorare in modo non invasivo il consumo energetico di dispositivi specifici nelle abitazioni.</a:t>
            </a:r>
            <a:endParaRPr sz="2400">
              <a:solidFill>
                <a:srgbClr val="9900FF"/>
              </a:solidFill>
              <a:latin typeface="Lato"/>
              <a:ea typeface="Lato"/>
              <a:cs typeface="Lato"/>
              <a:sym typeface="Lato"/>
            </a:endParaRPr>
          </a:p>
          <a:p>
            <a:pPr indent="0" lvl="0" marL="0" rtl="0" algn="l">
              <a:spcBef>
                <a:spcPts val="0"/>
              </a:spcBef>
              <a:spcAft>
                <a:spcPts val="0"/>
              </a:spcAft>
              <a:buNone/>
            </a:pPr>
            <a:r>
              <a:rPr lang="it" sz="2400">
                <a:solidFill>
                  <a:srgbClr val="9900FF"/>
                </a:solidFill>
                <a:latin typeface="Lato"/>
                <a:ea typeface="Lato"/>
                <a:cs typeface="Lato"/>
                <a:sym typeface="Lato"/>
              </a:rPr>
              <a:t>Identificare i singoli dispositivi consente interventi mirati per migliorare l’efficienza, ridurre gli sprechi e garantire una maggiore sicurezza.</a:t>
            </a:r>
            <a:endParaRPr sz="2400">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1181025" y="162725"/>
            <a:ext cx="6176375" cy="4818049"/>
          </a:xfrm>
          <a:prstGeom prst="rect">
            <a:avLst/>
          </a:prstGeom>
          <a:noFill/>
          <a:ln>
            <a:noFill/>
          </a:ln>
        </p:spPr>
      </p:pic>
      <p:sp>
        <p:nvSpPr>
          <p:cNvPr id="85" name="Google Shape;85;p15"/>
          <p:cNvSpPr txBox="1"/>
          <p:nvPr/>
        </p:nvSpPr>
        <p:spPr>
          <a:xfrm>
            <a:off x="2130450" y="468300"/>
            <a:ext cx="43836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it" sz="3000">
                <a:solidFill>
                  <a:schemeClr val="lt2"/>
                </a:solidFill>
                <a:latin typeface="Raleway"/>
                <a:ea typeface="Raleway"/>
                <a:cs typeface="Raleway"/>
                <a:sym typeface="Raleway"/>
              </a:rPr>
              <a:t>Strategia risolutiva</a:t>
            </a:r>
            <a:endParaRPr b="1" sz="3000">
              <a:solidFill>
                <a:schemeClr val="lt2"/>
              </a:solidFill>
              <a:latin typeface="Raleway"/>
              <a:ea typeface="Raleway"/>
              <a:cs typeface="Raleway"/>
              <a:sym typeface="Raleway"/>
            </a:endParaRPr>
          </a:p>
        </p:txBody>
      </p:sp>
      <p:sp>
        <p:nvSpPr>
          <p:cNvPr id="86" name="Google Shape;86;p15"/>
          <p:cNvSpPr txBox="1"/>
          <p:nvPr>
            <p:ph idx="4294967295" type="body"/>
          </p:nvPr>
        </p:nvSpPr>
        <p:spPr>
          <a:xfrm>
            <a:off x="2006100" y="1496100"/>
            <a:ext cx="4632300" cy="26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t">
                <a:latin typeface="Raleway"/>
                <a:ea typeface="Raleway"/>
                <a:cs typeface="Raleway"/>
                <a:sym typeface="Raleway"/>
              </a:rPr>
              <a:t>Divide et impera:</a:t>
            </a:r>
            <a:endParaRPr>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it">
                <a:solidFill>
                  <a:schemeClr val="dk1"/>
                </a:solidFill>
                <a:latin typeface="Raleway"/>
                <a:ea typeface="Raleway"/>
                <a:cs typeface="Raleway"/>
                <a:sym typeface="Raleway"/>
              </a:rPr>
              <a:t>Filtraggio dei dati</a:t>
            </a:r>
            <a:endParaRPr sz="1400">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it">
                <a:solidFill>
                  <a:schemeClr val="dk1"/>
                </a:solidFill>
                <a:latin typeface="Raleway"/>
                <a:ea typeface="Raleway"/>
                <a:cs typeface="Raleway"/>
                <a:sym typeface="Raleway"/>
              </a:rPr>
              <a:t>Identificazione dell’accensione/spegnimento.</a:t>
            </a:r>
            <a:endParaRPr>
              <a:latin typeface="Raleway"/>
              <a:ea typeface="Raleway"/>
              <a:cs typeface="Raleway"/>
              <a:sym typeface="Raleway"/>
            </a:endParaRPr>
          </a:p>
          <a:p>
            <a:pPr indent="-311150" lvl="0" marL="457200" rtl="0" algn="l">
              <a:spcBef>
                <a:spcPts val="1000"/>
              </a:spcBef>
              <a:spcAft>
                <a:spcPts val="1000"/>
              </a:spcAft>
              <a:buClr>
                <a:schemeClr val="dk1"/>
              </a:buClr>
              <a:buSzPts val="1300"/>
              <a:buFont typeface="Raleway"/>
              <a:buChar char="➔"/>
            </a:pPr>
            <a:r>
              <a:rPr b="1" lang="it">
                <a:solidFill>
                  <a:schemeClr val="dk1"/>
                </a:solidFill>
                <a:latin typeface="Raleway"/>
                <a:ea typeface="Raleway"/>
                <a:cs typeface="Raleway"/>
                <a:sym typeface="Raleway"/>
              </a:rPr>
              <a:t>Riconoscimento di feature chiave.</a:t>
            </a:r>
            <a:endParaRPr>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83100" y="712150"/>
            <a:ext cx="8631600" cy="9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Filtraggio dei dati</a:t>
            </a:r>
            <a:br>
              <a:rPr lang="it"/>
            </a:br>
            <a:endParaRPr>
              <a:solidFill>
                <a:schemeClr val="accent5"/>
              </a:solidFill>
            </a:endParaRPr>
          </a:p>
          <a:p>
            <a:pPr indent="0" lvl="0" marL="0" rtl="0" algn="l">
              <a:spcBef>
                <a:spcPts val="0"/>
              </a:spcBef>
              <a:spcAft>
                <a:spcPts val="0"/>
              </a:spcAft>
              <a:buNone/>
            </a:pPr>
            <a:r>
              <a:t/>
            </a:r>
            <a:endParaRPr>
              <a:solidFill>
                <a:schemeClr val="accent5"/>
              </a:solidFill>
            </a:endParaRPr>
          </a:p>
        </p:txBody>
      </p:sp>
      <p:sp>
        <p:nvSpPr>
          <p:cNvPr id="92" name="Google Shape;92;p16"/>
          <p:cNvSpPr txBox="1"/>
          <p:nvPr/>
        </p:nvSpPr>
        <p:spPr>
          <a:xfrm>
            <a:off x="513325" y="1809150"/>
            <a:ext cx="8398500" cy="14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rgbClr val="FF9900"/>
                </a:solidFill>
                <a:latin typeface="Roboto"/>
                <a:ea typeface="Roboto"/>
                <a:cs typeface="Roboto"/>
                <a:sym typeface="Roboto"/>
              </a:rPr>
              <a:t>Filtraggio per dispositivi accesi:</a:t>
            </a:r>
            <a:endParaRPr sz="2400">
              <a:solidFill>
                <a:srgbClr val="FF9900"/>
              </a:solidFill>
              <a:latin typeface="Roboto"/>
              <a:ea typeface="Roboto"/>
              <a:cs typeface="Roboto"/>
              <a:sym typeface="Roboto"/>
            </a:endParaRPr>
          </a:p>
          <a:p>
            <a:pPr indent="0" lvl="0" marL="0" rtl="0" algn="l">
              <a:spcBef>
                <a:spcPts val="0"/>
              </a:spcBef>
              <a:spcAft>
                <a:spcPts val="0"/>
              </a:spcAft>
              <a:buNone/>
            </a:pPr>
            <a:r>
              <a:t/>
            </a:r>
            <a:endParaRPr sz="1200">
              <a:solidFill>
                <a:srgbClr val="FF9900"/>
              </a:solidFill>
              <a:latin typeface="Roboto"/>
              <a:ea typeface="Roboto"/>
              <a:cs typeface="Roboto"/>
              <a:sym typeface="Roboto"/>
            </a:endParaRPr>
          </a:p>
          <a:p>
            <a:pPr indent="0" lvl="0" marL="0" rtl="0" algn="l">
              <a:spcBef>
                <a:spcPts val="0"/>
              </a:spcBef>
              <a:spcAft>
                <a:spcPts val="0"/>
              </a:spcAft>
              <a:buNone/>
            </a:pPr>
            <a:r>
              <a:rPr lang="it">
                <a:solidFill>
                  <a:srgbClr val="FFFFFF"/>
                </a:solidFill>
                <a:latin typeface="Roboto"/>
                <a:ea typeface="Roboto"/>
                <a:cs typeface="Roboto"/>
                <a:sym typeface="Roboto"/>
              </a:rPr>
              <a:t>Dal dataframe complessivo ci siamo concentrati sulle righe in cui almeno uno dei nostri dispositivi target aveva un valore maggiore di zero, identificando i momenti in cui i dispositivi sono accesi.</a:t>
            </a:r>
            <a:endParaRPr>
              <a:solidFill>
                <a:srgbClr val="FFFFFF"/>
              </a:solidFill>
              <a:latin typeface="Roboto"/>
              <a:ea typeface="Roboto"/>
              <a:cs typeface="Roboto"/>
              <a:sym typeface="Roboto"/>
            </a:endParaRPr>
          </a:p>
        </p:txBody>
      </p:sp>
      <p:sp>
        <p:nvSpPr>
          <p:cNvPr id="93" name="Google Shape;93;p16"/>
          <p:cNvSpPr txBox="1"/>
          <p:nvPr/>
        </p:nvSpPr>
        <p:spPr>
          <a:xfrm>
            <a:off x="429850" y="3280350"/>
            <a:ext cx="48930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rgbClr val="FF9900"/>
                </a:solidFill>
                <a:latin typeface="Lato"/>
                <a:ea typeface="Lato"/>
                <a:cs typeface="Lato"/>
                <a:sym typeface="Lato"/>
              </a:rPr>
              <a:t>Isolamento delle appliances:</a:t>
            </a:r>
            <a:endParaRPr sz="2400">
              <a:solidFill>
                <a:srgbClr val="FF9900"/>
              </a:solidFill>
              <a:latin typeface="Lato"/>
              <a:ea typeface="Lato"/>
              <a:cs typeface="Lato"/>
              <a:sym typeface="Lato"/>
            </a:endParaRPr>
          </a:p>
        </p:txBody>
      </p:sp>
      <p:sp>
        <p:nvSpPr>
          <p:cNvPr id="94" name="Google Shape;94;p16"/>
          <p:cNvSpPr txBox="1"/>
          <p:nvPr/>
        </p:nvSpPr>
        <p:spPr>
          <a:xfrm>
            <a:off x="534450" y="3833250"/>
            <a:ext cx="8075100" cy="9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Roboto"/>
                <a:ea typeface="Roboto"/>
                <a:cs typeface="Roboto"/>
                <a:sym typeface="Roboto"/>
              </a:rPr>
              <a:t>Dopo aver identificato il periodo in cui le appliance erano attive, abbiamo proceduto creando tre dataframe distinti. Ognuno di essi si concentra sull'attività di una singola appliance. Questo approccio permette uno studio più dettagliato e mirato delle nostre appliances target durante il loro funzionamento.</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83100" y="712150"/>
            <a:ext cx="8631600" cy="7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Identificazione accensione/spegnimento</a:t>
            </a:r>
            <a:br>
              <a:rPr lang="it" sz="3200"/>
            </a:br>
            <a:endParaRPr sz="3200">
              <a:solidFill>
                <a:schemeClr val="accent5"/>
              </a:solidFill>
            </a:endParaRPr>
          </a:p>
          <a:p>
            <a:pPr indent="0" lvl="0" marL="0" rtl="0" algn="l">
              <a:spcBef>
                <a:spcPts val="0"/>
              </a:spcBef>
              <a:spcAft>
                <a:spcPts val="0"/>
              </a:spcAft>
              <a:buNone/>
            </a:pPr>
            <a:r>
              <a:t/>
            </a:r>
            <a:endParaRPr sz="3200">
              <a:solidFill>
                <a:schemeClr val="accent5"/>
              </a:solidFill>
            </a:endParaRPr>
          </a:p>
        </p:txBody>
      </p:sp>
      <p:sp>
        <p:nvSpPr>
          <p:cNvPr id="100" name="Google Shape;100;p17"/>
          <p:cNvSpPr txBox="1"/>
          <p:nvPr/>
        </p:nvSpPr>
        <p:spPr>
          <a:xfrm>
            <a:off x="283100" y="2956800"/>
            <a:ext cx="8398500" cy="14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rgbClr val="FF9900"/>
                </a:solidFill>
                <a:latin typeface="Roboto"/>
                <a:ea typeface="Roboto"/>
                <a:cs typeface="Roboto"/>
                <a:sym typeface="Roboto"/>
              </a:rPr>
              <a:t>Riconoscimento dei jump on/off:</a:t>
            </a:r>
            <a:endParaRPr sz="2400">
              <a:solidFill>
                <a:srgbClr val="FF9900"/>
              </a:solidFill>
              <a:latin typeface="Roboto"/>
              <a:ea typeface="Roboto"/>
              <a:cs typeface="Roboto"/>
              <a:sym typeface="Roboto"/>
            </a:endParaRPr>
          </a:p>
          <a:p>
            <a:pPr indent="0" lvl="0" marL="0" rtl="0" algn="l">
              <a:spcBef>
                <a:spcPts val="0"/>
              </a:spcBef>
              <a:spcAft>
                <a:spcPts val="0"/>
              </a:spcAft>
              <a:buNone/>
            </a:pPr>
            <a:r>
              <a:t/>
            </a:r>
            <a:endParaRPr sz="1200">
              <a:solidFill>
                <a:srgbClr val="FF9900"/>
              </a:solidFill>
              <a:latin typeface="Roboto"/>
              <a:ea typeface="Roboto"/>
              <a:cs typeface="Roboto"/>
              <a:sym typeface="Roboto"/>
            </a:endParaRPr>
          </a:p>
          <a:p>
            <a:pPr indent="0" lvl="0" marL="0" rtl="0" algn="l">
              <a:spcBef>
                <a:spcPts val="0"/>
              </a:spcBef>
              <a:spcAft>
                <a:spcPts val="0"/>
              </a:spcAft>
              <a:buNone/>
            </a:pPr>
            <a:r>
              <a:rPr lang="it">
                <a:solidFill>
                  <a:srgbClr val="FFFFFF"/>
                </a:solidFill>
                <a:latin typeface="Roboto"/>
                <a:ea typeface="Roboto"/>
                <a:cs typeface="Roboto"/>
                <a:sym typeface="Roboto"/>
              </a:rPr>
              <a:t>Uno degli step individuato è stato il salto della potenza attiva e simultaneamente del consumo delle nostre appliances.</a:t>
            </a:r>
            <a:endParaRPr>
              <a:solidFill>
                <a:srgbClr val="FFFFFF"/>
              </a:solidFill>
              <a:latin typeface="Roboto"/>
              <a:ea typeface="Roboto"/>
              <a:cs typeface="Roboto"/>
              <a:sym typeface="Roboto"/>
            </a:endParaRPr>
          </a:p>
        </p:txBody>
      </p:sp>
      <p:sp>
        <p:nvSpPr>
          <p:cNvPr id="101" name="Google Shape;101;p17"/>
          <p:cNvSpPr txBox="1"/>
          <p:nvPr/>
        </p:nvSpPr>
        <p:spPr>
          <a:xfrm>
            <a:off x="283100" y="1454350"/>
            <a:ext cx="75954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rgbClr val="FF9900"/>
                </a:solidFill>
                <a:latin typeface="Lato"/>
                <a:ea typeface="Lato"/>
                <a:cs typeface="Lato"/>
                <a:sym typeface="Lato"/>
              </a:rPr>
              <a:t>Riconoscimento degli step del ciclo di lavorazione:</a:t>
            </a:r>
            <a:endParaRPr sz="2400">
              <a:solidFill>
                <a:srgbClr val="FF9900"/>
              </a:solidFill>
              <a:latin typeface="Lato"/>
              <a:ea typeface="Lato"/>
              <a:cs typeface="Lato"/>
              <a:sym typeface="Lato"/>
            </a:endParaRPr>
          </a:p>
        </p:txBody>
      </p:sp>
      <p:sp>
        <p:nvSpPr>
          <p:cNvPr id="102" name="Google Shape;102;p17"/>
          <p:cNvSpPr txBox="1"/>
          <p:nvPr/>
        </p:nvSpPr>
        <p:spPr>
          <a:xfrm>
            <a:off x="283100" y="2076150"/>
            <a:ext cx="8075100" cy="9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FFFFFF"/>
                </a:solidFill>
                <a:latin typeface="Roboto"/>
                <a:ea typeface="Roboto"/>
                <a:cs typeface="Roboto"/>
                <a:sym typeface="Roboto"/>
              </a:rPr>
              <a:t>Avendo isolato le appliances è stato possibile plottare i loro cicli di lavorazione ed analizzarli per individuare potenziali pattern e step che gli elettrodomestici seguono durante il loro ciclo di lavorazione.</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B4F8"/>
        </a:solidFill>
      </p:bgPr>
    </p:bg>
    <p:spTree>
      <p:nvGrpSpPr>
        <p:cNvPr id="106"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1581725" y="381925"/>
            <a:ext cx="5669950" cy="4463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B4F8"/>
        </a:solidFill>
      </p:bgPr>
    </p:bg>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1747838" y="338138"/>
            <a:ext cx="5648325" cy="446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AB4F8"/>
        </a:solidFill>
      </p:bgPr>
    </p:bg>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1800825" y="288025"/>
            <a:ext cx="5629275" cy="444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83100" y="712150"/>
            <a:ext cx="8631600" cy="74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Riconoscimento feature chiave:</a:t>
            </a:r>
            <a:br>
              <a:rPr lang="it" sz="3200"/>
            </a:br>
            <a:endParaRPr sz="3200">
              <a:solidFill>
                <a:schemeClr val="accent5"/>
              </a:solidFill>
            </a:endParaRPr>
          </a:p>
          <a:p>
            <a:pPr indent="0" lvl="0" marL="0" rtl="0" algn="l">
              <a:spcBef>
                <a:spcPts val="0"/>
              </a:spcBef>
              <a:spcAft>
                <a:spcPts val="0"/>
              </a:spcAft>
              <a:buNone/>
            </a:pPr>
            <a:r>
              <a:t/>
            </a:r>
            <a:endParaRPr sz="3200">
              <a:solidFill>
                <a:schemeClr val="accent5"/>
              </a:solidFill>
            </a:endParaRPr>
          </a:p>
        </p:txBody>
      </p:sp>
      <p:sp>
        <p:nvSpPr>
          <p:cNvPr id="123" name="Google Shape;123;p21"/>
          <p:cNvSpPr txBox="1"/>
          <p:nvPr/>
        </p:nvSpPr>
        <p:spPr>
          <a:xfrm>
            <a:off x="283100" y="2956800"/>
            <a:ext cx="8398500" cy="14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it" sz="2400">
                <a:solidFill>
                  <a:srgbClr val="FF9900"/>
                </a:solidFill>
                <a:latin typeface="Roboto"/>
                <a:ea typeface="Roboto"/>
                <a:cs typeface="Roboto"/>
                <a:sym typeface="Roboto"/>
              </a:rPr>
              <a:t>Forno/Lavastoviglie:</a:t>
            </a:r>
            <a:endParaRPr sz="2400">
              <a:solidFill>
                <a:srgbClr val="FF9900"/>
              </a:solidFill>
              <a:latin typeface="Roboto"/>
              <a:ea typeface="Roboto"/>
              <a:cs typeface="Roboto"/>
              <a:sym typeface="Roboto"/>
            </a:endParaRPr>
          </a:p>
          <a:p>
            <a:pPr indent="0" lvl="0" marL="0" rtl="0" algn="l">
              <a:spcBef>
                <a:spcPts val="0"/>
              </a:spcBef>
              <a:spcAft>
                <a:spcPts val="0"/>
              </a:spcAft>
              <a:buNone/>
            </a:pPr>
            <a:r>
              <a:t/>
            </a:r>
            <a:endParaRPr sz="1200">
              <a:solidFill>
                <a:srgbClr val="FF9900"/>
              </a:solidFill>
              <a:latin typeface="Roboto"/>
              <a:ea typeface="Roboto"/>
              <a:cs typeface="Roboto"/>
              <a:sym typeface="Roboto"/>
            </a:endParaRPr>
          </a:p>
          <a:p>
            <a:pPr indent="0" lvl="0" marL="0" rtl="0" algn="l">
              <a:spcBef>
                <a:spcPts val="0"/>
              </a:spcBef>
              <a:spcAft>
                <a:spcPts val="0"/>
              </a:spcAft>
              <a:buNone/>
            </a:pPr>
            <a:r>
              <a:rPr lang="it">
                <a:solidFill>
                  <a:srgbClr val="FFFFFF"/>
                </a:solidFill>
                <a:latin typeface="Roboto"/>
                <a:ea typeface="Roboto"/>
                <a:cs typeface="Roboto"/>
                <a:sym typeface="Roboto"/>
              </a:rPr>
              <a:t>La differenza della varianza di alcune armoniche ci ha permesso di individuare i jump on/off di queste due appliances.</a:t>
            </a:r>
            <a:endParaRPr>
              <a:solidFill>
                <a:srgbClr val="FFFFFF"/>
              </a:solidFill>
              <a:latin typeface="Roboto"/>
              <a:ea typeface="Roboto"/>
              <a:cs typeface="Roboto"/>
              <a:sym typeface="Roboto"/>
            </a:endParaRPr>
          </a:p>
        </p:txBody>
      </p:sp>
      <p:sp>
        <p:nvSpPr>
          <p:cNvPr id="124" name="Google Shape;124;p21"/>
          <p:cNvSpPr txBox="1"/>
          <p:nvPr/>
        </p:nvSpPr>
        <p:spPr>
          <a:xfrm>
            <a:off x="283100" y="1454350"/>
            <a:ext cx="75954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400">
                <a:solidFill>
                  <a:srgbClr val="FF9900"/>
                </a:solidFill>
                <a:latin typeface="Lato"/>
                <a:ea typeface="Lato"/>
                <a:cs typeface="Lato"/>
                <a:sym typeface="Lato"/>
              </a:rPr>
              <a:t>Lavatrice:</a:t>
            </a:r>
            <a:endParaRPr sz="2400">
              <a:solidFill>
                <a:srgbClr val="FF9900"/>
              </a:solidFill>
              <a:latin typeface="Lato"/>
              <a:ea typeface="Lato"/>
              <a:cs typeface="Lato"/>
              <a:sym typeface="Lato"/>
            </a:endParaRPr>
          </a:p>
        </p:txBody>
      </p:sp>
      <p:sp>
        <p:nvSpPr>
          <p:cNvPr id="125" name="Google Shape;125;p21"/>
          <p:cNvSpPr txBox="1"/>
          <p:nvPr/>
        </p:nvSpPr>
        <p:spPr>
          <a:xfrm>
            <a:off x="346375" y="1982250"/>
            <a:ext cx="8106600" cy="11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rgbClr val="FFFFFF"/>
                </a:solidFill>
                <a:latin typeface="Lato"/>
                <a:ea typeface="Lato"/>
                <a:cs typeface="Lato"/>
                <a:sym typeface="Lato"/>
              </a:rPr>
              <a:t>La varianza di alcune armoniche selezionate è stata la chiave per il riconoscimento dell’attività della lavatrice.</a:t>
            </a:r>
            <a:endParaRPr sz="18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