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6" r:id="rId7"/>
    <p:sldId id="270" r:id="rId8"/>
    <p:sldId id="271" r:id="rId9"/>
    <p:sldId id="272" r:id="rId10"/>
    <p:sldId id="273" r:id="rId11"/>
    <p:sldId id="26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5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Mini-Project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1501410 Data Science and Artificial Intelligence (1/2563)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presentation.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6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Be able to apply general concept and practice of data science to a real-world data problem,</a:t>
            </a:r>
          </a:p>
          <a:p>
            <a:r>
              <a:rPr lang="en-US" sz="2000" dirty="0"/>
              <a:t>Be able to identify possible flaws in the raw data and clean it such that it carries less errors and ready for analysis,</a:t>
            </a:r>
          </a:p>
          <a:p>
            <a:r>
              <a:rPr lang="en-US" sz="2000" dirty="0"/>
              <a:t>Be able to suggest a possible step of feature engineering to crate useful or informative features, and</a:t>
            </a:r>
          </a:p>
          <a:p>
            <a:r>
              <a:rPr lang="en-US" sz="2000" dirty="0"/>
              <a:t>Be able to select and apply appropriate machine learning models to the</a:t>
            </a:r>
            <a:r>
              <a:rPr lang="th-TH" sz="2000" dirty="0"/>
              <a:t> </a:t>
            </a:r>
            <a:r>
              <a:rPr lang="en-US" sz="2000" dirty="0"/>
              <a:t>aforementioned data, with performance evaluation and discussion.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pic>
        <p:nvPicPr>
          <p:cNvPr id="6" name="Graphic 5" descr="Telescope outline">
            <a:extLst>
              <a:ext uri="{FF2B5EF4-FFF2-40B4-BE49-F238E27FC236}">
                <a16:creationId xmlns:a16="http://schemas.microsoft.com/office/drawing/2014/main" id="{9B781D41-0E15-429B-BA1E-6BCEC7BA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6127" y="624523"/>
            <a:ext cx="1338348" cy="13383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24EDA8-FEC6-4136-8ABA-3477BA6D825F}"/>
              </a:ext>
            </a:extLst>
          </p:cNvPr>
          <p:cNvSpPr txBox="1">
            <a:spLocks/>
          </p:cNvSpPr>
          <p:nvPr/>
        </p:nvSpPr>
        <p:spPr>
          <a:xfrm>
            <a:off x="1289070" y="2336873"/>
            <a:ext cx="9613861" cy="35993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TCAS: 1 (DIRECT ADMISSION BY SCHOOL)</a:t>
            </a:r>
          </a:p>
          <a:p>
            <a:endParaRPr lang="en-US" sz="2000" dirty="0"/>
          </a:p>
          <a:p>
            <a:r>
              <a:rPr lang="en-US" sz="2000" dirty="0"/>
              <a:t>Academic Year: 2562-2563</a:t>
            </a:r>
          </a:p>
          <a:p>
            <a:endParaRPr lang="en-US" sz="2000" dirty="0"/>
          </a:p>
          <a:p>
            <a:r>
              <a:rPr lang="en-US" sz="2000" dirty="0"/>
              <a:t>Level: Undergraduate</a:t>
            </a:r>
          </a:p>
          <a:p>
            <a:endParaRPr lang="en-US" sz="2000" dirty="0"/>
          </a:p>
          <a:p>
            <a:r>
              <a:rPr lang="en-US" sz="2000" dirty="0"/>
              <a:t>Semester: 1</a:t>
            </a:r>
          </a:p>
          <a:p>
            <a:endParaRPr lang="en-US" sz="2000" dirty="0"/>
          </a:p>
          <a:p>
            <a:r>
              <a:rPr lang="en-US" sz="2000" dirty="0" err="1"/>
              <a:t>StudentType</a:t>
            </a:r>
            <a:r>
              <a:rPr lang="en-US" sz="2000" dirty="0"/>
              <a:t>: Thai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8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pic>
        <p:nvPicPr>
          <p:cNvPr id="6" name="Graphic 5" descr="Telescope outline">
            <a:extLst>
              <a:ext uri="{FF2B5EF4-FFF2-40B4-BE49-F238E27FC236}">
                <a16:creationId xmlns:a16="http://schemas.microsoft.com/office/drawing/2014/main" id="{9B781D41-0E15-429B-BA1E-6BCEC7BA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6127" y="624523"/>
            <a:ext cx="1338348" cy="13383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24EDA8-FEC6-4136-8ABA-3477BA6D825F}"/>
              </a:ext>
            </a:extLst>
          </p:cNvPr>
          <p:cNvSpPr txBox="1">
            <a:spLocks/>
          </p:cNvSpPr>
          <p:nvPr/>
        </p:nvSpPr>
        <p:spPr>
          <a:xfrm>
            <a:off x="1289070" y="2336873"/>
            <a:ext cx="9613861" cy="35993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FacultyName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SEX</a:t>
            </a:r>
          </a:p>
          <a:p>
            <a:endParaRPr lang="en-US" sz="2000" dirty="0"/>
          </a:p>
          <a:p>
            <a:r>
              <a:rPr lang="en-US" sz="2000" dirty="0"/>
              <a:t>GPAX, </a:t>
            </a:r>
            <a:r>
              <a:rPr lang="en-US" sz="2000" dirty="0" err="1"/>
              <a:t>GPA_Eng</a:t>
            </a:r>
            <a:r>
              <a:rPr lang="en-US" sz="2000" dirty="0"/>
              <a:t>, </a:t>
            </a:r>
            <a:r>
              <a:rPr lang="en-US" sz="2000" dirty="0" err="1"/>
              <a:t>GPA_Math</a:t>
            </a:r>
            <a:r>
              <a:rPr lang="en-US" sz="2000" dirty="0"/>
              <a:t>, </a:t>
            </a:r>
            <a:r>
              <a:rPr lang="en-US" sz="2000" dirty="0" err="1"/>
              <a:t>GPA_Sci</a:t>
            </a:r>
            <a:r>
              <a:rPr lang="en-US" sz="2000" dirty="0"/>
              <a:t>, </a:t>
            </a:r>
            <a:r>
              <a:rPr lang="en-US" sz="2000" dirty="0" err="1"/>
              <a:t>GPA_Sco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Q1-Q42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8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of machine learning model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KNN (k-Nearest Neighbor).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955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optimum (best) k value for the KNN model of this dataset?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24EDA8-FEC6-4136-8ABA-3477BA6D825F}"/>
              </a:ext>
            </a:extLst>
          </p:cNvPr>
          <p:cNvSpPr txBox="1">
            <a:spLocks/>
          </p:cNvSpPr>
          <p:nvPr/>
        </p:nvSpPr>
        <p:spPr>
          <a:xfrm>
            <a:off x="1289070" y="2336873"/>
            <a:ext cx="9613861" cy="35993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 200-fold cross validation</a:t>
            </a:r>
          </a:p>
          <a:p>
            <a:r>
              <a:rPr lang="en-US" sz="2000" dirty="0" err="1"/>
              <a:t>best_knn</a:t>
            </a:r>
            <a:r>
              <a:rPr lang="en-US" sz="2000" dirty="0"/>
              <a:t>: 55</a:t>
            </a:r>
          </a:p>
          <a:p>
            <a:r>
              <a:rPr lang="en-US" sz="2000" dirty="0"/>
              <a:t>accuracy: 0.6370614035087719</a:t>
            </a:r>
          </a:p>
        </p:txBody>
      </p:sp>
      <p:pic>
        <p:nvPicPr>
          <p:cNvPr id="3" name="Graphic 2" descr="Upward trend with solid fill">
            <a:extLst>
              <a:ext uri="{FF2B5EF4-FFF2-40B4-BE49-F238E27FC236}">
                <a16:creationId xmlns:a16="http://schemas.microsoft.com/office/drawing/2014/main" id="{4E99B34D-63DD-4920-83A2-DE9B35FF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5707" y="552416"/>
            <a:ext cx="1482562" cy="14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6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32574"/>
            <a:ext cx="8396362" cy="310038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000" dirty="0"/>
              <a:t>6131501040: </a:t>
            </a:r>
            <a:r>
              <a:rPr lang="en-US" sz="4000" dirty="0" err="1"/>
              <a:t>Patsagon</a:t>
            </a:r>
            <a:r>
              <a:rPr lang="en-US" sz="4000" dirty="0"/>
              <a:t> </a:t>
            </a:r>
            <a:r>
              <a:rPr lang="en-US" sz="4000" dirty="0" err="1"/>
              <a:t>Saechin</a:t>
            </a:r>
            <a:endParaRPr lang="en-US" sz="4000" dirty="0"/>
          </a:p>
          <a:p>
            <a:pPr algn="l">
              <a:lnSpc>
                <a:spcPct val="100000"/>
              </a:lnSpc>
            </a:pPr>
            <a:r>
              <a:rPr lang="en-US" sz="4000" dirty="0"/>
              <a:t>6131501059: Sahadsawat Khadpoon</a:t>
            </a:r>
          </a:p>
        </p:txBody>
      </p:sp>
      <p:pic>
        <p:nvPicPr>
          <p:cNvPr id="5" name="Graphic 4" descr="School boy outline">
            <a:extLst>
              <a:ext uri="{FF2B5EF4-FFF2-40B4-BE49-F238E27FC236}">
                <a16:creationId xmlns:a16="http://schemas.microsoft.com/office/drawing/2014/main" id="{DE617272-FBC1-4F0E-A04D-5139600AF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6527" y="606281"/>
            <a:ext cx="1581402" cy="13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69444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128</TotalTime>
  <Words>452</Words>
  <Application>Microsoft Office PowerPoint</Application>
  <PresentationFormat>Widescreen</PresentationFormat>
  <Paragraphs>62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Trebuchet MS</vt:lpstr>
      <vt:lpstr>Berlin</vt:lpstr>
      <vt:lpstr>Mini-Project</vt:lpstr>
      <vt:lpstr>Purpose</vt:lpstr>
      <vt:lpstr>Objectives</vt:lpstr>
      <vt:lpstr>Scope</vt:lpstr>
      <vt:lpstr>Feature</vt:lpstr>
      <vt:lpstr>the type of machine learning model</vt:lpstr>
      <vt:lpstr>What is the optimum (best) k value for the KNN model of this dataset?</vt:lpstr>
      <vt:lpstr>Group Member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Sahadsawat Khudpoon</dc:creator>
  <cp:lastModifiedBy>Sahadsawat Khudpoon</cp:lastModifiedBy>
  <cp:revision>4</cp:revision>
  <dcterms:created xsi:type="dcterms:W3CDTF">2020-12-09T22:35:58Z</dcterms:created>
  <dcterms:modified xsi:type="dcterms:W3CDTF">2020-12-10T00:44:22Z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