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373" r:id="rId1"/>
    <p:sldMasterId id="2147484432" r:id="rId2"/>
    <p:sldMasterId id="2147484477" r:id="rId3"/>
    <p:sldMasterId id="2147484538" r:id="rId4"/>
  </p:sldMasterIdLst>
  <p:notesMasterIdLst>
    <p:notesMasterId r:id="rId17"/>
  </p:notesMasterIdLst>
  <p:handoutMasterIdLst>
    <p:handoutMasterId r:id="rId18"/>
  </p:handoutMasterIdLst>
  <p:sldIdLst>
    <p:sldId id="2430" r:id="rId5"/>
    <p:sldId id="2432" r:id="rId6"/>
    <p:sldId id="2433" r:id="rId7"/>
    <p:sldId id="2434" r:id="rId8"/>
    <p:sldId id="2435" r:id="rId9"/>
    <p:sldId id="2436" r:id="rId10"/>
    <p:sldId id="2437" r:id="rId11"/>
    <p:sldId id="2442" r:id="rId12"/>
    <p:sldId id="2438" r:id="rId13"/>
    <p:sldId id="2439" r:id="rId14"/>
    <p:sldId id="2440" r:id="rId15"/>
    <p:sldId id="244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26CE5"/>
    <a:srgbClr val="339933"/>
    <a:srgbClr val="00B050"/>
    <a:srgbClr val="E9E9E9"/>
    <a:srgbClr val="59C3E9"/>
    <a:srgbClr val="00CC66"/>
    <a:srgbClr val="FF9900"/>
    <a:srgbClr val="92D050"/>
    <a:srgbClr val="06D1EC"/>
    <a:srgbClr val="0D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56AA4-7D5D-460D-BF33-3A9F5C231B1F}" v="40" dt="2019-10-08T09:46:13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6" autoAdjust="0"/>
    <p:restoredTop sz="96952" autoAdjust="0"/>
  </p:normalViewPr>
  <p:slideViewPr>
    <p:cSldViewPr snapToGrid="0">
      <p:cViewPr varScale="1">
        <p:scale>
          <a:sx n="147" d="100"/>
          <a:sy n="147" d="100"/>
        </p:scale>
        <p:origin x="108" y="114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-8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4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412481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spcAft>
                <a:spcPts val="1200"/>
              </a:spcAft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0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071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0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1510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070"/>
            <a:ext cx="11655840" cy="1793104"/>
          </a:xfrm>
        </p:spPr>
        <p:txBody>
          <a:bodyPr/>
          <a:lstStyle>
            <a:lvl1pPr>
              <a:defRPr sz="5294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802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28" y="2087885"/>
            <a:ext cx="11655840" cy="899665"/>
          </a:xfrm>
        </p:spPr>
        <p:txBody>
          <a:bodyPr/>
          <a:lstStyle>
            <a:lvl1pPr>
              <a:defRPr sz="5882"/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78861234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54" indent="0">
              <a:buNone/>
              <a:defRPr/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1985454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187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0834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1901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092814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8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4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 userDrawn="1"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 userDrawn="1"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3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Segoe UI Light"/>
                <a:cs typeface="+mn-cs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5F529DB-55F5-443A-A153-4B9166B90D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899"/>
            <a:ext cx="6858000" cy="4533899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45884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103281" y="4851708"/>
            <a:ext cx="5615580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1" y="2757189"/>
            <a:ext cx="5615580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3281" y="3960546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61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2999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35885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2086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6102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4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 with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3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5275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28BD72-8F4D-45F0-895D-618DDEA404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848D9E-E208-474E-B8F8-6B6EF46899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5064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22092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200"/>
            <a:ext cx="4914900" cy="59436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6362700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1926A96-C004-4096-9D90-1712BB110B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6362700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5666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57150A5-603E-45CB-90ED-88D5F012D7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1887751"/>
            <a:ext cx="11277600" cy="4208249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4959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A3AC42-E7E4-4837-AD6D-7372F7227A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66900"/>
            <a:ext cx="5622897" cy="4514047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4F77650-FFA2-4226-8961-E8D673467F2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4356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039586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5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3274985"/>
            <a:ext cx="5638800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Shape 69">
            <a:extLst>
              <a:ext uri="{FF2B5EF4-FFF2-40B4-BE49-F238E27FC236}">
                <a16:creationId xmlns:a16="http://schemas.microsoft.com/office/drawing/2014/main" id="{78CCEAB4-4301-9D4F-98B7-3C7144E5A3D5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3274985"/>
            <a:ext cx="5638799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436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4097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8EE58690-5E7F-C345-9E54-40916B1A6C5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4000500"/>
            <a:ext cx="5638800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Shape 69">
            <a:extLst>
              <a:ext uri="{FF2B5EF4-FFF2-40B4-BE49-F238E27FC236}">
                <a16:creationId xmlns:a16="http://schemas.microsoft.com/office/drawing/2014/main" id="{FD8EFF2A-00F8-1C47-B16D-242D1997A4AB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4000500"/>
            <a:ext cx="5638799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194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5C63F4F-9B1D-48B9-B01E-A10B1592D27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38795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26624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74C8F2-F047-4FCF-8943-2578FE19FE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39352"/>
            <a:ext cx="5622897" cy="4541596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99710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CDD260C-CCCD-467E-AF20-0BCBF4300AC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39352"/>
            <a:ext cx="5638799" cy="45415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051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 userDrawn="1"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DA021890-D16A-D649-AA1E-9ED7EFA69AF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596BDBB1-DFCE-5B44-8169-B1A6DE61560F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3190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</p:spTree>
    <p:extLst>
      <p:ext uri="{BB962C8B-B14F-4D97-AF65-F5344CB8AC3E}">
        <p14:creationId xmlns:p14="http://schemas.microsoft.com/office/powerpoint/2010/main" val="33594280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73039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7732AA-D7B1-48A6-8C12-8974C5F0A10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3475C84-786C-409E-B9CE-2261308DA6E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82736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idx="26"/>
          </p:nvPr>
        </p:nvSpPr>
        <p:spPr>
          <a:xfrm>
            <a:off x="6103951" y="1866900"/>
            <a:ext cx="56308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61697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hape 78">
            <a:extLst>
              <a:ext uri="{FF2B5EF4-FFF2-40B4-BE49-F238E27FC236}">
                <a16:creationId xmlns:a16="http://schemas.microsoft.com/office/drawing/2014/main" id="{A53FCAFC-5653-0C46-8E56-ADCCBA6F7CB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15" name="Shape 78">
            <a:extLst>
              <a:ext uri="{FF2B5EF4-FFF2-40B4-BE49-F238E27FC236}">
                <a16:creationId xmlns:a16="http://schemas.microsoft.com/office/drawing/2014/main" id="{644AA6BB-203B-E644-8A81-9AF5D2C1454A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2989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A5B8A30-0D25-46A7-8825-163B12353388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465151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01926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3192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506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6430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D67C4168-A193-45C5-93FD-7A782A48C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798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7C32BF6-02DE-4611-8B42-B01BC47D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78D2F5C-C02D-49C4-A3A8-A4526E03FB11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65151" y="1866900"/>
            <a:ext cx="5630848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2DE6A1D-8AB1-4C01-944E-A32A7172E8E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Drag picture to placeholder </a:t>
            </a:r>
            <a:br>
              <a:rPr lang="en-US"/>
            </a:br>
            <a:r>
              <a:rPr lang="en-US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937339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1DDD-55E1-C14C-8058-596104BB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60CFDBD-BED9-4E96-95E3-CCD21C2AE18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r>
              <a:rPr lang="en-US"/>
              <a:t>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18F37-4806-4CE2-B027-C3AAFA8CF9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18288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5F4F54-6248-4FCE-81BA-DAD1E53376A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6096000" y="1866900"/>
            <a:ext cx="5638798" cy="4514047"/>
          </a:xfrm>
          <a:prstGeom prst="rect">
            <a:avLst/>
          </a:prstGeom>
        </p:spPr>
        <p:txBody>
          <a:bodyPr vert="horz" wrap="square" lIns="18288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7779860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8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7F1E30F-90B3-4508-AC79-FDBFF960BB8C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6103951" y="3276600"/>
            <a:ext cx="5630848" cy="31043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</a:t>
            </a:r>
            <a:br>
              <a:rPr lang="en-US"/>
            </a:br>
            <a:r>
              <a:rPr lang="en-US"/>
              <a:t>to add </a:t>
            </a:r>
            <a:br>
              <a:rPr lang="en-US"/>
            </a:br>
            <a:r>
              <a:rPr lang="en-US"/>
              <a:t>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6" hidden="1">
            <a:extLst>
              <a:ext uri="{FF2B5EF4-FFF2-40B4-BE49-F238E27FC236}">
                <a16:creationId xmlns:a16="http://schemas.microsoft.com/office/drawing/2014/main" id="{3CAB610D-9FDA-664B-88C5-3D66189F6F1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1049F32-FBDB-40C5-9199-3991B2F5A71D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181100"/>
            <a:ext cx="5630849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0203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799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270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01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D706C368-32EC-8046-A75E-5C873EF24AF6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37B0F2F-B5E1-40A6-9340-FE71343E99B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70405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188661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087344" y="4851708"/>
            <a:ext cx="5631517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2" y="2757189"/>
            <a:ext cx="5631517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87344" y="3960546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636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6174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5207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5261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9277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020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552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96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67661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991213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199"/>
            <a:ext cx="4914900" cy="5923747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3" y="457200"/>
            <a:ext cx="6346797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86132D9-558F-43FA-A358-E04195E8D55B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63547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11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1805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3C97EDA-C329-4763-94A9-481275DDA96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11269648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7939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4C69D1-7665-4677-BC3E-0E20C655F8C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 b="0" i="0">
                <a:latin typeface="Segoe UI" charset="0"/>
                <a:ea typeface="Segoe UI" charset="0"/>
                <a:cs typeface="Segoe UI" charset="0"/>
              </a:defRPr>
            </a:lvl5pPr>
            <a:lvl6pPr marL="1965221">
              <a:lnSpc>
                <a:spcPct val="110000"/>
              </a:lnSpc>
              <a:defRPr baseline="300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CECAC6-5C8B-454E-A52C-D80616B32EC9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5405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039586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3581DFA-7055-4732-A05C-2E32A05828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3274985"/>
            <a:ext cx="5622896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C8D9B0A-6DBF-44F9-8A59-8CE436F8C287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3274985"/>
            <a:ext cx="5646753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385149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4097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B74D50-B0C8-4EC5-BBCB-FF57490D099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4021746"/>
            <a:ext cx="5622896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1B35573-078F-4514-BAB3-8768D60B9FD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4021746"/>
            <a:ext cx="5646753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87783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75720A0F-EAA9-4BF9-A35F-167BE3B19A0A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960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F176D-9051-CF42-BE22-2BBAB77462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2A6ED-1A36-48AF-B9E5-5982C25DF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075" y="6442502"/>
            <a:ext cx="4114800" cy="390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>
                <a:solidFill>
                  <a:schemeClr val="accent6"/>
                </a:solidFill>
              </a:rPr>
              <a:t>Classified as Microsoft Confidential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85624A1-7981-4C6B-A325-FFA200CB4754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770833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F31B0C-2013-F049-8C71-68ECE5AA51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4C2FD0C-70E2-45DE-839E-19D6D5B747D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096000" y="1866900"/>
            <a:ext cx="5638800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276792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CD7164-7CA3-9347-9501-D910E9A542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33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958626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8794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Large: subhead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Medium: 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452560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/>
              <a:t>Small caption: Segoe UI Bold 10/12</a:t>
            </a:r>
          </a:p>
          <a:p>
            <a:pPr lvl="1"/>
            <a:r>
              <a:rPr lang="en-US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8740074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089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933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zure ic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D3CEEF9C-DF58-4941-813A-2F778539D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1052"/>
          <a:stretch/>
        </p:blipFill>
        <p:spPr>
          <a:xfrm>
            <a:off x="4603805" y="261809"/>
            <a:ext cx="7588195" cy="6596192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CDE27-EDA2-144F-8BC6-6083D6D9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3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1220892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2363724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E6DEDFF-894F-394F-8931-EC56C5D3D6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1" y="5372100"/>
            <a:ext cx="3508666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3039" y="5764610"/>
            <a:ext cx="3476127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14157025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4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47F45D9-95A5-4648-AE3A-82DCC6FFC59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Drag picture to placeholder </a:t>
            </a:r>
            <a:br>
              <a:rPr lang="en-US"/>
            </a:br>
            <a:r>
              <a:rPr lang="en-US"/>
              <a:t>or click icon to add</a:t>
            </a:r>
          </a:p>
        </p:txBody>
      </p:sp>
      <p:sp>
        <p:nvSpPr>
          <p:cNvPr id="4" name="Title Placeholder 2">
            <a:extLst>
              <a:ext uri="{FF2B5EF4-FFF2-40B4-BE49-F238E27FC236}">
                <a16:creationId xmlns:a16="http://schemas.microsoft.com/office/drawing/2014/main" id="{871EF881-5E89-4644-A1E8-CF4882056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800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F09F98-AD56-4DD4-83C9-B72AC6215059}"/>
              </a:ext>
            </a:extLst>
          </p:cNvPr>
          <p:cNvSpPr txBox="1">
            <a:spLocks/>
          </p:cNvSpPr>
          <p:nvPr userDrawn="1"/>
        </p:nvSpPr>
        <p:spPr>
          <a:xfrm>
            <a:off x="1" y="6400032"/>
            <a:ext cx="528074" cy="266241"/>
          </a:xfrm>
          <a:prstGeom prst="rect">
            <a:avLst/>
          </a:prstGeom>
        </p:spPr>
        <p:txBody>
          <a:bodyPr vert="horz" lIns="91440" tIns="45720" rIns="182880" bIns="18288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BBD8D9-29AA-4D60-87D3-27E8B62423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2" y="1866900"/>
            <a:ext cx="5638798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987364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935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+ Index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6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</a:t>
            </a:r>
            <a:r>
              <a:rPr lang="en-US"/>
              <a:t>go here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3256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3">
            <a:extLst>
              <a:ext uri="{FF2B5EF4-FFF2-40B4-BE49-F238E27FC236}">
                <a16:creationId xmlns:a16="http://schemas.microsoft.com/office/drawing/2014/main" id="{FB11FEBD-5C2F-4BE7-BB21-A5DB64908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142" y="2590800"/>
            <a:ext cx="10601757" cy="990631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24" name="Shape 78">
            <a:extLst>
              <a:ext uri="{FF2B5EF4-FFF2-40B4-BE49-F238E27FC236}">
                <a16:creationId xmlns:a16="http://schemas.microsoft.com/office/drawing/2014/main" id="{BAAE8EAD-16BA-4B71-B2FF-661EA6C64800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581431"/>
            <a:ext cx="10553700" cy="4247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457114" indent="-457114">
              <a:buFont typeface="+mj-lt"/>
              <a:buNone/>
              <a:defRPr sz="28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1413CC7-FF34-4272-956B-B08BCBB287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773917" cy="40525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FC9AA33-9990-4126-B01B-6E5F8AB46A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37035"/>
            <a:ext cx="3773917" cy="330008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C2356-D61D-0A43-A1C6-D11A93A3A50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SIPCM914a47ef9da007a5f5ca1e01" descr="{&quot;HashCode&quot;:-16347853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5A3DB5A4-3B39-4F7C-A696-23A2A8A963EE}"/>
              </a:ext>
            </a:extLst>
          </p:cNvPr>
          <p:cNvSpPr txBox="1"/>
          <p:nvPr userDrawn="1"/>
        </p:nvSpPr>
        <p:spPr>
          <a:xfrm>
            <a:off x="0" y="6649884"/>
            <a:ext cx="2123853" cy="15388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67212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! | Q+A | Contact | Re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5999" y="1181100"/>
            <a:ext cx="5638801" cy="4914900"/>
          </a:xfrm>
        </p:spPr>
        <p:txBody>
          <a:bodyPr lIns="274320" tIns="0" rIns="0" anchor="ctr" anchorCtr="0">
            <a:normAutofit/>
          </a:bodyPr>
          <a:lstStyle>
            <a:lvl1pPr>
              <a:spcAft>
                <a:spcPts val="600"/>
              </a:spcAft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buClrTx/>
              <a:defRPr sz="1400" b="0" i="0">
                <a:solidFill>
                  <a:srgbClr val="D2D2D2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638800" cy="723900"/>
          </a:xfrm>
        </p:spPr>
        <p:txBody>
          <a:bodyPr/>
          <a:lstStyle>
            <a:lvl1pPr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4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Q+A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rPr>
              <a:t>|</a:t>
            </a:r>
            <a:r>
              <a:rPr lang="en-US" sz="4400" b="1" i="0" baseline="0" dirty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Thank you!</a:t>
            </a:r>
            <a:endParaRPr lang="en-US" sz="4400" b="1" i="0" dirty="0">
              <a:solidFill>
                <a:schemeClr val="tx1"/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6096000" y="1181100"/>
            <a:ext cx="0" cy="4914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DABAB-52C7-7E48-B9B1-C0740F8CB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3359C7-D4E2-44EB-BFB9-83B13AD090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5152602"/>
            <a:ext cx="3513311" cy="471699"/>
          </a:xfrm>
        </p:spPr>
        <p:txBody>
          <a:bodyPr/>
          <a:lstStyle>
            <a:lvl1pPr>
              <a:defRPr sz="24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5D7F76-CA4B-43EC-AC3B-BA75576CA8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624301"/>
            <a:ext cx="3513311" cy="471699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40146658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Data Vi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lum bright="13000"/>
            <a:alphaModFix amt="8000"/>
          </a:blip>
          <a:stretch>
            <a:fillRect/>
          </a:stretch>
        </p:blipFill>
        <p:spPr>
          <a:xfrm rot="17100000">
            <a:off x="5938657" y="-187673"/>
            <a:ext cx="6014762" cy="64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4C959DC-72E4-47D6-8569-7330C93B19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4684F-B256-4B3D-8CF8-E3919E0856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AC20D8-C45F-4EE8-8418-6282A3B9FC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271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A45350-938C-4C1E-87A3-F80ADD4B9546}"/>
              </a:ext>
            </a:extLst>
          </p:cNvPr>
          <p:cNvSpPr/>
          <p:nvPr userDrawn="1"/>
        </p:nvSpPr>
        <p:spPr bwMode="auto">
          <a:xfrm flipH="1" flipV="1">
            <a:off x="0" y="0"/>
            <a:ext cx="12190270" cy="143821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894A99-A752-42BA-B1EB-CDD1CAF93D54}"/>
              </a:ext>
            </a:extLst>
          </p:cNvPr>
          <p:cNvSpPr/>
          <p:nvPr userDrawn="1"/>
        </p:nvSpPr>
        <p:spPr bwMode="auto">
          <a:xfrm>
            <a:off x="0" y="1731044"/>
            <a:ext cx="12190270" cy="5126957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4174570"/>
            <a:ext cx="8964185" cy="1178282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5354150"/>
            <a:ext cx="8964186" cy="95907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91CB2F-950C-41BC-99F6-26CA49D4A3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9290" y="292825"/>
            <a:ext cx="1993362" cy="70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5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768" y="816708"/>
            <a:ext cx="11676463" cy="57619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3414" y="322490"/>
            <a:ext cx="9720817" cy="6256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977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52632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DD21F8-4159-4A66-BDF8-AFEDA3479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FC412D9-CA04-44CF-B8DB-95E7E19204D5}"/>
              </a:ext>
            </a:extLst>
          </p:cNvPr>
          <p:cNvSpPr txBox="1">
            <a:spLocks/>
          </p:cNvSpPr>
          <p:nvPr userDrawn="1"/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CA683ED-48AE-4856-826D-F28B2D0ECF5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6E31588E-9179-43F4-987F-E4B7A61DB4F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r>
              <a:rPr lang="en-US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554752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2084172"/>
            <a:ext cx="5376684" cy="179311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91069"/>
            <a:ext cx="5378485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9576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1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72"/>
            <a:ext cx="5378485" cy="3586208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Pull quote</a:t>
            </a:r>
          </a:p>
        </p:txBody>
      </p:sp>
    </p:spTree>
    <p:extLst>
      <p:ext uri="{BB962C8B-B14F-4D97-AF65-F5344CB8AC3E}">
        <p14:creationId xmlns:p14="http://schemas.microsoft.com/office/powerpoint/2010/main" val="4257849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914482" y="708900"/>
            <a:ext cx="627497" cy="627586"/>
          </a:xfrm>
          <a:solidFill>
            <a:srgbClr val="68217A"/>
          </a:solidFill>
        </p:spPr>
        <p:txBody>
          <a:bodyPr anchor="ctr">
            <a:noAutofit/>
          </a:bodyPr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233488" y="891888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33488" y="3743932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307819" y="3557465"/>
            <a:ext cx="2234160" cy="2228097"/>
          </a:xfrm>
          <a:solidFill>
            <a:srgbClr val="68217A"/>
          </a:solidFill>
        </p:spPr>
        <p:txBody>
          <a:bodyPr lIns="182880" tIns="146304" rIns="182880" bIns="146304"/>
          <a:lstStyle>
            <a:lvl1pPr>
              <a:defRPr sz="3137">
                <a:gradFill>
                  <a:gsLst>
                    <a:gs pos="14159">
                      <a:schemeClr val="bg1"/>
                    </a:gs>
                    <a:gs pos="37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428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</p:bldLst>
  </p:timing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/>
            </a:lvl2pPr>
            <a:lvl3pPr>
              <a:defRPr sz="1568"/>
            </a:lvl3pPr>
            <a:lvl4pPr>
              <a:defRPr sz="1568"/>
            </a:lvl4pPr>
            <a:lvl5pPr marL="1008435" indent="0">
              <a:buNone/>
              <a:defRPr sz="1568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2649207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7"/>
            <a:ext cx="5378549" cy="398335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2035">
                      <a:schemeClr val="tx1"/>
                    </a:gs>
                    <a:gs pos="84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938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urple">
    <p:bg bwMode="lt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469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75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9103873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Gray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99115">
                      <a:schemeClr val="tx1"/>
                    </a:gs>
                    <a:gs pos="87611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4159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3040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Orange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85821">
                      <a:schemeClr val="tx1"/>
                    </a:gs>
                    <a:gs pos="6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54867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47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814861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slanted Image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0A937-5674-5E4D-BA15-88B347E17A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D82040B-E8B0-4143-8A3F-EF4AA4D005D0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5BBFF32C-2A15-44C5-B538-CFD1F92176C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r>
              <a:rPr lang="en-US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4100027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Content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884345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647788" y="1187621"/>
            <a:ext cx="6274974" cy="588449"/>
          </a:xfrm>
        </p:spPr>
        <p:txBody>
          <a:bodyPr/>
          <a:lstStyle>
            <a:lvl1pPr marL="0" indent="0">
              <a:buNone/>
              <a:defRPr sz="294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4998918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8887599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&amp;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4"/>
            <a:ext cx="8964248" cy="669927"/>
          </a:xfrm>
        </p:spPr>
        <p:txBody>
          <a:bodyPr/>
          <a:lstStyle>
            <a:lvl1pPr marL="0" indent="0">
              <a:buNone/>
              <a:defRPr sz="3529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2124133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ox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3585699" cy="425495"/>
          </a:xfrm>
        </p:spPr>
        <p:txBody>
          <a:bodyPr/>
          <a:lstStyle>
            <a:lvl1pPr marL="0" indent="0">
              <a:buNone/>
              <a:defRPr sz="1765">
                <a:latin typeface="+mn-lt"/>
              </a:defRPr>
            </a:lvl1pPr>
            <a:lvl2pPr>
              <a:defRPr sz="1765"/>
            </a:lvl2pPr>
            <a:lvl3pPr>
              <a:defRPr sz="1765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9781541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phot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gradFill>
                  <a:gsLst>
                    <a:gs pos="69027">
                      <a:schemeClr val="tx1"/>
                    </a:gs>
                    <a:gs pos="2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865107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Categori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737413"/>
          </a:xfrm>
        </p:spPr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980725"/>
            <a:ext cx="11653523" cy="506972"/>
          </a:xfrm>
        </p:spPr>
        <p:txBody>
          <a:bodyPr/>
          <a:lstStyle>
            <a:lvl1pPr marL="0" indent="0">
              <a:buNone/>
              <a:defRPr sz="235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69239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3256442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243644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9230848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7408207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Dark Content Box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3"/>
            <a:ext cx="5378549" cy="4903020"/>
          </a:xfrm>
          <a:solidFill>
            <a:schemeClr val="accent1">
              <a:alpha val="90000"/>
            </a:schemeClr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10619">
                      <a:schemeClr val="bg1"/>
                    </a:gs>
                    <a:gs pos="33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1961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540477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226684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9196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73131" y="291069"/>
            <a:ext cx="11653523" cy="6125745"/>
            <a:chOff x="274638" y="297107"/>
            <a:chExt cx="11887200" cy="6247693"/>
          </a:xfrm>
        </p:grpSpPr>
        <p:pic>
          <p:nvPicPr>
            <p:cNvPr id="4" name="Picture 3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38" y="298483"/>
              <a:ext cx="3657356" cy="3657356"/>
            </a:xfrm>
            <a:prstGeom prst="rect">
              <a:avLst/>
            </a:prstGeom>
          </p:spPr>
        </p:pic>
        <p:pic>
          <p:nvPicPr>
            <p:cNvPr id="5" name="Picture 4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9838" y="298727"/>
              <a:ext cx="3657356" cy="3657356"/>
            </a:xfrm>
            <a:prstGeom prst="rect">
              <a:avLst/>
            </a:prstGeom>
          </p:spPr>
        </p:pic>
        <p:pic>
          <p:nvPicPr>
            <p:cNvPr id="6" name="Picture 5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2482" y="298483"/>
              <a:ext cx="3657356" cy="3657356"/>
            </a:xfrm>
            <a:prstGeom prst="rect">
              <a:avLst/>
            </a:prstGeom>
          </p:spPr>
        </p:pic>
        <p:pic>
          <p:nvPicPr>
            <p:cNvPr id="7" name="Picture 6" descr="NewGridTile_8x8.png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4882" y="3954584"/>
              <a:ext cx="3657356" cy="2583015"/>
            </a:xfrm>
            <a:prstGeom prst="rect">
              <a:avLst/>
            </a:prstGeom>
          </p:spPr>
        </p:pic>
        <p:pic>
          <p:nvPicPr>
            <p:cNvPr id="8" name="Picture 7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89838" y="3954707"/>
              <a:ext cx="3657356" cy="2590093"/>
            </a:xfrm>
            <a:prstGeom prst="rect">
              <a:avLst/>
            </a:prstGeom>
          </p:spPr>
        </p:pic>
        <p:pic>
          <p:nvPicPr>
            <p:cNvPr id="9" name="Picture 8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2482" y="3954463"/>
              <a:ext cx="3657356" cy="2590337"/>
            </a:xfrm>
            <a:prstGeom prst="rect">
              <a:avLst/>
            </a:prstGeom>
          </p:spPr>
        </p:pic>
        <p:pic>
          <p:nvPicPr>
            <p:cNvPr id="10" name="Picture 9" descr="NewGridTile_8x8.png"/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297107"/>
              <a:ext cx="914400" cy="3657356"/>
            </a:xfrm>
            <a:prstGeom prst="rect">
              <a:avLst/>
            </a:prstGeom>
          </p:spPr>
        </p:pic>
        <p:pic>
          <p:nvPicPr>
            <p:cNvPr id="11" name="Picture 10" descr="NewGridTile_8x8.png"/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3952515"/>
              <a:ext cx="914400" cy="259009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4438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57" name="Rectangle 56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13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5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59" name="Group 5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6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11" name="Rectangle 10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7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8" name="Content Placeholder 17"/>
            <p:cNvSpPr txBox="1">
              <a:spLocks/>
            </p:cNvSpPr>
            <p:nvPr/>
          </p:nvSpPr>
          <p:spPr>
            <a:xfrm>
              <a:off x="12538855" y="1998507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64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20" name="Rectangle 19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4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21" name="Rectangle 20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5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22" name="Rectangle 21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61" name="Group 60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3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65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08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407" r:id="rId3"/>
    <p:sldLayoutId id="2147484411" r:id="rId4"/>
    <p:sldLayoutId id="2147484424" r:id="rId5"/>
    <p:sldLayoutId id="2147484395" r:id="rId6"/>
    <p:sldLayoutId id="2147484531" r:id="rId7"/>
    <p:sldLayoutId id="2147484532" r:id="rId8"/>
    <p:sldLayoutId id="2147484530" r:id="rId9"/>
    <p:sldLayoutId id="2147484475" r:id="rId10"/>
    <p:sldLayoutId id="2147484417" r:id="rId11"/>
    <p:sldLayoutId id="2147484379" r:id="rId12"/>
    <p:sldLayoutId id="2147484380" r:id="rId13"/>
    <p:sldLayoutId id="2147484378" r:id="rId14"/>
    <p:sldLayoutId id="2147484381" r:id="rId15"/>
    <p:sldLayoutId id="2147484382" r:id="rId16"/>
    <p:sldLayoutId id="2147484388" r:id="rId17"/>
    <p:sldLayoutId id="2147484533" r:id="rId18"/>
    <p:sldLayoutId id="2147484387" r:id="rId19"/>
    <p:sldLayoutId id="2147484534" r:id="rId20"/>
    <p:sldLayoutId id="2147484386" r:id="rId21"/>
    <p:sldLayoutId id="2147484428" r:id="rId22"/>
    <p:sldLayoutId id="2147484430" r:id="rId23"/>
    <p:sldLayoutId id="2147484383" r:id="rId24"/>
    <p:sldLayoutId id="2147484384" r:id="rId25"/>
    <p:sldLayoutId id="2147484385" r:id="rId26"/>
    <p:sldLayoutId id="2147484390" r:id="rId27"/>
    <p:sldLayoutId id="2147484391" r:id="rId28"/>
    <p:sldLayoutId id="2147484389" r:id="rId29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64E687F7-ADFB-431B-BFAD-ECA70B8FBAA9}"/>
              </a:ext>
            </a:extLst>
          </p:cNvPr>
          <p:cNvSpPr txBox="1">
            <a:spLocks/>
          </p:cNvSpPr>
          <p:nvPr userDrawn="1"/>
        </p:nvSpPr>
        <p:spPr>
          <a:xfrm>
            <a:off x="12559431" y="201180"/>
            <a:ext cx="973905" cy="256020"/>
          </a:xfrm>
          <a:prstGeom prst="rect">
            <a:avLst/>
          </a:prstGeom>
          <a:noFill/>
          <a:ln w="12700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800" b="0" i="0" kern="1200" dirty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1pPr>
            <a:lvl2pPr marL="228600" indent="-230188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4572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17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858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lang="en-US" sz="14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28575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effectLst/>
                <a:latin typeface="Segoe UI Light" charset="0"/>
                <a:ea typeface="+mn-ea"/>
                <a:cs typeface="Segoe UI Light" charset="0"/>
              </a:defRPr>
            </a:lvl5pPr>
            <a:lvl6pPr marL="2513861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Chart Colors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35" name="Group 3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65" name="Rectangle 64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94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36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62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0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2" name="Content Placeholder 17"/>
            <p:cNvSpPr txBox="1">
              <a:spLocks/>
            </p:cNvSpPr>
            <p:nvPr/>
          </p:nvSpPr>
          <p:spPr>
            <a:xfrm>
              <a:off x="12538855" y="1989210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43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55" name="Rectangle 54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53" name="Rectangle 52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4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51" name="Rectangle 50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2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7" name="Group 46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0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48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201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33" r:id="rId1"/>
    <p:sldLayoutId id="2147484437" r:id="rId2"/>
    <p:sldLayoutId id="2147484436" r:id="rId3"/>
    <p:sldLayoutId id="2147484438" r:id="rId4"/>
    <p:sldLayoutId id="2147484439" r:id="rId5"/>
    <p:sldLayoutId id="2147484440" r:id="rId6"/>
    <p:sldLayoutId id="2147484441" r:id="rId7"/>
    <p:sldLayoutId id="2147484443" r:id="rId8"/>
    <p:sldLayoutId id="2147484476" r:id="rId9"/>
    <p:sldLayoutId id="2147484444" r:id="rId10"/>
    <p:sldLayoutId id="2147484445" r:id="rId11"/>
    <p:sldLayoutId id="2147484446" r:id="rId12"/>
    <p:sldLayoutId id="2147484448" r:id="rId13"/>
    <p:sldLayoutId id="2147484449" r:id="rId14"/>
    <p:sldLayoutId id="2147484450" r:id="rId15"/>
    <p:sldLayoutId id="2147484451" r:id="rId16"/>
    <p:sldLayoutId id="2147484535" r:id="rId17"/>
    <p:sldLayoutId id="2147484452" r:id="rId18"/>
    <p:sldLayoutId id="2147484536" r:id="rId19"/>
    <p:sldLayoutId id="2147484453" r:id="rId20"/>
    <p:sldLayoutId id="2147484454" r:id="rId21"/>
    <p:sldLayoutId id="2147484455" r:id="rId22"/>
    <p:sldLayoutId id="2147484456" r:id="rId23"/>
    <p:sldLayoutId id="2147484457" r:id="rId24"/>
    <p:sldLayoutId id="2147484458" r:id="rId25"/>
    <p:sldLayoutId id="2147484459" r:id="rId26"/>
    <p:sldLayoutId id="2147484460" r:id="rId27"/>
    <p:sldLayoutId id="2147484461" r:id="rId28"/>
    <p:sldLayoutId id="2147484568" r:id="rId29"/>
    <p:sldLayoutId id="2147484573" r:id="rId30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10000"/>
        </a:lnSpc>
        <a:spcBef>
          <a:spcPts val="500"/>
        </a:spcBef>
        <a:buClr>
          <a:schemeClr val="tx1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87378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522" r:id="rId2"/>
    <p:sldLayoutId id="2147484529" r:id="rId3"/>
    <p:sldLayoutId id="2147484511" r:id="rId4"/>
    <p:sldLayoutId id="2147484512" r:id="rId5"/>
    <p:sldLayoutId id="2147484509" r:id="rId6"/>
    <p:sldLayoutId id="2147484510" r:id="rId7"/>
    <p:sldLayoutId id="2147484513" r:id="rId8"/>
    <p:sldLayoutId id="2147484523" r:id="rId9"/>
    <p:sldLayoutId id="2147484514" r:id="rId10"/>
    <p:sldLayoutId id="2147484515" r:id="rId11"/>
    <p:sldLayoutId id="2147484524" r:id="rId12"/>
    <p:sldLayoutId id="2147484516" r:id="rId13"/>
    <p:sldLayoutId id="2147484521" r:id="rId14"/>
    <p:sldLayoutId id="2147484517" r:id="rId15"/>
    <p:sldLayoutId id="2147484519" r:id="rId16"/>
    <p:sldLayoutId id="2147484520" r:id="rId17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39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914367" rtl="0" eaLnBrk="1" latinLnBrk="0" hangingPunct="1">
              <a:defRPr lang="en-US" sz="88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6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88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4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9" r:id="rId1"/>
    <p:sldLayoutId id="2147484540" r:id="rId2"/>
    <p:sldLayoutId id="2147484541" r:id="rId3"/>
    <p:sldLayoutId id="2147484542" r:id="rId4"/>
    <p:sldLayoutId id="2147484543" r:id="rId5"/>
    <p:sldLayoutId id="2147484544" r:id="rId6"/>
    <p:sldLayoutId id="2147484545" r:id="rId7"/>
    <p:sldLayoutId id="2147484546" r:id="rId8"/>
    <p:sldLayoutId id="2147484547" r:id="rId9"/>
    <p:sldLayoutId id="2147484548" r:id="rId10"/>
    <p:sldLayoutId id="2147484549" r:id="rId11"/>
    <p:sldLayoutId id="2147484550" r:id="rId12"/>
    <p:sldLayoutId id="2147484551" r:id="rId13"/>
    <p:sldLayoutId id="2147484552" r:id="rId14"/>
    <p:sldLayoutId id="2147484553" r:id="rId15"/>
    <p:sldLayoutId id="2147484554" r:id="rId16"/>
    <p:sldLayoutId id="2147484555" r:id="rId17"/>
    <p:sldLayoutId id="2147484556" r:id="rId18"/>
    <p:sldLayoutId id="2147484557" r:id="rId19"/>
    <p:sldLayoutId id="2147484558" r:id="rId20"/>
    <p:sldLayoutId id="2147484559" r:id="rId21"/>
    <p:sldLayoutId id="2147484560" r:id="rId22"/>
    <p:sldLayoutId id="2147484561" r:id="rId23"/>
    <p:sldLayoutId id="2147484562" r:id="rId24"/>
    <p:sldLayoutId id="2147484563" r:id="rId25"/>
    <p:sldLayoutId id="2147484564" r:id="rId26"/>
    <p:sldLayoutId id="2147484565" r:id="rId27"/>
    <p:sldLayoutId id="2147484566" r:id="rId28"/>
    <p:sldLayoutId id="2147484567" r:id="rId29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0.sv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34.svg"/><Relationship Id="rId5" Type="http://schemas.openxmlformats.org/officeDocument/2006/relationships/image" Target="../media/image22.svg"/><Relationship Id="rId10" Type="http://schemas.openxmlformats.org/officeDocument/2006/relationships/image" Target="../media/image33.png"/><Relationship Id="rId4" Type="http://schemas.openxmlformats.org/officeDocument/2006/relationships/image" Target="../media/image21.png"/><Relationship Id="rId9" Type="http://schemas.openxmlformats.org/officeDocument/2006/relationships/image" Target="../media/image3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4.sv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3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0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12" Type="http://schemas.openxmlformats.org/officeDocument/2006/relationships/image" Target="../media/image24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31.png"/><Relationship Id="rId11" Type="http://schemas.openxmlformats.org/officeDocument/2006/relationships/image" Target="../media/image23.png"/><Relationship Id="rId5" Type="http://schemas.openxmlformats.org/officeDocument/2006/relationships/image" Target="../media/image30.svg"/><Relationship Id="rId10" Type="http://schemas.openxmlformats.org/officeDocument/2006/relationships/image" Target="../media/image39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30.svg"/><Relationship Id="rId5" Type="http://schemas.openxmlformats.org/officeDocument/2006/relationships/image" Target="../media/image22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30.svg"/><Relationship Id="rId5" Type="http://schemas.openxmlformats.org/officeDocument/2006/relationships/image" Target="../media/image22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6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25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4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0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12" Type="http://schemas.openxmlformats.org/officeDocument/2006/relationships/image" Target="../media/image24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31.png"/><Relationship Id="rId11" Type="http://schemas.openxmlformats.org/officeDocument/2006/relationships/image" Target="../media/image23.png"/><Relationship Id="rId5" Type="http://schemas.openxmlformats.org/officeDocument/2006/relationships/image" Target="../media/image30.svg"/><Relationship Id="rId10" Type="http://schemas.openxmlformats.org/officeDocument/2006/relationships/image" Target="../media/image39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2.svg"/><Relationship Id="rId7" Type="http://schemas.openxmlformats.org/officeDocument/2006/relationships/image" Target="../media/image4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24.svg"/><Relationship Id="rId10" Type="http://schemas.openxmlformats.org/officeDocument/2006/relationships/image" Target="../media/image45.png"/><Relationship Id="rId4" Type="http://schemas.openxmlformats.org/officeDocument/2006/relationships/image" Target="../media/image23.png"/><Relationship Id="rId9" Type="http://schemas.openxmlformats.org/officeDocument/2006/relationships/image" Target="../media/image4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32.svg"/><Relationship Id="rId5" Type="http://schemas.openxmlformats.org/officeDocument/2006/relationships/image" Target="../media/image22.svg"/><Relationship Id="rId10" Type="http://schemas.openxmlformats.org/officeDocument/2006/relationships/image" Target="../media/image31.png"/><Relationship Id="rId4" Type="http://schemas.openxmlformats.org/officeDocument/2006/relationships/image" Target="../media/image21.png"/><Relationship Id="rId9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1A32084-D2BE-4AB0-A09C-C7B867864CA2}"/>
              </a:ext>
            </a:extLst>
          </p:cNvPr>
          <p:cNvSpPr/>
          <p:nvPr/>
        </p:nvSpPr>
        <p:spPr>
          <a:xfrm>
            <a:off x="8396296" y="2311399"/>
            <a:ext cx="2914654" cy="319258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657F12-FDE4-4562-82D0-139778460E83}"/>
              </a:ext>
            </a:extLst>
          </p:cNvPr>
          <p:cNvSpPr/>
          <p:nvPr/>
        </p:nvSpPr>
        <p:spPr>
          <a:xfrm>
            <a:off x="5190321" y="2311399"/>
            <a:ext cx="2914654" cy="319258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7648"/>
            <a:ext cx="11277599" cy="712379"/>
          </a:xfrm>
        </p:spPr>
        <p:txBody>
          <a:bodyPr>
            <a:normAutofit/>
          </a:bodyPr>
          <a:lstStyle/>
          <a:p>
            <a:r>
              <a:rPr lang="en-GB" sz="3600"/>
              <a:t>Deploying The App Part 1 – Target State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8753" y="2799632"/>
            <a:ext cx="927273" cy="90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8753" y="4026719"/>
            <a:ext cx="927273" cy="90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F96632-DB63-4F95-91D7-AD79AE64E137}"/>
              </a:ext>
            </a:extLst>
          </p:cNvPr>
          <p:cNvSpPr txBox="1"/>
          <p:nvPr/>
        </p:nvSpPr>
        <p:spPr>
          <a:xfrm>
            <a:off x="8495954" y="3126521"/>
            <a:ext cx="112448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err="1"/>
              <a:t>mongodb</a:t>
            </a:r>
            <a:endParaRPr lang="en-GB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C1D89E-EC77-4F49-8D8F-FCC0277EBE92}"/>
              </a:ext>
            </a:extLst>
          </p:cNvPr>
          <p:cNvSpPr txBox="1"/>
          <p:nvPr/>
        </p:nvSpPr>
        <p:spPr>
          <a:xfrm>
            <a:off x="9199128" y="25067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9872390" y="3699632"/>
            <a:ext cx="0" cy="32708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0E46211-A8F6-4AF2-8BD5-E43DA124E592}"/>
              </a:ext>
            </a:extLst>
          </p:cNvPr>
          <p:cNvSpPr txBox="1"/>
          <p:nvPr/>
        </p:nvSpPr>
        <p:spPr>
          <a:xfrm>
            <a:off x="10309622" y="4016088"/>
            <a:ext cx="403958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DEE99B-4FBB-4167-A8E3-E859BE1CE13F}"/>
              </a:ext>
            </a:extLst>
          </p:cNvPr>
          <p:cNvSpPr/>
          <p:nvPr/>
        </p:nvSpPr>
        <p:spPr>
          <a:xfrm>
            <a:off x="8553014" y="4926719"/>
            <a:ext cx="2638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i="1" err="1"/>
              <a:t>mongodb</a:t>
            </a:r>
            <a:r>
              <a:rPr lang="en-GB" sz="1600" i="1"/>
              <a:t>-{random-string}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1C7F9888-AF85-4DEA-B6DC-6D7111162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4490" y="2799632"/>
            <a:ext cx="927273" cy="90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11631AD-E4AA-42DB-8E50-7EADF53B5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5261" y="4016088"/>
            <a:ext cx="927273" cy="90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AC403D-5B77-431D-9F25-7D038A162B0B}"/>
              </a:ext>
            </a:extLst>
          </p:cNvPr>
          <p:cNvSpPr txBox="1"/>
          <p:nvPr/>
        </p:nvSpPr>
        <p:spPr>
          <a:xfrm>
            <a:off x="5354790" y="3147408"/>
            <a:ext cx="112448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/>
              <a:t>data-</a:t>
            </a:r>
            <a:r>
              <a:rPr lang="en-GB" sz="1600" err="1"/>
              <a:t>api</a:t>
            </a:r>
            <a:endParaRPr lang="en-GB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BABBE4-9708-4C16-90D0-9EF8E3AFC8D7}"/>
              </a:ext>
            </a:extLst>
          </p:cNvPr>
          <p:cNvSpPr txBox="1"/>
          <p:nvPr/>
        </p:nvSpPr>
        <p:spPr>
          <a:xfrm>
            <a:off x="5994865" y="25067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D43595-2721-4016-A06E-F8484E5D2F6D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6668127" y="3699632"/>
            <a:ext cx="570771" cy="31645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F8C6F9-C827-4C55-B33D-91904226389D}"/>
              </a:ext>
            </a:extLst>
          </p:cNvPr>
          <p:cNvSpPr txBox="1"/>
          <p:nvPr/>
        </p:nvSpPr>
        <p:spPr>
          <a:xfrm>
            <a:off x="7399540" y="3785991"/>
            <a:ext cx="403957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1AAB4F-AF89-484F-8001-FAE198383C1E}"/>
              </a:ext>
            </a:extLst>
          </p:cNvPr>
          <p:cNvSpPr/>
          <p:nvPr/>
        </p:nvSpPr>
        <p:spPr>
          <a:xfrm>
            <a:off x="5348751" y="4928909"/>
            <a:ext cx="2638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/>
              <a:t>data-</a:t>
            </a:r>
            <a:r>
              <a:rPr lang="en-GB" sz="1600" err="1"/>
              <a:t>api</a:t>
            </a:r>
            <a:r>
              <a:rPr lang="en-GB" sz="1600"/>
              <a:t>-</a:t>
            </a:r>
            <a:r>
              <a:rPr lang="en-GB" sz="1600" i="1"/>
              <a:t>{random-string}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6D8C14BF-B679-4F1C-BF9A-FA7DA46CF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9792" y="4016088"/>
            <a:ext cx="927273" cy="9000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4099B8-B604-4198-84B3-4124D0194ADA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6143429" y="3699632"/>
            <a:ext cx="524698" cy="31645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41387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9914565" y="2466531"/>
            <a:ext cx="1626641" cy="338560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300951" y="3925672"/>
            <a:ext cx="4470002" cy="191327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5581" y="4791515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8750" y="2835092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8750" y="3812964"/>
            <a:ext cx="667637" cy="6480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10662569" y="3483092"/>
            <a:ext cx="0" cy="32987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flipV="1">
            <a:off x="10659400" y="4460964"/>
            <a:ext cx="3169" cy="33055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8792" y="4422832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6882" y="4422832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249" y="4032217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7886" y="4356217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6429" y="4356217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248" y="4843414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7885" y="4746832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6429" y="4746832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1186" y="3119193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4023" y="3462891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79" idx="3"/>
            <a:endCxn id="39" idx="1"/>
          </p:cNvCxnSpPr>
          <p:nvPr/>
        </p:nvCxnSpPr>
        <p:spPr>
          <a:xfrm>
            <a:off x="3210306" y="3754287"/>
            <a:ext cx="3248486" cy="992545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10199184" y="2527701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err="1"/>
              <a:t>mongodb</a:t>
            </a:r>
            <a:endParaRPr lang="en-GB" sz="1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6311775" y="4121758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5951099" y="5165984"/>
            <a:ext cx="12022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(NodePort)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3615" y="4634569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8446882" y="407364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461704" y="5092580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687525" y="4788457"/>
            <a:ext cx="740203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port:30036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7405" y="5539280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port:4000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654962" y="4202396"/>
            <a:ext cx="1268663" cy="56086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/>
          <a:p>
            <a:r>
              <a:rPr lang="en-GB"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HTTP traffic from internet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/>
              <a:t>Adding The Frontend – Target State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>
            <a:off x="10051317" y="4548036"/>
            <a:ext cx="416781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</a:t>
            </a:r>
          </a:p>
          <a:p>
            <a:r>
              <a:rPr lang="en-GB" sz="1200"/>
              <a:t>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10259708" y="5473166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/>
              <a:t>database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06F78E9-9B4E-46E0-A4BF-CAB507FF1B82}"/>
              </a:ext>
            </a:extLst>
          </p:cNvPr>
          <p:cNvSpPr/>
          <p:nvPr/>
        </p:nvSpPr>
        <p:spPr>
          <a:xfrm>
            <a:off x="5300951" y="1647863"/>
            <a:ext cx="4470002" cy="1689309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AA258336-1D86-4D27-9934-6E8D28C9A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8792" y="2258095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D0B46CE7-3F8F-41E5-853E-1AA25905A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6882" y="2258095"/>
            <a:ext cx="667637" cy="6480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F6749E1-8440-461E-9620-BA31FB75CD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248" y="2262908"/>
            <a:ext cx="667637" cy="64800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F41DF7-3046-4772-A5E4-4B1E3016D53E}"/>
              </a:ext>
            </a:extLst>
          </p:cNvPr>
          <p:cNvCxnSpPr>
            <a:cxnSpLocks/>
            <a:stCxn id="49" idx="1"/>
            <a:endCxn id="59" idx="3"/>
          </p:cNvCxnSpPr>
          <p:nvPr/>
        </p:nvCxnSpPr>
        <p:spPr>
          <a:xfrm flipH="1">
            <a:off x="8127885" y="2582095"/>
            <a:ext cx="318997" cy="481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AC4CF9-0271-41E3-BA14-D4AC792A4C14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>
            <a:off x="7126429" y="2582095"/>
            <a:ext cx="333819" cy="481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57ECF6C-7A32-4518-8E52-5D207110ADFB}"/>
              </a:ext>
            </a:extLst>
          </p:cNvPr>
          <p:cNvSpPr txBox="1"/>
          <p:nvPr/>
        </p:nvSpPr>
        <p:spPr>
          <a:xfrm>
            <a:off x="6194193" y="2927078"/>
            <a:ext cx="87684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D579C0-3B60-4523-8B95-1AADCC7F4C1C}"/>
              </a:ext>
            </a:extLst>
          </p:cNvPr>
          <p:cNvSpPr txBox="1"/>
          <p:nvPr/>
        </p:nvSpPr>
        <p:spPr>
          <a:xfrm>
            <a:off x="6013679" y="1739296"/>
            <a:ext cx="12022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(NodePort)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FF9482-C96C-4071-89FE-1C2AF25EDEAB}"/>
              </a:ext>
            </a:extLst>
          </p:cNvPr>
          <p:cNvSpPr txBox="1"/>
          <p:nvPr/>
        </p:nvSpPr>
        <p:spPr>
          <a:xfrm>
            <a:off x="8229542" y="1901394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F485EB2-B2B7-49C4-9D50-04BF8C87698C}"/>
              </a:ext>
            </a:extLst>
          </p:cNvPr>
          <p:cNvSpPr txBox="1"/>
          <p:nvPr/>
        </p:nvSpPr>
        <p:spPr>
          <a:xfrm>
            <a:off x="8339522" y="2927078"/>
            <a:ext cx="87684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frontend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AED27E-19E9-4B92-8703-E05CF4797262}"/>
              </a:ext>
            </a:extLst>
          </p:cNvPr>
          <p:cNvSpPr txBox="1"/>
          <p:nvPr/>
        </p:nvSpPr>
        <p:spPr>
          <a:xfrm>
            <a:off x="5715961" y="2312078"/>
            <a:ext cx="740203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port:30037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1934E0E-8C2F-4B5B-A96D-F3FE67CA72CD}"/>
              </a:ext>
            </a:extLst>
          </p:cNvPr>
          <p:cNvSpPr txBox="1"/>
          <p:nvPr/>
        </p:nvSpPr>
        <p:spPr>
          <a:xfrm>
            <a:off x="7457492" y="2936533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port:3000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AAA0675-A9FD-41CA-B9FC-47773D85368F}"/>
              </a:ext>
            </a:extLst>
          </p:cNvPr>
          <p:cNvCxnSpPr>
            <a:cxnSpLocks/>
            <a:stCxn id="79" idx="3"/>
            <a:endCxn id="48" idx="1"/>
          </p:cNvCxnSpPr>
          <p:nvPr/>
        </p:nvCxnSpPr>
        <p:spPr>
          <a:xfrm flipV="1">
            <a:off x="3210306" y="2582095"/>
            <a:ext cx="3248486" cy="117219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78">
            <a:extLst>
              <a:ext uri="{FF2B5EF4-FFF2-40B4-BE49-F238E27FC236}">
                <a16:creationId xmlns:a16="http://schemas.microsoft.com/office/drawing/2014/main" id="{B0F2233B-92B5-4EC5-BC86-9F48DF645D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90306" y="3394287"/>
            <a:ext cx="720000" cy="7200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4746CC1-36F8-4474-81EC-7CCFA9DE4403}"/>
              </a:ext>
            </a:extLst>
          </p:cNvPr>
          <p:cNvCxnSpPr>
            <a:cxnSpLocks/>
            <a:stCxn id="67" idx="3"/>
            <a:endCxn id="79" idx="1"/>
          </p:cNvCxnSpPr>
          <p:nvPr/>
        </p:nvCxnSpPr>
        <p:spPr>
          <a:xfrm>
            <a:off x="1604931" y="3751254"/>
            <a:ext cx="885375" cy="3033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4202E39-F8CB-43FB-950C-B34D02D9FE84}"/>
              </a:ext>
            </a:extLst>
          </p:cNvPr>
          <p:cNvSpPr txBox="1"/>
          <p:nvPr/>
        </p:nvSpPr>
        <p:spPr>
          <a:xfrm>
            <a:off x="2348796" y="4070904"/>
            <a:ext cx="1025987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/>
              <a:t>Public IP for</a:t>
            </a:r>
          </a:p>
          <a:p>
            <a:pPr algn="ctr"/>
            <a:r>
              <a:rPr lang="en-GB" sz="1400"/>
              <a:t>VM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51890F-4F05-4472-ACF4-C12417B2BC24}"/>
              </a:ext>
            </a:extLst>
          </p:cNvPr>
          <p:cNvSpPr txBox="1"/>
          <p:nvPr/>
        </p:nvSpPr>
        <p:spPr>
          <a:xfrm>
            <a:off x="7610971" y="1910787"/>
            <a:ext cx="360675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066CD7-356A-4090-9294-EA8297191D4E}"/>
              </a:ext>
            </a:extLst>
          </p:cNvPr>
          <p:cNvCxnSpPr>
            <a:cxnSpLocks/>
          </p:cNvCxnSpPr>
          <p:nvPr/>
        </p:nvCxnSpPr>
        <p:spPr>
          <a:xfrm>
            <a:off x="9517648" y="5111286"/>
            <a:ext cx="730896" cy="1021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307FF0A-7A7E-4C57-9C3E-0460F5FE9B2C}"/>
              </a:ext>
            </a:extLst>
          </p:cNvPr>
          <p:cNvSpPr txBox="1"/>
          <p:nvPr/>
        </p:nvSpPr>
        <p:spPr>
          <a:xfrm>
            <a:off x="8461704" y="5889736"/>
            <a:ext cx="2727508" cy="335561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>
                <a:solidFill>
                  <a:srgbClr val="00B050"/>
                </a:solidFill>
              </a:rPr>
              <a:t>MongoDB connection/traffic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E048DD-C126-4095-8551-96C59F95FC7B}"/>
              </a:ext>
            </a:extLst>
          </p:cNvPr>
          <p:cNvSpPr txBox="1"/>
          <p:nvPr/>
        </p:nvSpPr>
        <p:spPr>
          <a:xfrm>
            <a:off x="10699154" y="4585982"/>
            <a:ext cx="1023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  <a:endParaRPr lang="en-GB" sz="14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2626FC6-4119-47A5-8EB3-562BB3E4DF42}"/>
              </a:ext>
            </a:extLst>
          </p:cNvPr>
          <p:cNvSpPr txBox="1"/>
          <p:nvPr/>
        </p:nvSpPr>
        <p:spPr>
          <a:xfrm>
            <a:off x="10801657" y="3289744"/>
            <a:ext cx="8300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  <a:endParaRPr lang="en-GB" sz="14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EF85E2-B20D-EC4C-D3C0-6612F09E6981}"/>
              </a:ext>
            </a:extLst>
          </p:cNvPr>
          <p:cNvSpPr/>
          <p:nvPr/>
        </p:nvSpPr>
        <p:spPr>
          <a:xfrm>
            <a:off x="3424519" y="1033674"/>
            <a:ext cx="8361082" cy="546275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accent2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Virtual</a:t>
            </a:r>
            <a:br>
              <a:rPr lang="en-GB">
                <a:solidFill>
                  <a:srgbClr val="0078D7"/>
                </a:solidFill>
              </a:rPr>
            </a:br>
            <a:r>
              <a:rPr lang="en-GB">
                <a:solidFill>
                  <a:srgbClr val="0078D7"/>
                </a:solidFill>
              </a:rPr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16226920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8745037" y="4920982"/>
            <a:ext cx="2732693" cy="1365518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8745037" y="2988823"/>
            <a:ext cx="2732693" cy="165625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7214" y="5278359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3267" y="5279550"/>
            <a:ext cx="667637" cy="6480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10024851" y="5602359"/>
            <a:ext cx="268416" cy="119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8805" y="3485983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0262" y="3095368"/>
            <a:ext cx="667637" cy="6480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10076442" y="3419368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0261" y="3906565"/>
            <a:ext cx="667637" cy="6480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10076442" y="3809983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94049" y="2634030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1186" y="2341322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5257" y="2714384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3" idx="3"/>
            <a:endCxn id="27" idx="1"/>
          </p:cNvCxnSpPr>
          <p:nvPr/>
        </p:nvCxnSpPr>
        <p:spPr>
          <a:xfrm>
            <a:off x="3214049" y="2994030"/>
            <a:ext cx="1931545" cy="379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385603" y="3314228"/>
            <a:ext cx="950581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/>
              <a:t>Public IP for</a:t>
            </a:r>
          </a:p>
          <a:p>
            <a:pPr algn="ctr"/>
            <a:r>
              <a:rPr lang="en-GB" sz="1400"/>
              <a:t>VM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 flipV="1">
            <a:off x="1606165" y="2994030"/>
            <a:ext cx="887884" cy="8717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10325921" y="5955331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err="1"/>
              <a:t>mongodb</a:t>
            </a:r>
            <a:endParaRPr lang="en-GB" sz="1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8846756" y="3034585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9301668" y="4150658"/>
            <a:ext cx="841577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10952488" y="3686872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8898830" y="3881783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10179717" y="3742014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port:4000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497263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/>
              <a:t>Final Application State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>
            <a:off x="9951763" y="5025034"/>
            <a:ext cx="416781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</a:t>
            </a:r>
          </a:p>
          <a:p>
            <a:r>
              <a:rPr lang="en-GB" sz="1200"/>
              <a:t>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9243365" y="5952933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/>
              <a:t>database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06F78E9-9B4E-46E0-A4BF-CAB507FF1B82}"/>
              </a:ext>
            </a:extLst>
          </p:cNvPr>
          <p:cNvSpPr/>
          <p:nvPr/>
        </p:nvSpPr>
        <p:spPr>
          <a:xfrm>
            <a:off x="8745038" y="1351761"/>
            <a:ext cx="2732692" cy="149655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AA258336-1D86-4D27-9934-6E8D28C9A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9211" y="1769240"/>
            <a:ext cx="667637" cy="6480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F6749E1-8440-461E-9620-BA31FB75C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0667" y="1774053"/>
            <a:ext cx="667637" cy="648000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AC4CF9-0271-41E3-BA14-D4AC792A4C14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>
            <a:off x="10026848" y="2093240"/>
            <a:ext cx="333819" cy="481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57ECF6C-7A32-4518-8E52-5D207110ADFB}"/>
              </a:ext>
            </a:extLst>
          </p:cNvPr>
          <p:cNvSpPr txBox="1"/>
          <p:nvPr/>
        </p:nvSpPr>
        <p:spPr>
          <a:xfrm>
            <a:off x="8865780" y="2532758"/>
            <a:ext cx="87684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D579C0-3B60-4523-8B95-1AADCC7F4C1C}"/>
              </a:ext>
            </a:extLst>
          </p:cNvPr>
          <p:cNvSpPr txBox="1"/>
          <p:nvPr/>
        </p:nvSpPr>
        <p:spPr>
          <a:xfrm>
            <a:off x="9269115" y="1486391"/>
            <a:ext cx="841577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AED27E-19E9-4B92-8703-E05CF4797262}"/>
              </a:ext>
            </a:extLst>
          </p:cNvPr>
          <p:cNvSpPr txBox="1"/>
          <p:nvPr/>
        </p:nvSpPr>
        <p:spPr>
          <a:xfrm>
            <a:off x="8869077" y="1781122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port:80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1934E0E-8C2F-4B5B-A96D-F3FE67CA72CD}"/>
              </a:ext>
            </a:extLst>
          </p:cNvPr>
          <p:cNvSpPr txBox="1"/>
          <p:nvPr/>
        </p:nvSpPr>
        <p:spPr>
          <a:xfrm>
            <a:off x="10357911" y="2447678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port:3000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51890F-4F05-4472-ACF4-C12417B2BC24}"/>
              </a:ext>
            </a:extLst>
          </p:cNvPr>
          <p:cNvSpPr txBox="1"/>
          <p:nvPr/>
        </p:nvSpPr>
        <p:spPr>
          <a:xfrm>
            <a:off x="10514147" y="1470491"/>
            <a:ext cx="360675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066CD7-356A-4090-9294-EA8297191D4E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9691033" y="4554565"/>
            <a:ext cx="633331" cy="72379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307FF0A-7A7E-4C57-9C3E-0460F5FE9B2C}"/>
              </a:ext>
            </a:extLst>
          </p:cNvPr>
          <p:cNvSpPr txBox="1"/>
          <p:nvPr/>
        </p:nvSpPr>
        <p:spPr>
          <a:xfrm>
            <a:off x="8822466" y="4613473"/>
            <a:ext cx="2123801" cy="335561"/>
          </a:xfrm>
          <a:prstGeom prst="rect">
            <a:avLst/>
          </a:prstGeom>
          <a:noFill/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 sz="1200">
                <a:solidFill>
                  <a:srgbClr val="00B050"/>
                </a:solidFill>
              </a:rPr>
              <a:t>MongoDB traffic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E048DD-C126-4095-8551-96C59F95FC7B}"/>
              </a:ext>
            </a:extLst>
          </p:cNvPr>
          <p:cNvSpPr txBox="1"/>
          <p:nvPr/>
        </p:nvSpPr>
        <p:spPr>
          <a:xfrm>
            <a:off x="8784713" y="5030403"/>
            <a:ext cx="1023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  <a:endParaRPr lang="en-GB" sz="140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A88DFDB-52B0-4224-BA19-8B6D38489AAA}"/>
              </a:ext>
            </a:extLst>
          </p:cNvPr>
          <p:cNvSpPr/>
          <p:nvPr/>
        </p:nvSpPr>
        <p:spPr>
          <a:xfrm>
            <a:off x="4950815" y="2379417"/>
            <a:ext cx="2077513" cy="1527148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2DF3DAD-00E0-4FBD-962F-E73CE7F53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5594" y="2670409"/>
            <a:ext cx="667637" cy="648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DEF34C20-1082-467A-8674-61C624EA2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6510" y="2668355"/>
            <a:ext cx="667637" cy="6480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FCA77F-3491-415B-BA18-4492E9E53F5C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5813231" y="2992355"/>
            <a:ext cx="323279" cy="205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320C18-E516-4C6D-B96D-57B9509DE733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>
            <a:off x="6804147" y="2992355"/>
            <a:ext cx="582135" cy="817369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D401F00-A28F-4C54-ACD0-BF1DEDD1F1BC}"/>
              </a:ext>
            </a:extLst>
          </p:cNvPr>
          <p:cNvSpPr txBox="1"/>
          <p:nvPr/>
        </p:nvSpPr>
        <p:spPr>
          <a:xfrm>
            <a:off x="5092897" y="3540670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ingress controller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DFB8BE-C474-44F2-BEF2-7E21138BB0A7}"/>
              </a:ext>
            </a:extLst>
          </p:cNvPr>
          <p:cNvSpPr txBox="1"/>
          <p:nvPr/>
        </p:nvSpPr>
        <p:spPr>
          <a:xfrm>
            <a:off x="4980165" y="2404908"/>
            <a:ext cx="98673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A83FBC65-C302-48B2-9845-BCE27D2A55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86282" y="3495399"/>
            <a:ext cx="647700" cy="6286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19DCF42-F4BA-4ECE-B3F8-C7C138B06BC3}"/>
              </a:ext>
            </a:extLst>
          </p:cNvPr>
          <p:cNvSpPr txBox="1"/>
          <p:nvPr/>
        </p:nvSpPr>
        <p:spPr>
          <a:xfrm>
            <a:off x="7329937" y="2449759"/>
            <a:ext cx="959782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790343-5986-46B4-80FA-8046A8F26BFC}"/>
              </a:ext>
            </a:extLst>
          </p:cNvPr>
          <p:cNvSpPr/>
          <p:nvPr/>
        </p:nvSpPr>
        <p:spPr>
          <a:xfrm>
            <a:off x="7204238" y="4092900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serviceName:data-api</a:t>
            </a:r>
            <a:endParaRPr lang="en-GB" sz="12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67EBE33-B9E1-4376-8218-207BCF7B62B9}"/>
              </a:ext>
            </a:extLst>
          </p:cNvPr>
          <p:cNvCxnSpPr>
            <a:cxnSpLocks/>
            <a:stCxn id="28" idx="3"/>
            <a:endCxn id="51" idx="1"/>
          </p:cNvCxnSpPr>
          <p:nvPr/>
        </p:nvCxnSpPr>
        <p:spPr>
          <a:xfrm flipV="1">
            <a:off x="6804147" y="2093240"/>
            <a:ext cx="575786" cy="899115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>
            <a:extLst>
              <a:ext uri="{FF2B5EF4-FFF2-40B4-BE49-F238E27FC236}">
                <a16:creationId xmlns:a16="http://schemas.microsoft.com/office/drawing/2014/main" id="{8971A92D-F967-4DDF-9D29-6C32A955BF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79933" y="1778915"/>
            <a:ext cx="647700" cy="62865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BC2B8A9-2B49-4E57-9734-63013749DB18}"/>
              </a:ext>
            </a:extLst>
          </p:cNvPr>
          <p:cNvSpPr/>
          <p:nvPr/>
        </p:nvSpPr>
        <p:spPr>
          <a:xfrm>
            <a:off x="7207832" y="1321542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serviceName:frontend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02B5E5-0B94-47C8-A69A-6625B5594AD9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>
            <a:off x="8027633" y="2093240"/>
            <a:ext cx="1331578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12366F0-84E8-499D-863B-7E314AF06915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8033982" y="3809724"/>
            <a:ext cx="1374823" cy="259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33D8F33-7DEA-4F88-919F-3EDBC76E8557}"/>
              </a:ext>
            </a:extLst>
          </p:cNvPr>
          <p:cNvSpPr txBox="1"/>
          <p:nvPr/>
        </p:nvSpPr>
        <p:spPr>
          <a:xfrm>
            <a:off x="11006990" y="5479248"/>
            <a:ext cx="360675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176918F-E5BA-4A24-AFD6-4A9C03064587}"/>
              </a:ext>
            </a:extLst>
          </p:cNvPr>
          <p:cNvSpPr txBox="1"/>
          <p:nvPr/>
        </p:nvSpPr>
        <p:spPr>
          <a:xfrm>
            <a:off x="6170599" y="2395778"/>
            <a:ext cx="601127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nginx</a:t>
            </a:r>
          </a:p>
        </p:txBody>
      </p:sp>
      <p:pic>
        <p:nvPicPr>
          <p:cNvPr id="141" name="Graphic 140">
            <a:extLst>
              <a:ext uri="{FF2B5EF4-FFF2-40B4-BE49-F238E27FC236}">
                <a16:creationId xmlns:a16="http://schemas.microsoft.com/office/drawing/2014/main" id="{1965144E-43F3-4905-A97A-FCD2AB8267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05358" y="5371745"/>
            <a:ext cx="612158" cy="594152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587C5FA6-A7CA-4F32-90B9-3CA3CFF22A96}"/>
              </a:ext>
            </a:extLst>
          </p:cNvPr>
          <p:cNvSpPr txBox="1"/>
          <p:nvPr/>
        </p:nvSpPr>
        <p:spPr>
          <a:xfrm>
            <a:off x="6139285" y="5951671"/>
            <a:ext cx="1065228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/>
              <a:t>mongo-creds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5D6DE06-FDF6-43AD-B09A-9E8A8E20F704}"/>
              </a:ext>
            </a:extLst>
          </p:cNvPr>
          <p:cNvSpPr txBox="1"/>
          <p:nvPr/>
        </p:nvSpPr>
        <p:spPr>
          <a:xfrm>
            <a:off x="6677571" y="5325432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F3BAC5-1DC9-D8A5-024E-4B2227E1D8CE}"/>
              </a:ext>
            </a:extLst>
          </p:cNvPr>
          <p:cNvSpPr/>
          <p:nvPr/>
        </p:nvSpPr>
        <p:spPr>
          <a:xfrm>
            <a:off x="3424519" y="1033674"/>
            <a:ext cx="8361082" cy="546275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accent2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Virtual</a:t>
            </a:r>
            <a:br>
              <a:rPr lang="en-GB">
                <a:solidFill>
                  <a:srgbClr val="0078D7"/>
                </a:solidFill>
              </a:rPr>
            </a:br>
            <a:r>
              <a:rPr lang="en-GB">
                <a:solidFill>
                  <a:srgbClr val="0078D7"/>
                </a:solidFill>
              </a:rPr>
              <a:t>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F7002-BFEB-8E78-17A8-F2B8A54323A8}"/>
              </a:ext>
            </a:extLst>
          </p:cNvPr>
          <p:cNvSpPr txBox="1"/>
          <p:nvPr/>
        </p:nvSpPr>
        <p:spPr>
          <a:xfrm>
            <a:off x="5109310" y="3308706"/>
            <a:ext cx="740203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port:30036</a:t>
            </a:r>
          </a:p>
        </p:txBody>
      </p:sp>
    </p:spTree>
    <p:extLst>
      <p:ext uri="{BB962C8B-B14F-4D97-AF65-F5344CB8AC3E}">
        <p14:creationId xmlns:p14="http://schemas.microsoft.com/office/powerpoint/2010/main" val="135122948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8458E2C0-2D8D-420F-8CF4-ED10E3C75379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7EAB774-DE09-4698-97C5-971304C23C93}"/>
              </a:ext>
            </a:extLst>
          </p:cNvPr>
          <p:cNvSpPr/>
          <p:nvPr/>
        </p:nvSpPr>
        <p:spPr>
          <a:xfrm>
            <a:off x="5013225" y="1072435"/>
            <a:ext cx="5738858" cy="4785154"/>
          </a:xfrm>
          <a:prstGeom prst="rect">
            <a:avLst/>
          </a:prstGeom>
          <a:noFill/>
          <a:ln w="28575">
            <a:solidFill>
              <a:srgbClr val="326CE5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8F4D126-B4EF-4F2F-845D-86A3D740C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5582" y="3114878"/>
            <a:ext cx="720000" cy="720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68B0C0D-8C73-43EA-8B09-E78A4F26A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5079" y="3114878"/>
            <a:ext cx="720000" cy="72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B123024-32DA-477A-B7C7-3D8D95D788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48418" y="2541106"/>
            <a:ext cx="592231" cy="59223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D485A18-EEF1-4B8A-A844-39975D131C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4887" y="3195232"/>
            <a:ext cx="720908" cy="57672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568F96-5CE4-4063-B240-7DE23BF4D697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845582" y="3474878"/>
            <a:ext cx="556410" cy="1085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4FA9B9-BA63-43D7-9B7A-B4213F810578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575079" y="3474878"/>
            <a:ext cx="550503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8D25ED-EB81-46DE-8C25-B0A60666E748}"/>
              </a:ext>
            </a:extLst>
          </p:cNvPr>
          <p:cNvSpPr txBox="1"/>
          <p:nvPr/>
        </p:nvSpPr>
        <p:spPr>
          <a:xfrm>
            <a:off x="4175527" y="3895748"/>
            <a:ext cx="670055" cy="430887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GB" sz="1400"/>
              <a:t>Load</a:t>
            </a:r>
          </a:p>
          <a:p>
            <a:pPr algn="ctr"/>
            <a:r>
              <a:rPr lang="en-GB" sz="1400"/>
              <a:t>Balancer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DCE6E-BF90-4C2F-B7E1-9F345AEBD0C3}"/>
              </a:ext>
            </a:extLst>
          </p:cNvPr>
          <p:cNvSpPr txBox="1"/>
          <p:nvPr/>
        </p:nvSpPr>
        <p:spPr>
          <a:xfrm>
            <a:off x="2876845" y="3895748"/>
            <a:ext cx="676467" cy="215444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GB" sz="1400"/>
              <a:t>Public IP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B27646-E079-4D55-AC28-35E7CB51499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2195795" y="3474878"/>
            <a:ext cx="659284" cy="8717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CCAD6A-C0B7-46D0-BA4F-9E8C617CC2B5}"/>
              </a:ext>
            </a:extLst>
          </p:cNvPr>
          <p:cNvSpPr/>
          <p:nvPr/>
        </p:nvSpPr>
        <p:spPr>
          <a:xfrm>
            <a:off x="5401992" y="2860265"/>
            <a:ext cx="163420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7F1952-70A7-40D0-B207-69F740C8EFBA}"/>
              </a:ext>
            </a:extLst>
          </p:cNvPr>
          <p:cNvSpPr txBox="1"/>
          <p:nvPr/>
        </p:nvSpPr>
        <p:spPr>
          <a:xfrm>
            <a:off x="5401992" y="4152160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ingress controller</a:t>
            </a:r>
          </a:p>
        </p:txBody>
      </p:sp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9CB5E607-46BF-40DB-9699-40E36CCAFFD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83" y="3087158"/>
            <a:ext cx="968856" cy="75570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D896111-14F6-42A6-AD94-ED05F0B703CA}"/>
              </a:ext>
            </a:extLst>
          </p:cNvPr>
          <p:cNvSpPr txBox="1"/>
          <p:nvPr/>
        </p:nvSpPr>
        <p:spPr>
          <a:xfrm>
            <a:off x="1339762" y="3895748"/>
            <a:ext cx="1136145" cy="215444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GB" sz="1400"/>
              <a:t>Clients / Users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D84F219-2148-490B-A552-A4DB51CB8D67}"/>
              </a:ext>
            </a:extLst>
          </p:cNvPr>
          <p:cNvSpPr/>
          <p:nvPr/>
        </p:nvSpPr>
        <p:spPr>
          <a:xfrm>
            <a:off x="9114226" y="1336265"/>
            <a:ext cx="135092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E6440A1F-D666-4D0F-BC15-0640F62CD9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44807" y="1436060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CE764385-635A-494B-86BD-39A7F52EF5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90058" y="1493341"/>
            <a:ext cx="667637" cy="648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62B6766-F373-4E6A-B0B5-1C0DAFB3B1D1}"/>
              </a:ext>
            </a:extLst>
          </p:cNvPr>
          <p:cNvSpPr txBox="1"/>
          <p:nvPr/>
        </p:nvSpPr>
        <p:spPr>
          <a:xfrm>
            <a:off x="9344807" y="2241136"/>
            <a:ext cx="914930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/>
              <a:t>service 1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9458CF2-5811-40A2-9F0A-B99F95000E82}"/>
              </a:ext>
            </a:extLst>
          </p:cNvPr>
          <p:cNvSpPr/>
          <p:nvPr/>
        </p:nvSpPr>
        <p:spPr>
          <a:xfrm>
            <a:off x="9114226" y="2860270"/>
            <a:ext cx="135092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66EF75C8-8A6D-425D-A578-4737CADDEE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44807" y="2960065"/>
            <a:ext cx="667637" cy="648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5FA70421-B742-40E8-853B-6CCB75ED9F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90058" y="3017346"/>
            <a:ext cx="667637" cy="6480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BBD438E-5417-4C55-8033-E102B8F5E6A1}"/>
              </a:ext>
            </a:extLst>
          </p:cNvPr>
          <p:cNvSpPr txBox="1"/>
          <p:nvPr/>
        </p:nvSpPr>
        <p:spPr>
          <a:xfrm>
            <a:off x="9344807" y="3765141"/>
            <a:ext cx="914930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/>
              <a:t>service 2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D61CB61-C861-4951-A9F7-488BD8B6A7FD}"/>
              </a:ext>
            </a:extLst>
          </p:cNvPr>
          <p:cNvSpPr/>
          <p:nvPr/>
        </p:nvSpPr>
        <p:spPr>
          <a:xfrm>
            <a:off x="9114226" y="4384275"/>
            <a:ext cx="135092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2913BAB-DD83-46C3-BC77-67498B5D29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44807" y="4484070"/>
            <a:ext cx="667637" cy="648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7E153F04-4604-47CA-BFF6-6480B2CD0C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90058" y="4541351"/>
            <a:ext cx="667637" cy="6480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D69D6CA-FCE6-4949-B214-9977D0A21DA7}"/>
              </a:ext>
            </a:extLst>
          </p:cNvPr>
          <p:cNvSpPr txBox="1"/>
          <p:nvPr/>
        </p:nvSpPr>
        <p:spPr>
          <a:xfrm>
            <a:off x="9344807" y="5289146"/>
            <a:ext cx="914930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/>
              <a:t>service 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25B4140-F65B-400D-91A1-849F41EA40EF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7036196" y="1961729"/>
            <a:ext cx="2078030" cy="1101468"/>
          </a:xfrm>
          <a:prstGeom prst="straightConnector1">
            <a:avLst/>
          </a:prstGeom>
          <a:ln w="5715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65620B-715D-4002-97E8-270D37290A63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7036196" y="3880799"/>
            <a:ext cx="2078030" cy="1128940"/>
          </a:xfrm>
          <a:prstGeom prst="straightConnector1">
            <a:avLst/>
          </a:prstGeom>
          <a:ln w="5715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A9787E9-1999-4174-B9E0-65C2A0C1FA39}"/>
              </a:ext>
            </a:extLst>
          </p:cNvPr>
          <p:cNvCxnSpPr>
            <a:cxnSpLocks/>
            <a:stCxn id="24" idx="3"/>
            <a:endCxn id="54" idx="1"/>
          </p:cNvCxnSpPr>
          <p:nvPr/>
        </p:nvCxnSpPr>
        <p:spPr>
          <a:xfrm>
            <a:off x="7036196" y="3485729"/>
            <a:ext cx="2078030" cy="5"/>
          </a:xfrm>
          <a:prstGeom prst="straightConnector1">
            <a:avLst/>
          </a:prstGeom>
          <a:ln w="5715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6308C3F-334E-4F9E-A456-5B27984C6CE1}"/>
              </a:ext>
            </a:extLst>
          </p:cNvPr>
          <p:cNvSpPr txBox="1"/>
          <p:nvPr/>
        </p:nvSpPr>
        <p:spPr>
          <a:xfrm>
            <a:off x="6775807" y="1906421"/>
            <a:ext cx="1590179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>
                <a:latin typeface="Consolas" panose="020B0609020204030204" pitchFamily="49" charset="0"/>
              </a:rPr>
              <a:t>Route:  </a:t>
            </a:r>
            <a:r>
              <a:rPr lang="en-GB" sz="1400" b="1">
                <a:latin typeface="Consolas" panose="020B0609020204030204" pitchFamily="49" charset="0"/>
              </a:rPr>
              <a:t>/app</a:t>
            </a:r>
          </a:p>
          <a:p>
            <a:r>
              <a:rPr lang="en-GB" sz="1400">
                <a:latin typeface="Consolas" panose="020B0609020204030204" pitchFamily="49" charset="0"/>
              </a:rPr>
              <a:t>Target: service1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682349-1C52-4E4D-A1B8-51DD358663B6}"/>
              </a:ext>
            </a:extLst>
          </p:cNvPr>
          <p:cNvSpPr txBox="1"/>
          <p:nvPr/>
        </p:nvSpPr>
        <p:spPr>
          <a:xfrm>
            <a:off x="6939516" y="4619088"/>
            <a:ext cx="1590179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>
                <a:latin typeface="Consolas" panose="020B0609020204030204" pitchFamily="49" charset="0"/>
              </a:rPr>
              <a:t>Route:  </a:t>
            </a:r>
            <a:r>
              <a:rPr lang="en-GB" sz="1400" b="1">
                <a:latin typeface="Consolas" panose="020B0609020204030204" pitchFamily="49" charset="0"/>
              </a:rPr>
              <a:t>/tokens</a:t>
            </a:r>
          </a:p>
          <a:p>
            <a:r>
              <a:rPr lang="en-GB" sz="1400">
                <a:latin typeface="Consolas" panose="020B0609020204030204" pitchFamily="49" charset="0"/>
              </a:rPr>
              <a:t>Target: service3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7374B08-E081-4919-86C8-90BA8665AA39}"/>
              </a:ext>
            </a:extLst>
          </p:cNvPr>
          <p:cNvSpPr txBox="1"/>
          <p:nvPr/>
        </p:nvSpPr>
        <p:spPr>
          <a:xfrm>
            <a:off x="7379801" y="2989701"/>
            <a:ext cx="1590179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>
                <a:latin typeface="Consolas" panose="020B0609020204030204" pitchFamily="49" charset="0"/>
              </a:rPr>
              <a:t>Route:  </a:t>
            </a:r>
            <a:r>
              <a:rPr lang="en-GB" sz="1400" b="1">
                <a:latin typeface="Consolas" panose="020B0609020204030204" pitchFamily="49" charset="0"/>
              </a:rPr>
              <a:t>/</a:t>
            </a:r>
            <a:r>
              <a:rPr lang="en-GB" sz="1400" b="1" err="1">
                <a:latin typeface="Consolas" panose="020B0609020204030204" pitchFamily="49" charset="0"/>
              </a:rPr>
              <a:t>api</a:t>
            </a:r>
            <a:endParaRPr lang="en-GB" sz="1400" b="1">
              <a:latin typeface="Consolas" panose="020B0609020204030204" pitchFamily="49" charset="0"/>
            </a:endParaRPr>
          </a:p>
          <a:p>
            <a:r>
              <a:rPr lang="en-GB" sz="1400">
                <a:latin typeface="Consolas" panose="020B0609020204030204" pitchFamily="49" charset="0"/>
              </a:rPr>
              <a:t>Target: service2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BC037E6-8A00-4C16-869F-9CCDCDD706F2}"/>
              </a:ext>
            </a:extLst>
          </p:cNvPr>
          <p:cNvSpPr txBox="1"/>
          <p:nvPr/>
        </p:nvSpPr>
        <p:spPr>
          <a:xfrm>
            <a:off x="5098440" y="1151599"/>
            <a:ext cx="1541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/>
              <a:t>Kubernetes</a:t>
            </a:r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4150A5-419B-42D1-A613-F854F8EAF7C8}"/>
              </a:ext>
            </a:extLst>
          </p:cNvPr>
          <p:cNvSpPr txBox="1"/>
          <p:nvPr/>
        </p:nvSpPr>
        <p:spPr>
          <a:xfrm>
            <a:off x="5544503" y="3514980"/>
            <a:ext cx="31258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/>
              <a:t>TLS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A52F0C-74E9-464F-B7A8-18BF6084EFC9}"/>
              </a:ext>
            </a:extLst>
          </p:cNvPr>
          <p:cNvSpPr txBox="1"/>
          <p:nvPr/>
        </p:nvSpPr>
        <p:spPr>
          <a:xfrm>
            <a:off x="2897555" y="2777009"/>
            <a:ext cx="66165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i="1">
                <a:solidFill>
                  <a:schemeClr val="accent1">
                    <a:lumMod val="75000"/>
                  </a:schemeClr>
                </a:solidFill>
              </a:rPr>
              <a:t>HTTPS</a:t>
            </a:r>
          </a:p>
        </p:txBody>
      </p:sp>
      <p:pic>
        <p:nvPicPr>
          <p:cNvPr id="82" name="Picture 81" descr="Icon&#10;&#10;Description automatically generated">
            <a:extLst>
              <a:ext uri="{FF2B5EF4-FFF2-40B4-BE49-F238E27FC236}">
                <a16:creationId xmlns:a16="http://schemas.microsoft.com/office/drawing/2014/main" id="{13A1F9F8-2D53-4396-A2AC-C6FAA6881B8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67" y="3195232"/>
            <a:ext cx="442859" cy="442859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39D4886-D12F-4D21-9EEB-11AB79EC63CF}"/>
              </a:ext>
            </a:extLst>
          </p:cNvPr>
          <p:cNvSpPr txBox="1"/>
          <p:nvPr/>
        </p:nvSpPr>
        <p:spPr>
          <a:xfrm>
            <a:off x="7937790" y="3814170"/>
            <a:ext cx="538224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i="1">
                <a:solidFill>
                  <a:schemeClr val="accent1">
                    <a:lumMod val="75000"/>
                  </a:schemeClr>
                </a:solidFill>
              </a:rPr>
              <a:t>HTTP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CDAAB1-F2DC-4B14-872A-33595EF01F3B}"/>
              </a:ext>
            </a:extLst>
          </p:cNvPr>
          <p:cNvSpPr txBox="1"/>
          <p:nvPr/>
        </p:nvSpPr>
        <p:spPr>
          <a:xfrm>
            <a:off x="1566115" y="1182995"/>
            <a:ext cx="2105003" cy="55399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Typical Kubernetes Ingress Scenario</a:t>
            </a:r>
          </a:p>
        </p:txBody>
      </p:sp>
    </p:spTree>
    <p:extLst>
      <p:ext uri="{BB962C8B-B14F-4D97-AF65-F5344CB8AC3E}">
        <p14:creationId xmlns:p14="http://schemas.microsoft.com/office/powerpoint/2010/main" val="164854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6670235" y="1479311"/>
            <a:ext cx="4504788" cy="1790072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160546" y="4041335"/>
            <a:ext cx="5426523" cy="215638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5019" y="2092202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7931" y="2092503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6475" y="2092503"/>
            <a:ext cx="667637" cy="6480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9594112" y="2416503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8592656" y="2416202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6036" y="4730690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4126" y="4730690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3" y="4340075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5130" y="4664075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3673" y="4664075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2" y="5151272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5129" y="5054690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3673" y="5054690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H="1" flipV="1">
            <a:off x="8252960" y="2984193"/>
            <a:ext cx="5877" cy="1289267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7299" y="4680438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53959" y="4680438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1186" y="4408377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4023" y="4752075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>
            <a:off x="4307299" y="5040438"/>
            <a:ext cx="2148737" cy="1425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173959" y="5040438"/>
            <a:ext cx="41334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394647" y="4412282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/>
              <a:t>Load Balancer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338427" y="5341125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/>
              <a:t>Public IP for </a:t>
            </a:r>
          </a:p>
          <a:p>
            <a:pPr algn="ctr"/>
            <a:r>
              <a:rPr lang="en-GB" sz="1400"/>
              <a:t>data-</a:t>
            </a:r>
            <a:r>
              <a:rPr lang="en-GB" sz="1400" err="1"/>
              <a:t>api</a:t>
            </a:r>
            <a:endParaRPr lang="en-GB" sz="1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1604931" y="5040438"/>
            <a:ext cx="849028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9815312" y="2737972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err="1"/>
              <a:t>mongodb</a:t>
            </a:r>
            <a:endParaRPr lang="en-GB" sz="1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5819040" y="5411660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5277956" y="4212049"/>
            <a:ext cx="16831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err="1">
                <a:solidFill>
                  <a:srgbClr val="326CE5"/>
                </a:solidFill>
                <a:latin typeface="Cascadia Code" panose="020B0509020204030204" pitchFamily="49" charset="0"/>
              </a:rPr>
              <a:t>LoadBalancer</a:t>
            </a: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D3DF8A-F910-4E55-9498-0DF07BCC00E9}"/>
              </a:ext>
            </a:extLst>
          </p:cNvPr>
          <p:cNvSpPr txBox="1"/>
          <p:nvPr/>
        </p:nvSpPr>
        <p:spPr>
          <a:xfrm>
            <a:off x="6833410" y="1642897"/>
            <a:ext cx="132247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err="1">
                <a:solidFill>
                  <a:srgbClr val="326CE5"/>
                </a:solidFill>
                <a:latin typeface="Cascadia Code" panose="020B0509020204030204" pitchFamily="49" charset="0"/>
              </a:rPr>
              <a:t>ClusterIP</a:t>
            </a: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0858" y="4066071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9190548" y="491732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537740" y="5400438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1EE5034-0239-46C9-BF5A-941DA7C95B2D}"/>
              </a:ext>
            </a:extLst>
          </p:cNvPr>
          <p:cNvSpPr txBox="1"/>
          <p:nvPr/>
        </p:nvSpPr>
        <p:spPr>
          <a:xfrm>
            <a:off x="8380751" y="3409137"/>
            <a:ext cx="1943339" cy="49244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>
                <a:solidFill>
                  <a:srgbClr val="00B050"/>
                </a:solidFill>
              </a:rPr>
              <a:t>MongoDB connection/traffic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946061" y="5126490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4649" y="5847138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port:4000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DA49BB-B93F-4A6C-AA6A-92EDD4C8F151}"/>
              </a:ext>
            </a:extLst>
          </p:cNvPr>
          <p:cNvSpPr/>
          <p:nvPr/>
        </p:nvSpPr>
        <p:spPr>
          <a:xfrm>
            <a:off x="4454206" y="5639282"/>
            <a:ext cx="405859" cy="173888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586705" y="5442437"/>
            <a:ext cx="1480227" cy="56086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/>
          <a:p>
            <a:r>
              <a:rPr lang="en-GB"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HTTP traffic from internet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/>
              <a:t>Basic Networking – Target State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55A186-7FA0-4F5C-BD24-27E5159683DA}"/>
              </a:ext>
            </a:extLst>
          </p:cNvPr>
          <p:cNvSpPr txBox="1"/>
          <p:nvPr/>
        </p:nvSpPr>
        <p:spPr>
          <a:xfrm>
            <a:off x="9005455" y="1797068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7A667D-2B20-47E4-8378-8C1A1246D687}"/>
              </a:ext>
            </a:extLst>
          </p:cNvPr>
          <p:cNvSpPr txBox="1"/>
          <p:nvPr/>
        </p:nvSpPr>
        <p:spPr>
          <a:xfrm>
            <a:off x="9859914" y="1799728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>
            <a:off x="8380751" y="2963896"/>
            <a:ext cx="740203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7867586" y="2730871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443099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9914565" y="2466531"/>
            <a:ext cx="1626641" cy="338560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300951" y="3925672"/>
            <a:ext cx="4470002" cy="191327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5581" y="4791515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8750" y="2835092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8750" y="3812964"/>
            <a:ext cx="667637" cy="6480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10662569" y="3483092"/>
            <a:ext cx="0" cy="32987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flipV="1">
            <a:off x="10659400" y="4460964"/>
            <a:ext cx="3169" cy="33055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8792" y="4422832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6882" y="4422832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249" y="4032217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7886" y="4356217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6429" y="4356217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248" y="4843414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7885" y="4746832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6429" y="4746832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7299" y="3391254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53959" y="4064354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1186" y="3119193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4023" y="3462891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>
            <a:off x="4307299" y="3751254"/>
            <a:ext cx="2151493" cy="995578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 flipV="1">
            <a:off x="3173959" y="3751254"/>
            <a:ext cx="413340" cy="6731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610743" y="2858857"/>
            <a:ext cx="670055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/>
              <a:t>Load</a:t>
            </a:r>
          </a:p>
          <a:p>
            <a:pPr algn="ctr"/>
            <a:r>
              <a:rPr lang="en-GB" sz="1400"/>
              <a:t>Balancer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310500" y="4732460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/>
              <a:t>Public IP for </a:t>
            </a:r>
          </a:p>
          <a:p>
            <a:pPr algn="ctr"/>
            <a:r>
              <a:rPr lang="en-GB" sz="1400"/>
              <a:t>data-</a:t>
            </a:r>
            <a:r>
              <a:rPr lang="en-GB" sz="1400" err="1"/>
              <a:t>api</a:t>
            </a:r>
            <a:endParaRPr lang="en-GB" sz="1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1604931" y="3751254"/>
            <a:ext cx="849028" cy="6731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10199184" y="2527701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err="1"/>
              <a:t>mongodb</a:t>
            </a:r>
            <a:endParaRPr lang="en-GB" sz="1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6311775" y="4121758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5470199" y="5165984"/>
            <a:ext cx="16831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err="1">
                <a:solidFill>
                  <a:srgbClr val="326CE5"/>
                </a:solidFill>
                <a:latin typeface="Cascadia Code" panose="020B0509020204030204" pitchFamily="49" charset="0"/>
              </a:rPr>
              <a:t>LoadBalancer</a:t>
            </a: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3615" y="4634569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8446882" y="407364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461704" y="5092580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948817" y="4818632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7405" y="5539280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port:4000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654962" y="4202396"/>
            <a:ext cx="1268663" cy="56086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/>
          <a:p>
            <a:r>
              <a:rPr lang="en-GB"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HTTP traffic from internet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/>
              <a:t>Adding The Frontend – Target State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>
            <a:off x="10051317" y="4548036"/>
            <a:ext cx="416781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</a:t>
            </a:r>
          </a:p>
          <a:p>
            <a:r>
              <a:rPr lang="en-GB" sz="1200"/>
              <a:t>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10259708" y="5473166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/>
              <a:t>database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06F78E9-9B4E-46E0-A4BF-CAB507FF1B82}"/>
              </a:ext>
            </a:extLst>
          </p:cNvPr>
          <p:cNvSpPr/>
          <p:nvPr/>
        </p:nvSpPr>
        <p:spPr>
          <a:xfrm>
            <a:off x="5300951" y="1647863"/>
            <a:ext cx="4470002" cy="1689309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AA258336-1D86-4D27-9934-6E8D28C9A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8792" y="2258095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D0B46CE7-3F8F-41E5-853E-1AA25905A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6882" y="2258095"/>
            <a:ext cx="667637" cy="6480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F6749E1-8440-461E-9620-BA31FB75CD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248" y="2262908"/>
            <a:ext cx="667637" cy="64800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F41DF7-3046-4772-A5E4-4B1E3016D53E}"/>
              </a:ext>
            </a:extLst>
          </p:cNvPr>
          <p:cNvCxnSpPr>
            <a:cxnSpLocks/>
            <a:stCxn id="49" idx="1"/>
            <a:endCxn id="59" idx="3"/>
          </p:cNvCxnSpPr>
          <p:nvPr/>
        </p:nvCxnSpPr>
        <p:spPr>
          <a:xfrm flipH="1">
            <a:off x="8127885" y="2582095"/>
            <a:ext cx="318997" cy="481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AC4CF9-0271-41E3-BA14-D4AC792A4C14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>
            <a:off x="7126429" y="2582095"/>
            <a:ext cx="333819" cy="481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57ECF6C-7A32-4518-8E52-5D207110ADFB}"/>
              </a:ext>
            </a:extLst>
          </p:cNvPr>
          <p:cNvSpPr txBox="1"/>
          <p:nvPr/>
        </p:nvSpPr>
        <p:spPr>
          <a:xfrm>
            <a:off x="6194193" y="2927078"/>
            <a:ext cx="87684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D579C0-3B60-4523-8B95-1AADCC7F4C1C}"/>
              </a:ext>
            </a:extLst>
          </p:cNvPr>
          <p:cNvSpPr txBox="1"/>
          <p:nvPr/>
        </p:nvSpPr>
        <p:spPr>
          <a:xfrm>
            <a:off x="5532779" y="1739296"/>
            <a:ext cx="16831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err="1">
                <a:solidFill>
                  <a:srgbClr val="326CE5"/>
                </a:solidFill>
                <a:latin typeface="Cascadia Code" panose="020B0509020204030204" pitchFamily="49" charset="0"/>
              </a:rPr>
              <a:t>LoadBalancer</a:t>
            </a: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FF9482-C96C-4071-89FE-1C2AF25EDEAB}"/>
              </a:ext>
            </a:extLst>
          </p:cNvPr>
          <p:cNvSpPr txBox="1"/>
          <p:nvPr/>
        </p:nvSpPr>
        <p:spPr>
          <a:xfrm>
            <a:off x="8229542" y="1901394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F485EB2-B2B7-49C4-9D50-04BF8C87698C}"/>
              </a:ext>
            </a:extLst>
          </p:cNvPr>
          <p:cNvSpPr txBox="1"/>
          <p:nvPr/>
        </p:nvSpPr>
        <p:spPr>
          <a:xfrm>
            <a:off x="8339522" y="2927078"/>
            <a:ext cx="87684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frontend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AED27E-19E9-4B92-8703-E05CF4797262}"/>
              </a:ext>
            </a:extLst>
          </p:cNvPr>
          <p:cNvSpPr txBox="1"/>
          <p:nvPr/>
        </p:nvSpPr>
        <p:spPr>
          <a:xfrm>
            <a:off x="5935928" y="2318049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port:80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1934E0E-8C2F-4B5B-A96D-F3FE67CA72CD}"/>
              </a:ext>
            </a:extLst>
          </p:cNvPr>
          <p:cNvSpPr txBox="1"/>
          <p:nvPr/>
        </p:nvSpPr>
        <p:spPr>
          <a:xfrm>
            <a:off x="7457492" y="2936533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port:3000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AAA0675-A9FD-41CA-B9FC-47773D85368F}"/>
              </a:ext>
            </a:extLst>
          </p:cNvPr>
          <p:cNvCxnSpPr>
            <a:cxnSpLocks/>
            <a:stCxn id="61" idx="3"/>
            <a:endCxn id="48" idx="1"/>
          </p:cNvCxnSpPr>
          <p:nvPr/>
        </p:nvCxnSpPr>
        <p:spPr>
          <a:xfrm flipV="1">
            <a:off x="4307299" y="2582095"/>
            <a:ext cx="2151493" cy="1169159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78">
            <a:extLst>
              <a:ext uri="{FF2B5EF4-FFF2-40B4-BE49-F238E27FC236}">
                <a16:creationId xmlns:a16="http://schemas.microsoft.com/office/drawing/2014/main" id="{B0F2233B-92B5-4EC5-BC86-9F48DF645D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47299" y="2716353"/>
            <a:ext cx="720000" cy="7200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4746CC1-36F8-4474-81EC-7CCFA9DE4403}"/>
              </a:ext>
            </a:extLst>
          </p:cNvPr>
          <p:cNvCxnSpPr>
            <a:cxnSpLocks/>
            <a:stCxn id="67" idx="3"/>
            <a:endCxn id="79" idx="1"/>
          </p:cNvCxnSpPr>
          <p:nvPr/>
        </p:nvCxnSpPr>
        <p:spPr>
          <a:xfrm flipV="1">
            <a:off x="1604931" y="3076353"/>
            <a:ext cx="842368" cy="67490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4202E39-F8CB-43FB-950C-B34D02D9FE84}"/>
              </a:ext>
            </a:extLst>
          </p:cNvPr>
          <p:cNvSpPr txBox="1"/>
          <p:nvPr/>
        </p:nvSpPr>
        <p:spPr>
          <a:xfrm>
            <a:off x="2300965" y="3385499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/>
              <a:t>Public IP for </a:t>
            </a:r>
          </a:p>
          <a:p>
            <a:pPr algn="ctr"/>
            <a:r>
              <a:rPr lang="en-GB" sz="1400"/>
              <a:t>frontend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8B9EC02-21BD-4A77-9425-7DCBDE0F65CF}"/>
              </a:ext>
            </a:extLst>
          </p:cNvPr>
          <p:cNvCxnSpPr>
            <a:cxnSpLocks/>
            <a:stCxn id="79" idx="3"/>
            <a:endCxn id="61" idx="1"/>
          </p:cNvCxnSpPr>
          <p:nvPr/>
        </p:nvCxnSpPr>
        <p:spPr>
          <a:xfrm>
            <a:off x="3167299" y="3076353"/>
            <a:ext cx="420000" cy="67490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551890F-4F05-4472-ACF4-C12417B2BC24}"/>
              </a:ext>
            </a:extLst>
          </p:cNvPr>
          <p:cNvSpPr txBox="1"/>
          <p:nvPr/>
        </p:nvSpPr>
        <p:spPr>
          <a:xfrm>
            <a:off x="7610971" y="1910787"/>
            <a:ext cx="360675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066CD7-356A-4090-9294-EA8297191D4E}"/>
              </a:ext>
            </a:extLst>
          </p:cNvPr>
          <p:cNvCxnSpPr>
            <a:cxnSpLocks/>
          </p:cNvCxnSpPr>
          <p:nvPr/>
        </p:nvCxnSpPr>
        <p:spPr>
          <a:xfrm>
            <a:off x="9517648" y="5111286"/>
            <a:ext cx="730896" cy="1021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307FF0A-7A7E-4C57-9C3E-0460F5FE9B2C}"/>
              </a:ext>
            </a:extLst>
          </p:cNvPr>
          <p:cNvSpPr txBox="1"/>
          <p:nvPr/>
        </p:nvSpPr>
        <p:spPr>
          <a:xfrm>
            <a:off x="8461704" y="5889736"/>
            <a:ext cx="2727508" cy="335561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>
                <a:solidFill>
                  <a:srgbClr val="00B050"/>
                </a:solidFill>
              </a:rPr>
              <a:t>MongoDB connection/traffic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E048DD-C126-4095-8551-96C59F95FC7B}"/>
              </a:ext>
            </a:extLst>
          </p:cNvPr>
          <p:cNvSpPr txBox="1"/>
          <p:nvPr/>
        </p:nvSpPr>
        <p:spPr>
          <a:xfrm>
            <a:off x="10699154" y="4585982"/>
            <a:ext cx="1023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  <a:endParaRPr lang="en-GB" sz="14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2626FC6-4119-47A5-8EB3-562BB3E4DF42}"/>
              </a:ext>
            </a:extLst>
          </p:cNvPr>
          <p:cNvSpPr txBox="1"/>
          <p:nvPr/>
        </p:nvSpPr>
        <p:spPr>
          <a:xfrm>
            <a:off x="10801657" y="3289744"/>
            <a:ext cx="8300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38935924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8745037" y="4920982"/>
            <a:ext cx="2732693" cy="1365518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8745037" y="2988823"/>
            <a:ext cx="2732693" cy="165625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7214" y="5278359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3267" y="5279550"/>
            <a:ext cx="667637" cy="6480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10024851" y="5602359"/>
            <a:ext cx="268416" cy="119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8805" y="3485983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0262" y="3095368"/>
            <a:ext cx="667637" cy="6480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10076442" y="3419368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0261" y="3906565"/>
            <a:ext cx="667637" cy="6480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10076442" y="3809983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1672" y="2634030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94049" y="2634030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1186" y="2341322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5257" y="2714384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27" idx="1"/>
          </p:cNvCxnSpPr>
          <p:nvPr/>
        </p:nvCxnSpPr>
        <p:spPr>
          <a:xfrm>
            <a:off x="4301672" y="2994030"/>
            <a:ext cx="843922" cy="379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214049" y="2994030"/>
            <a:ext cx="367623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610743" y="2080986"/>
            <a:ext cx="670055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/>
              <a:t>Load</a:t>
            </a:r>
          </a:p>
          <a:p>
            <a:pPr algn="ctr"/>
            <a:r>
              <a:rPr lang="en-GB" sz="1400"/>
              <a:t>Balancer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347900" y="3314228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/>
              <a:t>Public IP for </a:t>
            </a:r>
          </a:p>
          <a:p>
            <a:pPr algn="ctr"/>
            <a:r>
              <a:rPr lang="en-GB" sz="1400"/>
              <a:t>ingress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 flipV="1">
            <a:off x="1606165" y="2994030"/>
            <a:ext cx="887884" cy="8717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10325921" y="5955331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err="1"/>
              <a:t>mongodb</a:t>
            </a:r>
            <a:endParaRPr lang="en-GB" sz="1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8846756" y="3034585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9301668" y="4150658"/>
            <a:ext cx="841577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10952488" y="3686872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8898830" y="3881783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10179717" y="3742014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port:4000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543457" y="3365817"/>
            <a:ext cx="1268663" cy="56086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/>
          <a:p>
            <a:r>
              <a:rPr lang="en-GB"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HTTP traffic from internet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497263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/>
              <a:t>Final Application State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>
            <a:off x="9951763" y="5025034"/>
            <a:ext cx="416781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</a:t>
            </a:r>
          </a:p>
          <a:p>
            <a:r>
              <a:rPr lang="en-GB" sz="1200"/>
              <a:t>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9243365" y="5952933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/>
              <a:t>database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06F78E9-9B4E-46E0-A4BF-CAB507FF1B82}"/>
              </a:ext>
            </a:extLst>
          </p:cNvPr>
          <p:cNvSpPr/>
          <p:nvPr/>
        </p:nvSpPr>
        <p:spPr>
          <a:xfrm>
            <a:off x="8745038" y="1351761"/>
            <a:ext cx="2732692" cy="149655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AA258336-1D86-4D27-9934-6E8D28C9A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9211" y="1769240"/>
            <a:ext cx="667637" cy="6480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F6749E1-8440-461E-9620-BA31FB75C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0667" y="1774053"/>
            <a:ext cx="667637" cy="648000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AC4CF9-0271-41E3-BA14-D4AC792A4C14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>
            <a:off x="10026848" y="2093240"/>
            <a:ext cx="333819" cy="481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57ECF6C-7A32-4518-8E52-5D207110ADFB}"/>
              </a:ext>
            </a:extLst>
          </p:cNvPr>
          <p:cNvSpPr txBox="1"/>
          <p:nvPr/>
        </p:nvSpPr>
        <p:spPr>
          <a:xfrm>
            <a:off x="8865780" y="2532758"/>
            <a:ext cx="87684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D579C0-3B60-4523-8B95-1AADCC7F4C1C}"/>
              </a:ext>
            </a:extLst>
          </p:cNvPr>
          <p:cNvSpPr txBox="1"/>
          <p:nvPr/>
        </p:nvSpPr>
        <p:spPr>
          <a:xfrm>
            <a:off x="9269115" y="1486391"/>
            <a:ext cx="841577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AED27E-19E9-4B92-8703-E05CF4797262}"/>
              </a:ext>
            </a:extLst>
          </p:cNvPr>
          <p:cNvSpPr txBox="1"/>
          <p:nvPr/>
        </p:nvSpPr>
        <p:spPr>
          <a:xfrm>
            <a:off x="8869077" y="1781122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port:80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1934E0E-8C2F-4B5B-A96D-F3FE67CA72CD}"/>
              </a:ext>
            </a:extLst>
          </p:cNvPr>
          <p:cNvSpPr txBox="1"/>
          <p:nvPr/>
        </p:nvSpPr>
        <p:spPr>
          <a:xfrm>
            <a:off x="10357911" y="2447678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port:3000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51890F-4F05-4472-ACF4-C12417B2BC24}"/>
              </a:ext>
            </a:extLst>
          </p:cNvPr>
          <p:cNvSpPr txBox="1"/>
          <p:nvPr/>
        </p:nvSpPr>
        <p:spPr>
          <a:xfrm>
            <a:off x="10514147" y="1470491"/>
            <a:ext cx="360675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066CD7-356A-4090-9294-EA8297191D4E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9691033" y="4554565"/>
            <a:ext cx="633331" cy="72379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307FF0A-7A7E-4C57-9C3E-0460F5FE9B2C}"/>
              </a:ext>
            </a:extLst>
          </p:cNvPr>
          <p:cNvSpPr txBox="1"/>
          <p:nvPr/>
        </p:nvSpPr>
        <p:spPr>
          <a:xfrm>
            <a:off x="8822466" y="4613473"/>
            <a:ext cx="2123801" cy="335561"/>
          </a:xfrm>
          <a:prstGeom prst="rect">
            <a:avLst/>
          </a:prstGeom>
          <a:noFill/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 sz="1200">
                <a:solidFill>
                  <a:srgbClr val="00B050"/>
                </a:solidFill>
              </a:rPr>
              <a:t>MongoDB traffic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E048DD-C126-4095-8551-96C59F95FC7B}"/>
              </a:ext>
            </a:extLst>
          </p:cNvPr>
          <p:cNvSpPr txBox="1"/>
          <p:nvPr/>
        </p:nvSpPr>
        <p:spPr>
          <a:xfrm>
            <a:off x="8784713" y="5030403"/>
            <a:ext cx="1023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  <a:endParaRPr lang="en-GB" sz="140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A88DFDB-52B0-4224-BA19-8B6D38489AAA}"/>
              </a:ext>
            </a:extLst>
          </p:cNvPr>
          <p:cNvSpPr/>
          <p:nvPr/>
        </p:nvSpPr>
        <p:spPr>
          <a:xfrm>
            <a:off x="4950816" y="2379417"/>
            <a:ext cx="2065862" cy="143030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2DF3DAD-00E0-4FBD-962F-E73CE7F53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5594" y="2670409"/>
            <a:ext cx="667637" cy="648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DEF34C20-1082-467A-8674-61C624EA2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6510" y="2668355"/>
            <a:ext cx="667637" cy="6480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FCA77F-3491-415B-BA18-4492E9E53F5C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5813231" y="2992355"/>
            <a:ext cx="323279" cy="205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320C18-E516-4C6D-B96D-57B9509DE733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>
            <a:off x="6804147" y="2992355"/>
            <a:ext cx="582135" cy="817369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D401F00-A28F-4C54-ACD0-BF1DEDD1F1BC}"/>
              </a:ext>
            </a:extLst>
          </p:cNvPr>
          <p:cNvSpPr txBox="1"/>
          <p:nvPr/>
        </p:nvSpPr>
        <p:spPr>
          <a:xfrm>
            <a:off x="5098610" y="3379349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ingress controller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DFB8BE-C474-44F2-BEF2-7E21138BB0A7}"/>
              </a:ext>
            </a:extLst>
          </p:cNvPr>
          <p:cNvSpPr txBox="1"/>
          <p:nvPr/>
        </p:nvSpPr>
        <p:spPr>
          <a:xfrm>
            <a:off x="4980165" y="2404908"/>
            <a:ext cx="98673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A83FBC65-C302-48B2-9845-BCE27D2A55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86282" y="3495399"/>
            <a:ext cx="647700" cy="6286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19DCF42-F4BA-4ECE-B3F8-C7C138B06BC3}"/>
              </a:ext>
            </a:extLst>
          </p:cNvPr>
          <p:cNvSpPr txBox="1"/>
          <p:nvPr/>
        </p:nvSpPr>
        <p:spPr>
          <a:xfrm>
            <a:off x="7329937" y="2449759"/>
            <a:ext cx="959782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790343-5986-46B4-80FA-8046A8F26BFC}"/>
              </a:ext>
            </a:extLst>
          </p:cNvPr>
          <p:cNvSpPr/>
          <p:nvPr/>
        </p:nvSpPr>
        <p:spPr>
          <a:xfrm>
            <a:off x="7204238" y="4092900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serviceName:data-api</a:t>
            </a:r>
            <a:endParaRPr lang="en-GB" sz="12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67EBE33-B9E1-4376-8218-207BCF7B62B9}"/>
              </a:ext>
            </a:extLst>
          </p:cNvPr>
          <p:cNvCxnSpPr>
            <a:cxnSpLocks/>
            <a:stCxn id="28" idx="3"/>
            <a:endCxn id="51" idx="1"/>
          </p:cNvCxnSpPr>
          <p:nvPr/>
        </p:nvCxnSpPr>
        <p:spPr>
          <a:xfrm flipV="1">
            <a:off x="6804147" y="2093240"/>
            <a:ext cx="575786" cy="899115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>
            <a:extLst>
              <a:ext uri="{FF2B5EF4-FFF2-40B4-BE49-F238E27FC236}">
                <a16:creationId xmlns:a16="http://schemas.microsoft.com/office/drawing/2014/main" id="{8971A92D-F967-4DDF-9D29-6C32A955BF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79933" y="1778915"/>
            <a:ext cx="647700" cy="62865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BC2B8A9-2B49-4E57-9734-63013749DB18}"/>
              </a:ext>
            </a:extLst>
          </p:cNvPr>
          <p:cNvSpPr/>
          <p:nvPr/>
        </p:nvSpPr>
        <p:spPr>
          <a:xfrm>
            <a:off x="7207832" y="1321542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serviceName:frontend</a:t>
            </a:r>
            <a:endParaRPr lang="en-GB" sz="12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02B5E5-0B94-47C8-A69A-6625B5594AD9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>
            <a:off x="8027633" y="2093240"/>
            <a:ext cx="1331578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12366F0-84E8-499D-863B-7E314AF06915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8033982" y="3809724"/>
            <a:ext cx="1374823" cy="259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33D8F33-7DEA-4F88-919F-3EDBC76E8557}"/>
              </a:ext>
            </a:extLst>
          </p:cNvPr>
          <p:cNvSpPr txBox="1"/>
          <p:nvPr/>
        </p:nvSpPr>
        <p:spPr>
          <a:xfrm>
            <a:off x="11006990" y="5479248"/>
            <a:ext cx="360675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176918F-E5BA-4A24-AFD6-4A9C03064587}"/>
              </a:ext>
            </a:extLst>
          </p:cNvPr>
          <p:cNvSpPr txBox="1"/>
          <p:nvPr/>
        </p:nvSpPr>
        <p:spPr>
          <a:xfrm>
            <a:off x="6170599" y="2395778"/>
            <a:ext cx="601127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nginx</a:t>
            </a:r>
          </a:p>
        </p:txBody>
      </p:sp>
      <p:pic>
        <p:nvPicPr>
          <p:cNvPr id="141" name="Graphic 140">
            <a:extLst>
              <a:ext uri="{FF2B5EF4-FFF2-40B4-BE49-F238E27FC236}">
                <a16:creationId xmlns:a16="http://schemas.microsoft.com/office/drawing/2014/main" id="{1965144E-43F3-4905-A97A-FCD2AB82677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05358" y="5371745"/>
            <a:ext cx="612158" cy="594152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587C5FA6-A7CA-4F32-90B9-3CA3CFF22A96}"/>
              </a:ext>
            </a:extLst>
          </p:cNvPr>
          <p:cNvSpPr txBox="1"/>
          <p:nvPr/>
        </p:nvSpPr>
        <p:spPr>
          <a:xfrm>
            <a:off x="6139285" y="5951671"/>
            <a:ext cx="1065228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/>
              <a:t>mongo-creds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5D6DE06-FDF6-43AD-B09A-9E8A8E20F704}"/>
              </a:ext>
            </a:extLst>
          </p:cNvPr>
          <p:cNvSpPr txBox="1"/>
          <p:nvPr/>
        </p:nvSpPr>
        <p:spPr>
          <a:xfrm>
            <a:off x="6677571" y="5325432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5155852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8458E2C0-2D8D-420F-8CF4-ED10E3C75379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7EAB774-DE09-4698-97C5-971304C23C93}"/>
              </a:ext>
            </a:extLst>
          </p:cNvPr>
          <p:cNvSpPr/>
          <p:nvPr/>
        </p:nvSpPr>
        <p:spPr>
          <a:xfrm>
            <a:off x="5013225" y="1072435"/>
            <a:ext cx="5738858" cy="4785154"/>
          </a:xfrm>
          <a:prstGeom prst="rect">
            <a:avLst/>
          </a:prstGeom>
          <a:noFill/>
          <a:ln w="28575">
            <a:solidFill>
              <a:srgbClr val="326CE5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8F4D126-B4EF-4F2F-845D-86A3D740C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5582" y="3114878"/>
            <a:ext cx="720000" cy="720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68B0C0D-8C73-43EA-8B09-E78A4F26A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5079" y="3114878"/>
            <a:ext cx="720000" cy="72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B123024-32DA-477A-B7C7-3D8D95D788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48418" y="2541106"/>
            <a:ext cx="592231" cy="59223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D485A18-EEF1-4B8A-A844-39975D131C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4887" y="3195232"/>
            <a:ext cx="720908" cy="57672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568F96-5CE4-4063-B240-7DE23BF4D697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845582" y="3474878"/>
            <a:ext cx="556410" cy="1085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4FA9B9-BA63-43D7-9B7A-B4213F810578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575079" y="3474878"/>
            <a:ext cx="550503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8D25ED-EB81-46DE-8C25-B0A60666E748}"/>
              </a:ext>
            </a:extLst>
          </p:cNvPr>
          <p:cNvSpPr txBox="1"/>
          <p:nvPr/>
        </p:nvSpPr>
        <p:spPr>
          <a:xfrm>
            <a:off x="4175527" y="3895748"/>
            <a:ext cx="670055" cy="430887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GB" sz="1400"/>
              <a:t>Load</a:t>
            </a:r>
          </a:p>
          <a:p>
            <a:pPr algn="ctr"/>
            <a:r>
              <a:rPr lang="en-GB" sz="1400"/>
              <a:t>Balancer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DCE6E-BF90-4C2F-B7E1-9F345AEBD0C3}"/>
              </a:ext>
            </a:extLst>
          </p:cNvPr>
          <p:cNvSpPr txBox="1"/>
          <p:nvPr/>
        </p:nvSpPr>
        <p:spPr>
          <a:xfrm>
            <a:off x="2876845" y="3895748"/>
            <a:ext cx="676467" cy="215444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GB" sz="1400"/>
              <a:t>Public IP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B27646-E079-4D55-AC28-35E7CB51499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2195795" y="3474878"/>
            <a:ext cx="659284" cy="8717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CCAD6A-C0B7-46D0-BA4F-9E8C617CC2B5}"/>
              </a:ext>
            </a:extLst>
          </p:cNvPr>
          <p:cNvSpPr/>
          <p:nvPr/>
        </p:nvSpPr>
        <p:spPr>
          <a:xfrm>
            <a:off x="5401992" y="2860265"/>
            <a:ext cx="163420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7F1952-70A7-40D0-B207-69F740C8EFBA}"/>
              </a:ext>
            </a:extLst>
          </p:cNvPr>
          <p:cNvSpPr txBox="1"/>
          <p:nvPr/>
        </p:nvSpPr>
        <p:spPr>
          <a:xfrm>
            <a:off x="5401992" y="4152160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ingress controller</a:t>
            </a:r>
          </a:p>
        </p:txBody>
      </p:sp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9CB5E607-46BF-40DB-9699-40E36CCAFFD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83" y="3087158"/>
            <a:ext cx="968856" cy="75570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D896111-14F6-42A6-AD94-ED05F0B703CA}"/>
              </a:ext>
            </a:extLst>
          </p:cNvPr>
          <p:cNvSpPr txBox="1"/>
          <p:nvPr/>
        </p:nvSpPr>
        <p:spPr>
          <a:xfrm>
            <a:off x="1339762" y="3895748"/>
            <a:ext cx="1136145" cy="215444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GB" sz="1400"/>
              <a:t>Clients / Users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D84F219-2148-490B-A552-A4DB51CB8D67}"/>
              </a:ext>
            </a:extLst>
          </p:cNvPr>
          <p:cNvSpPr/>
          <p:nvPr/>
        </p:nvSpPr>
        <p:spPr>
          <a:xfrm>
            <a:off x="9114226" y="1336265"/>
            <a:ext cx="135092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E6440A1F-D666-4D0F-BC15-0640F62CD9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44807" y="1436060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CE764385-635A-494B-86BD-39A7F52EF5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90058" y="1493341"/>
            <a:ext cx="667637" cy="648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62B6766-F373-4E6A-B0B5-1C0DAFB3B1D1}"/>
              </a:ext>
            </a:extLst>
          </p:cNvPr>
          <p:cNvSpPr txBox="1"/>
          <p:nvPr/>
        </p:nvSpPr>
        <p:spPr>
          <a:xfrm>
            <a:off x="9344807" y="2241136"/>
            <a:ext cx="914930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/>
              <a:t>service 1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9458CF2-5811-40A2-9F0A-B99F95000E82}"/>
              </a:ext>
            </a:extLst>
          </p:cNvPr>
          <p:cNvSpPr/>
          <p:nvPr/>
        </p:nvSpPr>
        <p:spPr>
          <a:xfrm>
            <a:off x="9114226" y="2860270"/>
            <a:ext cx="135092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66EF75C8-8A6D-425D-A578-4737CADDEE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44807" y="2960065"/>
            <a:ext cx="667637" cy="648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5FA70421-B742-40E8-853B-6CCB75ED9F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90058" y="3017346"/>
            <a:ext cx="667637" cy="6480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BBD438E-5417-4C55-8033-E102B8F5E6A1}"/>
              </a:ext>
            </a:extLst>
          </p:cNvPr>
          <p:cNvSpPr txBox="1"/>
          <p:nvPr/>
        </p:nvSpPr>
        <p:spPr>
          <a:xfrm>
            <a:off x="9344807" y="3765141"/>
            <a:ext cx="914930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/>
              <a:t>service 2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D61CB61-C861-4951-A9F7-488BD8B6A7FD}"/>
              </a:ext>
            </a:extLst>
          </p:cNvPr>
          <p:cNvSpPr/>
          <p:nvPr/>
        </p:nvSpPr>
        <p:spPr>
          <a:xfrm>
            <a:off x="9114226" y="4384275"/>
            <a:ext cx="1350924" cy="1250927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2913BAB-DD83-46C3-BC77-67498B5D29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44807" y="4484070"/>
            <a:ext cx="667637" cy="648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7E153F04-4604-47CA-BFF6-6480B2CD0C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90058" y="4541351"/>
            <a:ext cx="667637" cy="6480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D69D6CA-FCE6-4949-B214-9977D0A21DA7}"/>
              </a:ext>
            </a:extLst>
          </p:cNvPr>
          <p:cNvSpPr txBox="1"/>
          <p:nvPr/>
        </p:nvSpPr>
        <p:spPr>
          <a:xfrm>
            <a:off x="9344807" y="5289146"/>
            <a:ext cx="914930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/>
              <a:t>service 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25B4140-F65B-400D-91A1-849F41EA40EF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7036196" y="1961729"/>
            <a:ext cx="2078030" cy="1101468"/>
          </a:xfrm>
          <a:prstGeom prst="straightConnector1">
            <a:avLst/>
          </a:prstGeom>
          <a:ln w="5715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65620B-715D-4002-97E8-270D37290A63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7036196" y="3880799"/>
            <a:ext cx="2078030" cy="1128940"/>
          </a:xfrm>
          <a:prstGeom prst="straightConnector1">
            <a:avLst/>
          </a:prstGeom>
          <a:ln w="5715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A9787E9-1999-4174-B9E0-65C2A0C1FA39}"/>
              </a:ext>
            </a:extLst>
          </p:cNvPr>
          <p:cNvCxnSpPr>
            <a:cxnSpLocks/>
            <a:stCxn id="24" idx="3"/>
            <a:endCxn id="54" idx="1"/>
          </p:cNvCxnSpPr>
          <p:nvPr/>
        </p:nvCxnSpPr>
        <p:spPr>
          <a:xfrm>
            <a:off x="7036196" y="3485729"/>
            <a:ext cx="2078030" cy="5"/>
          </a:xfrm>
          <a:prstGeom prst="straightConnector1">
            <a:avLst/>
          </a:prstGeom>
          <a:ln w="5715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6308C3F-334E-4F9E-A456-5B27984C6CE1}"/>
              </a:ext>
            </a:extLst>
          </p:cNvPr>
          <p:cNvSpPr txBox="1"/>
          <p:nvPr/>
        </p:nvSpPr>
        <p:spPr>
          <a:xfrm>
            <a:off x="6775807" y="1906421"/>
            <a:ext cx="1590179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>
                <a:latin typeface="Consolas" panose="020B0609020204030204" pitchFamily="49" charset="0"/>
              </a:rPr>
              <a:t>Route:  </a:t>
            </a:r>
            <a:r>
              <a:rPr lang="en-GB" sz="1400" b="1">
                <a:latin typeface="Consolas" panose="020B0609020204030204" pitchFamily="49" charset="0"/>
              </a:rPr>
              <a:t>/app</a:t>
            </a:r>
          </a:p>
          <a:p>
            <a:r>
              <a:rPr lang="en-GB" sz="1400">
                <a:latin typeface="Consolas" panose="020B0609020204030204" pitchFamily="49" charset="0"/>
              </a:rPr>
              <a:t>Target: service1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682349-1C52-4E4D-A1B8-51DD358663B6}"/>
              </a:ext>
            </a:extLst>
          </p:cNvPr>
          <p:cNvSpPr txBox="1"/>
          <p:nvPr/>
        </p:nvSpPr>
        <p:spPr>
          <a:xfrm>
            <a:off x="6939516" y="4619088"/>
            <a:ext cx="1590179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>
                <a:latin typeface="Consolas" panose="020B0609020204030204" pitchFamily="49" charset="0"/>
              </a:rPr>
              <a:t>Route:  </a:t>
            </a:r>
            <a:r>
              <a:rPr lang="en-GB" sz="1400" b="1">
                <a:latin typeface="Consolas" panose="020B0609020204030204" pitchFamily="49" charset="0"/>
              </a:rPr>
              <a:t>/tokens</a:t>
            </a:r>
          </a:p>
          <a:p>
            <a:r>
              <a:rPr lang="en-GB" sz="1400">
                <a:latin typeface="Consolas" panose="020B0609020204030204" pitchFamily="49" charset="0"/>
              </a:rPr>
              <a:t>Target: service3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7374B08-E081-4919-86C8-90BA8665AA39}"/>
              </a:ext>
            </a:extLst>
          </p:cNvPr>
          <p:cNvSpPr txBox="1"/>
          <p:nvPr/>
        </p:nvSpPr>
        <p:spPr>
          <a:xfrm>
            <a:off x="7379801" y="2989701"/>
            <a:ext cx="1590179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>
                <a:latin typeface="Consolas" panose="020B0609020204030204" pitchFamily="49" charset="0"/>
              </a:rPr>
              <a:t>Route:  </a:t>
            </a:r>
            <a:r>
              <a:rPr lang="en-GB" sz="1400" b="1">
                <a:latin typeface="Consolas" panose="020B0609020204030204" pitchFamily="49" charset="0"/>
              </a:rPr>
              <a:t>/</a:t>
            </a:r>
            <a:r>
              <a:rPr lang="en-GB" sz="1400" b="1" err="1">
                <a:latin typeface="Consolas" panose="020B0609020204030204" pitchFamily="49" charset="0"/>
              </a:rPr>
              <a:t>api</a:t>
            </a:r>
            <a:endParaRPr lang="en-GB" sz="1400" b="1">
              <a:latin typeface="Consolas" panose="020B0609020204030204" pitchFamily="49" charset="0"/>
            </a:endParaRPr>
          </a:p>
          <a:p>
            <a:r>
              <a:rPr lang="en-GB" sz="1400">
                <a:latin typeface="Consolas" panose="020B0609020204030204" pitchFamily="49" charset="0"/>
              </a:rPr>
              <a:t>Target: service2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BC037E6-8A00-4C16-869F-9CCDCDD706F2}"/>
              </a:ext>
            </a:extLst>
          </p:cNvPr>
          <p:cNvSpPr txBox="1"/>
          <p:nvPr/>
        </p:nvSpPr>
        <p:spPr>
          <a:xfrm>
            <a:off x="5098440" y="1151599"/>
            <a:ext cx="1541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/>
              <a:t>Kubernetes</a:t>
            </a:r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4150A5-419B-42D1-A613-F854F8EAF7C8}"/>
              </a:ext>
            </a:extLst>
          </p:cNvPr>
          <p:cNvSpPr txBox="1"/>
          <p:nvPr/>
        </p:nvSpPr>
        <p:spPr>
          <a:xfrm>
            <a:off x="5544503" y="3514980"/>
            <a:ext cx="31258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/>
              <a:t>TLS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A52F0C-74E9-464F-B7A8-18BF6084EFC9}"/>
              </a:ext>
            </a:extLst>
          </p:cNvPr>
          <p:cNvSpPr txBox="1"/>
          <p:nvPr/>
        </p:nvSpPr>
        <p:spPr>
          <a:xfrm>
            <a:off x="2897555" y="2777009"/>
            <a:ext cx="66165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i="1">
                <a:solidFill>
                  <a:schemeClr val="accent1">
                    <a:lumMod val="75000"/>
                  </a:schemeClr>
                </a:solidFill>
              </a:rPr>
              <a:t>HTTPS</a:t>
            </a:r>
          </a:p>
        </p:txBody>
      </p:sp>
      <p:pic>
        <p:nvPicPr>
          <p:cNvPr id="82" name="Picture 81" descr="Icon&#10;&#10;Description automatically generated">
            <a:extLst>
              <a:ext uri="{FF2B5EF4-FFF2-40B4-BE49-F238E27FC236}">
                <a16:creationId xmlns:a16="http://schemas.microsoft.com/office/drawing/2014/main" id="{13A1F9F8-2D53-4396-A2AC-C6FAA6881B8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67" y="3195232"/>
            <a:ext cx="442859" cy="442859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39D4886-D12F-4D21-9EEB-11AB79EC63CF}"/>
              </a:ext>
            </a:extLst>
          </p:cNvPr>
          <p:cNvSpPr txBox="1"/>
          <p:nvPr/>
        </p:nvSpPr>
        <p:spPr>
          <a:xfrm>
            <a:off x="7937790" y="3814170"/>
            <a:ext cx="538224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i="1">
                <a:solidFill>
                  <a:schemeClr val="accent1">
                    <a:lumMod val="75000"/>
                  </a:schemeClr>
                </a:solidFill>
              </a:rPr>
              <a:t>HTTP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CDAAB1-F2DC-4B14-872A-33595EF01F3B}"/>
              </a:ext>
            </a:extLst>
          </p:cNvPr>
          <p:cNvSpPr txBox="1"/>
          <p:nvPr/>
        </p:nvSpPr>
        <p:spPr>
          <a:xfrm>
            <a:off x="1566115" y="1182995"/>
            <a:ext cx="2105003" cy="55399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Typical Kubernetes Ingress Scenario</a:t>
            </a:r>
          </a:p>
        </p:txBody>
      </p:sp>
    </p:spTree>
    <p:extLst>
      <p:ext uri="{BB962C8B-B14F-4D97-AF65-F5344CB8AC3E}">
        <p14:creationId xmlns:p14="http://schemas.microsoft.com/office/powerpoint/2010/main" val="320318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6C043F-F702-9BBF-24F1-CB769C70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Bare metal with K3s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859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1A32084-D2BE-4AB0-A09C-C7B867864CA2}"/>
              </a:ext>
            </a:extLst>
          </p:cNvPr>
          <p:cNvSpPr/>
          <p:nvPr/>
        </p:nvSpPr>
        <p:spPr>
          <a:xfrm>
            <a:off x="8396296" y="2311399"/>
            <a:ext cx="2914654" cy="319258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657F12-FDE4-4562-82D0-139778460E83}"/>
              </a:ext>
            </a:extLst>
          </p:cNvPr>
          <p:cNvSpPr/>
          <p:nvPr/>
        </p:nvSpPr>
        <p:spPr>
          <a:xfrm>
            <a:off x="5190321" y="2311399"/>
            <a:ext cx="2914654" cy="319258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7648"/>
            <a:ext cx="11277599" cy="712379"/>
          </a:xfrm>
        </p:spPr>
        <p:txBody>
          <a:bodyPr>
            <a:normAutofit/>
          </a:bodyPr>
          <a:lstStyle/>
          <a:p>
            <a:r>
              <a:rPr lang="en-GB" sz="3600"/>
              <a:t>Deploying The App Part 1 – Target State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8753" y="2799632"/>
            <a:ext cx="927273" cy="90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8753" y="4026719"/>
            <a:ext cx="927273" cy="90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F96632-DB63-4F95-91D7-AD79AE64E137}"/>
              </a:ext>
            </a:extLst>
          </p:cNvPr>
          <p:cNvSpPr txBox="1"/>
          <p:nvPr/>
        </p:nvSpPr>
        <p:spPr>
          <a:xfrm>
            <a:off x="8495954" y="3126521"/>
            <a:ext cx="112448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err="1"/>
              <a:t>mongodb</a:t>
            </a:r>
            <a:endParaRPr lang="en-GB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C1D89E-EC77-4F49-8D8F-FCC0277EBE92}"/>
              </a:ext>
            </a:extLst>
          </p:cNvPr>
          <p:cNvSpPr txBox="1"/>
          <p:nvPr/>
        </p:nvSpPr>
        <p:spPr>
          <a:xfrm>
            <a:off x="9199128" y="25067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9872390" y="3699632"/>
            <a:ext cx="0" cy="32708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0E46211-A8F6-4AF2-8BD5-E43DA124E592}"/>
              </a:ext>
            </a:extLst>
          </p:cNvPr>
          <p:cNvSpPr txBox="1"/>
          <p:nvPr/>
        </p:nvSpPr>
        <p:spPr>
          <a:xfrm>
            <a:off x="10309622" y="4016088"/>
            <a:ext cx="403958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DEE99B-4FBB-4167-A8E3-E859BE1CE13F}"/>
              </a:ext>
            </a:extLst>
          </p:cNvPr>
          <p:cNvSpPr/>
          <p:nvPr/>
        </p:nvSpPr>
        <p:spPr>
          <a:xfrm>
            <a:off x="8553014" y="4926719"/>
            <a:ext cx="2638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i="1" err="1"/>
              <a:t>mongodb</a:t>
            </a:r>
            <a:r>
              <a:rPr lang="en-GB" sz="1600" i="1"/>
              <a:t>-{random-string}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1C7F9888-AF85-4DEA-B6DC-6D7111162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4490" y="2799632"/>
            <a:ext cx="927273" cy="90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11631AD-E4AA-42DB-8E50-7EADF53B5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5261" y="4016088"/>
            <a:ext cx="927273" cy="90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AC403D-5B77-431D-9F25-7D038A162B0B}"/>
              </a:ext>
            </a:extLst>
          </p:cNvPr>
          <p:cNvSpPr txBox="1"/>
          <p:nvPr/>
        </p:nvSpPr>
        <p:spPr>
          <a:xfrm>
            <a:off x="5354790" y="3147408"/>
            <a:ext cx="112448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/>
              <a:t>data-</a:t>
            </a:r>
            <a:r>
              <a:rPr lang="en-GB" sz="1600" err="1"/>
              <a:t>api</a:t>
            </a:r>
            <a:endParaRPr lang="en-GB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BABBE4-9708-4C16-90D0-9EF8E3AFC8D7}"/>
              </a:ext>
            </a:extLst>
          </p:cNvPr>
          <p:cNvSpPr txBox="1"/>
          <p:nvPr/>
        </p:nvSpPr>
        <p:spPr>
          <a:xfrm>
            <a:off x="5994865" y="25067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D43595-2721-4016-A06E-F8484E5D2F6D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6668127" y="3699632"/>
            <a:ext cx="570771" cy="31645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F8C6F9-C827-4C55-B33D-91904226389D}"/>
              </a:ext>
            </a:extLst>
          </p:cNvPr>
          <p:cNvSpPr txBox="1"/>
          <p:nvPr/>
        </p:nvSpPr>
        <p:spPr>
          <a:xfrm>
            <a:off x="7399540" y="3785991"/>
            <a:ext cx="403957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1AAB4F-AF89-484F-8001-FAE198383C1E}"/>
              </a:ext>
            </a:extLst>
          </p:cNvPr>
          <p:cNvSpPr/>
          <p:nvPr/>
        </p:nvSpPr>
        <p:spPr>
          <a:xfrm>
            <a:off x="5348751" y="4928909"/>
            <a:ext cx="2638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/>
              <a:t>data-</a:t>
            </a:r>
            <a:r>
              <a:rPr lang="en-GB" sz="1600" err="1"/>
              <a:t>api</a:t>
            </a:r>
            <a:r>
              <a:rPr lang="en-GB" sz="1600"/>
              <a:t>-</a:t>
            </a:r>
            <a:r>
              <a:rPr lang="en-GB" sz="1600" i="1"/>
              <a:t>{random-string}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6D8C14BF-B679-4F1C-BF9A-FA7DA46CF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9792" y="4016088"/>
            <a:ext cx="927273" cy="9000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4099B8-B604-4198-84B3-4124D0194ADA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6143429" y="3699632"/>
            <a:ext cx="524698" cy="31645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9C09C2-20F9-2A36-D3AE-BBBF17DF22D2}"/>
              </a:ext>
            </a:extLst>
          </p:cNvPr>
          <p:cNvSpPr/>
          <p:nvPr/>
        </p:nvSpPr>
        <p:spPr>
          <a:xfrm>
            <a:off x="3424519" y="1033674"/>
            <a:ext cx="8361082" cy="546275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accent2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Virtual</a:t>
            </a:r>
            <a:br>
              <a:rPr lang="en-GB">
                <a:solidFill>
                  <a:srgbClr val="0078D7"/>
                </a:solidFill>
              </a:rPr>
            </a:br>
            <a:r>
              <a:rPr lang="en-GB">
                <a:solidFill>
                  <a:srgbClr val="0078D7"/>
                </a:solidFill>
              </a:rPr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27226614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1A32084-D2BE-4AB0-A09C-C7B867864CA2}"/>
              </a:ext>
            </a:extLst>
          </p:cNvPr>
          <p:cNvSpPr/>
          <p:nvPr/>
        </p:nvSpPr>
        <p:spPr>
          <a:xfrm>
            <a:off x="8396296" y="2311399"/>
            <a:ext cx="2914654" cy="319258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657F12-FDE4-4562-82D0-139778460E83}"/>
              </a:ext>
            </a:extLst>
          </p:cNvPr>
          <p:cNvSpPr/>
          <p:nvPr/>
        </p:nvSpPr>
        <p:spPr>
          <a:xfrm>
            <a:off x="5190321" y="2311399"/>
            <a:ext cx="2914654" cy="319258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7648"/>
            <a:ext cx="11277599" cy="712379"/>
          </a:xfrm>
        </p:spPr>
        <p:txBody>
          <a:bodyPr>
            <a:normAutofit/>
          </a:bodyPr>
          <a:lstStyle/>
          <a:p>
            <a:r>
              <a:rPr lang="en-GB" sz="3600"/>
              <a:t>StatefulSet w/ localStorage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8753" y="2799632"/>
            <a:ext cx="927273" cy="90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8593" y="4094174"/>
            <a:ext cx="927273" cy="90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F96632-DB63-4F95-91D7-AD79AE64E137}"/>
              </a:ext>
            </a:extLst>
          </p:cNvPr>
          <p:cNvSpPr txBox="1"/>
          <p:nvPr/>
        </p:nvSpPr>
        <p:spPr>
          <a:xfrm>
            <a:off x="8495954" y="3126521"/>
            <a:ext cx="1124484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400" err="1"/>
              <a:t>mongodb</a:t>
            </a:r>
            <a:endParaRPr lang="en-GB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C1D89E-EC77-4F49-8D8F-FCC0277EBE92}"/>
              </a:ext>
            </a:extLst>
          </p:cNvPr>
          <p:cNvSpPr txBox="1"/>
          <p:nvPr/>
        </p:nvSpPr>
        <p:spPr>
          <a:xfrm>
            <a:off x="9131804" y="2506722"/>
            <a:ext cx="148117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StatefulSet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flipH="1">
            <a:off x="9872230" y="3699632"/>
            <a:ext cx="160" cy="39454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0E46211-A8F6-4AF2-8BD5-E43DA124E592}"/>
              </a:ext>
            </a:extLst>
          </p:cNvPr>
          <p:cNvSpPr txBox="1"/>
          <p:nvPr/>
        </p:nvSpPr>
        <p:spPr>
          <a:xfrm>
            <a:off x="10309462" y="4083543"/>
            <a:ext cx="403958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DEE99B-4FBB-4167-A8E3-E859BE1CE13F}"/>
              </a:ext>
            </a:extLst>
          </p:cNvPr>
          <p:cNvSpPr/>
          <p:nvPr/>
        </p:nvSpPr>
        <p:spPr>
          <a:xfrm>
            <a:off x="8552854" y="4994174"/>
            <a:ext cx="2638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i="1"/>
              <a:t>mongodb-0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AC403D-5B77-431D-9F25-7D038A162B0B}"/>
              </a:ext>
            </a:extLst>
          </p:cNvPr>
          <p:cNvSpPr txBox="1"/>
          <p:nvPr/>
        </p:nvSpPr>
        <p:spPr>
          <a:xfrm>
            <a:off x="6048051" y="5001301"/>
            <a:ext cx="2038995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400"/>
              <a:t>persistentvolumeclaim/</a:t>
            </a:r>
            <a:br>
              <a:rPr lang="en-GB" sz="1400"/>
            </a:br>
            <a:r>
              <a:rPr lang="en-GB" sz="1400"/>
              <a:t>mongo-data-mongodb-0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1AAB4F-AF89-484F-8001-FAE198383C1E}"/>
              </a:ext>
            </a:extLst>
          </p:cNvPr>
          <p:cNvSpPr/>
          <p:nvPr/>
        </p:nvSpPr>
        <p:spPr>
          <a:xfrm>
            <a:off x="5202263" y="3450996"/>
            <a:ext cx="16280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/>
              <a:t>persistentvolume/</a:t>
            </a:r>
            <a:r>
              <a:rPr lang="en-GB" sz="1400" i="1"/>
              <a:t>{random-string}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9C09C2-20F9-2A36-D3AE-BBBF17DF22D2}"/>
              </a:ext>
            </a:extLst>
          </p:cNvPr>
          <p:cNvSpPr/>
          <p:nvPr/>
        </p:nvSpPr>
        <p:spPr>
          <a:xfrm>
            <a:off x="3424519" y="1033674"/>
            <a:ext cx="8361082" cy="546275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accent2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Virtual</a:t>
            </a:r>
            <a:br>
              <a:rPr lang="en-GB">
                <a:solidFill>
                  <a:srgbClr val="0078D7"/>
                </a:solidFill>
              </a:rPr>
            </a:br>
            <a:r>
              <a:rPr lang="en-GB">
                <a:solidFill>
                  <a:srgbClr val="0078D7"/>
                </a:solidFill>
              </a:rPr>
              <a:t>machine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C44261-FB5C-304D-6498-55C0179F29CF}"/>
              </a:ext>
            </a:extLst>
          </p:cNvPr>
          <p:cNvSpPr txBox="1"/>
          <p:nvPr/>
        </p:nvSpPr>
        <p:spPr>
          <a:xfrm>
            <a:off x="5722890" y="3961493"/>
            <a:ext cx="1426958" cy="83099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Presistent</a:t>
            </a:r>
          </a:p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Volume</a:t>
            </a:r>
          </a:p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Claim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158229-CA47-7C19-3E47-B80C06DACE3D}"/>
              </a:ext>
            </a:extLst>
          </p:cNvPr>
          <p:cNvSpPr txBox="1"/>
          <p:nvPr/>
        </p:nvSpPr>
        <p:spPr>
          <a:xfrm>
            <a:off x="6254740" y="2493369"/>
            <a:ext cx="1346522" cy="55399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Presistent</a:t>
            </a:r>
          </a:p>
          <a:p>
            <a:pPr algn="ctr"/>
            <a:r>
              <a:rPr lang="en-GB">
                <a:solidFill>
                  <a:srgbClr val="326CE5"/>
                </a:solidFill>
                <a:latin typeface="Cascadia Code" panose="020B0509020204030204" pitchFamily="49" charset="0"/>
              </a:rPr>
              <a:t>Volume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6C88EF4-D37D-E83C-3673-BA7AC35F4311}"/>
              </a:ext>
            </a:extLst>
          </p:cNvPr>
          <p:cNvSpPr/>
          <p:nvPr/>
        </p:nvSpPr>
        <p:spPr>
          <a:xfrm>
            <a:off x="3488246" y="2488834"/>
            <a:ext cx="1072851" cy="1868014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aphic 21">
            <a:extLst>
              <a:ext uri="{FF2B5EF4-FFF2-40B4-BE49-F238E27FC236}">
                <a16:creationId xmlns:a16="http://schemas.microsoft.com/office/drawing/2014/main" id="{8B63214C-1F9F-D10B-4D42-8201B127B522}"/>
              </a:ext>
            </a:extLst>
          </p:cNvPr>
          <p:cNvGrpSpPr/>
          <p:nvPr/>
        </p:nvGrpSpPr>
        <p:grpSpPr>
          <a:xfrm>
            <a:off x="5551732" y="2629348"/>
            <a:ext cx="929094" cy="875018"/>
            <a:chOff x="5679788" y="4016088"/>
            <a:chExt cx="929094" cy="87501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6051AED-A8E0-8EF4-AFCC-906DC216F169}"/>
                </a:ext>
              </a:extLst>
            </p:cNvPr>
            <p:cNvSpPr/>
            <p:nvPr/>
          </p:nvSpPr>
          <p:spPr>
            <a:xfrm>
              <a:off x="5704265" y="4039173"/>
              <a:ext cx="880130" cy="828869"/>
            </a:xfrm>
            <a:custGeom>
              <a:avLst/>
              <a:gdLst>
                <a:gd name="connsiteX0" fmla="*/ 437030 w 880130"/>
                <a:gd name="connsiteY0" fmla="*/ 69 h 828869"/>
                <a:gd name="connsiteX1" fmla="*/ 414607 w 880130"/>
                <a:gd name="connsiteY1" fmla="*/ 5577 h 828869"/>
                <a:gd name="connsiteX2" fmla="*/ 108629 w 880130"/>
                <a:gd name="connsiteY2" fmla="*/ 147476 h 828869"/>
                <a:gd name="connsiteX3" fmla="*/ 76973 w 880130"/>
                <a:gd name="connsiteY3" fmla="*/ 185685 h 828869"/>
                <a:gd name="connsiteX4" fmla="*/ 1487 w 880130"/>
                <a:gd name="connsiteY4" fmla="*/ 504426 h 828869"/>
                <a:gd name="connsiteX5" fmla="*/ 9429 w 880130"/>
                <a:gd name="connsiteY5" fmla="*/ 547609 h 828869"/>
                <a:gd name="connsiteX6" fmla="*/ 12754 w 880130"/>
                <a:gd name="connsiteY6" fmla="*/ 552090 h 828869"/>
                <a:gd name="connsiteX7" fmla="*/ 224539 w 880130"/>
                <a:gd name="connsiteY7" fmla="*/ 807670 h 828869"/>
                <a:gd name="connsiteX8" fmla="*/ 270286 w 880130"/>
                <a:gd name="connsiteY8" fmla="*/ 828866 h 828869"/>
                <a:gd name="connsiteX9" fmla="*/ 609917 w 880130"/>
                <a:gd name="connsiteY9" fmla="*/ 828790 h 828869"/>
                <a:gd name="connsiteX10" fmla="*/ 655663 w 880130"/>
                <a:gd name="connsiteY10" fmla="*/ 807629 h 828869"/>
                <a:gd name="connsiteX11" fmla="*/ 867370 w 880130"/>
                <a:gd name="connsiteY11" fmla="*/ 552019 h 828869"/>
                <a:gd name="connsiteX12" fmla="*/ 878679 w 880130"/>
                <a:gd name="connsiteY12" fmla="*/ 504350 h 828869"/>
                <a:gd name="connsiteX13" fmla="*/ 803075 w 880130"/>
                <a:gd name="connsiteY13" fmla="*/ 185609 h 828869"/>
                <a:gd name="connsiteX14" fmla="*/ 771417 w 880130"/>
                <a:gd name="connsiteY14" fmla="*/ 147400 h 828869"/>
                <a:gd name="connsiteX15" fmla="*/ 465401 w 880130"/>
                <a:gd name="connsiteY15" fmla="*/ 5577 h 828869"/>
                <a:gd name="connsiteX16" fmla="*/ 437030 w 880130"/>
                <a:gd name="connsiteY16" fmla="*/ 69 h 8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0130" h="828869">
                  <a:moveTo>
                    <a:pt x="437030" y="69"/>
                  </a:moveTo>
                  <a:cubicBezTo>
                    <a:pt x="429249" y="450"/>
                    <a:pt x="421626" y="2322"/>
                    <a:pt x="414607" y="5577"/>
                  </a:cubicBezTo>
                  <a:lnTo>
                    <a:pt x="108629" y="147476"/>
                  </a:lnTo>
                  <a:cubicBezTo>
                    <a:pt x="92589" y="154912"/>
                    <a:pt x="80936" y="168975"/>
                    <a:pt x="76973" y="185685"/>
                  </a:cubicBezTo>
                  <a:lnTo>
                    <a:pt x="1487" y="504426"/>
                  </a:lnTo>
                  <a:cubicBezTo>
                    <a:pt x="-2036" y="519263"/>
                    <a:pt x="829" y="534842"/>
                    <a:pt x="9429" y="547609"/>
                  </a:cubicBezTo>
                  <a:cubicBezTo>
                    <a:pt x="10459" y="549157"/>
                    <a:pt x="11573" y="550654"/>
                    <a:pt x="12754" y="552090"/>
                  </a:cubicBezTo>
                  <a:lnTo>
                    <a:pt x="224539" y="807670"/>
                  </a:lnTo>
                  <a:cubicBezTo>
                    <a:pt x="235644" y="821066"/>
                    <a:pt x="252484" y="828866"/>
                    <a:pt x="270286" y="828866"/>
                  </a:cubicBezTo>
                  <a:lnTo>
                    <a:pt x="609917" y="828790"/>
                  </a:lnTo>
                  <a:cubicBezTo>
                    <a:pt x="627714" y="828800"/>
                    <a:pt x="644550" y="821016"/>
                    <a:pt x="655663" y="807629"/>
                  </a:cubicBezTo>
                  <a:lnTo>
                    <a:pt x="867370" y="552019"/>
                  </a:lnTo>
                  <a:cubicBezTo>
                    <a:pt x="878480" y="538612"/>
                    <a:pt x="882643" y="521070"/>
                    <a:pt x="878679" y="504350"/>
                  </a:cubicBezTo>
                  <a:lnTo>
                    <a:pt x="803075" y="185609"/>
                  </a:lnTo>
                  <a:cubicBezTo>
                    <a:pt x="799111" y="168899"/>
                    <a:pt x="787459" y="154836"/>
                    <a:pt x="771417" y="147400"/>
                  </a:cubicBezTo>
                  <a:lnTo>
                    <a:pt x="465401" y="5577"/>
                  </a:lnTo>
                  <a:cubicBezTo>
                    <a:pt x="456572" y="1483"/>
                    <a:pt x="446817" y="-411"/>
                    <a:pt x="437030" y="69"/>
                  </a:cubicBezTo>
                  <a:close/>
                </a:path>
              </a:pathLst>
            </a:custGeom>
            <a:solidFill>
              <a:srgbClr val="326CE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E76E193-3D68-F989-C408-8C03892EEC52}"/>
                </a:ext>
              </a:extLst>
            </p:cNvPr>
            <p:cNvSpPr/>
            <p:nvPr/>
          </p:nvSpPr>
          <p:spPr>
            <a:xfrm>
              <a:off x="5679788" y="4016088"/>
              <a:ext cx="929094" cy="875018"/>
            </a:xfrm>
            <a:custGeom>
              <a:avLst/>
              <a:gdLst>
                <a:gd name="connsiteX0" fmla="*/ 461343 w 929094"/>
                <a:gd name="connsiteY0" fmla="*/ 75 h 875018"/>
                <a:gd name="connsiteX1" fmla="*/ 437706 w 929094"/>
                <a:gd name="connsiteY1" fmla="*/ 5924 h 875018"/>
                <a:gd name="connsiteX2" fmla="*/ 114666 w 929094"/>
                <a:gd name="connsiteY2" fmla="*/ 155685 h 875018"/>
                <a:gd name="connsiteX3" fmla="*/ 81248 w 929094"/>
                <a:gd name="connsiteY3" fmla="*/ 196021 h 875018"/>
                <a:gd name="connsiteX4" fmla="*/ 1575 w 929094"/>
                <a:gd name="connsiteY4" fmla="*/ 532499 h 875018"/>
                <a:gd name="connsiteX5" fmla="*/ 9950 w 929094"/>
                <a:gd name="connsiteY5" fmla="*/ 578114 h 875018"/>
                <a:gd name="connsiteX6" fmla="*/ 13469 w 929094"/>
                <a:gd name="connsiteY6" fmla="*/ 582823 h 875018"/>
                <a:gd name="connsiteX7" fmla="*/ 237033 w 929094"/>
                <a:gd name="connsiteY7" fmla="*/ 852646 h 875018"/>
                <a:gd name="connsiteX8" fmla="*/ 285326 w 929094"/>
                <a:gd name="connsiteY8" fmla="*/ 875015 h 875018"/>
                <a:gd name="connsiteX9" fmla="*/ 643856 w 929094"/>
                <a:gd name="connsiteY9" fmla="*/ 874939 h 875018"/>
                <a:gd name="connsiteX10" fmla="*/ 692146 w 929094"/>
                <a:gd name="connsiteY10" fmla="*/ 852606 h 875018"/>
                <a:gd name="connsiteX11" fmla="*/ 915631 w 929094"/>
                <a:gd name="connsiteY11" fmla="*/ 582747 h 875018"/>
                <a:gd name="connsiteX12" fmla="*/ 927566 w 929094"/>
                <a:gd name="connsiteY12" fmla="*/ 532459 h 875018"/>
                <a:gd name="connsiteX13" fmla="*/ 847775 w 929094"/>
                <a:gd name="connsiteY13" fmla="*/ 195945 h 875018"/>
                <a:gd name="connsiteX14" fmla="*/ 814356 w 929094"/>
                <a:gd name="connsiteY14" fmla="*/ 155647 h 875018"/>
                <a:gd name="connsiteX15" fmla="*/ 491318 w 929094"/>
                <a:gd name="connsiteY15" fmla="*/ 5886 h 875018"/>
                <a:gd name="connsiteX16" fmla="*/ 461343 w 929094"/>
                <a:gd name="connsiteY16" fmla="*/ 75 h 875018"/>
                <a:gd name="connsiteX17" fmla="*/ 461499 w 929094"/>
                <a:gd name="connsiteY17" fmla="*/ 23168 h 875018"/>
                <a:gd name="connsiteX18" fmla="*/ 489870 w 929094"/>
                <a:gd name="connsiteY18" fmla="*/ 28675 h 875018"/>
                <a:gd name="connsiteX19" fmla="*/ 795886 w 929094"/>
                <a:gd name="connsiteY19" fmla="*/ 170498 h 875018"/>
                <a:gd name="connsiteX20" fmla="*/ 827544 w 929094"/>
                <a:gd name="connsiteY20" fmla="*/ 208707 h 875018"/>
                <a:gd name="connsiteX21" fmla="*/ 903148 w 929094"/>
                <a:gd name="connsiteY21" fmla="*/ 527450 h 875018"/>
                <a:gd name="connsiteX22" fmla="*/ 891839 w 929094"/>
                <a:gd name="connsiteY22" fmla="*/ 575115 h 875018"/>
                <a:gd name="connsiteX23" fmla="*/ 680132 w 929094"/>
                <a:gd name="connsiteY23" fmla="*/ 830730 h 875018"/>
                <a:gd name="connsiteX24" fmla="*/ 634386 w 929094"/>
                <a:gd name="connsiteY24" fmla="*/ 851885 h 875018"/>
                <a:gd name="connsiteX25" fmla="*/ 294758 w 929094"/>
                <a:gd name="connsiteY25" fmla="*/ 851961 h 875018"/>
                <a:gd name="connsiteX26" fmla="*/ 249011 w 929094"/>
                <a:gd name="connsiteY26" fmla="*/ 830770 h 875018"/>
                <a:gd name="connsiteX27" fmla="*/ 37226 w 929094"/>
                <a:gd name="connsiteY27" fmla="*/ 575191 h 875018"/>
                <a:gd name="connsiteX28" fmla="*/ 33901 w 929094"/>
                <a:gd name="connsiteY28" fmla="*/ 570710 h 875018"/>
                <a:gd name="connsiteX29" fmla="*/ 25954 w 929094"/>
                <a:gd name="connsiteY29" fmla="*/ 527526 h 875018"/>
                <a:gd name="connsiteX30" fmla="*/ 101439 w 929094"/>
                <a:gd name="connsiteY30" fmla="*/ 208783 h 875018"/>
                <a:gd name="connsiteX31" fmla="*/ 133101 w 929094"/>
                <a:gd name="connsiteY31" fmla="*/ 170574 h 875018"/>
                <a:gd name="connsiteX32" fmla="*/ 439076 w 929094"/>
                <a:gd name="connsiteY32" fmla="*/ 28675 h 875018"/>
                <a:gd name="connsiteX33" fmla="*/ 461499 w 929094"/>
                <a:gd name="connsiteY33" fmla="*/ 23168 h 87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29094" h="875018">
                  <a:moveTo>
                    <a:pt x="461343" y="75"/>
                  </a:moveTo>
                  <a:cubicBezTo>
                    <a:pt x="453138" y="492"/>
                    <a:pt x="445103" y="2480"/>
                    <a:pt x="437706" y="5924"/>
                  </a:cubicBezTo>
                  <a:lnTo>
                    <a:pt x="114666" y="155685"/>
                  </a:lnTo>
                  <a:cubicBezTo>
                    <a:pt x="97732" y="163535"/>
                    <a:pt x="85435" y="178381"/>
                    <a:pt x="81248" y="196021"/>
                  </a:cubicBezTo>
                  <a:lnTo>
                    <a:pt x="1575" y="532499"/>
                  </a:lnTo>
                  <a:cubicBezTo>
                    <a:pt x="-2153" y="548169"/>
                    <a:pt x="869" y="564626"/>
                    <a:pt x="9950" y="578114"/>
                  </a:cubicBezTo>
                  <a:cubicBezTo>
                    <a:pt x="11043" y="579737"/>
                    <a:pt x="12219" y="581310"/>
                    <a:pt x="13469" y="582823"/>
                  </a:cubicBezTo>
                  <a:lnTo>
                    <a:pt x="237033" y="852646"/>
                  </a:lnTo>
                  <a:cubicBezTo>
                    <a:pt x="248760" y="866784"/>
                    <a:pt x="266531" y="875020"/>
                    <a:pt x="285326" y="875015"/>
                  </a:cubicBezTo>
                  <a:lnTo>
                    <a:pt x="643856" y="874939"/>
                  </a:lnTo>
                  <a:cubicBezTo>
                    <a:pt x="662643" y="874954"/>
                    <a:pt x="680415" y="866733"/>
                    <a:pt x="692146" y="852606"/>
                  </a:cubicBezTo>
                  <a:lnTo>
                    <a:pt x="915631" y="582747"/>
                  </a:lnTo>
                  <a:cubicBezTo>
                    <a:pt x="927349" y="568604"/>
                    <a:pt x="931741" y="550098"/>
                    <a:pt x="927566" y="532459"/>
                  </a:cubicBezTo>
                  <a:lnTo>
                    <a:pt x="847775" y="195945"/>
                  </a:lnTo>
                  <a:cubicBezTo>
                    <a:pt x="843580" y="178319"/>
                    <a:pt x="831282" y="163489"/>
                    <a:pt x="814356" y="155647"/>
                  </a:cubicBezTo>
                  <a:lnTo>
                    <a:pt x="491318" y="5886"/>
                  </a:lnTo>
                  <a:cubicBezTo>
                    <a:pt x="481990" y="1561"/>
                    <a:pt x="471682" y="-437"/>
                    <a:pt x="461343" y="75"/>
                  </a:cubicBezTo>
                  <a:close/>
                  <a:moveTo>
                    <a:pt x="461499" y="23168"/>
                  </a:moveTo>
                  <a:cubicBezTo>
                    <a:pt x="471286" y="22687"/>
                    <a:pt x="481041" y="24581"/>
                    <a:pt x="489870" y="28675"/>
                  </a:cubicBezTo>
                  <a:lnTo>
                    <a:pt x="795886" y="170498"/>
                  </a:lnTo>
                  <a:cubicBezTo>
                    <a:pt x="811928" y="177934"/>
                    <a:pt x="823580" y="191997"/>
                    <a:pt x="827544" y="208707"/>
                  </a:cubicBezTo>
                  <a:lnTo>
                    <a:pt x="903148" y="527450"/>
                  </a:lnTo>
                  <a:cubicBezTo>
                    <a:pt x="907112" y="544165"/>
                    <a:pt x="902949" y="561713"/>
                    <a:pt x="891839" y="575115"/>
                  </a:cubicBezTo>
                  <a:lnTo>
                    <a:pt x="680132" y="830730"/>
                  </a:lnTo>
                  <a:cubicBezTo>
                    <a:pt x="669019" y="844111"/>
                    <a:pt x="652184" y="851900"/>
                    <a:pt x="634386" y="851885"/>
                  </a:cubicBezTo>
                  <a:lnTo>
                    <a:pt x="294758" y="851961"/>
                  </a:lnTo>
                  <a:cubicBezTo>
                    <a:pt x="276950" y="851966"/>
                    <a:pt x="260116" y="844167"/>
                    <a:pt x="249011" y="830770"/>
                  </a:cubicBezTo>
                  <a:lnTo>
                    <a:pt x="37226" y="575191"/>
                  </a:lnTo>
                  <a:cubicBezTo>
                    <a:pt x="36039" y="573750"/>
                    <a:pt x="34931" y="572253"/>
                    <a:pt x="33901" y="570710"/>
                  </a:cubicBezTo>
                  <a:cubicBezTo>
                    <a:pt x="25300" y="557938"/>
                    <a:pt x="22435" y="542359"/>
                    <a:pt x="25954" y="527526"/>
                  </a:cubicBezTo>
                  <a:lnTo>
                    <a:pt x="101439" y="208783"/>
                  </a:lnTo>
                  <a:cubicBezTo>
                    <a:pt x="105407" y="192073"/>
                    <a:pt x="117056" y="178010"/>
                    <a:pt x="133101" y="170574"/>
                  </a:cubicBezTo>
                  <a:lnTo>
                    <a:pt x="439076" y="28675"/>
                  </a:lnTo>
                  <a:cubicBezTo>
                    <a:pt x="446095" y="25421"/>
                    <a:pt x="453718" y="23548"/>
                    <a:pt x="461499" y="23168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32E4074-1B5C-AD81-E63A-3087EB16F0E7}"/>
              </a:ext>
            </a:extLst>
          </p:cNvPr>
          <p:cNvGrpSpPr/>
          <p:nvPr/>
        </p:nvGrpSpPr>
        <p:grpSpPr>
          <a:xfrm>
            <a:off x="6869672" y="4083543"/>
            <a:ext cx="929094" cy="914400"/>
            <a:chOff x="6095999" y="2864366"/>
            <a:chExt cx="929094" cy="914400"/>
          </a:xfrm>
        </p:grpSpPr>
        <p:grpSp>
          <p:nvGrpSpPr>
            <p:cNvPr id="53" name="Graphic 21">
              <a:extLst>
                <a:ext uri="{FF2B5EF4-FFF2-40B4-BE49-F238E27FC236}">
                  <a16:creationId xmlns:a16="http://schemas.microsoft.com/office/drawing/2014/main" id="{0F133907-E412-3925-74BF-3C8BF5DFEB1F}"/>
                </a:ext>
              </a:extLst>
            </p:cNvPr>
            <p:cNvGrpSpPr/>
            <p:nvPr/>
          </p:nvGrpSpPr>
          <p:grpSpPr>
            <a:xfrm>
              <a:off x="6095999" y="2877932"/>
              <a:ext cx="929094" cy="875018"/>
              <a:chOff x="5679788" y="4016088"/>
              <a:chExt cx="929094" cy="875018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D249D43-96E0-D2EA-0F09-A140CBE94BB6}"/>
                  </a:ext>
                </a:extLst>
              </p:cNvPr>
              <p:cNvSpPr/>
              <p:nvPr/>
            </p:nvSpPr>
            <p:spPr>
              <a:xfrm>
                <a:off x="5704265" y="4039173"/>
                <a:ext cx="880130" cy="828869"/>
              </a:xfrm>
              <a:custGeom>
                <a:avLst/>
                <a:gdLst>
                  <a:gd name="connsiteX0" fmla="*/ 437030 w 880130"/>
                  <a:gd name="connsiteY0" fmla="*/ 69 h 828869"/>
                  <a:gd name="connsiteX1" fmla="*/ 414607 w 880130"/>
                  <a:gd name="connsiteY1" fmla="*/ 5577 h 828869"/>
                  <a:gd name="connsiteX2" fmla="*/ 108629 w 880130"/>
                  <a:gd name="connsiteY2" fmla="*/ 147476 h 828869"/>
                  <a:gd name="connsiteX3" fmla="*/ 76973 w 880130"/>
                  <a:gd name="connsiteY3" fmla="*/ 185685 h 828869"/>
                  <a:gd name="connsiteX4" fmla="*/ 1487 w 880130"/>
                  <a:gd name="connsiteY4" fmla="*/ 504426 h 828869"/>
                  <a:gd name="connsiteX5" fmla="*/ 9429 w 880130"/>
                  <a:gd name="connsiteY5" fmla="*/ 547609 h 828869"/>
                  <a:gd name="connsiteX6" fmla="*/ 12754 w 880130"/>
                  <a:gd name="connsiteY6" fmla="*/ 552090 h 828869"/>
                  <a:gd name="connsiteX7" fmla="*/ 224539 w 880130"/>
                  <a:gd name="connsiteY7" fmla="*/ 807670 h 828869"/>
                  <a:gd name="connsiteX8" fmla="*/ 270286 w 880130"/>
                  <a:gd name="connsiteY8" fmla="*/ 828866 h 828869"/>
                  <a:gd name="connsiteX9" fmla="*/ 609917 w 880130"/>
                  <a:gd name="connsiteY9" fmla="*/ 828790 h 828869"/>
                  <a:gd name="connsiteX10" fmla="*/ 655663 w 880130"/>
                  <a:gd name="connsiteY10" fmla="*/ 807629 h 828869"/>
                  <a:gd name="connsiteX11" fmla="*/ 867370 w 880130"/>
                  <a:gd name="connsiteY11" fmla="*/ 552019 h 828869"/>
                  <a:gd name="connsiteX12" fmla="*/ 878679 w 880130"/>
                  <a:gd name="connsiteY12" fmla="*/ 504350 h 828869"/>
                  <a:gd name="connsiteX13" fmla="*/ 803075 w 880130"/>
                  <a:gd name="connsiteY13" fmla="*/ 185609 h 828869"/>
                  <a:gd name="connsiteX14" fmla="*/ 771417 w 880130"/>
                  <a:gd name="connsiteY14" fmla="*/ 147400 h 828869"/>
                  <a:gd name="connsiteX15" fmla="*/ 465401 w 880130"/>
                  <a:gd name="connsiteY15" fmla="*/ 5577 h 828869"/>
                  <a:gd name="connsiteX16" fmla="*/ 437030 w 880130"/>
                  <a:gd name="connsiteY16" fmla="*/ 69 h 8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80130" h="828869">
                    <a:moveTo>
                      <a:pt x="437030" y="69"/>
                    </a:moveTo>
                    <a:cubicBezTo>
                      <a:pt x="429249" y="450"/>
                      <a:pt x="421626" y="2322"/>
                      <a:pt x="414607" y="5577"/>
                    </a:cubicBezTo>
                    <a:lnTo>
                      <a:pt x="108629" y="147476"/>
                    </a:lnTo>
                    <a:cubicBezTo>
                      <a:pt x="92589" y="154912"/>
                      <a:pt x="80936" y="168975"/>
                      <a:pt x="76973" y="185685"/>
                    </a:cubicBezTo>
                    <a:lnTo>
                      <a:pt x="1487" y="504426"/>
                    </a:lnTo>
                    <a:cubicBezTo>
                      <a:pt x="-2036" y="519263"/>
                      <a:pt x="829" y="534842"/>
                      <a:pt x="9429" y="547609"/>
                    </a:cubicBezTo>
                    <a:cubicBezTo>
                      <a:pt x="10459" y="549157"/>
                      <a:pt x="11573" y="550654"/>
                      <a:pt x="12754" y="552090"/>
                    </a:cubicBezTo>
                    <a:lnTo>
                      <a:pt x="224539" y="807670"/>
                    </a:lnTo>
                    <a:cubicBezTo>
                      <a:pt x="235644" y="821066"/>
                      <a:pt x="252484" y="828866"/>
                      <a:pt x="270286" y="828866"/>
                    </a:cubicBezTo>
                    <a:lnTo>
                      <a:pt x="609917" y="828790"/>
                    </a:lnTo>
                    <a:cubicBezTo>
                      <a:pt x="627714" y="828800"/>
                      <a:pt x="644550" y="821016"/>
                      <a:pt x="655663" y="807629"/>
                    </a:cubicBezTo>
                    <a:lnTo>
                      <a:pt x="867370" y="552019"/>
                    </a:lnTo>
                    <a:cubicBezTo>
                      <a:pt x="878480" y="538612"/>
                      <a:pt x="882643" y="521070"/>
                      <a:pt x="878679" y="504350"/>
                    </a:cubicBezTo>
                    <a:lnTo>
                      <a:pt x="803075" y="185609"/>
                    </a:lnTo>
                    <a:cubicBezTo>
                      <a:pt x="799111" y="168899"/>
                      <a:pt x="787459" y="154836"/>
                      <a:pt x="771417" y="147400"/>
                    </a:cubicBezTo>
                    <a:lnTo>
                      <a:pt x="465401" y="5577"/>
                    </a:lnTo>
                    <a:cubicBezTo>
                      <a:pt x="456572" y="1483"/>
                      <a:pt x="446817" y="-411"/>
                      <a:pt x="437030" y="69"/>
                    </a:cubicBezTo>
                    <a:close/>
                  </a:path>
                </a:pathLst>
              </a:custGeom>
              <a:solidFill>
                <a:srgbClr val="326CE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0568570F-81E4-BFA7-18FF-D96BB0534356}"/>
                  </a:ext>
                </a:extLst>
              </p:cNvPr>
              <p:cNvSpPr/>
              <p:nvPr/>
            </p:nvSpPr>
            <p:spPr>
              <a:xfrm>
                <a:off x="5679788" y="4016088"/>
                <a:ext cx="929094" cy="875018"/>
              </a:xfrm>
              <a:custGeom>
                <a:avLst/>
                <a:gdLst>
                  <a:gd name="connsiteX0" fmla="*/ 461343 w 929094"/>
                  <a:gd name="connsiteY0" fmla="*/ 75 h 875018"/>
                  <a:gd name="connsiteX1" fmla="*/ 437706 w 929094"/>
                  <a:gd name="connsiteY1" fmla="*/ 5924 h 875018"/>
                  <a:gd name="connsiteX2" fmla="*/ 114666 w 929094"/>
                  <a:gd name="connsiteY2" fmla="*/ 155685 h 875018"/>
                  <a:gd name="connsiteX3" fmla="*/ 81248 w 929094"/>
                  <a:gd name="connsiteY3" fmla="*/ 196021 h 875018"/>
                  <a:gd name="connsiteX4" fmla="*/ 1575 w 929094"/>
                  <a:gd name="connsiteY4" fmla="*/ 532499 h 875018"/>
                  <a:gd name="connsiteX5" fmla="*/ 9950 w 929094"/>
                  <a:gd name="connsiteY5" fmla="*/ 578114 h 875018"/>
                  <a:gd name="connsiteX6" fmla="*/ 13469 w 929094"/>
                  <a:gd name="connsiteY6" fmla="*/ 582823 h 875018"/>
                  <a:gd name="connsiteX7" fmla="*/ 237033 w 929094"/>
                  <a:gd name="connsiteY7" fmla="*/ 852646 h 875018"/>
                  <a:gd name="connsiteX8" fmla="*/ 285326 w 929094"/>
                  <a:gd name="connsiteY8" fmla="*/ 875015 h 875018"/>
                  <a:gd name="connsiteX9" fmla="*/ 643856 w 929094"/>
                  <a:gd name="connsiteY9" fmla="*/ 874939 h 875018"/>
                  <a:gd name="connsiteX10" fmla="*/ 692146 w 929094"/>
                  <a:gd name="connsiteY10" fmla="*/ 852606 h 875018"/>
                  <a:gd name="connsiteX11" fmla="*/ 915631 w 929094"/>
                  <a:gd name="connsiteY11" fmla="*/ 582747 h 875018"/>
                  <a:gd name="connsiteX12" fmla="*/ 927566 w 929094"/>
                  <a:gd name="connsiteY12" fmla="*/ 532459 h 875018"/>
                  <a:gd name="connsiteX13" fmla="*/ 847775 w 929094"/>
                  <a:gd name="connsiteY13" fmla="*/ 195945 h 875018"/>
                  <a:gd name="connsiteX14" fmla="*/ 814356 w 929094"/>
                  <a:gd name="connsiteY14" fmla="*/ 155647 h 875018"/>
                  <a:gd name="connsiteX15" fmla="*/ 491318 w 929094"/>
                  <a:gd name="connsiteY15" fmla="*/ 5886 h 875018"/>
                  <a:gd name="connsiteX16" fmla="*/ 461343 w 929094"/>
                  <a:gd name="connsiteY16" fmla="*/ 75 h 875018"/>
                  <a:gd name="connsiteX17" fmla="*/ 461499 w 929094"/>
                  <a:gd name="connsiteY17" fmla="*/ 23168 h 875018"/>
                  <a:gd name="connsiteX18" fmla="*/ 489870 w 929094"/>
                  <a:gd name="connsiteY18" fmla="*/ 28675 h 875018"/>
                  <a:gd name="connsiteX19" fmla="*/ 795886 w 929094"/>
                  <a:gd name="connsiteY19" fmla="*/ 170498 h 875018"/>
                  <a:gd name="connsiteX20" fmla="*/ 827544 w 929094"/>
                  <a:gd name="connsiteY20" fmla="*/ 208707 h 875018"/>
                  <a:gd name="connsiteX21" fmla="*/ 903148 w 929094"/>
                  <a:gd name="connsiteY21" fmla="*/ 527450 h 875018"/>
                  <a:gd name="connsiteX22" fmla="*/ 891839 w 929094"/>
                  <a:gd name="connsiteY22" fmla="*/ 575115 h 875018"/>
                  <a:gd name="connsiteX23" fmla="*/ 680132 w 929094"/>
                  <a:gd name="connsiteY23" fmla="*/ 830730 h 875018"/>
                  <a:gd name="connsiteX24" fmla="*/ 634386 w 929094"/>
                  <a:gd name="connsiteY24" fmla="*/ 851885 h 875018"/>
                  <a:gd name="connsiteX25" fmla="*/ 294758 w 929094"/>
                  <a:gd name="connsiteY25" fmla="*/ 851961 h 875018"/>
                  <a:gd name="connsiteX26" fmla="*/ 249011 w 929094"/>
                  <a:gd name="connsiteY26" fmla="*/ 830770 h 875018"/>
                  <a:gd name="connsiteX27" fmla="*/ 37226 w 929094"/>
                  <a:gd name="connsiteY27" fmla="*/ 575191 h 875018"/>
                  <a:gd name="connsiteX28" fmla="*/ 33901 w 929094"/>
                  <a:gd name="connsiteY28" fmla="*/ 570710 h 875018"/>
                  <a:gd name="connsiteX29" fmla="*/ 25954 w 929094"/>
                  <a:gd name="connsiteY29" fmla="*/ 527526 h 875018"/>
                  <a:gd name="connsiteX30" fmla="*/ 101439 w 929094"/>
                  <a:gd name="connsiteY30" fmla="*/ 208783 h 875018"/>
                  <a:gd name="connsiteX31" fmla="*/ 133101 w 929094"/>
                  <a:gd name="connsiteY31" fmla="*/ 170574 h 875018"/>
                  <a:gd name="connsiteX32" fmla="*/ 439076 w 929094"/>
                  <a:gd name="connsiteY32" fmla="*/ 28675 h 875018"/>
                  <a:gd name="connsiteX33" fmla="*/ 461499 w 929094"/>
                  <a:gd name="connsiteY33" fmla="*/ 23168 h 87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29094" h="875018">
                    <a:moveTo>
                      <a:pt x="461343" y="75"/>
                    </a:moveTo>
                    <a:cubicBezTo>
                      <a:pt x="453138" y="492"/>
                      <a:pt x="445103" y="2480"/>
                      <a:pt x="437706" y="5924"/>
                    </a:cubicBezTo>
                    <a:lnTo>
                      <a:pt x="114666" y="155685"/>
                    </a:lnTo>
                    <a:cubicBezTo>
                      <a:pt x="97732" y="163535"/>
                      <a:pt x="85435" y="178381"/>
                      <a:pt x="81248" y="196021"/>
                    </a:cubicBezTo>
                    <a:lnTo>
                      <a:pt x="1575" y="532499"/>
                    </a:lnTo>
                    <a:cubicBezTo>
                      <a:pt x="-2153" y="548169"/>
                      <a:pt x="869" y="564626"/>
                      <a:pt x="9950" y="578114"/>
                    </a:cubicBezTo>
                    <a:cubicBezTo>
                      <a:pt x="11043" y="579737"/>
                      <a:pt x="12219" y="581310"/>
                      <a:pt x="13469" y="582823"/>
                    </a:cubicBezTo>
                    <a:lnTo>
                      <a:pt x="237033" y="852646"/>
                    </a:lnTo>
                    <a:cubicBezTo>
                      <a:pt x="248760" y="866784"/>
                      <a:pt x="266531" y="875020"/>
                      <a:pt x="285326" y="875015"/>
                    </a:cubicBezTo>
                    <a:lnTo>
                      <a:pt x="643856" y="874939"/>
                    </a:lnTo>
                    <a:cubicBezTo>
                      <a:pt x="662643" y="874954"/>
                      <a:pt x="680415" y="866733"/>
                      <a:pt x="692146" y="852606"/>
                    </a:cubicBezTo>
                    <a:lnTo>
                      <a:pt x="915631" y="582747"/>
                    </a:lnTo>
                    <a:cubicBezTo>
                      <a:pt x="927349" y="568604"/>
                      <a:pt x="931741" y="550098"/>
                      <a:pt x="927566" y="532459"/>
                    </a:cubicBezTo>
                    <a:lnTo>
                      <a:pt x="847775" y="195945"/>
                    </a:lnTo>
                    <a:cubicBezTo>
                      <a:pt x="843580" y="178319"/>
                      <a:pt x="831282" y="163489"/>
                      <a:pt x="814356" y="155647"/>
                    </a:cubicBezTo>
                    <a:lnTo>
                      <a:pt x="491318" y="5886"/>
                    </a:lnTo>
                    <a:cubicBezTo>
                      <a:pt x="481990" y="1561"/>
                      <a:pt x="471682" y="-437"/>
                      <a:pt x="461343" y="75"/>
                    </a:cubicBezTo>
                    <a:close/>
                    <a:moveTo>
                      <a:pt x="461499" y="23168"/>
                    </a:moveTo>
                    <a:cubicBezTo>
                      <a:pt x="471286" y="22687"/>
                      <a:pt x="481041" y="24581"/>
                      <a:pt x="489870" y="28675"/>
                    </a:cubicBezTo>
                    <a:lnTo>
                      <a:pt x="795886" y="170498"/>
                    </a:lnTo>
                    <a:cubicBezTo>
                      <a:pt x="811928" y="177934"/>
                      <a:pt x="823580" y="191997"/>
                      <a:pt x="827544" y="208707"/>
                    </a:cubicBezTo>
                    <a:lnTo>
                      <a:pt x="903148" y="527450"/>
                    </a:lnTo>
                    <a:cubicBezTo>
                      <a:pt x="907112" y="544165"/>
                      <a:pt x="902949" y="561713"/>
                      <a:pt x="891839" y="575115"/>
                    </a:cubicBezTo>
                    <a:lnTo>
                      <a:pt x="680132" y="830730"/>
                    </a:lnTo>
                    <a:cubicBezTo>
                      <a:pt x="669019" y="844111"/>
                      <a:pt x="652184" y="851900"/>
                      <a:pt x="634386" y="851885"/>
                    </a:cubicBezTo>
                    <a:lnTo>
                      <a:pt x="294758" y="851961"/>
                    </a:lnTo>
                    <a:cubicBezTo>
                      <a:pt x="276950" y="851966"/>
                      <a:pt x="260116" y="844167"/>
                      <a:pt x="249011" y="830770"/>
                    </a:cubicBezTo>
                    <a:lnTo>
                      <a:pt x="37226" y="575191"/>
                    </a:lnTo>
                    <a:cubicBezTo>
                      <a:pt x="36039" y="573750"/>
                      <a:pt x="34931" y="572253"/>
                      <a:pt x="33901" y="570710"/>
                    </a:cubicBezTo>
                    <a:cubicBezTo>
                      <a:pt x="25300" y="557938"/>
                      <a:pt x="22435" y="542359"/>
                      <a:pt x="25954" y="527526"/>
                    </a:cubicBezTo>
                    <a:lnTo>
                      <a:pt x="101439" y="208783"/>
                    </a:lnTo>
                    <a:cubicBezTo>
                      <a:pt x="105407" y="192073"/>
                      <a:pt x="117056" y="178010"/>
                      <a:pt x="133101" y="170574"/>
                    </a:cubicBezTo>
                    <a:lnTo>
                      <a:pt x="439076" y="28675"/>
                    </a:lnTo>
                    <a:cubicBezTo>
                      <a:pt x="446095" y="25421"/>
                      <a:pt x="453718" y="23548"/>
                      <a:pt x="461499" y="231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</p:grpSp>
        <p:pic>
          <p:nvPicPr>
            <p:cNvPr id="60" name="Graphic 59" descr="Cylinder outline">
              <a:extLst>
                <a:ext uri="{FF2B5EF4-FFF2-40B4-BE49-F238E27FC236}">
                  <a16:creationId xmlns:a16="http://schemas.microsoft.com/office/drawing/2014/main" id="{C806770C-C401-D3ED-8E34-32225F5D6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01821" y="2864366"/>
              <a:ext cx="914400" cy="914400"/>
            </a:xfrm>
            <a:prstGeom prst="rect">
              <a:avLst/>
            </a:prstGeom>
          </p:spPr>
        </p:pic>
      </p:grpSp>
      <p:pic>
        <p:nvPicPr>
          <p:cNvPr id="37" name="Graphic 36" descr="Database outline">
            <a:extLst>
              <a:ext uri="{FF2B5EF4-FFF2-40B4-BE49-F238E27FC236}">
                <a16:creationId xmlns:a16="http://schemas.microsoft.com/office/drawing/2014/main" id="{3E8B7440-6455-09AC-64C3-4507935573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58122" y="2682105"/>
            <a:ext cx="745827" cy="74582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37AE40B-1A2B-DF93-A0C8-E2B718992B51}"/>
              </a:ext>
            </a:extLst>
          </p:cNvPr>
          <p:cNvSpPr txBox="1"/>
          <p:nvPr/>
        </p:nvSpPr>
        <p:spPr>
          <a:xfrm>
            <a:off x="3649362" y="3609470"/>
            <a:ext cx="7405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Local</a:t>
            </a:r>
          </a:p>
          <a:p>
            <a:pPr algn="ctr"/>
            <a:r>
              <a:rPr lang="en-GB" sz="1400">
                <a:solidFill>
                  <a:srgbClr val="326CE5"/>
                </a:solidFill>
                <a:latin typeface="Cascadia Code" panose="020B0509020204030204" pitchFamily="49" charset="0"/>
              </a:rPr>
              <a:t>Storage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1F45DBC-F7D8-7211-1CC1-96E54E58737C}"/>
              </a:ext>
            </a:extLst>
          </p:cNvPr>
          <p:cNvCxnSpPr>
            <a:cxnSpLocks/>
            <a:stCxn id="21" idx="1"/>
            <a:endCxn id="60" idx="3"/>
          </p:cNvCxnSpPr>
          <p:nvPr/>
        </p:nvCxnSpPr>
        <p:spPr>
          <a:xfrm flipH="1" flipV="1">
            <a:off x="7789894" y="4540743"/>
            <a:ext cx="1618699" cy="343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667E2D8-5CAF-1AAC-58B7-5A5B368FBBAE}"/>
              </a:ext>
            </a:extLst>
          </p:cNvPr>
          <p:cNvCxnSpPr>
            <a:cxnSpLocks/>
            <a:stCxn id="60" idx="0"/>
          </p:cNvCxnSpPr>
          <p:nvPr/>
        </p:nvCxnSpPr>
        <p:spPr>
          <a:xfrm flipH="1" flipV="1">
            <a:off x="6439280" y="3079562"/>
            <a:ext cx="893414" cy="100398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F4964DB-8B29-AC98-2BFF-8B2A77900406}"/>
              </a:ext>
            </a:extLst>
          </p:cNvPr>
          <p:cNvCxnSpPr>
            <a:cxnSpLocks/>
            <a:stCxn id="39" idx="29"/>
          </p:cNvCxnSpPr>
          <p:nvPr/>
        </p:nvCxnSpPr>
        <p:spPr>
          <a:xfrm flipH="1">
            <a:off x="4481871" y="3156874"/>
            <a:ext cx="1095815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Graphic 104" descr="Optical disc with solid fill">
            <a:extLst>
              <a:ext uri="{FF2B5EF4-FFF2-40B4-BE49-F238E27FC236}">
                <a16:creationId xmlns:a16="http://schemas.microsoft.com/office/drawing/2014/main" id="{4F1C7360-6D0A-8849-099A-1D5FA92A58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67471" y="26996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7327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6670235" y="1479311"/>
            <a:ext cx="4504788" cy="1790072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160546" y="4041335"/>
            <a:ext cx="5426523" cy="215638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5019" y="2092202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7931" y="2092503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6475" y="2092503"/>
            <a:ext cx="667637" cy="6480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9594112" y="2416503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8592656" y="2416202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6036" y="4730690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4126" y="4730690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3" y="4340075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5130" y="4664075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3673" y="4664075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2" y="5151272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5129" y="5054690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3673" y="5054690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H="1" flipV="1">
            <a:off x="8252960" y="2984193"/>
            <a:ext cx="5877" cy="1289267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53959" y="4680438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1186" y="4408377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4023" y="4752075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3" idx="3"/>
            <a:endCxn id="39" idx="1"/>
          </p:cNvCxnSpPr>
          <p:nvPr/>
        </p:nvCxnSpPr>
        <p:spPr>
          <a:xfrm>
            <a:off x="3173959" y="5040438"/>
            <a:ext cx="3282077" cy="1425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338427" y="5341125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/>
              <a:t>Public IP for </a:t>
            </a:r>
          </a:p>
          <a:p>
            <a:pPr algn="ctr"/>
            <a:r>
              <a:rPr lang="en-GB" sz="1400"/>
              <a:t>VM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1604931" y="5040438"/>
            <a:ext cx="849028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9815312" y="2737972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err="1"/>
              <a:t>mongodb</a:t>
            </a:r>
            <a:endParaRPr lang="en-GB" sz="1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6346978" y="4370425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6115444" y="5407427"/>
            <a:ext cx="12022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err="1">
                <a:solidFill>
                  <a:srgbClr val="326CE5"/>
                </a:solidFill>
                <a:latin typeface="Cascadia Code" panose="020B0509020204030204" pitchFamily="49" charset="0"/>
              </a:rPr>
              <a:t>nodePort</a:t>
            </a: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D3DF8A-F910-4E55-9498-0DF07BCC00E9}"/>
              </a:ext>
            </a:extLst>
          </p:cNvPr>
          <p:cNvSpPr txBox="1"/>
          <p:nvPr/>
        </p:nvSpPr>
        <p:spPr>
          <a:xfrm>
            <a:off x="6833410" y="1642897"/>
            <a:ext cx="132247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err="1">
                <a:solidFill>
                  <a:srgbClr val="326CE5"/>
                </a:solidFill>
                <a:latin typeface="Cascadia Code" panose="020B0509020204030204" pitchFamily="49" charset="0"/>
              </a:rPr>
              <a:t>ClusterIP</a:t>
            </a:r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0858" y="4066071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9190548" y="491732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537740" y="5400438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/>
              <a:t>data-</a:t>
            </a:r>
            <a:r>
              <a:rPr lang="en-GB" err="1"/>
              <a:t>api</a:t>
            </a:r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1EE5034-0239-46C9-BF5A-941DA7C95B2D}"/>
              </a:ext>
            </a:extLst>
          </p:cNvPr>
          <p:cNvSpPr txBox="1"/>
          <p:nvPr/>
        </p:nvSpPr>
        <p:spPr>
          <a:xfrm>
            <a:off x="8380751" y="3409137"/>
            <a:ext cx="1943339" cy="49244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>
                <a:solidFill>
                  <a:srgbClr val="00B050"/>
                </a:solidFill>
              </a:rPr>
              <a:t>MongoDB connection/traffic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715832" y="5118176"/>
            <a:ext cx="740203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port:30036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4649" y="5847138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port:4000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DA49BB-B93F-4A6C-AA6A-92EDD4C8F151}"/>
              </a:ext>
            </a:extLst>
          </p:cNvPr>
          <p:cNvSpPr/>
          <p:nvPr/>
        </p:nvSpPr>
        <p:spPr>
          <a:xfrm>
            <a:off x="4454206" y="5639282"/>
            <a:ext cx="405859" cy="173888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586705" y="5442437"/>
            <a:ext cx="1480227" cy="56086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/>
          <a:p>
            <a:r>
              <a:rPr lang="en-GB"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HTTP traffic from internet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/>
              <a:t>Basic Networking – Target State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55A186-7FA0-4F5C-BD24-27E5159683DA}"/>
              </a:ext>
            </a:extLst>
          </p:cNvPr>
          <p:cNvSpPr txBox="1"/>
          <p:nvPr/>
        </p:nvSpPr>
        <p:spPr>
          <a:xfrm>
            <a:off x="9005455" y="1797068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7A667D-2B20-47E4-8378-8C1A1246D687}"/>
              </a:ext>
            </a:extLst>
          </p:cNvPr>
          <p:cNvSpPr txBox="1"/>
          <p:nvPr/>
        </p:nvSpPr>
        <p:spPr>
          <a:xfrm>
            <a:off x="9859914" y="1799728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>
            <a:off x="8380751" y="2963896"/>
            <a:ext cx="740203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/>
              <a:t>port:27017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7867586" y="2730871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/>
              <a:t>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F30530-D8BF-C9B2-74D6-8B3AE9E6F511}"/>
              </a:ext>
            </a:extLst>
          </p:cNvPr>
          <p:cNvSpPr/>
          <p:nvPr/>
        </p:nvSpPr>
        <p:spPr>
          <a:xfrm>
            <a:off x="3424519" y="1033674"/>
            <a:ext cx="8361082" cy="546275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accent2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0078D7"/>
                </a:solidFill>
              </a:rPr>
              <a:t>Virtual</a:t>
            </a:r>
            <a:br>
              <a:rPr lang="en-GB">
                <a:solidFill>
                  <a:srgbClr val="0078D7"/>
                </a:solidFill>
              </a:rPr>
            </a:br>
            <a:r>
              <a:rPr lang="en-GB">
                <a:solidFill>
                  <a:srgbClr val="0078D7"/>
                </a:solidFill>
              </a:rPr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21451789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Dev Dark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4259148-82E2-436D-A6F8-92D9483AB291}"/>
    </a:ext>
  </a:extLst>
</a:theme>
</file>

<file path=ppt/theme/theme2.xml><?xml version="1.0" encoding="utf-8"?>
<a:theme xmlns:a="http://schemas.openxmlformats.org/drawingml/2006/main" name="Azure Dev Light - 2018H2">
  <a:themeElements>
    <a:clrScheme name="Azure 2018Q1 Light">
      <a:dk1>
        <a:srgbClr val="E9E9E9"/>
      </a:dk1>
      <a:lt1>
        <a:srgbClr val="000000"/>
      </a:lt1>
      <a:dk2>
        <a:srgbClr val="FFFFFF"/>
      </a:dk2>
      <a:lt2>
        <a:srgbClr val="404140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83AD2FEF-2B3B-4D2A-9462-A5589672CBCB}"/>
    </a:ext>
  </a:extLst>
</a:theme>
</file>

<file path=ppt/theme/theme3.xml><?xml version="1.0" encoding="utf-8"?>
<a:theme xmlns:a="http://schemas.openxmlformats.org/drawingml/2006/main" name="Azure Dev Titles and Headers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A091631-B8AB-4E7E-A47B-F9865E4771C5}"/>
    </a:ext>
  </a:extLst>
</a:theme>
</file>

<file path=ppt/theme/theme4.xml><?xml version="1.0" encoding="utf-8"?>
<a:theme xmlns:a="http://schemas.openxmlformats.org/drawingml/2006/main" name="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Azure18_AzureDevPowerPoint_16x9</Template>
  <TotalTime>0</TotalTime>
  <Words>501</Words>
  <Application>Microsoft Office PowerPoint</Application>
  <PresentationFormat>Widescreen</PresentationFormat>
  <Paragraphs>245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Arial</vt:lpstr>
      <vt:lpstr>Calibri</vt:lpstr>
      <vt:lpstr>Cascadia Code</vt:lpstr>
      <vt:lpstr>Consolas</vt:lpstr>
      <vt:lpstr>Noto Serif</vt:lpstr>
      <vt:lpstr>Segoe Pro</vt:lpstr>
      <vt:lpstr>Segoe Pro Semibold</vt:lpstr>
      <vt:lpstr>Segoe Semibold</vt:lpstr>
      <vt:lpstr>Segoe UI</vt:lpstr>
      <vt:lpstr>Segoe UI Light</vt:lpstr>
      <vt:lpstr>Segoe UI Semibold</vt:lpstr>
      <vt:lpstr>Azure Dev Dark - 2018H2</vt:lpstr>
      <vt:lpstr>Azure Dev Light - 2018H2</vt:lpstr>
      <vt:lpstr>Azure Dev Titles and Headers - 2018H2</vt:lpstr>
      <vt:lpstr>Server and Cloud 2013</vt:lpstr>
      <vt:lpstr>Deploying The App Part 1 – Target State</vt:lpstr>
      <vt:lpstr>PowerPoint Presentation</vt:lpstr>
      <vt:lpstr>PowerPoint Presentation</vt:lpstr>
      <vt:lpstr>PowerPoint Presentation</vt:lpstr>
      <vt:lpstr>PowerPoint Presentation</vt:lpstr>
      <vt:lpstr>Bare metal with K3s</vt:lpstr>
      <vt:lpstr>Deploying The App Part 1 – Target State</vt:lpstr>
      <vt:lpstr>StatefulSet w/ localStorage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Technical Primer</dc:title>
  <dc:creator/>
  <cp:keywords>kubernetes, k8s, aks</cp:keywords>
  <dc:description/>
  <cp:lastModifiedBy/>
  <cp:revision>1</cp:revision>
  <dcterms:created xsi:type="dcterms:W3CDTF">2019-03-06T22:24:27Z</dcterms:created>
  <dcterms:modified xsi:type="dcterms:W3CDTF">2022-08-22T16:35:18Z</dcterms:modified>
  <cp:category/>
</cp:coreProperties>
</file>