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91" r:id="rId2"/>
    <p:sldId id="258" r:id="rId3"/>
    <p:sldId id="282" r:id="rId4"/>
    <p:sldId id="285" r:id="rId5"/>
    <p:sldId id="283" r:id="rId6"/>
    <p:sldId id="262" r:id="rId7"/>
    <p:sldId id="261" r:id="rId8"/>
    <p:sldId id="286" r:id="rId9"/>
    <p:sldId id="264" r:id="rId10"/>
    <p:sldId id="265" r:id="rId11"/>
    <p:sldId id="290" r:id="rId12"/>
    <p:sldId id="266" r:id="rId13"/>
    <p:sldId id="270" r:id="rId14"/>
    <p:sldId id="272" r:id="rId15"/>
    <p:sldId id="273" r:id="rId16"/>
    <p:sldId id="274" r:id="rId17"/>
    <p:sldId id="275" r:id="rId18"/>
    <p:sldId id="277" r:id="rId19"/>
    <p:sldId id="278" r:id="rId20"/>
    <p:sldId id="279" r:id="rId21"/>
    <p:sldId id="280" r:id="rId22"/>
    <p:sldId id="281" r:id="rId23"/>
    <p:sldId id="271" r:id="rId24"/>
    <p:sldId id="267" r:id="rId25"/>
    <p:sldId id="268" r:id="rId26"/>
    <p:sldId id="269" r:id="rId27"/>
    <p:sldId id="289" r:id="rId28"/>
  </p:sldIdLst>
  <p:sldSz cx="12192000" cy="6858000"/>
  <p:notesSz cx="6858000" cy="9144000"/>
  <p:defaultTextStyle>
    <a:defPPr>
      <a:defRPr lang="ko-Kore-KR"/>
    </a:defPPr>
    <a:lvl1pPr marL="0" algn="l" defTabSz="9143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96" algn="l" defTabSz="9143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93" algn="l" defTabSz="9143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89" algn="l" defTabSz="9143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86" algn="l" defTabSz="9143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83" algn="l" defTabSz="9143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79" algn="l" defTabSz="9143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76" algn="l" defTabSz="9143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72" algn="l" defTabSz="9143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87075"/>
  </p:normalViewPr>
  <p:slideViewPr>
    <p:cSldViewPr snapToGrid="0" snapToObjects="1" showGuides="1">
      <p:cViewPr varScale="1">
        <p:scale>
          <a:sx n="106" d="100"/>
          <a:sy n="106" d="100"/>
        </p:scale>
        <p:origin x="1896" y="184"/>
      </p:cViewPr>
      <p:guideLst>
        <p:guide orient="horz" pos="218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C554C-842E-BA4B-95D5-4F0EE2B9436C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24132-C39E-CE4C-98C0-B7C92D45C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246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96" algn="l" defTabSz="9143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93" algn="l" defTabSz="9143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89" algn="l" defTabSz="9143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86" algn="l" defTabSz="9143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83" algn="l" defTabSz="9143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79" algn="l" defTabSz="9143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76" algn="l" defTabSz="9143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72" algn="l" defTabSz="9143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10" indent="-342910">
              <a:buFont typeface="+mj-lt"/>
              <a:buAutoNum type="arabicPeriod"/>
            </a:pPr>
            <a:r>
              <a:rPr lang="ko-KR" altLang="en-US" sz="1921" dirty="0" err="1"/>
              <a:t>중분류별</a:t>
            </a:r>
            <a:r>
              <a:rPr lang="ko-KR" altLang="en-US" sz="1921" dirty="0"/>
              <a:t> </a:t>
            </a:r>
            <a:r>
              <a:rPr lang="ko-KR" altLang="en-US" sz="1921" dirty="0" err="1"/>
              <a:t>일마다의</a:t>
            </a:r>
            <a:r>
              <a:rPr lang="ko-KR" altLang="en-US" sz="1921" dirty="0"/>
              <a:t> 거래 횟수를 카운트 했습니다</a:t>
            </a:r>
            <a:r>
              <a:rPr lang="en-US" altLang="ko-KR" sz="1921" dirty="0"/>
              <a:t>.</a:t>
            </a:r>
          </a:p>
          <a:p>
            <a:pPr marL="342910" indent="-342910">
              <a:buFont typeface="+mj-lt"/>
              <a:buAutoNum type="arabicPeriod"/>
            </a:pPr>
            <a:r>
              <a:rPr lang="ko-KR" altLang="en-US" sz="1921" dirty="0" err="1"/>
              <a:t>중분류별</a:t>
            </a:r>
            <a:r>
              <a:rPr lang="ko-KR" altLang="en-US" sz="1921" dirty="0"/>
              <a:t> 일별 거래 횟수의 </a:t>
            </a:r>
            <a:r>
              <a:rPr lang="ko-KR" altLang="en-US" sz="1921" b="1" dirty="0" err="1"/>
              <a:t>중간값</a:t>
            </a:r>
            <a:r>
              <a:rPr lang="en-US" altLang="ko-KR" sz="1921" b="1" dirty="0"/>
              <a:t>(</a:t>
            </a:r>
            <a:r>
              <a:rPr lang="en-GB" altLang="ko-Kore-KR" sz="1921" b="1" dirty="0"/>
              <a:t>Median)</a:t>
            </a:r>
            <a:r>
              <a:rPr lang="en-GB" altLang="ko-Kore-KR" sz="1921" dirty="0"/>
              <a:t> </a:t>
            </a:r>
            <a:r>
              <a:rPr lang="ko-KR" altLang="en-US" sz="1921" dirty="0"/>
              <a:t>을 구해 해당 </a:t>
            </a:r>
            <a:r>
              <a:rPr lang="ko-KR" altLang="en-US" sz="1921" b="1" dirty="0"/>
              <a:t>중분류의 </a:t>
            </a:r>
            <a:r>
              <a:rPr lang="ko-KR" altLang="en-US" sz="1921" b="1" dirty="0" err="1"/>
              <a:t>대표값</a:t>
            </a:r>
            <a:r>
              <a:rPr lang="ko-KR" altLang="en-US" sz="1921" dirty="0"/>
              <a:t> </a:t>
            </a:r>
            <a:r>
              <a:rPr lang="ko-KR" altLang="en-US" sz="1921" dirty="0" err="1"/>
              <a:t>으로</a:t>
            </a:r>
            <a:r>
              <a:rPr lang="ko-KR" altLang="en-US" sz="1921" dirty="0"/>
              <a:t> 설정했습니다</a:t>
            </a:r>
            <a:r>
              <a:rPr lang="en-US" altLang="ko-KR" sz="1921" dirty="0"/>
              <a:t>.</a:t>
            </a:r>
          </a:p>
          <a:p>
            <a:pPr marL="342910" indent="-342910">
              <a:buFont typeface="+mj-lt"/>
              <a:buAutoNum type="arabicPeriod"/>
            </a:pPr>
            <a:r>
              <a:rPr lang="ko-KR" altLang="en-US" sz="1921" dirty="0"/>
              <a:t>변화추이를 확인하기 위해 </a:t>
            </a:r>
            <a:r>
              <a:rPr lang="ko-KR" altLang="en-US" sz="1921" dirty="0" err="1"/>
              <a:t>중분류별</a:t>
            </a:r>
            <a:r>
              <a:rPr lang="ko-KR" altLang="en-US" sz="1921" dirty="0"/>
              <a:t> 일별 거래 횟수에서 </a:t>
            </a:r>
            <a:r>
              <a:rPr lang="ko-KR" altLang="en-US" sz="1921" dirty="0" err="1"/>
              <a:t>중분류별</a:t>
            </a:r>
            <a:r>
              <a:rPr lang="ko-KR" altLang="en-US" sz="1921" dirty="0"/>
              <a:t> </a:t>
            </a:r>
            <a:r>
              <a:rPr lang="ko-KR" altLang="en-US" sz="1921" dirty="0" err="1"/>
              <a:t>대표값을</a:t>
            </a:r>
            <a:r>
              <a:rPr lang="ko-KR" altLang="en-US" sz="1921" dirty="0"/>
              <a:t> 뺐습니다</a:t>
            </a:r>
            <a:r>
              <a:rPr lang="en-US" altLang="ko-KR" sz="1921" dirty="0"/>
              <a:t>.</a:t>
            </a:r>
          </a:p>
          <a:p>
            <a:pPr lvl="1"/>
            <a:r>
              <a:rPr lang="en-GB" altLang="ko-Kore-KR" sz="1921" dirty="0"/>
              <a:t>3-1. </a:t>
            </a:r>
            <a:r>
              <a:rPr lang="ko-KR" altLang="en-US" sz="1921" dirty="0" err="1"/>
              <a:t>대표값을</a:t>
            </a:r>
            <a:r>
              <a:rPr lang="ko-KR" altLang="en-US" sz="1921" dirty="0"/>
              <a:t> 기준으로 일별 거래 횟수의 </a:t>
            </a:r>
            <a:r>
              <a:rPr lang="ko-KR" altLang="en-US" sz="1921" dirty="0" err="1"/>
              <a:t>증가추이를</a:t>
            </a:r>
            <a:r>
              <a:rPr lang="ko-KR" altLang="en-US" sz="1921" dirty="0"/>
              <a:t> 양수와 음수로 나누어 </a:t>
            </a:r>
            <a:r>
              <a:rPr lang="ko-KR" altLang="en-US" sz="1921" dirty="0" err="1"/>
              <a:t>확인가능해졌습니다</a:t>
            </a:r>
            <a:r>
              <a:rPr lang="en-US" altLang="ko-KR" sz="1921" dirty="0"/>
              <a:t>.</a:t>
            </a:r>
          </a:p>
          <a:p>
            <a:pPr lvl="1"/>
            <a:r>
              <a:rPr lang="en-GB" altLang="ko-Kore-KR" sz="1921" dirty="0"/>
              <a:t>3-2. </a:t>
            </a:r>
            <a:r>
              <a:rPr lang="ko-KR" altLang="en-US" sz="1921" dirty="0"/>
              <a:t>변화추이를 양과 음으로 나누어 시각화의 </a:t>
            </a:r>
            <a:r>
              <a:rPr lang="ko-KR" altLang="en-US" sz="1921" dirty="0" err="1"/>
              <a:t>가독성을</a:t>
            </a:r>
            <a:r>
              <a:rPr lang="ko-KR" altLang="en-US" sz="1921" dirty="0"/>
              <a:t> 올렸습니다</a:t>
            </a:r>
            <a:r>
              <a:rPr lang="en-US" altLang="ko-KR" sz="1921" dirty="0"/>
              <a:t>.</a:t>
            </a:r>
          </a:p>
          <a:p>
            <a:pPr marL="342910" indent="-342910">
              <a:buFont typeface="+mj-lt"/>
              <a:buAutoNum type="arabicPeriod"/>
            </a:pPr>
            <a:r>
              <a:rPr lang="en-US" altLang="ko-KR" sz="1921" dirty="0"/>
              <a:t>3</a:t>
            </a:r>
            <a:r>
              <a:rPr lang="ko-KR" altLang="en-US" sz="1921" dirty="0"/>
              <a:t>번에서 작업한 값을 </a:t>
            </a:r>
            <a:r>
              <a:rPr lang="ko-KR" altLang="en-US" sz="1921" dirty="0" err="1"/>
              <a:t>중분류별</a:t>
            </a:r>
            <a:r>
              <a:rPr lang="ko-KR" altLang="en-US" sz="1921" dirty="0"/>
              <a:t> </a:t>
            </a:r>
            <a:r>
              <a:rPr lang="ko-KR" altLang="en-US" sz="1921" dirty="0" err="1"/>
              <a:t>대표값으로</a:t>
            </a:r>
            <a:r>
              <a:rPr lang="ko-KR" altLang="en-US" sz="1921" dirty="0"/>
              <a:t> 나눈 뒤 </a:t>
            </a:r>
            <a:r>
              <a:rPr lang="en-US" altLang="ko-KR" sz="1921" dirty="0"/>
              <a:t>100</a:t>
            </a:r>
            <a:r>
              <a:rPr lang="ko-KR" altLang="en-US" sz="1921" dirty="0"/>
              <a:t>을 곱하였습니다</a:t>
            </a:r>
            <a:r>
              <a:rPr lang="en-US" altLang="ko-KR" sz="1921" dirty="0"/>
              <a:t>.</a:t>
            </a:r>
          </a:p>
          <a:p>
            <a:pPr lvl="1"/>
            <a:r>
              <a:rPr lang="en-GB" altLang="ko-Kore-KR" sz="1921" dirty="0"/>
              <a:t> 4-1. </a:t>
            </a:r>
            <a:r>
              <a:rPr lang="ko-KR" altLang="en-US" sz="1921" dirty="0" err="1"/>
              <a:t>중분류별</a:t>
            </a:r>
            <a:r>
              <a:rPr lang="ko-KR" altLang="en-US" sz="1921" dirty="0"/>
              <a:t> </a:t>
            </a:r>
            <a:r>
              <a:rPr lang="ko-KR" altLang="en-US" sz="1921" dirty="0" err="1"/>
              <a:t>대표값으로</a:t>
            </a:r>
            <a:r>
              <a:rPr lang="ko-KR" altLang="en-US" sz="1921" dirty="0"/>
              <a:t> 나누어 중분류를 기준으로 비교하여 해당 중분류가 일별 거래가 어떻게 변화하는지 확인했습니다</a:t>
            </a:r>
            <a:r>
              <a:rPr lang="en-US" altLang="ko-KR" sz="1921" dirty="0"/>
              <a:t>.&lt;</a:t>
            </a:r>
            <a:r>
              <a:rPr lang="en-GB" altLang="ko-Kore-KR" sz="1921" dirty="0" err="1"/>
              <a:t>br</a:t>
            </a:r>
            <a:r>
              <a:rPr lang="en-GB" altLang="ko-Kore-KR" sz="1921" dirty="0"/>
              <a:t>&gt; 4-2. 100</a:t>
            </a:r>
            <a:r>
              <a:rPr lang="ko-KR" altLang="en-US" sz="1921" dirty="0"/>
              <a:t>을 곱하여 변화추이를 </a:t>
            </a:r>
            <a:r>
              <a:rPr lang="en-US" altLang="ko-KR" sz="1921" dirty="0"/>
              <a:t>%</a:t>
            </a:r>
            <a:r>
              <a:rPr lang="ko-KR" altLang="en-US" sz="1921" dirty="0" err="1"/>
              <a:t>를</a:t>
            </a:r>
            <a:r>
              <a:rPr lang="ko-KR" altLang="en-US" sz="1921" dirty="0"/>
              <a:t> 표현하여 소수점을 없애 </a:t>
            </a:r>
            <a:r>
              <a:rPr lang="ko-KR" altLang="en-US" sz="1921" dirty="0" err="1"/>
              <a:t>가독성을</a:t>
            </a:r>
            <a:r>
              <a:rPr lang="ko-KR" altLang="en-US" sz="1921" dirty="0"/>
              <a:t> 높였습니다</a:t>
            </a:r>
            <a:r>
              <a:rPr lang="en-US" altLang="ko-KR" sz="1921" dirty="0"/>
              <a:t>.</a:t>
            </a:r>
          </a:p>
          <a:p>
            <a:endParaRPr lang="en-GB" altLang="ko-Kore-KR" dirty="0"/>
          </a:p>
          <a:p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24132-C39E-CE4C-98C0-B7C92D45CB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6411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24132-C39E-CE4C-98C0-B7C92D45CB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5379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온라인</a:t>
            </a:r>
            <a:endParaRPr lang="en-US" altLang="ko-KR" dirty="0"/>
          </a:p>
          <a:p>
            <a:r>
              <a:rPr lang="ko-KR" altLang="en-US" dirty="0" err="1"/>
              <a:t>인터넷몰</a:t>
            </a:r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24132-C39E-CE4C-98C0-B7C92D45CB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340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유흥시설</a:t>
            </a:r>
            <a:endParaRPr lang="en-US" altLang="ko-KR" dirty="0"/>
          </a:p>
          <a:p>
            <a:r>
              <a:rPr lang="ko-KR" altLang="en-US" dirty="0"/>
              <a:t>유흥주점</a:t>
            </a:r>
            <a:endParaRPr lang="en-US" altLang="ko-KR" dirty="0"/>
          </a:p>
          <a:p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24132-C39E-CE4C-98C0-B7C92D45CB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252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음식점</a:t>
            </a:r>
            <a:endParaRPr lang="en-US" altLang="ko-KR" dirty="0"/>
          </a:p>
          <a:p>
            <a:r>
              <a:rPr lang="ko-KR" altLang="en-US" dirty="0" err="1"/>
              <a:t>일바한식</a:t>
            </a:r>
            <a:endParaRPr lang="en-US" altLang="ko-KR" dirty="0"/>
          </a:p>
          <a:p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24132-C39E-CE4C-98C0-B7C92D45CB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5601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의료</a:t>
            </a:r>
            <a:endParaRPr lang="en-US" altLang="ko-KR" dirty="0"/>
          </a:p>
          <a:p>
            <a:r>
              <a:rPr lang="ko-KR" altLang="en-US" dirty="0" err="1"/>
              <a:t>벼원</a:t>
            </a:r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24132-C39E-CE4C-98C0-B7C92D45CBF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0334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의류</a:t>
            </a:r>
            <a:endParaRPr lang="en-US" altLang="ko-KR" dirty="0"/>
          </a:p>
          <a:p>
            <a:r>
              <a:rPr lang="ko-KR" altLang="en-US" dirty="0"/>
              <a:t>캐주얼</a:t>
            </a:r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24132-C39E-CE4C-98C0-B7C92D45CBF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5877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24132-C39E-CE4C-98C0-B7C92D45CBF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269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24132-C39E-CE4C-98C0-B7C92D45CB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085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서울시 유흥주점 </a:t>
            </a:r>
            <a:r>
              <a:rPr lang="ko-KR" altLang="en-US" sz="1200" dirty="0" err="1"/>
              <a:t>집합금지</a:t>
            </a:r>
            <a:r>
              <a:rPr lang="ko-KR" altLang="en-US" sz="1200" dirty="0"/>
              <a:t> 행정처분</a:t>
            </a:r>
          </a:p>
          <a:p>
            <a:r>
              <a:rPr lang="ko-KR" altLang="en-US" sz="1200" dirty="0"/>
              <a:t>코로나 경보 ‘심각’ 격상</a:t>
            </a:r>
            <a:r>
              <a:rPr lang="en-US" altLang="ko-KR" sz="1200" dirty="0"/>
              <a:t>, </a:t>
            </a:r>
            <a:r>
              <a:rPr lang="ko-KR" altLang="en-US" sz="1200" dirty="0"/>
              <a:t>학교 개학 전격 연기 서울시교육청 </a:t>
            </a:r>
            <a:r>
              <a:rPr lang="en-US" altLang="ko-KR" sz="1200" dirty="0"/>
              <a:t>, </a:t>
            </a:r>
            <a:r>
              <a:rPr lang="ko-KR" altLang="en-US" sz="1200" dirty="0"/>
              <a:t>코로나</a:t>
            </a:r>
            <a:r>
              <a:rPr lang="en-US" altLang="ko-KR" sz="1200" dirty="0"/>
              <a:t>19 </a:t>
            </a:r>
            <a:r>
              <a:rPr lang="ko-KR" altLang="en-US" sz="1200" dirty="0" err="1"/>
              <a:t>지역감염</a:t>
            </a:r>
            <a:r>
              <a:rPr lang="ko-KR" altLang="en-US" sz="1200" dirty="0"/>
              <a:t> 확산에 따른 후속 대책</a:t>
            </a:r>
          </a:p>
          <a:p>
            <a:r>
              <a:rPr lang="ko-KR" altLang="en-US" sz="1200" dirty="0"/>
              <a:t>코로나</a:t>
            </a:r>
            <a:r>
              <a:rPr lang="en-US" altLang="ko-KR" sz="1200" dirty="0"/>
              <a:t>19 </a:t>
            </a:r>
            <a:r>
              <a:rPr lang="ko-KR" altLang="en-US" sz="1200" dirty="0"/>
              <a:t>확산에 올림픽공원 수영장</a:t>
            </a:r>
            <a:r>
              <a:rPr lang="en-US" altLang="ko-KR" sz="1200" dirty="0"/>
              <a:t>·</a:t>
            </a:r>
            <a:r>
              <a:rPr lang="ko-KR" altLang="en-US" sz="1200" dirty="0"/>
              <a:t>스포츠센터 등 </a:t>
            </a:r>
            <a:r>
              <a:rPr lang="en-US" altLang="ko-KR" sz="1200" dirty="0"/>
              <a:t>24</a:t>
            </a:r>
            <a:r>
              <a:rPr lang="ko-KR" altLang="en-US" sz="1200" dirty="0"/>
              <a:t>일부터 휴관</a:t>
            </a:r>
          </a:p>
          <a:p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24132-C39E-CE4C-98C0-B7C92D45CB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879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관광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 err="1"/>
              <a:t>급호텔</a:t>
            </a:r>
            <a:endParaRPr lang="en-US" altLang="ko-KR" dirty="0"/>
          </a:p>
          <a:p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24132-C39E-CE4C-98C0-B7C92D45CB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956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교육</a:t>
            </a:r>
            <a:endParaRPr lang="en-US" altLang="ko-KR" dirty="0"/>
          </a:p>
          <a:p>
            <a:r>
              <a:rPr lang="ko-KR" altLang="en-US" dirty="0"/>
              <a:t>유치원</a:t>
            </a:r>
            <a:endParaRPr lang="en-US" altLang="ko-KR" dirty="0"/>
          </a:p>
          <a:p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24132-C39E-CE4C-98C0-B7C92D45CB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972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교통 </a:t>
            </a:r>
            <a:endParaRPr lang="en-US" altLang="ko-KR" dirty="0"/>
          </a:p>
          <a:p>
            <a:r>
              <a:rPr lang="ko-KR" altLang="en-US" dirty="0"/>
              <a:t>교통량</a:t>
            </a:r>
            <a:endParaRPr lang="en-US" altLang="ko-KR" dirty="0"/>
          </a:p>
          <a:p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24132-C39E-CE4C-98C0-B7C92D45CB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345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농업</a:t>
            </a:r>
            <a:endParaRPr lang="en-US" altLang="ko-KR" dirty="0"/>
          </a:p>
          <a:p>
            <a:r>
              <a:rPr lang="ko-KR" altLang="en-US" dirty="0"/>
              <a:t>기타농업관련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24132-C39E-CE4C-98C0-B7C92D45CB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655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대중교통</a:t>
            </a:r>
            <a:endParaRPr lang="en-US" altLang="ko-KR" dirty="0"/>
          </a:p>
          <a:p>
            <a:r>
              <a:rPr lang="ko-KR" altLang="en-US" dirty="0"/>
              <a:t>버스</a:t>
            </a:r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24132-C39E-CE4C-98C0-B7C92D45CB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861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실내활동</a:t>
            </a:r>
            <a:endParaRPr lang="en-US" altLang="ko-KR" dirty="0"/>
          </a:p>
          <a:p>
            <a:r>
              <a:rPr lang="ko-KR" altLang="en-US" dirty="0"/>
              <a:t>노래방</a:t>
            </a:r>
            <a:endParaRPr lang="en-US" altLang="ko-KR" dirty="0"/>
          </a:p>
          <a:p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24132-C39E-CE4C-98C0-B7C92D45CB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151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EBA0F-940F-F94F-BD28-E164CD233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A93639-49FB-974D-80E6-C93E8D098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4" indent="0" algn="ctr">
              <a:buNone/>
              <a:defRPr sz="2000"/>
            </a:lvl2pPr>
            <a:lvl3pPr marL="914428" indent="0" algn="ctr">
              <a:buNone/>
              <a:defRPr sz="1800"/>
            </a:lvl3pPr>
            <a:lvl4pPr marL="1371643" indent="0" algn="ctr">
              <a:buNone/>
              <a:defRPr sz="1600"/>
            </a:lvl4pPr>
            <a:lvl5pPr marL="1828857" indent="0" algn="ctr">
              <a:buNone/>
              <a:defRPr sz="1600"/>
            </a:lvl5pPr>
            <a:lvl6pPr marL="2286071" indent="0" algn="ctr">
              <a:buNone/>
              <a:defRPr sz="1600"/>
            </a:lvl6pPr>
            <a:lvl7pPr marL="2743285" indent="0" algn="ctr">
              <a:buNone/>
              <a:defRPr sz="1600"/>
            </a:lvl7pPr>
            <a:lvl8pPr marL="3200500" indent="0" algn="ctr">
              <a:buNone/>
              <a:defRPr sz="1600"/>
            </a:lvl8pPr>
            <a:lvl9pPr marL="3657714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C78393-67BC-5345-BE35-BEB5EFE4E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6B26-9BD2-F04B-B198-2859BE2BB6E6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EAD2F3-E4F1-C845-99AE-A784561FD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93D78B-0234-CA4D-AAAA-5C30C6DB1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B2B54-9774-4C4C-A6C4-BAD818350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970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57808-C997-1A40-A1DA-5C0B26554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F667F7-C7EB-5E4B-AD80-23C5E5E4C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E71719-9BAE-3D47-B8F7-9232F5A80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6B26-9BD2-F04B-B198-2859BE2BB6E6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538795-740D-3244-817F-47C4EA91D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52AFC3-B5C6-274C-8A66-81CB5A25E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B2B54-9774-4C4C-A6C4-BAD818350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51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7362E5-95FA-5744-9BE9-25425A9B7F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FC107A-1D93-FB40-A78A-70CE89FE1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A39D9F-FF99-0240-B79E-0D6C2B0A6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6B26-9BD2-F04B-B198-2859BE2BB6E6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60BD92-BB4B-5748-9B42-1EBAC29B4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844DE4-72DF-CC40-93AD-125A92913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B2B54-9774-4C4C-A6C4-BAD818350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38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B2D643-9BA1-5E40-94CD-832101BD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046DCA-095B-3B40-ABD5-58BCC347A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BC55C-BE2B-F549-BE2E-59912364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6B26-9BD2-F04B-B198-2859BE2BB6E6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E5BC52-4AE0-D54E-A5AD-11F0D9F5E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A7D332-C636-2C4E-9FB9-2A015AE1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B2B54-9774-4C4C-A6C4-BAD818350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23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5E35A-582E-2F48-9BF4-D6A7267F9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EC47AE-784F-F24E-9CA3-236DA7420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58171A-25DE-2640-A59C-59F82813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6B26-9BD2-F04B-B198-2859BE2BB6E6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37DB98-7010-5749-B6EA-48439BB7C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F6F7E7-4285-834E-A2C2-E4F6DC877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B2B54-9774-4C4C-A6C4-BAD818350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016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B9029-CBE8-4042-9ED0-FB0652DBE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3C405C-70FC-8346-A1B9-5A2AF078FC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777AAA-6D99-AC41-91C3-786F86183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ABA85E-3831-3F43-BE9C-6EFBD0396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6B26-9BD2-F04B-B198-2859BE2BB6E6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5BBA18-4131-024F-8886-D50D3D027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D96538-A954-0040-A486-86B11CE93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B2B54-9774-4C4C-A6C4-BAD818350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516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69C2F-94DB-3241-AE04-1CEFE562E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9AF3D6-B066-2441-8020-65046C121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4" indent="0">
              <a:buNone/>
              <a:defRPr sz="2000" b="1"/>
            </a:lvl2pPr>
            <a:lvl3pPr marL="914428" indent="0">
              <a:buNone/>
              <a:defRPr sz="1800" b="1"/>
            </a:lvl3pPr>
            <a:lvl4pPr marL="1371643" indent="0">
              <a:buNone/>
              <a:defRPr sz="1600" b="1"/>
            </a:lvl4pPr>
            <a:lvl5pPr marL="1828857" indent="0">
              <a:buNone/>
              <a:defRPr sz="1600" b="1"/>
            </a:lvl5pPr>
            <a:lvl6pPr marL="2286071" indent="0">
              <a:buNone/>
              <a:defRPr sz="1600" b="1"/>
            </a:lvl6pPr>
            <a:lvl7pPr marL="2743285" indent="0">
              <a:buNone/>
              <a:defRPr sz="1600" b="1"/>
            </a:lvl7pPr>
            <a:lvl8pPr marL="3200500" indent="0">
              <a:buNone/>
              <a:defRPr sz="1600" b="1"/>
            </a:lvl8pPr>
            <a:lvl9pPr marL="3657714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79DCAD-DC52-D943-AC2F-F375E8A56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A6287E-70C5-CA49-AAE4-B5DD0E974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4" indent="0">
              <a:buNone/>
              <a:defRPr sz="2000" b="1"/>
            </a:lvl2pPr>
            <a:lvl3pPr marL="914428" indent="0">
              <a:buNone/>
              <a:defRPr sz="1800" b="1"/>
            </a:lvl3pPr>
            <a:lvl4pPr marL="1371643" indent="0">
              <a:buNone/>
              <a:defRPr sz="1600" b="1"/>
            </a:lvl4pPr>
            <a:lvl5pPr marL="1828857" indent="0">
              <a:buNone/>
              <a:defRPr sz="1600" b="1"/>
            </a:lvl5pPr>
            <a:lvl6pPr marL="2286071" indent="0">
              <a:buNone/>
              <a:defRPr sz="1600" b="1"/>
            </a:lvl6pPr>
            <a:lvl7pPr marL="2743285" indent="0">
              <a:buNone/>
              <a:defRPr sz="1600" b="1"/>
            </a:lvl7pPr>
            <a:lvl8pPr marL="3200500" indent="0">
              <a:buNone/>
              <a:defRPr sz="1600" b="1"/>
            </a:lvl8pPr>
            <a:lvl9pPr marL="3657714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34DF1C-4C23-0041-82F7-12D8E9CBC3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135931-16FF-CE4A-80BF-A6C09330E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6B26-9BD2-F04B-B198-2859BE2BB6E6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A504DC-7EB2-5047-9631-6D842BC7C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20FA74-73BB-254B-94C5-3AAA6A4C3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B2B54-9774-4C4C-A6C4-BAD818350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358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53C847-6CB8-FC44-9886-880C5563D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FC6D46-C5DA-E246-8CED-AE2CD93C0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6B26-9BD2-F04B-B198-2859BE2BB6E6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2BE3C0-398D-3B4D-AE32-A34F67D85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2CB9F3-F40B-F34E-99E3-863C9840D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B2B54-9774-4C4C-A6C4-BAD818350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95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DC9DD6-9040-964E-9F25-11ED7279A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6B26-9BD2-F04B-B198-2859BE2BB6E6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6928CB-88C0-D04C-9314-140F15A47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F618E4-F9B6-6E4F-86F9-6224D7368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B2B54-9774-4C4C-A6C4-BAD818350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166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EC969-F677-494E-B60F-BF8D481EB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8044A-E3EE-6C41-B59F-016066985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3F11C4-F252-154B-9C47-31C60A9B5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4" indent="0">
              <a:buNone/>
              <a:defRPr sz="1400"/>
            </a:lvl2pPr>
            <a:lvl3pPr marL="914428" indent="0">
              <a:buNone/>
              <a:defRPr sz="1200"/>
            </a:lvl3pPr>
            <a:lvl4pPr marL="1371643" indent="0">
              <a:buNone/>
              <a:defRPr sz="1000"/>
            </a:lvl4pPr>
            <a:lvl5pPr marL="1828857" indent="0">
              <a:buNone/>
              <a:defRPr sz="1000"/>
            </a:lvl5pPr>
            <a:lvl6pPr marL="2286071" indent="0">
              <a:buNone/>
              <a:defRPr sz="1000"/>
            </a:lvl6pPr>
            <a:lvl7pPr marL="2743285" indent="0">
              <a:buNone/>
              <a:defRPr sz="1000"/>
            </a:lvl7pPr>
            <a:lvl8pPr marL="3200500" indent="0">
              <a:buNone/>
              <a:defRPr sz="1000"/>
            </a:lvl8pPr>
            <a:lvl9pPr marL="3657714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A52428-CFB9-F047-8878-1E8E548D7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6B26-9BD2-F04B-B198-2859BE2BB6E6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BDC602-6FE9-8844-96B6-897FCF3D6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8A9C0D-A2DC-D846-A5DD-A1BD42ED4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B2B54-9774-4C4C-A6C4-BAD818350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751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34589-FD85-9842-AB15-0FD3FA3BC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97EB20-37F6-0142-A091-E793A84F25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4" indent="0">
              <a:buNone/>
              <a:defRPr sz="2800"/>
            </a:lvl2pPr>
            <a:lvl3pPr marL="914428" indent="0">
              <a:buNone/>
              <a:defRPr sz="2400"/>
            </a:lvl3pPr>
            <a:lvl4pPr marL="1371643" indent="0">
              <a:buNone/>
              <a:defRPr sz="2000"/>
            </a:lvl4pPr>
            <a:lvl5pPr marL="1828857" indent="0">
              <a:buNone/>
              <a:defRPr sz="2000"/>
            </a:lvl5pPr>
            <a:lvl6pPr marL="2286071" indent="0">
              <a:buNone/>
              <a:defRPr sz="2000"/>
            </a:lvl6pPr>
            <a:lvl7pPr marL="2743285" indent="0">
              <a:buNone/>
              <a:defRPr sz="2000"/>
            </a:lvl7pPr>
            <a:lvl8pPr marL="3200500" indent="0">
              <a:buNone/>
              <a:defRPr sz="2000"/>
            </a:lvl8pPr>
            <a:lvl9pPr marL="3657714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B53346-1E38-684E-8590-2DCCCBDD7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4" indent="0">
              <a:buNone/>
              <a:defRPr sz="1400"/>
            </a:lvl2pPr>
            <a:lvl3pPr marL="914428" indent="0">
              <a:buNone/>
              <a:defRPr sz="1200"/>
            </a:lvl3pPr>
            <a:lvl4pPr marL="1371643" indent="0">
              <a:buNone/>
              <a:defRPr sz="1000"/>
            </a:lvl4pPr>
            <a:lvl5pPr marL="1828857" indent="0">
              <a:buNone/>
              <a:defRPr sz="1000"/>
            </a:lvl5pPr>
            <a:lvl6pPr marL="2286071" indent="0">
              <a:buNone/>
              <a:defRPr sz="1000"/>
            </a:lvl6pPr>
            <a:lvl7pPr marL="2743285" indent="0">
              <a:buNone/>
              <a:defRPr sz="1000"/>
            </a:lvl7pPr>
            <a:lvl8pPr marL="3200500" indent="0">
              <a:buNone/>
              <a:defRPr sz="1000"/>
            </a:lvl8pPr>
            <a:lvl9pPr marL="3657714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98BE67-4851-4648-A479-C04436A7E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6B26-9BD2-F04B-B198-2859BE2BB6E6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E17D50-920C-CE42-AC80-8DEE4175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A759CB-080E-1E49-ACA8-447C1245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B2B54-9774-4C4C-A6C4-BAD818350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AB980F-8DF8-A54D-9709-6B2AE8CAF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6382B3-11AD-DE49-8201-1D4B9C463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26C51B-CD03-5B47-8259-E82903FA8E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56B26-9BD2-F04B-B198-2859BE2BB6E6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FC2A69-F711-1A49-809F-7EEC98FD9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91DF4F-342B-C140-B0E2-60AFAAD95F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B2B54-9774-4C4C-A6C4-BAD818350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299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8" indent="-228608" algn="l" defTabSz="91442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22" indent="-228608" algn="l" defTabSz="91442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6" indent="-228608" algn="l" defTabSz="91442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50" indent="-228608" algn="l" defTabSz="91442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65" indent="-228608" algn="l" defTabSz="91442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79" indent="-228608" algn="l" defTabSz="91442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93" indent="-228608" algn="l" defTabSz="91442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07" indent="-228608" algn="l" defTabSz="91442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22" indent="-228608" algn="l" defTabSz="91442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4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8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43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57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71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85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00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14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C3DF2F4-63E4-D64D-AB9C-87F0BCFEA03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8000"/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9732DF8-F2DE-FA45-91D9-E6F02DD29829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solidFill>
              <a:schemeClr val="accent1">
                <a:shade val="50000"/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EFCDF9-C35F-6141-B532-1DCA86C9F905}"/>
              </a:ext>
            </a:extLst>
          </p:cNvPr>
          <p:cNvSpPr txBox="1"/>
          <p:nvPr/>
        </p:nvSpPr>
        <p:spPr>
          <a:xfrm>
            <a:off x="735979" y="2457511"/>
            <a:ext cx="759695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500" b="1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군집 별로 알아보는 코로나 영향</a:t>
            </a:r>
            <a:endParaRPr lang="en-GB" sz="4500" b="1" dirty="0"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17A69C7F-329A-4543-AE6D-92CF41E77CE5}"/>
              </a:ext>
            </a:extLst>
          </p:cNvPr>
          <p:cNvCxnSpPr>
            <a:cxnSpLocks/>
          </p:cNvCxnSpPr>
          <p:nvPr/>
        </p:nvCxnSpPr>
        <p:spPr>
          <a:xfrm>
            <a:off x="981307" y="3429000"/>
            <a:ext cx="9801922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05C24B3-3FD6-124B-8887-C935D57B74F9}"/>
              </a:ext>
            </a:extLst>
          </p:cNvPr>
          <p:cNvSpPr txBox="1"/>
          <p:nvPr/>
        </p:nvSpPr>
        <p:spPr>
          <a:xfrm>
            <a:off x="876849" y="3615660"/>
            <a:ext cx="583525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서울시 업종 별 카드 소비 내역을 중심으로</a:t>
            </a:r>
            <a:endParaRPr lang="en-GB" sz="2600" dirty="0"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7123F2-4885-CA46-96CE-028C0AAC4577}"/>
              </a:ext>
            </a:extLst>
          </p:cNvPr>
          <p:cNvSpPr txBox="1"/>
          <p:nvPr/>
        </p:nvSpPr>
        <p:spPr>
          <a:xfrm>
            <a:off x="8247205" y="267275"/>
            <a:ext cx="3630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포스트 코로나 데이터 시각화 경진대회</a:t>
            </a:r>
            <a:endParaRPr lang="en-GB" sz="1400" dirty="0"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9A8BC2-2047-8C44-8FAE-1D0D6E153472}"/>
              </a:ext>
            </a:extLst>
          </p:cNvPr>
          <p:cNvSpPr txBox="1"/>
          <p:nvPr/>
        </p:nvSpPr>
        <p:spPr>
          <a:xfrm>
            <a:off x="314326" y="6331667"/>
            <a:ext cx="2581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14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GOAT Tableau Viz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E19489-AA0E-CF42-8F6E-C472C419736E}"/>
              </a:ext>
            </a:extLst>
          </p:cNvPr>
          <p:cNvSpPr/>
          <p:nvPr/>
        </p:nvSpPr>
        <p:spPr>
          <a:xfrm>
            <a:off x="10005893" y="6331667"/>
            <a:ext cx="18717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14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이종호 </a:t>
            </a:r>
            <a:r>
              <a:rPr lang="en-US" altLang="ko-KR" sz="14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|</a:t>
            </a:r>
            <a:r>
              <a:rPr lang="ko-KR" altLang="en-US" sz="14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박은빈</a:t>
            </a:r>
            <a:endParaRPr lang="en-GB" altLang="ko-Kore-KR" sz="1400" dirty="0"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3401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CD9C73-C491-F345-A5AE-2654D6B1F6D0}"/>
              </a:ext>
            </a:extLst>
          </p:cNvPr>
          <p:cNvSpPr txBox="1"/>
          <p:nvPr/>
        </p:nvSpPr>
        <p:spPr>
          <a:xfrm>
            <a:off x="663625" y="5860707"/>
            <a:ext cx="184731" cy="387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92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B2D251-B737-314E-8642-553F1F48F074}"/>
              </a:ext>
            </a:extLst>
          </p:cNvPr>
          <p:cNvSpPr txBox="1"/>
          <p:nvPr/>
        </p:nvSpPr>
        <p:spPr>
          <a:xfrm>
            <a:off x="581052" y="507736"/>
            <a:ext cx="2236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인사이트</a:t>
            </a:r>
            <a:r>
              <a:rPr lang="ko-KR" altLang="en-US" sz="28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 분석</a:t>
            </a:r>
            <a:endParaRPr lang="en-GB" sz="2800" b="1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E01948-26FD-E745-A363-9E85A4840F57}"/>
              </a:ext>
            </a:extLst>
          </p:cNvPr>
          <p:cNvSpPr txBox="1"/>
          <p:nvPr/>
        </p:nvSpPr>
        <p:spPr>
          <a:xfrm>
            <a:off x="7370956" y="353847"/>
            <a:ext cx="443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주요 이슈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|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 군집 별 시각화 해석 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|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 </a:t>
            </a:r>
            <a:r>
              <a:rPr lang="ko-KR" altLang="en-US" sz="1400" dirty="0" err="1">
                <a:solidFill>
                  <a:schemeClr val="bg1">
                    <a:lumMod val="6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인사이트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정리</a:t>
            </a:r>
            <a:endParaRPr lang="en-GB" sz="1400" dirty="0">
              <a:solidFill>
                <a:schemeClr val="bg1">
                  <a:lumMod val="6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07CA7A-FB6D-264A-8A0D-21A13C700C82}"/>
              </a:ext>
            </a:extLst>
          </p:cNvPr>
          <p:cNvSpPr txBox="1"/>
          <p:nvPr/>
        </p:nvSpPr>
        <p:spPr>
          <a:xfrm>
            <a:off x="755990" y="1302442"/>
            <a:ext cx="1218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주요 이슈</a:t>
            </a:r>
            <a:endParaRPr lang="en-GB" sz="2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E017FDF-1486-6944-B904-AD63F569B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90" y="4374867"/>
            <a:ext cx="5861356" cy="187376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5E30AE2-A614-3840-91E3-837F070BA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5326" y="2520415"/>
            <a:ext cx="7236284" cy="398373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163BD85-A247-E64C-89F5-61D71011F8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9393" y="1164529"/>
            <a:ext cx="6093875" cy="270309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47075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4817D6-F4A2-3C4C-BC47-C726FF59ABD6}"/>
              </a:ext>
            </a:extLst>
          </p:cNvPr>
          <p:cNvSpPr txBox="1"/>
          <p:nvPr/>
        </p:nvSpPr>
        <p:spPr>
          <a:xfrm>
            <a:off x="7370956" y="353847"/>
            <a:ext cx="443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주요 이슈 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|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군집 별 시각화 해석 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|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 </a:t>
            </a:r>
            <a:r>
              <a:rPr lang="ko-KR" altLang="en-US" sz="1400" dirty="0" err="1">
                <a:solidFill>
                  <a:schemeClr val="bg1">
                    <a:lumMod val="6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인사이트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정리</a:t>
            </a:r>
            <a:endParaRPr lang="en-GB" sz="1400" dirty="0">
              <a:solidFill>
                <a:schemeClr val="bg1">
                  <a:lumMod val="6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2C572F-E02D-0D42-9089-7EF30165B084}"/>
              </a:ext>
            </a:extLst>
          </p:cNvPr>
          <p:cNvSpPr txBox="1"/>
          <p:nvPr/>
        </p:nvSpPr>
        <p:spPr>
          <a:xfrm>
            <a:off x="4236801" y="3113529"/>
            <a:ext cx="379142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군집 별 시각화 해석</a:t>
            </a:r>
            <a:endParaRPr lang="en-GB" sz="3500" b="1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6400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91CA4D-358B-9D45-B4B3-4B09EA3BD2E1}"/>
              </a:ext>
            </a:extLst>
          </p:cNvPr>
          <p:cNvSpPr/>
          <p:nvPr/>
        </p:nvSpPr>
        <p:spPr>
          <a:xfrm>
            <a:off x="2271607" y="-96817"/>
            <a:ext cx="10207264" cy="72800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49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74CDD5-F28D-234B-BF62-53DBE2CF45DD}"/>
              </a:ext>
            </a:extLst>
          </p:cNvPr>
          <p:cNvSpPr/>
          <p:nvPr/>
        </p:nvSpPr>
        <p:spPr>
          <a:xfrm>
            <a:off x="3176" y="0"/>
            <a:ext cx="2702379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49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4DB4D-6AC4-174D-9293-AD0114F9131D}"/>
              </a:ext>
            </a:extLst>
          </p:cNvPr>
          <p:cNvSpPr txBox="1"/>
          <p:nvPr/>
        </p:nvSpPr>
        <p:spPr>
          <a:xfrm>
            <a:off x="461558" y="417941"/>
            <a:ext cx="1962404" cy="13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987" b="1" dirty="0">
                <a:ln w="6350">
                  <a:noFill/>
                  <a:prstDash val="solid"/>
                </a:ln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관광</a:t>
            </a:r>
            <a:endParaRPr kumimoji="1" lang="en-US" altLang="ko-KR" sz="2987" b="1" dirty="0">
              <a:ln w="6350">
                <a:noFill/>
                <a:prstDash val="solid"/>
              </a:ln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endParaRPr kumimoji="1" lang="en-US" altLang="ko-Kore-KR" sz="2500" b="1" dirty="0">
              <a:ln w="6350">
                <a:noFill/>
                <a:prstDash val="solid"/>
              </a:ln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kumimoji="1" lang="en-US" altLang="ko-KR" sz="2400" b="1" dirty="0">
                <a:ln w="6350">
                  <a:noFill/>
                  <a:prstDash val="solid"/>
                </a:ln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1</a:t>
            </a:r>
            <a:r>
              <a:rPr kumimoji="1" lang="ko-KR" altLang="en-US" sz="2400" b="1" dirty="0">
                <a:ln w="6350">
                  <a:noFill/>
                  <a:prstDash val="solid"/>
                </a:ln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급 호텔</a:t>
            </a:r>
            <a:endParaRPr kumimoji="1" lang="ko-Kore-KR" altLang="en-US" sz="2400" b="1" dirty="0">
              <a:ln w="6350">
                <a:noFill/>
                <a:prstDash val="solid"/>
              </a:ln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BF0C36-E1C5-5C45-8A65-9997008ADD6D}"/>
              </a:ext>
            </a:extLst>
          </p:cNvPr>
          <p:cNvSpPr/>
          <p:nvPr/>
        </p:nvSpPr>
        <p:spPr>
          <a:xfrm>
            <a:off x="273141" y="252550"/>
            <a:ext cx="2204357" cy="64089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49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91F8FF-EC4F-C744-A5C0-9EAA7B41E9B4}"/>
              </a:ext>
            </a:extLst>
          </p:cNvPr>
          <p:cNvSpPr txBox="1"/>
          <p:nvPr/>
        </p:nvSpPr>
        <p:spPr>
          <a:xfrm>
            <a:off x="461558" y="5660226"/>
            <a:ext cx="1962404" cy="733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960" dirty="0">
                <a:solidFill>
                  <a:schemeClr val="bg1">
                    <a:lumMod val="95000"/>
                  </a:schemeClr>
                </a:solidFill>
              </a:rPr>
              <a:t>코로나의 중반에는 감소추이를 보이며 후반으로 가며 다시 증가하는 모습입니다</a:t>
            </a:r>
            <a:r>
              <a:rPr lang="en-US" altLang="ko-KR" sz="960" dirty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ko-KR" altLang="en-US" sz="960" dirty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en-US" altLang="ko-KR" sz="96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309BA9-299B-C24C-B9C3-50FC8EF77A7C}"/>
              </a:ext>
            </a:extLst>
          </p:cNvPr>
          <p:cNvSpPr/>
          <p:nvPr/>
        </p:nvSpPr>
        <p:spPr>
          <a:xfrm>
            <a:off x="3807912" y="6925300"/>
            <a:ext cx="8447387" cy="257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741C6A35-2E0C-1945-A76B-8C91F0EECB7D}"/>
              </a:ext>
            </a:extLst>
          </p:cNvPr>
          <p:cNvCxnSpPr>
            <a:cxnSpLocks/>
          </p:cNvCxnSpPr>
          <p:nvPr/>
        </p:nvCxnSpPr>
        <p:spPr>
          <a:xfrm>
            <a:off x="603649" y="1070972"/>
            <a:ext cx="565601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BD16A5F6-342F-7C41-98EB-717798F96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463" y="629956"/>
            <a:ext cx="9441361" cy="597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682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FE6BC07D-FD91-2D45-ABBD-01E811F8EF7E}"/>
              </a:ext>
            </a:extLst>
          </p:cNvPr>
          <p:cNvSpPr/>
          <p:nvPr/>
        </p:nvSpPr>
        <p:spPr>
          <a:xfrm>
            <a:off x="2271607" y="-96817"/>
            <a:ext cx="10207264" cy="72800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49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760D275-D595-5B43-A565-BF1EB9153397}"/>
              </a:ext>
            </a:extLst>
          </p:cNvPr>
          <p:cNvSpPr/>
          <p:nvPr/>
        </p:nvSpPr>
        <p:spPr>
          <a:xfrm>
            <a:off x="3176" y="0"/>
            <a:ext cx="2702379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49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228553A-5A48-3946-ADC9-E9D702D23816}"/>
              </a:ext>
            </a:extLst>
          </p:cNvPr>
          <p:cNvSpPr txBox="1"/>
          <p:nvPr/>
        </p:nvSpPr>
        <p:spPr>
          <a:xfrm>
            <a:off x="461558" y="417941"/>
            <a:ext cx="1962404" cy="13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987" b="1" dirty="0">
                <a:ln w="6350">
                  <a:noFill/>
                  <a:prstDash val="solid"/>
                </a:ln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교육</a:t>
            </a:r>
            <a:endParaRPr kumimoji="1" lang="en-US" altLang="ko-KR" sz="2987" b="1" dirty="0">
              <a:ln w="6350">
                <a:noFill/>
                <a:prstDash val="solid"/>
              </a:ln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endParaRPr kumimoji="1" lang="en-US" altLang="ko-Kore-KR" sz="2500" b="1" dirty="0">
              <a:ln w="6350">
                <a:noFill/>
                <a:prstDash val="solid"/>
              </a:ln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kumimoji="1" lang="ko-KR" altLang="en-US" sz="2400" b="1" dirty="0">
                <a:ln w="6350">
                  <a:noFill/>
                  <a:prstDash val="solid"/>
                </a:ln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유치원</a:t>
            </a:r>
            <a:endParaRPr kumimoji="1" lang="ko-Kore-KR" altLang="en-US" sz="2400" b="1" dirty="0">
              <a:ln w="6350">
                <a:noFill/>
                <a:prstDash val="solid"/>
              </a:ln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DDA6A9D-66A6-6948-9D56-A1455A3AFB74}"/>
              </a:ext>
            </a:extLst>
          </p:cNvPr>
          <p:cNvSpPr/>
          <p:nvPr/>
        </p:nvSpPr>
        <p:spPr>
          <a:xfrm>
            <a:off x="273141" y="252550"/>
            <a:ext cx="2204357" cy="64089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49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929F63-A51B-0644-8BD6-4E4BAD3E1C46}"/>
              </a:ext>
            </a:extLst>
          </p:cNvPr>
          <p:cNvSpPr txBox="1"/>
          <p:nvPr/>
        </p:nvSpPr>
        <p:spPr>
          <a:xfrm>
            <a:off x="385381" y="5285045"/>
            <a:ext cx="1962404" cy="117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960" dirty="0">
                <a:solidFill>
                  <a:schemeClr val="bg1">
                    <a:lumMod val="95000"/>
                  </a:schemeClr>
                </a:solidFill>
              </a:rPr>
              <a:t>바이러스에 취약한 아동이기</a:t>
            </a:r>
            <a:r>
              <a:rPr lang="en-US" altLang="ko-KR" sz="96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960" dirty="0">
                <a:solidFill>
                  <a:schemeClr val="bg1">
                    <a:lumMod val="95000"/>
                  </a:schemeClr>
                </a:solidFill>
              </a:rPr>
              <a:t>때문에 급격한 감소추이를 보인</a:t>
            </a:r>
            <a:r>
              <a:rPr lang="en-US" altLang="ko-KR" sz="96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960" dirty="0">
                <a:solidFill>
                  <a:schemeClr val="bg1">
                    <a:lumMod val="95000"/>
                  </a:schemeClr>
                </a:solidFill>
              </a:rPr>
              <a:t>것으로 예상됩니다</a:t>
            </a:r>
            <a:r>
              <a:rPr lang="en-US" altLang="ko-KR" sz="96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ko-KR" altLang="en-US" sz="960" dirty="0">
                <a:solidFill>
                  <a:schemeClr val="bg1">
                    <a:lumMod val="95000"/>
                  </a:schemeClr>
                </a:solidFill>
              </a:rPr>
              <a:t>이후 코로나가 안정세를 취하자 다시 </a:t>
            </a:r>
            <a:r>
              <a:rPr lang="ko-KR" altLang="en-US" sz="960" dirty="0" err="1">
                <a:solidFill>
                  <a:schemeClr val="bg1">
                    <a:lumMod val="95000"/>
                  </a:schemeClr>
                </a:solidFill>
              </a:rPr>
              <a:t>증가추이를</a:t>
            </a:r>
            <a:r>
              <a:rPr lang="ko-KR" altLang="en-US" sz="960" dirty="0">
                <a:solidFill>
                  <a:schemeClr val="bg1">
                    <a:lumMod val="95000"/>
                  </a:schemeClr>
                </a:solidFill>
              </a:rPr>
              <a:t> 보였습니다</a:t>
            </a:r>
            <a:r>
              <a:rPr lang="en-US" altLang="ko-KR" sz="96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95A39A7-5F90-064D-9EBD-948303388D4F}"/>
              </a:ext>
            </a:extLst>
          </p:cNvPr>
          <p:cNvSpPr/>
          <p:nvPr/>
        </p:nvSpPr>
        <p:spPr>
          <a:xfrm>
            <a:off x="3807912" y="6925300"/>
            <a:ext cx="8447387" cy="257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8BEB0A53-9984-7743-A674-4A577E6FA428}"/>
              </a:ext>
            </a:extLst>
          </p:cNvPr>
          <p:cNvCxnSpPr>
            <a:cxnSpLocks/>
          </p:cNvCxnSpPr>
          <p:nvPr/>
        </p:nvCxnSpPr>
        <p:spPr>
          <a:xfrm>
            <a:off x="603649" y="1070972"/>
            <a:ext cx="565601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F129F3FC-5742-B649-A06A-D84353AC0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201" y="627003"/>
            <a:ext cx="9442800" cy="597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80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9BCD3E25-30ED-CB4F-B930-ED25FDF7226F}"/>
              </a:ext>
            </a:extLst>
          </p:cNvPr>
          <p:cNvSpPr/>
          <p:nvPr/>
        </p:nvSpPr>
        <p:spPr>
          <a:xfrm>
            <a:off x="2271607" y="-96817"/>
            <a:ext cx="10207264" cy="72800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49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1A66395-28CD-1049-8B01-04289A033D0A}"/>
              </a:ext>
            </a:extLst>
          </p:cNvPr>
          <p:cNvSpPr/>
          <p:nvPr/>
        </p:nvSpPr>
        <p:spPr>
          <a:xfrm>
            <a:off x="3176" y="0"/>
            <a:ext cx="2702379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49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0D60B3-FD15-D743-80EF-A2DF703343CD}"/>
              </a:ext>
            </a:extLst>
          </p:cNvPr>
          <p:cNvSpPr txBox="1"/>
          <p:nvPr/>
        </p:nvSpPr>
        <p:spPr>
          <a:xfrm>
            <a:off x="461558" y="417941"/>
            <a:ext cx="1962404" cy="13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987" b="1" dirty="0">
                <a:ln w="6350">
                  <a:noFill/>
                  <a:prstDash val="solid"/>
                </a:ln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교통</a:t>
            </a:r>
            <a:endParaRPr kumimoji="1" lang="en-US" altLang="ko-KR" sz="2987" b="1" dirty="0">
              <a:ln w="6350">
                <a:noFill/>
                <a:prstDash val="solid"/>
              </a:ln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endParaRPr kumimoji="1" lang="en-US" altLang="ko-Kore-KR" sz="2500" b="1" dirty="0">
              <a:ln w="6350">
                <a:noFill/>
                <a:prstDash val="solid"/>
              </a:ln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kumimoji="1" lang="ko-KR" altLang="en-US" sz="2400" b="1" dirty="0">
                <a:ln w="6350">
                  <a:noFill/>
                  <a:prstDash val="solid"/>
                </a:ln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교통량</a:t>
            </a:r>
            <a:endParaRPr kumimoji="1" lang="ko-Kore-KR" altLang="en-US" sz="2400" b="1" dirty="0">
              <a:ln w="6350">
                <a:noFill/>
                <a:prstDash val="solid"/>
              </a:ln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D1F3E7C-BE1A-A64A-B13C-F3E224E66BA4}"/>
              </a:ext>
            </a:extLst>
          </p:cNvPr>
          <p:cNvSpPr/>
          <p:nvPr/>
        </p:nvSpPr>
        <p:spPr>
          <a:xfrm>
            <a:off x="273141" y="252550"/>
            <a:ext cx="2204357" cy="64089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49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E56542-6ACA-8B4F-8A94-98D77CD71F59}"/>
              </a:ext>
            </a:extLst>
          </p:cNvPr>
          <p:cNvSpPr txBox="1"/>
          <p:nvPr/>
        </p:nvSpPr>
        <p:spPr>
          <a:xfrm>
            <a:off x="394117" y="5556101"/>
            <a:ext cx="1962404" cy="954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960" dirty="0">
                <a:solidFill>
                  <a:schemeClr val="bg1">
                    <a:lumMod val="95000"/>
                  </a:schemeClr>
                </a:solidFill>
              </a:rPr>
              <a:t>코로나보다는 평일과 주말의 영향이 더 크다고 생각되며</a:t>
            </a:r>
            <a:endParaRPr lang="en-US" altLang="ko-KR" sz="960" dirty="0">
              <a:solidFill>
                <a:schemeClr val="bg1">
                  <a:lumMod val="9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60" dirty="0">
                <a:solidFill>
                  <a:schemeClr val="bg1">
                    <a:lumMod val="95000"/>
                  </a:schemeClr>
                </a:solidFill>
              </a:rPr>
              <a:t>코로나에는 거의 영향을 받지 않았다고 볼 수 있습니다</a:t>
            </a:r>
            <a:r>
              <a:rPr lang="en-US" altLang="ko-KR" sz="96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FEBE0A8-AFD4-884C-940D-77E8F3B7A7B2}"/>
              </a:ext>
            </a:extLst>
          </p:cNvPr>
          <p:cNvSpPr/>
          <p:nvPr/>
        </p:nvSpPr>
        <p:spPr>
          <a:xfrm>
            <a:off x="3807912" y="6925300"/>
            <a:ext cx="8447387" cy="257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FE37EA10-A251-1548-B7CF-4FD5676D2238}"/>
              </a:ext>
            </a:extLst>
          </p:cNvPr>
          <p:cNvCxnSpPr>
            <a:cxnSpLocks/>
          </p:cNvCxnSpPr>
          <p:nvPr/>
        </p:nvCxnSpPr>
        <p:spPr>
          <a:xfrm>
            <a:off x="603649" y="1070972"/>
            <a:ext cx="565601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A34270AA-FF09-E94D-B702-A64631E63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952" y="618934"/>
            <a:ext cx="9442800" cy="597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85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552143D6-7662-C24B-A3F3-810C88725D7F}"/>
              </a:ext>
            </a:extLst>
          </p:cNvPr>
          <p:cNvSpPr/>
          <p:nvPr/>
        </p:nvSpPr>
        <p:spPr>
          <a:xfrm>
            <a:off x="2271607" y="-96817"/>
            <a:ext cx="10207264" cy="72800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49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2970E50-7C4C-7147-B558-64B0E90C10FB}"/>
              </a:ext>
            </a:extLst>
          </p:cNvPr>
          <p:cNvSpPr/>
          <p:nvPr/>
        </p:nvSpPr>
        <p:spPr>
          <a:xfrm>
            <a:off x="3176" y="0"/>
            <a:ext cx="2702379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49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87D2E2-9948-2D4F-AEA4-4D4A3383C5C9}"/>
              </a:ext>
            </a:extLst>
          </p:cNvPr>
          <p:cNvSpPr txBox="1"/>
          <p:nvPr/>
        </p:nvSpPr>
        <p:spPr>
          <a:xfrm>
            <a:off x="461558" y="417941"/>
            <a:ext cx="1962404" cy="13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987" b="1" dirty="0">
                <a:ln w="6350">
                  <a:noFill/>
                  <a:prstDash val="solid"/>
                </a:ln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농업</a:t>
            </a:r>
            <a:endParaRPr kumimoji="1" lang="en-US" altLang="ko-KR" sz="2987" b="1" dirty="0">
              <a:ln w="6350">
                <a:noFill/>
                <a:prstDash val="solid"/>
              </a:ln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endParaRPr kumimoji="1" lang="en-US" altLang="ko-Kore-KR" sz="2500" b="1" dirty="0">
              <a:ln w="6350">
                <a:noFill/>
                <a:prstDash val="solid"/>
              </a:ln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kumimoji="1" lang="ko-KR" altLang="en-US" sz="2400" b="1" dirty="0">
                <a:ln w="6350">
                  <a:noFill/>
                  <a:prstDash val="solid"/>
                </a:ln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기타농업관련</a:t>
            </a:r>
            <a:endParaRPr kumimoji="1" lang="ko-Kore-KR" altLang="en-US" sz="2400" b="1" dirty="0">
              <a:ln w="6350">
                <a:noFill/>
                <a:prstDash val="solid"/>
              </a:ln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3560A5E-78E2-9E41-AC81-8E318ADA7977}"/>
              </a:ext>
            </a:extLst>
          </p:cNvPr>
          <p:cNvSpPr/>
          <p:nvPr/>
        </p:nvSpPr>
        <p:spPr>
          <a:xfrm>
            <a:off x="273141" y="252550"/>
            <a:ext cx="2204357" cy="64089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49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7A9B40-DF98-3845-8A16-EDF0CE19F0CD}"/>
              </a:ext>
            </a:extLst>
          </p:cNvPr>
          <p:cNvSpPr txBox="1"/>
          <p:nvPr/>
        </p:nvSpPr>
        <p:spPr>
          <a:xfrm>
            <a:off x="394117" y="5556101"/>
            <a:ext cx="1962404" cy="954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960" dirty="0">
                <a:solidFill>
                  <a:schemeClr val="bg1">
                    <a:lumMod val="95000"/>
                  </a:schemeClr>
                </a:solidFill>
              </a:rPr>
              <a:t>농업 카테고리의 기타농업관련은 코로나의 영향을 받기보다는 농업이 수확을 하는 시기에 영향을 받았다고 생각합니다</a:t>
            </a:r>
            <a:r>
              <a:rPr lang="en-US" altLang="ko-KR" sz="96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EC83083-5C74-9447-B9E8-A4421813F7B5}"/>
              </a:ext>
            </a:extLst>
          </p:cNvPr>
          <p:cNvSpPr/>
          <p:nvPr/>
        </p:nvSpPr>
        <p:spPr>
          <a:xfrm>
            <a:off x="3807912" y="6925300"/>
            <a:ext cx="8447387" cy="257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6AF7E168-349E-1E40-A3C8-C2FCDB63E1A3}"/>
              </a:ext>
            </a:extLst>
          </p:cNvPr>
          <p:cNvCxnSpPr>
            <a:cxnSpLocks/>
          </p:cNvCxnSpPr>
          <p:nvPr/>
        </p:nvCxnSpPr>
        <p:spPr>
          <a:xfrm>
            <a:off x="603649" y="1070972"/>
            <a:ext cx="565601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B3A62420-D7E6-CC4F-B31E-B3E30A54D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024" y="629691"/>
            <a:ext cx="9442800" cy="597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82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EC73F81B-5ABB-1A4A-A032-09F6D15DAE7A}"/>
              </a:ext>
            </a:extLst>
          </p:cNvPr>
          <p:cNvSpPr/>
          <p:nvPr/>
        </p:nvSpPr>
        <p:spPr>
          <a:xfrm>
            <a:off x="2271607" y="-96817"/>
            <a:ext cx="10207264" cy="72800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49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17F38E3-EFB6-764A-9AA3-DBE8D77C744E}"/>
              </a:ext>
            </a:extLst>
          </p:cNvPr>
          <p:cNvSpPr/>
          <p:nvPr/>
        </p:nvSpPr>
        <p:spPr>
          <a:xfrm>
            <a:off x="3176" y="0"/>
            <a:ext cx="2702379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49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B0E031-3BB4-A649-9EDE-202201D8BE37}"/>
              </a:ext>
            </a:extLst>
          </p:cNvPr>
          <p:cNvSpPr txBox="1"/>
          <p:nvPr/>
        </p:nvSpPr>
        <p:spPr>
          <a:xfrm>
            <a:off x="461558" y="417941"/>
            <a:ext cx="1962404" cy="13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987" b="1" dirty="0">
                <a:ln w="6350">
                  <a:noFill/>
                  <a:prstDash val="solid"/>
                </a:ln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대중교통</a:t>
            </a:r>
            <a:endParaRPr kumimoji="1" lang="en-US" altLang="ko-KR" sz="2987" b="1" dirty="0">
              <a:ln w="6350">
                <a:noFill/>
                <a:prstDash val="solid"/>
              </a:ln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endParaRPr kumimoji="1" lang="en-US" altLang="ko-Kore-KR" sz="2500" b="1" dirty="0">
              <a:ln w="6350">
                <a:noFill/>
                <a:prstDash val="solid"/>
              </a:ln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kumimoji="1" lang="ko-Kore-KR" altLang="en-US" sz="2400" b="1" dirty="0">
                <a:ln w="6350">
                  <a:noFill/>
                  <a:prstDash val="solid"/>
                </a:ln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버스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A1C82C5-28DF-A041-8610-20BCBA508D35}"/>
              </a:ext>
            </a:extLst>
          </p:cNvPr>
          <p:cNvSpPr/>
          <p:nvPr/>
        </p:nvSpPr>
        <p:spPr>
          <a:xfrm>
            <a:off x="273141" y="252550"/>
            <a:ext cx="2204357" cy="64089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49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54F4DA-95DC-6641-96DE-7415FD21C5C8}"/>
              </a:ext>
            </a:extLst>
          </p:cNvPr>
          <p:cNvSpPr txBox="1"/>
          <p:nvPr/>
        </p:nvSpPr>
        <p:spPr>
          <a:xfrm>
            <a:off x="346842" y="4683670"/>
            <a:ext cx="2056100" cy="1841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960" dirty="0">
                <a:solidFill>
                  <a:schemeClr val="bg1">
                    <a:lumMod val="95000"/>
                  </a:schemeClr>
                </a:solidFill>
              </a:rPr>
              <a:t>코로나의 초반에는 대중교통 확산을 우려해 </a:t>
            </a:r>
            <a:r>
              <a:rPr lang="ko-KR" altLang="en-US" sz="960" dirty="0" err="1">
                <a:solidFill>
                  <a:schemeClr val="bg1">
                    <a:lumMod val="95000"/>
                  </a:schemeClr>
                </a:solidFill>
              </a:rPr>
              <a:t>자차</a:t>
            </a:r>
            <a:r>
              <a:rPr lang="ko-KR" altLang="en-US" sz="960" dirty="0">
                <a:solidFill>
                  <a:schemeClr val="bg1">
                    <a:lumMod val="95000"/>
                  </a:schemeClr>
                </a:solidFill>
              </a:rPr>
              <a:t> 혹은 </a:t>
            </a:r>
            <a:r>
              <a:rPr lang="ko-KR" altLang="en-US" sz="960" dirty="0" err="1">
                <a:solidFill>
                  <a:schemeClr val="bg1">
                    <a:lumMod val="95000"/>
                  </a:schemeClr>
                </a:solidFill>
              </a:rPr>
              <a:t>자택근무</a:t>
            </a:r>
            <a:r>
              <a:rPr lang="ko-KR" altLang="en-US" sz="960" dirty="0">
                <a:solidFill>
                  <a:schemeClr val="bg1">
                    <a:lumMod val="95000"/>
                  </a:schemeClr>
                </a:solidFill>
              </a:rPr>
              <a:t> 등으로 인한 </a:t>
            </a:r>
            <a:r>
              <a:rPr lang="ko-KR" altLang="en-US" sz="960" dirty="0" err="1">
                <a:solidFill>
                  <a:schemeClr val="bg1">
                    <a:lumMod val="95000"/>
                  </a:schemeClr>
                </a:solidFill>
              </a:rPr>
              <a:t>감소추이가</a:t>
            </a:r>
            <a:r>
              <a:rPr lang="ko-KR" altLang="en-US" sz="960" dirty="0">
                <a:solidFill>
                  <a:schemeClr val="bg1">
                    <a:lumMod val="95000"/>
                  </a:schemeClr>
                </a:solidFill>
              </a:rPr>
              <a:t> 일어난 것이라고 생각합니다</a:t>
            </a:r>
            <a:r>
              <a:rPr lang="en-US" altLang="ko-KR" sz="96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ko-KR" altLang="en-US" sz="960" dirty="0">
                <a:solidFill>
                  <a:schemeClr val="bg1">
                    <a:lumMod val="95000"/>
                  </a:schemeClr>
                </a:solidFill>
              </a:rPr>
              <a:t>전체적인 </a:t>
            </a:r>
            <a:r>
              <a:rPr lang="ko-KR" altLang="en-US" sz="960" dirty="0" err="1">
                <a:solidFill>
                  <a:schemeClr val="bg1">
                    <a:lumMod val="95000"/>
                  </a:schemeClr>
                </a:solidFill>
              </a:rPr>
              <a:t>증감추이의</a:t>
            </a:r>
            <a:r>
              <a:rPr lang="ko-KR" altLang="en-US" sz="960" dirty="0">
                <a:solidFill>
                  <a:schemeClr val="bg1">
                    <a:lumMod val="95000"/>
                  </a:schemeClr>
                </a:solidFill>
              </a:rPr>
              <a:t> 변화는 많이 없었으며 평일과 주말에 의한 </a:t>
            </a:r>
            <a:r>
              <a:rPr lang="ko-KR" altLang="en-US" sz="960" dirty="0" err="1">
                <a:solidFill>
                  <a:schemeClr val="bg1">
                    <a:lumMod val="95000"/>
                  </a:schemeClr>
                </a:solidFill>
              </a:rPr>
              <a:t>규치적인</a:t>
            </a:r>
            <a:r>
              <a:rPr lang="ko-KR" altLang="en-US" sz="960" dirty="0">
                <a:solidFill>
                  <a:schemeClr val="bg1">
                    <a:lumMod val="95000"/>
                  </a:schemeClr>
                </a:solidFill>
              </a:rPr>
              <a:t> 변화를 확인할 수 있었습니다</a:t>
            </a:r>
            <a:r>
              <a:rPr lang="en-US" altLang="ko-KR" sz="96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76CF6F7-B8B8-3D47-8666-54CA2893395F}"/>
              </a:ext>
            </a:extLst>
          </p:cNvPr>
          <p:cNvSpPr/>
          <p:nvPr/>
        </p:nvSpPr>
        <p:spPr>
          <a:xfrm>
            <a:off x="3807912" y="6925300"/>
            <a:ext cx="8447387" cy="257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4BE4775B-1373-1940-B694-C6D20952E965}"/>
              </a:ext>
            </a:extLst>
          </p:cNvPr>
          <p:cNvCxnSpPr>
            <a:cxnSpLocks/>
          </p:cNvCxnSpPr>
          <p:nvPr/>
        </p:nvCxnSpPr>
        <p:spPr>
          <a:xfrm>
            <a:off x="603649" y="1070972"/>
            <a:ext cx="565601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2149FA4E-E55C-EB4E-86EF-FA862B6F8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952" y="607988"/>
            <a:ext cx="9442800" cy="597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35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F998515C-9E07-664F-91FA-FB29833E46F4}"/>
              </a:ext>
            </a:extLst>
          </p:cNvPr>
          <p:cNvSpPr/>
          <p:nvPr/>
        </p:nvSpPr>
        <p:spPr>
          <a:xfrm>
            <a:off x="2271607" y="-96817"/>
            <a:ext cx="10207264" cy="72800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49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2B09EC-13F2-0147-8AA9-5218D3171A42}"/>
              </a:ext>
            </a:extLst>
          </p:cNvPr>
          <p:cNvSpPr/>
          <p:nvPr/>
        </p:nvSpPr>
        <p:spPr>
          <a:xfrm>
            <a:off x="3176" y="0"/>
            <a:ext cx="2702379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49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25800C-3290-F740-B4D0-D41BE692DE8A}"/>
              </a:ext>
            </a:extLst>
          </p:cNvPr>
          <p:cNvSpPr txBox="1"/>
          <p:nvPr/>
        </p:nvSpPr>
        <p:spPr>
          <a:xfrm>
            <a:off x="461558" y="417941"/>
            <a:ext cx="1962404" cy="13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987" b="1" dirty="0" err="1">
                <a:ln w="6350">
                  <a:noFill/>
                  <a:prstDash val="solid"/>
                </a:ln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실내활동</a:t>
            </a:r>
            <a:endParaRPr kumimoji="1" lang="en-US" altLang="ko-KR" sz="2987" b="1" dirty="0">
              <a:ln w="6350">
                <a:noFill/>
                <a:prstDash val="solid"/>
              </a:ln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endParaRPr kumimoji="1" lang="en-US" altLang="ko-Kore-KR" sz="2500" b="1" dirty="0">
              <a:ln w="6350">
                <a:noFill/>
                <a:prstDash val="solid"/>
              </a:ln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kumimoji="1" lang="ko-Kore-KR" altLang="en-US" sz="2400" b="1" dirty="0">
                <a:ln w="6350">
                  <a:noFill/>
                  <a:prstDash val="solid"/>
                </a:ln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노래방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2C52CBB-7573-8548-A5A4-0388C23FCBD4}"/>
              </a:ext>
            </a:extLst>
          </p:cNvPr>
          <p:cNvSpPr/>
          <p:nvPr/>
        </p:nvSpPr>
        <p:spPr>
          <a:xfrm>
            <a:off x="273141" y="252550"/>
            <a:ext cx="2204357" cy="64089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49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373A3D-5AC3-1648-90DA-1D9470CBB95B}"/>
              </a:ext>
            </a:extLst>
          </p:cNvPr>
          <p:cNvSpPr txBox="1"/>
          <p:nvPr/>
        </p:nvSpPr>
        <p:spPr>
          <a:xfrm>
            <a:off x="336758" y="4916745"/>
            <a:ext cx="2077121" cy="1619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960" dirty="0">
                <a:solidFill>
                  <a:schemeClr val="bg1">
                    <a:lumMod val="95000"/>
                  </a:schemeClr>
                </a:solidFill>
              </a:rPr>
              <a:t>정부에서 </a:t>
            </a:r>
            <a:r>
              <a:rPr lang="ko-KR" altLang="en-US" sz="960" dirty="0" err="1">
                <a:solidFill>
                  <a:schemeClr val="bg1">
                    <a:lumMod val="95000"/>
                  </a:schemeClr>
                </a:solidFill>
              </a:rPr>
              <a:t>유흥시설</a:t>
            </a:r>
            <a:r>
              <a:rPr lang="ko-KR" altLang="en-US" sz="960" dirty="0">
                <a:solidFill>
                  <a:schemeClr val="bg1">
                    <a:lumMod val="95000"/>
                  </a:schemeClr>
                </a:solidFill>
              </a:rPr>
              <a:t> 등에 코로나 확산 위험이 있다고 발표하면서 </a:t>
            </a:r>
            <a:r>
              <a:rPr lang="ko-KR" altLang="en-US" sz="960" dirty="0" err="1">
                <a:solidFill>
                  <a:schemeClr val="bg1">
                    <a:lumMod val="95000"/>
                  </a:schemeClr>
                </a:solidFill>
              </a:rPr>
              <a:t>감소추이가</a:t>
            </a:r>
            <a:r>
              <a:rPr lang="ko-KR" altLang="en-US" sz="960" dirty="0">
                <a:solidFill>
                  <a:schemeClr val="bg1">
                    <a:lumMod val="95000"/>
                  </a:schemeClr>
                </a:solidFill>
              </a:rPr>
              <a:t> 꾸준하게 보인 것으로 판단됩니다</a:t>
            </a:r>
            <a:r>
              <a:rPr lang="en-US" altLang="ko-KR" sz="96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ko-KR" altLang="en-US" sz="960" dirty="0">
                <a:solidFill>
                  <a:schemeClr val="bg1">
                    <a:lumMod val="95000"/>
                  </a:schemeClr>
                </a:solidFill>
              </a:rPr>
              <a:t> 집합금지명령 이후의 그래프를 확인하면 눈에 띄게 감소하는 것을 확인할 수 있습니다</a:t>
            </a:r>
            <a:r>
              <a:rPr lang="en-US" altLang="ko-KR" sz="96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679CB2-4E8A-B546-B954-4CFF38F48B8C}"/>
              </a:ext>
            </a:extLst>
          </p:cNvPr>
          <p:cNvSpPr/>
          <p:nvPr/>
        </p:nvSpPr>
        <p:spPr>
          <a:xfrm>
            <a:off x="3807912" y="6925300"/>
            <a:ext cx="8447387" cy="257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0BBBACA8-2E90-2744-A1C3-AB94694CCD19}"/>
              </a:ext>
            </a:extLst>
          </p:cNvPr>
          <p:cNvCxnSpPr>
            <a:cxnSpLocks/>
          </p:cNvCxnSpPr>
          <p:nvPr/>
        </p:nvCxnSpPr>
        <p:spPr>
          <a:xfrm>
            <a:off x="603649" y="1070972"/>
            <a:ext cx="565601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4C975BB8-2904-4644-8FBC-8CFAF0090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555" y="643231"/>
            <a:ext cx="9442800" cy="597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167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F6134B2D-5A21-544F-973A-C3AC780DC534}"/>
              </a:ext>
            </a:extLst>
          </p:cNvPr>
          <p:cNvSpPr/>
          <p:nvPr/>
        </p:nvSpPr>
        <p:spPr>
          <a:xfrm>
            <a:off x="2271607" y="-96817"/>
            <a:ext cx="10207264" cy="72800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49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7917BD9-4F24-E846-B1A1-B1DC201788C8}"/>
              </a:ext>
            </a:extLst>
          </p:cNvPr>
          <p:cNvSpPr/>
          <p:nvPr/>
        </p:nvSpPr>
        <p:spPr>
          <a:xfrm>
            <a:off x="3176" y="0"/>
            <a:ext cx="2702379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49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4DA708-1D6B-D141-8EE2-D42070621B35}"/>
              </a:ext>
            </a:extLst>
          </p:cNvPr>
          <p:cNvSpPr txBox="1"/>
          <p:nvPr/>
        </p:nvSpPr>
        <p:spPr>
          <a:xfrm>
            <a:off x="461558" y="417941"/>
            <a:ext cx="1962404" cy="13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987" b="1" dirty="0" err="1">
                <a:ln w="6350">
                  <a:noFill/>
                  <a:prstDash val="solid"/>
                </a:ln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실외활동</a:t>
            </a:r>
            <a:endParaRPr kumimoji="1" lang="en-US" altLang="ko-KR" sz="2987" b="1" dirty="0">
              <a:ln w="6350">
                <a:noFill/>
                <a:prstDash val="solid"/>
              </a:ln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endParaRPr kumimoji="1" lang="en-US" altLang="ko-Kore-KR" sz="2500" b="1" dirty="0">
              <a:ln w="6350">
                <a:noFill/>
                <a:prstDash val="solid"/>
              </a:ln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kumimoji="1" lang="ko-Kore-KR" altLang="en-US" sz="2400" b="1" dirty="0">
                <a:ln w="6350">
                  <a:noFill/>
                  <a:prstDash val="solid"/>
                </a:ln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골프연습장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E154249-1AB9-0A49-8CC9-E597C46CB830}"/>
              </a:ext>
            </a:extLst>
          </p:cNvPr>
          <p:cNvSpPr/>
          <p:nvPr/>
        </p:nvSpPr>
        <p:spPr>
          <a:xfrm>
            <a:off x="273141" y="252550"/>
            <a:ext cx="2204357" cy="64089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49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F13DAD-8854-564E-BF98-5B3F1AB594F6}"/>
              </a:ext>
            </a:extLst>
          </p:cNvPr>
          <p:cNvSpPr txBox="1"/>
          <p:nvPr/>
        </p:nvSpPr>
        <p:spPr>
          <a:xfrm>
            <a:off x="373163" y="5042240"/>
            <a:ext cx="1962404" cy="1397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960" dirty="0">
                <a:solidFill>
                  <a:schemeClr val="bg1">
                    <a:lumMod val="95000"/>
                  </a:schemeClr>
                </a:solidFill>
              </a:rPr>
              <a:t>코로나 이후로 꾸준히 증가추세를 보이고 있습니다</a:t>
            </a:r>
            <a:r>
              <a:rPr lang="en-US" altLang="ko-KR" sz="96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ko-KR" altLang="en-US" sz="960" dirty="0">
                <a:solidFill>
                  <a:schemeClr val="bg1">
                    <a:lumMod val="95000"/>
                  </a:schemeClr>
                </a:solidFill>
              </a:rPr>
              <a:t>코로나가 확산됨에 따라 </a:t>
            </a:r>
            <a:r>
              <a:rPr lang="ko-KR" altLang="en-US" sz="960" dirty="0" err="1">
                <a:solidFill>
                  <a:schemeClr val="bg1">
                    <a:lumMod val="95000"/>
                  </a:schemeClr>
                </a:solidFill>
              </a:rPr>
              <a:t>실내활동이</a:t>
            </a:r>
            <a:r>
              <a:rPr lang="ko-KR" altLang="en-US" sz="960" dirty="0">
                <a:solidFill>
                  <a:schemeClr val="bg1">
                    <a:lumMod val="95000"/>
                  </a:schemeClr>
                </a:solidFill>
              </a:rPr>
              <a:t> 제한되며 </a:t>
            </a:r>
            <a:r>
              <a:rPr lang="ko-KR" altLang="en-US" sz="960" dirty="0" err="1">
                <a:solidFill>
                  <a:schemeClr val="bg1">
                    <a:lumMod val="95000"/>
                  </a:schemeClr>
                </a:solidFill>
              </a:rPr>
              <a:t>실외활동이</a:t>
            </a:r>
            <a:r>
              <a:rPr lang="ko-KR" altLang="en-US" sz="960" dirty="0">
                <a:solidFill>
                  <a:schemeClr val="bg1">
                    <a:lumMod val="95000"/>
                  </a:schemeClr>
                </a:solidFill>
              </a:rPr>
              <a:t> 상대적으로 증가되었다고 생각합니다</a:t>
            </a:r>
            <a:r>
              <a:rPr lang="en-US" altLang="ko-KR" sz="96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99FBA6BD-5D49-2C49-A0BD-C825293C98CB}"/>
              </a:ext>
            </a:extLst>
          </p:cNvPr>
          <p:cNvCxnSpPr>
            <a:cxnSpLocks/>
          </p:cNvCxnSpPr>
          <p:nvPr/>
        </p:nvCxnSpPr>
        <p:spPr>
          <a:xfrm>
            <a:off x="603649" y="1070972"/>
            <a:ext cx="565601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60BCC180-710C-EC4B-A6E3-021BD75C1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070" y="640451"/>
            <a:ext cx="9442800" cy="597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929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6FFAF555-7BF0-8643-A2DE-313E35206E35}"/>
              </a:ext>
            </a:extLst>
          </p:cNvPr>
          <p:cNvSpPr/>
          <p:nvPr/>
        </p:nvSpPr>
        <p:spPr>
          <a:xfrm>
            <a:off x="2271607" y="-96817"/>
            <a:ext cx="10207264" cy="72800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49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6D35ECF-8D09-024C-B52A-CF0BCB856E13}"/>
              </a:ext>
            </a:extLst>
          </p:cNvPr>
          <p:cNvSpPr/>
          <p:nvPr/>
        </p:nvSpPr>
        <p:spPr>
          <a:xfrm>
            <a:off x="3176" y="0"/>
            <a:ext cx="2702379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49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66BB62-1483-664F-868F-7F15A77197B9}"/>
              </a:ext>
            </a:extLst>
          </p:cNvPr>
          <p:cNvSpPr txBox="1"/>
          <p:nvPr/>
        </p:nvSpPr>
        <p:spPr>
          <a:xfrm>
            <a:off x="461558" y="417941"/>
            <a:ext cx="1962404" cy="13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987" b="1" dirty="0">
                <a:ln w="6350">
                  <a:noFill/>
                  <a:prstDash val="solid"/>
                </a:ln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온라인</a:t>
            </a:r>
            <a:endParaRPr kumimoji="1" lang="en-US" altLang="ko-KR" sz="2987" b="1" dirty="0">
              <a:ln w="6350">
                <a:noFill/>
                <a:prstDash val="solid"/>
              </a:ln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endParaRPr kumimoji="1" lang="en-US" altLang="ko-Kore-KR" sz="2500" b="1" dirty="0">
              <a:ln w="6350">
                <a:noFill/>
                <a:prstDash val="solid"/>
              </a:ln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kumimoji="1" lang="ko-Kore-KR" altLang="en-US" sz="2400" b="1" dirty="0">
                <a:ln w="6350">
                  <a:noFill/>
                  <a:prstDash val="solid"/>
                </a:ln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인터넷</a:t>
            </a:r>
            <a:r>
              <a:rPr kumimoji="1" lang="en-US" altLang="ko-Kore-KR" sz="2400" b="1" dirty="0">
                <a:ln w="6350">
                  <a:noFill/>
                  <a:prstDash val="solid"/>
                </a:ln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Mall</a:t>
            </a:r>
            <a:endParaRPr kumimoji="1" lang="ko-Kore-KR" altLang="en-US" sz="2400" b="1" dirty="0">
              <a:ln w="6350">
                <a:noFill/>
                <a:prstDash val="solid"/>
              </a:ln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53F7110-927D-1743-A7F4-AB636368D701}"/>
              </a:ext>
            </a:extLst>
          </p:cNvPr>
          <p:cNvSpPr/>
          <p:nvPr/>
        </p:nvSpPr>
        <p:spPr>
          <a:xfrm>
            <a:off x="273141" y="252550"/>
            <a:ext cx="2204357" cy="64089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49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C14011-7897-C74B-8CD0-AAAC988CA88B}"/>
              </a:ext>
            </a:extLst>
          </p:cNvPr>
          <p:cNvSpPr txBox="1"/>
          <p:nvPr/>
        </p:nvSpPr>
        <p:spPr>
          <a:xfrm>
            <a:off x="532603" y="5263840"/>
            <a:ext cx="1820313" cy="117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960" dirty="0">
                <a:solidFill>
                  <a:schemeClr val="bg1">
                    <a:lumMod val="95000"/>
                  </a:schemeClr>
                </a:solidFill>
              </a:rPr>
              <a:t>코로나가 확산됨에 따라 사람들이 오프라인으로 구매하는 것이 아닌 온라인으로 구매하는 양이 늘어났다고 판단됩니다</a:t>
            </a:r>
            <a:r>
              <a:rPr lang="en-US" altLang="ko-KR" sz="96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31F4A99D-8789-C34F-86C1-42824E8F701B}"/>
              </a:ext>
            </a:extLst>
          </p:cNvPr>
          <p:cNvCxnSpPr>
            <a:cxnSpLocks/>
          </p:cNvCxnSpPr>
          <p:nvPr/>
        </p:nvCxnSpPr>
        <p:spPr>
          <a:xfrm>
            <a:off x="603649" y="1070972"/>
            <a:ext cx="565601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2BB3D827-BEFE-5E4A-B0E7-8F5481615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800" y="631970"/>
            <a:ext cx="9439200" cy="597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14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5DF7F17-EE6F-DD46-9EE3-7788FB9E25C3}"/>
              </a:ext>
            </a:extLst>
          </p:cNvPr>
          <p:cNvGrpSpPr/>
          <p:nvPr/>
        </p:nvGrpSpPr>
        <p:grpSpPr>
          <a:xfrm>
            <a:off x="1616894" y="1666519"/>
            <a:ext cx="3144293" cy="4570149"/>
            <a:chOff x="1616894" y="1666519"/>
            <a:chExt cx="3144293" cy="457014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6794712-4FD1-5343-9118-C2F7D4A050F0}"/>
                </a:ext>
              </a:extLst>
            </p:cNvPr>
            <p:cNvSpPr txBox="1"/>
            <p:nvPr/>
          </p:nvSpPr>
          <p:spPr>
            <a:xfrm>
              <a:off x="1616894" y="1666519"/>
              <a:ext cx="2271933" cy="865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1. </a:t>
              </a:r>
              <a:r>
                <a:rPr lang="ko-KR" altLang="en-US" sz="16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과제 목적 및 현황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  </a:t>
              </a:r>
              <a:r>
                <a:rPr lang="en-US" altLang="ko-KR" sz="12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  </a:t>
              </a:r>
              <a:r>
                <a:rPr lang="ko-KR" altLang="en-US" sz="12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  </a:t>
              </a:r>
              <a:r>
                <a:rPr lang="en-US" altLang="ko-KR" sz="12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1-1. </a:t>
              </a:r>
              <a:r>
                <a:rPr lang="ko-KR" altLang="en-US" sz="1200" dirty="0" err="1">
                  <a:latin typeface="NanumSquare" panose="020B0600000101010101" pitchFamily="34" charset="-127"/>
                  <a:ea typeface="NanumSquare" panose="020B0600000101010101" pitchFamily="34" charset="-127"/>
                </a:rPr>
                <a:t>내부데이터</a:t>
              </a:r>
              <a:endParaRPr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 </a:t>
              </a:r>
              <a:r>
                <a:rPr lang="en-US" altLang="ko-KR" sz="12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  </a:t>
              </a:r>
              <a:r>
                <a:rPr lang="ko-KR" altLang="en-US" sz="12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   </a:t>
              </a:r>
              <a:r>
                <a:rPr lang="en-US" altLang="ko-KR" sz="12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1-2. </a:t>
              </a:r>
              <a:r>
                <a:rPr lang="ko-KR" altLang="en-US" sz="1200" dirty="0" err="1">
                  <a:latin typeface="NanumSquare" panose="020B0600000101010101" pitchFamily="34" charset="-127"/>
                  <a:ea typeface="NanumSquare" panose="020B0600000101010101" pitchFamily="34" charset="-127"/>
                </a:rPr>
                <a:t>외부데이터</a:t>
              </a:r>
              <a:endParaRPr lang="ko-KR" altLang="en-US" sz="1600" dirty="0"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DA644BD-F9BA-0748-8E87-A305A0940FA1}"/>
                </a:ext>
              </a:extLst>
            </p:cNvPr>
            <p:cNvSpPr/>
            <p:nvPr/>
          </p:nvSpPr>
          <p:spPr>
            <a:xfrm>
              <a:off x="1616894" y="4094953"/>
              <a:ext cx="2608264" cy="865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3. </a:t>
              </a:r>
              <a:r>
                <a:rPr lang="ko-KR" altLang="en-US" sz="1600" dirty="0" err="1">
                  <a:latin typeface="NanumSquare" panose="020B0600000101010101" pitchFamily="34" charset="-127"/>
                  <a:ea typeface="NanumSquare" panose="020B0600000101010101" pitchFamily="34" charset="-127"/>
                </a:rPr>
                <a:t>인사이트</a:t>
              </a:r>
              <a:r>
                <a:rPr lang="ko-KR" altLang="en-US" sz="16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 분석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      </a:t>
              </a:r>
              <a:r>
                <a:rPr lang="en-US" altLang="ko-KR" sz="12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3-1. </a:t>
              </a:r>
              <a:r>
                <a:rPr lang="ko-KR" altLang="en-US" sz="12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해석에 필요한 주요 이슈들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      </a:t>
              </a:r>
              <a:r>
                <a:rPr lang="en-US" altLang="ko-KR" sz="12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3-2. </a:t>
              </a:r>
              <a:r>
                <a:rPr lang="ko-KR" altLang="en-US" sz="1200" dirty="0" err="1">
                  <a:latin typeface="NanumSquare" panose="020B0600000101010101" pitchFamily="34" charset="-127"/>
                  <a:ea typeface="NanumSquare" panose="020B0600000101010101" pitchFamily="34" charset="-127"/>
                </a:rPr>
                <a:t>군집별</a:t>
              </a:r>
              <a:r>
                <a:rPr lang="ko-KR" altLang="en-US" sz="12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 시각화 해석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6A67B59-9057-EF42-8B48-8FBEC9339804}"/>
                </a:ext>
              </a:extLst>
            </p:cNvPr>
            <p:cNvSpPr/>
            <p:nvPr/>
          </p:nvSpPr>
          <p:spPr>
            <a:xfrm>
              <a:off x="1616895" y="2819181"/>
              <a:ext cx="3144292" cy="9890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2. </a:t>
              </a:r>
              <a:r>
                <a:rPr lang="ko-KR" altLang="en-US" sz="16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데이터 분석 및 시각화 방법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      </a:t>
              </a:r>
              <a:r>
                <a:rPr lang="en-US" altLang="ko-KR" sz="12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2-1. </a:t>
              </a:r>
              <a:r>
                <a:rPr lang="ko-KR" altLang="en-US" sz="12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군집화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      </a:t>
              </a:r>
              <a:r>
                <a:rPr lang="en-US" altLang="ko-KR" sz="12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2-2. </a:t>
              </a:r>
              <a:r>
                <a:rPr lang="ko-KR" altLang="en-US" sz="12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변화추이 계산 방법</a:t>
              </a:r>
              <a:endParaRPr lang="en-GB" sz="1200" dirty="0"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2F68096-968B-A04B-AADF-9A105804ED20}"/>
                </a:ext>
              </a:extLst>
            </p:cNvPr>
            <p:cNvSpPr/>
            <p:nvPr/>
          </p:nvSpPr>
          <p:spPr>
            <a:xfrm>
              <a:off x="1616894" y="5247615"/>
              <a:ext cx="3144291" cy="9890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4. </a:t>
              </a:r>
              <a:r>
                <a:rPr lang="ko-KR" altLang="en-US" sz="16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한계 및 추가 연구 내용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      </a:t>
              </a:r>
              <a:r>
                <a:rPr lang="en-US" altLang="ko-KR" sz="12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4-1. </a:t>
              </a:r>
              <a:r>
                <a:rPr lang="ko-KR" altLang="en-US" sz="12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시각화의 한계점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      </a:t>
              </a:r>
              <a:r>
                <a:rPr lang="en-US" altLang="ko-KR" sz="12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4-2. </a:t>
              </a:r>
              <a:r>
                <a:rPr lang="ko-KR" altLang="en-US" sz="12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추가 연구 내용</a:t>
              </a:r>
              <a:endParaRPr lang="en-GB" altLang="ko-Kore-KR" sz="1200" dirty="0"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7B6D9A6-5450-BC4B-B6E3-2E6C2C224103}"/>
              </a:ext>
            </a:extLst>
          </p:cNvPr>
          <p:cNvGrpSpPr/>
          <p:nvPr/>
        </p:nvGrpSpPr>
        <p:grpSpPr>
          <a:xfrm>
            <a:off x="710536" y="579775"/>
            <a:ext cx="2680414" cy="734107"/>
            <a:chOff x="-1816096" y="334352"/>
            <a:chExt cx="2680414" cy="73410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5F85427-F610-6645-AD8D-322268406A8A}"/>
                </a:ext>
              </a:extLst>
            </p:cNvPr>
            <p:cNvSpPr txBox="1"/>
            <p:nvPr/>
          </p:nvSpPr>
          <p:spPr>
            <a:xfrm>
              <a:off x="-1816096" y="334352"/>
              <a:ext cx="26804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dirty="0">
                  <a:latin typeface="NanumGothic" panose="020D0904000000000000" pitchFamily="34" charset="-127"/>
                  <a:ea typeface="NanumGothic" panose="020D0904000000000000" pitchFamily="34" charset="-127"/>
                </a:rPr>
                <a:t>Table of Contents</a:t>
              </a:r>
            </a:p>
          </p:txBody>
        </p:sp>
        <p:cxnSp>
          <p:nvCxnSpPr>
            <p:cNvPr id="10" name="직선 연결선[R] 9">
              <a:extLst>
                <a:ext uri="{FF2B5EF4-FFF2-40B4-BE49-F238E27FC236}">
                  <a16:creationId xmlns:a16="http://schemas.microsoft.com/office/drawing/2014/main" id="{AF9176A3-9E5E-5048-9B81-1E3E4EB4431A}"/>
                </a:ext>
              </a:extLst>
            </p:cNvPr>
            <p:cNvCxnSpPr>
              <a:cxnSpLocks/>
            </p:cNvCxnSpPr>
            <p:nvPr/>
          </p:nvCxnSpPr>
          <p:spPr>
            <a:xfrm>
              <a:off x="-1342006" y="1068459"/>
              <a:ext cx="144418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0861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BE7F9892-6AC0-CE46-9781-07321C61DD98}"/>
              </a:ext>
            </a:extLst>
          </p:cNvPr>
          <p:cNvSpPr/>
          <p:nvPr/>
        </p:nvSpPr>
        <p:spPr>
          <a:xfrm>
            <a:off x="2271607" y="-96817"/>
            <a:ext cx="10207264" cy="72800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49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B6E960D-C3D2-5A4C-B889-7BE2AE08449A}"/>
              </a:ext>
            </a:extLst>
          </p:cNvPr>
          <p:cNvSpPr/>
          <p:nvPr/>
        </p:nvSpPr>
        <p:spPr>
          <a:xfrm>
            <a:off x="3176" y="0"/>
            <a:ext cx="2702379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49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66CF85-CE25-9746-97E6-C64FFDBE6E23}"/>
              </a:ext>
            </a:extLst>
          </p:cNvPr>
          <p:cNvSpPr txBox="1"/>
          <p:nvPr/>
        </p:nvSpPr>
        <p:spPr>
          <a:xfrm>
            <a:off x="461558" y="417941"/>
            <a:ext cx="1962404" cy="13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987" b="1" dirty="0" err="1">
                <a:ln w="6350">
                  <a:noFill/>
                  <a:prstDash val="solid"/>
                </a:ln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유흥시설</a:t>
            </a:r>
            <a:endParaRPr kumimoji="1" lang="en-US" altLang="ko-KR" sz="2987" b="1" dirty="0">
              <a:ln w="6350">
                <a:noFill/>
                <a:prstDash val="solid"/>
              </a:ln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endParaRPr kumimoji="1" lang="en-US" altLang="ko-Kore-KR" sz="2500" b="1" dirty="0">
              <a:ln w="6350">
                <a:noFill/>
                <a:prstDash val="solid"/>
              </a:ln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kumimoji="1" lang="ko-KR" altLang="en-US" sz="2400" b="1" dirty="0">
                <a:ln w="6350">
                  <a:noFill/>
                  <a:prstDash val="solid"/>
                </a:ln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유흥주점</a:t>
            </a:r>
            <a:endParaRPr kumimoji="1" lang="ko-Kore-KR" altLang="en-US" sz="2400" b="1" dirty="0">
              <a:ln w="6350">
                <a:noFill/>
                <a:prstDash val="solid"/>
              </a:ln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5E708B3-8A85-7F43-BB3C-E02D01D88C9E}"/>
              </a:ext>
            </a:extLst>
          </p:cNvPr>
          <p:cNvSpPr/>
          <p:nvPr/>
        </p:nvSpPr>
        <p:spPr>
          <a:xfrm>
            <a:off x="273141" y="252550"/>
            <a:ext cx="2204357" cy="64089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49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158920-CBD5-8844-BFC1-4FCA176CDE0C}"/>
              </a:ext>
            </a:extLst>
          </p:cNvPr>
          <p:cNvSpPr txBox="1"/>
          <p:nvPr/>
        </p:nvSpPr>
        <p:spPr>
          <a:xfrm>
            <a:off x="373163" y="5133997"/>
            <a:ext cx="1962404" cy="1397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960" dirty="0">
                <a:solidFill>
                  <a:schemeClr val="bg1">
                    <a:lumMod val="95000"/>
                  </a:schemeClr>
                </a:solidFill>
              </a:rPr>
              <a:t>사회적 </a:t>
            </a:r>
            <a:r>
              <a:rPr lang="ko-KR" altLang="en-US" sz="960" dirty="0" err="1">
                <a:solidFill>
                  <a:schemeClr val="bg1">
                    <a:lumMod val="95000"/>
                  </a:schemeClr>
                </a:solidFill>
              </a:rPr>
              <a:t>거리두기로</a:t>
            </a:r>
            <a:r>
              <a:rPr lang="ko-KR" altLang="en-US" sz="960" dirty="0">
                <a:solidFill>
                  <a:schemeClr val="bg1">
                    <a:lumMod val="95000"/>
                  </a:schemeClr>
                </a:solidFill>
              </a:rPr>
              <a:t> 인해 </a:t>
            </a:r>
            <a:r>
              <a:rPr lang="ko-KR" altLang="en-US" sz="960" dirty="0" err="1">
                <a:solidFill>
                  <a:schemeClr val="bg1">
                    <a:lumMod val="95000"/>
                  </a:schemeClr>
                </a:solidFill>
              </a:rPr>
              <a:t>감소추이가</a:t>
            </a:r>
            <a:r>
              <a:rPr lang="ko-KR" altLang="en-US" sz="960" dirty="0">
                <a:solidFill>
                  <a:schemeClr val="bg1">
                    <a:lumMod val="95000"/>
                  </a:schemeClr>
                </a:solidFill>
              </a:rPr>
              <a:t> 나타나는 것으로 판단되며</a:t>
            </a:r>
            <a:endParaRPr lang="en-US" altLang="ko-KR" sz="960" dirty="0">
              <a:solidFill>
                <a:schemeClr val="bg1">
                  <a:lumMod val="9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60" dirty="0">
                <a:solidFill>
                  <a:schemeClr val="bg1">
                    <a:lumMod val="95000"/>
                  </a:schemeClr>
                </a:solidFill>
              </a:rPr>
              <a:t>집합금지명령 시행 및 이행 여부 점검으로 인해 </a:t>
            </a:r>
            <a:r>
              <a:rPr lang="en-US" altLang="ko-KR" sz="960" dirty="0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ko-KR" altLang="en-US" sz="960" dirty="0">
                <a:solidFill>
                  <a:schemeClr val="bg1">
                    <a:lumMod val="95000"/>
                  </a:schemeClr>
                </a:solidFill>
              </a:rPr>
              <a:t>월 이후 급격하게 감소하는 구간이 보입니다</a:t>
            </a:r>
            <a:r>
              <a:rPr lang="en-US" altLang="ko-KR" sz="96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5E34BDF-4664-4E49-96A6-5F70F6B2E2D0}"/>
              </a:ext>
            </a:extLst>
          </p:cNvPr>
          <p:cNvCxnSpPr>
            <a:cxnSpLocks/>
          </p:cNvCxnSpPr>
          <p:nvPr/>
        </p:nvCxnSpPr>
        <p:spPr>
          <a:xfrm>
            <a:off x="603649" y="1070972"/>
            <a:ext cx="565601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1C48BB34-B289-0E44-ACA9-7EDD4BBFD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463" y="630519"/>
            <a:ext cx="9439587" cy="59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149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6B0DCD-F69B-134D-A229-7B1DBCFA6A35}"/>
              </a:ext>
            </a:extLst>
          </p:cNvPr>
          <p:cNvSpPr/>
          <p:nvPr/>
        </p:nvSpPr>
        <p:spPr>
          <a:xfrm>
            <a:off x="2271607" y="-96817"/>
            <a:ext cx="10207264" cy="72800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49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4E7E1D5-B6CA-8B4B-B11D-C7838A1140D8}"/>
              </a:ext>
            </a:extLst>
          </p:cNvPr>
          <p:cNvSpPr/>
          <p:nvPr/>
        </p:nvSpPr>
        <p:spPr>
          <a:xfrm>
            <a:off x="3176" y="0"/>
            <a:ext cx="2702379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49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C684A3-5CBE-C043-8451-9D5155031590}"/>
              </a:ext>
            </a:extLst>
          </p:cNvPr>
          <p:cNvSpPr txBox="1"/>
          <p:nvPr/>
        </p:nvSpPr>
        <p:spPr>
          <a:xfrm>
            <a:off x="461558" y="417941"/>
            <a:ext cx="1962404" cy="13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987" b="1" dirty="0">
                <a:ln w="6350">
                  <a:noFill/>
                  <a:prstDash val="solid"/>
                </a:ln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음식점</a:t>
            </a:r>
            <a:endParaRPr kumimoji="1" lang="en-US" altLang="ko-KR" sz="2987" b="1" dirty="0">
              <a:ln w="6350">
                <a:noFill/>
                <a:prstDash val="solid"/>
              </a:ln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endParaRPr kumimoji="1" lang="en-US" altLang="ko-Kore-KR" sz="2500" b="1" dirty="0">
              <a:ln w="6350">
                <a:noFill/>
                <a:prstDash val="solid"/>
              </a:ln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kumimoji="1" lang="ko-KR" altLang="en-US" sz="2400" b="1" dirty="0" err="1">
                <a:ln w="6350">
                  <a:noFill/>
                  <a:prstDash val="solid"/>
                </a:ln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일반한식</a:t>
            </a:r>
            <a:endParaRPr kumimoji="1" lang="ko-Kore-KR" altLang="en-US" sz="2400" b="1" dirty="0">
              <a:ln w="6350">
                <a:noFill/>
                <a:prstDash val="solid"/>
              </a:ln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8B551DE-D137-F444-89CA-3E724E902D6B}"/>
              </a:ext>
            </a:extLst>
          </p:cNvPr>
          <p:cNvSpPr/>
          <p:nvPr/>
        </p:nvSpPr>
        <p:spPr>
          <a:xfrm>
            <a:off x="273141" y="252550"/>
            <a:ext cx="2204357" cy="64089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49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9F2410-1C31-444E-BF5E-BE1AB05E9D6A}"/>
              </a:ext>
            </a:extLst>
          </p:cNvPr>
          <p:cNvSpPr txBox="1"/>
          <p:nvPr/>
        </p:nvSpPr>
        <p:spPr>
          <a:xfrm>
            <a:off x="461558" y="4673160"/>
            <a:ext cx="1962404" cy="1841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960" dirty="0">
                <a:solidFill>
                  <a:schemeClr val="bg1">
                    <a:lumMod val="95000"/>
                  </a:schemeClr>
                </a:solidFill>
              </a:rPr>
              <a:t>사회적 </a:t>
            </a:r>
            <a:r>
              <a:rPr lang="ko-KR" altLang="en-US" sz="960" dirty="0" err="1">
                <a:solidFill>
                  <a:schemeClr val="bg1">
                    <a:lumMod val="95000"/>
                  </a:schemeClr>
                </a:solidFill>
              </a:rPr>
              <a:t>거리두기로</a:t>
            </a:r>
            <a:r>
              <a:rPr lang="ko-KR" altLang="en-US" sz="960" dirty="0">
                <a:solidFill>
                  <a:schemeClr val="bg1">
                    <a:lumMod val="95000"/>
                  </a:schemeClr>
                </a:solidFill>
              </a:rPr>
              <a:t> 코로나 초반에 감소추이를 보인 것으로 판단됩니다</a:t>
            </a:r>
            <a:r>
              <a:rPr lang="en-US" altLang="ko-KR" sz="96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ko-KR" altLang="en-US" sz="960" dirty="0">
                <a:solidFill>
                  <a:schemeClr val="bg1">
                    <a:lumMod val="95000"/>
                  </a:schemeClr>
                </a:solidFill>
              </a:rPr>
              <a:t>국민 정부재난지원금으로 인해 음식점에 대한 </a:t>
            </a:r>
            <a:r>
              <a:rPr lang="ko-KR" altLang="en-US" sz="960" dirty="0" err="1">
                <a:solidFill>
                  <a:schemeClr val="bg1">
                    <a:lumMod val="95000"/>
                  </a:schemeClr>
                </a:solidFill>
              </a:rPr>
              <a:t>감소추이의</a:t>
            </a:r>
            <a:r>
              <a:rPr lang="ko-KR" altLang="en-US" sz="960" dirty="0">
                <a:solidFill>
                  <a:schemeClr val="bg1">
                    <a:lumMod val="95000"/>
                  </a:schemeClr>
                </a:solidFill>
              </a:rPr>
              <a:t> 정도가 줄고</a:t>
            </a:r>
            <a:r>
              <a:rPr lang="en-US" altLang="ko-KR" sz="960" dirty="0">
                <a:solidFill>
                  <a:schemeClr val="bg1">
                    <a:lumMod val="95000"/>
                  </a:schemeClr>
                </a:solidFill>
              </a:rPr>
              <a:t>,</a:t>
            </a:r>
          </a:p>
          <a:p>
            <a:pPr algn="r">
              <a:lnSpc>
                <a:spcPct val="150000"/>
              </a:lnSpc>
            </a:pPr>
            <a:r>
              <a:rPr lang="ko-KR" altLang="en-US" sz="960" dirty="0">
                <a:solidFill>
                  <a:schemeClr val="bg1">
                    <a:lumMod val="95000"/>
                  </a:schemeClr>
                </a:solidFill>
              </a:rPr>
              <a:t>다시 </a:t>
            </a:r>
            <a:r>
              <a:rPr lang="ko-KR" altLang="en-US" sz="960" dirty="0" err="1">
                <a:solidFill>
                  <a:schemeClr val="bg1">
                    <a:lumMod val="95000"/>
                  </a:schemeClr>
                </a:solidFill>
              </a:rPr>
              <a:t>증가추이를</a:t>
            </a:r>
            <a:r>
              <a:rPr lang="ko-KR" altLang="en-US" sz="960" dirty="0">
                <a:solidFill>
                  <a:schemeClr val="bg1">
                    <a:lumMod val="95000"/>
                  </a:schemeClr>
                </a:solidFill>
              </a:rPr>
              <a:t> 보이며 정상화 되는 것으로 판단하였습니다</a:t>
            </a:r>
            <a:r>
              <a:rPr lang="en-US" altLang="ko-KR" sz="96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1001DE69-BF3A-6B49-A0B7-9B726E205F6D}"/>
              </a:ext>
            </a:extLst>
          </p:cNvPr>
          <p:cNvCxnSpPr>
            <a:cxnSpLocks/>
          </p:cNvCxnSpPr>
          <p:nvPr/>
        </p:nvCxnSpPr>
        <p:spPr>
          <a:xfrm>
            <a:off x="603649" y="1070972"/>
            <a:ext cx="565601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E70A6809-14D0-4944-AC6B-C1CD9603D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555" y="630521"/>
            <a:ext cx="9439587" cy="59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74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524678-8FE1-8F41-8272-55849386C436}"/>
              </a:ext>
            </a:extLst>
          </p:cNvPr>
          <p:cNvSpPr/>
          <p:nvPr/>
        </p:nvSpPr>
        <p:spPr>
          <a:xfrm>
            <a:off x="2271607" y="-96817"/>
            <a:ext cx="10207264" cy="72800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49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7803021-D227-9442-A3A0-6CE51A6D81A4}"/>
              </a:ext>
            </a:extLst>
          </p:cNvPr>
          <p:cNvSpPr/>
          <p:nvPr/>
        </p:nvSpPr>
        <p:spPr>
          <a:xfrm>
            <a:off x="3176" y="0"/>
            <a:ext cx="2702379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49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79E072-B9D3-C642-A789-1B299296C98F}"/>
              </a:ext>
            </a:extLst>
          </p:cNvPr>
          <p:cNvSpPr txBox="1"/>
          <p:nvPr/>
        </p:nvSpPr>
        <p:spPr>
          <a:xfrm>
            <a:off x="461558" y="417941"/>
            <a:ext cx="1962404" cy="13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987" b="1" dirty="0">
                <a:ln w="6350">
                  <a:noFill/>
                  <a:prstDash val="solid"/>
                </a:ln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의료</a:t>
            </a:r>
            <a:endParaRPr kumimoji="1" lang="en-US" altLang="ko-KR" sz="2987" b="1" dirty="0">
              <a:ln w="6350">
                <a:noFill/>
                <a:prstDash val="solid"/>
              </a:ln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endParaRPr kumimoji="1" lang="en-US" altLang="ko-Kore-KR" sz="2500" b="1" dirty="0">
              <a:ln w="6350">
                <a:noFill/>
                <a:prstDash val="solid"/>
              </a:ln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kumimoji="1" lang="ko-KR" altLang="en-US" sz="2400" b="1" dirty="0">
                <a:ln w="6350">
                  <a:noFill/>
                  <a:prstDash val="solid"/>
                </a:ln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병원</a:t>
            </a:r>
            <a:endParaRPr kumimoji="1" lang="ko-Kore-KR" altLang="en-US" sz="2400" b="1" dirty="0">
              <a:ln w="6350">
                <a:noFill/>
                <a:prstDash val="solid"/>
              </a:ln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C87A70C-749E-B341-B8D8-73595AE9623A}"/>
              </a:ext>
            </a:extLst>
          </p:cNvPr>
          <p:cNvSpPr/>
          <p:nvPr/>
        </p:nvSpPr>
        <p:spPr>
          <a:xfrm>
            <a:off x="273141" y="252550"/>
            <a:ext cx="2204357" cy="64089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49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7FF121-E7E7-CD4D-AF64-17CC64D1E597}"/>
              </a:ext>
            </a:extLst>
          </p:cNvPr>
          <p:cNvSpPr txBox="1"/>
          <p:nvPr/>
        </p:nvSpPr>
        <p:spPr>
          <a:xfrm>
            <a:off x="278954" y="5263840"/>
            <a:ext cx="2150821" cy="117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960" dirty="0">
                <a:solidFill>
                  <a:schemeClr val="bg1">
                    <a:lumMod val="95000"/>
                  </a:schemeClr>
                </a:solidFill>
              </a:rPr>
              <a:t>코로나 의심환자들이 발생하기 시작하며 병원 환자들이 증가하는 현상이라고 생각합니다</a:t>
            </a:r>
            <a:r>
              <a:rPr lang="en-US" altLang="ko-KR" sz="96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ko-KR" altLang="en-US" sz="960" dirty="0">
                <a:solidFill>
                  <a:schemeClr val="bg1">
                    <a:lumMod val="95000"/>
                  </a:schemeClr>
                </a:solidFill>
              </a:rPr>
              <a:t>병원은 평일과 주말에 영향을 많이 받는 것으로 판단됩니다</a:t>
            </a:r>
            <a:r>
              <a:rPr lang="en-US" altLang="ko-KR" sz="96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2CB84776-B3A7-FB4A-9FA1-131C4AEF629A}"/>
              </a:ext>
            </a:extLst>
          </p:cNvPr>
          <p:cNvCxnSpPr>
            <a:cxnSpLocks/>
          </p:cNvCxnSpPr>
          <p:nvPr/>
        </p:nvCxnSpPr>
        <p:spPr>
          <a:xfrm>
            <a:off x="603649" y="1070972"/>
            <a:ext cx="565601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549D303E-E2C2-9D49-AEDE-77F7FA1D4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655" y="631725"/>
            <a:ext cx="9439587" cy="59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031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73BB96-A7AA-9D47-9CF3-8F5F046E2040}"/>
              </a:ext>
            </a:extLst>
          </p:cNvPr>
          <p:cNvSpPr/>
          <p:nvPr/>
        </p:nvSpPr>
        <p:spPr>
          <a:xfrm>
            <a:off x="2271607" y="-96817"/>
            <a:ext cx="10207264" cy="72800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49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D0241F5-FB8E-B049-B9D2-098F1B41EDA3}"/>
              </a:ext>
            </a:extLst>
          </p:cNvPr>
          <p:cNvSpPr/>
          <p:nvPr/>
        </p:nvSpPr>
        <p:spPr>
          <a:xfrm>
            <a:off x="3176" y="0"/>
            <a:ext cx="2702379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49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8BA2AF-FA61-FD43-A1DB-464E16342114}"/>
              </a:ext>
            </a:extLst>
          </p:cNvPr>
          <p:cNvSpPr txBox="1"/>
          <p:nvPr/>
        </p:nvSpPr>
        <p:spPr>
          <a:xfrm>
            <a:off x="461558" y="417941"/>
            <a:ext cx="1962404" cy="13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987" b="1" dirty="0">
                <a:ln w="6350">
                  <a:noFill/>
                  <a:prstDash val="solid"/>
                </a:ln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의류</a:t>
            </a:r>
            <a:endParaRPr kumimoji="1" lang="en-US" altLang="ko-KR" sz="2987" b="1" dirty="0">
              <a:ln w="6350">
                <a:noFill/>
                <a:prstDash val="solid"/>
              </a:ln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endParaRPr kumimoji="1" lang="en-US" altLang="ko-Kore-KR" sz="2500" b="1" dirty="0">
              <a:ln w="6350">
                <a:noFill/>
                <a:prstDash val="solid"/>
              </a:ln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kumimoji="1" lang="ko-KR" altLang="en-US" sz="2400" b="1" dirty="0" err="1">
                <a:ln w="6350">
                  <a:noFill/>
                  <a:prstDash val="solid"/>
                </a:ln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캐쥬얼의류</a:t>
            </a:r>
            <a:endParaRPr kumimoji="1" lang="ko-Kore-KR" altLang="en-US" sz="2400" b="1" dirty="0">
              <a:ln w="6350">
                <a:noFill/>
                <a:prstDash val="solid"/>
              </a:ln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F1D2757-1CE9-084A-9F1C-5D36F2E7362F}"/>
              </a:ext>
            </a:extLst>
          </p:cNvPr>
          <p:cNvSpPr/>
          <p:nvPr/>
        </p:nvSpPr>
        <p:spPr>
          <a:xfrm>
            <a:off x="273141" y="252550"/>
            <a:ext cx="2204357" cy="64089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49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9D0861-84F5-FA43-BE2A-0AF4257594FC}"/>
              </a:ext>
            </a:extLst>
          </p:cNvPr>
          <p:cNvSpPr txBox="1"/>
          <p:nvPr/>
        </p:nvSpPr>
        <p:spPr>
          <a:xfrm>
            <a:off x="461558" y="5041022"/>
            <a:ext cx="1962404" cy="1397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960" dirty="0">
                <a:solidFill>
                  <a:schemeClr val="bg1">
                    <a:lumMod val="95000"/>
                  </a:schemeClr>
                </a:solidFill>
              </a:rPr>
              <a:t>코로나 초반 사회적 </a:t>
            </a:r>
            <a:r>
              <a:rPr lang="ko-KR" altLang="en-US" sz="960" dirty="0" err="1">
                <a:solidFill>
                  <a:schemeClr val="bg1">
                    <a:lumMod val="95000"/>
                  </a:schemeClr>
                </a:solidFill>
              </a:rPr>
              <a:t>거리두기로</a:t>
            </a:r>
            <a:r>
              <a:rPr lang="ko-KR" altLang="en-US" sz="960" dirty="0">
                <a:solidFill>
                  <a:schemeClr val="bg1">
                    <a:lumMod val="95000"/>
                  </a:schemeClr>
                </a:solidFill>
              </a:rPr>
              <a:t> 인해 </a:t>
            </a:r>
            <a:r>
              <a:rPr lang="ko-KR" altLang="en-US" sz="960" dirty="0" err="1">
                <a:solidFill>
                  <a:schemeClr val="bg1">
                    <a:lumMod val="95000"/>
                  </a:schemeClr>
                </a:solidFill>
              </a:rPr>
              <a:t>감소추이가</a:t>
            </a:r>
            <a:r>
              <a:rPr lang="ko-KR" altLang="en-US" sz="960" dirty="0">
                <a:solidFill>
                  <a:schemeClr val="bg1">
                    <a:lumMod val="95000"/>
                  </a:schemeClr>
                </a:solidFill>
              </a:rPr>
              <a:t> 나타난 것으로 생각합니다</a:t>
            </a:r>
            <a:r>
              <a:rPr lang="en-US" altLang="ko-KR" sz="96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ko-KR" altLang="en-US" sz="960" dirty="0">
                <a:solidFill>
                  <a:schemeClr val="bg1">
                    <a:lumMod val="95000"/>
                  </a:schemeClr>
                </a:solidFill>
              </a:rPr>
              <a:t>후반에 들어서며 사람들이 </a:t>
            </a:r>
            <a:r>
              <a:rPr lang="ko-KR" altLang="en-US" sz="960" dirty="0" err="1">
                <a:solidFill>
                  <a:schemeClr val="bg1">
                    <a:lumMod val="95000"/>
                  </a:schemeClr>
                </a:solidFill>
              </a:rPr>
              <a:t>보복소비로</a:t>
            </a:r>
            <a:r>
              <a:rPr lang="ko-KR" altLang="en-US" sz="960" dirty="0">
                <a:solidFill>
                  <a:schemeClr val="bg1">
                    <a:lumMod val="95000"/>
                  </a:schemeClr>
                </a:solidFill>
              </a:rPr>
              <a:t> 인해 추이가 급증한 것으로 생각됩니다</a:t>
            </a:r>
            <a:r>
              <a:rPr lang="en-US" altLang="ko-KR" sz="96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997E9DC3-8271-4442-9607-4C92DE22582B}"/>
              </a:ext>
            </a:extLst>
          </p:cNvPr>
          <p:cNvCxnSpPr>
            <a:cxnSpLocks/>
          </p:cNvCxnSpPr>
          <p:nvPr/>
        </p:nvCxnSpPr>
        <p:spPr>
          <a:xfrm>
            <a:off x="603649" y="1070972"/>
            <a:ext cx="565601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21C5C544-7907-C04B-AFDB-1EE992B0B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463" y="630518"/>
            <a:ext cx="9439587" cy="59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445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1D42F3-BAB8-C942-A0B6-57BB7A8A7848}"/>
              </a:ext>
            </a:extLst>
          </p:cNvPr>
          <p:cNvSpPr txBox="1"/>
          <p:nvPr/>
        </p:nvSpPr>
        <p:spPr>
          <a:xfrm>
            <a:off x="3919407" y="3105834"/>
            <a:ext cx="4426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한계 및 추가 연구 내용</a:t>
            </a:r>
            <a:endParaRPr lang="en-GB" altLang="ko-Kore-KR" sz="3600" b="1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972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8C87B5-9138-5148-90F1-6A943C4E9118}"/>
              </a:ext>
            </a:extLst>
          </p:cNvPr>
          <p:cNvSpPr txBox="1"/>
          <p:nvPr/>
        </p:nvSpPr>
        <p:spPr>
          <a:xfrm>
            <a:off x="581052" y="507736"/>
            <a:ext cx="3486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한계 및 추가 연구 내용</a:t>
            </a:r>
            <a:endParaRPr lang="en-GB" sz="2800" b="1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E04E96-4D0C-3F4C-92D2-560ACA181248}"/>
              </a:ext>
            </a:extLst>
          </p:cNvPr>
          <p:cNvGrpSpPr/>
          <p:nvPr/>
        </p:nvGrpSpPr>
        <p:grpSpPr>
          <a:xfrm>
            <a:off x="1171247" y="1710668"/>
            <a:ext cx="9679160" cy="4123927"/>
            <a:chOff x="980747" y="1596368"/>
            <a:chExt cx="9679160" cy="412392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83020E-2EDB-AB48-9C04-866B4F898F86}"/>
                </a:ext>
              </a:extLst>
            </p:cNvPr>
            <p:cNvSpPr txBox="1"/>
            <p:nvPr/>
          </p:nvSpPr>
          <p:spPr>
            <a:xfrm>
              <a:off x="990272" y="1596368"/>
              <a:ext cx="9669635" cy="1949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b="1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데이터 부족 문제</a:t>
              </a:r>
              <a:endParaRPr lang="en-US" altLang="ko-KR" b="1" dirty="0"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  <a:p>
              <a:pPr marL="742946" lvl="1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6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계절성을 보이는 데이터가 많았으나 계절성과 코로나의 영향을 비교하기에 한계가 있었습니다</a:t>
              </a:r>
              <a:r>
                <a:rPr lang="en-US" altLang="ko-KR" sz="16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.</a:t>
              </a:r>
            </a:p>
            <a:p>
              <a:pPr marL="742946" lvl="1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6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연도별 데이터가 있었다면 </a:t>
              </a:r>
              <a:r>
                <a:rPr lang="ko-KR" altLang="en-US" sz="1600" dirty="0" err="1">
                  <a:latin typeface="NanumSquare" panose="020B0600000101010101" pitchFamily="34" charset="-127"/>
                  <a:ea typeface="NanumSquare" panose="020B0600000101010101" pitchFamily="34" charset="-127"/>
                </a:rPr>
                <a:t>시계열</a:t>
              </a:r>
              <a:r>
                <a:rPr lang="ko-KR" altLang="en-US" sz="16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 예측 모델 구축이 가능했을 거라 생각합니다</a:t>
              </a:r>
              <a:r>
                <a:rPr lang="en-US" altLang="ko-KR" sz="16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.</a:t>
              </a:r>
            </a:p>
            <a:p>
              <a:pPr marL="742946" lvl="1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6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현재는 약 </a:t>
              </a:r>
              <a:r>
                <a:rPr lang="en-US" altLang="ko-KR" sz="16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6</a:t>
              </a:r>
              <a:r>
                <a:rPr lang="ko-KR" altLang="en-US" sz="16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개월 정도의 데이터만 존재하기 때문에 학습과 테스트데이터를 나눠 모델링 했다고 가정한다면</a:t>
              </a:r>
              <a:endParaRPr lang="en-US" altLang="ko-KR" sz="1600" dirty="0"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ko-KR" sz="16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	</a:t>
              </a:r>
              <a:r>
                <a:rPr lang="ko-KR" altLang="en-US" sz="16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계절</a:t>
              </a:r>
              <a:r>
                <a:rPr lang="en-US" altLang="ko-KR" sz="16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, </a:t>
              </a:r>
              <a:r>
                <a:rPr lang="ko-KR" altLang="en-US" sz="16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날씨</a:t>
              </a:r>
              <a:r>
                <a:rPr lang="en-US" altLang="ko-KR" sz="16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, </a:t>
              </a:r>
              <a:r>
                <a:rPr lang="ko-KR" altLang="en-US" sz="16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온도 등에 대한 데이터가 부족합니다</a:t>
              </a:r>
              <a:r>
                <a:rPr lang="en-US" altLang="ko-KR" sz="16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41BD980-BBE9-A149-ACB3-E3785B749713}"/>
                </a:ext>
              </a:extLst>
            </p:cNvPr>
            <p:cNvSpPr txBox="1"/>
            <p:nvPr/>
          </p:nvSpPr>
          <p:spPr>
            <a:xfrm>
              <a:off x="980747" y="4139991"/>
              <a:ext cx="9669635" cy="1580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2. </a:t>
              </a:r>
              <a:r>
                <a:rPr lang="ko-KR" altLang="en-US" b="1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데이터 스타일 문제</a:t>
              </a:r>
              <a:endParaRPr lang="en-US" altLang="ko-KR" b="1" dirty="0"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  <a:p>
              <a:pPr marL="742946" lvl="1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600" dirty="0" err="1">
                  <a:latin typeface="NanumSquare" panose="020B0600000101010101" pitchFamily="34" charset="-127"/>
                  <a:ea typeface="NanumSquare" panose="020B0600000101010101" pitchFamily="34" charset="-127"/>
                </a:rPr>
                <a:t>데이콘에서</a:t>
              </a:r>
              <a:r>
                <a:rPr lang="ko-KR" altLang="en-US" sz="16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 제공되는 </a:t>
              </a:r>
              <a:r>
                <a:rPr lang="en-GB" altLang="ko-KR" sz="16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B2C</a:t>
              </a:r>
              <a:r>
                <a:rPr lang="ko-KR" altLang="en-US" sz="16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에 해당하는 데이터들을 제공하고 있습니다</a:t>
              </a:r>
              <a:r>
                <a:rPr lang="en-US" altLang="ko-KR" sz="16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.</a:t>
              </a:r>
            </a:p>
            <a:p>
              <a:pPr marL="742946" lvl="1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6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주제에 맞게 시대 유망 품목 및 산업 발굴을 위해서는 </a:t>
              </a:r>
              <a:r>
                <a:rPr lang="en-GB" altLang="ko-KR" sz="16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B2C</a:t>
              </a:r>
              <a:r>
                <a:rPr lang="ko-KR" altLang="en-US" sz="16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뿐만 아니라</a:t>
              </a:r>
              <a:endParaRPr lang="en-US" altLang="ko-KR" sz="1600" dirty="0"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ko-KR" sz="16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	B2B, C2C </a:t>
              </a:r>
              <a:r>
                <a:rPr lang="ko-KR" altLang="en-US" sz="16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등 더 다양한 형태의 데이터들이 있었다면 전체 산업을 파악하는데 용이할 것입니다</a:t>
              </a:r>
              <a:r>
                <a:rPr lang="en-US" altLang="ko-KR" sz="16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.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CB955C8-12F6-CB4B-A390-BC4D6FEDF819}"/>
              </a:ext>
            </a:extLst>
          </p:cNvPr>
          <p:cNvSpPr txBox="1"/>
          <p:nvPr/>
        </p:nvSpPr>
        <p:spPr>
          <a:xfrm>
            <a:off x="9065941" y="353847"/>
            <a:ext cx="2735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한계점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|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 추가 연구 내용</a:t>
            </a:r>
            <a:endParaRPr lang="en-GB" sz="1400" dirty="0">
              <a:solidFill>
                <a:schemeClr val="bg1">
                  <a:lumMod val="6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0482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D15112-93F6-B340-84CF-51283491AF2B}"/>
              </a:ext>
            </a:extLst>
          </p:cNvPr>
          <p:cNvSpPr txBox="1"/>
          <p:nvPr/>
        </p:nvSpPr>
        <p:spPr>
          <a:xfrm>
            <a:off x="581052" y="507736"/>
            <a:ext cx="3486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한계 및 추가 연구 내용</a:t>
            </a:r>
            <a:endParaRPr lang="en-GB" sz="2800" b="1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24121B-D71C-1546-82E1-8C5A7B9AD4DF}"/>
              </a:ext>
            </a:extLst>
          </p:cNvPr>
          <p:cNvSpPr txBox="1"/>
          <p:nvPr/>
        </p:nvSpPr>
        <p:spPr>
          <a:xfrm>
            <a:off x="9065941" y="353847"/>
            <a:ext cx="2735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한계점 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|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추가 연구 내용</a:t>
            </a:r>
            <a:endParaRPr lang="en-GB" sz="1400" dirty="0">
              <a:solidFill>
                <a:schemeClr val="tx1">
                  <a:lumMod val="85000"/>
                  <a:lumOff val="1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A89750-7118-034A-A0C0-21AB16406731}"/>
              </a:ext>
            </a:extLst>
          </p:cNvPr>
          <p:cNvSpPr txBox="1"/>
          <p:nvPr/>
        </p:nvSpPr>
        <p:spPr>
          <a:xfrm>
            <a:off x="1287517" y="1804131"/>
            <a:ext cx="7584127" cy="19496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1. </a:t>
            </a:r>
            <a:r>
              <a:rPr lang="ko-KR" altLang="en-US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예측 모델링</a:t>
            </a:r>
          </a:p>
          <a:p>
            <a:pPr marL="742946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NanumSquare" panose="020B0600000101010101" pitchFamily="34" charset="-127"/>
                <a:ea typeface="NanumSquare" panose="020B0600000101010101" pitchFamily="34" charset="-127"/>
              </a:rPr>
              <a:t>추가 데이터가 수집되었다는 가정하에</a:t>
            </a:r>
            <a:endParaRPr lang="en-US" altLang="ko-KR" sz="16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marL="742946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NanumSquare" panose="020B0600000101010101" pitchFamily="34" charset="-127"/>
                <a:ea typeface="NanumSquare" panose="020B0600000101010101" pitchFamily="34" charset="-127"/>
              </a:rPr>
              <a:t>전세계가 이슈화되는 전염병이 터지는 주기들을 분석 및 예측하여 예방할 수 있고</a:t>
            </a:r>
            <a:endParaRPr lang="en-US" altLang="ko-KR" sz="16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marL="742946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NanumSquare" panose="020B0600000101010101" pitchFamily="34" charset="-127"/>
                <a:ea typeface="NanumSquare" panose="020B0600000101010101" pitchFamily="34" charset="-127"/>
              </a:rPr>
              <a:t>국민의 생활 </a:t>
            </a:r>
            <a:r>
              <a:rPr lang="en-US" altLang="ko-KR" sz="1600" dirty="0">
                <a:latin typeface="NanumSquare" panose="020B0600000101010101" pitchFamily="34" charset="-127"/>
                <a:ea typeface="NanumSquare" panose="020B0600000101010101" pitchFamily="34" charset="-127"/>
              </a:rPr>
              <a:t>/ </a:t>
            </a:r>
            <a:r>
              <a:rPr lang="ko-KR" altLang="en-US" sz="1600" dirty="0">
                <a:latin typeface="NanumSquare" panose="020B0600000101010101" pitchFamily="34" charset="-127"/>
                <a:ea typeface="NanumSquare" panose="020B0600000101010101" pitchFamily="34" charset="-127"/>
              </a:rPr>
              <a:t>소비 변화를 예측하여</a:t>
            </a:r>
            <a:endParaRPr lang="en-US" altLang="ko-KR" sz="16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NanumSquare" panose="020B0600000101010101" pitchFamily="34" charset="-127"/>
                <a:ea typeface="NanumSquare" panose="020B0600000101010101" pitchFamily="34" charset="-127"/>
              </a:rPr>
              <a:t>	</a:t>
            </a:r>
            <a:r>
              <a:rPr lang="ko-KR" altLang="en-US" sz="1600" dirty="0">
                <a:latin typeface="NanumSquare" panose="020B0600000101010101" pitchFamily="34" charset="-127"/>
                <a:ea typeface="NanumSquare" panose="020B0600000101010101" pitchFamily="34" charset="-127"/>
              </a:rPr>
              <a:t>정부에서 급변하는 변화를 대응할 수 있을 것이라고 생각합니다</a:t>
            </a:r>
            <a:r>
              <a:rPr lang="en-US" altLang="ko-KR" sz="1600" dirty="0"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  <a:endParaRPr lang="en-GB" sz="16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58CD88-905D-E44A-8CDF-16D04A56C6D7}"/>
              </a:ext>
            </a:extLst>
          </p:cNvPr>
          <p:cNvSpPr txBox="1"/>
          <p:nvPr/>
        </p:nvSpPr>
        <p:spPr>
          <a:xfrm>
            <a:off x="1287517" y="4355492"/>
            <a:ext cx="8457765" cy="1580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en-US" altLang="ko-KR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2. </a:t>
            </a:r>
            <a:r>
              <a:rPr lang="ko-KR" altLang="en-US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배달</a:t>
            </a:r>
            <a:endParaRPr lang="en-US" altLang="ko-KR" b="1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marL="742946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NanumSquare" panose="020B0600000101010101" pitchFamily="34" charset="-127"/>
                <a:ea typeface="NanumSquare" panose="020B0600000101010101" pitchFamily="34" charset="-127"/>
              </a:rPr>
              <a:t>우리나라에서 급변하는 산업 중 하나가 배달이라고 생각합니다</a:t>
            </a:r>
            <a:r>
              <a:rPr lang="en-US" altLang="ko-KR" sz="1600" dirty="0"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  <a:p>
            <a:pPr marL="742946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NanumSquare" panose="020B0600000101010101" pitchFamily="34" charset="-127"/>
                <a:ea typeface="NanumSquare" panose="020B0600000101010101" pitchFamily="34" charset="-127"/>
              </a:rPr>
              <a:t>음식</a:t>
            </a:r>
            <a:r>
              <a:rPr lang="en-US" altLang="ko-KR" sz="1600" dirty="0">
                <a:latin typeface="NanumSquare" panose="020B0600000101010101" pitchFamily="34" charset="-127"/>
                <a:ea typeface="NanumSquare" panose="020B0600000101010101" pitchFamily="34" charset="-127"/>
              </a:rPr>
              <a:t>, </a:t>
            </a:r>
            <a:r>
              <a:rPr lang="ko-KR" altLang="en-US" sz="1600" dirty="0">
                <a:latin typeface="NanumSquare" panose="020B0600000101010101" pitchFamily="34" charset="-127"/>
                <a:ea typeface="NanumSquare" panose="020B0600000101010101" pitchFamily="34" charset="-127"/>
              </a:rPr>
              <a:t>자동차</a:t>
            </a:r>
            <a:r>
              <a:rPr lang="en-US" altLang="ko-KR" sz="1600" dirty="0">
                <a:latin typeface="NanumSquare" panose="020B0600000101010101" pitchFamily="34" charset="-127"/>
                <a:ea typeface="NanumSquare" panose="020B0600000101010101" pitchFamily="34" charset="-127"/>
              </a:rPr>
              <a:t>, </a:t>
            </a:r>
            <a:r>
              <a:rPr lang="ko-KR" altLang="en-US" sz="1600" dirty="0">
                <a:latin typeface="NanumSquare" panose="020B0600000101010101" pitchFamily="34" charset="-127"/>
                <a:ea typeface="NanumSquare" panose="020B0600000101010101" pitchFamily="34" charset="-127"/>
              </a:rPr>
              <a:t>옷</a:t>
            </a:r>
            <a:r>
              <a:rPr lang="en-US" altLang="ko-KR" sz="1600" dirty="0">
                <a:latin typeface="NanumSquare" panose="020B0600000101010101" pitchFamily="34" charset="-127"/>
                <a:ea typeface="NanumSquare" panose="020B0600000101010101" pitchFamily="34" charset="-127"/>
              </a:rPr>
              <a:t>, </a:t>
            </a:r>
            <a:r>
              <a:rPr lang="ko-KR" altLang="en-US" sz="1600" dirty="0">
                <a:latin typeface="NanumSquare" panose="020B0600000101010101" pitchFamily="34" charset="-127"/>
                <a:ea typeface="NanumSquare" panose="020B0600000101010101" pitchFamily="34" charset="-127"/>
              </a:rPr>
              <a:t>이제는 서비스를 배달도 증가하는 추세입니다</a:t>
            </a:r>
            <a:r>
              <a:rPr lang="en-US" altLang="ko-KR" sz="1600" dirty="0">
                <a:latin typeface="NanumSquare" panose="020B0600000101010101" pitchFamily="34" charset="-127"/>
                <a:ea typeface="NanumSquare" panose="020B0600000101010101" pitchFamily="34" charset="-127"/>
              </a:rPr>
              <a:t>. </a:t>
            </a:r>
          </a:p>
          <a:p>
            <a:pPr marL="742946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NanumSquare" panose="020B0600000101010101" pitchFamily="34" charset="-127"/>
                <a:ea typeface="NanumSquare" panose="020B0600000101010101" pitchFamily="34" charset="-127"/>
              </a:rPr>
              <a:t>이처럼 </a:t>
            </a:r>
            <a:r>
              <a:rPr lang="ko-KR" altLang="en-US" sz="1600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배달산업을</a:t>
            </a:r>
            <a:r>
              <a:rPr lang="ko-KR" altLang="en-US" sz="1600" dirty="0">
                <a:latin typeface="NanumSquare" panose="020B0600000101010101" pitchFamily="34" charset="-127"/>
                <a:ea typeface="NanumSquare" panose="020B0600000101010101" pitchFamily="34" charset="-127"/>
              </a:rPr>
              <a:t> 좀 더 분석한다면 생활</a:t>
            </a:r>
            <a:r>
              <a:rPr lang="en-US" altLang="ko-KR" sz="1600" dirty="0">
                <a:latin typeface="NanumSquare" panose="020B0600000101010101" pitchFamily="34" charset="-127"/>
                <a:ea typeface="NanumSquare" panose="020B0600000101010101" pitchFamily="34" charset="-127"/>
              </a:rPr>
              <a:t>/</a:t>
            </a:r>
            <a:r>
              <a:rPr lang="ko-KR" altLang="en-US" sz="1600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소비변화에</a:t>
            </a:r>
            <a:r>
              <a:rPr lang="ko-KR" altLang="en-US" sz="1600" dirty="0">
                <a:latin typeface="NanumSquare" panose="020B0600000101010101" pitchFamily="34" charset="-127"/>
                <a:ea typeface="NanumSquare" panose="020B0600000101010101" pitchFamily="34" charset="-127"/>
              </a:rPr>
              <a:t> 이용할 수 있을 것이라고 생각합니다</a:t>
            </a:r>
            <a:r>
              <a:rPr lang="en-US" altLang="ko-KR" sz="1600" dirty="0"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  <a:endParaRPr lang="en-GB" sz="16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66570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A4333E-F4F6-BA48-BC06-4E6853F2E61B}"/>
              </a:ext>
            </a:extLst>
          </p:cNvPr>
          <p:cNvSpPr txBox="1"/>
          <p:nvPr/>
        </p:nvSpPr>
        <p:spPr>
          <a:xfrm>
            <a:off x="4646689" y="3075057"/>
            <a:ext cx="29716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69254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5E90D1-6AE5-1041-818C-A3F63949E94C}"/>
              </a:ext>
            </a:extLst>
          </p:cNvPr>
          <p:cNvSpPr txBox="1"/>
          <p:nvPr/>
        </p:nvSpPr>
        <p:spPr>
          <a:xfrm>
            <a:off x="4360589" y="3105834"/>
            <a:ext cx="3470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과제 목적 및 현황</a:t>
            </a:r>
            <a:endParaRPr lang="en-GB" altLang="ko-Kore-KR" sz="3600" b="1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5577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30BAF7-3ABE-BD41-B475-7718C976CA69}"/>
              </a:ext>
            </a:extLst>
          </p:cNvPr>
          <p:cNvSpPr txBox="1"/>
          <p:nvPr/>
        </p:nvSpPr>
        <p:spPr>
          <a:xfrm>
            <a:off x="560036" y="507735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과제 목적 및 현황</a:t>
            </a:r>
            <a:endParaRPr lang="en-GB" sz="2800" b="1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0EDF6-D98F-844C-AD7B-875031667BCE}"/>
              </a:ext>
            </a:extLst>
          </p:cNvPr>
          <p:cNvSpPr txBox="1"/>
          <p:nvPr/>
        </p:nvSpPr>
        <p:spPr>
          <a:xfrm>
            <a:off x="9148319" y="353847"/>
            <a:ext cx="2653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내부 데이터 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|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 외부 데이터</a:t>
            </a:r>
            <a:endParaRPr lang="en-GB" sz="1400" dirty="0">
              <a:solidFill>
                <a:schemeClr val="tx1">
                  <a:lumMod val="85000"/>
                  <a:lumOff val="1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9676A3-649D-EE43-A69B-47C1F0C2063D}"/>
              </a:ext>
            </a:extLst>
          </p:cNvPr>
          <p:cNvSpPr txBox="1"/>
          <p:nvPr/>
        </p:nvSpPr>
        <p:spPr>
          <a:xfrm>
            <a:off x="1072054" y="1428801"/>
            <a:ext cx="7816563" cy="7396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포스트 코로나 시대 유의미한 </a:t>
            </a:r>
            <a:r>
              <a:rPr lang="ko-KR" altLang="en-US" dirty="0" err="1"/>
              <a:t>인사이트</a:t>
            </a:r>
            <a:r>
              <a:rPr lang="ko-KR" altLang="en-US" dirty="0"/>
              <a:t> 도출과 빅데이터 기반 생태계 활성화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데이터 기간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01</a:t>
            </a:r>
            <a:r>
              <a:rPr lang="ko-KR" altLang="en-US" dirty="0"/>
              <a:t>월 </a:t>
            </a:r>
            <a:r>
              <a:rPr lang="en-US" altLang="ko-KR" dirty="0"/>
              <a:t>-</a:t>
            </a:r>
            <a:r>
              <a:rPr lang="ko-KR" altLang="en-US" dirty="0"/>
              <a:t>  </a:t>
            </a:r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06</a:t>
            </a:r>
            <a:r>
              <a:rPr lang="ko-KR" altLang="en-US" dirty="0"/>
              <a:t>월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4EDAB0-EE04-254C-83AA-88DD8E147120}"/>
              </a:ext>
            </a:extLst>
          </p:cNvPr>
          <p:cNvSpPr txBox="1"/>
          <p:nvPr/>
        </p:nvSpPr>
        <p:spPr>
          <a:xfrm>
            <a:off x="1088824" y="2928311"/>
            <a:ext cx="4562467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내부 데이터</a:t>
            </a:r>
            <a:endParaRPr lang="en-US" altLang="ko-KR" sz="20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endParaRPr lang="en-US" altLang="ko-KR" sz="2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업종 별 결제금액 데이터</a:t>
            </a:r>
            <a:endParaRPr lang="en-US" altLang="ko-KR" sz="1600" dirty="0"/>
          </a:p>
          <a:p>
            <a:pPr marL="742946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/>
              <a:t>가맹점 </a:t>
            </a:r>
            <a:r>
              <a:rPr lang="ko-KR" altLang="en-US" sz="1600" b="1" dirty="0" err="1"/>
              <a:t>업종명</a:t>
            </a:r>
            <a:r>
              <a:rPr lang="ko-KR" altLang="en-US" sz="1600" dirty="0" err="1"/>
              <a:t>과</a:t>
            </a:r>
            <a:r>
              <a:rPr lang="ko-KR" altLang="en-US" sz="1600" dirty="0"/>
              <a:t> </a:t>
            </a:r>
            <a:r>
              <a:rPr lang="ko-KR" altLang="en-US" sz="1600" b="1" dirty="0"/>
              <a:t>매출발생건수</a:t>
            </a:r>
            <a:r>
              <a:rPr lang="ko-KR" altLang="en-US" sz="1600" dirty="0"/>
              <a:t>만을 차출</a:t>
            </a:r>
            <a:endParaRPr lang="en-US" altLang="ko-KR" sz="1600" dirty="0"/>
          </a:p>
          <a:p>
            <a:pPr marL="742946" lvl="1" indent="-285750">
              <a:lnSpc>
                <a:spcPct val="150000"/>
              </a:lnSpc>
              <a:buFontTx/>
              <a:buChar char="-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코로나 바이러스 </a:t>
            </a:r>
            <a:r>
              <a:rPr lang="ko-KR" altLang="en-US" sz="1600" dirty="0" err="1"/>
              <a:t>확진자</a:t>
            </a:r>
            <a:r>
              <a:rPr lang="ko-KR" altLang="en-US" sz="1600" dirty="0"/>
              <a:t> 수 데이터</a:t>
            </a:r>
            <a:endParaRPr lang="en-US" altLang="ko-KR" sz="1600" dirty="0"/>
          </a:p>
          <a:p>
            <a:endParaRPr lang="en-GB" sz="2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2B560F-B808-F44A-B0F8-5EE214D6C0A8}"/>
              </a:ext>
            </a:extLst>
          </p:cNvPr>
          <p:cNvSpPr txBox="1"/>
          <p:nvPr/>
        </p:nvSpPr>
        <p:spPr>
          <a:xfrm>
            <a:off x="6843024" y="2928311"/>
            <a:ext cx="2920992" cy="2114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외부 데이터</a:t>
            </a:r>
            <a:endParaRPr lang="en-US" altLang="ko-KR" sz="20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서울시 열린 데이터 광장 </a:t>
            </a:r>
            <a:endParaRPr lang="en-US" altLang="ko-KR" sz="1600" dirty="0"/>
          </a:p>
          <a:p>
            <a:pPr marL="742946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버스 및 지하철 데이터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서울 </a:t>
            </a:r>
            <a:r>
              <a:rPr lang="en-US" altLang="ko-KR" sz="1600" dirty="0"/>
              <a:t>TOPIS </a:t>
            </a:r>
          </a:p>
          <a:p>
            <a:pPr marL="742946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교통량 데이터</a:t>
            </a:r>
            <a:endParaRPr lang="en-US" altLang="ko-KR" sz="1600" dirty="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B402B703-7421-DC41-98D4-2D739EBECEEE}"/>
              </a:ext>
            </a:extLst>
          </p:cNvPr>
          <p:cNvCxnSpPr>
            <a:cxnSpLocks/>
          </p:cNvCxnSpPr>
          <p:nvPr/>
        </p:nvCxnSpPr>
        <p:spPr>
          <a:xfrm>
            <a:off x="6132513" y="3254159"/>
            <a:ext cx="0" cy="20994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716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5E90D1-6AE5-1041-818C-A3F63949E94C}"/>
              </a:ext>
            </a:extLst>
          </p:cNvPr>
          <p:cNvSpPr txBox="1"/>
          <p:nvPr/>
        </p:nvSpPr>
        <p:spPr>
          <a:xfrm>
            <a:off x="3531035" y="3113529"/>
            <a:ext cx="512993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데이터 분석 및 시각화 방법</a:t>
            </a:r>
            <a:endParaRPr lang="en-GB" sz="3500" b="1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566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71793E-15E0-0746-9D4F-92A560149C81}"/>
              </a:ext>
            </a:extLst>
          </p:cNvPr>
          <p:cNvSpPr txBox="1"/>
          <p:nvPr/>
        </p:nvSpPr>
        <p:spPr>
          <a:xfrm>
            <a:off x="536448" y="463131"/>
            <a:ext cx="4140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데이터 분석 및 시각화 방법</a:t>
            </a:r>
            <a:endParaRPr lang="en-GB" sz="2800" b="1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34F1CA-298B-8041-B90D-F9175E5354E2}"/>
              </a:ext>
            </a:extLst>
          </p:cNvPr>
          <p:cNvSpPr txBox="1"/>
          <p:nvPr/>
        </p:nvSpPr>
        <p:spPr>
          <a:xfrm>
            <a:off x="8842918" y="309242"/>
            <a:ext cx="291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군집화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|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 변화추이 계산 방법</a:t>
            </a:r>
            <a:endParaRPr lang="en-GB" sz="1400" dirty="0">
              <a:solidFill>
                <a:schemeClr val="bg1">
                  <a:lumMod val="6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F36C7B-EABB-5848-92F6-373008238DA3}"/>
              </a:ext>
            </a:extLst>
          </p:cNvPr>
          <p:cNvSpPr txBox="1"/>
          <p:nvPr/>
        </p:nvSpPr>
        <p:spPr>
          <a:xfrm>
            <a:off x="1078876" y="1451462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군집화</a:t>
            </a:r>
            <a:endParaRPr lang="en-GB" sz="2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1E5616F-7711-E14E-A924-6791A07E398B}"/>
              </a:ext>
            </a:extLst>
          </p:cNvPr>
          <p:cNvGrpSpPr/>
          <p:nvPr/>
        </p:nvGrpSpPr>
        <p:grpSpPr>
          <a:xfrm flipH="1">
            <a:off x="8810533" y="5257219"/>
            <a:ext cx="45719" cy="248632"/>
            <a:chOff x="4855779" y="1480204"/>
            <a:chExt cx="73573" cy="40010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CD36994-9EE7-334A-99C2-80AB61E40130}"/>
                </a:ext>
              </a:extLst>
            </p:cNvPr>
            <p:cNvSpPr/>
            <p:nvPr/>
          </p:nvSpPr>
          <p:spPr>
            <a:xfrm>
              <a:off x="4855779" y="1480204"/>
              <a:ext cx="73573" cy="735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D5FA562-1BA1-3141-A196-583C714B2E5D}"/>
                </a:ext>
              </a:extLst>
            </p:cNvPr>
            <p:cNvSpPr/>
            <p:nvPr/>
          </p:nvSpPr>
          <p:spPr>
            <a:xfrm>
              <a:off x="4855779" y="1643472"/>
              <a:ext cx="73573" cy="735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60F45D3-A8D9-544F-975C-27BDB7188462}"/>
                </a:ext>
              </a:extLst>
            </p:cNvPr>
            <p:cNvSpPr/>
            <p:nvPr/>
          </p:nvSpPr>
          <p:spPr>
            <a:xfrm>
              <a:off x="4855779" y="1806740"/>
              <a:ext cx="73573" cy="735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AC153FC-6921-1D4A-917B-2EFC7240B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519375"/>
              </p:ext>
            </p:extLst>
          </p:nvPr>
        </p:nvGraphicFramePr>
        <p:xfrm>
          <a:off x="7260683" y="2316684"/>
          <a:ext cx="3164470" cy="32776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2235">
                  <a:extLst>
                    <a:ext uri="{9D8B030D-6E8A-4147-A177-3AD203B41FA5}">
                      <a16:colId xmlns:a16="http://schemas.microsoft.com/office/drawing/2014/main" val="1274649545"/>
                    </a:ext>
                  </a:extLst>
                </a:gridCol>
                <a:gridCol w="1582235">
                  <a:extLst>
                    <a:ext uri="{9D8B030D-6E8A-4147-A177-3AD203B41FA5}">
                      <a16:colId xmlns:a16="http://schemas.microsoft.com/office/drawing/2014/main" val="4118670677"/>
                    </a:ext>
                  </a:extLst>
                </a:gridCol>
              </a:tblGrid>
              <a:tr h="46969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중분류</a:t>
                      </a:r>
                      <a:endParaRPr lang="en-GB" sz="1600" dirty="0">
                        <a:solidFill>
                          <a:schemeClr val="tx1"/>
                        </a:solidFill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대분류</a:t>
                      </a:r>
                      <a:endParaRPr lang="en-GB" sz="1600" dirty="0">
                        <a:solidFill>
                          <a:schemeClr val="tx1"/>
                        </a:solidFill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02311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버스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대중교통</a:t>
                      </a:r>
                      <a:endParaRPr lang="en-GB" sz="1600" dirty="0">
                        <a:solidFill>
                          <a:schemeClr val="tx1"/>
                        </a:solidFill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250269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노래방</a:t>
                      </a:r>
                      <a:endParaRPr lang="en-GB" sz="160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err="1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실내활동</a:t>
                      </a:r>
                      <a:endParaRPr lang="en-GB" sz="160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9917109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유치원</a:t>
                      </a:r>
                      <a:endParaRPr lang="en-GB" sz="160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교육</a:t>
                      </a:r>
                      <a:endParaRPr lang="en-GB" sz="160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6655739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</a:t>
                      </a:r>
                      <a:r>
                        <a:rPr lang="ko-KR" altLang="en-US" sz="160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급 호텔</a:t>
                      </a:r>
                      <a:endParaRPr lang="en-GB" sz="160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관광</a:t>
                      </a:r>
                      <a:endParaRPr lang="en-GB" sz="160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33705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정장</a:t>
                      </a:r>
                      <a:endParaRPr lang="en-GB" sz="160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의류</a:t>
                      </a:r>
                      <a:endParaRPr lang="en-GB" sz="160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319853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9434744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E638560-15EB-0449-B533-0B7C46268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18965"/>
              </p:ext>
            </p:extLst>
          </p:nvPr>
        </p:nvGraphicFramePr>
        <p:xfrm>
          <a:off x="2238134" y="2316683"/>
          <a:ext cx="1582235" cy="32776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2235">
                  <a:extLst>
                    <a:ext uri="{9D8B030D-6E8A-4147-A177-3AD203B41FA5}">
                      <a16:colId xmlns:a16="http://schemas.microsoft.com/office/drawing/2014/main" val="2764469529"/>
                    </a:ext>
                  </a:extLst>
                </a:gridCol>
              </a:tblGrid>
              <a:tr h="46969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중분류</a:t>
                      </a:r>
                      <a:endParaRPr lang="en-GB" sz="1600" dirty="0">
                        <a:solidFill>
                          <a:schemeClr val="tx1"/>
                        </a:solidFill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050915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버스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813193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노래방</a:t>
                      </a:r>
                      <a:endParaRPr lang="en-GB" sz="160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3091089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유치원</a:t>
                      </a:r>
                      <a:endParaRPr lang="en-GB" sz="160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35014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</a:t>
                      </a:r>
                      <a:r>
                        <a:rPr lang="ko-KR" altLang="en-US" sz="160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급 호텔</a:t>
                      </a:r>
                      <a:endParaRPr lang="en-GB" sz="160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7360009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정장</a:t>
                      </a:r>
                      <a:endParaRPr lang="en-GB" sz="160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80762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67286"/>
                  </a:ext>
                </a:extLst>
              </a:tr>
            </a:tbl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28CD2DA1-BA3D-884F-969F-EDA840D3F89E}"/>
              </a:ext>
            </a:extLst>
          </p:cNvPr>
          <p:cNvGrpSpPr/>
          <p:nvPr/>
        </p:nvGrpSpPr>
        <p:grpSpPr>
          <a:xfrm flipH="1">
            <a:off x="3007596" y="5250972"/>
            <a:ext cx="45719" cy="248632"/>
            <a:chOff x="4855779" y="1480204"/>
            <a:chExt cx="73573" cy="400109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AFFEDD9-C4D0-2D4A-9052-70474E5784FA}"/>
                </a:ext>
              </a:extLst>
            </p:cNvPr>
            <p:cNvSpPr/>
            <p:nvPr/>
          </p:nvSpPr>
          <p:spPr>
            <a:xfrm>
              <a:off x="4855779" y="1480204"/>
              <a:ext cx="73573" cy="735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ADAEF97-5CF2-3A49-8177-943EDBE29735}"/>
                </a:ext>
              </a:extLst>
            </p:cNvPr>
            <p:cNvSpPr/>
            <p:nvPr/>
          </p:nvSpPr>
          <p:spPr>
            <a:xfrm>
              <a:off x="4855779" y="1643472"/>
              <a:ext cx="73573" cy="735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46EC40B-46E5-A746-A575-10FDC3E898EE}"/>
                </a:ext>
              </a:extLst>
            </p:cNvPr>
            <p:cNvSpPr/>
            <p:nvPr/>
          </p:nvSpPr>
          <p:spPr>
            <a:xfrm>
              <a:off x="4855779" y="1806740"/>
              <a:ext cx="73573" cy="735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오른쪽 화살표[R] 3">
            <a:extLst>
              <a:ext uri="{FF2B5EF4-FFF2-40B4-BE49-F238E27FC236}">
                <a16:creationId xmlns:a16="http://schemas.microsoft.com/office/drawing/2014/main" id="{B9A51719-CC25-6F4E-9BF8-4E3BB55410D5}"/>
              </a:ext>
            </a:extLst>
          </p:cNvPr>
          <p:cNvSpPr/>
          <p:nvPr/>
        </p:nvSpPr>
        <p:spPr>
          <a:xfrm>
            <a:off x="4931318" y="3429000"/>
            <a:ext cx="1582235" cy="769603"/>
          </a:xfrm>
          <a:prstGeom prst="rightArrow">
            <a:avLst>
              <a:gd name="adj1" fmla="val 34366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559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>
            <a:extLst>
              <a:ext uri="{FF2B5EF4-FFF2-40B4-BE49-F238E27FC236}">
                <a16:creationId xmlns:a16="http://schemas.microsoft.com/office/drawing/2014/main" id="{74F08B34-551D-F94E-8578-4E87B49B73FD}"/>
              </a:ext>
            </a:extLst>
          </p:cNvPr>
          <p:cNvSpPr/>
          <p:nvPr/>
        </p:nvSpPr>
        <p:spPr>
          <a:xfrm>
            <a:off x="0" y="2406869"/>
            <a:ext cx="12192000" cy="3352800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53D569-09AA-B74C-A57B-2009B88667DC}"/>
              </a:ext>
            </a:extLst>
          </p:cNvPr>
          <p:cNvSpPr txBox="1"/>
          <p:nvPr/>
        </p:nvSpPr>
        <p:spPr>
          <a:xfrm>
            <a:off x="581052" y="507736"/>
            <a:ext cx="4140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데이터 분석 및 시각화 방법</a:t>
            </a:r>
            <a:endParaRPr lang="en-GB" sz="2800" b="1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EB2C4-5230-9744-9906-92690CA2D334}"/>
              </a:ext>
            </a:extLst>
          </p:cNvPr>
          <p:cNvSpPr txBox="1"/>
          <p:nvPr/>
        </p:nvSpPr>
        <p:spPr>
          <a:xfrm>
            <a:off x="8887522" y="353847"/>
            <a:ext cx="291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군집화 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|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변화추이 계산 방법</a:t>
            </a:r>
            <a:endParaRPr lang="en-GB" sz="1400" dirty="0">
              <a:solidFill>
                <a:schemeClr val="tx1">
                  <a:lumMod val="85000"/>
                  <a:lumOff val="1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A9F773-F94C-044F-8119-F6EEF408C038}"/>
              </a:ext>
            </a:extLst>
          </p:cNvPr>
          <p:cNvSpPr txBox="1"/>
          <p:nvPr/>
        </p:nvSpPr>
        <p:spPr>
          <a:xfrm>
            <a:off x="796954" y="1350293"/>
            <a:ext cx="2252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변화추이 계산 방법</a:t>
            </a:r>
            <a:endParaRPr lang="en-GB" sz="2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F5357EBB-25FE-6649-AFF7-B4CA0EE3FD21}"/>
              </a:ext>
            </a:extLst>
          </p:cNvPr>
          <p:cNvGrpSpPr/>
          <p:nvPr/>
        </p:nvGrpSpPr>
        <p:grpSpPr>
          <a:xfrm>
            <a:off x="-94593" y="2896289"/>
            <a:ext cx="12013324" cy="2072133"/>
            <a:chOff x="74121" y="2220431"/>
            <a:chExt cx="11727489" cy="2285912"/>
          </a:xfrm>
        </p:grpSpPr>
        <p:sp>
          <p:nvSpPr>
            <p:cNvPr id="23" name="화살표: 오각형 1">
              <a:extLst>
                <a:ext uri="{FF2B5EF4-FFF2-40B4-BE49-F238E27FC236}">
                  <a16:creationId xmlns:a16="http://schemas.microsoft.com/office/drawing/2014/main" id="{8358D3D5-CF6A-F74B-A656-C6CC327AA5F9}"/>
                </a:ext>
              </a:extLst>
            </p:cNvPr>
            <p:cNvSpPr/>
            <p:nvPr/>
          </p:nvSpPr>
          <p:spPr>
            <a:xfrm>
              <a:off x="583136" y="2836546"/>
              <a:ext cx="2905303" cy="1669797"/>
            </a:xfrm>
            <a:prstGeom prst="homePlate">
              <a:avLst>
                <a:gd name="adj" fmla="val 3800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화살표: 갈매기형 수장 39">
              <a:extLst>
                <a:ext uri="{FF2B5EF4-FFF2-40B4-BE49-F238E27FC236}">
                  <a16:creationId xmlns:a16="http://schemas.microsoft.com/office/drawing/2014/main" id="{9E69223B-4BBF-2A46-9DA1-E781C3299B99}"/>
                </a:ext>
              </a:extLst>
            </p:cNvPr>
            <p:cNvSpPr/>
            <p:nvPr/>
          </p:nvSpPr>
          <p:spPr>
            <a:xfrm>
              <a:off x="8688574" y="2836546"/>
              <a:ext cx="3113036" cy="1669797"/>
            </a:xfrm>
            <a:prstGeom prst="chevron">
              <a:avLst>
                <a:gd name="adj" fmla="val 39143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D9EFEEDC-D45A-3344-B413-1D6B34B957F5}"/>
                </a:ext>
              </a:extLst>
            </p:cNvPr>
            <p:cNvGrpSpPr/>
            <p:nvPr/>
          </p:nvGrpSpPr>
          <p:grpSpPr>
            <a:xfrm>
              <a:off x="1000178" y="3223931"/>
              <a:ext cx="1765478" cy="821555"/>
              <a:chOff x="1328114" y="3940583"/>
              <a:chExt cx="1765478" cy="821555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D92DBD0-FD1C-6A4E-85AB-3C42E05DCA3F}"/>
                  </a:ext>
                </a:extLst>
              </p:cNvPr>
              <p:cNvSpPr txBox="1"/>
              <p:nvPr/>
            </p:nvSpPr>
            <p:spPr>
              <a:xfrm>
                <a:off x="1566985" y="3940583"/>
                <a:ext cx="1287736" cy="3259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ko-KR" sz="1200" dirty="0"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Summation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7663504-C342-D04F-AB13-46CF31ADFC9E}"/>
                  </a:ext>
                </a:extLst>
              </p:cNvPr>
              <p:cNvSpPr txBox="1"/>
              <p:nvPr/>
            </p:nvSpPr>
            <p:spPr>
              <a:xfrm>
                <a:off x="1328114" y="4429893"/>
                <a:ext cx="1765478" cy="3322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ko-KR" altLang="en-US" sz="1200" spc="-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일별 중분류의 거래 횟수 합</a:t>
                </a:r>
                <a:endParaRPr lang="en-US" altLang="ko-KR" sz="1200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28" name="화살표: 갈매기형 수장 2">
              <a:extLst>
                <a:ext uri="{FF2B5EF4-FFF2-40B4-BE49-F238E27FC236}">
                  <a16:creationId xmlns:a16="http://schemas.microsoft.com/office/drawing/2014/main" id="{57117F14-BBD8-3645-85D9-286EB7D38DFE}"/>
                </a:ext>
              </a:extLst>
            </p:cNvPr>
            <p:cNvSpPr/>
            <p:nvPr/>
          </p:nvSpPr>
          <p:spPr>
            <a:xfrm>
              <a:off x="3182697" y="2836546"/>
              <a:ext cx="3224703" cy="1669797"/>
            </a:xfrm>
            <a:prstGeom prst="chevron">
              <a:avLst>
                <a:gd name="adj" fmla="val 39143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82B39324-6414-4141-A044-0862F85402B0}"/>
                </a:ext>
              </a:extLst>
            </p:cNvPr>
            <p:cNvGrpSpPr/>
            <p:nvPr/>
          </p:nvGrpSpPr>
          <p:grpSpPr>
            <a:xfrm>
              <a:off x="6720054" y="3219665"/>
              <a:ext cx="1924353" cy="947656"/>
              <a:chOff x="4620593" y="3934355"/>
              <a:chExt cx="1924353" cy="947656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4342E83-4951-304B-9605-CAF5767E3A73}"/>
                  </a:ext>
                </a:extLst>
              </p:cNvPr>
              <p:cNvSpPr txBox="1"/>
              <p:nvPr/>
            </p:nvSpPr>
            <p:spPr>
              <a:xfrm>
                <a:off x="5090122" y="3934355"/>
                <a:ext cx="1050336" cy="3259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ko-KR" sz="1200" dirty="0"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Deduction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2DD25D9-AC6D-B149-B527-05252518560C}"/>
                  </a:ext>
                </a:extLst>
              </p:cNvPr>
              <p:cNvSpPr txBox="1"/>
              <p:nvPr/>
            </p:nvSpPr>
            <p:spPr>
              <a:xfrm>
                <a:off x="4620593" y="4305305"/>
                <a:ext cx="1924353" cy="5767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ko-KR" altLang="en-US" sz="1200" spc="-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일별 중분류 거래 횟수에서</a:t>
                </a:r>
                <a:endParaRPr lang="en-US" altLang="ko-KR" sz="1200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ko-KR" altLang="en-US" sz="1200" spc="-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중분류 </a:t>
                </a:r>
                <a:r>
                  <a:rPr lang="ko-KR" altLang="en-US" sz="1200" spc="-50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대표값</a:t>
                </a:r>
                <a:r>
                  <a:rPr lang="ko-KR" altLang="en-US" sz="1200" spc="-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차감</a:t>
                </a:r>
                <a:endParaRPr lang="en-US" altLang="ko-KR" sz="1200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69528B7E-A391-064F-8821-54F61BED16B1}"/>
                </a:ext>
              </a:extLst>
            </p:cNvPr>
            <p:cNvGrpSpPr/>
            <p:nvPr/>
          </p:nvGrpSpPr>
          <p:grpSpPr>
            <a:xfrm>
              <a:off x="9390370" y="3212904"/>
              <a:ext cx="1924353" cy="967589"/>
              <a:chOff x="8161789" y="3925630"/>
              <a:chExt cx="1924353" cy="967589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8FA31E0-959A-E94D-96B7-E712231AB686}"/>
                  </a:ext>
                </a:extLst>
              </p:cNvPr>
              <p:cNvSpPr txBox="1"/>
              <p:nvPr/>
            </p:nvSpPr>
            <p:spPr>
              <a:xfrm>
                <a:off x="8518975" y="3925630"/>
                <a:ext cx="1034688" cy="3169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ko-KR" altLang="en-US" sz="1200" b="1" dirty="0" err="1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증감추이</a:t>
                </a:r>
                <a:r>
                  <a:rPr lang="en-US" altLang="ko-KR" sz="1200" b="1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 </a:t>
                </a:r>
                <a:r>
                  <a:rPr lang="ko-KR" altLang="en-US" sz="1200" b="1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확인</a:t>
                </a:r>
                <a:endParaRPr lang="en-US" altLang="ko-KR" sz="1200" b="1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6622D2E-2C12-BC41-B74A-C7ECA6318A91}"/>
                  </a:ext>
                </a:extLst>
              </p:cNvPr>
              <p:cNvSpPr txBox="1"/>
              <p:nvPr/>
            </p:nvSpPr>
            <p:spPr>
              <a:xfrm>
                <a:off x="8161789" y="4316513"/>
                <a:ext cx="1924353" cy="5767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ko-KR" altLang="en-US" sz="1200" spc="-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결과를 </a:t>
                </a:r>
                <a:r>
                  <a:rPr lang="ko-KR" altLang="en-US" sz="1200" spc="-50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대표값으로</a:t>
                </a:r>
                <a:r>
                  <a:rPr lang="ko-KR" altLang="en-US" sz="1200" spc="-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나눈 후</a:t>
                </a:r>
                <a:endParaRPr lang="en-US" altLang="ko-KR" sz="1200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US" altLang="ko-KR" sz="1200" spc="-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100</a:t>
                </a:r>
                <a:r>
                  <a:rPr lang="ko-KR" altLang="en-US" sz="1200" spc="-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을 곱해 </a:t>
                </a:r>
                <a:r>
                  <a:rPr lang="ko-KR" altLang="en-US" sz="1200" spc="-50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퍼센트화</a:t>
                </a:r>
                <a:endParaRPr lang="en-US" altLang="ko-KR" sz="1200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cxnSp>
          <p:nvCxnSpPr>
            <p:cNvPr id="32" name="직선 연결선 49">
              <a:extLst>
                <a:ext uri="{FF2B5EF4-FFF2-40B4-BE49-F238E27FC236}">
                  <a16:creationId xmlns:a16="http://schemas.microsoft.com/office/drawing/2014/main" id="{016A9274-FB79-824D-83BE-661D9D39A47B}"/>
                </a:ext>
              </a:extLst>
            </p:cNvPr>
            <p:cNvCxnSpPr>
              <a:cxnSpLocks/>
            </p:cNvCxnSpPr>
            <p:nvPr/>
          </p:nvCxnSpPr>
          <p:spPr>
            <a:xfrm>
              <a:off x="74121" y="2220431"/>
              <a:ext cx="2587399" cy="0"/>
            </a:xfrm>
            <a:prstGeom prst="line">
              <a:avLst/>
            </a:prstGeom>
            <a:ln w="158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DB2FDAF-8B0F-9A4E-8D38-AD1AD3C0D7B3}"/>
                </a:ext>
              </a:extLst>
            </p:cNvPr>
            <p:cNvSpPr txBox="1"/>
            <p:nvPr/>
          </p:nvSpPr>
          <p:spPr>
            <a:xfrm>
              <a:off x="583136" y="2394350"/>
              <a:ext cx="785793" cy="27007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05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STEP 01</a:t>
              </a:r>
            </a:p>
          </p:txBody>
        </p:sp>
        <p:cxnSp>
          <p:nvCxnSpPr>
            <p:cNvPr id="34" name="직선 연결선 51">
              <a:extLst>
                <a:ext uri="{FF2B5EF4-FFF2-40B4-BE49-F238E27FC236}">
                  <a16:creationId xmlns:a16="http://schemas.microsoft.com/office/drawing/2014/main" id="{9A7549C2-2DCC-2446-9111-F9DAE2AB23E7}"/>
                </a:ext>
              </a:extLst>
            </p:cNvPr>
            <p:cNvCxnSpPr>
              <a:cxnSpLocks/>
            </p:cNvCxnSpPr>
            <p:nvPr/>
          </p:nvCxnSpPr>
          <p:spPr>
            <a:xfrm>
              <a:off x="3130436" y="2220431"/>
              <a:ext cx="3007709" cy="0"/>
            </a:xfrm>
            <a:prstGeom prst="line">
              <a:avLst/>
            </a:prstGeom>
            <a:ln w="158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C8920DA-D22B-2E49-8841-4FBBBEE5F8DC}"/>
                </a:ext>
              </a:extLst>
            </p:cNvPr>
            <p:cNvSpPr txBox="1"/>
            <p:nvPr/>
          </p:nvSpPr>
          <p:spPr>
            <a:xfrm>
              <a:off x="3182697" y="2388226"/>
              <a:ext cx="811441" cy="27007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05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STEP 02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EE2E1BF-433A-3848-B168-376E0FA9981D}"/>
                </a:ext>
              </a:extLst>
            </p:cNvPr>
            <p:cNvSpPr txBox="1"/>
            <p:nvPr/>
          </p:nvSpPr>
          <p:spPr>
            <a:xfrm>
              <a:off x="6030690" y="2394350"/>
              <a:ext cx="813043" cy="27007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05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STEP 03</a:t>
              </a:r>
            </a:p>
          </p:txBody>
        </p:sp>
        <p:sp>
          <p:nvSpPr>
            <p:cNvPr id="38" name="화살표: 갈매기형 수장 2">
              <a:extLst>
                <a:ext uri="{FF2B5EF4-FFF2-40B4-BE49-F238E27FC236}">
                  <a16:creationId xmlns:a16="http://schemas.microsoft.com/office/drawing/2014/main" id="{E4337C88-C7E8-F64B-9A8D-32AC779A0CD4}"/>
                </a:ext>
              </a:extLst>
            </p:cNvPr>
            <p:cNvSpPr/>
            <p:nvPr/>
          </p:nvSpPr>
          <p:spPr>
            <a:xfrm>
              <a:off x="6030690" y="2826094"/>
              <a:ext cx="3007709" cy="1669797"/>
            </a:xfrm>
            <a:prstGeom prst="chevron">
              <a:avLst>
                <a:gd name="adj" fmla="val 39143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C09096FE-BD3B-D04C-B9D0-A02053A9DE1D}"/>
                </a:ext>
              </a:extLst>
            </p:cNvPr>
            <p:cNvGrpSpPr/>
            <p:nvPr/>
          </p:nvGrpSpPr>
          <p:grpSpPr>
            <a:xfrm>
              <a:off x="3997335" y="3219664"/>
              <a:ext cx="1595435" cy="960829"/>
              <a:chOff x="1173623" y="3950840"/>
              <a:chExt cx="1595435" cy="960829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C64D2CB-B7B1-F54E-AAD2-B32687F84E53}"/>
                  </a:ext>
                </a:extLst>
              </p:cNvPr>
              <p:cNvSpPr txBox="1"/>
              <p:nvPr/>
            </p:nvSpPr>
            <p:spPr>
              <a:xfrm>
                <a:off x="1639995" y="3950840"/>
                <a:ext cx="911070" cy="3259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ko-KR" sz="1200" dirty="0"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Median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A9CF76E-87FC-DD4D-8324-283A64751AC5}"/>
                  </a:ext>
                </a:extLst>
              </p:cNvPr>
              <p:cNvSpPr txBox="1"/>
              <p:nvPr/>
            </p:nvSpPr>
            <p:spPr>
              <a:xfrm>
                <a:off x="1173623" y="4334964"/>
                <a:ext cx="1595435" cy="5767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ko-KR" altLang="en-US" sz="1200" spc="-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일별 중분류 </a:t>
                </a:r>
                <a:r>
                  <a:rPr lang="ko-KR" altLang="en-US" sz="1200" spc="-50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중간값을</a:t>
                </a:r>
                <a:endParaRPr lang="en-US" altLang="ko-KR" sz="1200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ko-KR" altLang="en-US" sz="1200" spc="-50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대표값으로</a:t>
                </a:r>
                <a:r>
                  <a:rPr lang="ko-KR" altLang="en-US" sz="1200" spc="-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설정</a:t>
                </a:r>
                <a:endParaRPr lang="en-US" altLang="ko-KR" sz="1200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A20E358-90B3-A24F-8BE2-3B807CBA900D}"/>
                </a:ext>
              </a:extLst>
            </p:cNvPr>
            <p:cNvSpPr txBox="1"/>
            <p:nvPr/>
          </p:nvSpPr>
          <p:spPr>
            <a:xfrm>
              <a:off x="8631877" y="2394350"/>
              <a:ext cx="814647" cy="27007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05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STEP 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6852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7145055A-F685-074F-B635-C18D2D90255E}"/>
              </a:ext>
            </a:extLst>
          </p:cNvPr>
          <p:cNvSpPr txBox="1"/>
          <p:nvPr/>
        </p:nvSpPr>
        <p:spPr>
          <a:xfrm>
            <a:off x="581052" y="507736"/>
            <a:ext cx="4140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데이터 분석 및 시각화 방법</a:t>
            </a:r>
            <a:endParaRPr lang="en-GB" sz="2800" b="1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CA60083-FBDE-F945-A4B7-FE1A8608AF95}"/>
              </a:ext>
            </a:extLst>
          </p:cNvPr>
          <p:cNvSpPr txBox="1"/>
          <p:nvPr/>
        </p:nvSpPr>
        <p:spPr>
          <a:xfrm>
            <a:off x="8887522" y="353847"/>
            <a:ext cx="291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군집화 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|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변화추이 계산 방법</a:t>
            </a:r>
            <a:endParaRPr lang="en-GB" sz="1400" dirty="0">
              <a:solidFill>
                <a:schemeClr val="tx1">
                  <a:lumMod val="85000"/>
                  <a:lumOff val="1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pic>
        <p:nvPicPr>
          <p:cNvPr id="3" name="그림 2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A8C8490A-81DA-B94C-A1AC-3BAFE1764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990" y="1919498"/>
            <a:ext cx="2754810" cy="443076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5706473F-8F2C-0B4D-B14A-80EFF8E6A58F}"/>
              </a:ext>
            </a:extLst>
          </p:cNvPr>
          <p:cNvSpPr/>
          <p:nvPr/>
        </p:nvSpPr>
        <p:spPr>
          <a:xfrm>
            <a:off x="5173139" y="1919498"/>
            <a:ext cx="6304987" cy="263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10" indent="-34291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표본의 편차 혹은 왜곡이 심하게 나타나는 경우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b="1" dirty="0"/>
              <a:t>중앙값이 유용합니다</a:t>
            </a:r>
            <a:r>
              <a:rPr lang="en-US" altLang="ko-KR" sz="1600" b="1" dirty="0"/>
              <a:t>.</a:t>
            </a:r>
            <a:endParaRPr lang="ko-KR" altLang="en-US" sz="1600" dirty="0"/>
          </a:p>
          <a:p>
            <a:pPr marL="342910" indent="-34291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현재 데이터는 </a:t>
            </a:r>
            <a:r>
              <a:rPr lang="en-US" altLang="ko-KR" sz="1600" dirty="0"/>
              <a:t>2020</a:t>
            </a:r>
            <a:r>
              <a:rPr lang="ko-KR" altLang="en-US" sz="1600" dirty="0"/>
              <a:t>년 </a:t>
            </a:r>
            <a:r>
              <a:rPr lang="en-US" altLang="ko-KR" sz="1600" dirty="0"/>
              <a:t>01</a:t>
            </a:r>
            <a:r>
              <a:rPr lang="ko-KR" altLang="en-US" sz="1600" dirty="0"/>
              <a:t>월부터</a:t>
            </a:r>
            <a:r>
              <a:rPr lang="en-US" altLang="ko-KR" sz="1600" dirty="0"/>
              <a:t> 06</a:t>
            </a:r>
            <a:r>
              <a:rPr lang="ko-KR" altLang="en-US" sz="1600" dirty="0"/>
              <a:t>월 중순까지의 데이터로 </a:t>
            </a:r>
            <a:r>
              <a:rPr lang="ko-KR" altLang="en-US" sz="1600" b="1" dirty="0"/>
              <a:t>데이터가 적습니다</a:t>
            </a:r>
            <a:r>
              <a:rPr lang="en-US" altLang="ko-KR" sz="1600" b="1" dirty="0"/>
              <a:t>.</a:t>
            </a:r>
            <a:endParaRPr lang="en-US" altLang="ko-KR" sz="1600" dirty="0"/>
          </a:p>
          <a:p>
            <a:pPr marL="342910" indent="-34291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err="1"/>
              <a:t>코로나라는</a:t>
            </a:r>
            <a:r>
              <a:rPr lang="ko-KR" altLang="en-US" sz="1600" b="1" dirty="0"/>
              <a:t> 큰 변수</a:t>
            </a:r>
            <a:r>
              <a:rPr lang="ko-KR" altLang="en-US" sz="1600" dirty="0"/>
              <a:t> 가 있기에 거래 횟수가 </a:t>
            </a:r>
            <a:r>
              <a:rPr lang="ko-KR" altLang="en-US" sz="1600" b="1" dirty="0"/>
              <a:t>급격히 증가하거나 감소하는 경우가 많습니다</a:t>
            </a:r>
            <a:r>
              <a:rPr lang="en-US" altLang="ko-KR" sz="1600" b="1" dirty="0"/>
              <a:t>.</a:t>
            </a:r>
            <a:br>
              <a:rPr lang="en-US" altLang="ko-KR" sz="1600" b="1" dirty="0"/>
            </a:br>
            <a:endParaRPr lang="ko-KR" alt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686D4B-17C3-5940-9B1D-F62F19B66E9D}"/>
              </a:ext>
            </a:extLst>
          </p:cNvPr>
          <p:cNvSpPr txBox="1"/>
          <p:nvPr/>
        </p:nvSpPr>
        <p:spPr>
          <a:xfrm>
            <a:off x="5018349" y="4938687"/>
            <a:ext cx="6277681" cy="878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많이 이용하는 평균값을 </a:t>
            </a:r>
            <a:r>
              <a:rPr lang="ko-KR" altLang="en-US" dirty="0" err="1"/>
              <a:t>대표값으로</a:t>
            </a:r>
            <a:r>
              <a:rPr lang="ko-KR" altLang="en-US" dirty="0"/>
              <a:t> 사용하는 것보다 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b="1" dirty="0"/>
              <a:t>중앙값</a:t>
            </a:r>
            <a:r>
              <a:rPr lang="ko-KR" altLang="en-US" dirty="0"/>
              <a:t>을 </a:t>
            </a:r>
            <a:r>
              <a:rPr lang="ko-KR" altLang="en-US" b="1" dirty="0" err="1"/>
              <a:t>대표값</a:t>
            </a:r>
            <a:r>
              <a:rPr lang="ko-KR" altLang="en-US" dirty="0" err="1"/>
              <a:t>으로</a:t>
            </a:r>
            <a:r>
              <a:rPr lang="ko-KR" altLang="en-US" dirty="0"/>
              <a:t> 사용하는 것이 좋다고 판단하였습니다</a:t>
            </a:r>
            <a:r>
              <a:rPr lang="en-US" altLang="ko-KR" dirty="0"/>
              <a:t>.</a:t>
            </a: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DEFCAA2-D31C-F54A-9AC8-6531E4EB5CBB}"/>
              </a:ext>
            </a:extLst>
          </p:cNvPr>
          <p:cNvCxnSpPr>
            <a:cxnSpLocks/>
          </p:cNvCxnSpPr>
          <p:nvPr/>
        </p:nvCxnSpPr>
        <p:spPr>
          <a:xfrm>
            <a:off x="6264442" y="4426592"/>
            <a:ext cx="34450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0AE1949-1DCF-2044-A2C2-025F568915C9}"/>
              </a:ext>
            </a:extLst>
          </p:cNvPr>
          <p:cNvSpPr txBox="1"/>
          <p:nvPr/>
        </p:nvSpPr>
        <p:spPr>
          <a:xfrm>
            <a:off x="796954" y="1350293"/>
            <a:ext cx="2012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대표값</a:t>
            </a:r>
            <a:r>
              <a:rPr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산출 방법</a:t>
            </a:r>
            <a:endParaRPr lang="en-GB" sz="2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3959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CE830F-5DB4-524A-8BF8-AF31A662E73A}"/>
              </a:ext>
            </a:extLst>
          </p:cNvPr>
          <p:cNvSpPr txBox="1"/>
          <p:nvPr/>
        </p:nvSpPr>
        <p:spPr>
          <a:xfrm>
            <a:off x="4757777" y="3113529"/>
            <a:ext cx="274947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인사이트</a:t>
            </a:r>
            <a:r>
              <a:rPr lang="ko-KR" altLang="en-US" sz="35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 분석</a:t>
            </a:r>
            <a:endParaRPr lang="en-GB" sz="3500" b="1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8670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400</TotalTime>
  <Words>965</Words>
  <Application>Microsoft Macintosh PowerPoint</Application>
  <PresentationFormat>와이드스크린</PresentationFormat>
  <Paragraphs>220</Paragraphs>
  <Slides>27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6" baseType="lpstr">
      <vt:lpstr>나눔스퀘어 Bold</vt:lpstr>
      <vt:lpstr>G마켓 산스 Bold</vt:lpstr>
      <vt:lpstr>Nanum Gothic</vt:lpstr>
      <vt:lpstr>NanumGothic</vt:lpstr>
      <vt:lpstr>NanumSquare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박은빈</dc:creator>
  <cp:lastModifiedBy>박은빈</cp:lastModifiedBy>
  <cp:revision>307</cp:revision>
  <dcterms:created xsi:type="dcterms:W3CDTF">2020-07-31T02:02:35Z</dcterms:created>
  <dcterms:modified xsi:type="dcterms:W3CDTF">2020-07-31T08:45:38Z</dcterms:modified>
</cp:coreProperties>
</file>