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0"/>
  </p:notesMasterIdLst>
  <p:sldIdLst>
    <p:sldId id="256" r:id="rId2"/>
    <p:sldId id="274" r:id="rId3"/>
    <p:sldId id="261" r:id="rId4"/>
    <p:sldId id="262" r:id="rId5"/>
    <p:sldId id="266" r:id="rId6"/>
    <p:sldId id="263" r:id="rId7"/>
    <p:sldId id="264" r:id="rId8"/>
    <p:sldId id="265" r:id="rId9"/>
    <p:sldId id="258" r:id="rId10"/>
    <p:sldId id="257" r:id="rId11"/>
    <p:sldId id="260" r:id="rId12"/>
    <p:sldId id="259" r:id="rId13"/>
    <p:sldId id="273" r:id="rId14"/>
    <p:sldId id="272" r:id="rId15"/>
    <p:sldId id="267" r:id="rId16"/>
    <p:sldId id="268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88" autoAdjust="0"/>
  </p:normalViewPr>
  <p:slideViewPr>
    <p:cSldViewPr snapToGrid="0">
      <p:cViewPr varScale="1">
        <p:scale>
          <a:sx n="65" d="100"/>
          <a:sy n="65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7046-C4BC-4CD3-8C82-8936BAD71E5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63C2C-C6CA-4AE3-AB4E-FD071386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63C2C-C6CA-4AE3-AB4E-FD071386C2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63C2C-C6CA-4AE3-AB4E-FD071386C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Sunday (41073 records)- </a:t>
            </a:r>
          </a:p>
          <a:p>
            <a:r>
              <a:rPr lang="en-US" dirty="0" smtClean="0"/>
              <a:t>-cnk03 has the highest average consuming time: 3.994316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cnk05 has the lowest average consuming time: 2.271816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difference between average time for cnk03 and average time for cnk05: 1.722499 seconds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average consuming time for all stations: 2.959541 seconds.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Monday (112 records - noise)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this observation can be omitted because we know that museum is not opened on Monday and there are only few records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Tuesday (33166 records)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cnk02a has the highest average consuming time: 5.503641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cnk09 has the lowest average consuming time: 3.017689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difference between average time for cnk02a and average time for cnk09: 2.485952 seconds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average consuming time for all stations: 3.893435 seconds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Wednesday (31218 records)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cnk02a has the highest average consuming time: 6.208538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cnk09 has the lowest average consuming time: 3.212228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difference between average time for cnk02a and average time for cnk09: 2.99631 seconds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average consuming time for all stations: 4.154297 seconds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Thursday (31769 records)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cnk02a has the highest average consuming time: 6.210648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cnk09 has the lowest average consuming time: 3.347781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difference between average time for cnk02a and average time for cnk09: 2.862867 seconds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average consuming time for all stations: 4.179792 seconds.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Friday (35381 records)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cnk02a has the highest average consuming time: 5.862846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cnk09 has the lowest average consuming time: 3.128959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difference between average time for cnk02a and average time for cnk09: 2.733887 seconds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average consuming time for all stations: 4.033579 seconds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Saturday (44124 records)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cnk02a has the highest average consuming time: 4.054054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cnk09 has the lowest average consuming time: 2.497465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difference between average time for cnk02a and average time for cnk09: 1.556589 seconds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average consuming time for all stations: 2.914686 seconds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cnk02a has the highest average consuming time during whole week (Mon, Tue, Wed, Thu, Fri), and cnk02b is in the second place during those days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cnk03 has the highest average consuming time per weekend (Sat, Sun)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cnk05 has the lowest average consuming time on Thu and Sun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cnk09 has the lowest average consuming time on Mon, Tue, Wed, Fri, 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63C2C-C6CA-4AE3-AB4E-FD071386C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Means:             </a:t>
            </a:r>
          </a:p>
          <a:p>
            <a:r>
              <a:rPr lang="en-US" dirty="0" smtClean="0"/>
              <a:t>	cnk06    	cnk03    	cnk07   	cnk02b    	cnk09    	cnk02a    	cnk10    	cnk05</a:t>
            </a:r>
          </a:p>
          <a:p>
            <a:r>
              <a:rPr lang="en-US" dirty="0" smtClean="0"/>
              <a:t>Sunday    14.35340 	14.47033 	14.46792 	14.26845 	14.45967 	14.256007 	14.37079 	14.40827</a:t>
            </a:r>
          </a:p>
          <a:p>
            <a:r>
              <a:rPr lang="en-US" dirty="0" smtClean="0"/>
              <a:t>Monday   12.16976 	13.26546 	12.71790 	12.23854 	11.66198  	9.058646 	12.80294 	12.03983</a:t>
            </a:r>
          </a:p>
          <a:p>
            <a:r>
              <a:rPr lang="en-US" dirty="0" smtClean="0"/>
              <a:t>Tuesday   13.68058 	13.80538 	13.82107 	13.64266 	13.77322 	13.657539 	13.76832 	13.81684</a:t>
            </a:r>
          </a:p>
          <a:p>
            <a:r>
              <a:rPr lang="en-US" dirty="0" smtClean="0"/>
              <a:t>Wednesday 13.67958 	13.78113 	13.78075 	13.69379 	13.80406 	13.702183 	13.72071 	13.77186</a:t>
            </a:r>
          </a:p>
          <a:p>
            <a:r>
              <a:rPr lang="en-US" dirty="0" smtClean="0"/>
              <a:t>Thursday  13.63011 	13.79388 	13.77185 	13.70384 	13.83975 	13.690766 	13.75886 	13.74630</a:t>
            </a:r>
          </a:p>
          <a:p>
            <a:r>
              <a:rPr lang="en-US" dirty="0" smtClean="0"/>
              <a:t>Friday      13.73988 	13.82268 	13.79504 	13.72794 	13.84597 	13.730221 	13.83803 	13.74263</a:t>
            </a:r>
          </a:p>
          <a:p>
            <a:r>
              <a:rPr lang="en-US" dirty="0" smtClean="0"/>
              <a:t>Saturday  14.73413 	14.80536 	14.81400 	14.66554 	14.83785 	14.644664 	14.82101 	14.77472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Standard deviations:             </a:t>
            </a:r>
          </a:p>
          <a:p>
            <a:r>
              <a:rPr lang="en-US" dirty="0" smtClean="0"/>
              <a:t>	cnk06    	cnk03    	cnk07   	cnk02b    	cnk09   	cnk02a    	cnk10    	cnk05</a:t>
            </a:r>
          </a:p>
          <a:p>
            <a:r>
              <a:rPr lang="en-US" dirty="0" smtClean="0"/>
              <a:t>Sunday    	2.314055 	2.475582 	2.387400 	2.325717 	2.333545 	2.355663 	2.323724 	2.296872</a:t>
            </a:r>
          </a:p>
          <a:p>
            <a:r>
              <a:rPr lang="en-US" dirty="0" smtClean="0"/>
              <a:t>Monday    	2.849689 	3.045327 	3.974608 	3.366536 	4.009561 	3.908453 	2.778640 	4.538529</a:t>
            </a:r>
          </a:p>
          <a:p>
            <a:r>
              <a:rPr lang="en-US" dirty="0" smtClean="0"/>
              <a:t>Tuesday   	2.081025 	2.183325 	2.131739 	2.134395 	2.061041 	2.123398 	2.069862 	2.073896</a:t>
            </a:r>
          </a:p>
          <a:p>
            <a:r>
              <a:rPr lang="en-US" dirty="0" smtClean="0"/>
              <a:t>Wednesday 	2.104622 	2.192900 	2.157148 	2.128641 	2.092396 	2.133458 	2.058289 	2.078894</a:t>
            </a:r>
          </a:p>
          <a:p>
            <a:r>
              <a:rPr lang="en-US" dirty="0" smtClean="0"/>
              <a:t>Thursday  	2.083463 	2.189244 	2.174891 	2.128392 	2.107875 	2.159351 	2.102037 	2.090608</a:t>
            </a:r>
          </a:p>
          <a:p>
            <a:r>
              <a:rPr lang="en-US" dirty="0" smtClean="0"/>
              <a:t>Friday    	2.141710 	2.259025 	2.183337 	2.157360 	2.109304 	2.159740 	2.104501 	2.098668</a:t>
            </a:r>
          </a:p>
          <a:p>
            <a:r>
              <a:rPr lang="en-US" dirty="0" smtClean="0"/>
              <a:t>Saturday  	2.258698 	2.384552 	2.342690 	2.264176 	2.252416 	2.275511 	2.254123 	2.235153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63C2C-C6CA-4AE3-AB4E-FD071386C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63C2C-C6CA-4AE3-AB4E-FD071386C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2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first visualization (start time and consumed time):</a:t>
            </a:r>
          </a:p>
          <a:p>
            <a:r>
              <a:rPr lang="en-US" baseline="0" dirty="0" smtClean="0"/>
              <a:t>We can see that the first cluster contains the visits with the big consumed time, and the rest depends in the start hour.</a:t>
            </a:r>
          </a:p>
          <a:p>
            <a:r>
              <a:rPr lang="en-US" baseline="0" dirty="0" smtClean="0"/>
              <a:t>Most of the visits with small consumed time less than 60 min.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the second plot we can see that most of the visits with small interactions number, which id related also to the long consumed time, because usually when you have a lot of interactions it means you spent long time.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63C2C-C6CA-4AE3-AB4E-FD071386C2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time values: </a:t>
            </a:r>
          </a:p>
          <a:p>
            <a:r>
              <a:rPr lang="en-US" dirty="0" smtClean="0"/>
              <a:t>25.508381 , 2.438154 , 2.338091 , 2.320022 </a:t>
            </a:r>
          </a:p>
          <a:p>
            <a:endParaRPr lang="en-US" dirty="0" smtClean="0"/>
          </a:p>
          <a:p>
            <a:r>
              <a:rPr lang="en-US" dirty="0" smtClean="0"/>
              <a:t>Visitors Count:</a:t>
            </a:r>
          </a:p>
          <a:p>
            <a:r>
              <a:rPr lang="en-US" dirty="0" smtClean="0"/>
              <a:t>43507 , 41421 , 34852 , 11148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63C2C-C6CA-4AE3-AB4E-FD071386C2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E938-99B7-4AA5-AB28-3A3639555EE2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610-84A9-496E-8674-1263DB71095D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026-1CC2-4F1F-BCFC-4F60BFBCE847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6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E090-4742-4E3A-981C-2A8F84DC3FC0}" type="datetime1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A6FA-67D7-4C9A-847E-8613AD130F2C}" type="datetime1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3ED6-D8AC-456F-B9A9-4CD8F1DC7F4E}" type="datetime1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9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737B-F47E-4D70-A0CE-4D45A5AEECFF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B9A6-6926-46FB-9522-4E18BD5E67B6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A43F-D244-4EF1-90FE-8F364218BD30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BAC2-4EE3-4271-9D6F-D9E0CA87E0D9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2D4-BEBD-4D47-AA9B-C7EEC1C82B69}" type="datetime1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3A9-A89D-4483-94C7-681FF09FD9AB}" type="datetime1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7D41-F5E1-4047-99AB-5186B80B72F0}" type="datetime1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56BB-7B1C-4AC6-AB22-370E463A4B7E}" type="datetime1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D585-CEA5-4C37-9A71-FFD758D3308D}" type="datetime1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90B-29FE-4D62-9A5B-009B48B7D6BE}" type="datetime1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CE857-2706-4068-A62C-FD56BF23F8A7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CBD61C-65C0-43E6-A141-1DCF244A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0031" y="2485293"/>
            <a:ext cx="8825658" cy="2754922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 Mining </a:t>
            </a:r>
            <a:r>
              <a:rPr lang="en-US" smtClean="0"/>
              <a:t>- Advances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/>
              <a:t>Project </a:t>
            </a:r>
            <a:r>
              <a:rPr lang="en-US" dirty="0" smtClean="0"/>
              <a:t>2- P3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078" y="5386975"/>
            <a:ext cx="8915399" cy="1126283"/>
          </a:xfrm>
        </p:spPr>
        <p:txBody>
          <a:bodyPr/>
          <a:lstStyle/>
          <a:p>
            <a:r>
              <a:rPr lang="en-US" dirty="0" err="1" smtClean="0"/>
              <a:t>Ziad</a:t>
            </a:r>
            <a:r>
              <a:rPr lang="en-US" dirty="0" smtClean="0"/>
              <a:t> AL </a:t>
            </a:r>
            <a:r>
              <a:rPr lang="en-US" dirty="0" err="1" smtClean="0"/>
              <a:t>bkhetan</a:t>
            </a:r>
            <a:r>
              <a:rPr lang="en-US" dirty="0"/>
              <a:t>, </a:t>
            </a:r>
            <a:r>
              <a:rPr lang="en-US" dirty="0" err="1"/>
              <a:t>Neven</a:t>
            </a:r>
            <a:r>
              <a:rPr lang="en-US" dirty="0"/>
              <a:t> </a:t>
            </a:r>
            <a:r>
              <a:rPr lang="en-US" dirty="0" err="1"/>
              <a:t>Piculjan</a:t>
            </a:r>
            <a:r>
              <a:rPr lang="en-US" dirty="0"/>
              <a:t>, Naveen </a:t>
            </a:r>
            <a:r>
              <a:rPr lang="en-US" dirty="0" err="1"/>
              <a:t>Mupparapu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Winter semester - 2015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8" y="113568"/>
            <a:ext cx="2371725" cy="2371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7027" y="823310"/>
            <a:ext cx="7394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Warsaw University Of Technology</a:t>
            </a:r>
          </a:p>
          <a:p>
            <a:r>
              <a:rPr lang="en-US" sz="2400" b="1" dirty="0" smtClean="0"/>
              <a:t>Faculty of Mathematics and Information Systems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14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Visualization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03312" y="1611517"/>
            <a:ext cx="4396339" cy="464482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01" y="1611516"/>
            <a:ext cx="5435820" cy="4644821"/>
          </a:xfrm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3" y="1611517"/>
            <a:ext cx="5435820" cy="464482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093413" y="5087566"/>
            <a:ext cx="1957422" cy="7198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0333" y="4970834"/>
            <a:ext cx="1065957" cy="9533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3278772">
            <a:off x="3043123" y="2000772"/>
            <a:ext cx="632298" cy="2977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7919167">
            <a:off x="6402003" y="1824265"/>
            <a:ext cx="632298" cy="3109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82612" y="2169409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consumed time and a lot of interactions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in each cluster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1" y="2056091"/>
            <a:ext cx="5002989" cy="420024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86" y="2056090"/>
            <a:ext cx="5010028" cy="4200245"/>
          </a:xfrm>
        </p:spPr>
      </p:pic>
      <p:sp>
        <p:nvSpPr>
          <p:cNvPr id="8" name="Rounded Rectangle 7"/>
          <p:cNvSpPr/>
          <p:nvPr/>
        </p:nvSpPr>
        <p:spPr>
          <a:xfrm>
            <a:off x="1108954" y="2869660"/>
            <a:ext cx="1079770" cy="2879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180118" y="4511390"/>
            <a:ext cx="1079770" cy="124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88724" y="4912468"/>
            <a:ext cx="3093058" cy="9111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94594" y="2869660"/>
            <a:ext cx="3255862" cy="2879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Stations in the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7077" y="1817078"/>
            <a:ext cx="5085999" cy="3852648"/>
          </a:xfrm>
        </p:spPr>
        <p:txBody>
          <a:bodyPr/>
          <a:lstStyle/>
          <a:p>
            <a:r>
              <a:rPr lang="en-US" dirty="0" smtClean="0"/>
              <a:t>Most of the visits with long consumed time and a lot of interactions happened in the stations cnk05, cnk10, cnk06.</a:t>
            </a:r>
          </a:p>
          <a:p>
            <a:endParaRPr lang="en-US" dirty="0" smtClean="0"/>
          </a:p>
          <a:p>
            <a:r>
              <a:rPr lang="en-US" dirty="0" smtClean="0"/>
              <a:t>The minimum number of the visits with long consumed time in the station cnk03, cnk09.</a:t>
            </a:r>
          </a:p>
          <a:p>
            <a:endParaRPr lang="en-US" dirty="0" smtClean="0"/>
          </a:p>
          <a:p>
            <a:r>
              <a:rPr lang="en-US" dirty="0" smtClean="0"/>
              <a:t>All the stations have visits with short consumed time and few interactions.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724" y="1685685"/>
            <a:ext cx="4822459" cy="4037615"/>
          </a:xfrm>
        </p:spPr>
      </p:pic>
      <p:sp>
        <p:nvSpPr>
          <p:cNvPr id="6" name="Oval 5"/>
          <p:cNvSpPr/>
          <p:nvPr/>
        </p:nvSpPr>
        <p:spPr>
          <a:xfrm>
            <a:off x="10294755" y="3657600"/>
            <a:ext cx="776605" cy="637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05327" y="3704493"/>
            <a:ext cx="776605" cy="637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461177" y="3528646"/>
            <a:ext cx="811777" cy="894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589606" y="2099982"/>
            <a:ext cx="3481754" cy="691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2, long time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251604" y="5585587"/>
            <a:ext cx="419146" cy="1012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10104640" y="5601629"/>
            <a:ext cx="419146" cy="1012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Between Pages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Association Rules</a:t>
            </a:r>
          </a:p>
          <a:p>
            <a:endParaRPr lang="en-US" dirty="0" smtClean="0"/>
          </a:p>
          <a:p>
            <a:r>
              <a:rPr lang="en-US" dirty="0" smtClean="0"/>
              <a:t>We tried to extract the relations between the pages in the same visit.</a:t>
            </a:r>
          </a:p>
          <a:p>
            <a:endParaRPr lang="en-US" dirty="0" smtClean="0"/>
          </a:p>
          <a:p>
            <a:r>
              <a:rPr lang="en-US" dirty="0" smtClean="0"/>
              <a:t>We can use these relations to predict the target page for the customer, after visiting some pages.</a:t>
            </a:r>
          </a:p>
          <a:p>
            <a:endParaRPr lang="en-US" dirty="0" smtClean="0"/>
          </a:p>
          <a:p>
            <a:r>
              <a:rPr lang="en-US" dirty="0" smtClean="0"/>
              <a:t>It could be used to create some new dynamic links to facilitate customer navigation between the pages.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lhs              </a:t>
            </a:r>
            <a:r>
              <a:rPr lang="en-US" b="1" i="1" dirty="0" smtClean="0"/>
              <a:t>	</a:t>
            </a:r>
            <a:r>
              <a:rPr lang="en-US" b="1" i="1" dirty="0" err="1" smtClean="0"/>
              <a:t>rhs</a:t>
            </a:r>
            <a:r>
              <a:rPr lang="en-US" b="1" i="1" dirty="0" smtClean="0"/>
              <a:t>     		support    		confidence 		lift     </a:t>
            </a:r>
          </a:p>
          <a:p>
            <a:r>
              <a:rPr lang="en-US" dirty="0"/>
              <a:t>{} </a:t>
            </a:r>
            <a:r>
              <a:rPr lang="en-US" dirty="0" smtClean="0"/>
              <a:t>	=&gt; 		{</a:t>
            </a:r>
            <a:r>
              <a:rPr lang="en-US" dirty="0"/>
              <a:t>Splash} </a:t>
            </a:r>
            <a:r>
              <a:rPr lang="en-US" dirty="0" smtClean="0"/>
              <a:t>	1.0000000 		1.0000000 		1.000000</a:t>
            </a:r>
          </a:p>
          <a:p>
            <a:r>
              <a:rPr lang="en-US" dirty="0"/>
              <a:t>{Screen} =&gt; </a:t>
            </a:r>
            <a:r>
              <a:rPr lang="en-US" dirty="0" smtClean="0"/>
              <a:t>	{</a:t>
            </a:r>
            <a:r>
              <a:rPr lang="en-US" dirty="0"/>
              <a:t>Splash} </a:t>
            </a:r>
            <a:r>
              <a:rPr lang="en-US" dirty="0" smtClean="0"/>
              <a:t>	0.3146742 		1.0000000		 </a:t>
            </a:r>
            <a:r>
              <a:rPr lang="en-US" dirty="0"/>
              <a:t>1.000000 </a:t>
            </a:r>
          </a:p>
          <a:p>
            <a:r>
              <a:rPr lang="en-US" dirty="0"/>
              <a:t>{</a:t>
            </a:r>
            <a:r>
              <a:rPr lang="en-US" dirty="0" err="1" smtClean="0"/>
              <a:t>removalWarningScene</a:t>
            </a:r>
            <a:r>
              <a:rPr lang="en-US" dirty="0"/>
              <a:t>} =&gt; {Splash} 0.2238498 1.0000000 </a:t>
            </a:r>
            <a:r>
              <a:rPr lang="en-US" dirty="0" smtClean="0"/>
              <a:t>	1.000000</a:t>
            </a:r>
          </a:p>
          <a:p>
            <a:r>
              <a:rPr lang="en-US" dirty="0"/>
              <a:t>{Menu} =&gt; </a:t>
            </a:r>
            <a:r>
              <a:rPr lang="en-US" dirty="0" smtClean="0"/>
              <a:t>	{</a:t>
            </a:r>
            <a:r>
              <a:rPr lang="en-US" dirty="0"/>
              <a:t>Splash} </a:t>
            </a:r>
            <a:r>
              <a:rPr lang="en-US" dirty="0" smtClean="0"/>
              <a:t>	0.2068960 		1.0000000 		1.000000</a:t>
            </a:r>
          </a:p>
          <a:p>
            <a:r>
              <a:rPr lang="en-US" dirty="0"/>
              <a:t>{Main} =&gt; {Splash} </a:t>
            </a:r>
            <a:r>
              <a:rPr lang="en-US" dirty="0" smtClean="0"/>
              <a:t>		0.1425131 		1.0000000 		1.000000 </a:t>
            </a:r>
          </a:p>
          <a:p>
            <a:r>
              <a:rPr lang="en-US" dirty="0"/>
              <a:t>{</a:t>
            </a:r>
            <a:r>
              <a:rPr lang="en-US" dirty="0" err="1"/>
              <a:t>ChooseOne</a:t>
            </a:r>
            <a:r>
              <a:rPr lang="en-US" dirty="0"/>
              <a:t>} =&gt; {Splash} 0.1410105 </a:t>
            </a:r>
            <a:r>
              <a:rPr lang="en-US" dirty="0" smtClean="0"/>
              <a:t>		1.0000000 		1.000000</a:t>
            </a:r>
          </a:p>
          <a:p>
            <a:r>
              <a:rPr lang="en-US" dirty="0"/>
              <a:t>{Evaluation} =&gt; {</a:t>
            </a:r>
            <a:r>
              <a:rPr lang="en-US" dirty="0" err="1"/>
              <a:t>ChooseOne</a:t>
            </a:r>
            <a:r>
              <a:rPr lang="en-US" dirty="0"/>
              <a:t>} 0.1399953 </a:t>
            </a:r>
            <a:r>
              <a:rPr lang="en-US" dirty="0" smtClean="0"/>
              <a:t>	1.0000000 		7.091672</a:t>
            </a:r>
          </a:p>
          <a:p>
            <a:r>
              <a:rPr lang="en-US" dirty="0"/>
              <a:t>{</a:t>
            </a:r>
            <a:r>
              <a:rPr lang="en-US" dirty="0" err="1"/>
              <a:t>ChooseOne</a:t>
            </a:r>
            <a:r>
              <a:rPr lang="en-US" dirty="0"/>
              <a:t>} =&gt; {Evaluation} 0.1399953 </a:t>
            </a:r>
            <a:r>
              <a:rPr lang="en-US" dirty="0" smtClean="0"/>
              <a:t>	0.9928007 		7.091672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Between Stations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Association Rules:</a:t>
            </a:r>
          </a:p>
          <a:p>
            <a:r>
              <a:rPr lang="en-US" dirty="0"/>
              <a:t>support is </a:t>
            </a:r>
            <a:r>
              <a:rPr lang="en-US" dirty="0" smtClean="0"/>
              <a:t>maximized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refers to the most popular items, so it cover most of the </a:t>
            </a:r>
            <a:r>
              <a:rPr lang="en-US" dirty="0" smtClean="0"/>
              <a:t>customers needs</a:t>
            </a:r>
          </a:p>
          <a:p>
            <a:pPr lvl="1"/>
            <a:r>
              <a:rPr lang="en-US" dirty="0" smtClean="0"/>
              <a:t>ten </a:t>
            </a:r>
            <a:r>
              <a:rPr lang="en-US" dirty="0"/>
              <a:t>rules are shown sorted by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be seen that for the most visitors, cnk02 is the first visited </a:t>
            </a:r>
            <a:r>
              <a:rPr lang="en-US" dirty="0" smtClean="0"/>
              <a:t>station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visitor visits station cnk10, cnk05, cnk07, cnk06, cnk03 he/she will visit cnk02 </a:t>
            </a:r>
            <a:r>
              <a:rPr lang="en-US" dirty="0" smtClean="0"/>
              <a:t>afterwards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visitor visit cnk05 and then cnk10 he/she will visit cnk02 and so on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lhs              </a:t>
            </a:r>
            <a:r>
              <a:rPr lang="en-US" b="1" i="1" dirty="0" smtClean="0"/>
              <a:t>		</a:t>
            </a:r>
            <a:r>
              <a:rPr lang="en-US" b="1" i="1" dirty="0" err="1" smtClean="0"/>
              <a:t>rhs</a:t>
            </a:r>
            <a:r>
              <a:rPr lang="en-US" b="1" i="1" dirty="0" smtClean="0"/>
              <a:t>     	support    		confidence 		lift     </a:t>
            </a:r>
          </a:p>
          <a:p>
            <a:r>
              <a:rPr lang="en-US" dirty="0" smtClean="0"/>
              <a:t>{}            </a:t>
            </a:r>
            <a:r>
              <a:rPr lang="en-US" dirty="0"/>
              <a:t>=&gt; {cnk02} </a:t>
            </a:r>
            <a:r>
              <a:rPr lang="en-US" dirty="0" smtClean="0"/>
              <a:t>	0.61377435 		0.6137744  		1.00000006  </a:t>
            </a:r>
          </a:p>
          <a:p>
            <a:r>
              <a:rPr lang="en-US" dirty="0" smtClean="0"/>
              <a:t>{</a:t>
            </a:r>
            <a:r>
              <a:rPr lang="en-US" dirty="0"/>
              <a:t>cnk10}       =&gt; {cnk02} </a:t>
            </a:r>
            <a:r>
              <a:rPr lang="en-US" dirty="0" smtClean="0"/>
              <a:t>	0.17342078 		0.5533507  		0.90155405  </a:t>
            </a:r>
          </a:p>
          <a:p>
            <a:r>
              <a:rPr lang="en-US" dirty="0" smtClean="0"/>
              <a:t>{</a:t>
            </a:r>
            <a:r>
              <a:rPr lang="en-US" dirty="0"/>
              <a:t>cnk05}       =&gt; {cnk02} </a:t>
            </a:r>
            <a:r>
              <a:rPr lang="en-US" dirty="0" smtClean="0"/>
              <a:t>	0.15851470 		0.5682888  		0.92589204  </a:t>
            </a:r>
          </a:p>
          <a:p>
            <a:r>
              <a:rPr lang="en-US" dirty="0" smtClean="0"/>
              <a:t>{</a:t>
            </a:r>
            <a:r>
              <a:rPr lang="en-US" dirty="0"/>
              <a:t>cnk07}       =&gt; {cnk02} </a:t>
            </a:r>
            <a:r>
              <a:rPr lang="en-US" dirty="0" smtClean="0"/>
              <a:t>	0.13013810 		0.5534971  		0.90179252  </a:t>
            </a:r>
          </a:p>
          <a:p>
            <a:r>
              <a:rPr lang="en-US" dirty="0" smtClean="0"/>
              <a:t>{</a:t>
            </a:r>
            <a:r>
              <a:rPr lang="en-US" dirty="0"/>
              <a:t>cnk06}       =&gt; {cnk02} </a:t>
            </a:r>
            <a:r>
              <a:rPr lang="en-US" dirty="0" smtClean="0"/>
              <a:t>	0.10569941 		0.5885251  		0.95886243  </a:t>
            </a:r>
          </a:p>
          <a:p>
            <a:r>
              <a:rPr lang="en-US" dirty="0" smtClean="0"/>
              <a:t>{</a:t>
            </a:r>
            <a:r>
              <a:rPr lang="en-US" dirty="0"/>
              <a:t>cnk03}       =&gt; {cnk02} </a:t>
            </a:r>
            <a:r>
              <a:rPr lang="en-US" dirty="0" smtClean="0"/>
              <a:t>	0.10294139 		0.5743479  		0.935763930</a:t>
            </a:r>
          </a:p>
          <a:p>
            <a:r>
              <a:rPr lang="en-US" dirty="0" smtClean="0"/>
              <a:t>{</a:t>
            </a:r>
            <a:r>
              <a:rPr lang="en-US" dirty="0"/>
              <a:t>cnk05,cnk10} =&gt; {cnk02} 0.07828639 </a:t>
            </a:r>
            <a:r>
              <a:rPr lang="en-US" dirty="0" smtClean="0"/>
              <a:t>	0.6282896  		1.023649231 </a:t>
            </a:r>
          </a:p>
          <a:p>
            <a:r>
              <a:rPr lang="en-US" dirty="0" smtClean="0"/>
              <a:t>{</a:t>
            </a:r>
            <a:r>
              <a:rPr lang="en-US" dirty="0"/>
              <a:t>cnk09,cnk10} =&gt; {cnk02} 0.07510558 </a:t>
            </a:r>
            <a:r>
              <a:rPr lang="en-US" dirty="0" smtClean="0"/>
              <a:t>	0.6201843  		1.010443529 </a:t>
            </a:r>
          </a:p>
          <a:p>
            <a:r>
              <a:rPr lang="en-US" dirty="0" smtClean="0"/>
              <a:t>{</a:t>
            </a:r>
            <a:r>
              <a:rPr lang="en-US" dirty="0"/>
              <a:t>cnk05,cnk09} =&gt; {cnk02} 0.06892585 </a:t>
            </a:r>
            <a:r>
              <a:rPr lang="en-US" dirty="0" smtClean="0"/>
              <a:t>	0.6355394  		1.035461128 </a:t>
            </a:r>
          </a:p>
          <a:p>
            <a:r>
              <a:rPr lang="en-US" dirty="0" smtClean="0"/>
              <a:t>{</a:t>
            </a:r>
            <a:r>
              <a:rPr lang="en-US" dirty="0"/>
              <a:t>cnk05,cnk09} =&gt; {cnk10} 0.06179237 </a:t>
            </a:r>
            <a:r>
              <a:rPr lang="en-US" dirty="0" smtClean="0"/>
              <a:t>	0.5697643  		1.8180028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7108"/>
            <a:ext cx="8915400" cy="44341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could extract some patterns that the visitors followed:</a:t>
            </a:r>
          </a:p>
          <a:p>
            <a:pPr lvl="1"/>
            <a:r>
              <a:rPr lang="en-US" dirty="0" smtClean="0"/>
              <a:t>Most of the  long visits happened in stations  cnk05, cnk06, cnk10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visitors visited all the stations for short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found that the users visited similar stations, that lead us to define some rules for this.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About 60% of visitor visited the station cnk02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could define some relations between the visited pages during the same visit.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found some groups of visitors who have the similar behavior based on the consumed time, and  the interactions count.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Introduction</a:t>
            </a:r>
          </a:p>
          <a:p>
            <a:endParaRPr lang="en-US" sz="2800" b="1" dirty="0"/>
          </a:p>
          <a:p>
            <a:r>
              <a:rPr lang="en-US" sz="2800" b="1" dirty="0" smtClean="0"/>
              <a:t>Dataset Statistical Information</a:t>
            </a:r>
          </a:p>
          <a:p>
            <a:endParaRPr lang="en-US" sz="2800" b="1" dirty="0"/>
          </a:p>
          <a:p>
            <a:r>
              <a:rPr lang="en-US" sz="2800" b="1" dirty="0" smtClean="0"/>
              <a:t>Clustering Statistical Information</a:t>
            </a:r>
          </a:p>
          <a:p>
            <a:endParaRPr lang="en-US" sz="2800" b="1" dirty="0"/>
          </a:p>
          <a:p>
            <a:r>
              <a:rPr lang="en-US" sz="2800" b="1" dirty="0" smtClean="0"/>
              <a:t>Association Rules Statistical Information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Conclusion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logs for </a:t>
            </a:r>
            <a:r>
              <a:rPr lang="en-US" dirty="0"/>
              <a:t>these </a:t>
            </a:r>
            <a:r>
              <a:rPr lang="en-US" dirty="0" smtClean="0"/>
              <a:t>8 stations</a:t>
            </a:r>
            <a:r>
              <a:rPr lang="en-US" dirty="0"/>
              <a:t>: </a:t>
            </a:r>
            <a:r>
              <a:rPr lang="en-US" dirty="0" smtClean="0"/>
              <a:t>cnk02a, cnk02b, cnk03, cnk05, cnk06,  cnk07, cnk09, cnk10.</a:t>
            </a:r>
          </a:p>
          <a:p>
            <a:r>
              <a:rPr lang="en-US" dirty="0" smtClean="0"/>
              <a:t>Contains 6.5 M records.</a:t>
            </a:r>
          </a:p>
          <a:p>
            <a:r>
              <a:rPr lang="en-US" dirty="0" smtClean="0"/>
              <a:t>We filtered all visitors with id = -1</a:t>
            </a:r>
          </a:p>
          <a:p>
            <a:r>
              <a:rPr lang="en-US" dirty="0" smtClean="0"/>
              <a:t>Create another dataset with these features:</a:t>
            </a:r>
          </a:p>
          <a:p>
            <a:pPr lvl="1"/>
            <a:r>
              <a:rPr lang="en-US" dirty="0" smtClean="0"/>
              <a:t>Consumed time</a:t>
            </a:r>
          </a:p>
          <a:p>
            <a:pPr lvl="1"/>
            <a:r>
              <a:rPr lang="en-US" dirty="0" smtClean="0"/>
              <a:t>start time</a:t>
            </a:r>
          </a:p>
          <a:p>
            <a:pPr lvl="1"/>
            <a:r>
              <a:rPr lang="en-US" dirty="0" smtClean="0"/>
              <a:t>visit day</a:t>
            </a:r>
          </a:p>
          <a:p>
            <a:pPr lvl="1"/>
            <a:r>
              <a:rPr lang="en-US" dirty="0" smtClean="0"/>
              <a:t>interactions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cnk02a </a:t>
            </a:r>
            <a:r>
              <a:rPr lang="en-US" dirty="0"/>
              <a:t>has the highest average consuming time: </a:t>
            </a:r>
            <a:r>
              <a:rPr lang="en-US" dirty="0" smtClean="0"/>
              <a:t>4.996435</a:t>
            </a:r>
          </a:p>
          <a:p>
            <a:endParaRPr lang="en-US" dirty="0" smtClean="0"/>
          </a:p>
          <a:p>
            <a:r>
              <a:rPr lang="en-US" dirty="0" smtClean="0"/>
              <a:t>cnk09 </a:t>
            </a:r>
            <a:r>
              <a:rPr lang="en-US" dirty="0"/>
              <a:t>has the lowest average consuming time: </a:t>
            </a:r>
            <a:r>
              <a:rPr lang="en-US" dirty="0" smtClean="0"/>
              <a:t>2.917625</a:t>
            </a:r>
          </a:p>
          <a:p>
            <a:endParaRPr lang="en-US" dirty="0" smtClean="0"/>
          </a:p>
          <a:p>
            <a:r>
              <a:rPr lang="en-US" dirty="0" smtClean="0"/>
              <a:t>difference </a:t>
            </a:r>
            <a:r>
              <a:rPr lang="en-US" dirty="0"/>
              <a:t>between average time for cnk02a and average time for cnk09: </a:t>
            </a:r>
            <a:r>
              <a:rPr lang="en-US" dirty="0" smtClean="0"/>
              <a:t>2.078811</a:t>
            </a:r>
          </a:p>
          <a:p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consuming time in whole dataset is </a:t>
            </a:r>
            <a:r>
              <a:rPr lang="en-US" dirty="0" smtClean="0"/>
              <a:t>3.667911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415296"/>
            <a:ext cx="4313238" cy="319898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Visits In Each Stations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12" y="1824515"/>
            <a:ext cx="4396339" cy="4431823"/>
          </a:xfrm>
        </p:spPr>
        <p:txBody>
          <a:bodyPr/>
          <a:lstStyle/>
          <a:p>
            <a:r>
              <a:rPr lang="en-US" dirty="0" smtClean="0"/>
              <a:t>cnk06 </a:t>
            </a:r>
            <a:r>
              <a:rPr lang="en-US" dirty="0"/>
              <a:t>has the largest number of visits: </a:t>
            </a:r>
            <a:r>
              <a:rPr lang="en-US" dirty="0" smtClean="0"/>
              <a:t>34932</a:t>
            </a:r>
          </a:p>
          <a:p>
            <a:endParaRPr lang="en-US" dirty="0" smtClean="0"/>
          </a:p>
          <a:p>
            <a:r>
              <a:rPr lang="en-US" dirty="0" smtClean="0"/>
              <a:t>cnk06 </a:t>
            </a:r>
            <a:r>
              <a:rPr lang="en-US" dirty="0"/>
              <a:t>has minimum number of visits: </a:t>
            </a:r>
            <a:r>
              <a:rPr lang="en-US" dirty="0" smtClean="0"/>
              <a:t>18887</a:t>
            </a:r>
          </a:p>
          <a:p>
            <a:endParaRPr lang="en-US" dirty="0" smtClean="0"/>
          </a:p>
          <a:p>
            <a:r>
              <a:rPr lang="en-US" dirty="0" smtClean="0"/>
              <a:t>difference </a:t>
            </a:r>
            <a:r>
              <a:rPr lang="en-US" dirty="0"/>
              <a:t>between number of visits for cnk09 and number of visits for cnk06: </a:t>
            </a:r>
            <a:r>
              <a:rPr lang="en-US" dirty="0" smtClean="0"/>
              <a:t>16045</a:t>
            </a:r>
          </a:p>
          <a:p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visits in whole dataset: 216843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4" y="1894396"/>
            <a:ext cx="5787049" cy="429206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Consumed Time Every Day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48" y="1712669"/>
            <a:ext cx="8929992" cy="4620536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47" y="1264555"/>
            <a:ext cx="9725891" cy="51578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323" y="1606062"/>
            <a:ext cx="9359289" cy="43051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for </a:t>
            </a:r>
            <a:r>
              <a:rPr lang="en-US" sz="2000" dirty="0"/>
              <a:t>each day and for start time and for each station we plotted </a:t>
            </a:r>
            <a:r>
              <a:rPr lang="en-US" sz="2000" dirty="0" smtClean="0"/>
              <a:t>histograms</a:t>
            </a:r>
          </a:p>
          <a:p>
            <a:endParaRPr lang="en-US" sz="2000" dirty="0" smtClean="0"/>
          </a:p>
          <a:p>
            <a:r>
              <a:rPr lang="en-US" sz="2000" dirty="0" smtClean="0"/>
              <a:t>means </a:t>
            </a:r>
            <a:r>
              <a:rPr lang="en-US" sz="2000" dirty="0"/>
              <a:t>and standard deviations are calculated for each </a:t>
            </a:r>
            <a:r>
              <a:rPr lang="en-US" sz="2000" dirty="0" smtClean="0"/>
              <a:t>histogram</a:t>
            </a:r>
          </a:p>
          <a:p>
            <a:endParaRPr lang="en-US" sz="2000" dirty="0" smtClean="0"/>
          </a:p>
          <a:p>
            <a:r>
              <a:rPr lang="en-US" sz="2000" dirty="0" smtClean="0"/>
              <a:t>again</a:t>
            </a:r>
            <a:r>
              <a:rPr lang="en-US" sz="2000" dirty="0"/>
              <a:t>, Monday can be omitted because museum is closed on </a:t>
            </a:r>
            <a:r>
              <a:rPr lang="en-US" sz="2000" dirty="0" smtClean="0"/>
              <a:t>Monday</a:t>
            </a:r>
          </a:p>
          <a:p>
            <a:endParaRPr lang="en-US" sz="2000" dirty="0" smtClean="0"/>
          </a:p>
          <a:p>
            <a:r>
              <a:rPr lang="en-US" sz="2000" dirty="0" smtClean="0"/>
              <a:t>during </a:t>
            </a:r>
            <a:r>
              <a:rPr lang="en-US" sz="2000" dirty="0"/>
              <a:t>the weekends visitors tend to use stations later than during the rest of the </a:t>
            </a:r>
            <a:r>
              <a:rPr lang="en-US" sz="2000" dirty="0" smtClean="0"/>
              <a:t>week</a:t>
            </a:r>
          </a:p>
          <a:p>
            <a:endParaRPr lang="en-US" sz="2000" dirty="0" smtClean="0"/>
          </a:p>
          <a:p>
            <a:r>
              <a:rPr lang="en-US" sz="2000" dirty="0" smtClean="0"/>
              <a:t>during </a:t>
            </a:r>
            <a:r>
              <a:rPr lang="en-US" sz="2000" dirty="0"/>
              <a:t>the weekends most of the visitors visit museum at about </a:t>
            </a:r>
            <a:r>
              <a:rPr lang="en-US" sz="2000" dirty="0" smtClean="0"/>
              <a:t>15:00</a:t>
            </a:r>
          </a:p>
          <a:p>
            <a:endParaRPr lang="en-US" sz="2000" dirty="0" smtClean="0"/>
          </a:p>
          <a:p>
            <a:r>
              <a:rPr lang="en-US" sz="2000" dirty="0" smtClean="0"/>
              <a:t>during </a:t>
            </a:r>
            <a:r>
              <a:rPr lang="en-US" sz="2000" dirty="0"/>
              <a:t>the rest of the week most of the visitors visit museum at about 14:00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used consumed time, start time, the day of the visit, and the interactions count in the same visit to cluster the data.</a:t>
            </a:r>
          </a:p>
          <a:p>
            <a:endParaRPr lang="en-US" dirty="0" smtClean="0"/>
          </a:p>
          <a:p>
            <a:r>
              <a:rPr lang="en-US" dirty="0" smtClean="0"/>
              <a:t>We segmented the data into four different clusters.</a:t>
            </a:r>
          </a:p>
          <a:p>
            <a:endParaRPr lang="en-US" dirty="0" smtClean="0"/>
          </a:p>
          <a:p>
            <a:r>
              <a:rPr lang="en-US" dirty="0" smtClean="0"/>
              <a:t>Visualization </a:t>
            </a:r>
            <a:r>
              <a:rPr lang="en-US" dirty="0"/>
              <a:t>based on start time and consumed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Visualization based on the interactions count and the consumed time.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of the visits less than 50 min.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61C-65C0-43E6-A141-1DCF244A4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1173</Words>
  <Application>Microsoft Office PowerPoint</Application>
  <PresentationFormat>Widescreen</PresentationFormat>
  <Paragraphs>225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Data Mining - Advances  Project 2- P3 </vt:lpstr>
      <vt:lpstr>Plan</vt:lpstr>
      <vt:lpstr>Our Dataset</vt:lpstr>
      <vt:lpstr>Statistical Information</vt:lpstr>
      <vt:lpstr>Visits In Each Stations</vt:lpstr>
      <vt:lpstr>Average Consumed Time Every Day</vt:lpstr>
      <vt:lpstr>Histogram</vt:lpstr>
      <vt:lpstr>Summary</vt:lpstr>
      <vt:lpstr>Clustering</vt:lpstr>
      <vt:lpstr>Clustering Visualization</vt:lpstr>
      <vt:lpstr>Statistics in each cluster</vt:lpstr>
      <vt:lpstr>Stations in the clusters</vt:lpstr>
      <vt:lpstr>Relations Between Pages</vt:lpstr>
      <vt:lpstr>Some Rules</vt:lpstr>
      <vt:lpstr>Relations Between Stations</vt:lpstr>
      <vt:lpstr>Some Rules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albkhetanz</dc:creator>
  <cp:lastModifiedBy>albkhetanz</cp:lastModifiedBy>
  <cp:revision>31</cp:revision>
  <dcterms:created xsi:type="dcterms:W3CDTF">2016-01-22T06:44:53Z</dcterms:created>
  <dcterms:modified xsi:type="dcterms:W3CDTF">2016-01-22T12:11:27Z</dcterms:modified>
</cp:coreProperties>
</file>