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803"/>
  </p:normalViewPr>
  <p:slideViewPr>
    <p:cSldViewPr snapToGrid="0" snapToObjects="1">
      <p:cViewPr varScale="1">
        <p:scale>
          <a:sx n="117" d="100"/>
          <a:sy n="117" d="100"/>
        </p:scale>
        <p:origin x="360" y="176"/>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4/5/20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Martin Packer, IBM</a:t>
            </a:r>
          </a:p>
          <a:p/>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05/04/2020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05/04/2020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05/04/2020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05/04/2020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05/04/2020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05/04/2020</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182880"/>
            <a:ext cx="11826240" cy="279400"/>
          </a:xfrm>
        </p:spPr>
        <p:txBody>
          <a:bodyPr anchor="t">
            <a:normAutofit/>
          </a:bodyPr>
          <a:lstStyle/>
          <a:p>
            <a:pPr>
              <a:defRPr sz="2200"/>
            </a:pPr>
            <a:r>
              <a:t>md2pptx Markdown To Powerpoint Converter 0.9.1 10 October, 2020</a:t>
            </a:r>
            <a:endParaRPr lang="en-US"/>
          </a:p>
        </p:txBody>
      </p:sp>
      <p:sp>
        <p:nvSpPr>
          <p:cNvPr id="3" name="Content Placeholder 2"/>
          <p:cNvSpPr>
            <a:spLocks noGrp="1"/>
          </p:cNvSpPr>
          <p:nvPr>
            <p:ph idx="1"/>
          </p:nvPr>
        </p:nvSpPr>
        <p:spPr>
          <a:xfrm>
            <a:off x="2152650" y="914400"/>
            <a:ext cx="7886700" cy="383182"/>
          </a:xfrm>
        </p:spPr>
        <p:txBody>
          <a:bodyPr>
            <a:normAutofit fontScale="85000" lnSpcReduction="20000"/>
          </a:bodyPr>
          <a:lstStyle/>
          <a:p>
            <a:r>
              <a:t>Presentation built: 10:10 on 11 October, 2020</a:t>
            </a:r>
          </a:p>
          <a:p>
            <a:pPr/>
            <a:r>
              <a:t>Metadata:</a:t>
            </a:r>
          </a:p>
          <a:p>
            <a:pPr lvl="1"/>
            <a:r>
              <a:t>master: Martin Master.pptx</a:t>
            </a:r>
          </a:p>
          <a:p>
            <a:pPr lvl="1"/>
            <a:r>
              <a:t>pageTitleSize: 22</a:t>
            </a:r>
          </a:p>
          <a:p>
            <a:pPr lvl="1"/>
            <a:r>
              <a:t>sectionTitleSize: 30</a:t>
            </a:r>
          </a:p>
          <a:p>
            <a:pPr lvl="1"/>
            <a:r>
              <a:t>baseTextSize: 22</a:t>
            </a:r>
          </a:p>
          <a:p>
            <a:pPr lvl="1"/>
            <a:r>
              <a:t>compactTables: 20</a:t>
            </a:r>
          </a:p>
          <a:p>
            <a:pPr lvl="1"/>
            <a:r>
              <a:t>numbers: no</a:t>
            </a:r>
          </a:p>
          <a:p>
            <a:pPr lvl="1"/>
            <a:r>
              <a:t>style.fgcolor.blue: 0000FF</a:t>
            </a:r>
          </a:p>
          <a:p>
            <a:pPr lvl="1"/>
            <a:r>
              <a:t>style.fgcolor.red: FF0000</a:t>
            </a:r>
          </a:p>
          <a:p>
            <a:pPr lvl="1"/>
            <a:r>
              <a:t>style.fgcolor.green: 00FF00</a:t>
            </a:r>
          </a:p>
          <a:p>
            <a:pPr lvl="1"/>
            <a:r>
              <a:t>style.fgcolor.purple: FF00FF</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000"/>
            </a:pPr>
            <a:r>
              <a:t>Full Presentation</a:t>
            </a:r>
          </a:p>
        </p:txBody>
      </p:sp>
      <p:sp>
        <p:nvSpPr>
          <p:cNvPr id="3" name="Subtitle 2"/>
          <p:cNvSpPr>
            <a:spLocks noGrp="1"/>
          </p:cNvSpPr>
          <p:nvPr>
            <p:ph type="subTitle" idx="1"/>
          </p:nvPr>
        </p:nvSpPr>
        <p:spPr/>
        <p:txBody>
          <a:bodyPr/>
          <a:lstStyle/>
          <a:p>
            <a:pPr>
              <a:defRPr sz="2800"/>
            </a:pPr>
            <a:r>
              <a:t>Martin Packer, IBM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3238500"/>
            <a:ext cx="11826240" cy="381000"/>
          </a:xfrm>
        </p:spPr>
        <p:txBody>
          <a:bodyPr/>
          <a:lstStyle/>
          <a:p>
            <a:pPr>
              <a:defRPr sz="3000"/>
            </a:pPr>
            <a:r>
              <a:t>Some Additional WLM-Related Information</a:t>
            </a:r>
          </a:p>
        </p:txBody>
      </p:sp>
      <p:sp>
        <p:nvSpPr>
          <p:cNvPr id="3" name="Text Placeholder 2"/>
          <p:cNvSpPr>
            <a:spLocks noGrp="1"/>
          </p:cNvSpPr>
          <p:nvPr>
            <p:ph type="body" idx="1"/>
          </p:nvPr>
        </p:nvSpPr>
        <p:spPr/>
        <p:txBody>
          <a:bodyPr/>
          <a:lstStyle/>
          <a:p>
            <a:pPr>
              <a:defRPr sz="2800"/>
            </a:pP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IEAOPT</a:t>
            </a:r>
            <a:r>
              <a:rPr i="1"/>
              <a:t>xx</a:t>
            </a:r>
            <a:r>
              <a:t> INITIMP=</a:t>
            </a:r>
          </a:p>
        </p:txBody>
      </p:sp>
      <p:sp>
        <p:nvSpPr>
          <p:cNvPr id="3" name="Content Placeholder 2"/>
          <p:cNvSpPr>
            <a:spLocks noGrp="1"/>
          </p:cNvSpPr>
          <p:nvPr>
            <p:ph idx="1"/>
          </p:nvPr>
        </p:nvSpPr>
        <p:spPr>
          <a:xfrm>
            <a:off x="457200" y="919480"/>
            <a:ext cx="11277600" cy="5481320"/>
          </a:xfrm>
        </p:spPr>
        <p:txBody>
          <a:bodyPr>
            <a:normAutofit/>
          </a:bodyPr>
          <a:lstStyle/>
          <a:p>
            <a:pPr>
              <a:defRPr sz="2200"/>
            </a:pPr>
            <a:r>
              <a:t>Sets Initiator Code WLM Importance</a:t>
            </a:r>
          </a:p>
          <a:p>
            <a:pPr>
              <a:defRPr sz="2200"/>
            </a:pPr>
            <a:r>
              <a:t>Values are </a:t>
            </a:r>
            <a:r>
              <a:rPr i="1"/>
              <a:t>0</a:t>
            </a:r>
            <a:r>
              <a:t>, </a:t>
            </a:r>
            <a:r>
              <a:rPr i="1"/>
              <a:t>1</a:t>
            </a:r>
            <a:r>
              <a:t>, </a:t>
            </a:r>
            <a:r>
              <a:rPr i="1"/>
              <a:t>2</a:t>
            </a:r>
            <a:r>
              <a:t>, </a:t>
            </a:r>
            <a:r>
              <a:rPr i="1"/>
              <a:t>3</a:t>
            </a:r>
            <a:r>
              <a:t>, </a:t>
            </a:r>
            <a:r>
              <a:rPr i="1"/>
              <a:t>E</a:t>
            </a:r>
          </a:p>
          <a:p>
            <a:pPr lvl="2">
              <a:defRPr sz="1800"/>
            </a:pPr>
            <a:r>
              <a:t/>
            </a:r>
            <a:r>
              <a:rPr i="1"/>
              <a:t>0</a:t>
            </a:r>
            <a:r>
              <a:t> means Dispatching Priority 254 (FE)</a:t>
            </a:r>
          </a:p>
          <a:p>
            <a:pPr lvl="2">
              <a:defRPr sz="1800"/>
            </a:pPr>
            <a:r>
              <a:t/>
            </a:r>
            <a:r>
              <a:rPr i="1"/>
              <a:t>1</a:t>
            </a:r>
            <a:r>
              <a:t> ,</a:t>
            </a:r>
            <a:r>
              <a:rPr i="1"/>
              <a:t>2</a:t>
            </a:r>
            <a:r>
              <a:t>, or </a:t>
            </a:r>
            <a:r>
              <a:rPr i="1"/>
              <a:t>3</a:t>
            </a:r>
            <a:r>
              <a:t> — Defines that the initiator dispatching priority has to be lower than the dispatching priority for CPU critical work with the same or a higher importance level</a:t>
            </a:r>
          </a:p>
          <a:p>
            <a:pPr lvl="4">
              <a:defRPr sz="1400"/>
            </a:pPr>
            <a:r>
              <a:t>If no service class with the CPU critical attribute and a corresponding or higher importance level is defined in the WLM policy, the dispatching priority is calculated in the same way as for parameter INITIMP=E</a:t>
            </a:r>
          </a:p>
          <a:p>
            <a:pPr lvl="2">
              <a:defRPr sz="1800"/>
            </a:pPr>
            <a:r>
              <a:t/>
            </a:r>
            <a:r>
              <a:rPr i="1"/>
              <a:t>E</a:t>
            </a:r>
            <a:r>
              <a:t> - will be calculated in the same way as the enqueue promotion dispatching priority. The dispatching priority is calculated dynamically to ensure access to the processor. It should not impact high importance work; however, there is no guarantee that CPU critical work will always have a higher dispatching priority.</a:t>
            </a:r>
          </a:p>
          <a:p>
            <a:pPr>
              <a:defRPr sz="2200"/>
            </a:pPr>
            <a:r>
              <a:t>SMF30ICU helps size this CPU requirement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Percentile Goal Transaction Ending Buckets</a:t>
            </a:r>
          </a:p>
        </p:txBody>
      </p:sp>
      <p:graphicFrame>
        <p:nvGraphicFramePr>
          <p:cNvPr id="3" name="Table 2"/>
          <p:cNvGraphicFramePr>
            <a:graphicFrameLocks noGrp="1"/>
          </p:cNvGraphicFramePr>
          <p:nvPr/>
        </p:nvGraphicFramePr>
        <p:xfrm>
          <a:off x="182880" y="919480"/>
          <a:ext cx="11826240" cy="3429000"/>
        </p:xfrm>
        <a:graphic>
          <a:graphicData uri="http://schemas.openxmlformats.org/drawingml/2006/table">
            <a:tbl>
              <a:tblPr firstRow="1" bandRow="1">
                <a:tableStyleId>{5C22544A-7EE6-4342-B048-85BDC9FD1C3A}</a:tableStyleId>
              </a:tblPr>
              <a:tblGrid>
                <a:gridCol w="1971040"/>
                <a:gridCol w="3942080"/>
                <a:gridCol w="3942080"/>
                <a:gridCol w="1971040"/>
              </a:tblGrid>
              <a:tr h="228600">
                <a:tc>
                  <a:txBody>
                    <a:bodyPr/>
                    <a:lstStyle/>
                    <a:p>
                      <a:pPr algn="r">
                        <a:defRPr sz="2000"/>
                      </a:pPr>
                      <a:r>
                        <a:t>Bucket</a:t>
                      </a:r>
                    </a:p>
                  </a:txBody>
                  <a:tcPr marT="0" marB="0"/>
                </a:tc>
                <a:tc>
                  <a:txBody>
                    <a:bodyPr/>
                    <a:lstStyle/>
                    <a:p>
                      <a:pPr algn="r">
                        <a:defRPr sz="2000"/>
                      </a:pPr>
                      <a:r>
                        <a:t>Minimum % Of Goal</a:t>
                      </a:r>
                    </a:p>
                  </a:txBody>
                  <a:tcPr marT="0" marB="0"/>
                </a:tc>
                <a:tc>
                  <a:txBody>
                    <a:bodyPr/>
                    <a:lstStyle/>
                    <a:p>
                      <a:pPr algn="r">
                        <a:defRPr sz="2000"/>
                      </a:pPr>
                      <a:r>
                        <a:t>Maximum % of Goal</a:t>
                      </a:r>
                    </a:p>
                  </a:txBody>
                  <a:tcPr marT="0" marB="0"/>
                </a:tc>
                <a:tc>
                  <a:txBody>
                    <a:bodyPr/>
                    <a:lstStyle/>
                    <a:p>
                      <a:pPr algn="r">
                        <a:defRPr sz="2000"/>
                      </a:pPr>
                      <a:r>
                        <a:t>PI Value</a:t>
                      </a:r>
                    </a:p>
                  </a:txBody>
                  <a:tcPr marT="0" marB="0"/>
                </a:tc>
              </a:tr>
              <a:tr h="228600">
                <a:tc>
                  <a:txBody>
                    <a:bodyPr/>
                    <a:lstStyle/>
                    <a:p>
                      <a:pPr algn="r">
                        <a:defRPr sz="2000"/>
                      </a:pPr>
                      <a:r>
                        <a:t>1</a:t>
                      </a:r>
                    </a:p>
                  </a:txBody>
                  <a:tcPr marT="0" marB="0"/>
                </a:tc>
                <a:tc>
                  <a:txBody>
                    <a:bodyPr/>
                    <a:lstStyle/>
                    <a:p>
                      <a:pPr algn="r">
                        <a:defRPr sz="2000"/>
                      </a:pPr>
                      <a:r>
                        <a:t>0</a:t>
                      </a:r>
                    </a:p>
                  </a:txBody>
                  <a:tcPr marT="0" marB="0"/>
                </a:tc>
                <a:tc>
                  <a:txBody>
                    <a:bodyPr/>
                    <a:lstStyle/>
                    <a:p>
                      <a:pPr algn="r">
                        <a:defRPr sz="2000"/>
                      </a:pPr>
                      <a:r>
                        <a:t/>
                      </a:r>
                      <a:r>
                        <a:rPr b="1"/>
                        <a:t>50</a:t>
                      </a:r>
                    </a:p>
                  </a:txBody>
                  <a:tcPr marT="0" marB="0"/>
                </a:tc>
                <a:tc>
                  <a:txBody>
                    <a:bodyPr/>
                    <a:lstStyle/>
                    <a:p>
                      <a:pPr algn="r">
                        <a:defRPr sz="2000"/>
                      </a:pPr>
                      <a:r>
                        <a:t>0.5</a:t>
                      </a:r>
                    </a:p>
                  </a:txBody>
                  <a:tcPr marT="0" marB="0"/>
                </a:tc>
              </a:tr>
              <a:tr h="228600">
                <a:tc>
                  <a:txBody>
                    <a:bodyPr/>
                    <a:lstStyle/>
                    <a:p>
                      <a:pPr algn="r">
                        <a:defRPr sz="2000"/>
                      </a:pPr>
                      <a:r>
                        <a:t>2</a:t>
                      </a:r>
                    </a:p>
                  </a:txBody>
                  <a:tcPr marT="0" marB="0"/>
                </a:tc>
                <a:tc>
                  <a:txBody>
                    <a:bodyPr/>
                    <a:lstStyle/>
                    <a:p>
                      <a:pPr algn="r">
                        <a:defRPr sz="2000"/>
                      </a:pPr>
                      <a:r>
                        <a:t>50</a:t>
                      </a:r>
                    </a:p>
                  </a:txBody>
                  <a:tcPr marT="0" marB="0"/>
                </a:tc>
                <a:tc>
                  <a:txBody>
                    <a:bodyPr/>
                    <a:lstStyle/>
                    <a:p>
                      <a:pPr algn="r">
                        <a:defRPr sz="2000"/>
                      </a:pPr>
                      <a:r>
                        <a:t>60</a:t>
                      </a:r>
                    </a:p>
                  </a:txBody>
                  <a:tcPr marT="0" marB="0"/>
                </a:tc>
                <a:tc>
                  <a:txBody>
                    <a:bodyPr/>
                    <a:lstStyle/>
                    <a:p>
                      <a:pPr algn="r">
                        <a:defRPr sz="2000"/>
                      </a:pPr>
                      <a:r>
                        <a:t>0.6</a:t>
                      </a:r>
                    </a:p>
                  </a:txBody>
                  <a:tcPr marT="0" marB="0"/>
                </a:tc>
              </a:tr>
              <a:tr h="228600">
                <a:tc>
                  <a:txBody>
                    <a:bodyPr/>
                    <a:lstStyle/>
                    <a:p>
                      <a:pPr algn="r">
                        <a:defRPr sz="2000"/>
                      </a:pPr>
                      <a:r>
                        <a:t>3</a:t>
                      </a:r>
                    </a:p>
                  </a:txBody>
                  <a:tcPr marT="0" marB="0"/>
                </a:tc>
                <a:tc>
                  <a:txBody>
                    <a:bodyPr/>
                    <a:lstStyle/>
                    <a:p>
                      <a:pPr algn="r">
                        <a:defRPr sz="2000"/>
                      </a:pPr>
                      <a:r>
                        <a:t>60</a:t>
                      </a:r>
                    </a:p>
                  </a:txBody>
                  <a:tcPr marT="0" marB="0"/>
                </a:tc>
                <a:tc>
                  <a:txBody>
                    <a:bodyPr/>
                    <a:lstStyle/>
                    <a:p>
                      <a:pPr algn="r">
                        <a:defRPr sz="2000"/>
                      </a:pPr>
                      <a:r>
                        <a:t>70</a:t>
                      </a:r>
                    </a:p>
                  </a:txBody>
                  <a:tcPr marT="0" marB="0"/>
                </a:tc>
                <a:tc>
                  <a:txBody>
                    <a:bodyPr/>
                    <a:lstStyle/>
                    <a:p>
                      <a:pPr algn="r">
                        <a:defRPr sz="2000"/>
                      </a:pPr>
                      <a:r>
                        <a:t>0.7</a:t>
                      </a:r>
                    </a:p>
                  </a:txBody>
                  <a:tcPr marT="0" marB="0"/>
                </a:tc>
              </a:tr>
              <a:tr h="228600">
                <a:tc>
                  <a:txBody>
                    <a:bodyPr/>
                    <a:lstStyle/>
                    <a:p>
                      <a:pPr algn="r">
                        <a:defRPr sz="2000"/>
                      </a:pPr>
                      <a:r>
                        <a:t>4</a:t>
                      </a:r>
                    </a:p>
                  </a:txBody>
                  <a:tcPr marT="0" marB="0"/>
                </a:tc>
                <a:tc>
                  <a:txBody>
                    <a:bodyPr/>
                    <a:lstStyle/>
                    <a:p>
                      <a:pPr algn="r">
                        <a:defRPr sz="2000"/>
                      </a:pPr>
                      <a:r>
                        <a:t>70</a:t>
                      </a:r>
                    </a:p>
                  </a:txBody>
                  <a:tcPr marT="0" marB="0"/>
                </a:tc>
                <a:tc>
                  <a:txBody>
                    <a:bodyPr/>
                    <a:lstStyle/>
                    <a:p>
                      <a:pPr algn="r">
                        <a:defRPr sz="2000"/>
                      </a:pPr>
                      <a:r>
                        <a:t>80</a:t>
                      </a:r>
                    </a:p>
                  </a:txBody>
                  <a:tcPr marT="0" marB="0"/>
                </a:tc>
                <a:tc>
                  <a:txBody>
                    <a:bodyPr/>
                    <a:lstStyle/>
                    <a:p>
                      <a:pPr algn="r">
                        <a:defRPr sz="2000"/>
                      </a:pPr>
                      <a:r>
                        <a:t>0.8</a:t>
                      </a:r>
                    </a:p>
                  </a:txBody>
                  <a:tcPr marT="0" marB="0"/>
                </a:tc>
              </a:tr>
              <a:tr h="228600">
                <a:tc>
                  <a:txBody>
                    <a:bodyPr/>
                    <a:lstStyle/>
                    <a:p>
                      <a:pPr algn="r">
                        <a:defRPr sz="2000"/>
                      </a:pPr>
                      <a:r>
                        <a:t>5</a:t>
                      </a:r>
                    </a:p>
                  </a:txBody>
                  <a:tcPr marT="0" marB="0"/>
                </a:tc>
                <a:tc>
                  <a:txBody>
                    <a:bodyPr/>
                    <a:lstStyle/>
                    <a:p>
                      <a:pPr algn="r">
                        <a:defRPr sz="2000"/>
                      </a:pPr>
                      <a:r>
                        <a:t>80</a:t>
                      </a:r>
                    </a:p>
                  </a:txBody>
                  <a:tcPr marT="0" marB="0"/>
                </a:tc>
                <a:tc>
                  <a:txBody>
                    <a:bodyPr/>
                    <a:lstStyle/>
                    <a:p>
                      <a:pPr algn="r">
                        <a:defRPr sz="2000"/>
                      </a:pPr>
                      <a:r>
                        <a:t>90</a:t>
                      </a:r>
                    </a:p>
                  </a:txBody>
                  <a:tcPr marT="0" marB="0"/>
                </a:tc>
                <a:tc>
                  <a:txBody>
                    <a:bodyPr/>
                    <a:lstStyle/>
                    <a:p>
                      <a:pPr algn="r">
                        <a:defRPr sz="2000"/>
                      </a:pPr>
                      <a:r>
                        <a:t>0.9</a:t>
                      </a:r>
                    </a:p>
                  </a:txBody>
                  <a:tcPr marT="0" marB="0"/>
                </a:tc>
              </a:tr>
              <a:tr h="228600">
                <a:tc>
                  <a:txBody>
                    <a:bodyPr/>
                    <a:lstStyle/>
                    <a:p>
                      <a:pPr algn="r">
                        <a:defRPr sz="2000"/>
                      </a:pPr>
                      <a:r>
                        <a:t>6</a:t>
                      </a:r>
                    </a:p>
                  </a:txBody>
                  <a:tcPr marT="0" marB="0"/>
                </a:tc>
                <a:tc>
                  <a:txBody>
                    <a:bodyPr/>
                    <a:lstStyle/>
                    <a:p>
                      <a:pPr algn="r">
                        <a:defRPr sz="2000"/>
                      </a:pPr>
                      <a:r>
                        <a:t>90</a:t>
                      </a:r>
                    </a:p>
                  </a:txBody>
                  <a:tcPr marT="0" marB="0"/>
                </a:tc>
                <a:tc>
                  <a:txBody>
                    <a:bodyPr/>
                    <a:lstStyle/>
                    <a:p>
                      <a:pPr algn="r">
                        <a:defRPr sz="2000"/>
                      </a:pPr>
                      <a:r>
                        <a:t/>
                      </a:r>
                      <a:r>
                        <a:rPr b="1"/>
                        <a:t>100</a:t>
                      </a:r>
                    </a:p>
                  </a:txBody>
                  <a:tcPr marT="0" marB="0"/>
                </a:tc>
                <a:tc>
                  <a:txBody>
                    <a:bodyPr/>
                    <a:lstStyle/>
                    <a:p>
                      <a:pPr algn="r">
                        <a:defRPr sz="2000"/>
                      </a:pPr>
                      <a:r>
                        <a:t>1.0</a:t>
                      </a:r>
                    </a:p>
                  </a:txBody>
                  <a:tcPr marT="0" marB="0"/>
                </a:tc>
              </a:tr>
              <a:tr h="228600">
                <a:tc>
                  <a:txBody>
                    <a:bodyPr/>
                    <a:lstStyle/>
                    <a:p>
                      <a:pPr algn="r">
                        <a:defRPr sz="2000"/>
                      </a:pPr>
                      <a:r>
                        <a:t>7</a:t>
                      </a:r>
                    </a:p>
                  </a:txBody>
                  <a:tcPr marT="0" marB="0"/>
                </a:tc>
                <a:tc>
                  <a:txBody>
                    <a:bodyPr/>
                    <a:lstStyle/>
                    <a:p>
                      <a:pPr algn="r">
                        <a:defRPr sz="2000"/>
                      </a:pPr>
                      <a:r>
                        <a:t>100</a:t>
                      </a:r>
                    </a:p>
                  </a:txBody>
                  <a:tcPr marT="0" marB="0"/>
                </a:tc>
                <a:tc>
                  <a:txBody>
                    <a:bodyPr/>
                    <a:lstStyle/>
                    <a:p>
                      <a:pPr algn="r">
                        <a:defRPr sz="2000"/>
                      </a:pPr>
                      <a:r>
                        <a:t>110</a:t>
                      </a:r>
                    </a:p>
                  </a:txBody>
                  <a:tcPr marT="0" marB="0"/>
                </a:tc>
                <a:tc>
                  <a:txBody>
                    <a:bodyPr/>
                    <a:lstStyle/>
                    <a:p>
                      <a:pPr algn="r">
                        <a:defRPr sz="2000"/>
                      </a:pPr>
                      <a:r>
                        <a:t>1.1</a:t>
                      </a:r>
                    </a:p>
                  </a:txBody>
                  <a:tcPr marT="0" marB="0"/>
                </a:tc>
              </a:tr>
              <a:tr h="228600">
                <a:tc>
                  <a:txBody>
                    <a:bodyPr/>
                    <a:lstStyle/>
                    <a:p>
                      <a:pPr algn="r">
                        <a:defRPr sz="2000"/>
                      </a:pPr>
                      <a:r>
                        <a:t>8</a:t>
                      </a:r>
                    </a:p>
                  </a:txBody>
                  <a:tcPr marT="0" marB="0"/>
                </a:tc>
                <a:tc>
                  <a:txBody>
                    <a:bodyPr/>
                    <a:lstStyle/>
                    <a:p>
                      <a:pPr algn="r">
                        <a:defRPr sz="2000"/>
                      </a:pPr>
                      <a:r>
                        <a:t>110</a:t>
                      </a:r>
                    </a:p>
                  </a:txBody>
                  <a:tcPr marT="0" marB="0"/>
                </a:tc>
                <a:tc>
                  <a:txBody>
                    <a:bodyPr/>
                    <a:lstStyle/>
                    <a:p>
                      <a:pPr algn="r">
                        <a:defRPr sz="2000"/>
                      </a:pPr>
                      <a:r>
                        <a:t>120</a:t>
                      </a:r>
                    </a:p>
                  </a:txBody>
                  <a:tcPr marT="0" marB="0"/>
                </a:tc>
                <a:tc>
                  <a:txBody>
                    <a:bodyPr/>
                    <a:lstStyle/>
                    <a:p>
                      <a:pPr algn="r">
                        <a:defRPr sz="2000"/>
                      </a:pPr>
                      <a:r>
                        <a:t>1.2</a:t>
                      </a:r>
                    </a:p>
                  </a:txBody>
                  <a:tcPr marT="0" marB="0"/>
                </a:tc>
              </a:tr>
              <a:tr h="228600">
                <a:tc>
                  <a:txBody>
                    <a:bodyPr/>
                    <a:lstStyle/>
                    <a:p>
                      <a:pPr algn="r">
                        <a:defRPr sz="2000"/>
                      </a:pPr>
                      <a:r>
                        <a:t>9</a:t>
                      </a:r>
                    </a:p>
                  </a:txBody>
                  <a:tcPr marT="0" marB="0"/>
                </a:tc>
                <a:tc>
                  <a:txBody>
                    <a:bodyPr/>
                    <a:lstStyle/>
                    <a:p>
                      <a:pPr algn="r">
                        <a:defRPr sz="2000"/>
                      </a:pPr>
                      <a:r>
                        <a:t>120</a:t>
                      </a:r>
                    </a:p>
                  </a:txBody>
                  <a:tcPr marT="0" marB="0"/>
                </a:tc>
                <a:tc>
                  <a:txBody>
                    <a:bodyPr/>
                    <a:lstStyle/>
                    <a:p>
                      <a:pPr algn="r">
                        <a:defRPr sz="2000"/>
                      </a:pPr>
                      <a:r>
                        <a:t>130</a:t>
                      </a:r>
                    </a:p>
                  </a:txBody>
                  <a:tcPr marT="0" marB="0"/>
                </a:tc>
                <a:tc>
                  <a:txBody>
                    <a:bodyPr/>
                    <a:lstStyle/>
                    <a:p>
                      <a:pPr algn="r">
                        <a:defRPr sz="2000"/>
                      </a:pPr>
                      <a:r>
                        <a:t>1.3</a:t>
                      </a:r>
                    </a:p>
                  </a:txBody>
                  <a:tcPr marT="0" marB="0"/>
                </a:tc>
              </a:tr>
              <a:tr h="228600">
                <a:tc>
                  <a:txBody>
                    <a:bodyPr/>
                    <a:lstStyle/>
                    <a:p>
                      <a:pPr algn="r">
                        <a:defRPr sz="2000"/>
                      </a:pPr>
                      <a:r>
                        <a:t>10</a:t>
                      </a:r>
                    </a:p>
                  </a:txBody>
                  <a:tcPr marT="0" marB="0"/>
                </a:tc>
                <a:tc>
                  <a:txBody>
                    <a:bodyPr/>
                    <a:lstStyle/>
                    <a:p>
                      <a:pPr algn="r">
                        <a:defRPr sz="2000"/>
                      </a:pPr>
                      <a:r>
                        <a:t>130</a:t>
                      </a:r>
                    </a:p>
                  </a:txBody>
                  <a:tcPr marT="0" marB="0"/>
                </a:tc>
                <a:tc>
                  <a:txBody>
                    <a:bodyPr/>
                    <a:lstStyle/>
                    <a:p>
                      <a:pPr algn="r">
                        <a:defRPr sz="2000"/>
                      </a:pPr>
                      <a:r>
                        <a:t>140</a:t>
                      </a:r>
                    </a:p>
                  </a:txBody>
                  <a:tcPr marT="0" marB="0"/>
                </a:tc>
                <a:tc>
                  <a:txBody>
                    <a:bodyPr/>
                    <a:lstStyle/>
                    <a:p>
                      <a:pPr algn="r">
                        <a:defRPr sz="2000"/>
                      </a:pPr>
                      <a:r>
                        <a:t>1.4</a:t>
                      </a:r>
                    </a:p>
                  </a:txBody>
                  <a:tcPr marT="0" marB="0"/>
                </a:tc>
              </a:tr>
              <a:tr h="228600">
                <a:tc>
                  <a:txBody>
                    <a:bodyPr/>
                    <a:lstStyle/>
                    <a:p>
                      <a:pPr algn="r">
                        <a:defRPr sz="2000"/>
                      </a:pPr>
                      <a:r>
                        <a:t>11</a:t>
                      </a:r>
                    </a:p>
                  </a:txBody>
                  <a:tcPr marT="0" marB="0"/>
                </a:tc>
                <a:tc>
                  <a:txBody>
                    <a:bodyPr/>
                    <a:lstStyle/>
                    <a:p>
                      <a:pPr algn="r">
                        <a:defRPr sz="2000"/>
                      </a:pPr>
                      <a:r>
                        <a:t>140</a:t>
                      </a:r>
                    </a:p>
                  </a:txBody>
                  <a:tcPr marT="0" marB="0"/>
                </a:tc>
                <a:tc>
                  <a:txBody>
                    <a:bodyPr/>
                    <a:lstStyle/>
                    <a:p>
                      <a:pPr algn="r">
                        <a:defRPr sz="2000"/>
                      </a:pPr>
                      <a:r>
                        <a:t>150</a:t>
                      </a:r>
                    </a:p>
                  </a:txBody>
                  <a:tcPr marT="0" marB="0"/>
                </a:tc>
                <a:tc>
                  <a:txBody>
                    <a:bodyPr/>
                    <a:lstStyle/>
                    <a:p>
                      <a:pPr algn="r">
                        <a:defRPr sz="2000"/>
                      </a:pPr>
                      <a:r>
                        <a:t>1.5</a:t>
                      </a:r>
                    </a:p>
                  </a:txBody>
                  <a:tcPr marT="0" marB="0"/>
                </a:tc>
              </a:tr>
              <a:tr h="228600">
                <a:tc>
                  <a:txBody>
                    <a:bodyPr/>
                    <a:lstStyle/>
                    <a:p>
                      <a:pPr algn="r">
                        <a:defRPr sz="2000"/>
                      </a:pPr>
                      <a:r>
                        <a:t>12</a:t>
                      </a:r>
                    </a:p>
                  </a:txBody>
                  <a:tcPr marT="0" marB="0"/>
                </a:tc>
                <a:tc>
                  <a:txBody>
                    <a:bodyPr/>
                    <a:lstStyle/>
                    <a:p>
                      <a:pPr algn="r">
                        <a:defRPr sz="2000"/>
                      </a:pPr>
                      <a:r>
                        <a:t>150</a:t>
                      </a:r>
                    </a:p>
                  </a:txBody>
                  <a:tcPr marT="0" marB="0"/>
                </a:tc>
                <a:tc>
                  <a:txBody>
                    <a:bodyPr/>
                    <a:lstStyle/>
                    <a:p>
                      <a:pPr algn="r">
                        <a:defRPr sz="2000"/>
                      </a:pPr>
                      <a:r>
                        <a:t>200</a:t>
                      </a:r>
                    </a:p>
                  </a:txBody>
                  <a:tcPr marT="0" marB="0"/>
                </a:tc>
                <a:tc>
                  <a:txBody>
                    <a:bodyPr/>
                    <a:lstStyle/>
                    <a:p>
                      <a:pPr algn="r">
                        <a:defRPr sz="2000"/>
                      </a:pPr>
                      <a:r>
                        <a:t>2.0</a:t>
                      </a:r>
                    </a:p>
                  </a:txBody>
                  <a:tcPr marT="0" marB="0"/>
                </a:tc>
              </a:tr>
              <a:tr h="228600">
                <a:tc>
                  <a:txBody>
                    <a:bodyPr/>
                    <a:lstStyle/>
                    <a:p>
                      <a:pPr algn="r">
                        <a:defRPr sz="2000"/>
                      </a:pPr>
                      <a:r>
                        <a:t>13</a:t>
                      </a:r>
                    </a:p>
                  </a:txBody>
                  <a:tcPr marT="0" marB="0"/>
                </a:tc>
                <a:tc>
                  <a:txBody>
                    <a:bodyPr/>
                    <a:lstStyle/>
                    <a:p>
                      <a:pPr algn="r">
                        <a:defRPr sz="2000"/>
                      </a:pPr>
                      <a:r>
                        <a:t>200</a:t>
                      </a:r>
                    </a:p>
                  </a:txBody>
                  <a:tcPr marT="0" marB="0"/>
                </a:tc>
                <a:tc>
                  <a:txBody>
                    <a:bodyPr/>
                    <a:lstStyle/>
                    <a:p>
                      <a:pPr algn="r">
                        <a:defRPr sz="2000"/>
                      </a:pPr>
                      <a:r>
                        <a:t/>
                      </a:r>
                      <a:r>
                        <a:rPr b="1"/>
                        <a:t>400</a:t>
                      </a:r>
                    </a:p>
                  </a:txBody>
                  <a:tcPr marT="0" marB="0"/>
                </a:tc>
                <a:tc>
                  <a:txBody>
                    <a:bodyPr/>
                    <a:lstStyle/>
                    <a:p>
                      <a:pPr algn="r">
                        <a:defRPr sz="2000"/>
                      </a:pPr>
                      <a:r>
                        <a:t>4.0</a:t>
                      </a:r>
                    </a:p>
                  </a:txBody>
                  <a:tcPr marT="0" marB="0"/>
                </a:tc>
              </a:tr>
              <a:tr h="228600">
                <a:tc>
                  <a:txBody>
                    <a:bodyPr/>
                    <a:lstStyle/>
                    <a:p>
                      <a:pPr algn="r">
                        <a:defRPr sz="2000"/>
                      </a:pPr>
                      <a:r>
                        <a:t>14</a:t>
                      </a:r>
                    </a:p>
                  </a:txBody>
                  <a:tcPr marT="0" marB="0"/>
                </a:tc>
                <a:tc>
                  <a:txBody>
                    <a:bodyPr/>
                    <a:lstStyle/>
                    <a:p>
                      <a:pPr algn="r">
                        <a:defRPr sz="2000"/>
                      </a:pPr>
                      <a:r>
                        <a:t/>
                      </a:r>
                      <a:r>
                        <a:rPr b="1"/>
                        <a:t>400</a:t>
                      </a:r>
                    </a:p>
                  </a:txBody>
                  <a:tcPr marT="0" marB="0"/>
                </a:tc>
                <a:tc>
                  <a:txBody>
                    <a:bodyPr/>
                    <a:lstStyle/>
                    <a:p>
                      <a:pPr algn="r">
                        <a:defRPr sz="2000"/>
                      </a:pPr>
                      <a:r>
                        <a:t/>
                      </a:r>
                      <a:r>
                        <a:rPr b="1"/>
                        <a:t>∞</a:t>
                      </a:r>
                    </a:p>
                  </a:txBody>
                  <a:tcPr marT="0" marB="0"/>
                </a:tc>
                <a:tc>
                  <a:txBody>
                    <a:bodyPr/>
                    <a:lstStyle/>
                    <a:p>
                      <a:pPr algn="r">
                        <a:defRPr sz="2000"/>
                      </a:pPr>
                      <a:r>
                        <a:t>4.0</a:t>
                      </a:r>
                    </a:p>
                  </a:txBody>
                  <a:tcPr marT="0" marB="0"/>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279400"/>
          </a:xfrm>
        </p:spPr>
        <p:txBody>
          <a:bodyPr anchor="t"/>
          <a:lstStyle/>
          <a:p>
            <a:pPr>
              <a:defRPr sz="2200"/>
            </a:pPr>
            <a:r>
              <a:t>Service Class Periods</a:t>
            </a:r>
          </a:p>
        </p:txBody>
      </p:sp>
      <p:sp>
        <p:nvSpPr>
          <p:cNvPr id="3" name="Content Placeholder 2"/>
          <p:cNvSpPr>
            <a:spLocks noGrp="1"/>
          </p:cNvSpPr>
          <p:nvPr>
            <p:ph idx="1"/>
          </p:nvPr>
        </p:nvSpPr>
        <p:spPr>
          <a:xfrm>
            <a:off x="457200" y="919480"/>
            <a:ext cx="11277600" cy="5481320"/>
          </a:xfrm>
        </p:spPr>
        <p:txBody>
          <a:bodyPr>
            <a:normAutofit/>
          </a:bodyPr>
          <a:lstStyle/>
          <a:p>
            <a:pPr>
              <a:defRPr sz="2200"/>
            </a:pPr>
            <a:r>
              <a:t>"Transactions" accumulate </a:t>
            </a:r>
            <a:r>
              <a:rPr>
                <a:solidFill>
                  <a:srgbClr val="0000FF"/>
                </a:solidFill>
              </a:rPr>
              <a:t>service</a:t>
            </a:r>
          </a:p>
          <a:p>
            <a:pPr lvl="2">
              <a:defRPr sz="1800"/>
            </a:pPr>
            <a:r>
              <a:t>Transactions can be eg DDF transactions, but also batch jobs</a:t>
            </a:r>
          </a:p>
          <a:p>
            <a:pPr>
              <a:defRPr sz="2200"/>
            </a:pPr>
            <a:r>
              <a:t>Service is typically </a:t>
            </a:r>
            <a:r>
              <a:rPr>
                <a:solidFill>
                  <a:srgbClr val="0000FF"/>
                </a:solidFill>
              </a:rPr>
              <a:t>CPU</a:t>
            </a:r>
          </a:p>
          <a:p>
            <a:pPr>
              <a:defRPr sz="2200"/>
            </a:pPr>
            <a:r>
              <a:t>Transactions start in Period 1</a:t>
            </a:r>
          </a:p>
          <a:p>
            <a:pPr>
              <a:defRPr sz="2200"/>
            </a:pPr>
            <a:r>
              <a:t>When a transaction's service exceeds the </a:t>
            </a:r>
            <a:r>
              <a:rPr>
                <a:solidFill>
                  <a:srgbClr val="0000FF"/>
                </a:solidFill>
              </a:rPr>
              <a:t>duration</a:t>
            </a:r>
            <a:r>
              <a:t> for Period 1 it switches to Period 2</a:t>
            </a:r>
          </a:p>
          <a:p>
            <a:pPr lvl="2">
              <a:defRPr sz="1800"/>
            </a:pPr>
            <a:r>
              <a:t>Duration is </a:t>
            </a:r>
            <a:r>
              <a:rPr b="1"/>
              <a:t>not</a:t>
            </a:r>
            <a:r>
              <a:t> Elapsed Time</a:t>
            </a:r>
          </a:p>
          <a:p>
            <a:pPr lvl="2">
              <a:defRPr sz="1800"/>
            </a:pPr>
            <a:r>
              <a:t>Likewise from Period 2 to Period 3</a:t>
            </a:r>
          </a:p>
          <a:p>
            <a:pPr>
              <a:defRPr sz="2200"/>
            </a:pPr>
            <a:r>
              <a:t>Each Service Class period can have its own goal</a:t>
            </a:r>
          </a:p>
          <a:p>
            <a:pPr lvl="2">
              <a:defRPr sz="1800"/>
            </a:pPr>
            <a:r>
              <a:t>Usually later periods' goals have progressively lower importances</a:t>
            </a:r>
          </a:p>
          <a:p>
            <a:pPr lvl="4">
              <a:defRPr sz="1400"/>
            </a:pPr>
            <a:r>
              <a:t>And progressively more relaxed response time targets</a:t>
            </a:r>
            <a:br/>
            <a:r>
              <a:t/>
            </a:r>
          </a:p>
          <a:p>
            <a:pPr>
              <a:defRPr sz="2200"/>
            </a:pPr>
            <a:r>
              <a:t>RMF reports comprehensively on each Service Class period</a:t>
            </a:r>
          </a:p>
          <a:p>
            <a:pPr lvl="2">
              <a:defRPr sz="1800"/>
            </a:pPr>
            <a:r>
              <a:t>In Workload Activity Report (SMF 72)</a:t>
            </a:r>
          </a:p>
          <a:p>
            <a:pPr>
              <a:defRPr sz="2200"/>
            </a:pPr>
            <a:r>
              <a:t/>
            </a:r>
            <a:r>
              <a:rPr b="1"/>
              <a:t>Note:</a:t>
            </a:r>
            <a:r>
              <a:t> CICS and IMS transactions cannot have multi-period goals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17</cp:revision>
  <dcterms:created xsi:type="dcterms:W3CDTF">2013-01-27T09:14:16Z</dcterms:created>
  <dcterms:modified xsi:type="dcterms:W3CDTF">2020-04-05T19:32:38Z</dcterms:modified>
  <cp:category/>
</cp:coreProperties>
</file>