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lvl="0"/>
          </a:p>
        </p:txBody>
      </p:sp>
      <p:sp>
        <p:nvSpPr>
          <p:cNvPr id="44" name="Shape 4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2400"/>
              <a:t>Ein kleines Beispiel zum Einstieg, das bereits einige Konzepte enthält.</a:t>
            </a:r>
            <a:endParaRPr sz="2400"/>
          </a:p>
          <a:p>
            <a:pPr lvl="0">
              <a:defRPr sz="1800"/>
            </a:pPr>
            <a:r>
              <a:rPr sz="2400"/>
              <a:t>Das Beispiel ist zwar (noch) nicht aus der Versicherungsbranche, allerdings ist das ein einfacher Algorithmus, den eigentlich jeder kennen oder zumindest verstehen sollte…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p>
            <a:pPr lvl="0">
              <a:defRPr sz="1800"/>
            </a:pPr>
            <a:r>
              <a:rPr sz="2400"/>
              <a:t>In Java ist da schon deutlich mehr Boilerplate code zu schreiben…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Klassisches Beispiel für Rekursion ist die Fakultät. Der Code sieht praktisch aus wie die mathematische Definition.</a:t>
            </a:r>
            <a:endParaRPr sz="2400"/>
          </a:p>
          <a:p>
            <a:pPr lvl="0">
              <a:defRPr sz="1800"/>
            </a:pPr>
            <a:r>
              <a:rPr sz="2400"/>
              <a:t>Sowas geht natürlich auch in Java, C, mit ein wenig mehr boilerplate code…</a:t>
            </a:r>
            <a:endParaRPr sz="2400"/>
          </a:p>
          <a:p>
            <a:pPr lvl="0">
              <a:defRPr sz="1800"/>
            </a:pPr>
            <a:r>
              <a:rPr sz="2400"/>
              <a:t>Allerdings trifft man rekursive Funktionen in funktionalem Code sehr viel häufiger an.</a:t>
            </a:r>
            <a:endParaRPr sz="2400"/>
          </a:p>
          <a:p>
            <a:pPr lvl="0">
              <a:defRPr sz="1800"/>
            </a:pPr>
            <a:r>
              <a:rPr sz="2400"/>
              <a:t>Die Funktionsdefintion in Scala kann ausserhalb jeder Klassendefinition erfolgen.</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Noch ein klassisches Beispiel, einfache Rekursion.</a:t>
            </a:r>
            <a:endParaRPr sz="2400"/>
          </a:p>
          <a:p>
            <a:pPr lvl="0">
              <a:defRPr sz="1800"/>
            </a:pPr>
            <a:r>
              <a:rPr sz="2400"/>
              <a:t>Diese Funktion ist tail-recursive, d. h. der Compiler kann daraus eine Schleife machen (Performance / Stackspace).</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Funktionen können auch innerhalb anderer Funktionen definiert werden (also nicht nur innerhalb von Klassen).</a:t>
            </a:r>
            <a:endParaRPr sz="2400"/>
          </a:p>
          <a:p>
            <a:pPr lvl="0">
              <a:defRPr sz="1800"/>
            </a:pPr>
            <a:r>
              <a:rPr sz="2400"/>
              <a:t>Auch hier sieht man sehr schön, dass die Implementierung sehr nahe an der fachlichen Lösungsbeschreibung ist.</a:t>
            </a:r>
            <a:endParaRPr sz="2400"/>
          </a:p>
          <a:p>
            <a:pPr lvl="0">
              <a:defRPr sz="1800"/>
            </a:pPr>
            <a:r>
              <a:rPr sz="2400"/>
              <a:t>Auch wieder tail-recursive und daher vom Compiler zur Schleife gemacht.</a:t>
            </a:r>
            <a:endParaRPr sz="2400"/>
          </a:p>
          <a:p>
            <a:pPr lvl="0">
              <a:defRPr sz="1800"/>
            </a:pPr>
            <a:r>
              <a:rPr sz="2400"/>
              <a:t>Im Beispielcode ist noch ein Printen drin, da sieht man wie (und wie schnell) die Annäherung an die Lösung erfolgt.</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defRPr sz="1800"/>
            </a:pPr>
            <a:r>
              <a:rPr sz="2400"/>
              <a:t>Diese drei Funktionen haben das gleiche Rekursionsschema:</a:t>
            </a:r>
            <a:endParaRPr sz="2400"/>
          </a:p>
          <a:p>
            <a:pPr lvl="0">
              <a:defRPr sz="1800"/>
            </a:pPr>
            <a:r>
              <a:rPr sz="2400"/>
              <a:t>Bei 0 wird ein Wert zurückgegeben, sonst erfolgt der rekursive Aufruf mit n - 1, dessen Ergebnis dann in einem Berechnungsausdruck verarbeitet wird.</a:t>
            </a:r>
            <a:endParaRPr sz="2400"/>
          </a:p>
          <a:p>
            <a:pPr lvl="0">
              <a:defRPr sz="1800"/>
            </a:pPr>
            <a:r>
              <a:rPr sz="2400"/>
              <a:t>Durch Higher Order Functions ist es möglich, das Rekursionsschema zu verallgemeinern.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lvl="0"/>
          </a:p>
        </p:txBody>
      </p:sp>
      <p:sp>
        <p:nvSpPr>
          <p:cNvPr id="123" name="Shape 123"/>
          <p:cNvSpPr/>
          <p:nvPr>
            <p:ph type="body" sz="quarter" idx="1"/>
          </p:nvPr>
        </p:nvSpPr>
        <p:spPr>
          <a:prstGeom prst="rect">
            <a:avLst/>
          </a:prstGeom>
        </p:spPr>
        <p:txBody>
          <a:bodyPr/>
          <a:lstStyle/>
          <a:p>
            <a:pPr lvl="0">
              <a:defRPr sz="1800"/>
            </a:pPr>
            <a:r>
              <a:rPr sz="2400"/>
              <a:t>Unsere drei Funktionen werden nun durch einen Aufruf von myRecScheme erzeugt. Erstes Argument ist der Initialwert (Terminierungsfall), zweites Argument ein Lamda-Ausdruck, der die Verarbeitung des Rekursiven Aufrufs und des aktuellen Wertes zum Endergebnis definiert.</a:t>
            </a:r>
            <a:endParaRPr sz="2400"/>
          </a:p>
          <a:p>
            <a:pPr lvl="0">
              <a:defRPr sz="1800"/>
            </a:pPr>
            <a:r>
              <a:rPr sz="2400"/>
              <a:t>Wenn Parameter in der angegebenen Reihenfolge und nur ein Mal verwendet werden, kann man auch “_” schreiben.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2400"/>
              <a:t>Mit Hilfe von Higher Order Functions können auch Funktionen definiert werden, die aussehen und sich anfühlen wie native Sprachsyntax.</a:t>
            </a:r>
            <a:endParaRPr sz="2400"/>
          </a:p>
          <a:p>
            <a:pPr lvl="0">
              <a:defRPr sz="1800"/>
            </a:pPr>
            <a:r>
              <a:rPr sz="2400"/>
              <a:t>Das funktioniert, weil die “=&gt; T” - Parameter call-by-name sind.</a:t>
            </a:r>
            <a:endParaRPr sz="2400"/>
          </a:p>
          <a:p>
            <a:pPr lvl="0">
              <a:defRPr sz="1800"/>
            </a:pPr>
            <a:r>
              <a:rPr sz="2400"/>
              <a:t>Stichwort: DSLs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Listen natürlicher Zahlen (Ranges) können sehr einfach erzeugt werden.</a:t>
            </a:r>
            <a:endParaRPr sz="2400"/>
          </a:p>
          <a:p>
            <a:pPr lvl="0">
              <a:defRPr sz="1800"/>
            </a:pPr>
            <a:r>
              <a:rPr sz="2400"/>
              <a:t>Für die Listen gibt es viele Funktionen, wie z. B. filter, contains, foreach, map, …</a:t>
            </a:r>
            <a:endParaRPr sz="2400"/>
          </a:p>
          <a:p>
            <a:pPr lvl="0">
              <a:defRPr sz="1800"/>
            </a:pPr>
            <a:r>
              <a:rPr sz="2400"/>
              <a:t>Mit zip können zwei Listen kombiniert werden (wie beim “Reißverschluss” == “zipper”).</a:t>
            </a:r>
            <a:endParaRPr sz="2400"/>
          </a:p>
          <a:p>
            <a:pPr lvl="0">
              <a:defRPr sz="1800"/>
            </a:pPr>
            <a:r>
              <a:rPr sz="2400"/>
              <a:t>map wendet eine Funktion auf jedes Listenelement an,</a:t>
            </a:r>
            <a:endParaRPr sz="2400"/>
          </a:p>
          <a:p>
            <a:pPr lvl="0">
              <a:defRPr sz="1800"/>
            </a:pPr>
            <a:r>
              <a:rPr sz="2400"/>
              <a:t>reduce erzeugt ein Ergebnis aus der Liste mit Hilfe einer Aggregatfunktion.</a:t>
            </a:r>
            <a:endParaRPr sz="2400"/>
          </a:p>
          <a:p>
            <a:pPr lvl="0">
              <a:defRPr sz="1800"/>
            </a:pPr>
            <a:r>
              <a:rPr sz="2400"/>
              <a:t>map und reduce werden oft kombiniert, um Daten erst aufzubereiten (map) und dann ein Ergebnis zu generieren (reduce).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400"/>
              <a:t>Ein ganz typisches Pattern ist, eine Liste zu filtern, dann eine Funktion auf die Elemente anzuwenden (map) und deren Ergebnis dann zu aggregieren (reduce).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lvl="0"/>
          </a:p>
        </p:txBody>
      </p:sp>
      <p:sp>
        <p:nvSpPr>
          <p:cNvPr id="143" name="Shape 143"/>
          <p:cNvSpPr/>
          <p:nvPr>
            <p:ph type="body" sz="quarter" idx="1"/>
          </p:nvPr>
        </p:nvSpPr>
        <p:spPr>
          <a:prstGeom prst="rect">
            <a:avLst/>
          </a:prstGeom>
        </p:spPr>
        <p:txBody>
          <a:bodyPr/>
          <a:lstStyle/>
          <a:p>
            <a:pPr lvl="0">
              <a:defRPr sz="1800"/>
            </a:pPr>
            <a:r>
              <a:rPr sz="2400"/>
              <a:t>Die “for”-Expression (es gibt auch for-Schleifen, also “for (x &lt;- xs) block”) in Scala ist sehr viel mächtiger als for-Schleifen in anderen Sprachen, da sie mehrere Sequenzen (also quasi geschachtelte Schleifen) gleichzeitig generieren und dabei auch direkt Bedingungen auswerten kann.</a:t>
            </a:r>
            <a:endParaRPr sz="2400"/>
          </a:p>
          <a:p>
            <a:pPr lvl="0">
              <a:defRPr sz="1800"/>
            </a:pPr>
            <a:r>
              <a:rPr sz="2400"/>
              <a:t>Das n-queens-Beispiel zeigt ganz gut, wie “einfach” man ein doch relativ komplexes Suchproblem in Scala implementieren kann. Wäre sicher interessant, das mal prozedural (in Java oder gar in C) zu implementieren….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Die eigentliche Quicksort-Funktion ist ja noch sehr nahe an der Beschreibung des Algorithmus.</a:t>
            </a:r>
            <a:endParaRPr sz="2400"/>
          </a:p>
          <a:p>
            <a:pPr lvl="0">
              <a:defRPr sz="1800"/>
            </a:pPr>
            <a:r>
              <a:rPr sz="2400"/>
              <a:t>Die split-Funktion ist eher unübersichtlich. Dieses Beispiel ist aber immerhin bereits in zwei Funktionen unterteilt…</a:t>
            </a:r>
            <a:endParaRPr sz="2400"/>
          </a:p>
          <a:p>
            <a:pPr lvl="0">
              <a:defRPr sz="1800"/>
            </a:pPr>
            <a:r>
              <a:rPr sz="2400"/>
              <a:t>Erkennt man hier den Algorithmus? Ist der Code fehlerfrei?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a:defRPr sz="1800"/>
            </a:pPr>
            <a:r>
              <a:rPr sz="2400"/>
              <a:t>Currying am Beispiel der Diskontierung, also mal ein Beispiel das auch bei Versicherungen relevant wäre…</a:t>
            </a:r>
            <a:endParaRPr sz="2400"/>
          </a:p>
          <a:p>
            <a:pPr lvl="0">
              <a:defRPr sz="1800"/>
            </a:pPr>
            <a:r>
              <a:rPr sz="2400"/>
              <a:t>Es ist zwar ziemlich trivial, zeigt aber das Prinzip (hoffentlich verständlich).</a:t>
            </a:r>
            <a:endParaRPr sz="2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Hier ein paar allgemeine Higher Order Functions.</a:t>
            </a:r>
            <a:endParaRPr sz="2400"/>
          </a:p>
          <a:p>
            <a:pPr lvl="0">
              <a:defRPr sz="1800"/>
            </a:pPr>
            <a:r>
              <a:rPr sz="2400"/>
              <a:t>Interessant hierbei ist, dass die Implementierung sich direkt aus den Parametertypen ergibt, welche in der Instanziierung beliebig komplexe Datentypen sein können….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lvl="0"/>
          </a:p>
        </p:txBody>
      </p:sp>
      <p:sp>
        <p:nvSpPr>
          <p:cNvPr id="158" name="Shape 158"/>
          <p:cNvSpPr/>
          <p:nvPr>
            <p:ph type="body" sz="quarter" idx="1"/>
          </p:nvPr>
        </p:nvSpPr>
        <p:spPr>
          <a:prstGeom prst="rect">
            <a:avLst/>
          </a:prstGeom>
        </p:spPr>
        <p:txBody>
          <a:bodyPr/>
          <a:lstStyle/>
          <a:p>
            <a:pPr lvl="0">
              <a:defRPr sz="1800"/>
            </a:pPr>
            <a:r>
              <a:rPr sz="2400"/>
              <a:t>Die Sterbetafeln können von verschiedenen Parametern abhängen, die z. T. durch den Tarif, z. T. durch das versicherte Risiko (die VP) definiert sind. Letztlich interessiert aber in der Barwertformel (und an vielen anderen Stellen) nur die Abhängigkeit vom Alter.</a:t>
            </a:r>
            <a:endParaRPr sz="2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lvl="0"/>
          </a:p>
        </p:txBody>
      </p:sp>
      <p:sp>
        <p:nvSpPr>
          <p:cNvPr id="163" name="Shape 163"/>
          <p:cNvSpPr/>
          <p:nvPr>
            <p:ph type="body" sz="quarter" idx="1"/>
          </p:nvPr>
        </p:nvSpPr>
        <p:spPr>
          <a:prstGeom prst="rect">
            <a:avLst/>
          </a:prstGeom>
        </p:spPr>
        <p:txBody>
          <a:bodyPr/>
          <a:lstStyle/>
          <a:p>
            <a:pPr lvl="0">
              <a:defRPr sz="1800"/>
            </a:pPr>
            <a:r>
              <a:rPr sz="2400"/>
              <a:t>Letztlich interessiert aber in der Barwertformel (und an vielen anderen Stellen) nur die Abhängigkeit vom Alter.</a:t>
            </a:r>
            <a:endParaRPr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Daher erzeugen wir uns aus den komplexeren Sterbetafeln jeweils nur die altersabhängige qx-Funktion, die wir der Barwertfunktion dann als Parameter übergeben können.</a:t>
            </a:r>
            <a:endParaRPr sz="2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lvl="0"/>
          </a:p>
        </p:txBody>
      </p:sp>
      <p:sp>
        <p:nvSpPr>
          <p:cNvPr id="173" name="Shape 173"/>
          <p:cNvSpPr/>
          <p:nvPr>
            <p:ph type="body" sz="quarter" idx="1"/>
          </p:nvPr>
        </p:nvSpPr>
        <p:spPr>
          <a:prstGeom prst="rect">
            <a:avLst/>
          </a:prstGeom>
        </p:spPr>
        <p:txBody>
          <a:bodyPr/>
          <a:lstStyle/>
          <a:p>
            <a:pPr lvl="0">
              <a:defRPr sz="1800"/>
            </a:pPr>
            <a:r>
              <a:rPr sz="2400"/>
              <a:t>Nachdem die qx-Funktion Tarif- und VP-abhängig erstellt wurde, kann der Barwert immer identisch aufgerufen werden.</a:t>
            </a:r>
            <a:endParaRPr sz="2400"/>
          </a:p>
          <a:p>
            <a:pPr lvl="0">
              <a:defRPr sz="1800"/>
            </a:pPr>
            <a:r>
              <a:rPr sz="2400"/>
              <a:t>Variationen / Abhängigkeiten wurden also “nach aussen” gezogen.</a:t>
            </a:r>
            <a:endParaRPr sz="2400"/>
          </a:p>
          <a:p>
            <a:pPr lvl="0">
              <a:defRPr sz="1800"/>
            </a:pPr>
            <a:r>
              <a:rPr sz="2400"/>
              <a:t>NB: Der aufmerksame Beobachter hat vielleicht gemerkt, dass die barwert-Funktion zwei Parameterlisten hat. Das liegt daran, dass die Abhängigkeit von der Zins-, qx- und spektren-Funktion ebenfalls per Currying aufgelöst werden kann.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lvl="0"/>
          </a:p>
        </p:txBody>
      </p:sp>
      <p:sp>
        <p:nvSpPr>
          <p:cNvPr id="178" name="Shape 178"/>
          <p:cNvSpPr/>
          <p:nvPr>
            <p:ph type="body" sz="quarter" idx="1"/>
          </p:nvPr>
        </p:nvSpPr>
        <p:spPr>
          <a:prstGeom prst="rect">
            <a:avLst/>
          </a:prstGeom>
        </p:spPr>
        <p:txBody>
          <a:bodyPr/>
          <a:lstStyle/>
          <a:p>
            <a:pPr lvl="0">
              <a:defRPr sz="1800"/>
            </a:pPr>
            <a:r>
              <a:rPr sz="2400"/>
              <a:t>Definition eines Binärbaumes mit Knotenwerten eines beliebigen Typs.</a:t>
            </a:r>
            <a:endParaRPr sz="2400"/>
          </a:p>
          <a:p>
            <a:pPr lvl="0">
              <a:defRPr sz="1800"/>
            </a:pPr>
            <a:r>
              <a:rPr sz="2400"/>
              <a:t>inOrder wandelt den Baum in eine Liste um, depth-first-Durchlauf.</a:t>
            </a:r>
            <a:endParaRPr sz="2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lvl="0"/>
          </a:p>
        </p:txBody>
      </p:sp>
      <p:sp>
        <p:nvSpPr>
          <p:cNvPr id="183" name="Shape 183"/>
          <p:cNvSpPr/>
          <p:nvPr>
            <p:ph type="body" sz="quarter" idx="1"/>
          </p:nvPr>
        </p:nvSpPr>
        <p:spPr>
          <a:prstGeom prst="rect">
            <a:avLst/>
          </a:prstGeom>
        </p:spPr>
        <p:txBody>
          <a:bodyPr/>
          <a:lstStyle/>
          <a:p>
            <a:pPr lvl="0">
              <a:defRPr sz="1800"/>
            </a:pPr>
            <a:r>
              <a:rPr sz="2400"/>
              <a:t>Ein Stream erzeugt eine “unendliche” Liste von Werten. Berechnet werden immer nur so viele Werte, wie aus dem Stream abgefragt werden.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p>
            <a:pPr lvl="0">
              <a:defRPr sz="1800"/>
            </a:pPr>
            <a:r>
              <a:rPr sz="2400"/>
              <a:t>Um das kleinste Element einer Liste zu finden können wir mit Hilfe eines Streams einfach “alle” natürlichen Zahlen durchprobieren, bis wir die richtige gefunden haben.</a:t>
            </a:r>
            <a:endParaRPr sz="2400"/>
          </a:p>
          <a:p>
            <a:pPr lvl="0">
              <a:defRPr sz="1800"/>
            </a:pPr>
            <a:r>
              <a:rPr sz="2400"/>
              <a:t>Allerdings ist diese Implementierung natürlich sehr ineffizient…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lvl="0"/>
          </a:p>
        </p:txBody>
      </p:sp>
      <p:sp>
        <p:nvSpPr>
          <p:cNvPr id="193" name="Shape 193"/>
          <p:cNvSpPr/>
          <p:nvPr>
            <p:ph type="body" sz="quarter" idx="1"/>
          </p:nvPr>
        </p:nvSpPr>
        <p:spPr>
          <a:prstGeom prst="rect">
            <a:avLst/>
          </a:prstGeom>
        </p:spPr>
        <p:txBody>
          <a:bodyPr/>
          <a:lstStyle/>
          <a:p>
            <a:pPr lvl="0">
              <a:defRPr sz="1800"/>
            </a:pPr>
            <a:r>
              <a:rPr sz="2400"/>
              <a:t>Mit Hilfe von Streams können daher auch Algorithmen wie das Sieb des Eratosthenes direkt umgesetzt werden. Die Größe der Ergebnisliste ergibt sich ausschließlich durch das Abrufen der ersten n Primzahlen.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Funktional sieht der Code beinahe so aus wie die Beschreibung des Algorithmus.</a:t>
            </a:r>
            <a:endParaRPr sz="2400"/>
          </a:p>
          <a:p>
            <a:pPr lvl="0">
              <a:defRPr sz="1800"/>
            </a:pPr>
            <a:r>
              <a:rPr sz="2400"/>
              <a:t>Es ist sehr leicht, die Korrektheit der Implementierung zu erkennen.</a:t>
            </a:r>
            <a:endParaRPr sz="2400"/>
          </a:p>
          <a:p>
            <a:pPr lvl="0">
              <a:defRPr sz="1800"/>
            </a:pPr>
            <a:r>
              <a:rPr sz="2400"/>
              <a:t>Die rekursiven Aufrufe (und der Filter) können parallelisiert werden.</a:t>
            </a:r>
            <a:endParaRPr sz="2400"/>
          </a:p>
          <a:p>
            <a:pPr lvl="0">
              <a:defRPr sz="1800"/>
            </a:pPr>
            <a:r>
              <a:rPr sz="2400"/>
              <a:t>Hier schon ein bisschen was erklären (case classes/pattern matching/funktionale/rekursion)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400"/>
              <a:t>Ach ja, das geht natürlich mit jedem Datentyp, der eine Ordnung implementiert…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marL="304800" indent="-304800">
              <a:buSzPct val="75000"/>
              <a:buFont typeface="Helvetica Neue"/>
              <a:buChar char="-"/>
              <a:defRPr sz="1800"/>
            </a:pPr>
            <a:r>
              <a:rPr sz="2400"/>
              <a:t>Funktionale Programmierung ist nicht neu!</a:t>
            </a:r>
            <a:endParaRPr sz="2400"/>
          </a:p>
          <a:p>
            <a:pPr lvl="0" marL="304800" indent="-304800">
              <a:buSzPct val="75000"/>
              <a:buFont typeface="Helvetica Neue"/>
              <a:buChar char="-"/>
              <a:defRPr sz="1800"/>
            </a:pPr>
            <a:r>
              <a:rPr sz="2400"/>
              <a:t>LISP: Hauptsächlich KI</a:t>
            </a:r>
            <a:endParaRPr sz="2400"/>
          </a:p>
          <a:p>
            <a:pPr lvl="0" marL="304800" indent="-304800">
              <a:buSzPct val="75000"/>
              <a:buFont typeface="Helvetica Neue"/>
              <a:buChar char="-"/>
              <a:defRPr sz="1800"/>
            </a:pPr>
            <a:r>
              <a:rPr sz="2400"/>
              <a:t>ML: statisch getypt / Typsysteme</a:t>
            </a:r>
            <a:endParaRPr sz="2400"/>
          </a:p>
          <a:p>
            <a:pPr lvl="0" marL="304800" indent="-304800">
              <a:buSzPct val="75000"/>
              <a:buFont typeface="Helvetica Neue"/>
              <a:buChar char="-"/>
              <a:defRPr sz="1800"/>
            </a:pPr>
            <a:r>
              <a:rPr sz="2400"/>
              <a:t>Scheme (minimalistisch) und Common Lisp (komplex): Verbreitung von LISP</a:t>
            </a:r>
            <a:endParaRPr sz="2400"/>
          </a:p>
          <a:p>
            <a:pPr lvl="0" marL="304800" indent="-304800">
              <a:buSzPct val="75000"/>
              <a:buFont typeface="Helvetica Neue"/>
              <a:buChar char="-"/>
              <a:defRPr sz="1800"/>
            </a:pPr>
            <a:r>
              <a:rPr sz="2400"/>
              <a:t>Haskell: Funktionale Programmierung “reine Lehre”</a:t>
            </a:r>
            <a:endParaRPr sz="2400"/>
          </a:p>
          <a:p>
            <a:pPr lvl="0" marL="304800" indent="-304800">
              <a:buSzPct val="75000"/>
              <a:buFont typeface="Helvetica Neue"/>
              <a:buChar char="-"/>
              <a:defRPr sz="1800"/>
            </a:pPr>
            <a:r>
              <a:rPr sz="2400"/>
              <a:t>Scala</a:t>
            </a:r>
            <a:endParaRPr sz="2400"/>
          </a:p>
          <a:p>
            <a:pPr lvl="0" marL="304800" indent="-304800">
              <a:buSzPct val="75000"/>
              <a:buFont typeface="Helvetica Neue"/>
              <a:buChar char="-"/>
              <a:defRPr sz="1800"/>
            </a:pPr>
            <a:r>
              <a:rPr sz="2400"/>
              <a:t>Clojure (LISP-Dialekt auf der JVM)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Letztendlich rühren die Vorteile mehr oder weniger alle aus dem Ansatz, Funktionen eher im mathematischen Sinn zu sehen und nicht zur Veränderung eines Zustands.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Ein paar für funktionale Programmierung typische Eigenschaften und Patterns.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Backbone von Twitter ist in Scala geschrieben</a:t>
            </a:r>
            <a:endParaRPr sz="2400"/>
          </a:p>
          <a:p>
            <a:pPr lvl="0">
              <a:defRPr sz="1800"/>
            </a:pPr>
            <a:r>
              <a:rPr sz="2400"/>
              <a:t>Objekt-Funktional</a:t>
            </a:r>
            <a:endParaRPr sz="2400"/>
          </a:p>
          <a:p>
            <a:pPr lvl="0">
              <a:defRPr sz="1800"/>
            </a:pPr>
            <a:r>
              <a:rPr sz="2400"/>
              <a:t>Sprache hat alle möglichen Sachen integriert, z. B. XML, Reguläre Ausdrücke etc.</a:t>
            </a:r>
            <a:endParaRPr sz="2400"/>
          </a:p>
          <a:p>
            <a:pPr lvl="0">
              <a:defRPr sz="1800"/>
            </a:pPr>
            <a:r>
              <a:rPr sz="2400"/>
              <a:t>-&gt; Umfangreich / Komplex (Odersky-Buch hat ca. 800 Seiten!)</a:t>
            </a:r>
            <a:endParaRPr sz="2400"/>
          </a:p>
          <a:p>
            <a:pPr lvl="0">
              <a:defRPr sz="1800"/>
            </a:pPr>
            <a:r>
              <a:rPr sz="2400"/>
              <a:t>Erweiterbarkeit z. B. für DSLs durch Higher Order Functions (Beispiel untill später)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400"/>
              <a:t>Erst mal ein wenig Objektorientierung und Bezug zu Java.</a:t>
            </a:r>
            <a:endParaRPr sz="2400"/>
          </a:p>
          <a:p>
            <a:pPr lvl="0">
              <a:defRPr sz="1800"/>
            </a:pPr>
            <a:r>
              <a:rPr sz="2400"/>
              <a:t>Durch Angabe der Attribute bei der Klassen-Deklaration bekommt man die private Member + getter und setter sowie einen entsprechenden Konstruktor “geschenkt”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8" name="Shape 8"/>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grpSp>
        <p:nvGrpSpPr>
          <p:cNvPr id="12" name="Group 12"/>
          <p:cNvGrpSpPr/>
          <p:nvPr/>
        </p:nvGrpSpPr>
        <p:grpSpPr>
          <a:xfrm>
            <a:off x="9442790" y="8052713"/>
            <a:ext cx="3034960" cy="1306829"/>
            <a:chOff x="0" y="0"/>
            <a:chExt cx="3034959" cy="1306828"/>
          </a:xfrm>
        </p:grpSpPr>
        <p:pic>
          <p:nvPicPr>
            <p:cNvPr id="10" name="pasted-image.png"/>
            <p:cNvPicPr/>
            <p:nvPr/>
          </p:nvPicPr>
          <p:blipFill>
            <a:blip r:embed="rId2">
              <a:extLst/>
            </a:blip>
            <a:srcRect l="0" t="0" r="0" b="0"/>
            <a:stretch>
              <a:fillRect/>
            </a:stretch>
          </p:blipFill>
          <p:spPr>
            <a:xfrm>
              <a:off x="0" y="0"/>
              <a:ext cx="3034960" cy="916373"/>
            </a:xfrm>
            <a:prstGeom prst="rect">
              <a:avLst/>
            </a:prstGeom>
            <a:ln w="12700" cap="flat">
              <a:noFill/>
              <a:miter lim="400000"/>
            </a:ln>
            <a:effectLst/>
          </p:spPr>
        </p:pic>
        <p:sp>
          <p:nvSpPr>
            <p:cNvPr id="11" name="Shape 11"/>
            <p:cNvSpPr/>
            <p:nvPr/>
          </p:nvSpPr>
          <p:spPr>
            <a:xfrm>
              <a:off x="10559" y="927706"/>
              <a:ext cx="3013842" cy="379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lvl1pPr>
            </a:lstStyle>
            <a:p>
              <a:pPr lvl="0">
                <a:defRPr sz="1800"/>
              </a:pPr>
              <a:r>
                <a:rPr sz="1500"/>
                <a:t>from good ideas to great software</a:t>
              </a:r>
            </a:p>
          </p:txBody>
        </p:sp>
      </p:gr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pic>
        <p:nvPicPr>
          <p:cNvPr id="40"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4" name="Shape 14"/>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5" name="Shape 15"/>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6" name="Shape 16"/>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8" name="Shape 18"/>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0" name="Shape 20"/>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1" name="Shape 21"/>
          <p:cNvSpPr/>
          <p:nvPr>
            <p:ph type="title"/>
          </p:nvPr>
        </p:nvSpPr>
        <p:spPr>
          <a:xfrm>
            <a:off x="571500" y="1435100"/>
            <a:ext cx="5334000" cy="3175000"/>
          </a:xfrm>
          <a:prstGeom prst="rect">
            <a:avLst/>
          </a:prstGeom>
        </p:spPr>
        <p:txBody>
          <a:bodyPr/>
          <a:lstStyle/>
          <a:p>
            <a:pPr lvl="0">
              <a:defRPr sz="1800"/>
            </a:pPr>
            <a:r>
              <a:rPr sz="4200"/>
              <a:t>Title Text</a:t>
            </a:r>
          </a:p>
        </p:txBody>
      </p:sp>
      <p:sp>
        <p:nvSpPr>
          <p:cNvPr id="22" name="Shape 22"/>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200"/>
              <a:t>Title Text</a:t>
            </a:r>
          </a:p>
        </p:txBody>
      </p:sp>
      <p:sp>
        <p:nvSpPr>
          <p:cNvPr id="27" name="Shape 27"/>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9" name="Shape 29"/>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0" name="Shape 30"/>
          <p:cNvSpPr/>
          <p:nvPr>
            <p:ph type="title"/>
          </p:nvPr>
        </p:nvSpPr>
        <p:spPr>
          <a:xfrm>
            <a:off x="571500" y="330200"/>
            <a:ext cx="5080000" cy="1397000"/>
          </a:xfrm>
          <a:prstGeom prst="rect">
            <a:avLst/>
          </a:prstGeom>
        </p:spPr>
        <p:txBody>
          <a:bodyPr/>
          <a:lstStyle/>
          <a:p>
            <a:pPr lvl="0">
              <a:defRPr sz="1800"/>
            </a:pPr>
            <a:r>
              <a:rPr sz="4200"/>
              <a:t>Title Text</a:t>
            </a:r>
          </a:p>
        </p:txBody>
      </p:sp>
      <p:sp>
        <p:nvSpPr>
          <p:cNvPr id="31" name="Shape 31"/>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3" name="Shape 33"/>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34"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6" name="Shape 36"/>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7" name="Shape 37"/>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8" name="Shape 38"/>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5" name="pasted-image.tif"/>
          <p:cNvPicPr/>
          <p:nvPr/>
        </p:nvPicPr>
        <p:blipFill>
          <a:blip r:embed="rId2">
            <a:extLst/>
          </a:blip>
          <a:stretch>
            <a:fillRect/>
          </a:stretch>
        </p:blipFill>
        <p:spPr>
          <a:xfrm>
            <a:off x="11937567" y="9235598"/>
            <a:ext cx="832284" cy="251299"/>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pPr>
            <a:r>
              <a:rPr sz="4200"/>
              <a:t>Funktionale Programmierung und mehr mit Scala</a:t>
            </a:r>
          </a:p>
        </p:txBody>
      </p:sp>
      <p:sp>
        <p:nvSpPr>
          <p:cNvPr id="47" name="Shape 47"/>
          <p:cNvSpPr/>
          <p:nvPr>
            <p:ph type="body" idx="1"/>
          </p:nvPr>
        </p:nvSpPr>
        <p:spPr>
          <a:xfrm>
            <a:off x="571500" y="5016500"/>
            <a:ext cx="11861800" cy="1925484"/>
          </a:xfrm>
          <a:prstGeom prst="rect">
            <a:avLst/>
          </a:prstGeom>
        </p:spPr>
        <p:txBody>
          <a:bodyPr/>
          <a:lstStyle/>
          <a:p>
            <a:pPr lvl="0">
              <a:defRPr sz="1800">
                <a:solidFill>
                  <a:srgbClr val="000000"/>
                </a:solidFill>
              </a:defRPr>
            </a:pPr>
            <a:r>
              <a:rPr sz="2600">
                <a:solidFill>
                  <a:srgbClr val="747474"/>
                </a:solidFill>
              </a:rPr>
              <a:t>SwissLife IT-Weiterbildung, 10. Dezember 2014</a:t>
            </a:r>
            <a:endParaRPr sz="2600">
              <a:solidFill>
                <a:srgbClr val="747474"/>
              </a:solidFill>
            </a:endParaRPr>
          </a:p>
          <a:p>
            <a:pPr lvl="0">
              <a:defRPr sz="1800">
                <a:solidFill>
                  <a:srgbClr val="000000"/>
                </a:solidFill>
              </a:defRPr>
            </a:pPr>
            <a:br>
              <a:rPr sz="2600">
                <a:solidFill>
                  <a:srgbClr val="747474"/>
                </a:solidFill>
              </a:rPr>
            </a:br>
            <a:r>
              <a:rPr sz="2600">
                <a:solidFill>
                  <a:srgbClr val="747474"/>
                </a:solidFill>
              </a:rPr>
              <a:t>Thomas Herrmann, 42ways UG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pPr>
            <a:r>
              <a:rPr sz="4200"/>
              <a:t>Klassendefinition “Person” in Scala</a:t>
            </a:r>
          </a:p>
        </p:txBody>
      </p:sp>
      <p:sp>
        <p:nvSpPr>
          <p:cNvPr id="91" name="Shape 91"/>
          <p:cNvSpPr/>
          <p:nvPr/>
        </p:nvSpPr>
        <p:spPr>
          <a:xfrm>
            <a:off x="616067" y="3310073"/>
            <a:ext cx="11861801"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class Person(val name: String, val birth: Date,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val sex: Sex, val profession: Profession)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pPr>
            <a:r>
              <a:rPr sz="4200"/>
              <a:t>Klassendefinition “Person” in Java</a:t>
            </a:r>
          </a:p>
        </p:txBody>
      </p:sp>
      <p:sp>
        <p:nvSpPr>
          <p:cNvPr id="96" name="Shape 96"/>
          <p:cNvSpPr/>
          <p:nvPr/>
        </p:nvSpPr>
        <p:spPr>
          <a:xfrm>
            <a:off x="592137" y="2381249"/>
            <a:ext cx="10905977" cy="6616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2400">
                <a:latin typeface="Courier New"/>
                <a:ea typeface="Courier New"/>
                <a:cs typeface="Courier New"/>
                <a:sym typeface="Courier New"/>
              </a:rPr>
              <a:t>public class Person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String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Date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Profession profession;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Person(String name, Date birth,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Profession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this.name =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this.birth =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this.sex =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this.profession = profession;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String getName { return name;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Date getBirth { return birth;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Sex getSex { return sex;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Profession getProfession { return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4200"/>
              <a:t>Rekursion in Scala</a:t>
            </a:r>
          </a:p>
        </p:txBody>
      </p:sp>
      <p:sp>
        <p:nvSpPr>
          <p:cNvPr id="101" name="Shape 101"/>
          <p:cNvSpPr/>
          <p:nvPr/>
        </p:nvSpPr>
        <p:spPr>
          <a:xfrm>
            <a:off x="1507412" y="3263839"/>
            <a:ext cx="10935391"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Mathematische Definition: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 n * (n-1)!</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pPr>
            <a:r>
              <a:rPr sz="4200"/>
              <a:t>Rekursion in Scala</a:t>
            </a:r>
          </a:p>
        </p:txBody>
      </p:sp>
      <p:sp>
        <p:nvSpPr>
          <p:cNvPr id="106" name="Shape 106"/>
          <p:cNvSpPr/>
          <p:nvPr/>
        </p:nvSpPr>
        <p:spPr>
          <a:xfrm>
            <a:off x="561997" y="3270189"/>
            <a:ext cx="11880806"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Der Euklidische Algorithmus zur Berechnung des größten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gemeinsamen Teilers zweier natürlicher Zahlen m,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 ≥ 0, n &gt;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ggt(m: Int, 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m</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ggt(n, m %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pPr>
            <a:r>
              <a:rPr sz="4200"/>
              <a:t>Funktionen in Funktionen</a:t>
            </a:r>
          </a:p>
        </p:txBody>
      </p:sp>
      <p:sp>
        <p:nvSpPr>
          <p:cNvPr id="111" name="Shape 111"/>
          <p:cNvSpPr/>
          <p:nvPr/>
        </p:nvSpPr>
        <p:spPr>
          <a:xfrm>
            <a:off x="561997" y="2616139"/>
            <a:ext cx="11880806"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Quadratwurzel (Methode von Newton)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sqrt(x: Double): Double =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sqrtIter(guess: Double, x: Double) :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(isGoodEnough(guess, x)) guess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sqrtIter(improve(guess, x),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isGoodEnough(guess: Double, x: Double) : Boolean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Math.abs(guess * guess - x) / x &lt; 0.001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improve(guess: Double, x: Double) :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(guess + x / guess)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sqrtIter(1.0,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200"/>
              <a:t>Funktionale Abstraktion</a:t>
            </a:r>
          </a:p>
        </p:txBody>
      </p:sp>
      <p:sp>
        <p:nvSpPr>
          <p:cNvPr id="116" name="Shape 116"/>
          <p:cNvSpPr/>
          <p:nvPr/>
        </p:nvSpPr>
        <p:spPr>
          <a:xfrm>
            <a:off x="561997" y="2959039"/>
            <a:ext cx="11880806"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n + squareSumUpTo(n-1)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p>
            <a:pPr lvl="0">
              <a:defRPr sz="1800"/>
            </a:pPr>
            <a:r>
              <a:rPr sz="4200"/>
              <a:t>Funktionale Abstraktion</a:t>
            </a:r>
          </a:p>
        </p:txBody>
      </p:sp>
      <p:sp>
        <p:nvSpPr>
          <p:cNvPr id="121" name="Shape 121"/>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myRecScheme(initval: Int, func: (Int, Int) =&gt; Int):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Int =&gt;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=&gt; if (n == 0) initval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func(n, myRecScheme(initval, func)(n-1))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fac = myRecScheme(1,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 = myRecScheme(0,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 = myRecScheme(0, (a, b) =&gt; a * a + b)</a:t>
            </a:r>
            <a:endParaRPr sz="2400">
              <a:latin typeface="Courier New"/>
              <a:ea typeface="Courier New"/>
              <a:cs typeface="Courier New"/>
              <a:sym typeface="Courier New"/>
            </a:endParaR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lvl="0">
              <a:defRPr sz="1800"/>
            </a:pPr>
            <a:r>
              <a:rPr sz="4200"/>
              <a:t>“Spracherweiterungen” durch Funktionen</a:t>
            </a:r>
          </a:p>
        </p:txBody>
      </p:sp>
      <p:sp>
        <p:nvSpPr>
          <p:cNvPr id="126" name="Shape 126"/>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until(condition: =&gt; Boolean)(block: =&gt; Unit)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(!condition)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until(condition)(block)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var x =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until (x == 0)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x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println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4200"/>
              <a:t>Listen, Filter und Funktionen</a:t>
            </a:r>
          </a:p>
        </p:txBody>
      </p:sp>
      <p:sp>
        <p:nvSpPr>
          <p:cNvPr id="131" name="Shape 131"/>
          <p:cNvSpPr/>
          <p:nvPr/>
        </p:nvSpPr>
        <p:spPr>
          <a:xfrm>
            <a:off x="561997" y="30606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1 to 10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filter (_ % 2 ==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zip (1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List("Peter", "Paul", "Mary") map (_.toUpperCase)</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solidFill>
                  <a:srgbClr val="931A68"/>
                </a:solidFill>
                <a:latin typeface="Courier New"/>
                <a:ea typeface="Courier New"/>
                <a:cs typeface="Courier New"/>
                <a:sym typeface="Courier New"/>
              </a:rPr>
              <a:t>def</a:t>
            </a:r>
            <a:r>
              <a:rPr sz="2400">
                <a:latin typeface="Courier New"/>
                <a:ea typeface="Courier New"/>
                <a:cs typeface="Courier New"/>
                <a:sym typeface="Courier New"/>
              </a:rPr>
              <a:t> fac(n: Int) = (</a:t>
            </a:r>
            <a:r>
              <a:rPr sz="2400">
                <a:solidFill>
                  <a:srgbClr val="D0A3FF"/>
                </a:solidFill>
                <a:latin typeface="Courier New"/>
                <a:ea typeface="Courier New"/>
                <a:cs typeface="Courier New"/>
                <a:sym typeface="Courier New"/>
              </a:rPr>
              <a:t>1</a:t>
            </a:r>
            <a:r>
              <a:rPr sz="2400">
                <a:latin typeface="Courier New"/>
                <a:ea typeface="Courier New"/>
                <a:cs typeface="Courier New"/>
                <a:sym typeface="Courier New"/>
              </a:rPr>
              <a:t> to n) reduce(_*_)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squareSum(n: Int) = (1 to n) map(x =&gt; x*x ) reduce(_+_)</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4200"/>
              <a:t>Typisches Pattern: filter map reduce</a:t>
            </a:r>
          </a:p>
        </p:txBody>
      </p:sp>
      <p:sp>
        <p:nvSpPr>
          <p:cNvPr id="136" name="Shape 136"/>
          <p:cNvSpPr/>
          <p:nvPr/>
        </p:nvSpPr>
        <p:spPr>
          <a:xfrm>
            <a:off x="561997" y="31114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10% Rabatt auf alle Artikel, die teurer als 20 € sind</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val itemPrices = Vector(10.00, 58.20, 8.99, 36.75, 47.90, 7.50)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calculateDiscount(prices: Seq[Double]):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prices filter (price =&gt; price &gt;= 20.0) map</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 =&gt; price * 0.10) reduce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((total, price) =&gt; total + price)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4200"/>
              <a:t>Prozedural vs. Funktional - Beispiel Quicksort</a:t>
            </a:r>
          </a:p>
        </p:txBody>
      </p:sp>
      <p:sp>
        <p:nvSpPr>
          <p:cNvPr id="50" name="Shape 50"/>
          <p:cNvSpPr/>
          <p:nvPr>
            <p:ph type="body" idx="1"/>
          </p:nvPr>
        </p:nvSpPr>
        <p:spPr>
          <a:prstGeom prst="rect">
            <a:avLst/>
          </a:prstGeom>
        </p:spPr>
        <p:txBody>
          <a:bodyPr/>
          <a:lstStyle/>
          <a:p>
            <a:pPr lvl="0" marL="673100" indent="-673100">
              <a:buSzPct val="100000"/>
              <a:buFontTx/>
              <a:buAutoNum type="arabicPeriod" startAt="1"/>
              <a:defRPr sz="1800">
                <a:solidFill>
                  <a:srgbClr val="000000"/>
                </a:solidFill>
              </a:defRPr>
            </a:pPr>
            <a:r>
              <a:rPr sz="3600">
                <a:solidFill>
                  <a:srgbClr val="747474"/>
                </a:solidFill>
              </a:rPr>
              <a:t>Wähle ein beliebiges Element (pivot) aus der Liste aus, z. B. das Element am Anfang der Liste.</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Teile den Rest der Liste in zwei Listen. Alle Elemente kleiner oder gleich pivot kommen in die erste, alle Elemente größer oder gleich pivot in die zweite Liste. Nun ist pivot an der richtigen Position.</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Führe den Algorithmus rekursiv für die beiden Teillisten aus.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lvl="0">
              <a:defRPr sz="1800"/>
            </a:pPr>
            <a:r>
              <a:rPr sz="4200"/>
              <a:t>Generatoren und Filter</a:t>
            </a:r>
          </a:p>
        </p:txBody>
      </p:sp>
      <p:sp>
        <p:nvSpPr>
          <p:cNvPr id="141" name="Shape 141"/>
          <p:cNvSpPr/>
          <p:nvPr/>
        </p:nvSpPr>
        <p:spPr>
          <a:xfrm>
            <a:off x="561997" y="2025589"/>
            <a:ext cx="12178449"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300">
                <a:latin typeface="Courier New"/>
                <a:ea typeface="Courier New"/>
                <a:cs typeface="Courier New"/>
                <a:sym typeface="Courier New"/>
              </a:rPr>
              <a:t>// aus "Programming in Scala", p. 484 ff.</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def queens(n: Int): List[List[(Int, Int)]] =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placeQueens(k: Int): List[List[(Int,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(k == 0)</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List(List())</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else</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for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&lt;- placeQueens(k-1)</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column &lt;- 1 to 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 = (k, column)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isSafe(queen, queens)</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 yield queen :: queens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isSafe(queen: (Int, Int), queens: 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forall (q =&gt; !inCheck(queen, q))</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inCheck(q1: (Int, Int), q2: (Int,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q1._1 == q2._1 || q1._2 == q2._2 ||</a:t>
            </a:r>
            <a:br>
              <a:rPr sz="2300">
                <a:latin typeface="Courier New"/>
                <a:ea typeface="Courier New"/>
                <a:cs typeface="Courier New"/>
                <a:sym typeface="Courier New"/>
              </a:rPr>
            </a:br>
            <a:r>
              <a:rPr sz="2300">
                <a:latin typeface="Courier New"/>
                <a:ea typeface="Courier New"/>
                <a:cs typeface="Courier New"/>
                <a:sym typeface="Courier New"/>
              </a:rPr>
              <a:t>                     (q1._1 - q2._1).abs == (q1._2 - q2._2).abs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placeQueens(n)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lvl="0">
              <a:defRPr sz="1800"/>
            </a:pPr>
            <a:r>
              <a:rPr sz="4200"/>
              <a:t>Currying - Funktionen zum Teil auswerten</a:t>
            </a:r>
          </a:p>
        </p:txBody>
      </p:sp>
      <p:sp>
        <p:nvSpPr>
          <p:cNvPr id="146" name="Shape 146"/>
          <p:cNvSpPr/>
          <p:nvPr/>
        </p:nvSpPr>
        <p:spPr>
          <a:xfrm>
            <a:off x="561997" y="30987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Zinssatz als Parameter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diskont(zinsSatz: Double, wert: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wert * 1 / (1 + zinsSatz)</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festgelegten Zinssätzen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diskont_0175: Double =&gt; Double = diskont(0.0175, _)</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diskont_0125: Double =&gt; Double = diskont(0.0125, _)</a:t>
            </a:r>
            <a:endParaRPr sz="2400">
              <a:latin typeface="Courier New"/>
              <a:ea typeface="Courier New"/>
              <a:cs typeface="Courier New"/>
              <a:sym typeface="Courier New"/>
            </a:endParaRP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pPr>
            <a:r>
              <a:rPr sz="4200"/>
              <a:t>Allgemeine Higher Order Functions</a:t>
            </a:r>
          </a:p>
        </p:txBody>
      </p:sp>
      <p:sp>
        <p:nvSpPr>
          <p:cNvPr id="151" name="Shape 151"/>
          <p:cNvSpPr/>
          <p:nvPr/>
        </p:nvSpPr>
        <p:spPr>
          <a:xfrm>
            <a:off x="561997" y="3105150"/>
            <a:ext cx="11880806"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partial1[A,B,C](a: A, f: (A,B) =&gt; C):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 =&gt; f(a, 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curry[A,B,C](f: (A,B) =&gt; C): A =&gt;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uncurry[A,B,C](f: A =&gt; B =&gt; C): (A,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compose[A,B,C](f: B =&gt; C, g: A =&gt; B): A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f(g(a))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pPr>
            <a:r>
              <a:rPr sz="4200"/>
              <a:t>Currying zur Vereinheitlichung von Schnittstellen</a:t>
            </a:r>
          </a:p>
        </p:txBody>
      </p:sp>
      <p:sp>
        <p:nvSpPr>
          <p:cNvPr id="156" name="Shape 156"/>
          <p:cNvSpPr/>
          <p:nvPr/>
        </p:nvSpPr>
        <p:spPr>
          <a:xfrm>
            <a:off x="561997" y="2089089"/>
            <a:ext cx="12178449"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klassische_sterbetafel(tafel: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unisex_sterbetafel(tafel: String,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pPr>
            <a:r>
              <a:rPr sz="4200"/>
              <a:t>Currying zur Vereinheitlichung von Schnittstellen</a:t>
            </a:r>
          </a:p>
        </p:txBody>
      </p:sp>
      <p:sp>
        <p:nvSpPr>
          <p:cNvPr id="161" name="Shape 161"/>
          <p:cNvSpPr/>
          <p:nvPr/>
        </p:nvSpPr>
        <p:spPr>
          <a:xfrm>
            <a:off x="561997" y="2946339"/>
            <a:ext cx="12178449"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barwert(zins: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r>
              <a:rPr b="1" sz="2400">
                <a:latin typeface="Courier New"/>
                <a:ea typeface="Courier New"/>
                <a:cs typeface="Courier New"/>
                <a:sym typeface="Courier New"/>
              </a:rPr>
              <a:t>qx: Int =&gt; Double</a:t>
            </a:r>
            <a:r>
              <a:rPr sz="2400">
                <a:latin typeface="Courier New"/>
                <a:ea typeface="Courier New"/>
                <a:cs typeface="Courier New"/>
                <a:sym typeface="Courier New"/>
              </a:rPr>
              <a:t>, spektrum: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(von: Int, bis: Int, ea: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 von &gt; bis)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spektrum(von) + (1.0 - qx(von + eintrittsAlter))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v(zins(von))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barwert(zins, qx, spektrum)(von + 1, bis, sex, 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200"/>
              <a:t>Currying zur Vereinheitlichung von Schnittstellen</a:t>
            </a:r>
          </a:p>
        </p:txBody>
      </p:sp>
      <p:sp>
        <p:nvSpPr>
          <p:cNvPr id="166" name="Shape 166"/>
          <p:cNvSpPr/>
          <p:nvPr/>
        </p:nvSpPr>
        <p:spPr>
          <a:xfrm>
            <a:off x="561997" y="3117789"/>
            <a:ext cx="12178449" cy="35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klassisches_qx(tafel: String, sex: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klassische_sterbetafel(tafel, sex,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unisex_qx(tafel: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unisex_sterbetafel(tafel,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bmi_qx(tafel: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bmi_sterbetafel(tafel, sex, groesse, gewicht, _)</a:t>
            </a:r>
            <a:endParaRPr sz="2400">
              <a:latin typeface="Courier New"/>
              <a:ea typeface="Courier New"/>
              <a:cs typeface="Courier New"/>
              <a:sym typeface="Courier New"/>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4200"/>
              <a:t>Currying zur Vereinheitlichung von Schnittstellen</a:t>
            </a:r>
          </a:p>
        </p:txBody>
      </p:sp>
      <p:sp>
        <p:nvSpPr>
          <p:cNvPr id="171" name="Shape 171"/>
          <p:cNvSpPr/>
          <p:nvPr/>
        </p:nvSpPr>
        <p:spPr>
          <a:xfrm>
            <a:off x="549297" y="28955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qx = klassisches_qx(tarif.tafel, vp.sex)</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unisex_qx(tarif.tafel)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bmi_qx(tarif.tafel, vp.sex, vp.groesse, vp.gewicht)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defRPr sz="1800"/>
            </a:pPr>
            <a:r>
              <a:rPr sz="4200"/>
              <a:t>Funktionale Datenstrukturen / Case Classes</a:t>
            </a:r>
          </a:p>
        </p:txBody>
      </p:sp>
      <p:sp>
        <p:nvSpPr>
          <p:cNvPr id="176" name="Shape 176"/>
          <p:cNvSpPr/>
          <p:nvPr/>
        </p:nvSpPr>
        <p:spPr>
          <a:xfrm>
            <a:off x="561997" y="33019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abstract class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object EmptyTree extends BinTree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class Node[A](element: 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left: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right:   BinTree[A]) extends BinTree[A]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inOrder[A](t: BinTree[A]): List[A]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EmptyTree     =&gt; List()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Node(e, l, r) =&gt; inOrder(l):::List(e):::inOrder(r)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lvl="0">
              <a:defRPr sz="1800"/>
            </a:pPr>
            <a:r>
              <a:rPr sz="4200"/>
              <a:t>Lazy evaluation / Streams</a:t>
            </a:r>
          </a:p>
        </p:txBody>
      </p:sp>
      <p:sp>
        <p:nvSpPr>
          <p:cNvPr id="181" name="Shape 181"/>
          <p:cNvSpPr/>
          <p:nvPr/>
        </p:nvSpPr>
        <p:spPr>
          <a:xfrm>
            <a:off x="561997" y="3651189"/>
            <a:ext cx="12178449"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val ones: Stream[Int] = Stream.cons(1, ones)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constant[A](n: A): Stream[A] = Stream.cons(n, constant(n))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from(n: Int): Stream[Int] = Stream.cons(n, from(n+1))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fibsFrom(a: Int, b: 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Stream.cons(a, fibsFrom(b, a + b))</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200"/>
              <a:t>Kleinste Zahl, die nicht in einer Liste vorkommt</a:t>
            </a:r>
          </a:p>
        </p:txBody>
      </p:sp>
      <p:sp>
        <p:nvSpPr>
          <p:cNvPr id="186" name="Shape 186"/>
          <p:cNvSpPr/>
          <p:nvPr/>
        </p:nvSpPr>
        <p:spPr>
          <a:xfrm>
            <a:off x="561997" y="24510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Inspired by "Pearls of functional algorithm design”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by Richard Bird, Cambridge University Press, Chapter 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minfree(list: List[Int]):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Stream.from(1).dropWhile(list contains).head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list1 = List(26, 9, 22, 3, 17, 13, 21, 25, 14, 15, 20, 7, 2, 24, 12,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list2 = List(26, 9, 22, 3, 17, 13, 21, 25, 14, 15, 20, 7, 2, 24,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minfree(list2)</a:t>
            </a:r>
            <a:endParaRPr sz="2400">
              <a:latin typeface="Courier New"/>
              <a:ea typeface="Courier New"/>
              <a:cs typeface="Courier New"/>
              <a:sym typeface="Courier New"/>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pPr>
            <a:r>
              <a:rPr sz="4200"/>
              <a:t>Prozedural vs. Funktional - Quicksort in C</a:t>
            </a:r>
          </a:p>
        </p:txBody>
      </p:sp>
      <p:sp>
        <p:nvSpPr>
          <p:cNvPr id="55" name="Shape 55"/>
          <p:cNvSpPr/>
          <p:nvPr/>
        </p:nvSpPr>
        <p:spPr>
          <a:xfrm>
            <a:off x="570754" y="2095628"/>
            <a:ext cx="11863292" cy="718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1600">
                <a:latin typeface="Courier New"/>
                <a:ea typeface="Courier New"/>
                <a:cs typeface="Courier New"/>
                <a:sym typeface="Courier New"/>
              </a:rPr>
              <a:t>void quicksort(int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upper &gt; lower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 = split(a, lower,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lower, i - 1);</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i + 1,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int split(int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 p, q,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 lower + 1; q =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pivot = a[lower];</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a[p] &lt;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a[q] &gt;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a[p]; a[p] = a[q]; a[q] = t;</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a[lower]; a[lower] = a[q]; a[q] =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return q;</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p>
        </p:txBody>
      </p:sp>
      <p:sp>
        <p:nvSpPr>
          <p:cNvPr id="56" name="Shape 56"/>
          <p:cNvSpPr/>
          <p:nvPr/>
        </p:nvSpPr>
        <p:spPr>
          <a:xfrm>
            <a:off x="4122794" y="9297104"/>
            <a:ext cx="4568495" cy="2876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pPr>
            <a:r>
              <a:rPr sz="1200"/>
              <a:t>Adapted from http://programminggeeks.com/c-code-for-quick-sort/</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lvl="0">
              <a:defRPr sz="1800"/>
            </a:pPr>
            <a:r>
              <a:rPr sz="4200"/>
              <a:t>Sieb des Eratosthenes - Eine “unendliche” Liste</a:t>
            </a:r>
          </a:p>
        </p:txBody>
      </p:sp>
      <p:sp>
        <p:nvSpPr>
          <p:cNvPr id="191" name="Shape 191"/>
          <p:cNvSpPr/>
          <p:nvPr/>
        </p:nvSpPr>
        <p:spPr>
          <a:xfrm>
            <a:off x="561997" y="2489139"/>
            <a:ext cx="12178449"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import scala.language.postfixOps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Konzeptionell: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1. Schreibe alle natürlichen Zahlen ab 2 hintereinander auf.</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2. Die kleinste nicht gestrichene Zahl in dieser Folge 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eine Primzahl. Streiche alle Vielfachen dieser Zahl.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3. Wiederhole Schritt 2 mit der kleinsten noch nicht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gestrichenen Zahl.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sieve(natSeq: Stream[Int]):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Stream.cons(natSeq.head,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sieve ((natSeq tail) filter</a:t>
            </a:r>
            <a:br>
              <a:rPr sz="2400">
                <a:latin typeface="Courier New"/>
                <a:ea typeface="Courier New"/>
                <a:cs typeface="Courier New"/>
                <a:sym typeface="Courier New"/>
              </a:rPr>
            </a:br>
            <a:r>
              <a:rPr sz="2400">
                <a:latin typeface="Courier New"/>
                <a:ea typeface="Courier New"/>
                <a:cs typeface="Courier New"/>
                <a:sym typeface="Courier New"/>
              </a:rPr>
              <a:t>                                  (n =&gt; n % natSeq.head != 0))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primes = sieve(Stream from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firstNprimes(n: Int) = primes take n toList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200"/>
              <a:t>Fazit</a:t>
            </a:r>
          </a:p>
        </p:txBody>
      </p:sp>
      <p:sp>
        <p:nvSpPr>
          <p:cNvPr id="196" name="Shape 196"/>
          <p:cNvSpPr/>
          <p:nvPr>
            <p:ph type="body" idx="1"/>
          </p:nvPr>
        </p:nvSpPr>
        <p:spPr>
          <a:prstGeom prst="rect">
            <a:avLst/>
          </a:prstGeom>
        </p:spPr>
        <p:txBody>
          <a:bodyPr/>
          <a:lstStyle/>
          <a:p>
            <a:pPr lvl="0">
              <a:defRPr sz="1800">
                <a:solidFill>
                  <a:srgbClr val="000000"/>
                </a:solidFill>
              </a:defRPr>
            </a:pPr>
            <a:r>
              <a:rPr sz="3600">
                <a:solidFill>
                  <a:srgbClr val="747474"/>
                </a:solidFill>
              </a:rPr>
              <a:t>Funktionale Programmierung ermöglicht einfachen, wartbaren und parallelisierbaren Code</a:t>
            </a:r>
            <a:endParaRPr sz="3600">
              <a:solidFill>
                <a:srgbClr val="747474"/>
              </a:solidFill>
            </a:endParaRPr>
          </a:p>
          <a:p>
            <a:pPr lvl="0">
              <a:defRPr sz="1800">
                <a:solidFill>
                  <a:srgbClr val="000000"/>
                </a:solidFill>
              </a:defRPr>
            </a:pPr>
            <a:r>
              <a:rPr sz="3600">
                <a:solidFill>
                  <a:srgbClr val="747474"/>
                </a:solidFill>
              </a:rPr>
              <a:t>Funktionale Programmierung bringt Flexibilität und neue Abstraktionslevel</a:t>
            </a:r>
            <a:endParaRPr sz="3600">
              <a:solidFill>
                <a:srgbClr val="747474"/>
              </a:solidFill>
            </a:endParaRPr>
          </a:p>
          <a:p>
            <a:pPr lvl="0">
              <a:defRPr sz="1800">
                <a:solidFill>
                  <a:srgbClr val="000000"/>
                </a:solidFill>
              </a:defRPr>
            </a:pPr>
            <a:r>
              <a:rPr sz="3600">
                <a:solidFill>
                  <a:srgbClr val="747474"/>
                </a:solidFill>
              </a:rPr>
              <a:t>Scala ermöglicht die Kombination objektorientierter und funktionaler Programmierung auf der JVM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lvl="0">
              <a:defRPr sz="1800"/>
            </a:pPr>
            <a:r>
              <a:rPr sz="4200"/>
              <a:t>Literatur</a:t>
            </a:r>
          </a:p>
        </p:txBody>
      </p:sp>
      <p:sp>
        <p:nvSpPr>
          <p:cNvPr id="199" name="Shape 199"/>
          <p:cNvSpPr/>
          <p:nvPr>
            <p:ph type="body" idx="1"/>
          </p:nvPr>
        </p:nvSpPr>
        <p:spPr>
          <a:xfrm>
            <a:off x="571500" y="2222500"/>
            <a:ext cx="12111945" cy="6667500"/>
          </a:xfrm>
          <a:prstGeom prst="rect">
            <a:avLst/>
          </a:prstGeom>
        </p:spPr>
        <p:txBody>
          <a:bodyPr/>
          <a:lstStyle/>
          <a:p>
            <a:pPr lvl="0" marL="0" indent="0">
              <a:buSzTx/>
              <a:buFontTx/>
              <a:buNone/>
              <a:defRPr sz="1800">
                <a:solidFill>
                  <a:srgbClr val="000000"/>
                </a:solidFill>
              </a:defRPr>
            </a:pPr>
            <a:r>
              <a:rPr sz="3600">
                <a:solidFill>
                  <a:srgbClr val="747474"/>
                </a:solidFill>
              </a:rPr>
              <a:t>Martin Odersky, Lex Spoon, Bill Venners:</a:t>
            </a:r>
            <a:br>
              <a:rPr sz="3600">
                <a:solidFill>
                  <a:srgbClr val="747474"/>
                </a:solidFill>
              </a:rPr>
            </a:br>
            <a:r>
              <a:rPr sz="3600">
                <a:solidFill>
                  <a:srgbClr val="747474"/>
                </a:solidFill>
              </a:rPr>
              <a:t>Programming in Scala (artima)</a:t>
            </a:r>
            <a:endParaRPr sz="3600">
              <a:solidFill>
                <a:srgbClr val="747474"/>
              </a:solidFill>
            </a:endParaRPr>
          </a:p>
          <a:p>
            <a:pPr lvl="0" marL="0" indent="0">
              <a:buSzTx/>
              <a:buFontTx/>
              <a:buNone/>
              <a:defRPr sz="1800">
                <a:solidFill>
                  <a:srgbClr val="000000"/>
                </a:solidFill>
              </a:defRPr>
            </a:pPr>
            <a:r>
              <a:rPr sz="3600">
                <a:solidFill>
                  <a:srgbClr val="747474"/>
                </a:solidFill>
              </a:rPr>
              <a:t>Cay S. Horstmann:</a:t>
            </a:r>
            <a:br>
              <a:rPr sz="3600">
                <a:solidFill>
                  <a:srgbClr val="747474"/>
                </a:solidFill>
              </a:rPr>
            </a:br>
            <a:r>
              <a:rPr sz="3600">
                <a:solidFill>
                  <a:srgbClr val="747474"/>
                </a:solidFill>
              </a:rPr>
              <a:t>Scala for the Impatient (Addison-Wesley)</a:t>
            </a:r>
            <a:endParaRPr sz="3600">
              <a:solidFill>
                <a:srgbClr val="747474"/>
              </a:solidFill>
            </a:endParaRPr>
          </a:p>
          <a:p>
            <a:pPr lvl="0" marL="0" indent="0">
              <a:buSzTx/>
              <a:buFontTx/>
              <a:buNone/>
              <a:defRPr sz="1800">
                <a:solidFill>
                  <a:srgbClr val="000000"/>
                </a:solidFill>
              </a:defRPr>
            </a:pPr>
            <a:r>
              <a:rPr sz="3600">
                <a:solidFill>
                  <a:srgbClr val="747474"/>
                </a:solidFill>
              </a:rPr>
              <a:t>Paul Chiusano, Rúnar Bjarnason:</a:t>
            </a:r>
            <a:br>
              <a:rPr sz="3600">
                <a:solidFill>
                  <a:srgbClr val="747474"/>
                </a:solidFill>
              </a:rPr>
            </a:br>
            <a:r>
              <a:rPr sz="3600">
                <a:solidFill>
                  <a:srgbClr val="747474"/>
                </a:solidFill>
              </a:rPr>
              <a:t>Functional Programming in Scala (Manning)</a:t>
            </a:r>
            <a:endParaRPr sz="3600">
              <a:solidFill>
                <a:srgbClr val="747474"/>
              </a:solidFill>
            </a:endParaRPr>
          </a:p>
          <a:p>
            <a:pPr lvl="0" marL="0" indent="0">
              <a:buSzTx/>
              <a:buFontTx/>
              <a:buNone/>
              <a:defRPr sz="1800">
                <a:solidFill>
                  <a:srgbClr val="000000"/>
                </a:solidFill>
              </a:defRPr>
            </a:pPr>
            <a:r>
              <a:rPr sz="3600">
                <a:solidFill>
                  <a:srgbClr val="747474"/>
                </a:solidFill>
              </a:rPr>
              <a:t>Bruce A. Tate:</a:t>
            </a:r>
            <a:br>
              <a:rPr sz="3600">
                <a:solidFill>
                  <a:srgbClr val="747474"/>
                </a:solidFill>
              </a:rPr>
            </a:br>
            <a:r>
              <a:rPr sz="3600">
                <a:solidFill>
                  <a:srgbClr val="747474"/>
                </a:solidFill>
              </a:rPr>
              <a:t>Seven Languages in Seven Weeks (Pragmatic Programmers)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4200"/>
              <a:t>Prozedural vs. Funktional - Quicksort in Scala</a:t>
            </a:r>
          </a:p>
        </p:txBody>
      </p:sp>
      <p:sp>
        <p:nvSpPr>
          <p:cNvPr id="61" name="Shape 61"/>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quicksort(list: List[Int]): List[Int]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 = List(2,8,3,1,7,0,9,5,4,6)</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quicksort(l)</a:t>
            </a:r>
            <a:endParaRPr sz="2400">
              <a:latin typeface="Courier New"/>
              <a:ea typeface="Courier New"/>
              <a:cs typeface="Courier New"/>
              <a:sym typeface="Courier New"/>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200"/>
              <a:t>Prozedural vs. Funktional - Quicksort in Scala</a:t>
            </a:r>
          </a:p>
        </p:txBody>
      </p:sp>
      <p:sp>
        <p:nvSpPr>
          <p:cNvPr id="66" name="Shape 66"/>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quicksort[T &lt;% Ordered[T]](list: List[T]): List[T]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sz="1800"/>
            </a:pPr>
            <a:r>
              <a:rPr sz="4200"/>
              <a:t>Einige funktionale Programmiersprachen</a:t>
            </a:r>
          </a:p>
        </p:txBody>
      </p:sp>
      <p:sp>
        <p:nvSpPr>
          <p:cNvPr id="71" name="Shape 71"/>
          <p:cNvSpPr/>
          <p:nvPr>
            <p:ph type="body" idx="1"/>
          </p:nvPr>
        </p:nvSpPr>
        <p:spPr>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LISP (1958)</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ML (1973)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Scheme (1975)</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Common Lisp (1984)</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Haskell (1987)</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Scala (2003)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Clojure (2007)</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sz="1800"/>
            </a:pPr>
            <a:r>
              <a:rPr sz="4200"/>
              <a:t>Warum funktionale Programmierung?</a:t>
            </a:r>
          </a:p>
        </p:txBody>
      </p:sp>
      <p:sp>
        <p:nvSpPr>
          <p:cNvPr id="76" name="Shape 76"/>
          <p:cNvSpPr/>
          <p:nvPr>
            <p:ph type="body" idx="1"/>
          </p:nvPr>
        </p:nvSpPr>
        <p:spPr>
          <a:xfrm>
            <a:off x="558800" y="2222500"/>
            <a:ext cx="11861800" cy="6667500"/>
          </a:xfrm>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Vermeidung von Seiteneffekten</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Referenzielle Transparenz</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Lesbarkeit / Verifizierbarkeit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Testbarkeit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Wiederverwendbarkeit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Optimierbarkeit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Parallelisierbarkeit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4200"/>
              <a:t>Funktionale Programmierung</a:t>
            </a:r>
          </a:p>
        </p:txBody>
      </p:sp>
      <p:sp>
        <p:nvSpPr>
          <p:cNvPr id="81" name="Shape 81"/>
          <p:cNvSpPr/>
          <p:nvPr>
            <p:ph type="body" idx="1"/>
          </p:nvPr>
        </p:nvSpPr>
        <p:spPr>
          <a:prstGeom prst="rect">
            <a:avLst/>
          </a:prstGeom>
        </p:spPr>
        <p:txBody>
          <a:bodyPr/>
          <a:lstStyle/>
          <a:p>
            <a:pPr lvl="0">
              <a:defRPr sz="1800">
                <a:solidFill>
                  <a:srgbClr val="000000"/>
                </a:solidFill>
              </a:defRPr>
            </a:pPr>
            <a:r>
              <a:rPr sz="3600">
                <a:solidFill>
                  <a:srgbClr val="747474"/>
                </a:solidFill>
              </a:rPr>
              <a:t>Funktion ist “first class citizen"</a:t>
            </a:r>
            <a:endParaRPr sz="3600">
              <a:solidFill>
                <a:srgbClr val="747474"/>
              </a:solidFill>
            </a:endParaRPr>
          </a:p>
          <a:p>
            <a:pPr lvl="0">
              <a:defRPr sz="1800">
                <a:solidFill>
                  <a:srgbClr val="000000"/>
                </a:solidFill>
              </a:defRPr>
            </a:pPr>
            <a:r>
              <a:rPr sz="3600">
                <a:solidFill>
                  <a:srgbClr val="747474"/>
                </a:solidFill>
              </a:rPr>
              <a:t>“Pure Functions” ohne Seiteneffekte / stateless</a:t>
            </a:r>
            <a:endParaRPr sz="3600">
              <a:solidFill>
                <a:srgbClr val="747474"/>
              </a:solidFill>
            </a:endParaRPr>
          </a:p>
          <a:p>
            <a:pPr lvl="0">
              <a:defRPr sz="1800">
                <a:solidFill>
                  <a:srgbClr val="000000"/>
                </a:solidFill>
              </a:defRPr>
            </a:pPr>
            <a:r>
              <a:rPr sz="3600">
                <a:solidFill>
                  <a:srgbClr val="747474"/>
                </a:solidFill>
              </a:rPr>
              <a:t>Rekursion</a:t>
            </a:r>
            <a:endParaRPr sz="3600">
              <a:solidFill>
                <a:srgbClr val="747474"/>
              </a:solidFill>
            </a:endParaRPr>
          </a:p>
          <a:p>
            <a:pPr lvl="0">
              <a:defRPr sz="1800">
                <a:solidFill>
                  <a:srgbClr val="000000"/>
                </a:solidFill>
              </a:defRPr>
            </a:pPr>
            <a:r>
              <a:rPr sz="3600">
                <a:solidFill>
                  <a:srgbClr val="747474"/>
                </a:solidFill>
              </a:rPr>
              <a:t>Higher order functions</a:t>
            </a:r>
            <a:endParaRPr sz="3600">
              <a:solidFill>
                <a:srgbClr val="747474"/>
              </a:solidFill>
            </a:endParaRPr>
          </a:p>
          <a:p>
            <a:pPr lvl="0">
              <a:defRPr sz="1800">
                <a:solidFill>
                  <a:srgbClr val="000000"/>
                </a:solidFill>
              </a:defRPr>
            </a:pPr>
            <a:r>
              <a:rPr sz="3600">
                <a:solidFill>
                  <a:srgbClr val="747474"/>
                </a:solidFill>
              </a:rPr>
              <a:t>Typsysteme / Funktionale Datenstrukturen</a:t>
            </a:r>
            <a:endParaRPr sz="3600">
              <a:solidFill>
                <a:srgbClr val="747474"/>
              </a:solidFill>
            </a:endParaRPr>
          </a:p>
          <a:p>
            <a:pPr lvl="0">
              <a:defRPr sz="1800">
                <a:solidFill>
                  <a:srgbClr val="000000"/>
                </a:solidFill>
              </a:defRPr>
            </a:pPr>
            <a:r>
              <a:rPr sz="3600">
                <a:solidFill>
                  <a:srgbClr val="747474"/>
                </a:solidFill>
              </a:rPr>
              <a:t>Strict vs. Lazy evaluation</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pPr>
            <a:r>
              <a:rPr sz="4200"/>
              <a:t>Scala</a:t>
            </a:r>
          </a:p>
        </p:txBody>
      </p:sp>
      <p:sp>
        <p:nvSpPr>
          <p:cNvPr id="86" name="Shape 86"/>
          <p:cNvSpPr/>
          <p:nvPr>
            <p:ph type="body" idx="1"/>
          </p:nvPr>
        </p:nvSpPr>
        <p:spPr>
          <a:xfrm>
            <a:off x="584200" y="2222500"/>
            <a:ext cx="11861800" cy="6667500"/>
          </a:xfrm>
          <a:prstGeom prst="rect">
            <a:avLst/>
          </a:prstGeom>
        </p:spPr>
        <p:txBody>
          <a:bodyPr/>
          <a:lstStyle/>
          <a:p>
            <a:pPr lvl="0">
              <a:defRPr sz="1800">
                <a:solidFill>
                  <a:srgbClr val="000000"/>
                </a:solidFill>
              </a:defRPr>
            </a:pPr>
            <a:r>
              <a:rPr sz="3600">
                <a:solidFill>
                  <a:srgbClr val="747474"/>
                </a:solidFill>
              </a:rPr>
              <a:t>Entstanden 2003</a:t>
            </a:r>
            <a:endParaRPr sz="3600">
              <a:solidFill>
                <a:srgbClr val="747474"/>
              </a:solidFill>
            </a:endParaRPr>
          </a:p>
          <a:p>
            <a:pPr lvl="0">
              <a:defRPr sz="1800">
                <a:solidFill>
                  <a:srgbClr val="000000"/>
                </a:solidFill>
              </a:defRPr>
            </a:pPr>
            <a:r>
              <a:rPr sz="3600">
                <a:solidFill>
                  <a:srgbClr val="747474"/>
                </a:solidFill>
              </a:rPr>
              <a:t>Sprache auf der Java Virtual Machine (JVM)</a:t>
            </a:r>
            <a:endParaRPr sz="3600">
              <a:solidFill>
                <a:srgbClr val="747474"/>
              </a:solidFill>
            </a:endParaRPr>
          </a:p>
          <a:p>
            <a:pPr lvl="0">
              <a:defRPr sz="1800">
                <a:solidFill>
                  <a:srgbClr val="000000"/>
                </a:solidFill>
              </a:defRPr>
            </a:pPr>
            <a:r>
              <a:rPr sz="3600">
                <a:solidFill>
                  <a:srgbClr val="747474"/>
                </a:solidFill>
              </a:rPr>
              <a:t>Integration mit Java</a:t>
            </a:r>
            <a:endParaRPr sz="3600">
              <a:solidFill>
                <a:srgbClr val="747474"/>
              </a:solidFill>
            </a:endParaRPr>
          </a:p>
          <a:p>
            <a:pPr lvl="0">
              <a:defRPr sz="1800">
                <a:solidFill>
                  <a:srgbClr val="000000"/>
                </a:solidFill>
              </a:defRPr>
            </a:pPr>
            <a:r>
              <a:rPr sz="3600">
                <a:solidFill>
                  <a:srgbClr val="747474"/>
                </a:solidFill>
              </a:rPr>
              <a:t>Objektorientiert und Funktional</a:t>
            </a:r>
            <a:endParaRPr sz="3600">
              <a:solidFill>
                <a:srgbClr val="747474"/>
              </a:solidFill>
            </a:endParaRPr>
          </a:p>
          <a:p>
            <a:pPr lvl="0">
              <a:defRPr sz="1800">
                <a:solidFill>
                  <a:srgbClr val="000000"/>
                </a:solidFill>
              </a:defRPr>
            </a:pPr>
            <a:r>
              <a:rPr sz="3600">
                <a:solidFill>
                  <a:srgbClr val="747474"/>
                </a:solidFill>
              </a:rPr>
              <a:t>Sehr umfangreich / komplex</a:t>
            </a:r>
            <a:endParaRPr sz="3600">
              <a:solidFill>
                <a:srgbClr val="747474"/>
              </a:solidFill>
            </a:endParaRPr>
          </a:p>
          <a:p>
            <a:pPr lvl="0">
              <a:defRPr sz="1800">
                <a:solidFill>
                  <a:srgbClr val="000000"/>
                </a:solidFill>
              </a:defRPr>
            </a:pPr>
            <a:r>
              <a:rPr sz="3600">
                <a:solidFill>
                  <a:srgbClr val="747474"/>
                </a:solidFill>
              </a:rPr>
              <a:t>Erweiterbar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