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258" r:id="rId5"/>
    <p:sldId id="294" r:id="rId6"/>
    <p:sldId id="295" r:id="rId7"/>
    <p:sldId id="288" r:id="rId8"/>
    <p:sldId id="275" r:id="rId9"/>
    <p:sldId id="316" r:id="rId10"/>
    <p:sldId id="333" r:id="rId11"/>
    <p:sldId id="315" r:id="rId12"/>
    <p:sldId id="305" r:id="rId13"/>
    <p:sldId id="306" r:id="rId14"/>
    <p:sldId id="302" r:id="rId15"/>
    <p:sldId id="307" r:id="rId16"/>
    <p:sldId id="308" r:id="rId17"/>
    <p:sldId id="303" r:id="rId18"/>
    <p:sldId id="318" r:id="rId19"/>
    <p:sldId id="319" r:id="rId20"/>
    <p:sldId id="320" r:id="rId21"/>
    <p:sldId id="317" r:id="rId22"/>
    <p:sldId id="310" r:id="rId23"/>
    <p:sldId id="311" r:id="rId24"/>
    <p:sldId id="286" r:id="rId25"/>
    <p:sldId id="292" r:id="rId26"/>
  </p:sldIdLst>
  <p:sldSz cx="9144000" cy="6858000" type="screen4x3"/>
  <p:notesSz cx="7010400" cy="9223375"/>
  <p:defaultTextStyle>
    <a:defPPr>
      <a:defRPr lang="en-US"/>
    </a:defPPr>
    <a:lvl1pPr algn="l" rtl="0" fontAlgn="base">
      <a:spcBef>
        <a:spcPct val="0"/>
      </a:spcBef>
      <a:spcAft>
        <a:spcPct val="0"/>
      </a:spcAft>
      <a:defRPr sz="1200" kern="1200">
        <a:solidFill>
          <a:schemeClr val="tx1"/>
        </a:solidFill>
        <a:latin typeface="Book Antiqua" pitchFamily="18" charset="0"/>
        <a:ea typeface="+mn-ea"/>
        <a:cs typeface="+mn-cs"/>
      </a:defRPr>
    </a:lvl1pPr>
    <a:lvl2pPr marL="457200" algn="l" rtl="0" fontAlgn="base">
      <a:spcBef>
        <a:spcPct val="0"/>
      </a:spcBef>
      <a:spcAft>
        <a:spcPct val="0"/>
      </a:spcAft>
      <a:defRPr sz="1200" kern="1200">
        <a:solidFill>
          <a:schemeClr val="tx1"/>
        </a:solidFill>
        <a:latin typeface="Book Antiqua" pitchFamily="18" charset="0"/>
        <a:ea typeface="+mn-ea"/>
        <a:cs typeface="+mn-cs"/>
      </a:defRPr>
    </a:lvl2pPr>
    <a:lvl3pPr marL="914400" algn="l" rtl="0" fontAlgn="base">
      <a:spcBef>
        <a:spcPct val="0"/>
      </a:spcBef>
      <a:spcAft>
        <a:spcPct val="0"/>
      </a:spcAft>
      <a:defRPr sz="1200" kern="1200">
        <a:solidFill>
          <a:schemeClr val="tx1"/>
        </a:solidFill>
        <a:latin typeface="Book Antiqua" pitchFamily="18" charset="0"/>
        <a:ea typeface="+mn-ea"/>
        <a:cs typeface="+mn-cs"/>
      </a:defRPr>
    </a:lvl3pPr>
    <a:lvl4pPr marL="1371600" algn="l" rtl="0" fontAlgn="base">
      <a:spcBef>
        <a:spcPct val="0"/>
      </a:spcBef>
      <a:spcAft>
        <a:spcPct val="0"/>
      </a:spcAft>
      <a:defRPr sz="1200" kern="1200">
        <a:solidFill>
          <a:schemeClr val="tx1"/>
        </a:solidFill>
        <a:latin typeface="Book Antiqua" pitchFamily="18" charset="0"/>
        <a:ea typeface="+mn-ea"/>
        <a:cs typeface="+mn-cs"/>
      </a:defRPr>
    </a:lvl4pPr>
    <a:lvl5pPr marL="1828800" algn="l" rtl="0" fontAlgn="base">
      <a:spcBef>
        <a:spcPct val="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Book Antiqua" pitchFamily="18" charset="0"/>
        <a:ea typeface="+mn-ea"/>
        <a:cs typeface="+mn-cs"/>
      </a:defRPr>
    </a:lvl6pPr>
    <a:lvl7pPr marL="2743200" algn="l" defTabSz="914400" rtl="0" eaLnBrk="1" latinLnBrk="0" hangingPunct="1">
      <a:defRPr sz="1200" kern="1200">
        <a:solidFill>
          <a:schemeClr val="tx1"/>
        </a:solidFill>
        <a:latin typeface="Book Antiqua" pitchFamily="18" charset="0"/>
        <a:ea typeface="+mn-ea"/>
        <a:cs typeface="+mn-cs"/>
      </a:defRPr>
    </a:lvl7pPr>
    <a:lvl8pPr marL="3200400" algn="l" defTabSz="914400" rtl="0" eaLnBrk="1" latinLnBrk="0" hangingPunct="1">
      <a:defRPr sz="1200" kern="1200">
        <a:solidFill>
          <a:schemeClr val="tx1"/>
        </a:solidFill>
        <a:latin typeface="Book Antiqua" pitchFamily="18" charset="0"/>
        <a:ea typeface="+mn-ea"/>
        <a:cs typeface="+mn-cs"/>
      </a:defRPr>
    </a:lvl8pPr>
    <a:lvl9pPr marL="3657600" algn="l" defTabSz="914400" rtl="0" eaLnBrk="1" latinLnBrk="0" hangingPunct="1">
      <a:defRPr sz="1200" kern="1200">
        <a:solidFill>
          <a:schemeClr val="tx1"/>
        </a:solidFill>
        <a:latin typeface="Book Antiqua"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ifel Nicolaus" initials="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9EBF5"/>
    <a:srgbClr val="003768"/>
    <a:srgbClr val="A7A9AC"/>
    <a:srgbClr val="FF5050"/>
    <a:srgbClr val="6487BE"/>
    <a:srgbClr val="003366"/>
    <a:srgbClr val="5A8DCA"/>
    <a:srgbClr val="305D94"/>
    <a:srgbClr val="629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autoAdjust="0"/>
    <p:restoredTop sz="92010" autoAdjust="0"/>
  </p:normalViewPr>
  <p:slideViewPr>
    <p:cSldViewPr snapToObjects="1">
      <p:cViewPr varScale="1">
        <p:scale>
          <a:sx n="79" d="100"/>
          <a:sy n="79" d="100"/>
        </p:scale>
        <p:origin x="1742" y="67"/>
      </p:cViewPr>
      <p:guideLst>
        <p:guide orient="horz" pos="825"/>
        <p:guide orient="horz" pos="3776"/>
        <p:guide orient="horz" pos="4288"/>
        <p:guide orient="horz" pos="1166"/>
        <p:guide orient="horz" pos="707"/>
        <p:guide pos="872"/>
        <p:guide pos="5652"/>
        <p:guide pos="3041"/>
        <p:guide pos="4888"/>
        <p:guide pos="2899"/>
      </p:guideLst>
    </p:cSldViewPr>
  </p:slideViewPr>
  <p:notesTextViewPr>
    <p:cViewPr>
      <p:scale>
        <a:sx n="150" d="100"/>
        <a:sy n="150" d="100"/>
      </p:scale>
      <p:origin x="0" y="0"/>
    </p:cViewPr>
  </p:notesTextViewPr>
  <p:sorterViewPr>
    <p:cViewPr>
      <p:scale>
        <a:sx n="66" d="100"/>
        <a:sy n="66" d="100"/>
      </p:scale>
      <p:origin x="0" y="0"/>
    </p:cViewPr>
  </p:sorterViewPr>
  <p:notesViewPr>
    <p:cSldViewPr snapToObjects="1">
      <p:cViewPr varScale="1">
        <p:scale>
          <a:sx n="81" d="100"/>
          <a:sy n="81" d="100"/>
        </p:scale>
        <p:origin x="-3804" y="-102"/>
      </p:cViewPr>
      <p:guideLst>
        <p:guide orient="horz" pos="2873"/>
        <p:guide pos="2222"/>
      </p:guideLst>
    </p:cSldViewPr>
  </p:notesViewPr>
  <p:gridSpacing cx="75895" cy="7589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2" y="2"/>
            <a:ext cx="3038145" cy="460559"/>
          </a:xfrm>
          <a:prstGeom prst="rect">
            <a:avLst/>
          </a:prstGeom>
          <a:noFill/>
          <a:ln w="9525">
            <a:noFill/>
            <a:miter lim="800000"/>
          </a:ln>
        </p:spPr>
        <p:txBody>
          <a:bodyPr vert="horz" wrap="square" lIns="92756" tIns="46378" rIns="92756" bIns="46378" numCol="1" anchor="t" anchorCtr="0" compatLnSpc="1"/>
          <a:lstStyle>
            <a:lvl1pPr defTabSz="927735">
              <a:defRPr sz="1200">
                <a:latin typeface="Arial" panose="020B0604020202020204" pitchFamily="34" charset="0"/>
              </a:defRPr>
            </a:lvl1pPr>
          </a:lstStyle>
          <a:p>
            <a:pPr>
              <a:defRPr/>
            </a:pPr>
            <a:endParaRPr lang="en-US" dirty="0"/>
          </a:p>
        </p:txBody>
      </p:sp>
      <p:sp>
        <p:nvSpPr>
          <p:cNvPr id="68611" name="Rectangle 3"/>
          <p:cNvSpPr>
            <a:spLocks noGrp="1" noChangeArrowheads="1"/>
          </p:cNvSpPr>
          <p:nvPr>
            <p:ph type="dt" sz="quarter" idx="1"/>
          </p:nvPr>
        </p:nvSpPr>
        <p:spPr bwMode="auto">
          <a:xfrm>
            <a:off x="3970734" y="2"/>
            <a:ext cx="3038145" cy="460559"/>
          </a:xfrm>
          <a:prstGeom prst="rect">
            <a:avLst/>
          </a:prstGeom>
          <a:noFill/>
          <a:ln w="9525">
            <a:noFill/>
            <a:miter lim="800000"/>
          </a:ln>
        </p:spPr>
        <p:txBody>
          <a:bodyPr vert="horz" wrap="square" lIns="92756" tIns="46378" rIns="92756" bIns="46378" numCol="1" anchor="t" anchorCtr="0" compatLnSpc="1"/>
          <a:lstStyle>
            <a:lvl1pPr algn="r" defTabSz="927735">
              <a:defRPr sz="1200">
                <a:latin typeface="Arial" panose="020B0604020202020204" pitchFamily="34" charset="0"/>
              </a:defRPr>
            </a:lvl1pPr>
          </a:lstStyle>
          <a:p>
            <a:pPr>
              <a:defRPr/>
            </a:pPr>
            <a:endParaRPr lang="en-US" dirty="0"/>
          </a:p>
        </p:txBody>
      </p:sp>
      <p:sp>
        <p:nvSpPr>
          <p:cNvPr id="68612" name="Rectangle 4"/>
          <p:cNvSpPr>
            <a:spLocks noGrp="1" noChangeArrowheads="1"/>
          </p:cNvSpPr>
          <p:nvPr>
            <p:ph type="ftr" sz="quarter" idx="2"/>
          </p:nvPr>
        </p:nvSpPr>
        <p:spPr bwMode="auto">
          <a:xfrm>
            <a:off x="2" y="8761294"/>
            <a:ext cx="3038145" cy="460559"/>
          </a:xfrm>
          <a:prstGeom prst="rect">
            <a:avLst/>
          </a:prstGeom>
          <a:noFill/>
          <a:ln w="9525">
            <a:noFill/>
            <a:miter lim="800000"/>
          </a:ln>
        </p:spPr>
        <p:txBody>
          <a:bodyPr vert="horz" wrap="square" lIns="92756" tIns="46378" rIns="92756" bIns="46378" numCol="1" anchor="b" anchorCtr="0" compatLnSpc="1"/>
          <a:lstStyle>
            <a:lvl1pPr defTabSz="927735">
              <a:defRPr sz="1200">
                <a:latin typeface="Arial" panose="020B0604020202020204" pitchFamily="34" charset="0"/>
              </a:defRPr>
            </a:lvl1pPr>
          </a:lstStyle>
          <a:p>
            <a:pPr>
              <a:defRPr/>
            </a:pPr>
            <a:endParaRPr lang="en-US" dirty="0"/>
          </a:p>
        </p:txBody>
      </p:sp>
      <p:sp>
        <p:nvSpPr>
          <p:cNvPr id="68613" name="Rectangle 5"/>
          <p:cNvSpPr>
            <a:spLocks noGrp="1" noChangeArrowheads="1"/>
          </p:cNvSpPr>
          <p:nvPr>
            <p:ph type="sldNum" sz="quarter" idx="3"/>
          </p:nvPr>
        </p:nvSpPr>
        <p:spPr bwMode="auto">
          <a:xfrm>
            <a:off x="3970734" y="8761294"/>
            <a:ext cx="3038145" cy="460559"/>
          </a:xfrm>
          <a:prstGeom prst="rect">
            <a:avLst/>
          </a:prstGeom>
          <a:noFill/>
          <a:ln w="9525">
            <a:noFill/>
            <a:miter lim="800000"/>
          </a:ln>
        </p:spPr>
        <p:txBody>
          <a:bodyPr vert="horz" wrap="square" lIns="92756" tIns="46378" rIns="92756" bIns="46378" numCol="1" anchor="b" anchorCtr="0" compatLnSpc="1"/>
          <a:lstStyle>
            <a:lvl1pPr algn="r" defTabSz="927735">
              <a:defRPr sz="1200">
                <a:latin typeface="Arial" panose="020B0604020202020204" pitchFamily="34" charset="0"/>
              </a:defRPr>
            </a:lvl1pPr>
          </a:lstStyle>
          <a:p>
            <a:pPr>
              <a:defRPr/>
            </a:pPr>
            <a:fld id="{B7093F1D-5F89-416F-B769-A1D0A012EB11}" type="slidenum">
              <a:rPr lang="en-US"/>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2" y="2"/>
            <a:ext cx="3038145" cy="460559"/>
          </a:xfrm>
          <a:prstGeom prst="rect">
            <a:avLst/>
          </a:prstGeom>
          <a:noFill/>
          <a:ln w="9525">
            <a:noFill/>
            <a:miter lim="800000"/>
          </a:ln>
        </p:spPr>
        <p:txBody>
          <a:bodyPr vert="horz" wrap="square" lIns="92756" tIns="46378" rIns="92756" bIns="46378" numCol="1" anchor="t" anchorCtr="0" compatLnSpc="1"/>
          <a:lstStyle>
            <a:lvl1pPr defTabSz="927735">
              <a:defRPr sz="1200">
                <a:latin typeface="Arial" panose="020B0604020202020204" pitchFamily="34" charset="0"/>
              </a:defRPr>
            </a:lvl1pPr>
          </a:lstStyle>
          <a:p>
            <a:pPr>
              <a:defRPr/>
            </a:pPr>
            <a:endParaRPr lang="en-US" dirty="0"/>
          </a:p>
        </p:txBody>
      </p:sp>
      <p:sp>
        <p:nvSpPr>
          <p:cNvPr id="124931" name="Rectangle 3"/>
          <p:cNvSpPr>
            <a:spLocks noGrp="1" noChangeArrowheads="1"/>
          </p:cNvSpPr>
          <p:nvPr>
            <p:ph type="dt" idx="1"/>
          </p:nvPr>
        </p:nvSpPr>
        <p:spPr bwMode="auto">
          <a:xfrm>
            <a:off x="3970734" y="2"/>
            <a:ext cx="3038145" cy="460559"/>
          </a:xfrm>
          <a:prstGeom prst="rect">
            <a:avLst/>
          </a:prstGeom>
          <a:noFill/>
          <a:ln w="9525">
            <a:noFill/>
            <a:miter lim="800000"/>
          </a:ln>
        </p:spPr>
        <p:txBody>
          <a:bodyPr vert="horz" wrap="square" lIns="92756" tIns="46378" rIns="92756" bIns="46378" numCol="1" anchor="t" anchorCtr="0" compatLnSpc="1"/>
          <a:lstStyle>
            <a:lvl1pPr algn="r" defTabSz="927735">
              <a:defRPr sz="1200">
                <a:latin typeface="Arial" panose="020B0604020202020204" pitchFamily="34" charset="0"/>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8563" y="692150"/>
            <a:ext cx="4613275" cy="3459163"/>
          </a:xfrm>
          <a:prstGeom prst="rect">
            <a:avLst/>
          </a:prstGeom>
          <a:noFill/>
          <a:ln w="9525">
            <a:solidFill>
              <a:srgbClr val="000000"/>
            </a:solidFill>
            <a:miter lim="800000"/>
          </a:ln>
        </p:spPr>
      </p:sp>
      <p:sp>
        <p:nvSpPr>
          <p:cNvPr id="124933" name="Rectangle 5"/>
          <p:cNvSpPr>
            <a:spLocks noGrp="1" noChangeArrowheads="1"/>
          </p:cNvSpPr>
          <p:nvPr>
            <p:ph type="body" sz="quarter" idx="3"/>
          </p:nvPr>
        </p:nvSpPr>
        <p:spPr bwMode="auto">
          <a:xfrm>
            <a:off x="701347" y="4381411"/>
            <a:ext cx="5607711" cy="4149603"/>
          </a:xfrm>
          <a:prstGeom prst="rect">
            <a:avLst/>
          </a:prstGeom>
          <a:noFill/>
          <a:ln w="9525">
            <a:noFill/>
            <a:miter lim="800000"/>
          </a:ln>
        </p:spPr>
        <p:txBody>
          <a:bodyPr vert="horz" wrap="square" lIns="92756" tIns="46378" rIns="92756" bIns="46378"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4934" name="Rectangle 6"/>
          <p:cNvSpPr>
            <a:spLocks noGrp="1" noChangeArrowheads="1"/>
          </p:cNvSpPr>
          <p:nvPr>
            <p:ph type="ftr" sz="quarter" idx="4"/>
          </p:nvPr>
        </p:nvSpPr>
        <p:spPr bwMode="auto">
          <a:xfrm>
            <a:off x="2" y="8761294"/>
            <a:ext cx="3038145" cy="460559"/>
          </a:xfrm>
          <a:prstGeom prst="rect">
            <a:avLst/>
          </a:prstGeom>
          <a:noFill/>
          <a:ln w="9525">
            <a:noFill/>
            <a:miter lim="800000"/>
          </a:ln>
        </p:spPr>
        <p:txBody>
          <a:bodyPr vert="horz" wrap="square" lIns="92756" tIns="46378" rIns="92756" bIns="46378" numCol="1" anchor="b" anchorCtr="0" compatLnSpc="1"/>
          <a:lstStyle>
            <a:lvl1pPr defTabSz="927735">
              <a:defRPr sz="1200">
                <a:latin typeface="Arial" panose="020B0604020202020204" pitchFamily="34" charset="0"/>
              </a:defRPr>
            </a:lvl1pPr>
          </a:lstStyle>
          <a:p>
            <a:pPr>
              <a:defRPr/>
            </a:pPr>
            <a:endParaRPr lang="en-US" dirty="0"/>
          </a:p>
        </p:txBody>
      </p:sp>
      <p:sp>
        <p:nvSpPr>
          <p:cNvPr id="124935" name="Rectangle 7"/>
          <p:cNvSpPr>
            <a:spLocks noGrp="1" noChangeArrowheads="1"/>
          </p:cNvSpPr>
          <p:nvPr>
            <p:ph type="sldNum" sz="quarter" idx="5"/>
          </p:nvPr>
        </p:nvSpPr>
        <p:spPr bwMode="auto">
          <a:xfrm>
            <a:off x="3970734" y="8761294"/>
            <a:ext cx="3038145" cy="460559"/>
          </a:xfrm>
          <a:prstGeom prst="rect">
            <a:avLst/>
          </a:prstGeom>
          <a:noFill/>
          <a:ln w="9525">
            <a:noFill/>
            <a:miter lim="800000"/>
          </a:ln>
        </p:spPr>
        <p:txBody>
          <a:bodyPr vert="horz" wrap="square" lIns="92756" tIns="46378" rIns="92756" bIns="46378" numCol="1" anchor="b" anchorCtr="0" compatLnSpc="1"/>
          <a:lstStyle>
            <a:lvl1pPr algn="r" defTabSz="927735">
              <a:defRPr sz="1200">
                <a:latin typeface="Arial" panose="020B0604020202020204" pitchFamily="34" charset="0"/>
              </a:defRPr>
            </a:lvl1pPr>
          </a:lstStyle>
          <a:p>
            <a:pPr>
              <a:defRPr/>
            </a:pPr>
            <a:fld id="{271FEEF9-B3B0-4287-85A6-99B109921EA3}"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71FEEF9-B3B0-4287-85A6-99B109921EA3}"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sz="800" dirty="0"/>
          </a:p>
        </p:txBody>
      </p:sp>
      <p:sp>
        <p:nvSpPr>
          <p:cNvPr id="4" name="Slide Number Placeholder 3"/>
          <p:cNvSpPr>
            <a:spLocks noGrp="1"/>
          </p:cNvSpPr>
          <p:nvPr>
            <p:ph type="sldNum" sz="quarter" idx="5"/>
          </p:nvPr>
        </p:nvSpPr>
        <p:spPr/>
        <p:txBody>
          <a:bodyPr/>
          <a:lstStyle/>
          <a:p>
            <a:pPr>
              <a:defRPr/>
            </a:pPr>
            <a:fld id="{271FEEF9-B3B0-4287-85A6-99B109921EA3}"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sz="800" dirty="0"/>
          </a:p>
        </p:txBody>
      </p:sp>
      <p:sp>
        <p:nvSpPr>
          <p:cNvPr id="4" name="Slide Number Placeholder 3"/>
          <p:cNvSpPr>
            <a:spLocks noGrp="1"/>
          </p:cNvSpPr>
          <p:nvPr>
            <p:ph type="sldNum" sz="quarter" idx="5"/>
          </p:nvPr>
        </p:nvSpPr>
        <p:spPr/>
        <p:txBody>
          <a:bodyPr/>
          <a:lstStyle/>
          <a:p>
            <a:pPr>
              <a:defRPr/>
            </a:pPr>
            <a:fld id="{271FEEF9-B3B0-4287-85A6-99B109921EA3}"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I’ll introduce the work flow. Basically there are 3 steps: calculate big Sigma, which is the covariance matrix; get rho, which is a list(or an array, the same thing) of expected returns on each ETFs; predict expected returns every week when updating the strategy, regenerate betas of each ETF as well, and use optimizer for the updated weights. To evaluate the performance of the strategy, we calculate and output daily return of the portfolio based on our weights and the returns of the ETFs. Finally we plot the cumulative return of our portfolio versus that of SPY, and also a table of all statistics professor asked. Will show that later. Here is a formula show how we calculate cumulative returns, where r is single daily return inside the output return series, and each t stands for one day during the target period</a:t>
            </a:r>
            <a:endParaRPr lang="zh-CN" altLang="en-US"/>
          </a:p>
          <a:p>
            <a:endParaRPr lang="zh-CN" altLang="en-US"/>
          </a:p>
          <a:p>
            <a:r>
              <a:rPr lang="zh-CN" altLang="en-US"/>
              <a:t>One important part in our program is the trend estimator. In order not to use ‘future’ data to ‘predict’ future, which is actually meaningless, this is how I design this part: </a:t>
            </a:r>
            <a:endParaRPr lang="zh-CN" altLang="en-US"/>
          </a:p>
          <a:p>
            <a:r>
              <a:rPr lang="zh-CN" altLang="en-US"/>
              <a:t>Every time when we update our strategy, we run the estimator for 12 times (one time for each ETF). With the estimator, we first run linear regression on specific look back period to find the 3 coefficients of FF model. Then fit ARIMA model on all the 3 factors, one model for each. I use this time series model because first factors are time related series, also with ARIMA I can predict a factor with itself. Plus, I do stationary test before fitting the ARIMA model so we are fine with the ARIMA assumption. Then, after we get predictions for each factors, we use our predictions, together with the coefficients we get, we calculate the expected return for the coming week.</a:t>
            </a:r>
            <a:endParaRPr lang="zh-CN" altLang="en-US"/>
          </a:p>
          <a:p>
            <a:r>
              <a:rPr lang="zh-CN" altLang="en-US"/>
              <a:t>However, there is a problem. It takes more than 9 hours to simulate once for period 3, after the Crisis. Needs around 5 second for one time run of the estimator(on only one stock). And for previous periods which is around 1 year, it took about half an hour. Therefore we don’t have much results for that long period yet.</a:t>
            </a:r>
            <a:endParaRPr lang="zh-CN" altLang="en-US"/>
          </a:p>
          <a:p>
            <a:endParaRPr lang="zh-CN" altLang="en-US"/>
          </a:p>
          <a:p>
            <a:r>
              <a:rPr lang="zh-CN" altLang="en-US"/>
              <a:t>For the code part, we have an introduction of how to use it(where to set up parameters), and also  put instructions with most function, like this. Then Minghao will show some results we have for now.</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Also here is an overview of Model Parameters. Basically we are taking combinations of the 4 variables to design and attempt and record the portfolio performance. Target beta describes how relative our portfolio is going to be to the benchmark; Covariance estimators is the look back period of Sigma and Rho estimators is that of Rho.</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71FEEF9-B3B0-4287-85A6-99B109921EA3}"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bwMode="auto">
          <a:xfrm>
            <a:off x="228600" y="199571"/>
            <a:ext cx="8763000" cy="2819400"/>
          </a:xfrm>
          <a:prstGeom prst="rect">
            <a:avLst/>
          </a:prstGeom>
          <a:solidFill>
            <a:schemeClr val="bg1"/>
          </a:solidFill>
          <a:ln w="9525" algn="ctr">
            <a:noFill/>
            <a:miter lim="800000"/>
          </a:ln>
          <a:effectLst/>
        </p:spPr>
        <p:txBody>
          <a:bodyPr lIns="91348" tIns="45672" rIns="91348" bIns="45672" rtlCol="0" anchor="ctr"/>
          <a:lstStyle/>
          <a:p>
            <a:pPr algn="ctr" eaLnBrk="1" hangingPunct="1">
              <a:spcBef>
                <a:spcPct val="50000"/>
              </a:spcBef>
              <a:buClrTx/>
              <a:buFontTx/>
              <a:buNone/>
            </a:pPr>
            <a:endParaRPr lang="en-US" b="1" dirty="0">
              <a:solidFill>
                <a:schemeClr val="bg1"/>
              </a:solidFill>
              <a:latin typeface="+mj-lt"/>
              <a:cs typeface="Arial" panose="020B0604020202020204" pitchFamily="34" charset="0"/>
            </a:endParaRPr>
          </a:p>
        </p:txBody>
      </p:sp>
      <p:sp>
        <p:nvSpPr>
          <p:cNvPr id="3" name="Rectangle 2"/>
          <p:cNvSpPr/>
          <p:nvPr userDrawn="1"/>
        </p:nvSpPr>
        <p:spPr bwMode="auto">
          <a:xfrm>
            <a:off x="254000" y="3886200"/>
            <a:ext cx="8763000" cy="2819400"/>
          </a:xfrm>
          <a:prstGeom prst="rect">
            <a:avLst/>
          </a:prstGeom>
          <a:solidFill>
            <a:schemeClr val="bg1"/>
          </a:solidFill>
          <a:ln w="9525" algn="ctr">
            <a:noFill/>
            <a:miter lim="800000"/>
          </a:ln>
          <a:effectLst/>
        </p:spPr>
        <p:txBody>
          <a:bodyPr lIns="91348" tIns="45672" rIns="91348" bIns="45672" rtlCol="0" anchor="ctr"/>
          <a:lstStyle/>
          <a:p>
            <a:pPr algn="ctr" eaLnBrk="1" hangingPunct="1">
              <a:spcBef>
                <a:spcPct val="50000"/>
              </a:spcBef>
              <a:buClrTx/>
              <a:buFontTx/>
              <a:buNone/>
            </a:pPr>
            <a:endParaRPr lang="en-US" b="1" dirty="0">
              <a:solidFill>
                <a:schemeClr val="bg1"/>
              </a:solidFill>
              <a:latin typeface="+mj-lt"/>
              <a:cs typeface="Arial" panose="020B0604020202020204" pitchFamily="34" charset="0"/>
            </a:endParaRPr>
          </a:p>
        </p:txBody>
      </p:sp>
      <p:sp>
        <p:nvSpPr>
          <p:cNvPr id="4" name="Rectangle 3"/>
          <p:cNvSpPr/>
          <p:nvPr userDrawn="1"/>
        </p:nvSpPr>
        <p:spPr bwMode="auto">
          <a:xfrm>
            <a:off x="7543800" y="3962400"/>
            <a:ext cx="1524000" cy="2819400"/>
          </a:xfrm>
          <a:prstGeom prst="rect">
            <a:avLst/>
          </a:prstGeom>
          <a:solidFill>
            <a:schemeClr val="bg1"/>
          </a:solidFill>
          <a:ln w="9525" algn="ctr">
            <a:noFill/>
            <a:miter lim="800000"/>
          </a:ln>
          <a:effectLst/>
        </p:spPr>
        <p:txBody>
          <a:bodyPr lIns="91348" tIns="45672" rIns="91348" bIns="45672" rtlCol="0" anchor="ctr"/>
          <a:lstStyle/>
          <a:p>
            <a:pPr algn="ctr" eaLnBrk="1" hangingPunct="1">
              <a:spcBef>
                <a:spcPct val="50000"/>
              </a:spcBef>
              <a:buClrTx/>
              <a:buFontTx/>
              <a:buNone/>
            </a:pPr>
            <a:endParaRPr lang="en-US" b="1" dirty="0">
              <a:solidFill>
                <a:schemeClr val="bg1"/>
              </a:solidFill>
              <a:latin typeface="+mj-lt"/>
              <a:cs typeface="Arial" panose="020B0604020202020204" pitchFamily="34" charset="0"/>
            </a:endParaRPr>
          </a:p>
        </p:txBody>
      </p:sp>
      <p:sp>
        <p:nvSpPr>
          <p:cNvPr id="5" name="_Slide_Title._Cover"/>
          <p:cNvSpPr>
            <a:spLocks noChangeArrowheads="1"/>
          </p:cNvSpPr>
          <p:nvPr userDrawn="1">
            <p:custDataLst>
              <p:tags r:id="rId2"/>
            </p:custDataLst>
          </p:nvPr>
        </p:nvSpPr>
        <p:spPr bwMode="auto">
          <a:xfrm>
            <a:off x="0" y="0"/>
            <a:ext cx="9144000" cy="762000"/>
          </a:xfrm>
          <a:prstGeom prst="rect">
            <a:avLst/>
          </a:prstGeom>
          <a:solidFill>
            <a:srgbClr val="003768"/>
          </a:solidFill>
          <a:ln w="9525">
            <a:solidFill>
              <a:srgbClr val="003366"/>
            </a:solidFill>
            <a:miter lim="800000"/>
          </a:ln>
        </p:spPr>
        <p:txBody>
          <a:bodyPr wrap="none" anchor="ctr"/>
          <a:lstStyle/>
          <a:p>
            <a:pPr algn="ctr"/>
            <a:endParaRPr lang="en-US" sz="1800" dirty="0">
              <a:latin typeface="Arial" panose="020B0604020202020204" pitchFamily="34" charset="0"/>
            </a:endParaRPr>
          </a:p>
        </p:txBody>
      </p:sp>
      <p:sp>
        <p:nvSpPr>
          <p:cNvPr id="7" name="Text Placeholder 5"/>
          <p:cNvSpPr>
            <a:spLocks noGrp="1"/>
          </p:cNvSpPr>
          <p:nvPr>
            <p:ph type="body" sz="quarter" idx="11" hasCustomPrompt="1"/>
          </p:nvPr>
        </p:nvSpPr>
        <p:spPr>
          <a:xfrm>
            <a:off x="581331" y="1607520"/>
            <a:ext cx="5888044" cy="517759"/>
          </a:xfrm>
        </p:spPr>
        <p:txBody>
          <a:bodyPr/>
          <a:lstStyle>
            <a:lvl1pPr>
              <a:buNone/>
              <a:defRPr sz="2000" b="1">
                <a:solidFill>
                  <a:schemeClr val="tx2"/>
                </a:solidFill>
              </a:defRPr>
            </a:lvl1pPr>
          </a:lstStyle>
          <a:p>
            <a:pPr lvl="0"/>
            <a:r>
              <a:rPr lang="en-US" dirty="0"/>
              <a:t>Confidential Presentation Materials Regarding:</a:t>
            </a:r>
            <a:endParaRPr lang="en-US" dirty="0"/>
          </a:p>
        </p:txBody>
      </p:sp>
      <p:sp>
        <p:nvSpPr>
          <p:cNvPr id="8" name="Text Placeholder 5"/>
          <p:cNvSpPr>
            <a:spLocks noGrp="1"/>
          </p:cNvSpPr>
          <p:nvPr>
            <p:ph type="body" sz="quarter" idx="12" hasCustomPrompt="1"/>
          </p:nvPr>
        </p:nvSpPr>
        <p:spPr>
          <a:xfrm>
            <a:off x="673100" y="3179762"/>
            <a:ext cx="7285037" cy="388938"/>
          </a:xfrm>
        </p:spPr>
        <p:txBody>
          <a:bodyPr/>
          <a:lstStyle>
            <a:lvl1pPr>
              <a:buNone/>
              <a:defRPr sz="2600" b="1" i="1">
                <a:solidFill>
                  <a:schemeClr val="tx2"/>
                </a:solidFill>
              </a:defRPr>
            </a:lvl1pPr>
          </a:lstStyle>
          <a:p>
            <a:pPr lvl="0"/>
            <a:r>
              <a:rPr lang="en-US" dirty="0"/>
              <a:t>Presentation name</a:t>
            </a:r>
            <a:endParaRPr lang="en-US" dirty="0"/>
          </a:p>
        </p:txBody>
      </p:sp>
      <p:sp>
        <p:nvSpPr>
          <p:cNvPr id="9" name="Text Placeholder 5"/>
          <p:cNvSpPr>
            <a:spLocks noGrp="1"/>
          </p:cNvSpPr>
          <p:nvPr>
            <p:ph type="body" sz="quarter" idx="13" hasCustomPrompt="1"/>
          </p:nvPr>
        </p:nvSpPr>
        <p:spPr>
          <a:xfrm>
            <a:off x="689918" y="3607529"/>
            <a:ext cx="7285037" cy="266663"/>
          </a:xfrm>
        </p:spPr>
        <p:txBody>
          <a:bodyPr/>
          <a:lstStyle>
            <a:lvl1pPr>
              <a:buNone/>
              <a:defRPr sz="1300" b="0" i="1">
                <a:solidFill>
                  <a:schemeClr val="tx2"/>
                </a:solidFill>
              </a:defRPr>
            </a:lvl1pPr>
          </a:lstStyle>
          <a:p>
            <a:pPr lvl="0"/>
            <a:r>
              <a:rPr lang="en-US" dirty="0"/>
              <a:t>Date</a:t>
            </a:r>
            <a:endParaRPr lang="en-US" dirty="0"/>
          </a:p>
        </p:txBody>
      </p:sp>
      <p:sp>
        <p:nvSpPr>
          <p:cNvPr id="10" name="Text Placeholder 5"/>
          <p:cNvSpPr>
            <a:spLocks noGrp="1"/>
          </p:cNvSpPr>
          <p:nvPr>
            <p:ph type="body" sz="quarter" idx="14" hasCustomPrompt="1"/>
          </p:nvPr>
        </p:nvSpPr>
        <p:spPr>
          <a:xfrm>
            <a:off x="6679536" y="5633470"/>
            <a:ext cx="2169189" cy="517759"/>
          </a:xfrm>
        </p:spPr>
        <p:txBody>
          <a:bodyPr/>
          <a:lstStyle>
            <a:lvl1pPr>
              <a:buNone/>
              <a:defRPr sz="2000" b="1">
                <a:solidFill>
                  <a:schemeClr val="tx2"/>
                </a:solidFill>
              </a:defRPr>
            </a:lvl1pPr>
          </a:lstStyle>
          <a:p>
            <a:pPr lvl="0"/>
            <a:r>
              <a:rPr lang="en-US" dirty="0"/>
              <a:t>Company logo</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Text with Two Row Headers">
    <p:spTree>
      <p:nvGrpSpPr>
        <p:cNvPr id="1" name=""/>
        <p:cNvGrpSpPr/>
        <p:nvPr/>
      </p:nvGrpSpPr>
      <p:grpSpPr>
        <a:xfrm>
          <a:off x="0" y="0"/>
          <a:ext cx="0" cy="0"/>
          <a:chOff x="0" y="0"/>
          <a:chExt cx="0" cy="0"/>
        </a:xfrm>
      </p:grpSpPr>
      <p:sp>
        <p:nvSpPr>
          <p:cNvPr id="23" name="Content Placeholder 2"/>
          <p:cNvSpPr>
            <a:spLocks noGrp="1"/>
          </p:cNvSpPr>
          <p:nvPr>
            <p:ph idx="15"/>
          </p:nvPr>
        </p:nvSpPr>
        <p:spPr>
          <a:xfrm>
            <a:off x="4772025" y="1516063"/>
            <a:ext cx="41148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12"/>
          <p:cNvSpPr>
            <a:spLocks noGrp="1"/>
          </p:cNvSpPr>
          <p:nvPr>
            <p:ph type="body" sz="quarter" idx="14"/>
          </p:nvPr>
        </p:nvSpPr>
        <p:spPr>
          <a:xfrm>
            <a:off x="4759325"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3" name="Text Placeholder 12"/>
          <p:cNvSpPr>
            <a:spLocks noGrp="1"/>
          </p:cNvSpPr>
          <p:nvPr>
            <p:ph type="body" sz="quarter" idx="12"/>
          </p:nvPr>
        </p:nvSpPr>
        <p:spPr>
          <a:xfrm>
            <a:off x="4757738"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22" name="Content Placeholder 2"/>
          <p:cNvSpPr>
            <a:spLocks noGrp="1"/>
          </p:cNvSpPr>
          <p:nvPr>
            <p:ph idx="1"/>
          </p:nvPr>
        </p:nvSpPr>
        <p:spPr>
          <a:xfrm>
            <a:off x="273050" y="1214437"/>
            <a:ext cx="4297680" cy="509905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4" name="Content Placeholder 2"/>
          <p:cNvSpPr>
            <a:spLocks noGrp="1"/>
          </p:cNvSpPr>
          <p:nvPr>
            <p:ph idx="16"/>
          </p:nvPr>
        </p:nvSpPr>
        <p:spPr>
          <a:xfrm>
            <a:off x="4772025"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6" name="Text Placeholder 11"/>
          <p:cNvSpPr>
            <a:spLocks noGrp="1"/>
          </p:cNvSpPr>
          <p:nvPr>
            <p:ph type="body" sz="quarter" idx="21"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with Header">
    <p:spTree>
      <p:nvGrpSpPr>
        <p:cNvPr id="1" name=""/>
        <p:cNvGrpSpPr/>
        <p:nvPr/>
      </p:nvGrpSpPr>
      <p:grpSpPr>
        <a:xfrm>
          <a:off x="0" y="0"/>
          <a:ext cx="0" cy="0"/>
          <a:chOff x="0" y="0"/>
          <a:chExt cx="0" cy="0"/>
        </a:xfrm>
      </p:grpSpPr>
      <p:sp>
        <p:nvSpPr>
          <p:cNvPr id="8" name="Text Placeholder 12"/>
          <p:cNvSpPr>
            <a:spLocks noGrp="1"/>
          </p:cNvSpPr>
          <p:nvPr>
            <p:ph type="body" sz="quarter" idx="13"/>
          </p:nvPr>
        </p:nvSpPr>
        <p:spPr>
          <a:xfrm>
            <a:off x="271463" y="1206500"/>
            <a:ext cx="8604504"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273050" y="1517905"/>
            <a:ext cx="8601075" cy="47955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12"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3" name="Text Placeholder 11"/>
          <p:cNvSpPr>
            <a:spLocks noGrp="1"/>
          </p:cNvSpPr>
          <p:nvPr>
            <p:ph type="body" sz="quarter" idx="21"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Rows with Headers">
    <p:spTree>
      <p:nvGrpSpPr>
        <p:cNvPr id="1" name=""/>
        <p:cNvGrpSpPr/>
        <p:nvPr/>
      </p:nvGrpSpPr>
      <p:grpSpPr>
        <a:xfrm>
          <a:off x="0" y="0"/>
          <a:ext cx="0" cy="0"/>
          <a:chOff x="0" y="0"/>
          <a:chExt cx="0" cy="0"/>
        </a:xfrm>
      </p:grpSpPr>
      <p:sp>
        <p:nvSpPr>
          <p:cNvPr id="25" name="Content Placeholder 2"/>
          <p:cNvSpPr>
            <a:spLocks noGrp="1"/>
          </p:cNvSpPr>
          <p:nvPr>
            <p:ph idx="17"/>
          </p:nvPr>
        </p:nvSpPr>
        <p:spPr>
          <a:xfrm>
            <a:off x="271463" y="4184650"/>
            <a:ext cx="8604504"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2"/>
          <p:cNvSpPr>
            <a:spLocks noGrp="1"/>
          </p:cNvSpPr>
          <p:nvPr>
            <p:ph type="body" sz="quarter" idx="13"/>
          </p:nvPr>
        </p:nvSpPr>
        <p:spPr>
          <a:xfrm>
            <a:off x="271463" y="3873881"/>
            <a:ext cx="8604504"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8" name="Text Placeholder 12"/>
          <p:cNvSpPr>
            <a:spLocks noGrp="1"/>
          </p:cNvSpPr>
          <p:nvPr>
            <p:ph type="body" sz="quarter" idx="18"/>
          </p:nvPr>
        </p:nvSpPr>
        <p:spPr>
          <a:xfrm>
            <a:off x="271463" y="1206500"/>
            <a:ext cx="8604504"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9" name="Content Placeholder 2"/>
          <p:cNvSpPr>
            <a:spLocks noGrp="1"/>
          </p:cNvSpPr>
          <p:nvPr>
            <p:ph idx="1"/>
          </p:nvPr>
        </p:nvSpPr>
        <p:spPr>
          <a:xfrm>
            <a:off x="273050" y="1517905"/>
            <a:ext cx="8601075" cy="2295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5" name="Text Placeholder 11"/>
          <p:cNvSpPr>
            <a:spLocks noGrp="1"/>
          </p:cNvSpPr>
          <p:nvPr>
            <p:ph type="body" sz="quarter" idx="21"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One Row with Headers">
    <p:spTree>
      <p:nvGrpSpPr>
        <p:cNvPr id="1" name=""/>
        <p:cNvGrpSpPr/>
        <p:nvPr/>
      </p:nvGrpSpPr>
      <p:grpSpPr>
        <a:xfrm>
          <a:off x="0" y="0"/>
          <a:ext cx="0" cy="0"/>
          <a:chOff x="0" y="0"/>
          <a:chExt cx="0" cy="0"/>
        </a:xfrm>
      </p:grpSpPr>
      <p:sp>
        <p:nvSpPr>
          <p:cNvPr id="25" name="Content Placeholder 2"/>
          <p:cNvSpPr>
            <a:spLocks noGrp="1"/>
          </p:cNvSpPr>
          <p:nvPr>
            <p:ph idx="17"/>
          </p:nvPr>
        </p:nvSpPr>
        <p:spPr>
          <a:xfrm>
            <a:off x="261938" y="4184650"/>
            <a:ext cx="8604504"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2"/>
          <p:cNvSpPr>
            <a:spLocks noGrp="1"/>
          </p:cNvSpPr>
          <p:nvPr>
            <p:ph type="body" sz="quarter" idx="13"/>
          </p:nvPr>
        </p:nvSpPr>
        <p:spPr>
          <a:xfrm>
            <a:off x="271463" y="3873881"/>
            <a:ext cx="8604504"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10" name="Content Placeholder 2"/>
          <p:cNvSpPr>
            <a:spLocks noGrp="1"/>
          </p:cNvSpPr>
          <p:nvPr>
            <p:ph idx="15"/>
          </p:nvPr>
        </p:nvSpPr>
        <p:spPr>
          <a:xfrm>
            <a:off x="4772025" y="1516063"/>
            <a:ext cx="41148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12"/>
          <p:cNvSpPr>
            <a:spLocks noGrp="1"/>
          </p:cNvSpPr>
          <p:nvPr>
            <p:ph type="body" sz="quarter" idx="12"/>
          </p:nvPr>
        </p:nvSpPr>
        <p:spPr>
          <a:xfrm>
            <a:off x="4757738"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2" name="Content Placeholder 2"/>
          <p:cNvSpPr>
            <a:spLocks noGrp="1"/>
          </p:cNvSpPr>
          <p:nvPr>
            <p:ph idx="18"/>
          </p:nvPr>
        </p:nvSpPr>
        <p:spPr>
          <a:xfrm>
            <a:off x="271463" y="1516063"/>
            <a:ext cx="41148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1"/>
          </p:cNvSpPr>
          <p:nvPr>
            <p:ph type="body" sz="quarter" idx="19"/>
          </p:nvPr>
        </p:nvSpPr>
        <p:spPr>
          <a:xfrm>
            <a:off x="271463"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dirty="0"/>
              <a:t>Click to edit Master text styles</a:t>
            </a:r>
            <a:endParaRPr lang="en-US" dirty="0"/>
          </a:p>
        </p:txBody>
      </p:sp>
      <p:sp>
        <p:nvSpPr>
          <p:cNvPr id="18"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9" name="Text Placeholder 11"/>
          <p:cNvSpPr>
            <a:spLocks noGrp="1"/>
          </p:cNvSpPr>
          <p:nvPr>
            <p:ph type="body" sz="quarter" idx="22"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Row, Two Columns with Headers">
    <p:spTree>
      <p:nvGrpSpPr>
        <p:cNvPr id="1" name=""/>
        <p:cNvGrpSpPr/>
        <p:nvPr/>
      </p:nvGrpSpPr>
      <p:grpSpPr>
        <a:xfrm>
          <a:off x="0" y="0"/>
          <a:ext cx="0" cy="0"/>
          <a:chOff x="0" y="0"/>
          <a:chExt cx="0" cy="0"/>
        </a:xfrm>
      </p:grpSpPr>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8" name="Text Placeholder 12"/>
          <p:cNvSpPr>
            <a:spLocks noGrp="1"/>
          </p:cNvSpPr>
          <p:nvPr>
            <p:ph type="body" sz="quarter" idx="18"/>
          </p:nvPr>
        </p:nvSpPr>
        <p:spPr>
          <a:xfrm>
            <a:off x="271463" y="1206500"/>
            <a:ext cx="8604504"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9" name="Content Placeholder 2"/>
          <p:cNvSpPr>
            <a:spLocks noGrp="1"/>
          </p:cNvSpPr>
          <p:nvPr>
            <p:ph idx="1"/>
          </p:nvPr>
        </p:nvSpPr>
        <p:spPr>
          <a:xfrm>
            <a:off x="273050" y="1517905"/>
            <a:ext cx="8601075" cy="2295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Content Placeholder 2"/>
          <p:cNvSpPr>
            <a:spLocks noGrp="1"/>
          </p:cNvSpPr>
          <p:nvPr>
            <p:ph idx="17"/>
          </p:nvPr>
        </p:nvSpPr>
        <p:spPr>
          <a:xfrm>
            <a:off x="271463"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12"/>
          <p:cNvSpPr>
            <a:spLocks noGrp="1"/>
          </p:cNvSpPr>
          <p:nvPr>
            <p:ph type="body" sz="quarter" idx="14"/>
          </p:nvPr>
        </p:nvSpPr>
        <p:spPr>
          <a:xfrm>
            <a:off x="4759325"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2" name="Text Placeholder 12"/>
          <p:cNvSpPr>
            <a:spLocks noGrp="1"/>
          </p:cNvSpPr>
          <p:nvPr>
            <p:ph type="body" sz="quarter" idx="13"/>
          </p:nvPr>
        </p:nvSpPr>
        <p:spPr>
          <a:xfrm>
            <a:off x="271463"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3" name="Content Placeholder 2"/>
          <p:cNvSpPr>
            <a:spLocks noGrp="1"/>
          </p:cNvSpPr>
          <p:nvPr>
            <p:ph idx="16"/>
          </p:nvPr>
        </p:nvSpPr>
        <p:spPr>
          <a:xfrm>
            <a:off x="4772025"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9" name="Text Placeholder 11"/>
          <p:cNvSpPr>
            <a:spLocks noGrp="1"/>
          </p:cNvSpPr>
          <p:nvPr>
            <p:ph type="body" sz="quarter" idx="21"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on a Page with Headers">
    <p:spTree>
      <p:nvGrpSpPr>
        <p:cNvPr id="1" name=""/>
        <p:cNvGrpSpPr/>
        <p:nvPr/>
      </p:nvGrpSpPr>
      <p:grpSpPr>
        <a:xfrm>
          <a:off x="0" y="0"/>
          <a:ext cx="0" cy="0"/>
          <a:chOff x="0" y="0"/>
          <a:chExt cx="0" cy="0"/>
        </a:xfrm>
      </p:grpSpPr>
      <p:sp>
        <p:nvSpPr>
          <p:cNvPr id="25" name="Content Placeholder 2"/>
          <p:cNvSpPr>
            <a:spLocks noGrp="1"/>
          </p:cNvSpPr>
          <p:nvPr>
            <p:ph idx="17"/>
          </p:nvPr>
        </p:nvSpPr>
        <p:spPr>
          <a:xfrm>
            <a:off x="271463" y="4184650"/>
            <a:ext cx="27432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12"/>
          <p:cNvSpPr>
            <a:spLocks noGrp="1"/>
          </p:cNvSpPr>
          <p:nvPr>
            <p:ph type="body" sz="quarter" idx="14"/>
          </p:nvPr>
        </p:nvSpPr>
        <p:spPr>
          <a:xfrm>
            <a:off x="3203543" y="3873881"/>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0" name="Text Placeholder 12"/>
          <p:cNvSpPr>
            <a:spLocks noGrp="1"/>
          </p:cNvSpPr>
          <p:nvPr>
            <p:ph type="body" sz="quarter" idx="13"/>
          </p:nvPr>
        </p:nvSpPr>
        <p:spPr>
          <a:xfrm>
            <a:off x="271463" y="3873881"/>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24" name="Content Placeholder 2"/>
          <p:cNvSpPr>
            <a:spLocks noGrp="1"/>
          </p:cNvSpPr>
          <p:nvPr>
            <p:ph idx="16"/>
          </p:nvPr>
        </p:nvSpPr>
        <p:spPr>
          <a:xfrm>
            <a:off x="3203543" y="4184650"/>
            <a:ext cx="27432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2"/>
          <p:cNvSpPr>
            <a:spLocks noGrp="1"/>
          </p:cNvSpPr>
          <p:nvPr>
            <p:ph type="body" sz="quarter" idx="18"/>
          </p:nvPr>
        </p:nvSpPr>
        <p:spPr>
          <a:xfrm>
            <a:off x="6135624" y="3873881"/>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5" name="Content Placeholder 2"/>
          <p:cNvSpPr>
            <a:spLocks noGrp="1"/>
          </p:cNvSpPr>
          <p:nvPr>
            <p:ph idx="19"/>
          </p:nvPr>
        </p:nvSpPr>
        <p:spPr>
          <a:xfrm>
            <a:off x="6135624" y="4184650"/>
            <a:ext cx="27432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12"/>
          <p:cNvSpPr>
            <a:spLocks noGrp="1"/>
          </p:cNvSpPr>
          <p:nvPr>
            <p:ph type="body" sz="quarter" idx="20"/>
          </p:nvPr>
        </p:nvSpPr>
        <p:spPr>
          <a:xfrm>
            <a:off x="3203543" y="1207008"/>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3" name="Text Placeholder 12"/>
          <p:cNvSpPr>
            <a:spLocks noGrp="1"/>
          </p:cNvSpPr>
          <p:nvPr>
            <p:ph type="body" sz="quarter" idx="21"/>
          </p:nvPr>
        </p:nvSpPr>
        <p:spPr>
          <a:xfrm>
            <a:off x="271463" y="1207008"/>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6" name="Text Placeholder 12"/>
          <p:cNvSpPr>
            <a:spLocks noGrp="1"/>
          </p:cNvSpPr>
          <p:nvPr>
            <p:ph type="body" sz="quarter" idx="22"/>
          </p:nvPr>
        </p:nvSpPr>
        <p:spPr>
          <a:xfrm>
            <a:off x="6135624" y="1207008"/>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7" name="Content Placeholder 2"/>
          <p:cNvSpPr>
            <a:spLocks noGrp="1"/>
          </p:cNvSpPr>
          <p:nvPr>
            <p:ph idx="23"/>
          </p:nvPr>
        </p:nvSpPr>
        <p:spPr>
          <a:xfrm>
            <a:off x="271463" y="1516029"/>
            <a:ext cx="27432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Content Placeholder 2"/>
          <p:cNvSpPr>
            <a:spLocks noGrp="1"/>
          </p:cNvSpPr>
          <p:nvPr>
            <p:ph idx="24"/>
          </p:nvPr>
        </p:nvSpPr>
        <p:spPr>
          <a:xfrm>
            <a:off x="3203543" y="1516029"/>
            <a:ext cx="27432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Content Placeholder 2"/>
          <p:cNvSpPr>
            <a:spLocks noGrp="1"/>
          </p:cNvSpPr>
          <p:nvPr>
            <p:ph idx="25"/>
          </p:nvPr>
        </p:nvSpPr>
        <p:spPr>
          <a:xfrm>
            <a:off x="6135624" y="1516029"/>
            <a:ext cx="27432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8" name="Text Placeholder 11"/>
          <p:cNvSpPr>
            <a:spLocks noGrp="1"/>
          </p:cNvSpPr>
          <p:nvPr>
            <p:ph type="body" sz="quarter" idx="27"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29" name="Text Placeholder 11"/>
          <p:cNvSpPr>
            <a:spLocks noGrp="1"/>
          </p:cNvSpPr>
          <p:nvPr>
            <p:ph type="body" sz="quarter" idx="28"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Row, Three Columns with Headers">
    <p:spTree>
      <p:nvGrpSpPr>
        <p:cNvPr id="1" name=""/>
        <p:cNvGrpSpPr/>
        <p:nvPr/>
      </p:nvGrpSpPr>
      <p:grpSpPr>
        <a:xfrm>
          <a:off x="0" y="0"/>
          <a:ext cx="0" cy="0"/>
          <a:chOff x="0" y="0"/>
          <a:chExt cx="0" cy="0"/>
        </a:xfrm>
      </p:grpSpPr>
      <p:sp>
        <p:nvSpPr>
          <p:cNvPr id="25" name="Content Placeholder 2"/>
          <p:cNvSpPr>
            <a:spLocks noGrp="1"/>
          </p:cNvSpPr>
          <p:nvPr>
            <p:ph idx="17"/>
          </p:nvPr>
        </p:nvSpPr>
        <p:spPr>
          <a:xfrm>
            <a:off x="271463" y="4184650"/>
            <a:ext cx="27432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12"/>
          <p:cNvSpPr>
            <a:spLocks noGrp="1"/>
          </p:cNvSpPr>
          <p:nvPr>
            <p:ph type="body" sz="quarter" idx="14"/>
          </p:nvPr>
        </p:nvSpPr>
        <p:spPr>
          <a:xfrm>
            <a:off x="3203543" y="3873881"/>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dirty="0"/>
              <a:t>Click to edit Master text styles</a:t>
            </a:r>
            <a:endParaRPr lang="en-US" dirty="0"/>
          </a:p>
        </p:txBody>
      </p:sp>
      <p:sp>
        <p:nvSpPr>
          <p:cNvPr id="20" name="Text Placeholder 12"/>
          <p:cNvSpPr>
            <a:spLocks noGrp="1"/>
          </p:cNvSpPr>
          <p:nvPr>
            <p:ph type="body" sz="quarter" idx="13"/>
          </p:nvPr>
        </p:nvSpPr>
        <p:spPr>
          <a:xfrm>
            <a:off x="271463" y="3873881"/>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24" name="Content Placeholder 2"/>
          <p:cNvSpPr>
            <a:spLocks noGrp="1"/>
          </p:cNvSpPr>
          <p:nvPr>
            <p:ph idx="16"/>
          </p:nvPr>
        </p:nvSpPr>
        <p:spPr>
          <a:xfrm>
            <a:off x="3203543" y="4184650"/>
            <a:ext cx="27432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2"/>
          <p:cNvSpPr>
            <a:spLocks noGrp="1"/>
          </p:cNvSpPr>
          <p:nvPr>
            <p:ph type="body" sz="quarter" idx="18"/>
          </p:nvPr>
        </p:nvSpPr>
        <p:spPr>
          <a:xfrm>
            <a:off x="6135624" y="3873881"/>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dirty="0"/>
              <a:t>Click to edit Master text styles</a:t>
            </a:r>
            <a:endParaRPr lang="en-US" dirty="0"/>
          </a:p>
        </p:txBody>
      </p:sp>
      <p:sp>
        <p:nvSpPr>
          <p:cNvPr id="15" name="Content Placeholder 2"/>
          <p:cNvSpPr>
            <a:spLocks noGrp="1"/>
          </p:cNvSpPr>
          <p:nvPr>
            <p:ph idx="19"/>
          </p:nvPr>
        </p:nvSpPr>
        <p:spPr>
          <a:xfrm>
            <a:off x="6135624" y="4184650"/>
            <a:ext cx="27432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Text Placeholder 12"/>
          <p:cNvSpPr>
            <a:spLocks noGrp="1"/>
          </p:cNvSpPr>
          <p:nvPr>
            <p:ph type="body" sz="quarter" idx="20"/>
          </p:nvPr>
        </p:nvSpPr>
        <p:spPr>
          <a:xfrm>
            <a:off x="271463" y="1206500"/>
            <a:ext cx="8604504"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3" name="Content Placeholder 2"/>
          <p:cNvSpPr>
            <a:spLocks noGrp="1"/>
          </p:cNvSpPr>
          <p:nvPr>
            <p:ph idx="1"/>
          </p:nvPr>
        </p:nvSpPr>
        <p:spPr>
          <a:xfrm>
            <a:off x="273050" y="1517905"/>
            <a:ext cx="8601075" cy="2295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8" name="Text Placeholder 11"/>
          <p:cNvSpPr>
            <a:spLocks noGrp="1"/>
          </p:cNvSpPr>
          <p:nvPr>
            <p:ph type="body" sz="quarter" idx="22"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9" name="Text Placeholder 11"/>
          <p:cNvSpPr>
            <a:spLocks noGrp="1"/>
          </p:cNvSpPr>
          <p:nvPr>
            <p:ph type="body" sz="quarter" idx="23"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with Headers">
    <p:spTree>
      <p:nvGrpSpPr>
        <p:cNvPr id="1" name=""/>
        <p:cNvGrpSpPr/>
        <p:nvPr/>
      </p:nvGrpSpPr>
      <p:grpSpPr>
        <a:xfrm>
          <a:off x="0" y="0"/>
          <a:ext cx="0" cy="0"/>
          <a:chOff x="0" y="0"/>
          <a:chExt cx="0" cy="0"/>
        </a:xfrm>
      </p:grpSpPr>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14" name="Content Placeholder 2"/>
          <p:cNvSpPr>
            <a:spLocks noGrp="1"/>
          </p:cNvSpPr>
          <p:nvPr>
            <p:ph idx="15"/>
          </p:nvPr>
        </p:nvSpPr>
        <p:spPr>
          <a:xfrm>
            <a:off x="4772025" y="1516063"/>
            <a:ext cx="4114800" cy="479742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ext Placeholder 12"/>
          <p:cNvSpPr>
            <a:spLocks noGrp="1"/>
          </p:cNvSpPr>
          <p:nvPr>
            <p:ph type="body" sz="quarter" idx="12"/>
          </p:nvPr>
        </p:nvSpPr>
        <p:spPr>
          <a:xfrm>
            <a:off x="4757738"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6" name="Content Placeholder 2"/>
          <p:cNvSpPr>
            <a:spLocks noGrp="1"/>
          </p:cNvSpPr>
          <p:nvPr>
            <p:ph idx="18"/>
          </p:nvPr>
        </p:nvSpPr>
        <p:spPr>
          <a:xfrm>
            <a:off x="271463" y="1516063"/>
            <a:ext cx="4114800" cy="479742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Text Placeholder 12"/>
          <p:cNvSpPr>
            <a:spLocks noGrp="1"/>
          </p:cNvSpPr>
          <p:nvPr>
            <p:ph type="body" sz="quarter" idx="19"/>
          </p:nvPr>
        </p:nvSpPr>
        <p:spPr>
          <a:xfrm>
            <a:off x="271463"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2"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3" name="Text Placeholder 11"/>
          <p:cNvSpPr>
            <a:spLocks noGrp="1"/>
          </p:cNvSpPr>
          <p:nvPr>
            <p:ph type="body" sz="quarter" idx="22"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 Two Rows with Headers">
    <p:spTree>
      <p:nvGrpSpPr>
        <p:cNvPr id="1" name=""/>
        <p:cNvGrpSpPr/>
        <p:nvPr/>
      </p:nvGrpSpPr>
      <p:grpSpPr>
        <a:xfrm>
          <a:off x="0" y="0"/>
          <a:ext cx="0" cy="0"/>
          <a:chOff x="0" y="0"/>
          <a:chExt cx="0" cy="0"/>
        </a:xfrm>
      </p:grpSpPr>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11" name="Text Placeholder 12"/>
          <p:cNvSpPr>
            <a:spLocks noGrp="1"/>
          </p:cNvSpPr>
          <p:nvPr>
            <p:ph type="body" sz="quarter" idx="14"/>
          </p:nvPr>
        </p:nvSpPr>
        <p:spPr>
          <a:xfrm>
            <a:off x="4759325"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3" name="Content Placeholder 2"/>
          <p:cNvSpPr>
            <a:spLocks noGrp="1"/>
          </p:cNvSpPr>
          <p:nvPr>
            <p:ph idx="16"/>
          </p:nvPr>
        </p:nvSpPr>
        <p:spPr>
          <a:xfrm>
            <a:off x="4772025"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2"/>
          <p:cNvSpPr>
            <a:spLocks noGrp="1"/>
          </p:cNvSpPr>
          <p:nvPr>
            <p:ph idx="15"/>
          </p:nvPr>
        </p:nvSpPr>
        <p:spPr>
          <a:xfrm>
            <a:off x="4772025" y="1516063"/>
            <a:ext cx="41148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ext Placeholder 12"/>
          <p:cNvSpPr>
            <a:spLocks noGrp="1"/>
          </p:cNvSpPr>
          <p:nvPr>
            <p:ph type="body" sz="quarter" idx="12"/>
          </p:nvPr>
        </p:nvSpPr>
        <p:spPr>
          <a:xfrm>
            <a:off x="4757738"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6" name="Content Placeholder 2"/>
          <p:cNvSpPr>
            <a:spLocks noGrp="1"/>
          </p:cNvSpPr>
          <p:nvPr>
            <p:ph idx="18"/>
          </p:nvPr>
        </p:nvSpPr>
        <p:spPr>
          <a:xfrm>
            <a:off x="271463" y="1516063"/>
            <a:ext cx="4114800" cy="47974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Text Placeholder 12"/>
          <p:cNvSpPr>
            <a:spLocks noGrp="1"/>
          </p:cNvSpPr>
          <p:nvPr>
            <p:ph type="body" sz="quarter" idx="19"/>
          </p:nvPr>
        </p:nvSpPr>
        <p:spPr>
          <a:xfrm>
            <a:off x="271463"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1"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22" name="Text Placeholder 11"/>
          <p:cNvSpPr>
            <a:spLocks noGrp="1"/>
          </p:cNvSpPr>
          <p:nvPr>
            <p:ph type="body" sz="quarter" idx="22"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Rows, One Column with Headers">
    <p:spTree>
      <p:nvGrpSpPr>
        <p:cNvPr id="1" name=""/>
        <p:cNvGrpSpPr/>
        <p:nvPr/>
      </p:nvGrpSpPr>
      <p:grpSpPr>
        <a:xfrm>
          <a:off x="0" y="0"/>
          <a:ext cx="0" cy="0"/>
          <a:chOff x="0" y="0"/>
          <a:chExt cx="0" cy="0"/>
        </a:xfrm>
      </p:grpSpPr>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10" name="Content Placeholder 2"/>
          <p:cNvSpPr>
            <a:spLocks noGrp="1"/>
          </p:cNvSpPr>
          <p:nvPr>
            <p:ph idx="17"/>
          </p:nvPr>
        </p:nvSpPr>
        <p:spPr>
          <a:xfrm>
            <a:off x="271463"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12"/>
          <p:cNvSpPr>
            <a:spLocks noGrp="1"/>
          </p:cNvSpPr>
          <p:nvPr>
            <p:ph type="body" sz="quarter" idx="13"/>
          </p:nvPr>
        </p:nvSpPr>
        <p:spPr>
          <a:xfrm>
            <a:off x="271463"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4" name="Content Placeholder 2"/>
          <p:cNvSpPr>
            <a:spLocks noGrp="1"/>
          </p:cNvSpPr>
          <p:nvPr>
            <p:ph idx="15"/>
          </p:nvPr>
        </p:nvSpPr>
        <p:spPr>
          <a:xfrm>
            <a:off x="4772025" y="1516063"/>
            <a:ext cx="4114800" cy="47974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ext Placeholder 12"/>
          <p:cNvSpPr>
            <a:spLocks noGrp="1"/>
          </p:cNvSpPr>
          <p:nvPr>
            <p:ph type="body" sz="quarter" idx="12"/>
          </p:nvPr>
        </p:nvSpPr>
        <p:spPr>
          <a:xfrm>
            <a:off x="4757738"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6" name="Content Placeholder 2"/>
          <p:cNvSpPr>
            <a:spLocks noGrp="1"/>
          </p:cNvSpPr>
          <p:nvPr>
            <p:ph idx="18"/>
          </p:nvPr>
        </p:nvSpPr>
        <p:spPr>
          <a:xfrm>
            <a:off x="271463" y="1516063"/>
            <a:ext cx="41148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Text Placeholder 12"/>
          <p:cNvSpPr>
            <a:spLocks noGrp="1"/>
          </p:cNvSpPr>
          <p:nvPr>
            <p:ph type="body" sz="quarter" idx="19"/>
          </p:nvPr>
        </p:nvSpPr>
        <p:spPr>
          <a:xfrm>
            <a:off x="271463"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0"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21" name="Text Placeholder 11"/>
          <p:cNvSpPr>
            <a:spLocks noGrp="1"/>
          </p:cNvSpPr>
          <p:nvPr>
            <p:ph type="body" sz="quarter" idx="22"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Title Slide">
    <p:spTree>
      <p:nvGrpSpPr>
        <p:cNvPr id="1" name=""/>
        <p:cNvGrpSpPr/>
        <p:nvPr/>
      </p:nvGrpSpPr>
      <p:grpSpPr>
        <a:xfrm>
          <a:off x="0" y="0"/>
          <a:ext cx="0" cy="0"/>
          <a:chOff x="0" y="0"/>
          <a:chExt cx="0" cy="0"/>
        </a:xfrm>
      </p:grpSpPr>
      <p:sp>
        <p:nvSpPr>
          <p:cNvPr id="5" name="Line 3"/>
          <p:cNvSpPr>
            <a:spLocks noChangeShapeType="1"/>
          </p:cNvSpPr>
          <p:nvPr userDrawn="1"/>
        </p:nvSpPr>
        <p:spPr bwMode="auto">
          <a:xfrm rot="16200000" flipH="1">
            <a:off x="-2199482" y="3504407"/>
            <a:ext cx="5789613" cy="0"/>
          </a:xfrm>
          <a:prstGeom prst="line">
            <a:avLst/>
          </a:prstGeom>
          <a:noFill/>
          <a:ln w="12700">
            <a:solidFill>
              <a:srgbClr val="003768"/>
            </a:solidFill>
            <a:round/>
          </a:ln>
        </p:spPr>
        <p:txBody>
          <a:bodyPr/>
          <a:lstStyle/>
          <a:p>
            <a:endParaRPr lang="en-US" dirty="0">
              <a:solidFill>
                <a:srgbClr val="000000"/>
              </a:solidFill>
            </a:endParaRPr>
          </a:p>
        </p:txBody>
      </p:sp>
      <p:sp>
        <p:nvSpPr>
          <p:cNvPr id="6" name="Text Placeholder 12"/>
          <p:cNvSpPr>
            <a:spLocks noGrp="1"/>
          </p:cNvSpPr>
          <p:nvPr>
            <p:ph type="body" sz="quarter" idx="13"/>
          </p:nvPr>
        </p:nvSpPr>
        <p:spPr>
          <a:xfrm>
            <a:off x="774167" y="839120"/>
            <a:ext cx="7616952" cy="457200"/>
          </a:xfrm>
          <a:solidFill>
            <a:srgbClr val="003768"/>
          </a:solidFill>
          <a:ln>
            <a:solidFill>
              <a:schemeClr val="tx1"/>
            </a:solidFill>
          </a:ln>
        </p:spPr>
        <p:txBody>
          <a:bodyPr anchor="ctr"/>
          <a:lstStyle>
            <a:lvl1pPr algn="l">
              <a:buNone/>
              <a:defRPr sz="2000" b="1" baseline="0">
                <a:solidFill>
                  <a:schemeClr val="bg1"/>
                </a:solidFill>
              </a:defRPr>
            </a:lvl1pPr>
          </a:lstStyle>
          <a:p>
            <a:pPr lvl="0"/>
            <a:r>
              <a:rPr lang="en-US" dirty="0"/>
              <a:t>Click to edit Master text styles</a:t>
            </a:r>
            <a:endParaRPr lang="en-US" dirty="0"/>
          </a:p>
        </p:txBody>
      </p:sp>
      <p:sp>
        <p:nvSpPr>
          <p:cNvPr id="4" name="Text Placeholder 5"/>
          <p:cNvSpPr>
            <a:spLocks noGrp="1"/>
          </p:cNvSpPr>
          <p:nvPr>
            <p:ph type="body" sz="quarter" idx="14" hasCustomPrompt="1"/>
          </p:nvPr>
        </p:nvSpPr>
        <p:spPr>
          <a:xfrm>
            <a:off x="774167" y="1455730"/>
            <a:ext cx="7285037" cy="266663"/>
          </a:xfrm>
        </p:spPr>
        <p:txBody>
          <a:bodyPr/>
          <a:lstStyle>
            <a:lvl1pPr marL="400050" indent="-400050">
              <a:buClrTx/>
              <a:buSzPct val="100000"/>
              <a:buFont typeface="+mj-lt"/>
              <a:buAutoNum type="romanUcPeriod"/>
              <a:defRPr sz="1600" b="1" i="0">
                <a:solidFill>
                  <a:schemeClr val="tx2"/>
                </a:solidFill>
              </a:defRPr>
            </a:lvl1pPr>
          </a:lstStyle>
          <a:p>
            <a:pPr lvl="0"/>
            <a:r>
              <a:rPr lang="en-US" b="1" i="0" dirty="0"/>
              <a:t>Click to add text</a:t>
            </a:r>
            <a:endParaRPr lang="en-US" b="1" i="0" dirty="0"/>
          </a:p>
          <a:p>
            <a:pPr lvl="0"/>
            <a:endParaRPr lang="en-US" b="1" i="0" dirty="0"/>
          </a:p>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Line 3"/>
          <p:cNvSpPr>
            <a:spLocks noChangeShapeType="1"/>
          </p:cNvSpPr>
          <p:nvPr userDrawn="1"/>
        </p:nvSpPr>
        <p:spPr bwMode="auto">
          <a:xfrm rot="16200000" flipH="1">
            <a:off x="-2199482" y="3504407"/>
            <a:ext cx="5789613" cy="0"/>
          </a:xfrm>
          <a:prstGeom prst="line">
            <a:avLst/>
          </a:prstGeom>
          <a:noFill/>
          <a:ln w="12700">
            <a:solidFill>
              <a:srgbClr val="003768"/>
            </a:solidFill>
            <a:round/>
          </a:ln>
        </p:spPr>
        <p:txBody>
          <a:bodyPr/>
          <a:lstStyle/>
          <a:p>
            <a:endParaRPr lang="en-US" dirty="0">
              <a:solidFill>
                <a:srgbClr val="000000"/>
              </a:solidFill>
            </a:endParaRPr>
          </a:p>
        </p:txBody>
      </p:sp>
      <p:sp>
        <p:nvSpPr>
          <p:cNvPr id="6" name="Text Placeholder 12"/>
          <p:cNvSpPr>
            <a:spLocks noGrp="1"/>
          </p:cNvSpPr>
          <p:nvPr>
            <p:ph type="body" sz="quarter" idx="13"/>
          </p:nvPr>
        </p:nvSpPr>
        <p:spPr>
          <a:xfrm>
            <a:off x="774167" y="3194174"/>
            <a:ext cx="7616952" cy="457200"/>
          </a:xfrm>
          <a:solidFill>
            <a:srgbClr val="003768"/>
          </a:solidFill>
          <a:ln>
            <a:solidFill>
              <a:schemeClr val="tx1"/>
            </a:solidFill>
          </a:ln>
        </p:spPr>
        <p:txBody>
          <a:bodyPr anchor="ctr"/>
          <a:lstStyle>
            <a:lvl1pPr algn="l">
              <a:buNone/>
              <a:defRPr sz="2000" b="1">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4" name="Group 17"/>
          <p:cNvGrpSpPr/>
          <p:nvPr/>
        </p:nvGrpSpPr>
        <p:grpSpPr bwMode="auto">
          <a:xfrm>
            <a:off x="265113" y="782638"/>
            <a:ext cx="8612187" cy="60325"/>
            <a:chOff x="148" y="533"/>
            <a:chExt cx="5425" cy="38"/>
          </a:xfrm>
        </p:grpSpPr>
        <p:sp>
          <p:nvSpPr>
            <p:cNvPr id="5" name="Line 18"/>
            <p:cNvSpPr>
              <a:spLocks noChangeShapeType="1"/>
            </p:cNvSpPr>
            <p:nvPr/>
          </p:nvSpPr>
          <p:spPr bwMode="auto">
            <a:xfrm>
              <a:off x="148" y="533"/>
              <a:ext cx="5424" cy="0"/>
            </a:xfrm>
            <a:prstGeom prst="line">
              <a:avLst/>
            </a:prstGeom>
            <a:noFill/>
            <a:ln w="25400">
              <a:solidFill>
                <a:srgbClr val="003366"/>
              </a:solidFill>
              <a:round/>
            </a:ln>
            <a:effectLst/>
          </p:spPr>
          <p:txBody>
            <a:bodyPr/>
            <a:lstStyle/>
            <a:p>
              <a:pPr>
                <a:spcAft>
                  <a:spcPct val="25000"/>
                </a:spcAft>
                <a:buClr>
                  <a:srgbClr val="003768"/>
                </a:buClr>
                <a:buSzPct val="100000"/>
                <a:buFont typeface="Arial" panose="020B0604020202020204" pitchFamily="34" charset="0"/>
                <a:buChar char="•"/>
                <a:defRPr/>
              </a:pPr>
              <a:endParaRPr lang="en-US" dirty="0"/>
            </a:p>
          </p:txBody>
        </p:sp>
        <p:sp>
          <p:nvSpPr>
            <p:cNvPr id="6" name="Line 19"/>
            <p:cNvSpPr>
              <a:spLocks noChangeShapeType="1"/>
            </p:cNvSpPr>
            <p:nvPr/>
          </p:nvSpPr>
          <p:spPr bwMode="auto">
            <a:xfrm>
              <a:off x="149" y="571"/>
              <a:ext cx="5424" cy="0"/>
            </a:xfrm>
            <a:prstGeom prst="line">
              <a:avLst/>
            </a:prstGeom>
            <a:noFill/>
            <a:ln w="12700">
              <a:solidFill>
                <a:srgbClr val="003366"/>
              </a:solidFill>
              <a:round/>
            </a:ln>
            <a:effectLst/>
          </p:spPr>
          <p:txBody>
            <a:bodyPr/>
            <a:lstStyle/>
            <a:p>
              <a:pPr>
                <a:spcAft>
                  <a:spcPct val="25000"/>
                </a:spcAft>
                <a:buClr>
                  <a:srgbClr val="003768"/>
                </a:buClr>
                <a:buSzPct val="100000"/>
                <a:buFont typeface="Arial" panose="020B0604020202020204" pitchFamily="34" charset="0"/>
                <a:buChar char="•"/>
                <a:defRPr/>
              </a:pPr>
              <a:endParaRPr lang="en-US" dirty="0"/>
            </a:p>
          </p:txBody>
        </p:sp>
      </p:grpSp>
      <p:sp>
        <p:nvSpPr>
          <p:cNvPr id="7" name="Line 20"/>
          <p:cNvSpPr>
            <a:spLocks noChangeShapeType="1"/>
          </p:cNvSpPr>
          <p:nvPr/>
        </p:nvSpPr>
        <p:spPr bwMode="auto">
          <a:xfrm>
            <a:off x="266700" y="6697663"/>
            <a:ext cx="8610600" cy="0"/>
          </a:xfrm>
          <a:prstGeom prst="line">
            <a:avLst/>
          </a:prstGeom>
          <a:noFill/>
          <a:ln w="12700">
            <a:solidFill>
              <a:srgbClr val="003366"/>
            </a:solidFill>
            <a:round/>
          </a:ln>
          <a:effectLst/>
        </p:spPr>
        <p:txBody>
          <a:bodyPr/>
          <a:lstStyle/>
          <a:p>
            <a:pPr>
              <a:spcAft>
                <a:spcPct val="25000"/>
              </a:spcAft>
              <a:buClr>
                <a:srgbClr val="003768"/>
              </a:buClr>
              <a:buSzPct val="100000"/>
              <a:buFont typeface="Arial" panose="020B0604020202020204" pitchFamily="34" charset="0"/>
              <a:buChar char="•"/>
              <a:defRPr/>
            </a:pPr>
            <a:endParaRPr lang="en-US" dirty="0"/>
          </a:p>
        </p:txBody>
      </p:sp>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256031" y="1234440"/>
            <a:ext cx="8622792" cy="5070263"/>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26"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27" name="Text Placeholder 11"/>
          <p:cNvSpPr>
            <a:spLocks noGrp="1"/>
          </p:cNvSpPr>
          <p:nvPr>
            <p:ph type="body" sz="quarter" idx="21"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on a Page with Headers">
    <p:spTree>
      <p:nvGrpSpPr>
        <p:cNvPr id="1" name=""/>
        <p:cNvGrpSpPr/>
        <p:nvPr/>
      </p:nvGrpSpPr>
      <p:grpSpPr>
        <a:xfrm>
          <a:off x="0" y="0"/>
          <a:ext cx="0" cy="0"/>
          <a:chOff x="0" y="0"/>
          <a:chExt cx="0" cy="0"/>
        </a:xfrm>
      </p:grpSpPr>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10" name="Content Placeholder 2"/>
          <p:cNvSpPr>
            <a:spLocks noGrp="1"/>
          </p:cNvSpPr>
          <p:nvPr>
            <p:ph idx="17"/>
          </p:nvPr>
        </p:nvSpPr>
        <p:spPr>
          <a:xfrm>
            <a:off x="271463"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12"/>
          <p:cNvSpPr>
            <a:spLocks noGrp="1"/>
          </p:cNvSpPr>
          <p:nvPr>
            <p:ph type="body" sz="quarter" idx="14"/>
          </p:nvPr>
        </p:nvSpPr>
        <p:spPr>
          <a:xfrm>
            <a:off x="4759325"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2" name="Text Placeholder 12"/>
          <p:cNvSpPr>
            <a:spLocks noGrp="1"/>
          </p:cNvSpPr>
          <p:nvPr>
            <p:ph type="body" sz="quarter" idx="13"/>
          </p:nvPr>
        </p:nvSpPr>
        <p:spPr>
          <a:xfrm>
            <a:off x="271463"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3" name="Content Placeholder 2"/>
          <p:cNvSpPr>
            <a:spLocks noGrp="1"/>
          </p:cNvSpPr>
          <p:nvPr>
            <p:ph idx="16"/>
          </p:nvPr>
        </p:nvSpPr>
        <p:spPr>
          <a:xfrm>
            <a:off x="4772025"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2"/>
          <p:cNvSpPr>
            <a:spLocks noGrp="1"/>
          </p:cNvSpPr>
          <p:nvPr>
            <p:ph idx="15"/>
          </p:nvPr>
        </p:nvSpPr>
        <p:spPr>
          <a:xfrm>
            <a:off x="4772025" y="1516063"/>
            <a:ext cx="41148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ext Placeholder 12"/>
          <p:cNvSpPr>
            <a:spLocks noGrp="1"/>
          </p:cNvSpPr>
          <p:nvPr>
            <p:ph type="body" sz="quarter" idx="12"/>
          </p:nvPr>
        </p:nvSpPr>
        <p:spPr>
          <a:xfrm>
            <a:off x="4757738"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6" name="Content Placeholder 2"/>
          <p:cNvSpPr>
            <a:spLocks noGrp="1"/>
          </p:cNvSpPr>
          <p:nvPr>
            <p:ph idx="18"/>
          </p:nvPr>
        </p:nvSpPr>
        <p:spPr>
          <a:xfrm>
            <a:off x="271463" y="1516063"/>
            <a:ext cx="41148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Text Placeholder 12"/>
          <p:cNvSpPr>
            <a:spLocks noGrp="1"/>
          </p:cNvSpPr>
          <p:nvPr>
            <p:ph type="body" sz="quarter" idx="19"/>
          </p:nvPr>
        </p:nvSpPr>
        <p:spPr>
          <a:xfrm>
            <a:off x="271463"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2"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23" name="Text Placeholder 11"/>
          <p:cNvSpPr>
            <a:spLocks noGrp="1"/>
          </p:cNvSpPr>
          <p:nvPr>
            <p:ph type="body" sz="quarter" idx="22"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Text with One Column, Two Row Headers">
    <p:spTree>
      <p:nvGrpSpPr>
        <p:cNvPr id="1" name=""/>
        <p:cNvGrpSpPr/>
        <p:nvPr/>
      </p:nvGrpSpPr>
      <p:grpSpPr>
        <a:xfrm>
          <a:off x="0" y="0"/>
          <a:ext cx="0" cy="0"/>
          <a:chOff x="0" y="0"/>
          <a:chExt cx="0" cy="0"/>
        </a:xfrm>
      </p:grpSpPr>
      <p:sp>
        <p:nvSpPr>
          <p:cNvPr id="25" name="Content Placeholder 2"/>
          <p:cNvSpPr>
            <a:spLocks noGrp="1"/>
          </p:cNvSpPr>
          <p:nvPr>
            <p:ph idx="17"/>
          </p:nvPr>
        </p:nvSpPr>
        <p:spPr>
          <a:xfrm>
            <a:off x="271463"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3" name="Content Placeholder 2"/>
          <p:cNvSpPr>
            <a:spLocks noGrp="1"/>
          </p:cNvSpPr>
          <p:nvPr>
            <p:ph idx="15"/>
          </p:nvPr>
        </p:nvSpPr>
        <p:spPr>
          <a:xfrm>
            <a:off x="4772025" y="1516063"/>
            <a:ext cx="4114800" cy="22128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12"/>
          <p:cNvSpPr>
            <a:spLocks noGrp="1"/>
          </p:cNvSpPr>
          <p:nvPr>
            <p:ph type="body" sz="quarter" idx="14"/>
          </p:nvPr>
        </p:nvSpPr>
        <p:spPr>
          <a:xfrm>
            <a:off x="4759325"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0" name="Text Placeholder 12"/>
          <p:cNvSpPr>
            <a:spLocks noGrp="1"/>
          </p:cNvSpPr>
          <p:nvPr>
            <p:ph type="body" sz="quarter" idx="13"/>
          </p:nvPr>
        </p:nvSpPr>
        <p:spPr>
          <a:xfrm>
            <a:off x="271463"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3" name="Text Placeholder 12"/>
          <p:cNvSpPr>
            <a:spLocks noGrp="1"/>
          </p:cNvSpPr>
          <p:nvPr>
            <p:ph type="body" sz="quarter" idx="12"/>
          </p:nvPr>
        </p:nvSpPr>
        <p:spPr>
          <a:xfrm>
            <a:off x="4757738" y="1206500"/>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22" name="Content Placeholder 2"/>
          <p:cNvSpPr>
            <a:spLocks noGrp="1"/>
          </p:cNvSpPr>
          <p:nvPr>
            <p:ph idx="1"/>
          </p:nvPr>
        </p:nvSpPr>
        <p:spPr>
          <a:xfrm>
            <a:off x="273050" y="1214438"/>
            <a:ext cx="4113213" cy="25144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4" name="Content Placeholder 2"/>
          <p:cNvSpPr>
            <a:spLocks noGrp="1"/>
          </p:cNvSpPr>
          <p:nvPr>
            <p:ph idx="16"/>
          </p:nvPr>
        </p:nvSpPr>
        <p:spPr>
          <a:xfrm>
            <a:off x="4772025"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9" name="Text Placeholder 11"/>
          <p:cNvSpPr>
            <a:spLocks noGrp="1"/>
          </p:cNvSpPr>
          <p:nvPr>
            <p:ph type="body" sz="quarter" idx="21"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Text with Header">
    <p:spTree>
      <p:nvGrpSpPr>
        <p:cNvPr id="1" name=""/>
        <p:cNvGrpSpPr/>
        <p:nvPr/>
      </p:nvGrpSpPr>
      <p:grpSpPr>
        <a:xfrm>
          <a:off x="0" y="0"/>
          <a:ext cx="0" cy="0"/>
          <a:chOff x="0" y="0"/>
          <a:chExt cx="0" cy="0"/>
        </a:xfrm>
      </p:grpSpPr>
      <p:sp>
        <p:nvSpPr>
          <p:cNvPr id="25" name="Content Placeholder 2"/>
          <p:cNvSpPr>
            <a:spLocks noGrp="1"/>
          </p:cNvSpPr>
          <p:nvPr>
            <p:ph idx="17"/>
          </p:nvPr>
        </p:nvSpPr>
        <p:spPr>
          <a:xfrm>
            <a:off x="271463" y="4184650"/>
            <a:ext cx="8604504"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2"/>
          <p:cNvSpPr>
            <a:spLocks noGrp="1"/>
          </p:cNvSpPr>
          <p:nvPr>
            <p:ph type="body" sz="quarter" idx="13"/>
          </p:nvPr>
        </p:nvSpPr>
        <p:spPr>
          <a:xfrm>
            <a:off x="271463" y="3873881"/>
            <a:ext cx="8604504"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22" name="Content Placeholder 2"/>
          <p:cNvSpPr>
            <a:spLocks noGrp="1"/>
          </p:cNvSpPr>
          <p:nvPr>
            <p:ph idx="1"/>
          </p:nvPr>
        </p:nvSpPr>
        <p:spPr>
          <a:xfrm>
            <a:off x="273050" y="1214438"/>
            <a:ext cx="8604504" cy="257934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3" name="Text Placeholder 11"/>
          <p:cNvSpPr>
            <a:spLocks noGrp="1"/>
          </p:cNvSpPr>
          <p:nvPr>
            <p:ph type="body" sz="quarter" idx="21"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Text Two Column Headers">
    <p:spTree>
      <p:nvGrpSpPr>
        <p:cNvPr id="1" name=""/>
        <p:cNvGrpSpPr/>
        <p:nvPr/>
      </p:nvGrpSpPr>
      <p:grpSpPr>
        <a:xfrm>
          <a:off x="0" y="0"/>
          <a:ext cx="0" cy="0"/>
          <a:chOff x="0" y="0"/>
          <a:chExt cx="0" cy="0"/>
        </a:xfrm>
      </p:grpSpPr>
      <p:sp>
        <p:nvSpPr>
          <p:cNvPr id="25" name="Content Placeholder 2"/>
          <p:cNvSpPr>
            <a:spLocks noGrp="1"/>
          </p:cNvSpPr>
          <p:nvPr>
            <p:ph idx="17"/>
          </p:nvPr>
        </p:nvSpPr>
        <p:spPr>
          <a:xfrm>
            <a:off x="271463"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12"/>
          <p:cNvSpPr>
            <a:spLocks noGrp="1"/>
          </p:cNvSpPr>
          <p:nvPr>
            <p:ph type="body" sz="quarter" idx="14"/>
          </p:nvPr>
        </p:nvSpPr>
        <p:spPr>
          <a:xfrm>
            <a:off x="4759325"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dirty="0"/>
              <a:t>Click to edit Master text styles</a:t>
            </a:r>
            <a:endParaRPr lang="en-US" dirty="0"/>
          </a:p>
        </p:txBody>
      </p:sp>
      <p:sp>
        <p:nvSpPr>
          <p:cNvPr id="20" name="Text Placeholder 12"/>
          <p:cNvSpPr>
            <a:spLocks noGrp="1"/>
          </p:cNvSpPr>
          <p:nvPr>
            <p:ph type="body" sz="quarter" idx="13"/>
          </p:nvPr>
        </p:nvSpPr>
        <p:spPr>
          <a:xfrm>
            <a:off x="271463" y="3873881"/>
            <a:ext cx="41148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22" name="Content Placeholder 2"/>
          <p:cNvSpPr>
            <a:spLocks noGrp="1"/>
          </p:cNvSpPr>
          <p:nvPr>
            <p:ph idx="1"/>
          </p:nvPr>
        </p:nvSpPr>
        <p:spPr>
          <a:xfrm>
            <a:off x="273050" y="1214438"/>
            <a:ext cx="8613648" cy="257934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4" name="Content Placeholder 2"/>
          <p:cNvSpPr>
            <a:spLocks noGrp="1"/>
          </p:cNvSpPr>
          <p:nvPr>
            <p:ph idx="16"/>
          </p:nvPr>
        </p:nvSpPr>
        <p:spPr>
          <a:xfrm>
            <a:off x="4772025" y="4184650"/>
            <a:ext cx="41148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1"/>
          <p:cNvSpPr>
            <a:spLocks noGrp="1"/>
          </p:cNvSpPr>
          <p:nvPr>
            <p:ph type="body" sz="quarter" idx="20"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5" name="Text Placeholder 11"/>
          <p:cNvSpPr>
            <a:spLocks noGrp="1"/>
          </p:cNvSpPr>
          <p:nvPr>
            <p:ph type="body" sz="quarter" idx="21"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Text with Three Column Headers">
    <p:spTree>
      <p:nvGrpSpPr>
        <p:cNvPr id="1" name=""/>
        <p:cNvGrpSpPr/>
        <p:nvPr/>
      </p:nvGrpSpPr>
      <p:grpSpPr>
        <a:xfrm>
          <a:off x="0" y="0"/>
          <a:ext cx="0" cy="0"/>
          <a:chOff x="0" y="0"/>
          <a:chExt cx="0" cy="0"/>
        </a:xfrm>
      </p:grpSpPr>
      <p:sp>
        <p:nvSpPr>
          <p:cNvPr id="25" name="Content Placeholder 2"/>
          <p:cNvSpPr>
            <a:spLocks noGrp="1"/>
          </p:cNvSpPr>
          <p:nvPr>
            <p:ph idx="17"/>
          </p:nvPr>
        </p:nvSpPr>
        <p:spPr>
          <a:xfrm>
            <a:off x="271463" y="4184650"/>
            <a:ext cx="27432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12"/>
          <p:cNvSpPr>
            <a:spLocks noGrp="1"/>
          </p:cNvSpPr>
          <p:nvPr>
            <p:ph type="body" sz="quarter" idx="14"/>
          </p:nvPr>
        </p:nvSpPr>
        <p:spPr>
          <a:xfrm>
            <a:off x="3203543" y="3873881"/>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0" name="Text Placeholder 12"/>
          <p:cNvSpPr>
            <a:spLocks noGrp="1"/>
          </p:cNvSpPr>
          <p:nvPr>
            <p:ph type="body" sz="quarter" idx="13"/>
          </p:nvPr>
        </p:nvSpPr>
        <p:spPr>
          <a:xfrm>
            <a:off x="271463" y="3873881"/>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209550" y="839788"/>
            <a:ext cx="8593138" cy="381000"/>
          </a:xfrm>
        </p:spPr>
        <p:txBody>
          <a:bodyPr/>
          <a:lstStyle/>
          <a:p>
            <a:r>
              <a:rPr lang="en-US"/>
              <a:t>Click to edit Master title style</a:t>
            </a:r>
            <a:endParaRPr lang="en-US"/>
          </a:p>
        </p:txBody>
      </p:sp>
      <p:sp>
        <p:nvSpPr>
          <p:cNvPr id="5" name="Text Placeholder 5"/>
          <p:cNvSpPr>
            <a:spLocks noGrp="1"/>
          </p:cNvSpPr>
          <p:nvPr>
            <p:ph type="body" sz="quarter" idx="11"/>
          </p:nvPr>
        </p:nvSpPr>
        <p:spPr>
          <a:xfrm>
            <a:off x="214313" y="393192"/>
            <a:ext cx="7285037" cy="388938"/>
          </a:xfrm>
        </p:spPr>
        <p:txBody>
          <a:bodyPr/>
          <a:lstStyle>
            <a:lvl1pPr>
              <a:buNone/>
              <a:defRPr sz="1800" b="1">
                <a:solidFill>
                  <a:schemeClr val="tx2"/>
                </a:solidFill>
              </a:defRPr>
            </a:lvl1pPr>
          </a:lstStyle>
          <a:p>
            <a:pPr lvl="0"/>
            <a:r>
              <a:rPr lang="en-US"/>
              <a:t>Click to edit Master text styles</a:t>
            </a:r>
            <a:endParaRPr lang="en-US"/>
          </a:p>
        </p:txBody>
      </p:sp>
      <p:sp>
        <p:nvSpPr>
          <p:cNvPr id="22" name="Content Placeholder 2"/>
          <p:cNvSpPr>
            <a:spLocks noGrp="1"/>
          </p:cNvSpPr>
          <p:nvPr>
            <p:ph idx="1"/>
          </p:nvPr>
        </p:nvSpPr>
        <p:spPr>
          <a:xfrm>
            <a:off x="273050" y="1214438"/>
            <a:ext cx="8613648" cy="257934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4" name="Content Placeholder 2"/>
          <p:cNvSpPr>
            <a:spLocks noGrp="1"/>
          </p:cNvSpPr>
          <p:nvPr>
            <p:ph idx="16"/>
          </p:nvPr>
        </p:nvSpPr>
        <p:spPr>
          <a:xfrm>
            <a:off x="3203543" y="4184650"/>
            <a:ext cx="27432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2"/>
          <p:cNvSpPr>
            <a:spLocks noGrp="1"/>
          </p:cNvSpPr>
          <p:nvPr>
            <p:ph type="body" sz="quarter" idx="18"/>
          </p:nvPr>
        </p:nvSpPr>
        <p:spPr>
          <a:xfrm>
            <a:off x="6135624" y="3873881"/>
            <a:ext cx="2743200" cy="237744"/>
          </a:xfrm>
          <a:solidFill>
            <a:srgbClr val="003768"/>
          </a:solidFill>
          <a:ln>
            <a:solidFill>
              <a:schemeClr val="tx1"/>
            </a:solidFill>
          </a:ln>
        </p:spPr>
        <p:txBody>
          <a:bodyPr anchor="ctr"/>
          <a:lstStyle>
            <a:lvl1pPr algn="ctr">
              <a:buNone/>
              <a:defRPr sz="1200" b="1">
                <a:solidFill>
                  <a:schemeClr val="bg1"/>
                </a:solidFill>
              </a:defRPr>
            </a:lvl1pPr>
          </a:lstStyle>
          <a:p>
            <a:pPr lvl="0"/>
            <a:r>
              <a:rPr lang="en-US"/>
              <a:t>Click to edit Master text styles</a:t>
            </a:r>
            <a:endParaRPr lang="en-US"/>
          </a:p>
        </p:txBody>
      </p:sp>
      <p:sp>
        <p:nvSpPr>
          <p:cNvPr id="15" name="Content Placeholder 2"/>
          <p:cNvSpPr>
            <a:spLocks noGrp="1"/>
          </p:cNvSpPr>
          <p:nvPr>
            <p:ph idx="19"/>
          </p:nvPr>
        </p:nvSpPr>
        <p:spPr>
          <a:xfrm>
            <a:off x="6135624" y="4184650"/>
            <a:ext cx="2743200" cy="2128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Text Placeholder 11"/>
          <p:cNvSpPr>
            <a:spLocks noGrp="1"/>
          </p:cNvSpPr>
          <p:nvPr>
            <p:ph type="body" sz="quarter" idx="21" hasCustomPrompt="1"/>
          </p:nvPr>
        </p:nvSpPr>
        <p:spPr>
          <a:xfrm>
            <a:off x="266700" y="6304704"/>
            <a:ext cx="4736029" cy="144371"/>
          </a:xfrm>
          <a:prstGeom prst="rect">
            <a:avLst/>
          </a:prstGeom>
        </p:spPr>
        <p:txBody>
          <a:bodyPr lIns="0" tIns="27432" bIns="27432" anchor="b"/>
          <a:lstStyle>
            <a:lvl1pPr marL="0" indent="0">
              <a:buNone/>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Source: </a:t>
            </a:r>
            <a:endParaRPr lang="en-US" dirty="0"/>
          </a:p>
        </p:txBody>
      </p:sp>
      <p:sp>
        <p:nvSpPr>
          <p:cNvPr id="19" name="Text Placeholder 11"/>
          <p:cNvSpPr>
            <a:spLocks noGrp="1"/>
          </p:cNvSpPr>
          <p:nvPr>
            <p:ph type="body" sz="quarter" idx="22" hasCustomPrompt="1"/>
          </p:nvPr>
        </p:nvSpPr>
        <p:spPr>
          <a:xfrm>
            <a:off x="269876" y="6453930"/>
            <a:ext cx="4736029" cy="238556"/>
          </a:xfrm>
          <a:prstGeom prst="rect">
            <a:avLst/>
          </a:prstGeom>
        </p:spPr>
        <p:txBody>
          <a:bodyPr lIns="0" tIns="27432" bIns="27432" anchor="t"/>
          <a:lstStyle>
            <a:lvl1pPr marL="285750" indent="-285750">
              <a:buClr>
                <a:schemeClr val="tx1"/>
              </a:buClr>
              <a:buSzPct val="100000"/>
              <a:buFont typeface="+mj-lt"/>
              <a:buAutoNum type="arabicParenR"/>
              <a:defRPr sz="600" baseline="0">
                <a:solidFill>
                  <a:schemeClr val="tx1"/>
                </a:solidFill>
                <a:latin typeface="+mj-lt"/>
              </a:defRPr>
            </a:lvl1pPr>
            <a:lvl2pPr marL="457200" indent="0">
              <a:buNone/>
              <a:defRPr sz="1400">
                <a:solidFill>
                  <a:schemeClr val="tx1">
                    <a:lumMod val="75000"/>
                    <a:lumOff val="25000"/>
                  </a:schemeClr>
                </a:solidFill>
              </a:defRPr>
            </a:lvl2pPr>
            <a:lvl3pPr marL="914400" indent="0">
              <a:buNone/>
              <a:defRPr sz="1400">
                <a:solidFill>
                  <a:schemeClr val="tx1">
                    <a:lumMod val="75000"/>
                    <a:lumOff val="25000"/>
                  </a:schemeClr>
                </a:solidFill>
              </a:defRPr>
            </a:lvl3pPr>
            <a:lvl4pPr marL="1371600" indent="0">
              <a:buNone/>
              <a:defRPr sz="1400">
                <a:solidFill>
                  <a:schemeClr val="tx1">
                    <a:lumMod val="75000"/>
                    <a:lumOff val="25000"/>
                  </a:schemeClr>
                </a:solidFill>
              </a:defRPr>
            </a:lvl4pPr>
            <a:lvl5pPr marL="1828800" indent="0">
              <a:buNone/>
              <a:defRPr sz="1400">
                <a:solidFill>
                  <a:schemeClr val="tx1">
                    <a:lumMod val="75000"/>
                    <a:lumOff val="25000"/>
                  </a:schemeClr>
                </a:solidFill>
              </a:defRPr>
            </a:lvl5pPr>
          </a:lstStyle>
          <a:p>
            <a:pPr lvl="0"/>
            <a:r>
              <a:rPr lang="en-US" dirty="0"/>
              <a:t> </a:t>
            </a:r>
            <a:endParaRPr lang="en-US" dirty="0"/>
          </a:p>
          <a:p>
            <a:pPr lvl="0"/>
            <a:r>
              <a:rPr lang="en-US" dirty="0"/>
              <a:t> </a:t>
            </a:r>
            <a:endParaRPr lang="en-US" dirty="0"/>
          </a:p>
          <a:p>
            <a:pPr lvl="0"/>
            <a:endParaRPr lang="en-US" dirty="0"/>
          </a:p>
          <a:p>
            <a:pPr lvl="0"/>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9550" y="839788"/>
            <a:ext cx="8593138" cy="381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256032" y="1234441"/>
            <a:ext cx="8622792" cy="4856796"/>
          </a:xfrm>
          <a:prstGeom prst="rect">
            <a:avLst/>
          </a:prstGeom>
          <a:noFill/>
          <a:ln w="9525">
            <a:noFill/>
            <a:miter lim="800000"/>
          </a:ln>
        </p:spPr>
        <p:txBody>
          <a:bodyPr vert="horz" wrap="square" lIns="91440" tIns="45720" rIns="91440" bIns="45720"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grpSp>
        <p:nvGrpSpPr>
          <p:cNvPr id="2" name="Group 17"/>
          <p:cNvGrpSpPr/>
          <p:nvPr/>
        </p:nvGrpSpPr>
        <p:grpSpPr bwMode="auto">
          <a:xfrm>
            <a:off x="265113" y="782638"/>
            <a:ext cx="8612187" cy="60325"/>
            <a:chOff x="148" y="533"/>
            <a:chExt cx="5425" cy="38"/>
          </a:xfrm>
        </p:grpSpPr>
        <p:sp>
          <p:nvSpPr>
            <p:cNvPr id="82962" name="Line 18"/>
            <p:cNvSpPr>
              <a:spLocks noChangeShapeType="1"/>
            </p:cNvSpPr>
            <p:nvPr/>
          </p:nvSpPr>
          <p:spPr bwMode="auto">
            <a:xfrm>
              <a:off x="148" y="533"/>
              <a:ext cx="5424" cy="0"/>
            </a:xfrm>
            <a:prstGeom prst="line">
              <a:avLst/>
            </a:prstGeom>
            <a:noFill/>
            <a:ln w="25400">
              <a:solidFill>
                <a:srgbClr val="003366"/>
              </a:solidFill>
              <a:round/>
            </a:ln>
            <a:effectLst/>
          </p:spPr>
          <p:txBody>
            <a:bodyPr/>
            <a:lstStyle/>
            <a:p>
              <a:pPr>
                <a:spcAft>
                  <a:spcPct val="25000"/>
                </a:spcAft>
                <a:buClr>
                  <a:srgbClr val="003768"/>
                </a:buClr>
                <a:buSzPct val="100000"/>
                <a:buFont typeface="Arial" panose="020B0604020202020204" pitchFamily="34" charset="0"/>
                <a:buChar char="•"/>
                <a:defRPr/>
              </a:pPr>
              <a:endParaRPr lang="en-US" dirty="0"/>
            </a:p>
          </p:txBody>
        </p:sp>
        <p:sp>
          <p:nvSpPr>
            <p:cNvPr id="82963" name="Line 19"/>
            <p:cNvSpPr>
              <a:spLocks noChangeShapeType="1"/>
            </p:cNvSpPr>
            <p:nvPr/>
          </p:nvSpPr>
          <p:spPr bwMode="auto">
            <a:xfrm>
              <a:off x="149" y="571"/>
              <a:ext cx="5424" cy="0"/>
            </a:xfrm>
            <a:prstGeom prst="line">
              <a:avLst/>
            </a:prstGeom>
            <a:noFill/>
            <a:ln w="12700">
              <a:solidFill>
                <a:srgbClr val="003366"/>
              </a:solidFill>
              <a:round/>
            </a:ln>
            <a:effectLst/>
          </p:spPr>
          <p:txBody>
            <a:bodyPr/>
            <a:lstStyle/>
            <a:p>
              <a:pPr>
                <a:spcAft>
                  <a:spcPct val="25000"/>
                </a:spcAft>
                <a:buClr>
                  <a:srgbClr val="003768"/>
                </a:buClr>
                <a:buSzPct val="100000"/>
                <a:buFont typeface="Arial" panose="020B0604020202020204" pitchFamily="34" charset="0"/>
                <a:buChar char="•"/>
                <a:defRPr/>
              </a:pPr>
              <a:endParaRPr lang="en-US" dirty="0"/>
            </a:p>
          </p:txBody>
        </p:sp>
      </p:grpSp>
      <p:sp>
        <p:nvSpPr>
          <p:cNvPr id="82964" name="Line 20"/>
          <p:cNvSpPr>
            <a:spLocks noChangeShapeType="1"/>
          </p:cNvSpPr>
          <p:nvPr/>
        </p:nvSpPr>
        <p:spPr bwMode="auto">
          <a:xfrm>
            <a:off x="266700" y="6697663"/>
            <a:ext cx="8610600" cy="0"/>
          </a:xfrm>
          <a:prstGeom prst="line">
            <a:avLst/>
          </a:prstGeom>
          <a:noFill/>
          <a:ln w="12700">
            <a:solidFill>
              <a:srgbClr val="003366"/>
            </a:solidFill>
            <a:round/>
          </a:ln>
          <a:effectLst/>
        </p:spPr>
        <p:txBody>
          <a:bodyPr/>
          <a:lstStyle/>
          <a:p>
            <a:pPr>
              <a:spcAft>
                <a:spcPct val="25000"/>
              </a:spcAft>
              <a:buClr>
                <a:srgbClr val="003768"/>
              </a:buClr>
              <a:buSzPct val="100000"/>
              <a:buFont typeface="Arial" panose="020B0604020202020204" pitchFamily="34" charset="0"/>
              <a:buChar char="•"/>
              <a:defRPr/>
            </a:pPr>
            <a:endParaRPr lang="en-US" dirty="0"/>
          </a:p>
        </p:txBody>
      </p:sp>
      <p:sp>
        <p:nvSpPr>
          <p:cNvPr id="10" name="Rectangle 10"/>
          <p:cNvSpPr txBox="1">
            <a:spLocks noChangeArrowheads="1"/>
          </p:cNvSpPr>
          <p:nvPr/>
        </p:nvSpPr>
        <p:spPr bwMode="auto">
          <a:xfrm>
            <a:off x="8461375" y="6580188"/>
            <a:ext cx="685800" cy="220662"/>
          </a:xfrm>
          <a:prstGeom prst="rect">
            <a:avLst/>
          </a:prstGeom>
          <a:noFill/>
          <a:ln w="9525">
            <a:noFill/>
            <a:miter lim="800000"/>
          </a:ln>
          <a:effectLst/>
        </p:spPr>
        <p:txBody>
          <a:bodyPr/>
          <a:lstStyle>
            <a:lvl1pPr>
              <a:defRPr/>
            </a:lvl1pPr>
          </a:lstStyle>
          <a:p>
            <a:pPr algn="r" eaLnBrk="0" hangingPunct="0">
              <a:defRPr/>
            </a:pPr>
            <a:fld id="{82833EE9-CC29-4353-969C-E60C599F533E}" type="slidenum">
              <a:rPr lang="en-US" sz="900" b="1" smtClean="0"/>
            </a:fld>
            <a:endParaRPr lang="en-US" sz="900" b="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algn="l" rtl="0" eaLnBrk="1" fontAlgn="base" hangingPunct="1">
        <a:spcBef>
          <a:spcPct val="0"/>
        </a:spcBef>
        <a:spcAft>
          <a:spcPct val="0"/>
        </a:spcAft>
        <a:defRPr sz="1600" i="1">
          <a:solidFill>
            <a:schemeClr val="tx1"/>
          </a:solidFill>
          <a:latin typeface="+mj-lt"/>
          <a:ea typeface="+mj-ea"/>
          <a:cs typeface="+mj-cs"/>
        </a:defRPr>
      </a:lvl1pPr>
      <a:lvl2pPr algn="l" rtl="0" eaLnBrk="1" fontAlgn="base" hangingPunct="1">
        <a:spcBef>
          <a:spcPct val="0"/>
        </a:spcBef>
        <a:spcAft>
          <a:spcPct val="0"/>
        </a:spcAft>
        <a:defRPr sz="1600" i="1">
          <a:solidFill>
            <a:schemeClr val="tx1"/>
          </a:solidFill>
          <a:latin typeface="Book Antiqua" pitchFamily="18" charset="0"/>
        </a:defRPr>
      </a:lvl2pPr>
      <a:lvl3pPr algn="l" rtl="0" eaLnBrk="1" fontAlgn="base" hangingPunct="1">
        <a:spcBef>
          <a:spcPct val="0"/>
        </a:spcBef>
        <a:spcAft>
          <a:spcPct val="0"/>
        </a:spcAft>
        <a:defRPr sz="1600" i="1">
          <a:solidFill>
            <a:schemeClr val="tx1"/>
          </a:solidFill>
          <a:latin typeface="Book Antiqua" pitchFamily="18" charset="0"/>
        </a:defRPr>
      </a:lvl3pPr>
      <a:lvl4pPr algn="l" rtl="0" eaLnBrk="1" fontAlgn="base" hangingPunct="1">
        <a:spcBef>
          <a:spcPct val="0"/>
        </a:spcBef>
        <a:spcAft>
          <a:spcPct val="0"/>
        </a:spcAft>
        <a:defRPr sz="1600" i="1">
          <a:solidFill>
            <a:schemeClr val="tx1"/>
          </a:solidFill>
          <a:latin typeface="Book Antiqua" pitchFamily="18" charset="0"/>
        </a:defRPr>
      </a:lvl4pPr>
      <a:lvl5pPr algn="l" rtl="0" eaLnBrk="1" fontAlgn="base" hangingPunct="1">
        <a:spcBef>
          <a:spcPct val="0"/>
        </a:spcBef>
        <a:spcAft>
          <a:spcPct val="0"/>
        </a:spcAft>
        <a:defRPr sz="1600" i="1">
          <a:solidFill>
            <a:schemeClr val="tx1"/>
          </a:solidFill>
          <a:latin typeface="Book Antiqua" pitchFamily="18" charset="0"/>
        </a:defRPr>
      </a:lvl5pPr>
      <a:lvl6pPr marL="457200" algn="l" rtl="0" eaLnBrk="1" fontAlgn="base" hangingPunct="1">
        <a:spcBef>
          <a:spcPct val="0"/>
        </a:spcBef>
        <a:spcAft>
          <a:spcPct val="0"/>
        </a:spcAft>
        <a:defRPr sz="1600" i="1">
          <a:solidFill>
            <a:schemeClr val="tx1"/>
          </a:solidFill>
          <a:latin typeface="Book Antiqua" pitchFamily="18" charset="0"/>
        </a:defRPr>
      </a:lvl6pPr>
      <a:lvl7pPr marL="914400" algn="l" rtl="0" eaLnBrk="1" fontAlgn="base" hangingPunct="1">
        <a:spcBef>
          <a:spcPct val="0"/>
        </a:spcBef>
        <a:spcAft>
          <a:spcPct val="0"/>
        </a:spcAft>
        <a:defRPr sz="1600" i="1">
          <a:solidFill>
            <a:schemeClr val="tx1"/>
          </a:solidFill>
          <a:latin typeface="Book Antiqua" pitchFamily="18" charset="0"/>
        </a:defRPr>
      </a:lvl7pPr>
      <a:lvl8pPr marL="1371600" algn="l" rtl="0" eaLnBrk="1" fontAlgn="base" hangingPunct="1">
        <a:spcBef>
          <a:spcPct val="0"/>
        </a:spcBef>
        <a:spcAft>
          <a:spcPct val="0"/>
        </a:spcAft>
        <a:defRPr sz="1600" i="1">
          <a:solidFill>
            <a:schemeClr val="tx1"/>
          </a:solidFill>
          <a:latin typeface="Book Antiqua" pitchFamily="18" charset="0"/>
        </a:defRPr>
      </a:lvl8pPr>
      <a:lvl9pPr marL="1828800" algn="l" rtl="0" eaLnBrk="1" fontAlgn="base" hangingPunct="1">
        <a:spcBef>
          <a:spcPct val="0"/>
        </a:spcBef>
        <a:spcAft>
          <a:spcPct val="0"/>
        </a:spcAft>
        <a:defRPr sz="1600" i="1">
          <a:solidFill>
            <a:schemeClr val="tx1"/>
          </a:solidFill>
          <a:latin typeface="Book Antiqua" pitchFamily="18" charset="0"/>
        </a:defRPr>
      </a:lvl9pPr>
    </p:titleStyle>
    <p:body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73100" y="2812377"/>
            <a:ext cx="7285037" cy="388938"/>
          </a:xfrm>
        </p:spPr>
        <p:txBody>
          <a:bodyPr/>
          <a:lstStyle/>
          <a:p>
            <a:pPr indent="0"/>
            <a:r>
              <a:rPr lang="en-US" sz="2400" dirty="0"/>
              <a:t>FE630 Portfolio Theory &amp; Applications Final Project</a:t>
            </a:r>
            <a:endParaRPr lang="en-US" sz="2400" dirty="0"/>
          </a:p>
        </p:txBody>
      </p:sp>
      <p:sp>
        <p:nvSpPr>
          <p:cNvPr id="4" name="Text Placeholder 3"/>
          <p:cNvSpPr>
            <a:spLocks noGrp="1"/>
          </p:cNvSpPr>
          <p:nvPr>
            <p:ph type="body" sz="quarter" idx="13"/>
          </p:nvPr>
        </p:nvSpPr>
        <p:spPr>
          <a:xfrm>
            <a:off x="689918" y="3656685"/>
            <a:ext cx="7285037" cy="266663"/>
          </a:xfrm>
        </p:spPr>
        <p:txBody>
          <a:bodyPr/>
          <a:lstStyle/>
          <a:p>
            <a:pPr indent="0"/>
            <a:r>
              <a:rPr lang="en-US" sz="2000" dirty="0"/>
              <a:t>Yuwen Jin, Minghao Kang, Shiraz Bheda</a:t>
            </a:r>
            <a:endParaRPr lang="en-US" sz="2000" dirty="0"/>
          </a:p>
          <a:p>
            <a:pPr indent="0"/>
            <a:r>
              <a:rPr lang="en-US" sz="2000" dirty="0"/>
              <a:t>December 22, 2020</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29870" y="305435"/>
            <a:ext cx="6837680" cy="389255"/>
          </a:xfrm>
        </p:spPr>
        <p:txBody>
          <a:bodyPr/>
          <a:lstStyle/>
          <a:p>
            <a:pPr marL="0" latinLnBrk="0">
              <a:spcAft>
                <a:spcPts val="0"/>
              </a:spcAft>
            </a:pPr>
            <a:r>
              <a:rPr lang="en-US" sz="2000" dirty="0">
                <a:sym typeface="+mn-ea"/>
              </a:rPr>
              <a:t>Sensitivity on look back period for covariance matrix :</a:t>
            </a:r>
            <a:endParaRPr lang="en-US" sz="2000" dirty="0">
              <a:sym typeface="+mn-ea"/>
            </a:endParaRPr>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04/01/2007 – 03/31/2008 </a:t>
            </a:r>
            <a:endParaRPr lang="en-US" sz="2400" dirty="0"/>
          </a:p>
        </p:txBody>
      </p:sp>
      <p:graphicFrame>
        <p:nvGraphicFramePr>
          <p:cNvPr id="2" name="Content Placeholder 5"/>
          <p:cNvGraphicFramePr/>
          <p:nvPr>
            <p:custDataLst>
              <p:tags r:id="rId1"/>
            </p:custDataLst>
          </p:nvPr>
        </p:nvGraphicFramePr>
        <p:xfrm>
          <a:off x="230149" y="1495427"/>
          <a:ext cx="8743760" cy="5070261"/>
        </p:xfrm>
        <a:graphic>
          <a:graphicData uri="http://schemas.openxmlformats.org/drawingml/2006/table">
            <a:tbl>
              <a:tblPr firstRow="1" bandRow="1">
                <a:tableStyleId>{5C22544A-7EE6-4342-B048-85BDC9FD1C3A}</a:tableStyleId>
              </a:tblPr>
              <a:tblGrid>
                <a:gridCol w="1927513"/>
                <a:gridCol w="1351808"/>
                <a:gridCol w="1593795"/>
                <a:gridCol w="1517900"/>
                <a:gridCol w="1517900"/>
                <a:gridCol w="834844"/>
              </a:tblGrid>
              <a:tr h="722107">
                <a:tc>
                  <a:txBody>
                    <a:bodyPr/>
                    <a:lstStyle/>
                    <a:p>
                      <a:pPr algn="ctr" fontAlgn="b"/>
                      <a:r>
                        <a:rPr lang="en-US" sz="1800" b="1" i="0" u="none" strike="noStrike" dirty="0">
                          <a:solidFill>
                            <a:schemeClr val="bg1"/>
                          </a:solidFill>
                          <a:effectLst/>
                          <a:latin typeface="Book Antiqua (Body)"/>
                        </a:rPr>
                        <a:t>Sigma period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b">
                    <a:blipFill>
                      <a:blip r:embed="rId2"/>
                      <a:stretch>
                        <a:fillRect l="-143243" t="-840" r="-405856" b="-606723"/>
                      </a:stretch>
                    </a:blipFill>
                  </a:tcPr>
                </a:tc>
                <a:tc>
                  <a:txBody>
                    <a:bodyPr/>
                    <a:lstStyle/>
                    <a:p>
                      <a:endParaRPr lang="en-US"/>
                    </a:p>
                  </a:txBody>
                  <a:tcPr marL="7620" marR="7620" marT="7620" marB="0" anchor="b">
                    <a:blipFill>
                      <a:blip r:embed="rId2"/>
                      <a:stretch>
                        <a:fillRect l="-206897" t="-840" r="-245211" b="-606723"/>
                      </a:stretch>
                    </a:blipFill>
                  </a:tcPr>
                </a:tc>
                <a:tc>
                  <a:txBody>
                    <a:bodyPr/>
                    <a:lstStyle/>
                    <a:p>
                      <a:endParaRPr lang="en-US"/>
                    </a:p>
                  </a:txBody>
                  <a:tcPr marL="7620" marR="7620" marT="7620" marB="0" anchor="b">
                    <a:blipFill>
                      <a:blip r:embed="rId2"/>
                      <a:stretch>
                        <a:fillRect l="-320400" t="-840" r="-156000" b="-606723"/>
                      </a:stretch>
                    </a:blipFill>
                  </a:tcPr>
                </a:tc>
                <a:tc>
                  <a:txBody>
                    <a:bodyPr/>
                    <a:lstStyle/>
                    <a:p>
                      <a:endParaRPr lang="en-US"/>
                    </a:p>
                  </a:txBody>
                  <a:tcPr marL="7620" marR="7620" marT="7620" marB="0" anchor="b">
                    <a:blipFill>
                      <a:blip r:embed="rId2"/>
                      <a:stretch>
                        <a:fillRect l="-422088" t="-840" r="-56627" b="-606723"/>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59.5887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-61. 8408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32.1388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-16.7347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1.0512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-.343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.884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.4339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-.0419</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.6537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1.061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.6663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1.0329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.0889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1.0731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1.1144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1.0943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1.1067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.1839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.944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-.3422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.7729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.3575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-.4363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.1529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-.1269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.1873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-.0269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.0295</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2.4027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2.4955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3.4519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2.3049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.7669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-.1055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-.1152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-.0883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-.0933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-.0203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pPr marL="0" latinLnBrk="0">
              <a:spcAft>
                <a:spcPts val="0"/>
              </a:spcAft>
            </a:pPr>
            <a:r>
              <a:rPr lang="en-US" sz="2000" dirty="0">
                <a:sym typeface="+mn-ea"/>
              </a:rPr>
              <a:t>Sensitivity on look back period for expected return :</a:t>
            </a:r>
            <a:endParaRPr lang="en-US" sz="2000" dirty="0">
              <a:sym typeface="+mn-ea"/>
            </a:endParaRPr>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04/01/2007 – 03/31/2008 </a:t>
            </a:r>
            <a:endParaRPr lang="en-US" sz="2400" dirty="0"/>
          </a:p>
        </p:txBody>
      </p:sp>
      <p:graphicFrame>
        <p:nvGraphicFramePr>
          <p:cNvPr id="2" name="Content Placeholder 5"/>
          <p:cNvGraphicFramePr/>
          <p:nvPr>
            <p:custDataLst>
              <p:tags r:id="rId1"/>
            </p:custDataLst>
          </p:nvPr>
        </p:nvGraphicFramePr>
        <p:xfrm>
          <a:off x="230149" y="1495427"/>
          <a:ext cx="8743760" cy="5070261"/>
        </p:xfrm>
        <a:graphic>
          <a:graphicData uri="http://schemas.openxmlformats.org/drawingml/2006/table">
            <a:tbl>
              <a:tblPr firstRow="1" bandRow="1">
                <a:tableStyleId>{5C22544A-7EE6-4342-B048-85BDC9FD1C3A}</a:tableStyleId>
              </a:tblPr>
              <a:tblGrid>
                <a:gridCol w="1927513"/>
                <a:gridCol w="1351808"/>
                <a:gridCol w="1593795"/>
                <a:gridCol w="1517900"/>
                <a:gridCol w="1517900"/>
                <a:gridCol w="834844"/>
              </a:tblGrid>
              <a:tr h="722107">
                <a:tc>
                  <a:txBody>
                    <a:bodyPr/>
                    <a:lstStyle/>
                    <a:p>
                      <a:pPr algn="ctr" fontAlgn="b"/>
                      <a:r>
                        <a:rPr lang="en-US" sz="1800" b="1" i="0" u="none" strike="noStrike" dirty="0">
                          <a:solidFill>
                            <a:schemeClr val="bg1"/>
                          </a:solidFill>
                          <a:effectLst/>
                          <a:latin typeface="Book Antiqua (Body)"/>
                        </a:rPr>
                        <a:t>Rho period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b">
                    <a:blipFill>
                      <a:blip r:embed="rId2"/>
                      <a:stretch>
                        <a:fillRect l="-143243" t="-840" r="-405856" b="-606723"/>
                      </a:stretch>
                    </a:blipFill>
                  </a:tcPr>
                </a:tc>
                <a:tc>
                  <a:txBody>
                    <a:bodyPr/>
                    <a:lstStyle/>
                    <a:p>
                      <a:endParaRPr lang="en-US"/>
                    </a:p>
                  </a:txBody>
                  <a:tcPr marL="7620" marR="7620" marT="7620" marB="0" anchor="b">
                    <a:blipFill>
                      <a:blip r:embed="rId2"/>
                      <a:stretch>
                        <a:fillRect l="-206897" t="-840" r="-245211" b="-606723"/>
                      </a:stretch>
                    </a:blipFill>
                  </a:tcPr>
                </a:tc>
                <a:tc>
                  <a:txBody>
                    <a:bodyPr/>
                    <a:lstStyle/>
                    <a:p>
                      <a:endParaRPr lang="en-US"/>
                    </a:p>
                  </a:txBody>
                  <a:tcPr marL="7620" marR="7620" marT="7620" marB="0" anchor="b">
                    <a:blipFill>
                      <a:blip r:embed="rId2"/>
                      <a:stretch>
                        <a:fillRect l="-320400" t="-840" r="-156000" b="-606723"/>
                      </a:stretch>
                    </a:blipFill>
                  </a:tcPr>
                </a:tc>
                <a:tc>
                  <a:txBody>
                    <a:bodyPr/>
                    <a:lstStyle/>
                    <a:p>
                      <a:endParaRPr lang="en-US"/>
                    </a:p>
                  </a:txBody>
                  <a:tcPr marL="7620" marR="7620" marT="7620" marB="0" anchor="b">
                    <a:blipFill>
                      <a:blip r:embed="rId2"/>
                      <a:stretch>
                        <a:fillRect l="-422088" t="-840" r="-56627" b="-606723"/>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-1.4673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-21.655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2.5649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15.7183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.5186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.3351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.4317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.5833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-.0419</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.9322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1.9057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.7768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.6405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.0889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1.0337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1.0454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.9044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.9294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.1839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.4646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.2833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.435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.5864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-.4363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.2158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-.3002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.3533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.0463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.0295</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2.243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2.9625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2.3995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3.5201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.7669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-.1039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-.0756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-.0858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-.0797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-.0203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sym typeface="+mn-ea"/>
              </a:rPr>
              <a:t>Sensitivity on target beta:</a:t>
            </a:r>
            <a:endParaRPr lang="en-US" sz="2400" dirty="0"/>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04/01/2008 – 12/31/2008 </a:t>
            </a:r>
            <a:endParaRPr lang="en-US" sz="2400" dirty="0"/>
          </a:p>
        </p:txBody>
      </p:sp>
      <p:graphicFrame>
        <p:nvGraphicFramePr>
          <p:cNvPr id="2" name="Content Placeholder 5"/>
          <p:cNvGraphicFramePr/>
          <p:nvPr/>
        </p:nvGraphicFramePr>
        <p:xfrm>
          <a:off x="230149" y="1495427"/>
          <a:ext cx="8743760" cy="5070261"/>
        </p:xfrm>
        <a:graphic>
          <a:graphicData uri="http://schemas.openxmlformats.org/drawingml/2006/table">
            <a:tbl>
              <a:tblPr firstRow="1" bandRow="1">
                <a:tableStyleId>{5C22544A-7EE6-4342-B048-85BDC9FD1C3A}</a:tableStyleId>
              </a:tblPr>
              <a:tblGrid>
                <a:gridCol w="1927513"/>
                <a:gridCol w="1579493"/>
                <a:gridCol w="1366110"/>
                <a:gridCol w="1442005"/>
                <a:gridCol w="1366110"/>
                <a:gridCol w="1062529"/>
              </a:tblGrid>
              <a:tr h="722107">
                <a:tc>
                  <a:txBody>
                    <a:bodyPr/>
                    <a:lstStyle/>
                    <a:p>
                      <a:pPr algn="ctr" fontAlgn="b"/>
                      <a:r>
                        <a:rPr lang="en-US" sz="1800" b="1" i="0" u="none" strike="noStrike" dirty="0">
                          <a:solidFill>
                            <a:schemeClr val="bg1"/>
                          </a:solidFill>
                          <a:effectLst/>
                          <a:latin typeface="Book Antiqua (Body)"/>
                        </a:rPr>
                        <a:t>Target Beta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b">
                    <a:blipFill>
                      <a:blip r:embed="rId1"/>
                      <a:stretch>
                        <a:fillRect l="-122780" t="-840" r="-333591" b="-606723"/>
                      </a:stretch>
                    </a:blipFill>
                  </a:tcPr>
                </a:tc>
                <a:tc>
                  <a:txBody>
                    <a:bodyPr/>
                    <a:lstStyle/>
                    <a:p>
                      <a:endParaRPr lang="en-US"/>
                    </a:p>
                  </a:txBody>
                  <a:tcPr marL="7620" marR="7620" marT="7620" marB="0" anchor="b">
                    <a:blipFill>
                      <a:blip r:embed="rId1"/>
                      <a:stretch>
                        <a:fillRect l="-257589" t="-840" r="-285714" b="-606723"/>
                      </a:stretch>
                    </a:blipFill>
                  </a:tcPr>
                </a:tc>
                <a:tc>
                  <a:txBody>
                    <a:bodyPr/>
                    <a:lstStyle/>
                    <a:p>
                      <a:endParaRPr lang="en-US"/>
                    </a:p>
                  </a:txBody>
                  <a:tcPr marL="7620" marR="7620" marT="7620" marB="0" anchor="b">
                    <a:blipFill>
                      <a:blip r:embed="rId1"/>
                      <a:stretch>
                        <a:fillRect l="-337975" t="-840" r="-170042" b="-606723"/>
                      </a:stretch>
                    </a:blipFill>
                  </a:tcPr>
                </a:tc>
                <a:tc>
                  <a:txBody>
                    <a:bodyPr/>
                    <a:lstStyle/>
                    <a:p>
                      <a:endParaRPr lang="en-US"/>
                    </a:p>
                  </a:txBody>
                  <a:tcPr marL="7620" marR="7620" marT="7620" marB="0" anchor="b">
                    <a:blipFill>
                      <a:blip r:embed="rId1"/>
                      <a:stretch>
                        <a:fillRect l="-463393" t="-840" r="-79911" b="-606723"/>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-72.7936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-16.0105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13.6613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16.3497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-33.634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-.8655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.6402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1.0628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1.0489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-.4365</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1.3751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1.1447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.7416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.8209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.3324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1.3066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1.2998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1.3165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.4538</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 -.6729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.482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.7969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.8089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-.9922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-.0487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-.3134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-.281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-.405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.554</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.6593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2.5026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2.1897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1.8322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5.2836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-.1472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-.1358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-.1202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-.1157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-.0641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pPr marL="0" latinLnBrk="0">
              <a:spcAft>
                <a:spcPts val="0"/>
              </a:spcAft>
            </a:pPr>
            <a:r>
              <a:rPr lang="en-US" sz="2000" dirty="0">
                <a:sym typeface="+mn-ea"/>
              </a:rPr>
              <a:t>Sensitivity on look back period for covariance matrix :</a:t>
            </a:r>
            <a:endParaRPr lang="en-US" sz="2000" dirty="0">
              <a:sym typeface="+mn-ea"/>
            </a:endParaRPr>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04/01/2008 – 12/31/2008 </a:t>
            </a:r>
            <a:endParaRPr lang="en-US" sz="2400" dirty="0"/>
          </a:p>
        </p:txBody>
      </p:sp>
      <p:graphicFrame>
        <p:nvGraphicFramePr>
          <p:cNvPr id="2" name="Content Placeholder 5"/>
          <p:cNvGraphicFramePr/>
          <p:nvPr/>
        </p:nvGraphicFramePr>
        <p:xfrm>
          <a:off x="230149" y="1495427"/>
          <a:ext cx="8743760" cy="5070261"/>
        </p:xfrm>
        <a:graphic>
          <a:graphicData uri="http://schemas.openxmlformats.org/drawingml/2006/table">
            <a:tbl>
              <a:tblPr firstRow="1" bandRow="1">
                <a:tableStyleId>{5C22544A-7EE6-4342-B048-85BDC9FD1C3A}</a:tableStyleId>
              </a:tblPr>
              <a:tblGrid>
                <a:gridCol w="1927513"/>
                <a:gridCol w="1579493"/>
                <a:gridCol w="1366110"/>
                <a:gridCol w="1442005"/>
                <a:gridCol w="1366110"/>
                <a:gridCol w="1062529"/>
              </a:tblGrid>
              <a:tr h="722107">
                <a:tc>
                  <a:txBody>
                    <a:bodyPr/>
                    <a:lstStyle/>
                    <a:p>
                      <a:pPr algn="ctr" fontAlgn="b"/>
                      <a:r>
                        <a:rPr lang="en-US" sz="1800" b="1" i="0" u="none" strike="noStrike" dirty="0">
                          <a:solidFill>
                            <a:schemeClr val="bg1"/>
                          </a:solidFill>
                          <a:effectLst/>
                          <a:latin typeface="Book Antiqua (Body)"/>
                        </a:rPr>
                        <a:t>Sigma period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b">
                    <a:blipFill>
                      <a:blip r:embed="rId1"/>
                      <a:stretch>
                        <a:fillRect l="-122780" t="-840" r="-333591" b="-606723"/>
                      </a:stretch>
                    </a:blipFill>
                  </a:tcPr>
                </a:tc>
                <a:tc>
                  <a:txBody>
                    <a:bodyPr/>
                    <a:lstStyle/>
                    <a:p>
                      <a:endParaRPr lang="en-US"/>
                    </a:p>
                  </a:txBody>
                  <a:tcPr marL="7620" marR="7620" marT="7620" marB="0" anchor="b">
                    <a:blipFill>
                      <a:blip r:embed="rId1"/>
                      <a:stretch>
                        <a:fillRect l="-257589" t="-840" r="-285714" b="-606723"/>
                      </a:stretch>
                    </a:blipFill>
                  </a:tcPr>
                </a:tc>
                <a:tc>
                  <a:txBody>
                    <a:bodyPr/>
                    <a:lstStyle/>
                    <a:p>
                      <a:endParaRPr lang="en-US"/>
                    </a:p>
                  </a:txBody>
                  <a:tcPr marL="7620" marR="7620" marT="7620" marB="0" anchor="b">
                    <a:blipFill>
                      <a:blip r:embed="rId1"/>
                      <a:stretch>
                        <a:fillRect l="-337975" t="-840" r="-170042" b="-606723"/>
                      </a:stretch>
                    </a:blipFill>
                  </a:tcPr>
                </a:tc>
                <a:tc>
                  <a:txBody>
                    <a:bodyPr/>
                    <a:lstStyle/>
                    <a:p>
                      <a:endParaRPr lang="en-US"/>
                    </a:p>
                  </a:txBody>
                  <a:tcPr marL="7620" marR="7620" marT="7620" marB="0" anchor="b">
                    <a:blipFill>
                      <a:blip r:embed="rId1"/>
                      <a:stretch>
                        <a:fillRect l="-463393" t="-840" r="-79911" b="-606723"/>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191.6674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16.3497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-11.1577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71.9459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-33.634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2.3114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1.0489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.6368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1.562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-.4365</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.8226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.8209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.8159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1.223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.3324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0" i="0" u="none" strike="noStrike" dirty="0">
                          <a:solidFill>
                            <a:srgbClr val="000000"/>
                          </a:solidFill>
                          <a:effectLst/>
                          <a:latin typeface="Calibri" panose="020F0502020204030204" pitchFamily="34" charset="0"/>
                        </a:rPr>
                        <a:t>1.3044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1.2798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1.2388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1.2675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.4538</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1.7615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.8089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.503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1.2215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-.9922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-.4331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-.405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-.4126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-.5817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.554</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1.7074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1.8322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2.3022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1.9342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5.2836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-.0999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-.1157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-.1088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-.1101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-.0641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pPr marL="0" latinLnBrk="0">
              <a:spcAft>
                <a:spcPts val="0"/>
              </a:spcAft>
            </a:pPr>
            <a:r>
              <a:rPr lang="en-US" sz="2000" dirty="0">
                <a:sym typeface="+mn-ea"/>
              </a:rPr>
              <a:t>Sensitivity on look back period for expected return :</a:t>
            </a:r>
            <a:endParaRPr lang="en-US" sz="2000" dirty="0">
              <a:sym typeface="+mn-ea"/>
            </a:endParaRPr>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04/01/2008 – 12/31/2008 </a:t>
            </a:r>
            <a:endParaRPr lang="en-US" sz="2400" dirty="0"/>
          </a:p>
        </p:txBody>
      </p:sp>
      <p:graphicFrame>
        <p:nvGraphicFramePr>
          <p:cNvPr id="2" name="Content Placeholder 5"/>
          <p:cNvGraphicFramePr/>
          <p:nvPr/>
        </p:nvGraphicFramePr>
        <p:xfrm>
          <a:off x="230149" y="1495427"/>
          <a:ext cx="8743760" cy="5070261"/>
        </p:xfrm>
        <a:graphic>
          <a:graphicData uri="http://schemas.openxmlformats.org/drawingml/2006/table">
            <a:tbl>
              <a:tblPr firstRow="1" bandRow="1">
                <a:tableStyleId>{5C22544A-7EE6-4342-B048-85BDC9FD1C3A}</a:tableStyleId>
              </a:tblPr>
              <a:tblGrid>
                <a:gridCol w="1927513"/>
                <a:gridCol w="1579493"/>
                <a:gridCol w="1366110"/>
                <a:gridCol w="1366110"/>
                <a:gridCol w="1442005"/>
                <a:gridCol w="1062529"/>
              </a:tblGrid>
              <a:tr h="722107">
                <a:tc>
                  <a:txBody>
                    <a:bodyPr/>
                    <a:lstStyle/>
                    <a:p>
                      <a:pPr algn="ctr" fontAlgn="b"/>
                      <a:r>
                        <a:rPr lang="en-US" sz="1800" b="1" i="0" u="none" strike="noStrike" dirty="0">
                          <a:solidFill>
                            <a:schemeClr val="bg1"/>
                          </a:solidFill>
                          <a:effectLst/>
                          <a:latin typeface="Book Antiqua (Body)"/>
                        </a:rPr>
                        <a:t>Rho period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b">
                    <a:blipFill>
                      <a:blip r:embed="rId1"/>
                      <a:stretch>
                        <a:fillRect l="-122780" t="-840" r="-333591" b="-606723"/>
                      </a:stretch>
                    </a:blipFill>
                  </a:tcPr>
                </a:tc>
                <a:tc>
                  <a:txBody>
                    <a:bodyPr/>
                    <a:lstStyle/>
                    <a:p>
                      <a:endParaRPr lang="en-US"/>
                    </a:p>
                  </a:txBody>
                  <a:tcPr marL="7620" marR="7620" marT="7620" marB="0" anchor="b">
                    <a:blipFill>
                      <a:blip r:embed="rId1"/>
                      <a:stretch>
                        <a:fillRect l="-257589" t="-840" r="-285714" b="-606723"/>
                      </a:stretch>
                    </a:blipFill>
                  </a:tcPr>
                </a:tc>
                <a:tc>
                  <a:txBody>
                    <a:bodyPr/>
                    <a:lstStyle/>
                    <a:p>
                      <a:endParaRPr lang="en-US"/>
                    </a:p>
                  </a:txBody>
                  <a:tcPr marL="7620" marR="7620" marT="7620" marB="0" anchor="b">
                    <a:blipFill>
                      <a:blip r:embed="rId1"/>
                      <a:stretch>
                        <a:fillRect l="-356000" t="-840" r="-184444" b="-606723"/>
                      </a:stretch>
                    </a:blipFill>
                  </a:tcPr>
                </a:tc>
                <a:tc>
                  <a:txBody>
                    <a:bodyPr/>
                    <a:lstStyle/>
                    <a:p>
                      <a:endParaRPr lang="en-US"/>
                    </a:p>
                  </a:txBody>
                  <a:tcPr marL="7620" marR="7620" marT="7620" marB="0" anchor="b">
                    <a:blipFill>
                      <a:blip r:embed="rId1"/>
                      <a:stretch>
                        <a:fillRect l="-434746" t="-840" r="-75847" b="-606723"/>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-96.2156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277.8341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13.6613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-2.0344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-33.634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-2.8985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2.8366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1.0628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.7809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-.4365</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3.1765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.9542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.7416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.6934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.3324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1.6171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1.5099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1.3165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1.2732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.4538</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-1.8009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1.8696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.7969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.6026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-.9922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-.3743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1.6171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-.281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.1957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.554</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5.355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8.2819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2.1897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.8234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5.2836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-.1692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-.1042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-.1202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-.1142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-.0641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Performance Statistics</a:t>
            </a:r>
            <a:endParaRPr lang="en-US" sz="2400" dirty="0"/>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1/1/2009 – 6/30/2020</a:t>
            </a:r>
            <a:endParaRPr lang="en-US" sz="2400" dirty="0"/>
          </a:p>
        </p:txBody>
      </p:sp>
      <p:pic>
        <p:nvPicPr>
          <p:cNvPr id="3" name="图片 1" descr="IMG_256"/>
          <p:cNvPicPr>
            <a:picLocks noChangeAspect="1"/>
          </p:cNvPicPr>
          <p:nvPr/>
        </p:nvPicPr>
        <p:blipFill>
          <a:blip r:embed="rId1"/>
          <a:srcRect l="6409" r="6174" b="9573"/>
          <a:stretch>
            <a:fillRect/>
          </a:stretch>
        </p:blipFill>
        <p:spPr>
          <a:xfrm>
            <a:off x="623570" y="1823720"/>
            <a:ext cx="7896225" cy="426593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Performance Statistics</a:t>
            </a:r>
            <a:endParaRPr lang="en-US" sz="2400" dirty="0"/>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1/1/2009 – 6/20/2020</a:t>
            </a:r>
            <a:endParaRPr lang="en-US" sz="2400" dirty="0"/>
          </a:p>
        </p:txBody>
      </p:sp>
      <p:graphicFrame>
        <p:nvGraphicFramePr>
          <p:cNvPr id="2" name="Content Placeholder 5"/>
          <p:cNvGraphicFramePr/>
          <p:nvPr/>
        </p:nvGraphicFramePr>
        <p:xfrm>
          <a:off x="230149" y="1495427"/>
          <a:ext cx="8743760" cy="5070261"/>
        </p:xfrm>
        <a:graphic>
          <a:graphicData uri="http://schemas.openxmlformats.org/drawingml/2006/table">
            <a:tbl>
              <a:tblPr firstRow="1" bandRow="1">
                <a:tableStyleId>{5C22544A-7EE6-4342-B048-85BDC9FD1C3A}</a:tableStyleId>
              </a:tblPr>
              <a:tblGrid>
                <a:gridCol w="1927513"/>
                <a:gridCol w="1351808"/>
                <a:gridCol w="1442005"/>
                <a:gridCol w="1442005"/>
                <a:gridCol w="1517900"/>
                <a:gridCol w="1062529"/>
              </a:tblGrid>
              <a:tr h="722107">
                <a:tc>
                  <a:txBody>
                    <a:bodyPr/>
                    <a:lstStyle/>
                    <a:p>
                      <a:pPr algn="ctr" fontAlgn="b"/>
                      <a:r>
                        <a:rPr lang="en-US" sz="1800" b="1" i="0" u="none" strike="noStrike" dirty="0">
                          <a:solidFill>
                            <a:schemeClr val="bg1"/>
                          </a:solidFill>
                          <a:effectLst/>
                          <a:latin typeface="Book Antiqua (Body)"/>
                        </a:rPr>
                        <a:t>Target beta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ctr">
                    <a:blipFill>
                      <a:blip r:embed="rId1"/>
                      <a:stretch>
                        <a:fillRect l="-143243" t="-840" r="-405856" b="-606723"/>
                      </a:stretch>
                    </a:blipFill>
                  </a:tcPr>
                </a:tc>
                <a:tc>
                  <a:txBody>
                    <a:bodyPr/>
                    <a:lstStyle/>
                    <a:p>
                      <a:endParaRPr lang="en-US"/>
                    </a:p>
                  </a:txBody>
                  <a:tcPr marL="7620" marR="7620" marT="7620" marB="0" anchor="ctr">
                    <a:blipFill>
                      <a:blip r:embed="rId1"/>
                      <a:stretch>
                        <a:fillRect l="-228814" t="-840" r="-281780" b="-606723"/>
                      </a:stretch>
                    </a:blipFill>
                  </a:tcPr>
                </a:tc>
                <a:tc>
                  <a:txBody>
                    <a:bodyPr/>
                    <a:lstStyle/>
                    <a:p>
                      <a:endParaRPr lang="en-US"/>
                    </a:p>
                  </a:txBody>
                  <a:tcPr marL="7620" marR="7620" marT="7620" marB="0" anchor="ctr">
                    <a:blipFill>
                      <a:blip r:embed="rId1"/>
                      <a:stretch>
                        <a:fillRect l="-327426" t="-840" r="-180591" b="-606723"/>
                      </a:stretch>
                    </a:blipFill>
                  </a:tcPr>
                </a:tc>
                <a:tc>
                  <a:txBody>
                    <a:bodyPr/>
                    <a:lstStyle/>
                    <a:p>
                      <a:endParaRPr lang="en-US"/>
                    </a:p>
                  </a:txBody>
                  <a:tcPr marL="7620" marR="7620" marT="7620" marB="0" anchor="ctr">
                    <a:blipFill>
                      <a:blip r:embed="rId1"/>
                      <a:stretch>
                        <a:fillRect l="-406827" t="-840" r="-71888" b="-606723"/>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-94.2688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-91.2521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-76.3296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-99.2539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319.1791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.2114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.2276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.3072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.0152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.1408</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3.0209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2.9938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2.9046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.3044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.949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.9334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.9272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.936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.1819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.2176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.2386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.326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.0111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.7475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.1273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.2961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.2565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.3282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-.4369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8.707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7.898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6.975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6.8969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11.3844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-.1003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-.0895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-.0976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-.0175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Performance Statistics</a:t>
            </a:r>
            <a:endParaRPr lang="en-US" sz="2400" dirty="0"/>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1/1/2009 – 6/20/2020</a:t>
            </a:r>
            <a:endParaRPr lang="en-US" sz="2400" dirty="0"/>
          </a:p>
        </p:txBody>
      </p:sp>
      <p:graphicFrame>
        <p:nvGraphicFramePr>
          <p:cNvPr id="2" name="Content Placeholder 5"/>
          <p:cNvGraphicFramePr/>
          <p:nvPr/>
        </p:nvGraphicFramePr>
        <p:xfrm>
          <a:off x="230149" y="1495427"/>
          <a:ext cx="8743760" cy="5070261"/>
        </p:xfrm>
        <a:graphic>
          <a:graphicData uri="http://schemas.openxmlformats.org/drawingml/2006/table">
            <a:tbl>
              <a:tblPr firstRow="1" bandRow="1">
                <a:tableStyleId>{5C22544A-7EE6-4342-B048-85BDC9FD1C3A}</a:tableStyleId>
              </a:tblPr>
              <a:tblGrid>
                <a:gridCol w="1927513"/>
                <a:gridCol w="1351808"/>
                <a:gridCol w="1442005"/>
                <a:gridCol w="1442005"/>
                <a:gridCol w="1517900"/>
                <a:gridCol w="1062529"/>
              </a:tblGrid>
              <a:tr h="722107">
                <a:tc>
                  <a:txBody>
                    <a:bodyPr/>
                    <a:lstStyle/>
                    <a:p>
                      <a:pPr algn="ctr" fontAlgn="b"/>
                      <a:r>
                        <a:rPr lang="en-US" sz="1800" b="1" i="0" u="none" strike="noStrike" dirty="0">
                          <a:solidFill>
                            <a:schemeClr val="bg1"/>
                          </a:solidFill>
                          <a:effectLst/>
                          <a:latin typeface="Book Antiqua (Body)"/>
                        </a:rPr>
                        <a:t>Sigma period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ctr">
                    <a:blipFill>
                      <a:blip r:embed="rId1"/>
                      <a:stretch>
                        <a:fillRect l="-143243" t="-840" r="-405856" b="-606723"/>
                      </a:stretch>
                    </a:blipFill>
                  </a:tcPr>
                </a:tc>
                <a:tc>
                  <a:txBody>
                    <a:bodyPr/>
                    <a:lstStyle/>
                    <a:p>
                      <a:endParaRPr lang="en-US"/>
                    </a:p>
                  </a:txBody>
                  <a:tcPr marL="7620" marR="7620" marT="7620" marB="0" anchor="ctr">
                    <a:blipFill>
                      <a:blip r:embed="rId1"/>
                      <a:stretch>
                        <a:fillRect l="-228814" t="-840" r="-281780" b="-606723"/>
                      </a:stretch>
                    </a:blipFill>
                  </a:tcPr>
                </a:tc>
                <a:tc>
                  <a:txBody>
                    <a:bodyPr/>
                    <a:lstStyle/>
                    <a:p>
                      <a:endParaRPr lang="en-US"/>
                    </a:p>
                  </a:txBody>
                  <a:tcPr marL="7620" marR="7620" marT="7620" marB="0" anchor="ctr">
                    <a:blipFill>
                      <a:blip r:embed="rId1"/>
                      <a:stretch>
                        <a:fillRect l="-327426" t="-840" r="-180591" b="-606723"/>
                      </a:stretch>
                    </a:blipFill>
                  </a:tcPr>
                </a:tc>
                <a:tc>
                  <a:txBody>
                    <a:bodyPr/>
                    <a:lstStyle/>
                    <a:p>
                      <a:endParaRPr lang="en-US"/>
                    </a:p>
                  </a:txBody>
                  <a:tcPr marL="7620" marR="7620" marT="7620" marB="0" anchor="ctr">
                    <a:blipFill>
                      <a:blip r:embed="rId1"/>
                      <a:stretch>
                        <a:fillRect l="-406827" t="-840" r="-71888" b="-606723"/>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-81.8611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-83.4528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-84.7908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-93.809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319.1791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.3077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.3007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.3097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.2205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.1408</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3.4293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2.9941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2.9431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2.9741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.3044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.9458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.948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.9628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.9548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.1819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.3201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.3121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.3166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.2259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.7475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.1381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.1852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.0944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.2319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-.4369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8.8317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8.623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8.4089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8.0916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11.3844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-.0911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-.0893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-.0916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-.0175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Performance Statistics</a:t>
            </a:r>
            <a:endParaRPr lang="en-US" sz="2400" dirty="0"/>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1/1/2009 – 6/20/2020</a:t>
            </a:r>
            <a:endParaRPr lang="en-US" sz="2400" dirty="0"/>
          </a:p>
        </p:txBody>
      </p:sp>
      <p:graphicFrame>
        <p:nvGraphicFramePr>
          <p:cNvPr id="2" name="Content Placeholder 5"/>
          <p:cNvGraphicFramePr/>
          <p:nvPr/>
        </p:nvGraphicFramePr>
        <p:xfrm>
          <a:off x="230149" y="1495427"/>
          <a:ext cx="8743760" cy="5070261"/>
        </p:xfrm>
        <a:graphic>
          <a:graphicData uri="http://schemas.openxmlformats.org/drawingml/2006/table">
            <a:tbl>
              <a:tblPr firstRow="1" bandRow="1">
                <a:tableStyleId>{5C22544A-7EE6-4342-B048-85BDC9FD1C3A}</a:tableStyleId>
              </a:tblPr>
              <a:tblGrid>
                <a:gridCol w="1927513"/>
                <a:gridCol w="1351808"/>
                <a:gridCol w="1442005"/>
                <a:gridCol w="1442005"/>
                <a:gridCol w="1517900"/>
                <a:gridCol w="1062529"/>
              </a:tblGrid>
              <a:tr h="722107">
                <a:tc>
                  <a:txBody>
                    <a:bodyPr/>
                    <a:lstStyle/>
                    <a:p>
                      <a:pPr algn="ctr" fontAlgn="b"/>
                      <a:r>
                        <a:rPr lang="en-US" sz="1800" b="1" i="0" u="none" strike="noStrike" dirty="0">
                          <a:solidFill>
                            <a:schemeClr val="bg1"/>
                          </a:solidFill>
                          <a:effectLst/>
                          <a:latin typeface="Book Antiqua (Body)"/>
                        </a:rPr>
                        <a:t>Rho period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ctr">
                    <a:blipFill>
                      <a:blip r:embed="rId1"/>
                      <a:stretch>
                        <a:fillRect l="-143243" t="-840" r="-405856" b="-606723"/>
                      </a:stretch>
                    </a:blipFill>
                  </a:tcPr>
                </a:tc>
                <a:tc>
                  <a:txBody>
                    <a:bodyPr/>
                    <a:lstStyle/>
                    <a:p>
                      <a:endParaRPr lang="en-US"/>
                    </a:p>
                  </a:txBody>
                  <a:tcPr marL="7620" marR="7620" marT="7620" marB="0" anchor="ctr">
                    <a:blipFill>
                      <a:blip r:embed="rId1"/>
                      <a:stretch>
                        <a:fillRect l="-228814" t="-840" r="-281780" b="-606723"/>
                      </a:stretch>
                    </a:blipFill>
                  </a:tcPr>
                </a:tc>
                <a:tc>
                  <a:txBody>
                    <a:bodyPr/>
                    <a:lstStyle/>
                    <a:p>
                      <a:endParaRPr lang="en-US"/>
                    </a:p>
                  </a:txBody>
                  <a:tcPr marL="7620" marR="7620" marT="7620" marB="0" anchor="ctr">
                    <a:blipFill>
                      <a:blip r:embed="rId1"/>
                      <a:stretch>
                        <a:fillRect l="-327426" t="-840" r="-180591" b="-606723"/>
                      </a:stretch>
                    </a:blipFill>
                  </a:tcPr>
                </a:tc>
                <a:tc>
                  <a:txBody>
                    <a:bodyPr/>
                    <a:lstStyle/>
                    <a:p>
                      <a:endParaRPr lang="en-US"/>
                    </a:p>
                  </a:txBody>
                  <a:tcPr marL="7620" marR="7620" marT="7620" marB="0" anchor="ctr">
                    <a:blipFill>
                      <a:blip r:embed="rId1"/>
                      <a:stretch>
                        <a:fillRect l="-406827" t="-840" r="-71888" b="-606723"/>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222.5426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-97.5221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-92.1117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-96.8245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319.1791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.5306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.115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.2409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.1719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.1408</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2.5846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2.9204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3.2157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2.9712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.3044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.9296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.9285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.9531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.9612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.1819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.5655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.1186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.2476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.1737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.7475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.4214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.2796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.1672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.1247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-.4369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4.9603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8.3111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8.002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8.178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11.3844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-.0912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-.0988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-.0956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-.0959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-.0175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Performance Statistics</a:t>
            </a:r>
            <a:endParaRPr lang="en-US" sz="2400" dirty="0"/>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04/01/2007 – 06/30/2020</a:t>
            </a:r>
            <a:endParaRPr lang="en-US" sz="2400" dirty="0"/>
          </a:p>
        </p:txBody>
      </p:sp>
      <p:graphicFrame>
        <p:nvGraphicFramePr>
          <p:cNvPr id="2" name="Content Placeholder 5"/>
          <p:cNvGraphicFramePr/>
          <p:nvPr/>
        </p:nvGraphicFramePr>
        <p:xfrm>
          <a:off x="230149" y="1495427"/>
          <a:ext cx="8743760" cy="4833699"/>
        </p:xfrm>
        <a:graphic>
          <a:graphicData uri="http://schemas.openxmlformats.org/drawingml/2006/table">
            <a:tbl>
              <a:tblPr firstRow="1" bandRow="1">
                <a:tableStyleId>{5C22544A-7EE6-4342-B048-85BDC9FD1C3A}</a:tableStyleId>
              </a:tblPr>
              <a:tblGrid>
                <a:gridCol w="1927513"/>
                <a:gridCol w="1351808"/>
                <a:gridCol w="1442005"/>
                <a:gridCol w="1442005"/>
                <a:gridCol w="1517900"/>
                <a:gridCol w="1062529"/>
              </a:tblGrid>
              <a:tr h="722107">
                <a:tc>
                  <a:txBody>
                    <a:bodyPr/>
                    <a:lstStyle/>
                    <a:p>
                      <a:pPr algn="ctr" fontAlgn="b"/>
                      <a:r>
                        <a:rPr lang="en-US" sz="1800" b="1" i="0" u="none" strike="noStrike" dirty="0">
                          <a:solidFill>
                            <a:schemeClr val="bg1"/>
                          </a:solidFill>
                          <a:effectLst/>
                          <a:latin typeface="Book Antiqua (Body)"/>
                        </a:rPr>
                        <a:t>Target beta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b">
                    <a:blipFill>
                      <a:blip r:embed="rId1"/>
                      <a:stretch>
                        <a:fillRect l="-143243" t="-840" r="-405856" b="-573950"/>
                      </a:stretch>
                    </a:blipFill>
                  </a:tcPr>
                </a:tc>
                <a:tc>
                  <a:txBody>
                    <a:bodyPr/>
                    <a:lstStyle/>
                    <a:p>
                      <a:endParaRPr lang="en-US"/>
                    </a:p>
                  </a:txBody>
                  <a:tcPr marL="7620" marR="7620" marT="7620" marB="0" anchor="b">
                    <a:blipFill>
                      <a:blip r:embed="rId1"/>
                      <a:stretch>
                        <a:fillRect l="-228814" t="-840" r="-281780" b="-573950"/>
                      </a:stretch>
                    </a:blipFill>
                  </a:tcPr>
                </a:tc>
                <a:tc>
                  <a:txBody>
                    <a:bodyPr/>
                    <a:lstStyle/>
                    <a:p>
                      <a:endParaRPr lang="en-US"/>
                    </a:p>
                  </a:txBody>
                  <a:tcPr marL="7620" marR="7620" marT="7620" marB="0" anchor="b">
                    <a:blipFill>
                      <a:blip r:embed="rId1"/>
                      <a:stretch>
                        <a:fillRect l="-327426" t="-840" r="-180591" b="-573950"/>
                      </a:stretch>
                    </a:blipFill>
                  </a:tcPr>
                </a:tc>
                <a:tc>
                  <a:txBody>
                    <a:bodyPr/>
                    <a:lstStyle/>
                    <a:p>
                      <a:endParaRPr lang="en-US"/>
                    </a:p>
                  </a:txBody>
                  <a:tcPr marL="7620" marR="7620" marT="7620" marB="0" anchor="b">
                    <a:blipFill>
                      <a:blip r:embed="rId1"/>
                      <a:stretch>
                        <a:fillRect l="-406827" t="-840" r="-71888" b="-573950"/>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-61.8745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53.1656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-99.9356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-97.1655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184.754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.2105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.3427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.0412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.0283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.1003</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1.5771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1.4823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3.1943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1.5533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.3324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.7563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.7891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1.0833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.7949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0" i="0" u="none" strike="noStrike" dirty="0">
                          <a:solidFill>
                            <a:srgbClr val="000000"/>
                          </a:solidFill>
                          <a:effectLst/>
                          <a:latin typeface="Calibri" panose="020F0502020204030204" pitchFamily="34" charset="0"/>
                        </a:rPr>
                        <a:t>.2079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.2711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.4274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.0308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.0288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.4443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85545">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-.0844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.6122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.1257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-.0302</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4.3491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7.338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4.4562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6.0577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15.0612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-.0769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-.0748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-.1077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-.0749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-.0179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Objective</a:t>
            </a:r>
            <a:endParaRPr lang="en-US" sz="2400" dirty="0"/>
          </a:p>
        </p:txBody>
      </p:sp>
      <p:sp>
        <p:nvSpPr>
          <p:cNvPr id="8" name="Content Placeholder 2"/>
          <p:cNvSpPr txBox="1"/>
          <p:nvPr/>
        </p:nvSpPr>
        <p:spPr bwMode="auto">
          <a:xfrm>
            <a:off x="408431" y="924465"/>
            <a:ext cx="8261899"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Using a French </a:t>
            </a:r>
            <a:r>
              <a:rPr lang="en-US" sz="2400" dirty="0" err="1"/>
              <a:t>Fama</a:t>
            </a:r>
            <a:r>
              <a:rPr lang="en-US" sz="2400" dirty="0"/>
              <a:t> 3-factor model, build an investment strategy that maximizes portfolio return subject to a constraint of target beta and weekly portfolio rebalancing from March 2007 – November 2020.</a:t>
            </a:r>
            <a:endParaRPr lang="en-US" sz="2400" dirty="0"/>
          </a:p>
          <a:p>
            <a:endParaRPr lang="en-US" sz="2400" dirty="0"/>
          </a:p>
          <a:p>
            <a:r>
              <a:rPr lang="en-US" sz="2400" dirty="0"/>
              <a:t>In addition, evaluate portfolio sensitivity to variations in both target beta as well as length of estimators for expected returns and covariance matrix under different market scenarios.</a:t>
            </a:r>
            <a:endParaRPr lang="en-US" sz="2000" dirty="0"/>
          </a:p>
          <a:p>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Performance Statistics</a:t>
            </a:r>
            <a:endParaRPr lang="en-US" sz="2400" dirty="0"/>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04/01/2007 – 06/30/2020</a:t>
            </a:r>
            <a:endParaRPr lang="en-US" sz="2400" dirty="0"/>
          </a:p>
        </p:txBody>
      </p:sp>
      <p:graphicFrame>
        <p:nvGraphicFramePr>
          <p:cNvPr id="2" name="Content Placeholder 5"/>
          <p:cNvGraphicFramePr/>
          <p:nvPr/>
        </p:nvGraphicFramePr>
        <p:xfrm>
          <a:off x="230149" y="1495427"/>
          <a:ext cx="8743760" cy="4833699"/>
        </p:xfrm>
        <a:graphic>
          <a:graphicData uri="http://schemas.openxmlformats.org/drawingml/2006/table">
            <a:tbl>
              <a:tblPr firstRow="1" bandRow="1">
                <a:tableStyleId>{5C22544A-7EE6-4342-B048-85BDC9FD1C3A}</a:tableStyleId>
              </a:tblPr>
              <a:tblGrid>
                <a:gridCol w="1927513"/>
                <a:gridCol w="1351808"/>
                <a:gridCol w="1442005"/>
                <a:gridCol w="1442005"/>
                <a:gridCol w="1593795"/>
                <a:gridCol w="986634"/>
              </a:tblGrid>
              <a:tr h="722107">
                <a:tc>
                  <a:txBody>
                    <a:bodyPr/>
                    <a:lstStyle/>
                    <a:p>
                      <a:pPr algn="ctr" fontAlgn="b"/>
                      <a:r>
                        <a:rPr lang="en-US" sz="1800" b="1" i="0" u="none" strike="noStrike" dirty="0">
                          <a:solidFill>
                            <a:schemeClr val="bg1"/>
                          </a:solidFill>
                          <a:effectLst/>
                          <a:latin typeface="Book Antiqua (Body)"/>
                        </a:rPr>
                        <a:t>Sigma period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b">
                    <a:blipFill>
                      <a:blip r:embed="rId1"/>
                      <a:stretch>
                        <a:fillRect l="-143243" t="-840" r="-405856" b="-573950"/>
                      </a:stretch>
                    </a:blipFill>
                  </a:tcPr>
                </a:tc>
                <a:tc>
                  <a:txBody>
                    <a:bodyPr/>
                    <a:lstStyle/>
                    <a:p>
                      <a:endParaRPr lang="en-US"/>
                    </a:p>
                  </a:txBody>
                  <a:tcPr marL="7620" marR="7620" marT="7620" marB="0" anchor="b">
                    <a:blipFill>
                      <a:blip r:embed="rId1"/>
                      <a:stretch>
                        <a:fillRect l="-228814" t="-840" r="-281780" b="-573950"/>
                      </a:stretch>
                    </a:blipFill>
                  </a:tcPr>
                </a:tc>
                <a:tc>
                  <a:txBody>
                    <a:bodyPr/>
                    <a:lstStyle/>
                    <a:p>
                      <a:endParaRPr lang="en-US"/>
                    </a:p>
                  </a:txBody>
                  <a:tcPr marL="7620" marR="7620" marT="7620" marB="0" anchor="b">
                    <a:blipFill>
                      <a:blip r:embed="rId1"/>
                      <a:stretch>
                        <a:fillRect l="-327426" t="-840" r="-180591" b="-573950"/>
                      </a:stretch>
                    </a:blipFill>
                  </a:tcPr>
                </a:tc>
                <a:tc>
                  <a:txBody>
                    <a:bodyPr/>
                    <a:lstStyle/>
                    <a:p>
                      <a:endParaRPr lang="en-US"/>
                    </a:p>
                  </a:txBody>
                  <a:tcPr marL="7620" marR="7620" marT="7620" marB="0" anchor="b">
                    <a:blipFill>
                      <a:blip r:embed="rId1"/>
                      <a:stretch>
                        <a:fillRect l="-386641" t="-840" r="-63359" b="-573950"/>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-99.8726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-99.9788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-98.5749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-99.9195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184.754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.0828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-.0406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.2622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.0692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.1003</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3.5665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2.5665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3.5954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2.9604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.3324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1.0759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1.0857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1.0729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1.091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0" i="0" u="none" strike="noStrike" dirty="0">
                          <a:solidFill>
                            <a:srgbClr val="000000"/>
                          </a:solidFill>
                          <a:effectLst/>
                          <a:latin typeface="Calibri" panose="020F0502020204030204" pitchFamily="34" charset="0"/>
                        </a:rPr>
                        <a:t>.2079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.0696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-.0447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.237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.0562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.4443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85545">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.1191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.1064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.0777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-.0427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-.0302</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3.2426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3.0078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3.6538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3.0504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15.0612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-.1081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-.1098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-.1045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-.0179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Performance Statistics</a:t>
            </a:r>
            <a:endParaRPr lang="en-US" sz="2400" dirty="0"/>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04/01/2007 – 06/30/2020</a:t>
            </a:r>
            <a:endParaRPr lang="en-US" sz="2400" dirty="0"/>
          </a:p>
        </p:txBody>
      </p:sp>
      <p:graphicFrame>
        <p:nvGraphicFramePr>
          <p:cNvPr id="2" name="Content Placeholder 5"/>
          <p:cNvGraphicFramePr/>
          <p:nvPr/>
        </p:nvGraphicFramePr>
        <p:xfrm>
          <a:off x="230149" y="1495427"/>
          <a:ext cx="8743760" cy="4833699"/>
        </p:xfrm>
        <a:graphic>
          <a:graphicData uri="http://schemas.openxmlformats.org/drawingml/2006/table">
            <a:tbl>
              <a:tblPr firstRow="1" bandRow="1">
                <a:tableStyleId>{5C22544A-7EE6-4342-B048-85BDC9FD1C3A}</a:tableStyleId>
              </a:tblPr>
              <a:tblGrid>
                <a:gridCol w="1927513"/>
                <a:gridCol w="1351808"/>
                <a:gridCol w="1442005"/>
                <a:gridCol w="1442005"/>
                <a:gridCol w="1593795"/>
                <a:gridCol w="986634"/>
              </a:tblGrid>
              <a:tr h="722107">
                <a:tc>
                  <a:txBody>
                    <a:bodyPr/>
                    <a:lstStyle/>
                    <a:p>
                      <a:pPr algn="ctr" fontAlgn="b"/>
                      <a:r>
                        <a:rPr lang="en-US" sz="1800" b="1" i="0" u="none" strike="noStrike" dirty="0">
                          <a:solidFill>
                            <a:schemeClr val="bg1"/>
                          </a:solidFill>
                          <a:effectLst/>
                          <a:latin typeface="Book Antiqua (Body)"/>
                        </a:rPr>
                        <a:t>Rho period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b">
                    <a:blipFill>
                      <a:blip r:embed="rId1"/>
                      <a:stretch>
                        <a:fillRect l="-143243" t="-840" r="-405856" b="-573950"/>
                      </a:stretch>
                    </a:blipFill>
                  </a:tcPr>
                </a:tc>
                <a:tc>
                  <a:txBody>
                    <a:bodyPr/>
                    <a:lstStyle/>
                    <a:p>
                      <a:endParaRPr lang="en-US"/>
                    </a:p>
                  </a:txBody>
                  <a:tcPr marL="7620" marR="7620" marT="7620" marB="0" anchor="b">
                    <a:blipFill>
                      <a:blip r:embed="rId1"/>
                      <a:stretch>
                        <a:fillRect l="-228814" t="-840" r="-281780" b="-573950"/>
                      </a:stretch>
                    </a:blipFill>
                  </a:tcPr>
                </a:tc>
                <a:tc>
                  <a:txBody>
                    <a:bodyPr/>
                    <a:lstStyle/>
                    <a:p>
                      <a:endParaRPr lang="en-US"/>
                    </a:p>
                  </a:txBody>
                  <a:tcPr marL="7620" marR="7620" marT="7620" marB="0" anchor="b">
                    <a:blipFill>
                      <a:blip r:embed="rId1"/>
                      <a:stretch>
                        <a:fillRect l="-327426" t="-840" r="-180591" b="-573950"/>
                      </a:stretch>
                    </a:blipFill>
                  </a:tcPr>
                </a:tc>
                <a:tc>
                  <a:txBody>
                    <a:bodyPr/>
                    <a:lstStyle/>
                    <a:p>
                      <a:endParaRPr lang="en-US"/>
                    </a:p>
                  </a:txBody>
                  <a:tcPr marL="7620" marR="7620" marT="7620" marB="0" anchor="b">
                    <a:blipFill>
                      <a:blip r:embed="rId1"/>
                      <a:stretch>
                        <a:fillRect l="-386641" t="-840" r="-63359" b="-573950"/>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-99.9755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-95.5482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-99.8588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-98.5892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184.754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-.0297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.3459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.126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.2915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.1003</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2.9030</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2.9497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3.3108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3.2382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.3324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1.0799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1.0692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1.1065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1.0989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0" i="0" u="none" strike="noStrike" dirty="0">
                          <a:solidFill>
                            <a:srgbClr val="000000"/>
                          </a:solidFill>
                          <a:effectLst/>
                          <a:latin typeface="Calibri" panose="020F0502020204030204" pitchFamily="34" charset="0"/>
                        </a:rPr>
                        <a:t>.2079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-.0348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.3161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.1067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.258</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.4443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85545">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-.1157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-.034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.1045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.0168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-.0302</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3.3687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3.4237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4.0425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3.477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15.0612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-.1124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-.1057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-.1167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-.1075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-.0179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2400" dirty="0"/>
              <a:t>Summary and Next Steps</a:t>
            </a:r>
            <a:endParaRPr lang="en-US" sz="2400" dirty="0"/>
          </a:p>
        </p:txBody>
      </p:sp>
      <p:sp>
        <p:nvSpPr>
          <p:cNvPr id="8" name="Content Placeholder 2"/>
          <p:cNvSpPr txBox="1"/>
          <p:nvPr/>
        </p:nvSpPr>
        <p:spPr bwMode="auto">
          <a:xfrm>
            <a:off x="408431" y="848570"/>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endParaRPr lang="en-US" sz="2000" kern="0" dirty="0"/>
          </a:p>
          <a:p>
            <a:pPr marL="0" indent="0">
              <a:buNone/>
            </a:pPr>
            <a:endParaRPr lang="en-US" sz="2000" b="1" u="sng" kern="0" dirty="0"/>
          </a:p>
          <a:p>
            <a:endParaRPr lang="en-US" sz="2000" kern="0" dirty="0"/>
          </a:p>
        </p:txBody>
      </p:sp>
      <p:sp>
        <p:nvSpPr>
          <p:cNvPr id="2" name="文本框 1"/>
          <p:cNvSpPr txBox="1"/>
          <p:nvPr/>
        </p:nvSpPr>
        <p:spPr>
          <a:xfrm>
            <a:off x="518160" y="1369060"/>
            <a:ext cx="7910195" cy="4477385"/>
          </a:xfrm>
          <a:prstGeom prst="rect">
            <a:avLst/>
          </a:prstGeom>
          <a:noFill/>
        </p:spPr>
        <p:txBody>
          <a:bodyPr wrap="square" rtlCol="0" anchor="t">
            <a:spAutoFit/>
          </a:bodyPr>
          <a:lstStyle/>
          <a:p>
            <a:pPr marL="0" indent="0" eaLnBrk="1" latinLnBrk="0" hangingPunct="1">
              <a:spcBef>
                <a:spcPts val="600"/>
              </a:spcBef>
              <a:buNone/>
            </a:pPr>
            <a:r>
              <a:rPr lang="en-US" sz="1600" b="1" kern="0" dirty="0">
                <a:latin typeface="Times New Roman" panose="02020603050405020304" pitchFamily="18" charset="0"/>
                <a:cs typeface="Times New Roman" panose="02020603050405020304" pitchFamily="18" charset="0"/>
                <a:sym typeface="+mn-ea"/>
              </a:rPr>
              <a:t>Summary</a:t>
            </a:r>
            <a:r>
              <a:rPr lang="zh-CN" altLang="en-US" sz="1600" b="1" kern="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1600" dirty="0">
                <a:sym typeface="+mn-ea"/>
              </a:rPr>
              <a:t> </a:t>
            </a:r>
            <a:endParaRPr lang="en-US" sz="1600" kern="0" dirty="0">
              <a:latin typeface="Times New Roman" panose="02020603050405020304" pitchFamily="18" charset="0"/>
              <a:cs typeface="Times New Roman" panose="02020603050405020304" pitchFamily="18" charset="0"/>
              <a:sym typeface="+mn-ea"/>
            </a:endParaRPr>
          </a:p>
          <a:p>
            <a:pPr marL="0" indent="0" eaLnBrk="1" latinLnBrk="0" hangingPunct="1">
              <a:spcBef>
                <a:spcPts val="600"/>
              </a:spcBef>
              <a:buNone/>
            </a:pPr>
            <a:r>
              <a:rPr lang="en-US" sz="1600" kern="0" dirty="0">
                <a:latin typeface="Times New Roman" panose="02020603050405020304" pitchFamily="18" charset="0"/>
                <a:cs typeface="Times New Roman" panose="02020603050405020304" pitchFamily="18" charset="0"/>
                <a:sym typeface="+mn-ea"/>
              </a:rPr>
              <a:t>During normal periods, target beta should be close to the benchmark for best results. During times of crisis, the impact of beta is less clear; therefore, we do not recommend using target beta as an effective metric of portfolio performance during this time.</a:t>
            </a:r>
            <a:endParaRPr lang="en-US" sz="1600" kern="0" dirty="0">
              <a:latin typeface="Times New Roman" panose="02020603050405020304" pitchFamily="18" charset="0"/>
              <a:cs typeface="Times New Roman" panose="02020603050405020304" pitchFamily="18" charset="0"/>
            </a:endParaRPr>
          </a:p>
          <a:p>
            <a:pPr marL="0" indent="0" eaLnBrk="1" latinLnBrk="0" hangingPunct="1">
              <a:spcBef>
                <a:spcPts val="600"/>
              </a:spcBef>
              <a:buNone/>
            </a:pPr>
            <a:r>
              <a:rPr lang="en-US" sz="1600" kern="0" dirty="0">
                <a:latin typeface="Times New Roman" panose="02020603050405020304" pitchFamily="18" charset="0"/>
                <a:cs typeface="Times New Roman" panose="02020603050405020304" pitchFamily="18" charset="0"/>
                <a:sym typeface="+mn-ea"/>
              </a:rPr>
              <a:t>Changes in the covariance lookback period appears to have the greatest impact on </a:t>
            </a:r>
            <a:r>
              <a:rPr lang="en-US" sz="1600" kern="0" dirty="0" err="1">
                <a:latin typeface="Times New Roman" panose="02020603050405020304" pitchFamily="18" charset="0"/>
                <a:cs typeface="Times New Roman" panose="02020603050405020304" pitchFamily="18" charset="0"/>
                <a:sym typeface="+mn-ea"/>
              </a:rPr>
              <a:t>PnL</a:t>
            </a:r>
            <a:r>
              <a:rPr lang="en-US" sz="1600" kern="0" dirty="0">
                <a:latin typeface="Times New Roman" panose="02020603050405020304" pitchFamily="18" charset="0"/>
                <a:cs typeface="Times New Roman" panose="02020603050405020304" pitchFamily="18" charset="0"/>
                <a:sym typeface="+mn-ea"/>
              </a:rPr>
              <a:t>. Shorter covariance lookback periods appears to be optimal for short period portfolio strategy.</a:t>
            </a:r>
            <a:endParaRPr lang="en-US" sz="1600" kern="0" dirty="0">
              <a:latin typeface="Times New Roman" panose="02020603050405020304" pitchFamily="18" charset="0"/>
              <a:cs typeface="Times New Roman" panose="02020603050405020304" pitchFamily="18" charset="0"/>
            </a:endParaRPr>
          </a:p>
          <a:p>
            <a:pPr marL="0" indent="0" eaLnBrk="1" latinLnBrk="0" hangingPunct="1">
              <a:spcBef>
                <a:spcPts val="600"/>
              </a:spcBef>
              <a:buNone/>
            </a:pPr>
            <a:r>
              <a:rPr lang="en-US" sz="1600" kern="0" dirty="0">
                <a:latin typeface="Times New Roman" panose="02020603050405020304" pitchFamily="18" charset="0"/>
                <a:cs typeface="Times New Roman" panose="02020603050405020304" pitchFamily="18" charset="0"/>
                <a:sym typeface="+mn-ea"/>
              </a:rPr>
              <a:t>Investors can also choose which groups of look-back periods and beta to choose, based on their risk preference.</a:t>
            </a:r>
            <a:endParaRPr lang="en-US" sz="1600" kern="0" dirty="0">
              <a:latin typeface="Times New Roman" panose="02020603050405020304" pitchFamily="18" charset="0"/>
              <a:cs typeface="Times New Roman" panose="02020603050405020304" pitchFamily="18" charset="0"/>
              <a:sym typeface="+mn-ea"/>
            </a:endParaRPr>
          </a:p>
          <a:p>
            <a:pPr marL="0" indent="0" eaLnBrk="1" latinLnBrk="0" hangingPunct="1">
              <a:spcBef>
                <a:spcPts val="600"/>
              </a:spcBef>
              <a:buNone/>
            </a:pPr>
            <a:endParaRPr lang="en-US" sz="1600" kern="0" dirty="0">
              <a:latin typeface="Times New Roman" panose="02020603050405020304" pitchFamily="18" charset="0"/>
              <a:cs typeface="Times New Roman" panose="02020603050405020304" pitchFamily="18" charset="0"/>
            </a:endParaRPr>
          </a:p>
          <a:p>
            <a:pPr marL="0" indent="0" eaLnBrk="1" latinLnBrk="0" hangingPunct="1">
              <a:spcBef>
                <a:spcPts val="600"/>
              </a:spcBef>
              <a:buNone/>
            </a:pPr>
            <a:r>
              <a:rPr lang="en-US" sz="1600" b="1" kern="0" dirty="0">
                <a:latin typeface="Times New Roman" panose="02020603050405020304" pitchFamily="18" charset="0"/>
                <a:cs typeface="Times New Roman" panose="02020603050405020304" pitchFamily="18" charset="0"/>
                <a:sym typeface="+mn-ea"/>
              </a:rPr>
              <a:t>Next Steps:</a:t>
            </a:r>
            <a:endParaRPr lang="en-US" sz="1600" b="1" kern="0" dirty="0">
              <a:latin typeface="Times New Roman" panose="02020603050405020304" pitchFamily="18" charset="0"/>
              <a:cs typeface="Times New Roman" panose="02020603050405020304" pitchFamily="18" charset="0"/>
            </a:endParaRPr>
          </a:p>
          <a:p>
            <a:pPr marL="0" indent="0" eaLnBrk="1" latinLnBrk="0" hangingPunct="1">
              <a:spcBef>
                <a:spcPts val="600"/>
              </a:spcBef>
              <a:buNone/>
            </a:pPr>
            <a:r>
              <a:rPr lang="en-US" sz="1600" kern="0" dirty="0">
                <a:latin typeface="Times New Roman" panose="02020603050405020304" pitchFamily="18" charset="0"/>
                <a:cs typeface="Times New Roman" panose="02020603050405020304" pitchFamily="18" charset="0"/>
                <a:sym typeface="+mn-ea"/>
              </a:rPr>
              <a:t>Expanding the universe of asset such that the range of target betas is increased may provide greater insight into portfolio strategy.</a:t>
            </a:r>
            <a:endParaRPr lang="en-US" sz="1600" kern="0" dirty="0">
              <a:latin typeface="Times New Roman" panose="02020603050405020304" pitchFamily="18" charset="0"/>
              <a:cs typeface="Times New Roman" panose="02020603050405020304" pitchFamily="18" charset="0"/>
            </a:endParaRPr>
          </a:p>
          <a:p>
            <a:pPr marL="0" indent="0" eaLnBrk="1" latinLnBrk="0" hangingPunct="1">
              <a:spcBef>
                <a:spcPts val="600"/>
              </a:spcBef>
              <a:buNone/>
            </a:pPr>
            <a:r>
              <a:rPr lang="en-US" sz="1600" kern="0" dirty="0">
                <a:latin typeface="Times New Roman" panose="02020603050405020304" pitchFamily="18" charset="0"/>
                <a:cs typeface="Times New Roman" panose="02020603050405020304" pitchFamily="18" charset="0"/>
                <a:sym typeface="+mn-ea"/>
              </a:rPr>
              <a:t>Change the value of lambda in order to observe the impact on portfolio sensitivity analysis.</a:t>
            </a:r>
            <a:endParaRPr lang="en-US" sz="1600" kern="0" dirty="0">
              <a:latin typeface="Times New Roman" panose="02020603050405020304" pitchFamily="18" charset="0"/>
              <a:cs typeface="Times New Roman" panose="02020603050405020304" pitchFamily="18" charset="0"/>
            </a:endParaRPr>
          </a:p>
          <a:p>
            <a:pPr marL="0" indent="0" eaLnBrk="1" latinLnBrk="0" hangingPunct="1">
              <a:spcBef>
                <a:spcPts val="600"/>
              </a:spcBef>
              <a:buNone/>
            </a:pPr>
            <a:r>
              <a:rPr lang="en-US" sz="1600" kern="0" dirty="0">
                <a:latin typeface="Times New Roman" panose="02020603050405020304" pitchFamily="18" charset="0"/>
                <a:cs typeface="Times New Roman" panose="02020603050405020304" pitchFamily="18" charset="0"/>
                <a:sym typeface="+mn-ea"/>
              </a:rPr>
              <a:t>Try different models to predict factors which may lead to more efficient code.</a:t>
            </a:r>
            <a:endParaRPr lang="en-US" sz="1600" kern="0" dirty="0">
              <a:latin typeface="Times New Roman" panose="02020603050405020304" pitchFamily="18" charset="0"/>
              <a:cs typeface="Times New Roman" panose="02020603050405020304" pitchFamily="18" charset="0"/>
            </a:endParaRPr>
          </a:p>
          <a:p>
            <a:pPr eaLnBrk="1" latinLnBrk="0" hangingPunct="1">
              <a:spcBef>
                <a:spcPts val="600"/>
              </a:spcBef>
            </a:pP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98555" y="3040062"/>
            <a:ext cx="7285037" cy="388938"/>
          </a:xfrm>
        </p:spPr>
        <p:txBody>
          <a:bodyPr/>
          <a:lstStyle/>
          <a:p>
            <a:pPr indent="0" algn="ctr"/>
            <a:r>
              <a:rPr lang="en-US" sz="2400" i="0" dirty="0"/>
              <a:t>Questions?</a:t>
            </a:r>
            <a:endParaRPr lang="en-US" sz="2400" i="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93192"/>
            <a:ext cx="7285037" cy="388938"/>
          </a:xfrm>
        </p:spPr>
        <p:txBody>
          <a:bodyPr vert="horz" wrap="square" lIns="91440" tIns="45720" rIns="91440" bIns="45720" numCol="1" anchor="t" anchorCtr="0" compatLnSpc="1">
            <a:noAutofit/>
          </a:bodyPr>
          <a:lstStyle/>
          <a:p>
            <a:r>
              <a:rPr lang="en-US" sz="2400" b="1" dirty="0">
                <a:latin typeface="+mn-lt"/>
                <a:ea typeface="+mn-ea"/>
                <a:cs typeface="+mn-cs"/>
              </a:rPr>
              <a:t>Assumptions</a:t>
            </a:r>
            <a:endParaRPr lang="en-US" sz="2400" b="1" dirty="0">
              <a:latin typeface="+mn-lt"/>
              <a:ea typeface="+mn-ea"/>
              <a:cs typeface="+mn-cs"/>
            </a:endParaRPr>
          </a:p>
        </p:txBody>
      </p:sp>
      <p:sp>
        <p:nvSpPr>
          <p:cNvPr id="15" name="Content Placeholder 3"/>
          <p:cNvSpPr>
            <a:spLocks noGrp="1"/>
          </p:cNvSpPr>
          <p:nvPr>
            <p:ph idx="17"/>
          </p:nvPr>
        </p:nvSpPr>
        <p:spPr>
          <a:xfrm>
            <a:off x="271463" y="4184650"/>
            <a:ext cx="4114800" cy="2128838"/>
          </a:xfrm>
        </p:spPr>
        <p:txBody>
          <a:bodyPr/>
          <a:lstStyle/>
          <a:p>
            <a:r>
              <a:rPr lang="en-US" dirty="0"/>
              <a:t>Empirical calculation of individual asset betas for all 3 market scenarios yielded a range from 0 to 1.5</a:t>
            </a:r>
            <a:endParaRPr lang="en-US" dirty="0"/>
          </a:p>
          <a:p>
            <a:r>
              <a:rPr lang="en-US" dirty="0"/>
              <a:t>Sequence used for testing target beta sensitivity: [0, 0.5, 1, 1.5]</a:t>
            </a:r>
            <a:endParaRPr lang="en-US" dirty="0"/>
          </a:p>
          <a:p>
            <a:r>
              <a:rPr lang="en-US" dirty="0"/>
              <a:t>Lack of assets with significant inverse correlations; individual betas mostly stable through all 3 market scenarios (slight exception: GLD turned negative during crisis, possibly due to investor fears at the time)</a:t>
            </a:r>
            <a:endParaRPr lang="en-US" dirty="0"/>
          </a:p>
        </p:txBody>
      </p:sp>
      <p:sp>
        <p:nvSpPr>
          <p:cNvPr id="17" name="Text Placeholder 4"/>
          <p:cNvSpPr>
            <a:spLocks noGrp="1"/>
          </p:cNvSpPr>
          <p:nvPr>
            <p:ph type="body" sz="quarter" idx="14"/>
          </p:nvPr>
        </p:nvSpPr>
        <p:spPr>
          <a:xfrm>
            <a:off x="4759325" y="3873881"/>
            <a:ext cx="4114800" cy="237744"/>
          </a:xfrm>
        </p:spPr>
        <p:txBody>
          <a:bodyPr/>
          <a:lstStyle/>
          <a:p>
            <a:r>
              <a:rPr lang="en-US" dirty="0"/>
              <a:t>Expected Returns &amp; Covariance</a:t>
            </a:r>
            <a:endParaRPr lang="en-US" dirty="0"/>
          </a:p>
        </p:txBody>
      </p:sp>
      <p:sp>
        <p:nvSpPr>
          <p:cNvPr id="19" name="Text Placeholder 5"/>
          <p:cNvSpPr>
            <a:spLocks noGrp="1"/>
          </p:cNvSpPr>
          <p:nvPr>
            <p:ph type="body" sz="quarter" idx="13"/>
          </p:nvPr>
        </p:nvSpPr>
        <p:spPr>
          <a:xfrm>
            <a:off x="271463" y="3873881"/>
            <a:ext cx="4114800" cy="237744"/>
          </a:xfrm>
        </p:spPr>
        <p:txBody>
          <a:bodyPr/>
          <a:lstStyle/>
          <a:p>
            <a:r>
              <a:rPr lang="en-US" dirty="0"/>
              <a:t>Target Beta</a:t>
            </a:r>
            <a:endParaRPr lang="en-US" dirty="0"/>
          </a:p>
        </p:txBody>
      </p:sp>
      <p:sp>
        <p:nvSpPr>
          <p:cNvPr id="21" name="Content Placeholder 6"/>
          <p:cNvSpPr>
            <a:spLocks noGrp="1"/>
          </p:cNvSpPr>
          <p:nvPr>
            <p:ph idx="16"/>
          </p:nvPr>
        </p:nvSpPr>
        <p:spPr>
          <a:xfrm>
            <a:off x="4772025" y="4184650"/>
            <a:ext cx="4114800" cy="2128838"/>
          </a:xfrm>
        </p:spPr>
        <p:txBody>
          <a:bodyPr/>
          <a:lstStyle/>
          <a:p>
            <a:r>
              <a:rPr lang="en-US" dirty="0"/>
              <a:t>Term-structure of estimators is divided into three cases:</a:t>
            </a:r>
            <a:endParaRPr lang="en-US" dirty="0"/>
          </a:p>
          <a:p>
            <a:pPr lvl="1"/>
            <a:r>
              <a:rPr lang="en-US" dirty="0"/>
              <a:t>Short-term (&lt;=40 days)</a:t>
            </a:r>
            <a:endParaRPr lang="en-US" dirty="0"/>
          </a:p>
          <a:p>
            <a:pPr lvl="1"/>
            <a:r>
              <a:rPr lang="en-US" dirty="0"/>
              <a:t>Long-term (&gt;=120 days)</a:t>
            </a:r>
            <a:endParaRPr lang="en-US" dirty="0"/>
          </a:p>
          <a:p>
            <a:pPr lvl="1"/>
            <a:r>
              <a:rPr lang="en-US" dirty="0"/>
              <a:t>Medium-term</a:t>
            </a:r>
            <a:endParaRPr lang="en-US" dirty="0"/>
          </a:p>
          <a:p>
            <a:endParaRPr lang="en-US" dirty="0"/>
          </a:p>
        </p:txBody>
      </p:sp>
      <p:pic>
        <p:nvPicPr>
          <p:cNvPr id="7" name="Picture 6"/>
          <p:cNvPicPr>
            <a:picLocks noChangeAspect="1"/>
          </p:cNvPicPr>
          <p:nvPr/>
        </p:nvPicPr>
        <p:blipFill>
          <a:blip r:embed="rId1"/>
          <a:stretch>
            <a:fillRect/>
          </a:stretch>
        </p:blipFill>
        <p:spPr>
          <a:xfrm>
            <a:off x="4772025" y="1593787"/>
            <a:ext cx="4114800" cy="2057399"/>
          </a:xfrm>
          <a:prstGeom prst="rect">
            <a:avLst/>
          </a:prstGeom>
          <a:noFill/>
        </p:spPr>
      </p:pic>
      <p:sp>
        <p:nvSpPr>
          <p:cNvPr id="23" name="Text Placeholder 8"/>
          <p:cNvSpPr>
            <a:spLocks noGrp="1"/>
          </p:cNvSpPr>
          <p:nvPr>
            <p:ph type="body" sz="quarter" idx="12"/>
          </p:nvPr>
        </p:nvSpPr>
        <p:spPr>
          <a:xfrm>
            <a:off x="4757738" y="1206500"/>
            <a:ext cx="4114800" cy="237744"/>
          </a:xfrm>
        </p:spPr>
        <p:txBody>
          <a:bodyPr/>
          <a:lstStyle/>
          <a:p>
            <a:r>
              <a:rPr lang="en-US" dirty="0"/>
              <a:t>Objective Function &amp; Constraints</a:t>
            </a:r>
            <a:endParaRPr lang="en-US" dirty="0"/>
          </a:p>
        </p:txBody>
      </p:sp>
      <p:sp>
        <p:nvSpPr>
          <p:cNvPr id="8" name="Content Placeholder 2"/>
          <p:cNvSpPr txBox="1"/>
          <p:nvPr/>
        </p:nvSpPr>
        <p:spPr bwMode="auto">
          <a:xfrm>
            <a:off x="271463" y="1516063"/>
            <a:ext cx="4114800" cy="2212848"/>
          </a:xfrm>
          <a:prstGeom prst="rect">
            <a:avLst/>
          </a:prstGeom>
          <a:noFill/>
          <a:ln w="9525">
            <a:noFill/>
            <a:miter lim="800000"/>
          </a:ln>
        </p:spPr>
        <p:txBody>
          <a:bodyPr vert="horz" wrap="square" lIns="91440" tIns="45720" rIns="91440" bIns="45720" numCol="1" anchor="t" anchorCtr="0" compatLnSpc="1">
            <a:normAutofit/>
          </a:bodyPr>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dirty="0"/>
              <a:t>Investment Universe is composed of 12 ETFs (FXE, EWJ, GLD, QQQ, SPY, SHV, DBA, USO, XBI, ILF, EPP, FEZ)</a:t>
            </a:r>
            <a:endParaRPr lang="en-US" dirty="0"/>
          </a:p>
          <a:p>
            <a:r>
              <a:rPr lang="en-US" dirty="0"/>
              <a:t>Market returns are represented by SPY ETF</a:t>
            </a:r>
            <a:endParaRPr lang="en-US" dirty="0"/>
          </a:p>
          <a:p>
            <a:r>
              <a:rPr lang="en-US" dirty="0"/>
              <a:t>Analysis broken up into 3 market scenarios:</a:t>
            </a:r>
            <a:endParaRPr lang="en-US" dirty="0"/>
          </a:p>
          <a:p>
            <a:pPr lvl="1"/>
            <a:r>
              <a:rPr lang="en-US" dirty="0"/>
              <a:t>Pre-crisis (March 1, 2007 – March 31, 2008)</a:t>
            </a:r>
            <a:endParaRPr lang="en-US" dirty="0"/>
          </a:p>
          <a:p>
            <a:pPr lvl="1"/>
            <a:r>
              <a:rPr lang="en-US" dirty="0"/>
              <a:t>Crisis (April 1, 2008 –Sept 30, 2008)</a:t>
            </a:r>
            <a:endParaRPr lang="en-US" dirty="0"/>
          </a:p>
          <a:p>
            <a:pPr lvl="1"/>
            <a:r>
              <a:rPr lang="en-US" dirty="0"/>
              <a:t>Post-crisis (October 1, 2008 – June 30, 2020)</a:t>
            </a:r>
            <a:endParaRPr lang="en-US" kern="0" dirty="0"/>
          </a:p>
          <a:p>
            <a:endParaRPr lang="en-US" kern="0" dirty="0"/>
          </a:p>
        </p:txBody>
      </p:sp>
      <p:sp>
        <p:nvSpPr>
          <p:cNvPr id="25" name="Text Placeholder 10"/>
          <p:cNvSpPr>
            <a:spLocks noGrp="1"/>
          </p:cNvSpPr>
          <p:nvPr>
            <p:ph type="body" sz="quarter" idx="19"/>
          </p:nvPr>
        </p:nvSpPr>
        <p:spPr>
          <a:xfrm>
            <a:off x="271463" y="1206500"/>
            <a:ext cx="4114800" cy="237744"/>
          </a:xfrm>
        </p:spPr>
        <p:txBody>
          <a:bodyPr/>
          <a:lstStyle/>
          <a:p>
            <a:r>
              <a:rPr lang="en-US" dirty="0"/>
              <a:t>Investment Universe &amp; Analysis Setup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p:nvPr/>
        </p:nvSpPr>
        <p:spPr bwMode="auto">
          <a:xfrm>
            <a:off x="408431" y="924465"/>
            <a:ext cx="8261899"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p:txBody>
      </p:sp>
      <p:sp>
        <p:nvSpPr>
          <p:cNvPr id="3" name="Content Placeholder 2"/>
          <p:cNvSpPr txBox="1"/>
          <p:nvPr/>
        </p:nvSpPr>
        <p:spPr bwMode="auto">
          <a:xfrm>
            <a:off x="535431" y="1051465"/>
            <a:ext cx="8261899"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p:txBody>
      </p:sp>
      <p:sp>
        <p:nvSpPr>
          <p:cNvPr id="6" name="Text Placeholder 3"/>
          <p:cNvSpPr>
            <a:spLocks noGrp="1"/>
          </p:cNvSpPr>
          <p:nvPr>
            <p:ph type="body" sz="quarter" idx="11"/>
          </p:nvPr>
        </p:nvSpPr>
        <p:spPr>
          <a:xfrm>
            <a:off x="214313" y="383737"/>
            <a:ext cx="7285037" cy="388938"/>
          </a:xfrm>
        </p:spPr>
        <p:txBody>
          <a:bodyPr/>
          <a:lstStyle/>
          <a:p>
            <a:r>
              <a:rPr lang="en-US" sz="2400" dirty="0"/>
              <a:t>Notations</a:t>
            </a:r>
            <a:endParaRPr lang="en-US" sz="2400" dirty="0"/>
          </a:p>
        </p:txBody>
      </p:sp>
      <mc:AlternateContent xmlns:mc="http://schemas.openxmlformats.org/markup-compatibility/2006">
        <mc:Choice xmlns:a14="http://schemas.microsoft.com/office/drawing/2010/main" Requires="a14">
          <p:sp>
            <p:nvSpPr>
              <p:cNvPr id="2" name="Content Placeholder 2"/>
              <p:cNvSpPr txBox="1">
                <a:spLocks/>
              </p:cNvSpPr>
              <p:nvPr/>
            </p:nvSpPr>
            <p:spPr bwMode="auto">
              <a:xfrm>
                <a:off x="408431" y="924465"/>
                <a:ext cx="8261899" cy="569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1" fontAlgn="base" hangingPunct="1">
                  <a:spcBef>
                    <a:spcPct val="0"/>
                  </a:spcBef>
                  <a:spcAft>
                    <a:spcPct val="25000"/>
                  </a:spcAft>
                  <a:buClr>
                    <a:srgbClr val="003768"/>
                  </a:buClr>
                  <a:buSzPct val="80000"/>
                  <a:buFont typeface="Wingdings" pitchFamily="2" charset="2"/>
                  <a:buChar char="n"/>
                  <a:defRPr sz="1200">
                    <a:solidFill>
                      <a:schemeClr val="tx1"/>
                    </a:solidFill>
                    <a:latin typeface="+mn-lt"/>
                    <a:ea typeface="+mn-ea"/>
                    <a:cs typeface="+mn-cs"/>
                  </a:defRPr>
                </a:lvl1pPr>
                <a:lvl2pPr marL="569913" indent="-222250" algn="l" rtl="0" eaLnBrk="1" fontAlgn="base" hangingPunct="1">
                  <a:spcBef>
                    <a:spcPct val="0"/>
                  </a:spcBef>
                  <a:spcAft>
                    <a:spcPct val="25000"/>
                  </a:spcAft>
                  <a:buClr>
                    <a:srgbClr val="003768"/>
                  </a:buClr>
                  <a:buSzPct val="50000"/>
                  <a:buFont typeface="Wingdings" pitchFamily="2" charset="2"/>
                  <a:buChar char="l"/>
                  <a:defRPr sz="1200">
                    <a:solidFill>
                      <a:schemeClr val="tx1"/>
                    </a:solidFill>
                    <a:latin typeface="+mn-lt"/>
                  </a:defRPr>
                </a:lvl2pPr>
                <a:lvl3pPr marL="911225" indent="-223838" algn="l" rtl="0" eaLnBrk="1" fontAlgn="base" hangingPunct="1">
                  <a:spcBef>
                    <a:spcPct val="0"/>
                  </a:spcBef>
                  <a:spcAft>
                    <a:spcPct val="25000"/>
                  </a:spcAft>
                  <a:buClr>
                    <a:srgbClr val="003768"/>
                  </a:buClr>
                  <a:buSzPct val="50000"/>
                  <a:buFont typeface="Arial"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itchFamily="18" charset="0"/>
                  <a:buChar char="&gt;"/>
                  <a:defRPr sz="1200">
                    <a:solidFill>
                      <a:schemeClr val="tx1"/>
                    </a:solidFill>
                    <a:latin typeface="+mn-lt"/>
                  </a:defRPr>
                </a:lvl4pPr>
                <a:lvl5pPr marL="1604963" indent="-233363" algn="l" rtl="0" eaLnBrk="1" fontAlgn="base" hangingPunct="1">
                  <a:spcBef>
                    <a:spcPct val="0"/>
                  </a:spcBef>
                  <a:spcAft>
                    <a:spcPct val="25000"/>
                  </a:spcAft>
                  <a:buClr>
                    <a:srgbClr val="003768"/>
                  </a:buClr>
                  <a:buSzPct val="50000"/>
                  <a:buFont typeface="Wingdings" pitchFamily="2" charset="2"/>
                  <a:defRPr sz="1200">
                    <a:solidFill>
                      <a:schemeClr val="tx1"/>
                    </a:solidFill>
                    <a:latin typeface="+mn-lt"/>
                  </a:defRPr>
                </a:lvl5pPr>
                <a:lvl6pPr marL="2062163" indent="-233363" algn="l" rtl="0" eaLnBrk="1" fontAlgn="base" hangingPunct="1">
                  <a:spcBef>
                    <a:spcPct val="0"/>
                  </a:spcBef>
                  <a:spcAft>
                    <a:spcPct val="25000"/>
                  </a:spcAft>
                  <a:buClr>
                    <a:srgbClr val="003768"/>
                  </a:buClr>
                  <a:buSzPct val="50000"/>
                  <a:buFont typeface="Wingdings" pitchFamily="2" charset="2"/>
                  <a:defRPr sz="1200">
                    <a:solidFill>
                      <a:schemeClr val="tx1"/>
                    </a:solidFill>
                    <a:latin typeface="+mn-lt"/>
                  </a:defRPr>
                </a:lvl6pPr>
                <a:lvl7pPr marL="2519363" indent="-233363" algn="l" rtl="0" eaLnBrk="1" fontAlgn="base" hangingPunct="1">
                  <a:spcBef>
                    <a:spcPct val="0"/>
                  </a:spcBef>
                  <a:spcAft>
                    <a:spcPct val="25000"/>
                  </a:spcAft>
                  <a:buClr>
                    <a:srgbClr val="003768"/>
                  </a:buClr>
                  <a:buSzPct val="50000"/>
                  <a:buFont typeface="Wingdings" pitchFamily="2" charset="2"/>
                  <a:defRPr sz="1200">
                    <a:solidFill>
                      <a:schemeClr val="tx1"/>
                    </a:solidFill>
                    <a:latin typeface="+mn-lt"/>
                  </a:defRPr>
                </a:lvl7pPr>
                <a:lvl8pPr marL="2976563" indent="-233363" algn="l" rtl="0" eaLnBrk="1" fontAlgn="base" hangingPunct="1">
                  <a:spcBef>
                    <a:spcPct val="0"/>
                  </a:spcBef>
                  <a:spcAft>
                    <a:spcPct val="25000"/>
                  </a:spcAft>
                  <a:buClr>
                    <a:srgbClr val="003768"/>
                  </a:buClr>
                  <a:buSzPct val="50000"/>
                  <a:buFont typeface="Wingdings" pitchFamily="2" charset="2"/>
                  <a:defRPr sz="1200">
                    <a:solidFill>
                      <a:schemeClr val="tx1"/>
                    </a:solidFill>
                    <a:latin typeface="+mn-lt"/>
                  </a:defRPr>
                </a:lvl8pPr>
                <a:lvl9pPr marL="3433763" indent="-233363" algn="l" rtl="0" eaLnBrk="1" fontAlgn="base" hangingPunct="1">
                  <a:spcBef>
                    <a:spcPct val="0"/>
                  </a:spcBef>
                  <a:spcAft>
                    <a:spcPct val="25000"/>
                  </a:spcAft>
                  <a:buClr>
                    <a:srgbClr val="003768"/>
                  </a:buClr>
                  <a:buSzPct val="50000"/>
                  <a:buFont typeface="Wingdings" pitchFamily="2" charset="2"/>
                  <a:defRPr sz="1200">
                    <a:solidFill>
                      <a:schemeClr val="tx1"/>
                    </a:solidFill>
                    <a:latin typeface="+mn-lt"/>
                  </a:defRPr>
                </a:lvl9pPr>
              </a:lstStyle>
              <a:p>
                <a:r>
                  <a:rPr lang="en-US" sz="1600" dirty="0"/>
                  <a:t>CAPM Model is used to derive beta of each asset:</a:t>
                </a:r>
              </a:p>
              <a:p>
                <a:pPr marL="0" indent="0">
                  <a:buNone/>
                </a:pPr>
                <a14:m>
                  <m:oMath xmlns:m="http://schemas.openxmlformats.org/officeDocument/2006/math">
                    <m:sSub>
                      <m:sSubPr>
                        <m:ctrlPr>
                          <a:rPr lang="en-US" sz="1600" b="0" i="1" u="none" strike="noStrike" kern="1200" baseline="0" smtClean="0">
                            <a:solidFill>
                              <a:srgbClr val="000000"/>
                            </a:solidFill>
                            <a:latin typeface="Cambria Math" panose="02040503050406030204" pitchFamily="18" charset="0"/>
                            <a:ea typeface="+mn-ea"/>
                            <a:cs typeface="+mn-cs"/>
                          </a:rPr>
                        </m:ctrlPr>
                      </m:sSubPr>
                      <m:e>
                        <m:r>
                          <m:rPr>
                            <m:sty m:val="p"/>
                          </m:rPr>
                          <a:rPr lang="en-US" sz="1600" i="1">
                            <a:solidFill>
                              <a:srgbClr val="000000"/>
                            </a:solidFill>
                            <a:latin typeface="Cambria Math" panose="02040503050406030204" pitchFamily="18" charset="0"/>
                          </a:rPr>
                          <m:t>ρ</m:t>
                        </m:r>
                      </m:e>
                      <m:sub>
                        <m:r>
                          <a:rPr lang="en-US" sz="1600" b="0" i="1" u="none" strike="noStrike" kern="1200" baseline="0" smtClean="0">
                            <a:solidFill>
                              <a:srgbClr val="000000"/>
                            </a:solidFill>
                            <a:latin typeface="Cambria Math" panose="02040503050406030204" pitchFamily="18" charset="0"/>
                            <a:ea typeface="+mn-ea"/>
                            <a:cs typeface="+mn-cs"/>
                          </a:rPr>
                          <m:t>𝑖</m:t>
                        </m:r>
                      </m:sub>
                    </m:sSub>
                    <m:r>
                      <a:rPr lang="en-US" sz="1600" b="0" i="1" u="none" strike="noStrike" kern="1200" baseline="0" smtClean="0">
                        <a:solidFill>
                          <a:srgbClr val="000000"/>
                        </a:solidFill>
                        <a:latin typeface="Cambria Math" panose="02040503050406030204" pitchFamily="18" charset="0"/>
                        <a:ea typeface="+mn-ea"/>
                        <a:cs typeface="+mn-cs"/>
                      </a:rPr>
                      <m:t>=</m:t>
                    </m:r>
                    <m:sSub>
                      <m:sSubPr>
                        <m:ctrlPr>
                          <a:rPr lang="en-US" sz="1600" b="0" i="1" u="none" strike="noStrike" kern="1200" baseline="0" smtClean="0">
                            <a:solidFill>
                              <a:srgbClr val="000000"/>
                            </a:solidFill>
                            <a:latin typeface="Cambria Math" panose="02040503050406030204" pitchFamily="18" charset="0"/>
                            <a:ea typeface="+mn-ea"/>
                            <a:cs typeface="+mn-cs"/>
                          </a:rPr>
                        </m:ctrlPr>
                      </m:sSubPr>
                      <m:e>
                        <m:r>
                          <a:rPr lang="en-US" sz="1600" i="1">
                            <a:solidFill>
                              <a:srgbClr val="000000"/>
                            </a:solidFill>
                            <a:latin typeface="Cambria Math" panose="02040503050406030204" pitchFamily="18" charset="0"/>
                          </a:rPr>
                          <m:t>𝑟</m:t>
                        </m:r>
                      </m:e>
                      <m:sub>
                        <m:r>
                          <a:rPr lang="en-US" sz="1600" b="0" i="1" u="none" strike="noStrike" kern="1200" baseline="0" smtClean="0">
                            <a:solidFill>
                              <a:srgbClr val="000000"/>
                            </a:solidFill>
                            <a:latin typeface="Cambria Math" panose="02040503050406030204" pitchFamily="18" charset="0"/>
                            <a:ea typeface="+mn-ea"/>
                            <a:cs typeface="+mn-cs"/>
                          </a:rPr>
                          <m:t>𝑓</m:t>
                        </m:r>
                      </m:sub>
                    </m:sSub>
                    <m:r>
                      <a:rPr lang="en-US" sz="1600" b="0" i="1" u="none" strike="noStrike" kern="1200" baseline="0" smtClean="0">
                        <a:solidFill>
                          <a:srgbClr val="000000"/>
                        </a:solidFill>
                        <a:latin typeface="Cambria Math" panose="02040503050406030204" pitchFamily="18" charset="0"/>
                        <a:ea typeface="+mn-ea"/>
                        <a:cs typeface="+mn-cs"/>
                      </a:rPr>
                      <m:t>+ </m:t>
                    </m:r>
                    <m:sSubSup>
                      <m:sSubSupPr>
                        <m:ctrlPr>
                          <a:rPr lang="en-US" sz="1600" b="0" i="1" u="none" strike="noStrike" kern="1200" baseline="0" smtClean="0">
                            <a:solidFill>
                              <a:srgbClr val="000000"/>
                            </a:solidFill>
                            <a:latin typeface="Cambria Math" panose="02040503050406030204" pitchFamily="18" charset="0"/>
                            <a:ea typeface="+mn-ea"/>
                            <a:cs typeface="+mn-cs"/>
                          </a:rPr>
                        </m:ctrlPr>
                      </m:sSubSupPr>
                      <m:e>
                        <m:r>
                          <a:rPr lang="el-GR" sz="1600" i="1">
                            <a:solidFill>
                              <a:srgbClr val="000000"/>
                            </a:solidFill>
                            <a:latin typeface="Cambria Math" panose="02040503050406030204" pitchFamily="18" charset="0"/>
                          </a:rPr>
                          <m:t>𝛽</m:t>
                        </m:r>
                      </m:e>
                      <m:sub>
                        <m:r>
                          <a:rPr lang="en-US" sz="1600" b="0" i="1" u="none" strike="noStrike" kern="1200" baseline="0" smtClean="0">
                            <a:solidFill>
                              <a:srgbClr val="000000"/>
                            </a:solidFill>
                            <a:latin typeface="Cambria Math" panose="02040503050406030204" pitchFamily="18" charset="0"/>
                            <a:ea typeface="+mn-ea"/>
                            <a:cs typeface="+mn-cs"/>
                          </a:rPr>
                          <m:t>𝑖</m:t>
                        </m:r>
                      </m:sub>
                      <m:sup>
                        <m:r>
                          <a:rPr lang="en-US" sz="1600" b="0" i="1" u="none" strike="noStrike" kern="1200" baseline="0" smtClean="0">
                            <a:solidFill>
                              <a:srgbClr val="000000"/>
                            </a:solidFill>
                            <a:latin typeface="Cambria Math" panose="02040503050406030204" pitchFamily="18" charset="0"/>
                            <a:ea typeface="+mn-ea"/>
                            <a:cs typeface="+mn-cs"/>
                          </a:rPr>
                          <m:t>𝑀</m:t>
                        </m:r>
                      </m:sup>
                    </m:sSubSup>
                    <m:r>
                      <a:rPr lang="en-US" sz="1600" b="0" i="1" u="none" strike="noStrike" kern="1200" baseline="0" smtClean="0">
                        <a:solidFill>
                          <a:srgbClr val="000000"/>
                        </a:solidFill>
                        <a:latin typeface="Cambria Math" panose="02040503050406030204" pitchFamily="18" charset="0"/>
                        <a:ea typeface="+mn-ea"/>
                        <a:cs typeface="+mn-cs"/>
                      </a:rPr>
                      <m:t>(</m:t>
                    </m:r>
                    <m:sSub>
                      <m:sSubPr>
                        <m:ctrlPr>
                          <a:rPr lang="en-US" sz="1600" i="1">
                            <a:solidFill>
                              <a:srgbClr val="000000"/>
                            </a:solidFill>
                            <a:latin typeface="Cambria Math" panose="02040503050406030204" pitchFamily="18" charset="0"/>
                          </a:rPr>
                        </m:ctrlPr>
                      </m:sSubPr>
                      <m:e>
                        <m:r>
                          <m:rPr>
                            <m:sty m:val="p"/>
                          </m:rPr>
                          <a:rPr lang="en-US" sz="1600" i="1">
                            <a:solidFill>
                              <a:srgbClr val="000000"/>
                            </a:solidFill>
                            <a:latin typeface="Cambria Math" panose="02040503050406030204" pitchFamily="18" charset="0"/>
                          </a:rPr>
                          <m:t>ρ</m:t>
                        </m:r>
                      </m:e>
                      <m:sub>
                        <m:r>
                          <a:rPr lang="en-US" sz="1600" b="0" i="1" smtClean="0">
                            <a:solidFill>
                              <a:srgbClr val="000000"/>
                            </a:solidFill>
                            <a:latin typeface="Cambria Math" panose="02040503050406030204" pitchFamily="18" charset="0"/>
                          </a:rPr>
                          <m:t>𝑀</m:t>
                        </m:r>
                      </m:sub>
                    </m:sSub>
                    <m:r>
                      <a:rPr lang="en-US" sz="1600" b="0" i="1" smtClean="0">
                        <a:solidFill>
                          <a:srgbClr val="000000"/>
                        </a:solidFill>
                        <a:latin typeface="Cambria Math" panose="02040503050406030204" pitchFamily="18" charset="0"/>
                      </a:rPr>
                      <m:t> − </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𝑟</m:t>
                        </m:r>
                      </m:e>
                      <m:sub>
                        <m:r>
                          <a:rPr lang="en-US" sz="1600" i="1">
                            <a:solidFill>
                              <a:srgbClr val="000000"/>
                            </a:solidFill>
                            <a:latin typeface="Cambria Math" panose="02040503050406030204" pitchFamily="18" charset="0"/>
                          </a:rPr>
                          <m:t>𝑓</m:t>
                        </m:r>
                      </m:sub>
                    </m:sSub>
                  </m:oMath>
                </a14:m>
                <a:r>
                  <a:rPr lang="en-US" sz="1600" b="0" u="none" strike="noStrike" kern="1200" baseline="0" dirty="0">
                    <a:solidFill>
                      <a:srgbClr val="000000"/>
                    </a:solidFill>
                    <a:latin typeface="Cambria Math" panose="02040503050406030204" pitchFamily="18" charset="0"/>
                    <a:ea typeface="+mn-ea"/>
                    <a:cs typeface="+mn-cs"/>
                  </a:rPr>
                  <a:t>) + </a:t>
                </a:r>
                <a14:m>
                  <m:oMath xmlns:m="http://schemas.openxmlformats.org/officeDocument/2006/math">
                    <m:sSub>
                      <m:sSubPr>
                        <m:ctrlPr>
                          <a:rPr lang="en-US" sz="1600" i="1" smtClean="0">
                            <a:solidFill>
                              <a:srgbClr val="000000"/>
                            </a:solidFill>
                            <a:latin typeface="Cambria Math" panose="02040503050406030204" pitchFamily="18" charset="0"/>
                            <a:ea typeface="Cambria Math" panose="02040503050406030204" pitchFamily="18" charset="0"/>
                          </a:rPr>
                        </m:ctrlPr>
                      </m:sSubPr>
                      <m:e>
                        <m:r>
                          <a:rPr lang="en-US" sz="1600" i="1">
                            <a:solidFill>
                              <a:srgbClr val="000000"/>
                            </a:solidFill>
                            <a:latin typeface="Cambria Math" panose="02040503050406030204" pitchFamily="18" charset="0"/>
                            <a:ea typeface="Cambria Math" panose="02040503050406030204" pitchFamily="18" charset="0"/>
                          </a:rPr>
                          <m:t>𝛼</m:t>
                        </m:r>
                      </m:e>
                      <m:sub>
                        <m:r>
                          <a:rPr lang="en-US" sz="1600" b="0" i="1" smtClean="0">
                            <a:solidFill>
                              <a:srgbClr val="000000"/>
                            </a:solidFill>
                            <a:latin typeface="Cambria Math" panose="02040503050406030204" pitchFamily="18" charset="0"/>
                            <a:ea typeface="Cambria Math" panose="02040503050406030204" pitchFamily="18" charset="0"/>
                          </a:rPr>
                          <m:t>𝑖</m:t>
                        </m:r>
                      </m:sub>
                    </m:sSub>
                  </m:oMath>
                </a14:m>
                <a:endParaRPr lang="en-US" sz="1600" b="0" u="none" strike="noStrike" kern="1200" baseline="0" dirty="0">
                  <a:solidFill>
                    <a:srgbClr val="000000"/>
                  </a:solidFill>
                  <a:latin typeface="Cambria Math" panose="02040503050406030204" pitchFamily="18" charset="0"/>
                  <a:ea typeface="+mn-ea"/>
                  <a:cs typeface="+mn-cs"/>
                </a:endParaRPr>
              </a:p>
              <a:p>
                <a:pPr>
                  <a:buFontTx/>
                  <a:buChar char="-"/>
                </a:pPr>
                <a14:m>
                  <m:oMath xmlns:m="http://schemas.openxmlformats.org/officeDocument/2006/math">
                    <m:sSub>
                      <m:sSubPr>
                        <m:ctrlPr>
                          <a:rPr lang="en-US" sz="1600" b="0" i="1" u="none" strike="noStrike" kern="1200" baseline="0" smtClean="0">
                            <a:solidFill>
                              <a:srgbClr val="000000"/>
                            </a:solidFill>
                            <a:latin typeface="Cambria Math" panose="02040503050406030204" pitchFamily="18" charset="0"/>
                            <a:ea typeface="+mn-ea"/>
                            <a:cs typeface="+mn-cs"/>
                          </a:rPr>
                        </m:ctrlPr>
                      </m:sSubPr>
                      <m:e>
                        <m:r>
                          <m:rPr>
                            <m:sty m:val="p"/>
                          </m:rPr>
                          <a:rPr lang="en-US" sz="1600" i="1">
                            <a:solidFill>
                              <a:srgbClr val="000000"/>
                            </a:solidFill>
                            <a:latin typeface="Cambria Math" panose="02040503050406030204" pitchFamily="18" charset="0"/>
                          </a:rPr>
                          <m:t>ρ</m:t>
                        </m:r>
                      </m:e>
                      <m:sub>
                        <m:r>
                          <a:rPr lang="en-US" sz="1600" b="0" i="1" u="none" strike="noStrike" kern="1200" baseline="0" smtClean="0">
                            <a:solidFill>
                              <a:srgbClr val="000000"/>
                            </a:solidFill>
                            <a:latin typeface="Cambria Math" panose="02040503050406030204" pitchFamily="18" charset="0"/>
                            <a:ea typeface="+mn-ea"/>
                            <a:cs typeface="+mn-cs"/>
                          </a:rPr>
                          <m:t>𝑖</m:t>
                        </m:r>
                      </m:sub>
                    </m:sSub>
                  </m:oMath>
                </a14:m>
                <a:r>
                  <a:rPr lang="en-US" sz="1600" b="0" i="1" u="none" strike="noStrike" kern="1200" baseline="0" dirty="0">
                    <a:solidFill>
                      <a:srgbClr val="000000"/>
                    </a:solidFill>
                    <a:latin typeface="Cambria Math" panose="02040503050406030204" pitchFamily="18" charset="0"/>
                    <a:ea typeface="+mn-ea"/>
                    <a:cs typeface="+mn-cs"/>
                  </a:rPr>
                  <a:t> </a:t>
                </a:r>
                <a:r>
                  <a:rPr lang="en-US" sz="1600" b="0" u="none" strike="noStrike" kern="1200" baseline="0" dirty="0">
                    <a:solidFill>
                      <a:srgbClr val="000000"/>
                    </a:solidFill>
                    <a:latin typeface="Cambria Math" panose="02040503050406030204" pitchFamily="18" charset="0"/>
                    <a:ea typeface="+mn-ea"/>
                    <a:cs typeface="+mn-cs"/>
                  </a:rPr>
                  <a:t>is the expected return of the asset</a:t>
                </a:r>
              </a:p>
              <a:p>
                <a:pPr>
                  <a:buFontTx/>
                  <a:buChar char="-"/>
                </a:pPr>
                <a14:m>
                  <m:oMath xmlns:m="http://schemas.openxmlformats.org/officeDocument/2006/math">
                    <m:sSub>
                      <m:sSubPr>
                        <m:ctrlPr>
                          <a:rPr lang="en-US" sz="1600" b="0" i="1" u="none" strike="noStrike" kern="1200" baseline="0" smtClean="0">
                            <a:solidFill>
                              <a:srgbClr val="000000"/>
                            </a:solidFill>
                            <a:latin typeface="Cambria Math" panose="02040503050406030204" pitchFamily="18" charset="0"/>
                            <a:ea typeface="+mn-ea"/>
                            <a:cs typeface="+mn-cs"/>
                          </a:rPr>
                        </m:ctrlPr>
                      </m:sSubPr>
                      <m:e>
                        <m:r>
                          <a:rPr lang="en-US" sz="1600" i="1">
                            <a:solidFill>
                              <a:srgbClr val="000000"/>
                            </a:solidFill>
                            <a:latin typeface="Cambria Math" panose="02040503050406030204" pitchFamily="18" charset="0"/>
                          </a:rPr>
                          <m:t>𝑟</m:t>
                        </m:r>
                      </m:e>
                      <m:sub>
                        <m:r>
                          <a:rPr lang="en-US" sz="1600" b="0" i="1" u="none" strike="noStrike" kern="1200" baseline="0" smtClean="0">
                            <a:solidFill>
                              <a:srgbClr val="000000"/>
                            </a:solidFill>
                            <a:latin typeface="Cambria Math" panose="02040503050406030204" pitchFamily="18" charset="0"/>
                            <a:ea typeface="+mn-ea"/>
                            <a:cs typeface="+mn-cs"/>
                          </a:rPr>
                          <m:t>𝑓</m:t>
                        </m:r>
                      </m:sub>
                    </m:sSub>
                  </m:oMath>
                </a14:m>
                <a:r>
                  <a:rPr lang="en-US" sz="1600" dirty="0">
                    <a:solidFill>
                      <a:srgbClr val="000000"/>
                    </a:solidFill>
                    <a:latin typeface="Cambria Math" panose="02040503050406030204" pitchFamily="18" charset="0"/>
                  </a:rPr>
                  <a:t> is the risk-free return</a:t>
                </a:r>
              </a:p>
              <a:p>
                <a:pPr>
                  <a:buFontTx/>
                  <a:buChar char="-"/>
                </a:pPr>
                <a14:m>
                  <m:oMath xmlns:m="http://schemas.openxmlformats.org/officeDocument/2006/math">
                    <m:sSub>
                      <m:sSubPr>
                        <m:ctrlPr>
                          <a:rPr lang="en-US" sz="1600" i="1" smtClean="0">
                            <a:solidFill>
                              <a:srgbClr val="000000"/>
                            </a:solidFill>
                            <a:latin typeface="Cambria Math" panose="02040503050406030204" pitchFamily="18" charset="0"/>
                          </a:rPr>
                        </m:ctrlPr>
                      </m:sSubPr>
                      <m:e>
                        <m:r>
                          <m:rPr>
                            <m:sty m:val="p"/>
                          </m:rPr>
                          <a:rPr lang="en-US" sz="1600" i="1">
                            <a:solidFill>
                              <a:srgbClr val="000000"/>
                            </a:solidFill>
                            <a:latin typeface="Cambria Math" panose="02040503050406030204" pitchFamily="18" charset="0"/>
                          </a:rPr>
                          <m:t>ρ</m:t>
                        </m:r>
                      </m:e>
                      <m:sub>
                        <m:r>
                          <a:rPr lang="en-US" sz="1600" b="0" i="1" smtClean="0">
                            <a:solidFill>
                              <a:srgbClr val="000000"/>
                            </a:solidFill>
                            <a:latin typeface="Cambria Math" panose="02040503050406030204" pitchFamily="18" charset="0"/>
                          </a:rPr>
                          <m:t>𝑀</m:t>
                        </m:r>
                      </m:sub>
                    </m:sSub>
                  </m:oMath>
                </a14:m>
                <a:r>
                  <a:rPr lang="en-US" sz="1600" b="0" u="none" strike="noStrike" kern="1200" baseline="0" dirty="0">
                    <a:solidFill>
                      <a:srgbClr val="000000"/>
                    </a:solidFill>
                    <a:latin typeface="Cambria Math" panose="02040503050406030204" pitchFamily="18" charset="0"/>
                    <a:ea typeface="+mn-ea"/>
                    <a:cs typeface="+mn-cs"/>
                  </a:rPr>
                  <a:t> is the</a:t>
                </a:r>
                <a:r>
                  <a:rPr lang="en-US" sz="1600" b="0" u="none" strike="noStrike" kern="1200" dirty="0">
                    <a:solidFill>
                      <a:srgbClr val="000000"/>
                    </a:solidFill>
                    <a:latin typeface="Cambria Math" panose="02040503050406030204" pitchFamily="18" charset="0"/>
                    <a:ea typeface="+mn-ea"/>
                    <a:cs typeface="+mn-cs"/>
                  </a:rPr>
                  <a:t> market return</a:t>
                </a:r>
              </a:p>
              <a:p>
                <a:pPr>
                  <a:buFontTx/>
                  <a:buChar char="-"/>
                </a:pPr>
                <a14:m>
                  <m:oMath xmlns:m="http://schemas.openxmlformats.org/officeDocument/2006/math">
                    <m:sSub>
                      <m:sSubPr>
                        <m:ctrlPr>
                          <a:rPr lang="en-US" sz="1600" i="1" smtClean="0">
                            <a:solidFill>
                              <a:srgbClr val="000000"/>
                            </a:solidFill>
                            <a:latin typeface="Cambria Math" panose="02040503050406030204" pitchFamily="18" charset="0"/>
                            <a:ea typeface="Cambria Math" panose="02040503050406030204" pitchFamily="18" charset="0"/>
                          </a:rPr>
                        </m:ctrlPr>
                      </m:sSubPr>
                      <m:e>
                        <m:r>
                          <a:rPr lang="en-US" sz="1600" i="1">
                            <a:solidFill>
                              <a:srgbClr val="000000"/>
                            </a:solidFill>
                            <a:latin typeface="Cambria Math" panose="02040503050406030204" pitchFamily="18" charset="0"/>
                            <a:ea typeface="Cambria Math" panose="02040503050406030204" pitchFamily="18" charset="0"/>
                          </a:rPr>
                          <m:t>𝛼</m:t>
                        </m:r>
                      </m:e>
                      <m:sub>
                        <m:r>
                          <a:rPr lang="en-US" sz="1600" b="0" i="1" smtClean="0">
                            <a:solidFill>
                              <a:srgbClr val="000000"/>
                            </a:solidFill>
                            <a:latin typeface="Cambria Math" panose="02040503050406030204" pitchFamily="18" charset="0"/>
                            <a:ea typeface="Cambria Math" panose="02040503050406030204" pitchFamily="18" charset="0"/>
                          </a:rPr>
                          <m:t>𝑖</m:t>
                        </m:r>
                      </m:sub>
                    </m:sSub>
                  </m:oMath>
                </a14:m>
                <a:r>
                  <a:rPr lang="en-US" sz="1600" b="0" u="none" strike="noStrike" kern="1200" baseline="0" dirty="0">
                    <a:solidFill>
                      <a:srgbClr val="000000"/>
                    </a:solidFill>
                    <a:latin typeface="Cambria Math" panose="02040503050406030204" pitchFamily="18" charset="0"/>
                    <a:ea typeface="+mn-ea"/>
                    <a:cs typeface="+mn-cs"/>
                  </a:rPr>
                  <a:t> is excess return</a:t>
                </a:r>
              </a:p>
              <a:p>
                <a:r>
                  <a:rPr lang="en-US" sz="1600" b="0" u="none" strike="noStrike" kern="1200" baseline="0" dirty="0">
                    <a:solidFill>
                      <a:srgbClr val="000000"/>
                    </a:solidFill>
                    <a:latin typeface="Cambria Math" panose="02040503050406030204" pitchFamily="18" charset="0"/>
                    <a:ea typeface="+mn-ea"/>
                    <a:cs typeface="+mn-cs"/>
                  </a:rPr>
                  <a:t>For each market scenario, individual betas were calculated as follows:</a:t>
                </a:r>
              </a:p>
              <a:p>
                <a:pPr marL="0" indent="0">
                  <a:buNone/>
                </a:pPr>
                <a14:m>
                  <m:oMathPara xmlns:m="http://schemas.openxmlformats.org/officeDocument/2006/math">
                    <m:oMathParaPr>
                      <m:jc m:val="left"/>
                    </m:oMathParaPr>
                    <m:oMath xmlns:m="http://schemas.openxmlformats.org/officeDocument/2006/math">
                      <m:sSubSup>
                        <m:sSubSupPr>
                          <m:ctrlPr>
                            <a:rPr lang="en-US" sz="1600" i="1">
                              <a:solidFill>
                                <a:srgbClr val="000000"/>
                              </a:solidFill>
                              <a:latin typeface="Cambria Math" panose="02040503050406030204" pitchFamily="18" charset="0"/>
                            </a:rPr>
                          </m:ctrlPr>
                        </m:sSubSupPr>
                        <m:e>
                          <m:r>
                            <a:rPr lang="el-GR" sz="1600" i="1">
                              <a:solidFill>
                                <a:srgbClr val="000000"/>
                              </a:solidFill>
                              <a:latin typeface="Cambria Math" panose="02040503050406030204" pitchFamily="18" charset="0"/>
                            </a:rPr>
                            <m:t>𝛽</m:t>
                          </m:r>
                        </m:e>
                        <m:sub>
                          <m:r>
                            <a:rPr lang="en-US" sz="1600" i="1">
                              <a:solidFill>
                                <a:srgbClr val="000000"/>
                              </a:solidFill>
                              <a:latin typeface="Cambria Math" panose="02040503050406030204" pitchFamily="18" charset="0"/>
                            </a:rPr>
                            <m:t>𝑖</m:t>
                          </m:r>
                        </m:sub>
                        <m:sup>
                          <m:r>
                            <a:rPr lang="en-US" sz="1600" i="1">
                              <a:solidFill>
                                <a:srgbClr val="000000"/>
                              </a:solidFill>
                              <a:latin typeface="Cambria Math" panose="02040503050406030204" pitchFamily="18" charset="0"/>
                            </a:rPr>
                            <m:t>𝑀</m:t>
                          </m:r>
                        </m:sup>
                      </m:sSubSup>
                      <m:r>
                        <a:rPr lang="en-US" sz="1600" b="0" i="1" smtClean="0">
                          <a:solidFill>
                            <a:srgbClr val="000000"/>
                          </a:solidFill>
                          <a:latin typeface="Cambria Math" panose="02040503050406030204" pitchFamily="18" charset="0"/>
                        </a:rPr>
                        <m:t>= </m:t>
                      </m:r>
                      <m:f>
                        <m:fPr>
                          <m:ctrlPr>
                            <a:rPr lang="en-US" sz="1600" b="0" i="1" smtClean="0">
                              <a:solidFill>
                                <a:srgbClr val="000000"/>
                              </a:solidFill>
                              <a:latin typeface="Cambria Math" panose="02040503050406030204" pitchFamily="18" charset="0"/>
                            </a:rPr>
                          </m:ctrlPr>
                        </m:fPr>
                        <m:num>
                          <m:r>
                            <a:rPr lang="en-US" sz="1600" b="0" i="1" smtClean="0">
                              <a:solidFill>
                                <a:srgbClr val="000000"/>
                              </a:solidFill>
                              <a:latin typeface="Cambria Math" panose="02040503050406030204" pitchFamily="18" charset="0"/>
                            </a:rPr>
                            <m:t>𝑐𝑜𝑣</m:t>
                          </m:r>
                          <m:r>
                            <a:rPr lang="en-US" sz="1600" b="0" i="1" smtClean="0">
                              <a:solidFill>
                                <a:srgbClr val="000000"/>
                              </a:solidFill>
                              <a:latin typeface="Cambria Math" panose="02040503050406030204" pitchFamily="18" charset="0"/>
                            </a:rPr>
                            <m:t>(</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𝑟</m:t>
                              </m:r>
                            </m:e>
                            <m:sub>
                              <m:r>
                                <a:rPr lang="en-US" sz="1600" b="0" i="1" smtClean="0">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𝑟</m:t>
                              </m:r>
                            </m:e>
                            <m:sub>
                              <m:r>
                                <a:rPr lang="en-US" sz="1600" b="0" i="1" smtClean="0">
                                  <a:solidFill>
                                    <a:srgbClr val="000000"/>
                                  </a:solidFill>
                                  <a:latin typeface="Cambria Math" panose="02040503050406030204" pitchFamily="18" charset="0"/>
                                </a:rPr>
                                <m:t>𝑀</m:t>
                              </m:r>
                            </m:sub>
                          </m:sSub>
                          <m:r>
                            <a:rPr lang="en-US" sz="1600" b="0" i="1" smtClean="0">
                              <a:solidFill>
                                <a:srgbClr val="000000"/>
                              </a:solidFill>
                              <a:latin typeface="Cambria Math" panose="02040503050406030204" pitchFamily="18" charset="0"/>
                            </a:rPr>
                            <m:t>)</m:t>
                          </m:r>
                        </m:num>
                        <m:den>
                          <m:sSup>
                            <m:sSupPr>
                              <m:ctrlPr>
                                <a:rPr lang="en-US" sz="1600" b="0" i="1" smtClean="0">
                                  <a:solidFill>
                                    <a:srgbClr val="000000"/>
                                  </a:solidFill>
                                  <a:latin typeface="Cambria Math" panose="02040503050406030204" pitchFamily="18" charset="0"/>
                                </a:rPr>
                              </m:ctrlPr>
                            </m:sSupPr>
                            <m:e>
                              <m:r>
                                <a:rPr lang="en-US" sz="1600" i="1">
                                  <a:solidFill>
                                    <a:srgbClr val="000000"/>
                                  </a:solidFill>
                                  <a:latin typeface="Cambria Math" panose="02040503050406030204" pitchFamily="18" charset="0"/>
                                  <a:ea typeface="Cambria Math" panose="02040503050406030204" pitchFamily="18" charset="0"/>
                                </a:rPr>
                                <m:t>𝜎</m:t>
                              </m:r>
                            </m:e>
                            <m:sup>
                              <m:r>
                                <a:rPr lang="en-US" sz="1600" b="0" i="1" smtClean="0">
                                  <a:solidFill>
                                    <a:srgbClr val="000000"/>
                                  </a:solidFill>
                                  <a:latin typeface="Cambria Math" panose="02040503050406030204" pitchFamily="18" charset="0"/>
                                </a:rPr>
                                <m:t>2</m:t>
                              </m:r>
                            </m:sup>
                          </m:sSup>
                          <m:r>
                            <a:rPr lang="en-US" sz="1600" b="0" i="1" smtClean="0">
                              <a:solidFill>
                                <a:srgbClr val="000000"/>
                              </a:solidFill>
                              <a:latin typeface="Cambria Math" panose="02040503050406030204" pitchFamily="18" charset="0"/>
                            </a:rPr>
                            <m:t>(</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𝑟</m:t>
                              </m:r>
                            </m:e>
                            <m:sub>
                              <m:r>
                                <a:rPr lang="en-US" sz="1600" i="1">
                                  <a:solidFill>
                                    <a:srgbClr val="000000"/>
                                  </a:solidFill>
                                  <a:latin typeface="Cambria Math" panose="02040503050406030204" pitchFamily="18" charset="0"/>
                                </a:rPr>
                                <m:t>𝑀</m:t>
                              </m:r>
                            </m:sub>
                          </m:sSub>
                          <m:r>
                            <a:rPr lang="en-US" sz="1600" b="0" i="1" smtClean="0">
                              <a:solidFill>
                                <a:srgbClr val="000000"/>
                              </a:solidFill>
                              <a:latin typeface="Cambria Math" panose="02040503050406030204" pitchFamily="18" charset="0"/>
                            </a:rPr>
                            <m:t>)</m:t>
                          </m:r>
                        </m:den>
                      </m:f>
                    </m:oMath>
                  </m:oMathPara>
                </a14:m>
                <a:endParaRPr lang="en-US" sz="1600" b="0" i="1" u="none" strike="noStrike" kern="1200" baseline="0" dirty="0">
                  <a:solidFill>
                    <a:srgbClr val="000000"/>
                  </a:solidFill>
                  <a:latin typeface="Cambria Math" panose="02040503050406030204" pitchFamily="18" charset="0"/>
                  <a:ea typeface="+mn-ea"/>
                  <a:cs typeface="+mn-cs"/>
                </a:endParaRPr>
              </a:p>
              <a:p>
                <a:r>
                  <a:rPr lang="en-US" sz="1600" dirty="0"/>
                  <a:t>French </a:t>
                </a:r>
                <a:r>
                  <a:rPr lang="en-US" sz="1600" dirty="0" err="1"/>
                  <a:t>Fama</a:t>
                </a:r>
                <a:r>
                  <a:rPr lang="en-US" sz="1600" dirty="0"/>
                  <a:t> 3-Factor Model’s coefficients are estimated by the linear regression of the time series data (ARIMA Model) based on the specified market scenario:</a:t>
                </a:r>
                <a:endParaRPr lang="en-US" sz="1600" b="0" i="1" u="none" strike="noStrike" kern="1200" baseline="0" dirty="0">
                  <a:solidFill>
                    <a:srgbClr val="000000"/>
                  </a:solidFill>
                  <a:latin typeface="Cambria Math" panose="02040503050406030204" pitchFamily="18" charset="0"/>
                  <a:ea typeface="+mn-ea"/>
                  <a:cs typeface="+mn-cs"/>
                </a:endParaRPr>
              </a:p>
              <a:p>
                <a:pPr marL="0" indent="0">
                  <a:buNone/>
                </a:pPr>
                <a14:m>
                  <m:oMath xmlns:m="http://schemas.openxmlformats.org/officeDocument/2006/math">
                    <m:sSub>
                      <m:sSubPr>
                        <m:ctrlPr>
                          <a:rPr lang="en-US" sz="1600" b="0" i="1" u="none" strike="noStrike" kern="1200" baseline="0" smtClean="0">
                            <a:solidFill>
                              <a:srgbClr val="000000"/>
                            </a:solidFill>
                            <a:latin typeface="Cambria Math" panose="02040503050406030204" pitchFamily="18" charset="0"/>
                            <a:ea typeface="+mn-ea"/>
                            <a:cs typeface="+mn-cs"/>
                          </a:rPr>
                        </m:ctrlPr>
                      </m:sSubPr>
                      <m:e>
                        <m:r>
                          <a:rPr lang="en-US" sz="1600" b="0" i="1" smtClean="0">
                            <a:solidFill>
                              <a:srgbClr val="000000"/>
                            </a:solidFill>
                            <a:latin typeface="Cambria Math" panose="02040503050406030204" pitchFamily="18" charset="0"/>
                          </a:rPr>
                          <m:t>𝑟</m:t>
                        </m:r>
                      </m:e>
                      <m:sub>
                        <m:r>
                          <a:rPr lang="en-US" sz="1600" b="0" i="1" u="none" strike="noStrike" kern="1200" baseline="0" smtClean="0">
                            <a:solidFill>
                              <a:srgbClr val="000000"/>
                            </a:solidFill>
                            <a:latin typeface="Cambria Math" panose="02040503050406030204" pitchFamily="18" charset="0"/>
                            <a:ea typeface="+mn-ea"/>
                            <a:cs typeface="+mn-cs"/>
                          </a:rPr>
                          <m:t>𝑖</m:t>
                        </m:r>
                      </m:sub>
                    </m:sSub>
                    <m:r>
                      <a:rPr lang="en-US" sz="1600" b="0" i="1" u="none" strike="noStrike" kern="1200" baseline="0" smtClean="0">
                        <a:solidFill>
                          <a:srgbClr val="000000"/>
                        </a:solidFill>
                        <a:latin typeface="Cambria Math" panose="02040503050406030204" pitchFamily="18" charset="0"/>
                        <a:ea typeface="+mn-ea"/>
                        <a:cs typeface="+mn-cs"/>
                      </a:rPr>
                      <m:t>=</m:t>
                    </m:r>
                    <m:sSub>
                      <m:sSubPr>
                        <m:ctrlPr>
                          <a:rPr lang="en-US" sz="1600" b="0" i="1" u="none" strike="noStrike" kern="1200" baseline="0" smtClean="0">
                            <a:solidFill>
                              <a:srgbClr val="000000"/>
                            </a:solidFill>
                            <a:latin typeface="Cambria Math" panose="02040503050406030204" pitchFamily="18" charset="0"/>
                            <a:ea typeface="+mn-ea"/>
                            <a:cs typeface="+mn-cs"/>
                          </a:rPr>
                        </m:ctrlPr>
                      </m:sSubPr>
                      <m:e>
                        <m:r>
                          <a:rPr lang="en-US" sz="1600" i="1">
                            <a:solidFill>
                              <a:srgbClr val="000000"/>
                            </a:solidFill>
                            <a:latin typeface="Cambria Math" panose="02040503050406030204" pitchFamily="18" charset="0"/>
                          </a:rPr>
                          <m:t>𝑟</m:t>
                        </m:r>
                      </m:e>
                      <m:sub>
                        <m:r>
                          <a:rPr lang="en-US" sz="1600" b="0" i="1" u="none" strike="noStrike" kern="1200" baseline="0" smtClean="0">
                            <a:solidFill>
                              <a:srgbClr val="000000"/>
                            </a:solidFill>
                            <a:latin typeface="Cambria Math" panose="02040503050406030204" pitchFamily="18" charset="0"/>
                            <a:ea typeface="+mn-ea"/>
                            <a:cs typeface="+mn-cs"/>
                          </a:rPr>
                          <m:t>𝑓</m:t>
                        </m:r>
                      </m:sub>
                    </m:sSub>
                    <m:r>
                      <a:rPr lang="en-US" sz="1600" b="0" i="1" u="none" strike="noStrike" kern="1200" baseline="0" smtClean="0">
                        <a:solidFill>
                          <a:srgbClr val="000000"/>
                        </a:solidFill>
                        <a:latin typeface="Cambria Math" panose="02040503050406030204" pitchFamily="18" charset="0"/>
                        <a:ea typeface="+mn-ea"/>
                        <a:cs typeface="+mn-cs"/>
                      </a:rPr>
                      <m:t>+ </m:t>
                    </m:r>
                    <m:sSubSup>
                      <m:sSubSupPr>
                        <m:ctrlPr>
                          <a:rPr lang="en-US" sz="1600" b="0" i="1" u="none" strike="noStrike" kern="1200" baseline="0" smtClean="0">
                            <a:solidFill>
                              <a:srgbClr val="000000"/>
                            </a:solidFill>
                            <a:latin typeface="Cambria Math" panose="02040503050406030204" pitchFamily="18" charset="0"/>
                            <a:ea typeface="+mn-ea"/>
                            <a:cs typeface="+mn-cs"/>
                          </a:rPr>
                        </m:ctrlPr>
                      </m:sSubSupPr>
                      <m:e>
                        <m:r>
                          <a:rPr lang="el-GR" sz="1600" i="1">
                            <a:solidFill>
                              <a:srgbClr val="000000"/>
                            </a:solidFill>
                            <a:latin typeface="Cambria Math" panose="02040503050406030204" pitchFamily="18" charset="0"/>
                          </a:rPr>
                          <m:t>𝛽</m:t>
                        </m:r>
                      </m:e>
                      <m:sub>
                        <m:r>
                          <a:rPr lang="en-US" sz="1600" b="0" i="1" u="none" strike="noStrike" kern="1200" baseline="0" smtClean="0">
                            <a:solidFill>
                              <a:srgbClr val="000000"/>
                            </a:solidFill>
                            <a:latin typeface="Cambria Math" panose="02040503050406030204" pitchFamily="18" charset="0"/>
                            <a:ea typeface="+mn-ea"/>
                            <a:cs typeface="+mn-cs"/>
                          </a:rPr>
                          <m:t>𝑖</m:t>
                        </m:r>
                      </m:sub>
                      <m:sup>
                        <m:r>
                          <a:rPr lang="en-US" sz="1600" b="0" i="1" u="none" strike="noStrike" kern="1200" baseline="0" smtClean="0">
                            <a:solidFill>
                              <a:srgbClr val="000000"/>
                            </a:solidFill>
                            <a:latin typeface="Cambria Math" panose="02040503050406030204" pitchFamily="18" charset="0"/>
                            <a:ea typeface="+mn-ea"/>
                            <a:cs typeface="+mn-cs"/>
                          </a:rPr>
                          <m:t>3</m:t>
                        </m:r>
                      </m:sup>
                    </m:sSubSup>
                    <m:r>
                      <a:rPr lang="en-US" sz="1600" b="0" i="1" u="none" strike="noStrike" kern="1200" baseline="0" smtClean="0">
                        <a:solidFill>
                          <a:srgbClr val="000000"/>
                        </a:solidFill>
                        <a:latin typeface="Cambria Math" panose="02040503050406030204" pitchFamily="18" charset="0"/>
                        <a:ea typeface="+mn-ea"/>
                        <a:cs typeface="+mn-cs"/>
                      </a:rPr>
                      <m:t>(</m:t>
                    </m:r>
                    <m:sSub>
                      <m:sSubPr>
                        <m:ctrlPr>
                          <a:rPr lang="en-US" sz="1600" i="1">
                            <a:solidFill>
                              <a:srgbClr val="000000"/>
                            </a:solidFill>
                            <a:latin typeface="Cambria Math" panose="02040503050406030204" pitchFamily="18" charset="0"/>
                          </a:rPr>
                        </m:ctrlPr>
                      </m:sSubPr>
                      <m:e>
                        <m:r>
                          <m:rPr>
                            <m:sty m:val="p"/>
                          </m:rPr>
                          <a:rPr lang="en-US" sz="1600" i="1">
                            <a:solidFill>
                              <a:srgbClr val="000000"/>
                            </a:solidFill>
                            <a:latin typeface="Cambria Math" panose="02040503050406030204" pitchFamily="18" charset="0"/>
                          </a:rPr>
                          <m:t>ρ</m:t>
                        </m:r>
                      </m:e>
                      <m:sub>
                        <m:r>
                          <a:rPr lang="en-US" sz="1600" b="0" i="1" smtClean="0">
                            <a:solidFill>
                              <a:srgbClr val="000000"/>
                            </a:solidFill>
                            <a:latin typeface="Cambria Math" panose="02040503050406030204" pitchFamily="18" charset="0"/>
                          </a:rPr>
                          <m:t>𝑀</m:t>
                        </m:r>
                      </m:sub>
                    </m:sSub>
                    <m:r>
                      <a:rPr lang="en-US" sz="1600" b="0" i="1" smtClean="0">
                        <a:solidFill>
                          <a:srgbClr val="000000"/>
                        </a:solidFill>
                        <a:latin typeface="Cambria Math" panose="02040503050406030204" pitchFamily="18" charset="0"/>
                      </a:rPr>
                      <m:t> − </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𝑟</m:t>
                        </m:r>
                      </m:e>
                      <m:sub>
                        <m:r>
                          <a:rPr lang="en-US" sz="1600" i="1">
                            <a:solidFill>
                              <a:srgbClr val="000000"/>
                            </a:solidFill>
                            <a:latin typeface="Cambria Math" panose="02040503050406030204" pitchFamily="18" charset="0"/>
                          </a:rPr>
                          <m:t>𝑓</m:t>
                        </m:r>
                      </m:sub>
                    </m:sSub>
                  </m:oMath>
                </a14:m>
                <a:r>
                  <a:rPr lang="en-US" sz="1600" b="0" u="none" strike="noStrike" kern="1200" baseline="0" dirty="0">
                    <a:solidFill>
                      <a:srgbClr val="000000"/>
                    </a:solidFill>
                    <a:latin typeface="Cambria Math" panose="02040503050406030204" pitchFamily="18" charset="0"/>
                    <a:ea typeface="+mn-ea"/>
                    <a:cs typeface="+mn-cs"/>
                  </a:rPr>
                  <a:t>) + </a:t>
                </a:r>
                <a14:m>
                  <m:oMath xmlns:m="http://schemas.openxmlformats.org/officeDocument/2006/math">
                    <m:sSubSup>
                      <m:sSubSupPr>
                        <m:ctrlPr>
                          <a:rPr lang="en-US" sz="1600" i="1">
                            <a:solidFill>
                              <a:srgbClr val="000000"/>
                            </a:solidFill>
                            <a:latin typeface="Cambria Math" panose="02040503050406030204" pitchFamily="18" charset="0"/>
                          </a:rPr>
                        </m:ctrlPr>
                      </m:sSubSupPr>
                      <m:e>
                        <m:r>
                          <a:rPr lang="en-US" sz="1600" b="0" i="1" smtClean="0">
                            <a:solidFill>
                              <a:srgbClr val="000000"/>
                            </a:solidFill>
                            <a:latin typeface="Cambria Math" panose="02040503050406030204" pitchFamily="18" charset="0"/>
                          </a:rPr>
                          <m:t>𝑏</m:t>
                        </m:r>
                      </m:e>
                      <m:sub>
                        <m:r>
                          <a:rPr lang="en-US" sz="1600" i="1">
                            <a:solidFill>
                              <a:srgbClr val="000000"/>
                            </a:solidFill>
                            <a:latin typeface="Cambria Math" panose="02040503050406030204" pitchFamily="18" charset="0"/>
                          </a:rPr>
                          <m:t>𝑖</m:t>
                        </m:r>
                      </m:sub>
                      <m:sup>
                        <m:r>
                          <a:rPr lang="en-US" sz="1600" b="0" i="1" smtClean="0">
                            <a:solidFill>
                              <a:srgbClr val="000000"/>
                            </a:solidFill>
                            <a:latin typeface="Cambria Math" panose="02040503050406030204" pitchFamily="18" charset="0"/>
                          </a:rPr>
                          <m:t>𝑠</m:t>
                        </m:r>
                      </m:sup>
                    </m:sSubSup>
                    <m:sSub>
                      <m:sSubPr>
                        <m:ctrlPr>
                          <a:rPr lang="en-US" sz="1600" i="1">
                            <a:solidFill>
                              <a:srgbClr val="000000"/>
                            </a:solidFill>
                            <a:latin typeface="Cambria Math" panose="02040503050406030204" pitchFamily="18" charset="0"/>
                          </a:rPr>
                        </m:ctrlPr>
                      </m:sSubPr>
                      <m:e>
                        <m:r>
                          <m:rPr>
                            <m:sty m:val="p"/>
                          </m:rPr>
                          <a:rPr lang="en-US" sz="1600" i="1">
                            <a:solidFill>
                              <a:srgbClr val="000000"/>
                            </a:solidFill>
                            <a:latin typeface="Cambria Math" panose="02040503050406030204" pitchFamily="18" charset="0"/>
                          </a:rPr>
                          <m:t>ρ</m:t>
                        </m:r>
                      </m:e>
                      <m:sub>
                        <m:r>
                          <a:rPr lang="en-US" sz="1600" b="0" i="1" smtClean="0">
                            <a:solidFill>
                              <a:srgbClr val="000000"/>
                            </a:solidFill>
                            <a:latin typeface="Cambria Math" panose="02040503050406030204" pitchFamily="18" charset="0"/>
                          </a:rPr>
                          <m:t>𝑆𝑀𝐵</m:t>
                        </m:r>
                      </m:sub>
                    </m:sSub>
                    <m:r>
                      <a:rPr lang="en-US" sz="1600" b="0" i="1" smtClean="0">
                        <a:solidFill>
                          <a:srgbClr val="000000"/>
                        </a:solidFill>
                        <a:latin typeface="Cambria Math" panose="02040503050406030204" pitchFamily="18" charset="0"/>
                      </a:rPr>
                      <m:t>+</m:t>
                    </m:r>
                    <m:sSub>
                      <m:sSubPr>
                        <m:ctrlPr>
                          <a:rPr lang="en-US" sz="1600" i="1" smtClean="0">
                            <a:solidFill>
                              <a:srgbClr val="000000"/>
                            </a:solidFill>
                            <a:latin typeface="Cambria Math" panose="02040503050406030204" pitchFamily="18" charset="0"/>
                            <a:ea typeface="Cambria Math" panose="02040503050406030204" pitchFamily="18" charset="0"/>
                          </a:rPr>
                        </m:ctrlPr>
                      </m:sSubPr>
                      <m:e>
                        <m:sSubSup>
                          <m:sSubSupPr>
                            <m:ctrlPr>
                              <a:rPr lang="en-US" sz="1600" i="1">
                                <a:solidFill>
                                  <a:srgbClr val="000000"/>
                                </a:solidFill>
                                <a:latin typeface="Cambria Math" panose="02040503050406030204" pitchFamily="18" charset="0"/>
                              </a:rPr>
                            </m:ctrlPr>
                          </m:sSubSupPr>
                          <m:e>
                            <m:r>
                              <a:rPr lang="en-US" sz="1600" i="1">
                                <a:solidFill>
                                  <a:srgbClr val="000000"/>
                                </a:solidFill>
                                <a:latin typeface="Cambria Math" panose="02040503050406030204" pitchFamily="18" charset="0"/>
                              </a:rPr>
                              <m:t>𝑏</m:t>
                            </m:r>
                          </m:e>
                          <m:sub>
                            <m:r>
                              <a:rPr lang="en-US" sz="1600" i="1">
                                <a:solidFill>
                                  <a:srgbClr val="000000"/>
                                </a:solidFill>
                                <a:latin typeface="Cambria Math" panose="02040503050406030204" pitchFamily="18" charset="0"/>
                              </a:rPr>
                              <m:t>𝑖</m:t>
                            </m:r>
                          </m:sub>
                          <m:sup>
                            <m:r>
                              <a:rPr lang="en-US" sz="1600" b="0" i="1" smtClean="0">
                                <a:solidFill>
                                  <a:srgbClr val="000000"/>
                                </a:solidFill>
                                <a:latin typeface="Cambria Math" panose="02040503050406030204" pitchFamily="18" charset="0"/>
                              </a:rPr>
                              <m:t>𝑣</m:t>
                            </m:r>
                          </m:sup>
                        </m:sSubSup>
                        <m:sSub>
                          <m:sSubPr>
                            <m:ctrlPr>
                              <a:rPr lang="en-US" sz="1600" i="1">
                                <a:solidFill>
                                  <a:srgbClr val="000000"/>
                                </a:solidFill>
                                <a:latin typeface="Cambria Math" panose="02040503050406030204" pitchFamily="18" charset="0"/>
                              </a:rPr>
                            </m:ctrlPr>
                          </m:sSubPr>
                          <m:e>
                            <m:r>
                              <m:rPr>
                                <m:sty m:val="p"/>
                              </m:rPr>
                              <a:rPr lang="en-US" sz="1600" i="1">
                                <a:solidFill>
                                  <a:srgbClr val="000000"/>
                                </a:solidFill>
                                <a:latin typeface="Cambria Math" panose="02040503050406030204" pitchFamily="18" charset="0"/>
                              </a:rPr>
                              <m:t>ρ</m:t>
                            </m:r>
                          </m:e>
                          <m:sub>
                            <m:r>
                              <a:rPr lang="en-US" sz="1600" b="0" i="1" smtClean="0">
                                <a:solidFill>
                                  <a:srgbClr val="000000"/>
                                </a:solidFill>
                                <a:latin typeface="Cambria Math" panose="02040503050406030204" pitchFamily="18" charset="0"/>
                              </a:rPr>
                              <m:t>𝐻𝑀𝐿</m:t>
                            </m:r>
                          </m:sub>
                        </m:sSub>
                        <m:r>
                          <a:rPr lang="en-US" sz="1600" b="0" i="1" smtClean="0">
                            <a:solidFill>
                              <a:srgbClr val="000000"/>
                            </a:solidFill>
                            <a:latin typeface="Cambria Math" panose="02040503050406030204" pitchFamily="18" charset="0"/>
                          </a:rPr>
                          <m:t>+ </m:t>
                        </m:r>
                        <m:r>
                          <a:rPr lang="en-US" sz="1600" i="1">
                            <a:solidFill>
                              <a:srgbClr val="000000"/>
                            </a:solidFill>
                            <a:latin typeface="Cambria Math" panose="02040503050406030204" pitchFamily="18" charset="0"/>
                            <a:ea typeface="Cambria Math" panose="02040503050406030204" pitchFamily="18" charset="0"/>
                          </a:rPr>
                          <m:t>𝛼</m:t>
                        </m:r>
                      </m:e>
                      <m:sub>
                        <m:r>
                          <a:rPr lang="en-US" sz="1600" b="0" i="1" smtClean="0">
                            <a:solidFill>
                              <a:srgbClr val="000000"/>
                            </a:solidFill>
                            <a:latin typeface="Cambria Math" panose="02040503050406030204" pitchFamily="18" charset="0"/>
                            <a:ea typeface="Cambria Math" panose="02040503050406030204" pitchFamily="18" charset="0"/>
                          </a:rPr>
                          <m:t>𝑖</m:t>
                        </m:r>
                      </m:sub>
                    </m:sSub>
                  </m:oMath>
                </a14:m>
                <a:endParaRPr lang="en-US" sz="1600" b="0" u="none" strike="noStrike" kern="1200" baseline="0" dirty="0">
                  <a:solidFill>
                    <a:srgbClr val="000000"/>
                  </a:solidFill>
                  <a:latin typeface="Cambria Math" panose="02040503050406030204" pitchFamily="18" charset="0"/>
                  <a:ea typeface="+mn-ea"/>
                  <a:cs typeface="+mn-cs"/>
                </a:endParaRPr>
              </a:p>
              <a:p>
                <a:pPr>
                  <a:buFontTx/>
                  <a:buChar char="-"/>
                </a:pPr>
                <a14:m>
                  <m:oMath xmlns:m="http://schemas.openxmlformats.org/officeDocument/2006/math">
                    <m:sSub>
                      <m:sSubPr>
                        <m:ctrlPr>
                          <a:rPr lang="en-US" sz="1600" i="1" smtClean="0">
                            <a:solidFill>
                              <a:srgbClr val="000000"/>
                            </a:solidFill>
                            <a:latin typeface="Cambria Math" panose="02040503050406030204" pitchFamily="18" charset="0"/>
                          </a:rPr>
                        </m:ctrlPr>
                      </m:sSubPr>
                      <m:e>
                        <m:r>
                          <m:rPr>
                            <m:sty m:val="p"/>
                          </m:rPr>
                          <a:rPr lang="en-US" sz="1600" i="1">
                            <a:solidFill>
                              <a:srgbClr val="000000"/>
                            </a:solidFill>
                            <a:latin typeface="Cambria Math" panose="02040503050406030204" pitchFamily="18" charset="0"/>
                          </a:rPr>
                          <m:t>ρ</m:t>
                        </m:r>
                      </m:e>
                      <m:sub>
                        <m:r>
                          <a:rPr lang="en-US" sz="1600" b="0" i="1" smtClean="0">
                            <a:solidFill>
                              <a:srgbClr val="000000"/>
                            </a:solidFill>
                            <a:latin typeface="Cambria Math" panose="02040503050406030204" pitchFamily="18" charset="0"/>
                          </a:rPr>
                          <m:t>𝑆𝑀𝐵</m:t>
                        </m:r>
                      </m:sub>
                    </m:sSub>
                  </m:oMath>
                </a14:m>
                <a:r>
                  <a:rPr lang="en-US" sz="1600" b="0" u="none" strike="noStrike" kern="1200" baseline="0" dirty="0">
                    <a:solidFill>
                      <a:srgbClr val="000000"/>
                    </a:solidFill>
                    <a:latin typeface="Cambria Math" panose="02040503050406030204" pitchFamily="18" charset="0"/>
                    <a:ea typeface="+mn-ea"/>
                    <a:cs typeface="+mn-cs"/>
                  </a:rPr>
                  <a:t> is the</a:t>
                </a:r>
                <a:r>
                  <a:rPr lang="en-US" sz="1600" b="0" u="none" strike="noStrike" kern="1200" dirty="0">
                    <a:solidFill>
                      <a:srgbClr val="000000"/>
                    </a:solidFill>
                    <a:latin typeface="Cambria Math" panose="02040503050406030204" pitchFamily="18" charset="0"/>
                    <a:ea typeface="+mn-ea"/>
                    <a:cs typeface="+mn-cs"/>
                  </a:rPr>
                  <a:t> size factor</a:t>
                </a:r>
              </a:p>
              <a:p>
                <a:pPr>
                  <a:buFontTx/>
                  <a:buChar char="-"/>
                </a:pPr>
                <a14:m>
                  <m:oMath xmlns:m="http://schemas.openxmlformats.org/officeDocument/2006/math">
                    <m:sSub>
                      <m:sSubPr>
                        <m:ctrlPr>
                          <a:rPr lang="en-US" sz="1600" i="1" smtClean="0">
                            <a:solidFill>
                              <a:srgbClr val="000000"/>
                            </a:solidFill>
                            <a:latin typeface="Cambria Math" panose="02040503050406030204" pitchFamily="18" charset="0"/>
                          </a:rPr>
                        </m:ctrlPr>
                      </m:sSubPr>
                      <m:e>
                        <m:r>
                          <m:rPr>
                            <m:sty m:val="p"/>
                          </m:rPr>
                          <a:rPr lang="en-US" sz="1600" i="1">
                            <a:solidFill>
                              <a:srgbClr val="000000"/>
                            </a:solidFill>
                            <a:latin typeface="Cambria Math" panose="02040503050406030204" pitchFamily="18" charset="0"/>
                          </a:rPr>
                          <m:t>ρ</m:t>
                        </m:r>
                      </m:e>
                      <m:sub>
                        <m:r>
                          <a:rPr lang="en-US" sz="1600" b="0" i="1" smtClean="0">
                            <a:solidFill>
                              <a:srgbClr val="000000"/>
                            </a:solidFill>
                            <a:latin typeface="Cambria Math" panose="02040503050406030204" pitchFamily="18" charset="0"/>
                          </a:rPr>
                          <m:t>𝐻𝑀𝐿</m:t>
                        </m:r>
                      </m:sub>
                    </m:sSub>
                  </m:oMath>
                </a14:m>
                <a:r>
                  <a:rPr lang="en-US" sz="1600" b="0" u="none" strike="noStrike" kern="1200" baseline="0" dirty="0">
                    <a:solidFill>
                      <a:srgbClr val="000000"/>
                    </a:solidFill>
                    <a:latin typeface="Cambria Math" panose="02040503050406030204" pitchFamily="18" charset="0"/>
                    <a:ea typeface="+mn-ea"/>
                    <a:cs typeface="+mn-cs"/>
                  </a:rPr>
                  <a:t> is the</a:t>
                </a:r>
                <a:r>
                  <a:rPr lang="en-US" sz="1600" b="0" u="none" strike="noStrike" kern="1200" dirty="0">
                    <a:solidFill>
                      <a:srgbClr val="000000"/>
                    </a:solidFill>
                    <a:latin typeface="Cambria Math" panose="02040503050406030204" pitchFamily="18" charset="0"/>
                    <a:ea typeface="+mn-ea"/>
                    <a:cs typeface="+mn-cs"/>
                  </a:rPr>
                  <a:t> value factor</a:t>
                </a:r>
              </a:p>
              <a:p>
                <a:pPr>
                  <a:buFontTx/>
                  <a:buChar char="-"/>
                </a:pPr>
                <a14:m>
                  <m:oMath xmlns:m="http://schemas.openxmlformats.org/officeDocument/2006/math">
                    <m:sSubSup>
                      <m:sSubSupPr>
                        <m:ctrlPr>
                          <a:rPr lang="en-US" sz="1600" b="0" i="1" u="none" strike="noStrike" kern="1200" baseline="0" smtClean="0">
                            <a:solidFill>
                              <a:srgbClr val="000000"/>
                            </a:solidFill>
                            <a:latin typeface="Cambria Math" panose="02040503050406030204" pitchFamily="18" charset="0"/>
                            <a:ea typeface="+mn-ea"/>
                            <a:cs typeface="+mn-cs"/>
                          </a:rPr>
                        </m:ctrlPr>
                      </m:sSubSupPr>
                      <m:e>
                        <m:r>
                          <a:rPr lang="el-GR" sz="1600" i="1">
                            <a:solidFill>
                              <a:srgbClr val="000000"/>
                            </a:solidFill>
                            <a:latin typeface="Cambria Math" panose="02040503050406030204" pitchFamily="18" charset="0"/>
                          </a:rPr>
                          <m:t>𝛽</m:t>
                        </m:r>
                      </m:e>
                      <m:sub>
                        <m:r>
                          <a:rPr lang="en-US" sz="1600" b="0" i="1" u="none" strike="noStrike" kern="1200" baseline="0" smtClean="0">
                            <a:solidFill>
                              <a:srgbClr val="000000"/>
                            </a:solidFill>
                            <a:latin typeface="Cambria Math" panose="02040503050406030204" pitchFamily="18" charset="0"/>
                            <a:ea typeface="+mn-ea"/>
                            <a:cs typeface="+mn-cs"/>
                          </a:rPr>
                          <m:t>𝑖</m:t>
                        </m:r>
                      </m:sub>
                      <m:sup>
                        <m:r>
                          <a:rPr lang="en-US" sz="1600" b="0" i="1" u="none" strike="noStrike" kern="1200" baseline="0" smtClean="0">
                            <a:solidFill>
                              <a:srgbClr val="000000"/>
                            </a:solidFill>
                            <a:latin typeface="Cambria Math" panose="02040503050406030204" pitchFamily="18" charset="0"/>
                            <a:ea typeface="+mn-ea"/>
                            <a:cs typeface="+mn-cs"/>
                          </a:rPr>
                          <m:t>3</m:t>
                        </m:r>
                      </m:sup>
                    </m:sSubSup>
                  </m:oMath>
                </a14:m>
                <a:r>
                  <a:rPr lang="en-US" sz="1600" i="1" dirty="0">
                    <a:solidFill>
                      <a:srgbClr val="000000"/>
                    </a:solidFill>
                    <a:latin typeface="Cambria Math" panose="02040503050406030204" pitchFamily="18" charset="0"/>
                  </a:rPr>
                  <a:t>, </a:t>
                </a:r>
                <a14:m>
                  <m:oMath xmlns:m="http://schemas.openxmlformats.org/officeDocument/2006/math">
                    <m:sSubSup>
                      <m:sSubSupPr>
                        <m:ctrlPr>
                          <a:rPr lang="en-US" sz="1600" i="1">
                            <a:solidFill>
                              <a:srgbClr val="000000"/>
                            </a:solidFill>
                            <a:latin typeface="Cambria Math" panose="02040503050406030204" pitchFamily="18" charset="0"/>
                          </a:rPr>
                        </m:ctrlPr>
                      </m:sSubSupPr>
                      <m:e>
                        <m:r>
                          <a:rPr lang="en-US" sz="1600" i="1">
                            <a:solidFill>
                              <a:srgbClr val="000000"/>
                            </a:solidFill>
                            <a:latin typeface="Cambria Math" panose="02040503050406030204" pitchFamily="18" charset="0"/>
                          </a:rPr>
                          <m:t>𝑏</m:t>
                        </m:r>
                      </m:e>
                      <m:sub>
                        <m:r>
                          <a:rPr lang="en-US" sz="1600" i="1">
                            <a:solidFill>
                              <a:srgbClr val="000000"/>
                            </a:solidFill>
                            <a:latin typeface="Cambria Math" panose="02040503050406030204" pitchFamily="18" charset="0"/>
                          </a:rPr>
                          <m:t>𝑖</m:t>
                        </m:r>
                      </m:sub>
                      <m:sup>
                        <m:r>
                          <a:rPr lang="en-US" sz="1600" i="1">
                            <a:solidFill>
                              <a:srgbClr val="000000"/>
                            </a:solidFill>
                            <a:latin typeface="Cambria Math" panose="02040503050406030204" pitchFamily="18" charset="0"/>
                          </a:rPr>
                          <m:t>𝑠</m:t>
                        </m:r>
                      </m:sup>
                    </m:sSubSup>
                  </m:oMath>
                </a14:m>
                <a:r>
                  <a:rPr lang="en-US" sz="1600" i="1" dirty="0">
                    <a:solidFill>
                      <a:srgbClr val="000000"/>
                    </a:solidFill>
                    <a:latin typeface="Cambria Math" panose="02040503050406030204" pitchFamily="18" charset="0"/>
                  </a:rPr>
                  <a:t>, </a:t>
                </a:r>
                <a14:m>
                  <m:oMath xmlns:m="http://schemas.openxmlformats.org/officeDocument/2006/math">
                    <m:sSubSup>
                      <m:sSubSupPr>
                        <m:ctrlPr>
                          <a:rPr lang="en-US" sz="1600" i="1">
                            <a:solidFill>
                              <a:srgbClr val="000000"/>
                            </a:solidFill>
                            <a:latin typeface="Cambria Math" panose="02040503050406030204" pitchFamily="18" charset="0"/>
                          </a:rPr>
                        </m:ctrlPr>
                      </m:sSubSupPr>
                      <m:e>
                        <m:r>
                          <a:rPr lang="en-US" sz="1600" i="1">
                            <a:solidFill>
                              <a:srgbClr val="000000"/>
                            </a:solidFill>
                            <a:latin typeface="Cambria Math" panose="02040503050406030204" pitchFamily="18" charset="0"/>
                          </a:rPr>
                          <m:t>𝑏</m:t>
                        </m:r>
                      </m:e>
                      <m:sub>
                        <m:r>
                          <a:rPr lang="en-US" sz="1600" i="1">
                            <a:solidFill>
                              <a:srgbClr val="000000"/>
                            </a:solidFill>
                            <a:latin typeface="Cambria Math" panose="02040503050406030204" pitchFamily="18" charset="0"/>
                          </a:rPr>
                          <m:t>𝑖</m:t>
                        </m:r>
                      </m:sub>
                      <m:sup>
                        <m:r>
                          <a:rPr lang="en-US" sz="1600" i="1">
                            <a:solidFill>
                              <a:srgbClr val="000000"/>
                            </a:solidFill>
                            <a:latin typeface="Cambria Math" panose="02040503050406030204" pitchFamily="18" charset="0"/>
                          </a:rPr>
                          <m:t>𝑣</m:t>
                        </m:r>
                      </m:sup>
                    </m:sSubSup>
                  </m:oMath>
                </a14:m>
                <a:r>
                  <a:rPr lang="en-US" sz="1600" i="1" dirty="0">
                    <a:solidFill>
                      <a:srgbClr val="000000"/>
                    </a:solidFill>
                    <a:latin typeface="Cambria Math" panose="02040503050406030204" pitchFamily="18" charset="0"/>
                  </a:rPr>
                  <a:t> </a:t>
                </a:r>
                <a:r>
                  <a:rPr lang="en-US" sz="1600" dirty="0">
                    <a:solidFill>
                      <a:srgbClr val="000000"/>
                    </a:solidFill>
                    <a:latin typeface="Cambria Math" panose="02040503050406030204" pitchFamily="18" charset="0"/>
                  </a:rPr>
                  <a:t>are the coefficients to be estimated.</a:t>
                </a:r>
              </a:p>
              <a:p>
                <a:endParaRPr lang="en-US" sz="1600" b="0" i="1" u="none" strike="noStrike" kern="1200" baseline="0" dirty="0">
                  <a:solidFill>
                    <a:srgbClr val="000000"/>
                  </a:solidFill>
                  <a:latin typeface="Cambria Math" panose="02040503050406030204" pitchFamily="18" charset="0"/>
                  <a:ea typeface="+mn-ea"/>
                  <a:cs typeface="+mn-cs"/>
                </a:endParaRPr>
              </a:p>
              <a:p>
                <a14:m>
                  <m:oMath xmlns:m="http://schemas.openxmlformats.org/officeDocument/2006/math">
                    <m:sSubSup>
                      <m:sSubSupPr>
                        <m:ctrlPr>
                          <a:rPr lang="en-US" sz="1600" b="0" i="1" u="none" strike="noStrike" kern="1200" baseline="0" smtClean="0">
                            <a:solidFill>
                              <a:srgbClr val="000000"/>
                            </a:solidFill>
                            <a:latin typeface="Cambria Math" panose="02040503050406030204" pitchFamily="18" charset="0"/>
                            <a:ea typeface="+mn-ea"/>
                            <a:cs typeface="+mn-cs"/>
                          </a:rPr>
                        </m:ctrlPr>
                      </m:sSubSupPr>
                      <m:e>
                        <m:r>
                          <a:rPr lang="en-US" sz="1600" b="0" i="1" u="none" strike="noStrike" kern="1200" baseline="0" smtClean="0">
                            <a:solidFill>
                              <a:srgbClr val="000000"/>
                            </a:solidFill>
                            <a:latin typeface="Cambria Math" panose="02040503050406030204" pitchFamily="18" charset="0"/>
                            <a:ea typeface="+mn-ea"/>
                            <a:cs typeface="+mn-cs"/>
                          </a:rPr>
                          <m:t>𝑆</m:t>
                        </m:r>
                      </m:e>
                      <m:sub>
                        <m:r>
                          <a:rPr lang="en-US" sz="1600" b="0" i="1" u="none" strike="noStrike" kern="1200" baseline="0" smtClean="0">
                            <a:solidFill>
                              <a:srgbClr val="000000"/>
                            </a:solidFill>
                            <a:latin typeface="Cambria Math" panose="02040503050406030204" pitchFamily="18" charset="0"/>
                            <a:ea typeface="+mn-ea"/>
                            <a:cs typeface="+mn-cs"/>
                          </a:rPr>
                          <m:t>60</m:t>
                        </m:r>
                      </m:sub>
                      <m:sup>
                        <m:r>
                          <a:rPr lang="en-US" sz="1600" b="0" i="1" u="none" strike="noStrike" kern="1200" baseline="0" smtClean="0">
                            <a:solidFill>
                              <a:srgbClr val="000000"/>
                            </a:solidFill>
                            <a:latin typeface="Cambria Math" panose="02040503050406030204" pitchFamily="18" charset="0"/>
                            <a:ea typeface="+mn-ea"/>
                            <a:cs typeface="+mn-cs"/>
                          </a:rPr>
                          <m:t>90</m:t>
                        </m:r>
                      </m:sup>
                    </m:sSubSup>
                  </m:oMath>
                </a14:m>
                <a:r>
                  <a:rPr lang="en-US" sz="1600" b="0" i="0" u="none" strike="noStrike" kern="1200" baseline="0" dirty="0">
                    <a:solidFill>
                      <a:srgbClr val="000000"/>
                    </a:solidFill>
                    <a:latin typeface="+mn-lt"/>
                    <a:ea typeface="+mn-ea"/>
                    <a:cs typeface="+mn-cs"/>
                  </a:rPr>
                  <a:t>(</a:t>
                </a:r>
                <a14:m>
                  <m:oMath xmlns:m="http://schemas.openxmlformats.org/officeDocument/2006/math">
                    <m:r>
                      <a:rPr lang="el-GR" sz="1600" b="0" i="1" u="none" strike="noStrike" kern="1200" baseline="0" smtClean="0">
                        <a:solidFill>
                          <a:srgbClr val="000000"/>
                        </a:solidFill>
                        <a:latin typeface="Cambria Math" panose="02040503050406030204" pitchFamily="18" charset="0"/>
                        <a:ea typeface="+mn-ea"/>
                        <a:cs typeface="+mn-cs"/>
                      </a:rPr>
                      <m:t>𝛽</m:t>
                    </m:r>
                    <m:sPre>
                      <m:sPrePr>
                        <m:ctrlPr>
                          <a:rPr lang="en-US" sz="1600" b="0" i="1" u="none" strike="noStrike" kern="1200" baseline="0" smtClean="0">
                            <a:solidFill>
                              <a:srgbClr val="000000"/>
                            </a:solidFill>
                            <a:latin typeface="Cambria Math" panose="02040503050406030204" pitchFamily="18" charset="0"/>
                            <a:ea typeface="+mn-ea"/>
                            <a:cs typeface="+mn-cs"/>
                          </a:rPr>
                        </m:ctrlPr>
                      </m:sPrePr>
                      <m:sub>
                        <m:r>
                          <a:rPr lang="en-US" sz="1600" b="0" i="1" u="none" strike="noStrike" kern="1200" baseline="0" smtClean="0">
                            <a:solidFill>
                              <a:srgbClr val="000000"/>
                            </a:solidFill>
                            <a:latin typeface="Cambria Math" panose="02040503050406030204" pitchFamily="18" charset="0"/>
                            <a:ea typeface="+mn-ea"/>
                            <a:cs typeface="+mn-cs"/>
                          </a:rPr>
                          <m:t>𝑇</m:t>
                        </m:r>
                      </m:sub>
                      <m:sup>
                        <m:r>
                          <a:rPr lang="en-US" sz="1600" b="0" i="1" u="none" strike="noStrike" kern="1200" baseline="0" smtClean="0">
                            <a:solidFill>
                              <a:srgbClr val="000000"/>
                            </a:solidFill>
                            <a:latin typeface="Cambria Math" panose="02040503050406030204" pitchFamily="18" charset="0"/>
                            <a:ea typeface="+mn-ea"/>
                            <a:cs typeface="+mn-cs"/>
                          </a:rPr>
                          <m:t>𝑚</m:t>
                        </m:r>
                      </m:sup>
                      <m:e>
                        <m:r>
                          <a:rPr lang="en-US" sz="1600" b="0" i="1" u="none" strike="noStrike" kern="1200" baseline="0" smtClean="0">
                            <a:solidFill>
                              <a:srgbClr val="000000"/>
                            </a:solidFill>
                            <a:latin typeface="Cambria Math" panose="02040503050406030204" pitchFamily="18" charset="0"/>
                            <a:ea typeface="+mn-ea"/>
                            <a:cs typeface="+mn-cs"/>
                          </a:rPr>
                          <m:t> =0)</m:t>
                        </m:r>
                      </m:e>
                    </m:sPre>
                    <m:r>
                      <a:rPr lang="en-US" sz="1600" b="0" i="1" u="none" strike="noStrike" kern="1200" baseline="0" smtClean="0">
                        <a:solidFill>
                          <a:srgbClr val="000000"/>
                        </a:solidFill>
                        <a:latin typeface="Cambria Math" panose="02040503050406030204" pitchFamily="18" charset="0"/>
                        <a:ea typeface="+mn-ea"/>
                        <a:cs typeface="+mn-cs"/>
                      </a:rPr>
                      <m:t> </m:t>
                    </m:r>
                  </m:oMath>
                </a14:m>
                <a:r>
                  <a:rPr lang="en-US" sz="1600" dirty="0"/>
                  <a:t>is a description of the assumptions of a given portfolio strategy. In this case, we are using 90 days for estimation of expected returns, 60 days for estimation of covariance, and a target Beta of 0.</a:t>
                </a:r>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08431" y="924465"/>
                <a:ext cx="8261899" cy="5692125"/>
              </a:xfrm>
              <a:prstGeom prst="rect">
                <a:avLst/>
              </a:prstGeom>
              <a:blipFill rotWithShape="1">
                <a:blip r:embed="rId1"/>
                <a:stretch>
                  <a:fillRect l="-74" t="-322" b="-3323"/>
                </a:stretch>
              </a:blipFill>
              <a:ln w="9525">
                <a:noFill/>
                <a:miter lim="800000"/>
              </a:ln>
            </p:spPr>
            <p:txBody>
              <a:bodyPr/>
              <a:lstStyle/>
              <a:p>
                <a:r>
                  <a:rPr lang="en-US">
                    <a:noFill/>
                  </a:rPr>
                  <a:t> </a:t>
                </a:r>
                <a:endParaRPr lang="en-US">
                  <a:noFill/>
                </a:endParaRP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a:spLocks noGrp="1"/>
          </p:cNvSpPr>
          <p:nvPr>
            <p:ph type="body" sz="quarter" idx="11"/>
          </p:nvPr>
        </p:nvSpPr>
        <p:spPr>
          <a:xfrm>
            <a:off x="214313" y="383737"/>
            <a:ext cx="7285037" cy="388938"/>
          </a:xfrm>
        </p:spPr>
        <p:txBody>
          <a:bodyPr/>
          <a:lstStyle/>
          <a:p>
            <a:pPr indent="0" latinLnBrk="0">
              <a:spcBef>
                <a:spcPts val="600"/>
              </a:spcBef>
            </a:pPr>
            <a:r>
              <a:rPr lang="en-US" sz="2400" dirty="0">
                <a:latin typeface="Times New Roman" panose="02020603050405020304" pitchFamily="18" charset="0"/>
                <a:cs typeface="Times New Roman" panose="02020603050405020304" pitchFamily="18" charset="0"/>
              </a:rPr>
              <a:t>Workflow</a:t>
            </a:r>
            <a:endParaRPr lang="en-US" sz="2400" dirty="0">
              <a:latin typeface="Times New Roman" panose="02020603050405020304" pitchFamily="18" charset="0"/>
              <a:cs typeface="Times New Roman" panose="02020603050405020304" pitchFamily="18" charset="0"/>
            </a:endParaRPr>
          </a:p>
        </p:txBody>
      </p:sp>
      <p:sp>
        <p:nvSpPr>
          <p:cNvPr id="89" name="Content Placeholder 2"/>
          <p:cNvSpPr txBox="1"/>
          <p:nvPr/>
        </p:nvSpPr>
        <p:spPr bwMode="auto">
          <a:xfrm>
            <a:off x="214314" y="1370371"/>
            <a:ext cx="7545276" cy="388939"/>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pPr marL="0" indent="0" latinLnBrk="0">
              <a:spcBef>
                <a:spcPts val="600"/>
              </a:spcBef>
              <a:buNone/>
            </a:pPr>
            <a:endParaRPr lang="en-US" sz="1600" kern="0" dirty="0">
              <a:latin typeface="Times New Roman" panose="02020603050405020304" pitchFamily="18" charset="0"/>
              <a:cs typeface="Times New Roman" panose="02020603050405020304" pitchFamily="18" charset="0"/>
            </a:endParaRPr>
          </a:p>
          <a:p>
            <a:pPr indent="0" latinLnBrk="0">
              <a:spcBef>
                <a:spcPts val="600"/>
              </a:spcBef>
            </a:pPr>
            <a:endParaRPr lang="en-US" sz="1600" kern="0" dirty="0">
              <a:latin typeface="Times New Roman" panose="02020603050405020304" pitchFamily="18" charset="0"/>
              <a:cs typeface="Times New Roman" panose="02020603050405020304" pitchFamily="18" charset="0"/>
            </a:endParaRPr>
          </a:p>
          <a:p>
            <a:pPr indent="0" latinLnBrk="0">
              <a:spcBef>
                <a:spcPts val="600"/>
              </a:spcBef>
            </a:pPr>
            <a:endParaRPr lang="en-US" sz="1600" kern="0" dirty="0">
              <a:latin typeface="Times New Roman" panose="02020603050405020304" pitchFamily="18" charset="0"/>
              <a:cs typeface="Times New Roman" panose="02020603050405020304" pitchFamily="18" charset="0"/>
            </a:endParaRPr>
          </a:p>
          <a:p>
            <a:pPr indent="0" latinLnBrk="0">
              <a:spcBef>
                <a:spcPts val="600"/>
              </a:spcBef>
            </a:pPr>
            <a:endParaRPr lang="en-US" sz="1600" kern="0" dirty="0">
              <a:latin typeface="Times New Roman" panose="02020603050405020304" pitchFamily="18" charset="0"/>
              <a:cs typeface="Times New Roman" panose="02020603050405020304" pitchFamily="18" charset="0"/>
            </a:endParaRPr>
          </a:p>
          <a:p>
            <a:pPr indent="0" latinLnBrk="0">
              <a:spcBef>
                <a:spcPts val="600"/>
              </a:spcBef>
            </a:pPr>
            <a:endParaRPr lang="en-US" sz="1600" kern="0" dirty="0">
              <a:latin typeface="Times New Roman" panose="02020603050405020304" pitchFamily="18" charset="0"/>
              <a:cs typeface="Times New Roman" panose="02020603050405020304" pitchFamily="18" charset="0"/>
            </a:endParaRPr>
          </a:p>
          <a:p>
            <a:pPr indent="0" latinLnBrk="0">
              <a:spcBef>
                <a:spcPts val="600"/>
              </a:spcBef>
            </a:pPr>
            <a:endParaRPr lang="en-US" sz="1600" kern="0" dirty="0">
              <a:latin typeface="Times New Roman" panose="02020603050405020304" pitchFamily="18" charset="0"/>
              <a:cs typeface="Times New Roman" panose="02020603050405020304" pitchFamily="18" charset="0"/>
            </a:endParaRPr>
          </a:p>
          <a:p>
            <a:pPr indent="0" latinLnBrk="0">
              <a:spcBef>
                <a:spcPts val="600"/>
              </a:spcBef>
            </a:pPr>
            <a:endParaRPr lang="en-US" sz="1600" kern="0" dirty="0">
              <a:latin typeface="Times New Roman" panose="02020603050405020304" pitchFamily="18" charset="0"/>
              <a:cs typeface="Times New Roman" panose="02020603050405020304" pitchFamily="18" charset="0"/>
            </a:endParaRPr>
          </a:p>
          <a:p>
            <a:endParaRPr lang="en-US" sz="1600" kern="0" dirty="0">
              <a:latin typeface="Times New Roman" panose="02020603050405020304" pitchFamily="18" charset="0"/>
              <a:cs typeface="Times New Roman" panose="02020603050405020304" pitchFamily="18" charset="0"/>
            </a:endParaRPr>
          </a:p>
        </p:txBody>
      </p:sp>
      <p:sp>
        <p:nvSpPr>
          <p:cNvPr id="90" name="Arrow: Right 13"/>
          <p:cNvSpPr/>
          <p:nvPr/>
        </p:nvSpPr>
        <p:spPr bwMode="auto">
          <a:xfrm>
            <a:off x="4069397" y="1334906"/>
            <a:ext cx="535159" cy="388939"/>
          </a:xfrm>
          <a:prstGeom prst="rightArrow">
            <a:avLst/>
          </a:prstGeom>
          <a:solidFill>
            <a:srgbClr val="003768"/>
          </a:solid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1" name="Rectangle: Rounded Corners 14"/>
          <p:cNvSpPr/>
          <p:nvPr/>
        </p:nvSpPr>
        <p:spPr bwMode="auto">
          <a:xfrm>
            <a:off x="4665980" y="1239520"/>
            <a:ext cx="4264025" cy="591820"/>
          </a:xfrm>
          <a:prstGeom prst="roundRect">
            <a:avLst/>
          </a:prstGeom>
          <a:no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2" name="Rectangle: Rounded Corners 34"/>
          <p:cNvSpPr/>
          <p:nvPr/>
        </p:nvSpPr>
        <p:spPr bwMode="auto">
          <a:xfrm>
            <a:off x="126964" y="4751086"/>
            <a:ext cx="3801937" cy="1496481"/>
          </a:xfrm>
          <a:prstGeom prst="roundRect">
            <a:avLst/>
          </a:prstGeom>
          <a:no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3" name="Rectangle: Rounded Corners 40"/>
          <p:cNvSpPr/>
          <p:nvPr/>
        </p:nvSpPr>
        <p:spPr bwMode="auto">
          <a:xfrm>
            <a:off x="5024120" y="4819015"/>
            <a:ext cx="4039235" cy="1360805"/>
          </a:xfrm>
          <a:prstGeom prst="roundRect">
            <a:avLst/>
          </a:prstGeom>
          <a:no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4" name="Rectangle: Rounded Corners 49"/>
          <p:cNvSpPr/>
          <p:nvPr/>
        </p:nvSpPr>
        <p:spPr bwMode="auto">
          <a:xfrm>
            <a:off x="127000" y="1000125"/>
            <a:ext cx="3813175" cy="1109980"/>
          </a:xfrm>
          <a:prstGeom prst="roundRect">
            <a:avLst/>
          </a:prstGeom>
          <a:no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5" name="Rectangle: Rounded Corners 51"/>
          <p:cNvSpPr/>
          <p:nvPr/>
        </p:nvSpPr>
        <p:spPr bwMode="auto">
          <a:xfrm>
            <a:off x="126964" y="2457308"/>
            <a:ext cx="3801937" cy="595479"/>
          </a:xfrm>
          <a:prstGeom prst="roundRect">
            <a:avLst/>
          </a:prstGeom>
          <a:no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6" name="Arrow: Right 53"/>
          <p:cNvSpPr/>
          <p:nvPr/>
        </p:nvSpPr>
        <p:spPr bwMode="auto">
          <a:xfrm rot="10800000">
            <a:off x="4068877" y="2560342"/>
            <a:ext cx="535159" cy="388939"/>
          </a:xfrm>
          <a:prstGeom prst="rightArrow">
            <a:avLst/>
          </a:prstGeom>
          <a:solidFill>
            <a:srgbClr val="003768"/>
          </a:solid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7" name="Arrow: Right 57"/>
          <p:cNvSpPr/>
          <p:nvPr/>
        </p:nvSpPr>
        <p:spPr bwMode="auto">
          <a:xfrm>
            <a:off x="4181215" y="5133617"/>
            <a:ext cx="535159" cy="388939"/>
          </a:xfrm>
          <a:prstGeom prst="rightArrow">
            <a:avLst/>
          </a:prstGeom>
          <a:solidFill>
            <a:schemeClr val="bg1">
              <a:lumMod val="65000"/>
            </a:schemeClr>
          </a:solidFill>
          <a:ln w="28575" cmpd="dbl" algn="ctr">
            <a:solidFill>
              <a:schemeClr val="tx1">
                <a:lumMod val="85000"/>
                <a:lumOff val="15000"/>
              </a:schemeClr>
            </a:solidFill>
            <a:prstDash val="solid"/>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8" name="Arrow: Right 31"/>
          <p:cNvSpPr/>
          <p:nvPr/>
        </p:nvSpPr>
        <p:spPr bwMode="auto">
          <a:xfrm rot="5400000">
            <a:off x="6741160" y="1891665"/>
            <a:ext cx="353060" cy="389255"/>
          </a:xfrm>
          <a:prstGeom prst="rightArrow">
            <a:avLst/>
          </a:prstGeom>
          <a:solidFill>
            <a:srgbClr val="003768"/>
          </a:solid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9" name="Rectangle: Rounded Corners 32"/>
          <p:cNvSpPr/>
          <p:nvPr/>
        </p:nvSpPr>
        <p:spPr bwMode="auto">
          <a:xfrm>
            <a:off x="4693285" y="2338070"/>
            <a:ext cx="4264025" cy="1414780"/>
          </a:xfrm>
          <a:prstGeom prst="roundRect">
            <a:avLst/>
          </a:prstGeom>
          <a:no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0" name="文本框 99"/>
          <p:cNvSpPr txBox="1"/>
          <p:nvPr/>
        </p:nvSpPr>
        <p:spPr>
          <a:xfrm>
            <a:off x="391160" y="1122045"/>
            <a:ext cx="3404235" cy="275590"/>
          </a:xfrm>
          <a:prstGeom prst="rect">
            <a:avLst/>
          </a:prstGeom>
          <a:noFill/>
        </p:spPr>
        <p:txBody>
          <a:bodyPr wrap="square" rtlCol="0">
            <a:spAutoFit/>
          </a:bodyPr>
          <a:lstStyle/>
          <a:p>
            <a:pPr indent="0" eaLnBrk="1" latinLnBrk="0" hangingPunct="1">
              <a:spcBef>
                <a:spcPts val="600"/>
              </a:spcBef>
            </a:pPr>
            <a:r>
              <a:rPr lang="zh-CN" altLang="en-US">
                <a:latin typeface="Times New Roman" panose="02020603050405020304" pitchFamily="18" charset="0"/>
                <a:cs typeface="Times New Roman" panose="02020603050405020304" pitchFamily="18" charset="0"/>
              </a:rPr>
              <a:t>Write a function to realize the optimization problem</a:t>
            </a:r>
            <a:endParaRPr lang="zh-CN" altLang="en-US">
              <a:latin typeface="Times New Roman" panose="02020603050405020304" pitchFamily="18" charset="0"/>
              <a:cs typeface="Times New Roman" panose="02020603050405020304" pitchFamily="18" charset="0"/>
            </a:endParaRPr>
          </a:p>
        </p:txBody>
      </p:sp>
      <p:pic>
        <p:nvPicPr>
          <p:cNvPr id="101" name="图片 10"/>
          <p:cNvPicPr>
            <a:picLocks noChangeAspect="1"/>
          </p:cNvPicPr>
          <p:nvPr/>
        </p:nvPicPr>
        <p:blipFill>
          <a:blip r:embed="rId1"/>
          <a:stretch>
            <a:fillRect/>
          </a:stretch>
        </p:blipFill>
        <p:spPr>
          <a:xfrm>
            <a:off x="639445" y="1322070"/>
            <a:ext cx="2788920" cy="1060450"/>
          </a:xfrm>
          <a:prstGeom prst="rect">
            <a:avLst/>
          </a:prstGeom>
          <a:noFill/>
          <a:ln>
            <a:noFill/>
          </a:ln>
        </p:spPr>
      </p:pic>
      <p:sp>
        <p:nvSpPr>
          <p:cNvPr id="102" name="文本框 101"/>
          <p:cNvSpPr txBox="1"/>
          <p:nvPr/>
        </p:nvSpPr>
        <p:spPr>
          <a:xfrm>
            <a:off x="4936490" y="1299210"/>
            <a:ext cx="3777615" cy="460375"/>
          </a:xfrm>
          <a:prstGeom prst="rect">
            <a:avLst/>
          </a:prstGeom>
          <a:noFill/>
        </p:spPr>
        <p:txBody>
          <a:bodyPr wrap="square" rtlCol="0">
            <a:spAutoFit/>
          </a:bodyPr>
          <a:lstStyle/>
          <a:p>
            <a:pPr indent="0" eaLnBrk="1" latinLnBrk="0" hangingPunct="1">
              <a:spcBef>
                <a:spcPts val="600"/>
              </a:spcBef>
            </a:pPr>
            <a:r>
              <a:rPr lang="zh-CN" altLang="en-US">
                <a:latin typeface="Times New Roman" panose="02020603050405020304" pitchFamily="18" charset="0"/>
                <a:cs typeface="Times New Roman" panose="02020603050405020304" pitchFamily="18" charset="0"/>
              </a:rPr>
              <a:t>Apply FF model to calculate cov</a:t>
            </a:r>
            <a:r>
              <a:rPr lang="en-US" altLang="zh-CN">
                <a:latin typeface="Times New Roman" panose="02020603050405020304" pitchFamily="18" charset="0"/>
                <a:cs typeface="Times New Roman" panose="02020603050405020304" pitchFamily="18" charset="0"/>
              </a:rPr>
              <a:t>ariance</a:t>
            </a:r>
            <a:r>
              <a:rPr lang="zh-CN" altLang="en-US">
                <a:latin typeface="Times New Roman" panose="02020603050405020304" pitchFamily="18" charset="0"/>
                <a:cs typeface="Times New Roman" panose="02020603050405020304" pitchFamily="18" charset="0"/>
              </a:rPr>
              <a:t> matrix with input of </a:t>
            </a:r>
            <a:r>
              <a:rPr lang="en-US" altLang="zh-CN">
                <a:latin typeface="Times New Roman" panose="02020603050405020304" pitchFamily="18" charset="0"/>
                <a:cs typeface="Times New Roman" panose="02020603050405020304" pitchFamily="18" charset="0"/>
              </a:rPr>
              <a:t>its </a:t>
            </a:r>
            <a:r>
              <a:rPr lang="zh-CN" altLang="en-US">
                <a:latin typeface="Times New Roman" panose="02020603050405020304" pitchFamily="18" charset="0"/>
                <a:cs typeface="Times New Roman" panose="02020603050405020304" pitchFamily="18" charset="0"/>
              </a:rPr>
              <a:t>look back period and </a:t>
            </a:r>
            <a:r>
              <a:rPr lang="en-US" altLang="zh-CN">
                <a:latin typeface="Times New Roman" panose="02020603050405020304" pitchFamily="18" charset="0"/>
                <a:cs typeface="Times New Roman" panose="02020603050405020304" pitchFamily="18" charset="0"/>
              </a:rPr>
              <a:t>the </a:t>
            </a:r>
            <a:r>
              <a:rPr lang="zh-CN" altLang="en-US">
                <a:latin typeface="Times New Roman" panose="02020603050405020304" pitchFamily="18" charset="0"/>
                <a:cs typeface="Times New Roman" panose="02020603050405020304" pitchFamily="18" charset="0"/>
              </a:rPr>
              <a:t>end date</a:t>
            </a:r>
            <a:endParaRPr lang="zh-CN" altLang="en-US">
              <a:latin typeface="Times New Roman" panose="02020603050405020304" pitchFamily="18" charset="0"/>
              <a:cs typeface="Times New Roman" panose="02020603050405020304" pitchFamily="18" charset="0"/>
            </a:endParaRPr>
          </a:p>
        </p:txBody>
      </p:sp>
      <p:sp>
        <p:nvSpPr>
          <p:cNvPr id="103" name="文本框 102"/>
          <p:cNvSpPr txBox="1"/>
          <p:nvPr/>
        </p:nvSpPr>
        <p:spPr>
          <a:xfrm>
            <a:off x="4904105" y="2369185"/>
            <a:ext cx="3842385" cy="1353185"/>
          </a:xfrm>
          <a:prstGeom prst="rect">
            <a:avLst/>
          </a:prstGeom>
          <a:noFill/>
        </p:spPr>
        <p:txBody>
          <a:bodyPr wrap="square" rtlCol="0">
            <a:spAutoFit/>
          </a:bodyPr>
          <a:lstStyle/>
          <a:p>
            <a:pPr indent="0" algn="l" eaLnBrk="1" latinLnBrk="0" hangingPunct="1">
              <a:spcBef>
                <a:spcPts val="600"/>
              </a:spcBef>
              <a:buClrTx/>
              <a:buSzTx/>
              <a:buFontTx/>
            </a:pPr>
            <a:r>
              <a:rPr lang="en-US" altLang="zh-CN">
                <a:latin typeface="Times New Roman" panose="02020603050405020304" pitchFamily="18" charset="0"/>
                <a:cs typeface="Times New Roman" panose="02020603050405020304" pitchFamily="18" charset="0"/>
              </a:rPr>
              <a:t>W</a:t>
            </a:r>
            <a:r>
              <a:rPr lang="zh-CN" altLang="en-US">
                <a:latin typeface="Times New Roman" panose="02020603050405020304" pitchFamily="18" charset="0"/>
                <a:cs typeface="Times New Roman" panose="02020603050405020304" pitchFamily="18" charset="0"/>
              </a:rPr>
              <a:t>ith the FF model:</a:t>
            </a:r>
            <a:endParaRPr lang="zh-CN" altLang="en-US">
              <a:latin typeface="Times New Roman" panose="02020603050405020304" pitchFamily="18" charset="0"/>
              <a:cs typeface="Times New Roman" panose="02020603050405020304" pitchFamily="18" charset="0"/>
            </a:endParaRPr>
          </a:p>
          <a:p>
            <a:pPr indent="0" algn="l" eaLnBrk="1" latinLnBrk="0" hangingPunct="1">
              <a:spcBef>
                <a:spcPts val="600"/>
              </a:spcBef>
              <a:buClrTx/>
              <a:buSzTx/>
              <a:buFontTx/>
            </a:pPr>
            <a:r>
              <a:rPr lang="zh-CN" altLang="en-US">
                <a:latin typeface="Times New Roman" panose="02020603050405020304" pitchFamily="18" charset="0"/>
                <a:cs typeface="Times New Roman" panose="02020603050405020304" pitchFamily="18" charset="0"/>
              </a:rPr>
              <a:t>Write a trend estimator to predict expected returns.</a:t>
            </a:r>
            <a:endParaRPr lang="zh-CN" altLang="en-US">
              <a:latin typeface="Times New Roman" panose="02020603050405020304" pitchFamily="18" charset="0"/>
              <a:cs typeface="Times New Roman" panose="02020603050405020304" pitchFamily="18" charset="0"/>
            </a:endParaRPr>
          </a:p>
          <a:p>
            <a:pPr indent="0" algn="l" eaLnBrk="1" latinLnBrk="0" hangingPunct="1">
              <a:spcBef>
                <a:spcPts val="600"/>
              </a:spcBef>
              <a:buClrTx/>
              <a:buSzTx/>
              <a:buFontTx/>
            </a:pPr>
            <a:r>
              <a:rPr lang="zh-CN" altLang="en-US">
                <a:latin typeface="Times New Roman" panose="02020603050405020304" pitchFamily="18" charset="0"/>
                <a:cs typeface="Times New Roman" panose="02020603050405020304" pitchFamily="18" charset="0"/>
              </a:rPr>
              <a:t>Every time pass in the value: back period, end date, ticker symbol and variance, of a single ETF. Then the estimator will provide the expected return of the ETF in the coming week.</a:t>
            </a:r>
            <a:endParaRPr lang="zh-CN" altLang="en-US">
              <a:latin typeface="Times New Roman" panose="02020603050405020304" pitchFamily="18" charset="0"/>
              <a:cs typeface="Times New Roman" panose="02020603050405020304" pitchFamily="18" charset="0"/>
            </a:endParaRPr>
          </a:p>
        </p:txBody>
      </p:sp>
      <p:sp>
        <p:nvSpPr>
          <p:cNvPr id="104" name="文本框 103"/>
          <p:cNvSpPr txBox="1"/>
          <p:nvPr/>
        </p:nvSpPr>
        <p:spPr>
          <a:xfrm>
            <a:off x="296545" y="2524760"/>
            <a:ext cx="3220720" cy="460375"/>
          </a:xfrm>
          <a:prstGeom prst="rect">
            <a:avLst/>
          </a:prstGeom>
          <a:noFill/>
        </p:spPr>
        <p:txBody>
          <a:bodyPr wrap="square" rtlCol="0">
            <a:spAutoFit/>
          </a:bodyPr>
          <a:lstStyle/>
          <a:p>
            <a:pPr algn="l">
              <a:spcBef>
                <a:spcPts val="600"/>
              </a:spcBef>
              <a:buClrTx/>
              <a:buSzTx/>
              <a:buNone/>
            </a:pPr>
            <a:r>
              <a:rPr lang="en-US" altLang="zh-CN">
                <a:latin typeface="Times New Roman" panose="02020603050405020304" pitchFamily="18" charset="0"/>
                <a:cs typeface="Times New Roman" panose="02020603050405020304" pitchFamily="18" charset="0"/>
              </a:rPr>
              <a:t>Beginning on the first day of the target period, update the strategy every week</a:t>
            </a:r>
            <a:endParaRPr lang="en-US" altLang="zh-CN">
              <a:latin typeface="Times New Roman" panose="02020603050405020304" pitchFamily="18" charset="0"/>
              <a:cs typeface="Times New Roman" panose="02020603050405020304" pitchFamily="18" charset="0"/>
            </a:endParaRPr>
          </a:p>
        </p:txBody>
      </p:sp>
      <p:sp>
        <p:nvSpPr>
          <p:cNvPr id="105" name="文本框 104"/>
          <p:cNvSpPr txBox="1"/>
          <p:nvPr/>
        </p:nvSpPr>
        <p:spPr>
          <a:xfrm>
            <a:off x="243205" y="4782185"/>
            <a:ext cx="3581400" cy="1091565"/>
          </a:xfrm>
          <a:prstGeom prst="rect">
            <a:avLst/>
          </a:prstGeom>
          <a:noFill/>
        </p:spPr>
        <p:txBody>
          <a:bodyPr wrap="square" rtlCol="0">
            <a:spAutoFit/>
          </a:bodyPr>
          <a:lstStyle/>
          <a:p>
            <a:pPr algn="l">
              <a:spcBef>
                <a:spcPts val="600"/>
              </a:spcBef>
              <a:buClrTx/>
              <a:buSzTx/>
              <a:buNone/>
            </a:pPr>
            <a:r>
              <a:rPr lang="en-US" altLang="zh-CN">
                <a:latin typeface="Times New Roman" panose="02020603050405020304" pitchFamily="18" charset="0"/>
                <a:cs typeface="Times New Roman" panose="02020603050405020304" pitchFamily="18" charset="0"/>
              </a:rPr>
              <a:t>When building or updating the portfoli strategy, for each ETF, first run linear regression on specific look back period to find the 3 coefficients.</a:t>
            </a:r>
            <a:endParaRPr lang="en-US" altLang="zh-CN">
              <a:latin typeface="Times New Roman" panose="02020603050405020304" pitchFamily="18" charset="0"/>
              <a:cs typeface="Times New Roman" panose="02020603050405020304" pitchFamily="18" charset="0"/>
            </a:endParaRPr>
          </a:p>
          <a:p>
            <a:pPr algn="l">
              <a:spcBef>
                <a:spcPts val="600"/>
              </a:spcBef>
              <a:buClrTx/>
              <a:buSzTx/>
              <a:buNone/>
            </a:pPr>
            <a:r>
              <a:rPr lang="en-US" altLang="zh-CN">
                <a:latin typeface="Times New Roman" panose="02020603050405020304" pitchFamily="18" charset="0"/>
                <a:cs typeface="Times New Roman" panose="02020603050405020304" pitchFamily="18" charset="0"/>
              </a:rPr>
              <a:t>Then fit ARIMA model on all the 3 factors, one time for each</a:t>
            </a:r>
            <a:endParaRPr lang="en-US" altLang="zh-CN">
              <a:latin typeface="Times New Roman" panose="02020603050405020304" pitchFamily="18" charset="0"/>
              <a:cs typeface="Times New Roman" panose="02020603050405020304" pitchFamily="18" charset="0"/>
            </a:endParaRPr>
          </a:p>
        </p:txBody>
      </p:sp>
      <p:sp>
        <p:nvSpPr>
          <p:cNvPr id="106" name="文本框 105"/>
          <p:cNvSpPr txBox="1"/>
          <p:nvPr/>
        </p:nvSpPr>
        <p:spPr>
          <a:xfrm>
            <a:off x="5279390" y="4861560"/>
            <a:ext cx="3528060" cy="1276350"/>
          </a:xfrm>
          <a:prstGeom prst="rect">
            <a:avLst/>
          </a:prstGeom>
          <a:noFill/>
        </p:spPr>
        <p:txBody>
          <a:bodyPr wrap="square" rtlCol="0">
            <a:spAutoFit/>
          </a:bodyPr>
          <a:lstStyle/>
          <a:p>
            <a:pPr algn="l">
              <a:spcBef>
                <a:spcPts val="600"/>
              </a:spcBef>
              <a:buClrTx/>
              <a:buSzTx/>
              <a:buNone/>
            </a:pPr>
            <a:r>
              <a:rPr lang="en-US" altLang="zh-CN">
                <a:latin typeface="Times New Roman" panose="02020603050405020304" pitchFamily="18" charset="0"/>
                <a:cs typeface="Times New Roman" panose="02020603050405020304" pitchFamily="18" charset="0"/>
              </a:rPr>
              <a:t>Use the predictions of the 3 factors, and the coefficients we just get from the linear regression, to get the expected return for the coming week.</a:t>
            </a:r>
            <a:endParaRPr lang="en-US" altLang="zh-CN">
              <a:latin typeface="Times New Roman" panose="02020603050405020304" pitchFamily="18" charset="0"/>
              <a:cs typeface="Times New Roman" panose="02020603050405020304" pitchFamily="18" charset="0"/>
            </a:endParaRPr>
          </a:p>
          <a:p>
            <a:pPr algn="l">
              <a:spcBef>
                <a:spcPts val="600"/>
              </a:spcBef>
              <a:buClrTx/>
              <a:buSzTx/>
              <a:buNone/>
            </a:pPr>
            <a:r>
              <a:rPr lang="en-US" altLang="zh-CN">
                <a:latin typeface="Times New Roman" panose="02020603050405020304" pitchFamily="18" charset="0"/>
                <a:cs typeface="Times New Roman" panose="02020603050405020304" pitchFamily="18" charset="0"/>
              </a:rPr>
              <a:t>Do the process above for 12 times and get the rho array for the whole universe. Then use the updated rho series to build the strategy accordingly</a:t>
            </a:r>
            <a:endParaRPr lang="en-US" altLang="zh-CN">
              <a:latin typeface="Times New Roman" panose="02020603050405020304" pitchFamily="18" charset="0"/>
              <a:cs typeface="Times New Roman" panose="02020603050405020304" pitchFamily="18" charset="0"/>
            </a:endParaRPr>
          </a:p>
        </p:txBody>
      </p:sp>
      <p:sp>
        <p:nvSpPr>
          <p:cNvPr id="107" name="TextBox 42"/>
          <p:cNvSpPr txBox="1"/>
          <p:nvPr/>
        </p:nvSpPr>
        <p:spPr>
          <a:xfrm>
            <a:off x="932180" y="5755640"/>
            <a:ext cx="4346575" cy="408968"/>
          </a:xfrm>
          <a:prstGeom prst="round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600"/>
              </a:spcBef>
              <a:spcAft>
                <a:spcPts val="0"/>
              </a:spcAft>
              <a:buClrTx/>
              <a:buSzTx/>
              <a:buFontTx/>
              <a:buNone/>
              <a:defRPr/>
            </a:pP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08" name="Picture 23"/>
          <p:cNvPicPr>
            <a:picLocks noChangeAspect="1"/>
          </p:cNvPicPr>
          <p:nvPr/>
        </p:nvPicPr>
        <p:blipFill>
          <a:blip r:embed="rId2"/>
          <a:stretch>
            <a:fillRect/>
          </a:stretch>
        </p:blipFill>
        <p:spPr>
          <a:xfrm>
            <a:off x="1040765" y="5800725"/>
            <a:ext cx="4139565" cy="336550"/>
          </a:xfrm>
          <a:prstGeom prst="rect">
            <a:avLst/>
          </a:prstGeom>
        </p:spPr>
      </p:pic>
      <p:sp>
        <p:nvSpPr>
          <p:cNvPr id="109" name="矩形 108"/>
          <p:cNvSpPr/>
          <p:nvPr/>
        </p:nvSpPr>
        <p:spPr>
          <a:xfrm>
            <a:off x="2164715" y="5828665"/>
            <a:ext cx="824865" cy="264160"/>
          </a:xfrm>
          <a:prstGeom prst="rect">
            <a:avLst/>
          </a:prstGeom>
          <a:noFill/>
          <a:ln w="25400" cmpd="sng" algn="ctr">
            <a:solidFill>
              <a:srgbClr val="7D4706"/>
            </a:solidFill>
            <a:prstDash val="sysDash"/>
            <a:miter lim="800000"/>
          </a:ln>
        </p:spPr>
        <p:txBody>
          <a:bodyPr lIns="91348" tIns="45672" rIns="91348" bIns="45672" anchor="ctr"/>
          <a:lstStyle/>
          <a:p>
            <a:pPr algn="ctr" eaLnBrk="1" hangingPunct="1">
              <a:spcBef>
                <a:spcPct val="50000"/>
              </a:spcBef>
              <a:buClrTx/>
              <a:buFontTx/>
              <a:buNone/>
            </a:pPr>
            <a:endParaRPr lang="zh-CN" altLang="en-US" b="1" dirty="0">
              <a:solidFill>
                <a:schemeClr val="bg1"/>
              </a:solidFill>
              <a:latin typeface="+mj-lt"/>
              <a:cs typeface="Arial" panose="020B0604020202020204" pitchFamily="34" charset="0"/>
            </a:endParaRPr>
          </a:p>
        </p:txBody>
      </p:sp>
      <p:sp>
        <p:nvSpPr>
          <p:cNvPr id="110" name="矩形 109"/>
          <p:cNvSpPr/>
          <p:nvPr/>
        </p:nvSpPr>
        <p:spPr>
          <a:xfrm>
            <a:off x="3427095" y="5836920"/>
            <a:ext cx="450215" cy="264160"/>
          </a:xfrm>
          <a:prstGeom prst="rect">
            <a:avLst/>
          </a:prstGeom>
          <a:noFill/>
          <a:ln w="25400" cmpd="sng" algn="ctr">
            <a:solidFill>
              <a:srgbClr val="7D4706"/>
            </a:solidFill>
            <a:prstDash val="sysDash"/>
            <a:miter lim="800000"/>
          </a:ln>
        </p:spPr>
        <p:txBody>
          <a:bodyPr lIns="91348" tIns="45672" rIns="91348" bIns="45672" anchor="ctr"/>
          <a:lstStyle/>
          <a:p>
            <a:pPr algn="ctr" eaLnBrk="1" hangingPunct="1">
              <a:spcBef>
                <a:spcPct val="50000"/>
              </a:spcBef>
              <a:buClrTx/>
              <a:buFontTx/>
              <a:buNone/>
            </a:pPr>
            <a:endParaRPr lang="zh-CN" altLang="en-US" b="1" dirty="0">
              <a:solidFill>
                <a:schemeClr val="bg1"/>
              </a:solidFill>
              <a:latin typeface="+mj-lt"/>
              <a:cs typeface="Arial" panose="020B0604020202020204" pitchFamily="34" charset="0"/>
            </a:endParaRPr>
          </a:p>
        </p:txBody>
      </p:sp>
      <p:sp>
        <p:nvSpPr>
          <p:cNvPr id="111" name="矩形 110"/>
          <p:cNvSpPr/>
          <p:nvPr/>
        </p:nvSpPr>
        <p:spPr>
          <a:xfrm>
            <a:off x="4316730" y="5828665"/>
            <a:ext cx="510540" cy="264160"/>
          </a:xfrm>
          <a:prstGeom prst="rect">
            <a:avLst/>
          </a:prstGeom>
          <a:noFill/>
          <a:ln w="25400" cmpd="sng" algn="ctr">
            <a:solidFill>
              <a:srgbClr val="7D4706"/>
            </a:solidFill>
            <a:prstDash val="sysDash"/>
            <a:miter lim="800000"/>
          </a:ln>
        </p:spPr>
        <p:txBody>
          <a:bodyPr lIns="91348" tIns="45672" rIns="91348" bIns="45672" anchor="ctr"/>
          <a:lstStyle/>
          <a:p>
            <a:pPr algn="ctr" eaLnBrk="1" hangingPunct="1">
              <a:spcBef>
                <a:spcPct val="50000"/>
              </a:spcBef>
              <a:buClrTx/>
              <a:buFontTx/>
              <a:buNone/>
            </a:pPr>
            <a:endParaRPr lang="zh-CN" altLang="en-US" b="1" dirty="0">
              <a:solidFill>
                <a:schemeClr val="bg1"/>
              </a:solidFill>
              <a:latin typeface="+mj-lt"/>
              <a:cs typeface="Arial" panose="020B0604020202020204" pitchFamily="34" charset="0"/>
            </a:endParaRPr>
          </a:p>
        </p:txBody>
      </p:sp>
      <p:sp>
        <p:nvSpPr>
          <p:cNvPr id="112" name="矩形 111"/>
          <p:cNvSpPr/>
          <p:nvPr/>
        </p:nvSpPr>
        <p:spPr>
          <a:xfrm>
            <a:off x="5516245" y="6137910"/>
            <a:ext cx="968375" cy="264160"/>
          </a:xfrm>
          <a:prstGeom prst="rect">
            <a:avLst/>
          </a:prstGeom>
          <a:solidFill>
            <a:schemeClr val="bg1"/>
          </a:solidFill>
          <a:ln w="25400" cmpd="sng" algn="ctr">
            <a:solidFill>
              <a:srgbClr val="7D4706"/>
            </a:solidFill>
            <a:prstDash val="sysDash"/>
            <a:miter lim="800000"/>
          </a:ln>
        </p:spPr>
        <p:txBody>
          <a:bodyPr lIns="91348" tIns="45672" rIns="91348" bIns="45672" anchor="ctr"/>
          <a:lstStyle/>
          <a:p>
            <a:pPr algn="ctr" eaLnBrk="1" hangingPunct="1">
              <a:spcBef>
                <a:spcPct val="50000"/>
              </a:spcBef>
              <a:buClrTx/>
              <a:buFontTx/>
              <a:buNone/>
            </a:pPr>
            <a:r>
              <a:rPr lang="en-US" altLang="zh-CN" b="1" dirty="0">
                <a:solidFill>
                  <a:schemeClr val="tx1"/>
                </a:solidFill>
                <a:latin typeface="+mj-lt"/>
                <a:cs typeface="Arial" panose="020B0604020202020204" pitchFamily="34" charset="0"/>
              </a:rPr>
              <a:t>factors</a:t>
            </a:r>
            <a:endParaRPr lang="en-US" altLang="zh-CN" b="1" dirty="0">
              <a:solidFill>
                <a:schemeClr val="tx1"/>
              </a:solidFill>
              <a:latin typeface="+mj-lt"/>
              <a:cs typeface="Arial" panose="020B0604020202020204" pitchFamily="34" charset="0"/>
            </a:endParaRPr>
          </a:p>
        </p:txBody>
      </p:sp>
      <p:sp>
        <p:nvSpPr>
          <p:cNvPr id="113" name="矩形 112"/>
          <p:cNvSpPr/>
          <p:nvPr/>
        </p:nvSpPr>
        <p:spPr>
          <a:xfrm>
            <a:off x="2691130" y="6247765"/>
            <a:ext cx="1278890" cy="361950"/>
          </a:xfrm>
          <a:prstGeom prst="rect">
            <a:avLst/>
          </a:prstGeom>
          <a:solidFill>
            <a:schemeClr val="bg1"/>
          </a:solidFill>
          <a:ln w="9525" algn="ctr">
            <a:solidFill>
              <a:schemeClr val="tx1"/>
            </a:solidFill>
            <a:miter lim="800000"/>
          </a:ln>
        </p:spPr>
        <p:txBody>
          <a:bodyPr lIns="91348" tIns="45672" rIns="91348" bIns="45672" anchor="ctr"/>
          <a:lstStyle/>
          <a:p>
            <a:pPr algn="ctr" eaLnBrk="1" hangingPunct="1">
              <a:spcBef>
                <a:spcPct val="50000"/>
              </a:spcBef>
              <a:buClrTx/>
              <a:buFontTx/>
              <a:buNone/>
            </a:pPr>
            <a:r>
              <a:rPr lang="en-US" altLang="zh-CN" b="1" dirty="0">
                <a:solidFill>
                  <a:schemeClr val="tx1"/>
                </a:solidFill>
                <a:latin typeface="+mj-lt"/>
                <a:cs typeface="Arial" panose="020B0604020202020204" pitchFamily="34" charset="0"/>
              </a:rPr>
              <a:t>coefficients</a:t>
            </a:r>
            <a:endParaRPr lang="en-US" altLang="zh-CN" b="1" dirty="0">
              <a:solidFill>
                <a:schemeClr val="tx1"/>
              </a:solidFill>
              <a:latin typeface="+mj-lt"/>
              <a:cs typeface="Arial" panose="020B0604020202020204" pitchFamily="34" charset="0"/>
            </a:endParaRPr>
          </a:p>
        </p:txBody>
      </p:sp>
      <p:cxnSp>
        <p:nvCxnSpPr>
          <p:cNvPr id="114" name="直接箭头连接符 113"/>
          <p:cNvCxnSpPr/>
          <p:nvPr/>
        </p:nvCxnSpPr>
        <p:spPr>
          <a:xfrm>
            <a:off x="2075815" y="6111875"/>
            <a:ext cx="779145" cy="14605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15" name="直接箭头连接符 114"/>
          <p:cNvCxnSpPr/>
          <p:nvPr/>
        </p:nvCxnSpPr>
        <p:spPr>
          <a:xfrm>
            <a:off x="3330575" y="6111875"/>
            <a:ext cx="0" cy="14605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16" name="直接箭头连接符 115"/>
          <p:cNvCxnSpPr/>
          <p:nvPr/>
        </p:nvCxnSpPr>
        <p:spPr>
          <a:xfrm flipH="1">
            <a:off x="3660775" y="6111875"/>
            <a:ext cx="520700" cy="14605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17" name="直接连接符 116"/>
          <p:cNvCxnSpPr/>
          <p:nvPr/>
        </p:nvCxnSpPr>
        <p:spPr>
          <a:xfrm>
            <a:off x="3208655" y="4507865"/>
            <a:ext cx="5542915" cy="0"/>
          </a:xfrm>
          <a:prstGeom prst="line">
            <a:avLst/>
          </a:prstGeom>
          <a:noFill/>
          <a:ln w="25400" cap="flat" cmpd="sng" algn="ctr">
            <a:solidFill>
              <a:schemeClr val="bg2"/>
            </a:solidFill>
            <a:prstDash val="sysDash"/>
            <a:round/>
            <a:headEnd type="none" w="med" len="med"/>
            <a:tailEnd type="none" w="med" len="med"/>
          </a:ln>
        </p:spPr>
      </p:cxnSp>
      <p:sp>
        <p:nvSpPr>
          <p:cNvPr id="118" name="文本框 117"/>
          <p:cNvSpPr txBox="1"/>
          <p:nvPr/>
        </p:nvSpPr>
        <p:spPr>
          <a:xfrm>
            <a:off x="5279390" y="4370070"/>
            <a:ext cx="1560195" cy="275590"/>
          </a:xfrm>
          <a:prstGeom prst="rect">
            <a:avLst/>
          </a:prstGeom>
          <a:solidFill>
            <a:schemeClr val="bg1"/>
          </a:solidFill>
        </p:spPr>
        <p:txBody>
          <a:bodyPr wrap="square" rtlCol="0">
            <a:spAutoFit/>
          </a:bodyPr>
          <a:lstStyle/>
          <a:p>
            <a:r>
              <a:rPr lang="en-US" altLang="zh-CN" b="1">
                <a:latin typeface="Times New Roman" panose="02020603050405020304" pitchFamily="18" charset="0"/>
                <a:cs typeface="Times New Roman" panose="02020603050405020304" pitchFamily="18" charset="0"/>
              </a:rPr>
              <a:t>Trend Estimator:</a:t>
            </a:r>
            <a:endParaRPr lang="en-US" altLang="zh-CN" b="1">
              <a:latin typeface="Times New Roman" panose="02020603050405020304" pitchFamily="18" charset="0"/>
              <a:cs typeface="Times New Roman" panose="02020603050405020304" pitchFamily="18" charset="0"/>
            </a:endParaRPr>
          </a:p>
        </p:txBody>
      </p:sp>
      <p:sp>
        <p:nvSpPr>
          <p:cNvPr id="119" name="Arrow: Right 57"/>
          <p:cNvSpPr/>
          <p:nvPr/>
        </p:nvSpPr>
        <p:spPr bwMode="auto">
          <a:xfrm rot="16200000">
            <a:off x="5791835" y="3990975"/>
            <a:ext cx="375920" cy="381000"/>
          </a:xfrm>
          <a:prstGeom prst="rightArrow">
            <a:avLst/>
          </a:prstGeom>
          <a:solidFill>
            <a:schemeClr val="bg1">
              <a:lumMod val="75000"/>
              <a:alpha val="70000"/>
            </a:schemeClr>
          </a:solidFill>
          <a:ln w="19050" cmpd="sng" algn="ctr">
            <a:solidFill>
              <a:schemeClr val="tx1">
                <a:lumMod val="65000"/>
                <a:lumOff val="35000"/>
              </a:schemeClr>
            </a:solidFill>
            <a:prstDash val="sysDot"/>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0" name="Rectangle: Rounded Corners 51"/>
          <p:cNvSpPr/>
          <p:nvPr/>
        </p:nvSpPr>
        <p:spPr bwMode="auto">
          <a:xfrm>
            <a:off x="138394" y="3473308"/>
            <a:ext cx="3801937" cy="595479"/>
          </a:xfrm>
          <a:prstGeom prst="roundRect">
            <a:avLst/>
          </a:prstGeom>
          <a:no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1" name="文本框 120"/>
          <p:cNvSpPr txBox="1"/>
          <p:nvPr/>
        </p:nvSpPr>
        <p:spPr>
          <a:xfrm>
            <a:off x="217805" y="3545205"/>
            <a:ext cx="3632835" cy="460375"/>
          </a:xfrm>
          <a:prstGeom prst="rect">
            <a:avLst/>
          </a:prstGeom>
          <a:noFill/>
        </p:spPr>
        <p:txBody>
          <a:bodyPr wrap="square" rtlCol="0">
            <a:spAutoFit/>
          </a:bodyPr>
          <a:lstStyle/>
          <a:p>
            <a:pPr algn="l">
              <a:spcBef>
                <a:spcPts val="600"/>
              </a:spcBef>
              <a:buClrTx/>
              <a:buSzTx/>
              <a:buNone/>
            </a:pPr>
            <a:r>
              <a:rPr lang="en-US" altLang="zh-CN">
                <a:latin typeface="Times New Roman" panose="02020603050405020304" pitchFamily="18" charset="0"/>
                <a:cs typeface="Times New Roman" panose="02020603050405020304" pitchFamily="18" charset="0"/>
              </a:rPr>
              <a:t>Record daily returns of the portfolio during the target period, plot its cumulative return versus the </a:t>
            </a:r>
            <a:r>
              <a:rPr lang="en-US" altLang="zh-CN">
                <a:latin typeface="Times New Roman" panose="02020603050405020304" pitchFamily="18" charset="0"/>
                <a:cs typeface="Times New Roman" panose="02020603050405020304" pitchFamily="18" charset="0"/>
                <a:sym typeface="+mn-ea"/>
              </a:rPr>
              <a:t>that of </a:t>
            </a:r>
            <a:r>
              <a:rPr lang="en-US" altLang="zh-CN">
                <a:latin typeface="Times New Roman" panose="02020603050405020304" pitchFamily="18" charset="0"/>
                <a:cs typeface="Times New Roman" panose="02020603050405020304" pitchFamily="18" charset="0"/>
              </a:rPr>
              <a:t>SPY </a:t>
            </a:r>
            <a:endParaRPr lang="en-US" altLang="zh-CN">
              <a:latin typeface="Times New Roman" panose="02020603050405020304" pitchFamily="18" charset="0"/>
              <a:cs typeface="Times New Roman" panose="02020603050405020304" pitchFamily="18" charset="0"/>
            </a:endParaRPr>
          </a:p>
        </p:txBody>
      </p:sp>
      <p:sp>
        <p:nvSpPr>
          <p:cNvPr id="123" name="Arrow: Right 31"/>
          <p:cNvSpPr/>
          <p:nvPr/>
        </p:nvSpPr>
        <p:spPr bwMode="auto">
          <a:xfrm rot="5400000">
            <a:off x="1758950" y="3054985"/>
            <a:ext cx="295910" cy="389255"/>
          </a:xfrm>
          <a:prstGeom prst="rightArrow">
            <a:avLst/>
          </a:prstGeom>
          <a:solidFill>
            <a:srgbClr val="003768"/>
          </a:solidFill>
          <a:ln w="9525" algn="ctr">
            <a:solidFill>
              <a:schemeClr val="tx1"/>
            </a:solidFill>
            <a:miter lim="800000"/>
          </a:ln>
          <a:effectLst/>
        </p:spPr>
        <p:txBody>
          <a:bodyPr lIns="91348" tIns="45672" rIns="91348" bIns="45672" rtlCol="0" anchor="ctr"/>
          <a:lstStyle/>
          <a:p>
            <a:pPr indent="0" algn="ctr" eaLnBrk="1" latinLnBrk="0" hangingPunct="1">
              <a:spcBef>
                <a:spcPts val="600"/>
              </a:spcBef>
              <a:buClrTx/>
              <a:buFontTx/>
              <a:buNone/>
            </a:pP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124" name="图片 123"/>
          <p:cNvPicPr>
            <a:picLocks noChangeAspect="1"/>
          </p:cNvPicPr>
          <p:nvPr/>
        </p:nvPicPr>
        <p:blipFill>
          <a:blip r:embed="rId3"/>
          <a:stretch>
            <a:fillRect/>
          </a:stretch>
        </p:blipFill>
        <p:spPr>
          <a:xfrm>
            <a:off x="1183005" y="4005580"/>
            <a:ext cx="1295400" cy="542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Overview of Model Parameters</a:t>
            </a:r>
            <a:endParaRPr lang="en-US" sz="2400" dirty="0"/>
          </a:p>
        </p:txBody>
      </p:sp>
      <p:sp>
        <p:nvSpPr>
          <p:cNvPr id="8" name="Content Placeholder 2"/>
          <p:cNvSpPr txBox="1"/>
          <p:nvPr/>
        </p:nvSpPr>
        <p:spPr bwMode="auto">
          <a:xfrm>
            <a:off x="408431" y="848570"/>
            <a:ext cx="7958319"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kern="0" dirty="0"/>
              <a:t>All possible combinations of model parameters summarized below</a:t>
            </a:r>
            <a:endParaRPr lang="en-US" sz="2400" kern="0" dirty="0"/>
          </a:p>
          <a:p>
            <a:pPr marL="0" indent="0">
              <a:buNone/>
            </a:pPr>
            <a:endParaRPr lang="en-US" sz="1800" kern="0" dirty="0"/>
          </a:p>
          <a:p>
            <a:endParaRPr lang="en-US" sz="1800" kern="0" dirty="0"/>
          </a:p>
          <a:p>
            <a:endParaRPr lang="en-US" sz="1800" kern="0" dirty="0"/>
          </a:p>
          <a:p>
            <a:endParaRPr lang="en-US" sz="1800" kern="0" dirty="0"/>
          </a:p>
          <a:p>
            <a:endParaRPr lang="en-US" sz="1800" kern="0" dirty="0"/>
          </a:p>
          <a:p>
            <a:endParaRPr lang="en-US" sz="1800" kern="0" dirty="0"/>
          </a:p>
        </p:txBody>
      </p:sp>
      <p:graphicFrame>
        <p:nvGraphicFramePr>
          <p:cNvPr id="13" name="Content Placeholder 3"/>
          <p:cNvGraphicFramePr/>
          <p:nvPr>
            <p:custDataLst>
              <p:tags r:id="rId1"/>
            </p:custDataLst>
          </p:nvPr>
        </p:nvGraphicFramePr>
        <p:xfrm>
          <a:off x="209550" y="1835204"/>
          <a:ext cx="8688465" cy="4477805"/>
        </p:xfrm>
        <a:graphic>
          <a:graphicData uri="http://schemas.openxmlformats.org/drawingml/2006/table">
            <a:tbl>
              <a:tblPr/>
              <a:tblGrid>
                <a:gridCol w="1572516"/>
                <a:gridCol w="1166549"/>
                <a:gridCol w="2610020"/>
                <a:gridCol w="3339380"/>
              </a:tblGrid>
              <a:tr h="7647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1" i="0" u="none" strike="noStrike" dirty="0">
                          <a:solidFill>
                            <a:srgbClr val="000000"/>
                          </a:solidFill>
                          <a:effectLst/>
                          <a:latin typeface="Calibri" panose="020F0502020204030204" pitchFamily="34" charset="0"/>
                        </a:rPr>
                        <a:t>Market scenarios</a:t>
                      </a:r>
                      <a:endParaRPr lang="en-US" sz="1800" b="1" i="0" u="none" strike="noStrike" dirty="0">
                        <a:solidFill>
                          <a:srgbClr val="000000"/>
                        </a:solidFill>
                        <a:effectLst/>
                        <a:latin typeface="Calibri" panose="020F0502020204030204" pitchFamily="34" charset="0"/>
                      </a:endParaRPr>
                    </a:p>
                  </a:txBody>
                  <a:tcPr marL="5181" marR="5181" marT="5181" marB="37301" anchor="ctr">
                    <a:lnL>
                      <a:noFill/>
                    </a:lnL>
                    <a:lnR>
                      <a:noFill/>
                    </a:lnR>
                    <a:lnT w="12700"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1" i="0" u="none" strike="noStrike" dirty="0">
                          <a:solidFill>
                            <a:srgbClr val="000000"/>
                          </a:solidFill>
                          <a:effectLst/>
                          <a:latin typeface="Calibri" panose="020F0502020204030204" pitchFamily="34" charset="0"/>
                        </a:rPr>
                        <a:t>Target Beta</a:t>
                      </a:r>
                      <a:endParaRPr lang="en-US" sz="1800" b="1" i="0" u="none" strike="noStrike" dirty="0">
                        <a:solidFill>
                          <a:srgbClr val="000000"/>
                        </a:solidFill>
                        <a:effectLst/>
                        <a:latin typeface="Calibri" panose="020F0502020204030204" pitchFamily="34" charset="0"/>
                      </a:endParaRPr>
                    </a:p>
                  </a:txBody>
                  <a:tcPr marL="5181" marR="5181" marT="5181" marB="37301" anchor="ctr">
                    <a:lnL>
                      <a:noFill/>
                    </a:lnL>
                    <a:lnR>
                      <a:noFill/>
                    </a:lnR>
                    <a:lnT w="12700"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1" i="0" u="none" strike="noStrike" dirty="0">
                          <a:solidFill>
                            <a:srgbClr val="000000"/>
                          </a:solidFill>
                          <a:effectLst/>
                          <a:latin typeface="Calibri" panose="020F0502020204030204" pitchFamily="34" charset="0"/>
                        </a:rPr>
                        <a:t>Covariance estimators (days)</a:t>
                      </a:r>
                      <a:endParaRPr lang="en-US" sz="1800" b="1" i="0" u="none" strike="noStrike" dirty="0">
                        <a:solidFill>
                          <a:srgbClr val="000000"/>
                        </a:solidFill>
                        <a:effectLst/>
                        <a:latin typeface="Calibri" panose="020F0502020204030204" pitchFamily="34" charset="0"/>
                      </a:endParaRPr>
                    </a:p>
                  </a:txBody>
                  <a:tcPr marL="5181" marR="5181" marT="5181" marB="37301" anchor="ctr">
                    <a:lnL>
                      <a:noFill/>
                    </a:lnL>
                    <a:lnR>
                      <a:noFill/>
                    </a:lnR>
                    <a:lnT w="12700"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1" i="0" u="none" strike="noStrike" dirty="0">
                          <a:solidFill>
                            <a:srgbClr val="000000"/>
                          </a:solidFill>
                          <a:effectLst/>
                          <a:latin typeface="Calibri" panose="020F0502020204030204" pitchFamily="34" charset="0"/>
                        </a:rPr>
                        <a:t>Rho estimators (days)</a:t>
                      </a:r>
                      <a:endParaRPr lang="en-US" sz="1800" b="1" i="0" u="none" strike="noStrike" dirty="0">
                        <a:solidFill>
                          <a:srgbClr val="000000"/>
                        </a:solidFill>
                        <a:effectLst/>
                        <a:latin typeface="Calibri" panose="020F0502020204030204" pitchFamily="34" charset="0"/>
                      </a:endParaRPr>
                    </a:p>
                  </a:txBody>
                  <a:tcPr marL="5181" marR="5181" marT="5181" marB="37301" anchor="ctr">
                    <a:lnL>
                      <a:noFill/>
                    </a:lnL>
                    <a:lnR>
                      <a:noFill/>
                    </a:lnR>
                    <a:lnT w="12700"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62977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800" b="1" i="0" u="none" strike="noStrike" dirty="0">
                          <a:solidFill>
                            <a:srgbClr val="000000"/>
                          </a:solidFill>
                          <a:effectLst/>
                          <a:latin typeface="Calibri" panose="020F0502020204030204" pitchFamily="34" charset="0"/>
                        </a:rPr>
                        <a:t>04/01/2007 – 03/31/2008</a:t>
                      </a:r>
                      <a:endParaRPr lang="it-IT" sz="1800" b="1"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30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30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r>
              <a:tr h="62977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800" b="1" i="0" u="none" strike="noStrike" dirty="0">
                          <a:solidFill>
                            <a:srgbClr val="000000"/>
                          </a:solidFill>
                          <a:effectLst/>
                          <a:latin typeface="Calibri" panose="020F0502020204030204" pitchFamily="34" charset="0"/>
                        </a:rPr>
                        <a:t>04/01/2008 – 12/31/2008</a:t>
                      </a:r>
                      <a:endParaRPr lang="it-IT" sz="1800" b="1"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60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60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r>
              <a:tr h="62977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1" i="0" u="none" strike="noStrike" dirty="0">
                          <a:solidFill>
                            <a:srgbClr val="000000"/>
                          </a:solidFill>
                          <a:effectLst/>
                          <a:latin typeface="Calibri" panose="020F0502020204030204" pitchFamily="34" charset="0"/>
                        </a:rPr>
                        <a:t>1/1/2009 – 6/30/2020</a:t>
                      </a:r>
                      <a:endParaRPr lang="en-US" sz="1800" b="1"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90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90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r>
              <a:tr h="62977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1" i="0" u="none" strike="noStrike" dirty="0">
                          <a:solidFill>
                            <a:srgbClr val="000000"/>
                          </a:solidFill>
                          <a:effectLst/>
                          <a:latin typeface="Calibri" panose="020F0502020204030204" pitchFamily="34" charset="0"/>
                        </a:rPr>
                        <a:t>04/01/2007 – 06/30/2020</a:t>
                      </a:r>
                      <a:endParaRPr lang="en-US" sz="1800" b="1"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120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rgbClr val="000000"/>
                          </a:solidFill>
                          <a:effectLst/>
                          <a:latin typeface="Calibri" panose="020F0502020204030204" pitchFamily="34" charset="0"/>
                        </a:rPr>
                        <a:t>120</a:t>
                      </a:r>
                      <a:endParaRPr lang="en-US" sz="1800" b="0"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r>
              <a:tr h="11940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endParaRPr lang="en-US" sz="1800" b="1" i="0" u="none" strike="noStrike" dirty="0">
                        <a:solidFill>
                          <a:srgbClr val="000000"/>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chemeClr val="bg1">
                              <a:lumMod val="65000"/>
                            </a:schemeClr>
                          </a:solidFill>
                          <a:effectLst/>
                          <a:latin typeface="Calibri" panose="020F0502020204030204" pitchFamily="34" charset="0"/>
                        </a:rPr>
                        <a:t>-1.0</a:t>
                      </a:r>
                      <a:endParaRPr lang="en-US" sz="1800" b="0" i="0" u="none" strike="noStrike" dirty="0">
                        <a:solidFill>
                          <a:schemeClr val="bg1">
                            <a:lumMod val="65000"/>
                          </a:schemeClr>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chemeClr val="tx1"/>
                          </a:solidFill>
                          <a:effectLst/>
                          <a:latin typeface="Calibri" panose="020F0502020204030204" pitchFamily="34" charset="0"/>
                        </a:rPr>
                        <a:t>150</a:t>
                      </a:r>
                      <a:endParaRPr lang="en-US" sz="1800" b="0" i="0" u="none" strike="noStrike" dirty="0">
                        <a:solidFill>
                          <a:schemeClr val="tx1"/>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800" b="0" i="0" u="none" strike="noStrike" dirty="0">
                          <a:solidFill>
                            <a:schemeClr val="tx1"/>
                          </a:solidFill>
                          <a:effectLst/>
                          <a:latin typeface="Calibri" panose="020F0502020204030204" pitchFamily="34" charset="0"/>
                        </a:rPr>
                        <a:t>150</a:t>
                      </a:r>
                      <a:endParaRPr lang="en-US" sz="1800" b="0" i="0" u="none" strike="noStrike" dirty="0">
                        <a:solidFill>
                          <a:schemeClr val="tx1"/>
                        </a:solidFill>
                        <a:effectLst/>
                        <a:latin typeface="Calibri" panose="020F0502020204030204" pitchFamily="34" charset="0"/>
                      </a:endParaRPr>
                    </a:p>
                  </a:txBody>
                  <a:tcPr marL="5181" marR="5181" marT="5181" marB="373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0AD47">
                        <a:lumMod val="20000"/>
                        <a:lumOff val="80000"/>
                      </a:srgb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Sensitivity on target beta:</a:t>
            </a:r>
            <a:endParaRPr lang="en-US" sz="2400" dirty="0"/>
          </a:p>
        </p:txBody>
      </p:sp>
      <p:sp>
        <p:nvSpPr>
          <p:cNvPr id="8" name="Content Placeholder 2"/>
          <p:cNvSpPr txBox="1"/>
          <p:nvPr/>
        </p:nvSpPr>
        <p:spPr bwMode="auto">
          <a:xfrm>
            <a:off x="408431" y="924465"/>
            <a:ext cx="8622792" cy="5070263"/>
          </a:xfrm>
          <a:prstGeom prst="rect">
            <a:avLst/>
          </a:prstGeom>
          <a:noFill/>
          <a:ln w="9525">
            <a:noFill/>
            <a:miter lim="800000"/>
          </a:ln>
        </p:spPr>
        <p:txBody>
          <a:bodyPr vert="horz" wrap="square" lIns="91440" tIns="45720" rIns="91440" bIns="45720" numCol="1" anchor="t" anchorCtr="0" compatLnSpc="1"/>
          <a:lstStyle>
            <a:lvl1pPr marL="233680" indent="-233680" algn="l" rtl="0" eaLnBrk="1" fontAlgn="base" hangingPunct="1">
              <a:spcBef>
                <a:spcPct val="0"/>
              </a:spcBef>
              <a:spcAft>
                <a:spcPct val="25000"/>
              </a:spcAft>
              <a:buClr>
                <a:srgbClr val="003768"/>
              </a:buClr>
              <a:buSzPct val="80000"/>
              <a:buFont typeface="Wingdings" panose="05000000000000000000" pitchFamily="2" charset="2"/>
              <a:buChar char="n"/>
              <a:defRPr sz="1200">
                <a:solidFill>
                  <a:schemeClr val="tx1"/>
                </a:solidFill>
                <a:latin typeface="+mn-lt"/>
                <a:ea typeface="+mn-ea"/>
                <a:cs typeface="+mn-cs"/>
              </a:defRPr>
            </a:lvl1pPr>
            <a:lvl2pPr marL="570230" indent="-222250" algn="l" rtl="0" eaLnBrk="1" fontAlgn="base" hangingPunct="1">
              <a:spcBef>
                <a:spcPct val="0"/>
              </a:spcBef>
              <a:spcAft>
                <a:spcPct val="25000"/>
              </a:spcAft>
              <a:buClr>
                <a:srgbClr val="003768"/>
              </a:buClr>
              <a:buSzPct val="50000"/>
              <a:buFont typeface="Wingdings" panose="05000000000000000000" pitchFamily="2" charset="2"/>
              <a:buChar char="l"/>
              <a:defRPr sz="1200">
                <a:solidFill>
                  <a:schemeClr val="tx1"/>
                </a:solidFill>
                <a:latin typeface="+mn-lt"/>
              </a:defRPr>
            </a:lvl2pPr>
            <a:lvl3pPr marL="911225" indent="-224155" algn="l" rtl="0" eaLnBrk="1" fontAlgn="base" hangingPunct="1">
              <a:spcBef>
                <a:spcPct val="0"/>
              </a:spcBef>
              <a:spcAft>
                <a:spcPct val="25000"/>
              </a:spcAft>
              <a:buClr>
                <a:srgbClr val="003768"/>
              </a:buClr>
              <a:buSzPct val="50000"/>
              <a:buFont typeface="Arial" panose="020B0604020202020204" pitchFamily="34" charset="0"/>
              <a:buChar char="–"/>
              <a:defRPr sz="1200">
                <a:solidFill>
                  <a:schemeClr val="tx1"/>
                </a:solidFill>
                <a:latin typeface="+mn-lt"/>
              </a:defRPr>
            </a:lvl3pPr>
            <a:lvl4pPr marL="1257300" indent="-231775" algn="l" rtl="0" eaLnBrk="1" fontAlgn="base" hangingPunct="1">
              <a:spcBef>
                <a:spcPct val="0"/>
              </a:spcBef>
              <a:spcAft>
                <a:spcPct val="25000"/>
              </a:spcAft>
              <a:buClr>
                <a:srgbClr val="003768"/>
              </a:buClr>
              <a:buSzPct val="50000"/>
              <a:buFont typeface="Times New Roman" panose="02020603050405020304" pitchFamily="18" charset="0"/>
              <a:buChar char="&gt;"/>
              <a:defRPr sz="1200">
                <a:solidFill>
                  <a:schemeClr val="tx1"/>
                </a:solidFill>
                <a:latin typeface="+mn-lt"/>
              </a:defRPr>
            </a:lvl4pPr>
            <a:lvl5pPr marL="16052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5pPr>
            <a:lvl6pPr marL="20624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6pPr>
            <a:lvl7pPr marL="25196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7pPr>
            <a:lvl8pPr marL="29768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8pPr>
            <a:lvl9pPr marL="3434080" indent="-233680" algn="l" rtl="0" eaLnBrk="1" fontAlgn="base" hangingPunct="1">
              <a:spcBef>
                <a:spcPct val="0"/>
              </a:spcBef>
              <a:spcAft>
                <a:spcPct val="25000"/>
              </a:spcAft>
              <a:buClr>
                <a:srgbClr val="003768"/>
              </a:buClr>
              <a:buSzPct val="50000"/>
              <a:buFont typeface="Wingdings" panose="05000000000000000000" pitchFamily="2" charset="2"/>
              <a:defRPr sz="1200">
                <a:solidFill>
                  <a:schemeClr val="tx1"/>
                </a:solidFill>
                <a:latin typeface="+mn-lt"/>
              </a:defRPr>
            </a:lvl9pPr>
          </a:lstStyle>
          <a:p>
            <a:r>
              <a:rPr lang="en-US" sz="2400" dirty="0"/>
              <a:t>Market Scenario: 04/01/2007 – 03/31/2008 </a:t>
            </a:r>
            <a:endParaRPr lang="en-US" sz="2400" dirty="0"/>
          </a:p>
        </p:txBody>
      </p:sp>
      <p:graphicFrame>
        <p:nvGraphicFramePr>
          <p:cNvPr id="2" name="Content Placeholder 5"/>
          <p:cNvGraphicFramePr/>
          <p:nvPr>
            <p:custDataLst>
              <p:tags r:id="rId1"/>
            </p:custDataLst>
          </p:nvPr>
        </p:nvGraphicFramePr>
        <p:xfrm>
          <a:off x="230149" y="1495427"/>
          <a:ext cx="8743760" cy="5070383"/>
        </p:xfrm>
        <a:graphic>
          <a:graphicData uri="http://schemas.openxmlformats.org/drawingml/2006/table">
            <a:tbl>
              <a:tblPr firstRow="1" bandRow="1">
                <a:tableStyleId>{5C22544A-7EE6-4342-B048-85BDC9FD1C3A}</a:tableStyleId>
              </a:tblPr>
              <a:tblGrid>
                <a:gridCol w="1927513"/>
                <a:gridCol w="1351808"/>
                <a:gridCol w="1593795"/>
                <a:gridCol w="1517900"/>
                <a:gridCol w="1517900"/>
                <a:gridCol w="834844"/>
              </a:tblGrid>
              <a:tr h="722107">
                <a:tc>
                  <a:txBody>
                    <a:bodyPr/>
                    <a:lstStyle/>
                    <a:p>
                      <a:pPr algn="ctr" fontAlgn="b"/>
                      <a:r>
                        <a:rPr lang="en-US" sz="1800" b="1" i="0" u="none" strike="noStrike" dirty="0">
                          <a:solidFill>
                            <a:schemeClr val="bg1"/>
                          </a:solidFill>
                          <a:effectLst/>
                          <a:latin typeface="Book Antiqua (Body)"/>
                        </a:rPr>
                        <a:t>Target Beta Sensitivity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endParaRPr lang="en-US"/>
                    </a:p>
                  </a:txBody>
                  <a:tcPr marL="7620" marR="7620" marT="7620" marB="0" anchor="b">
                    <a:blipFill>
                      <a:blip r:embed="rId2"/>
                      <a:stretch>
                        <a:fillRect l="-143243" t="-840" r="-405856" b="-606723"/>
                      </a:stretch>
                    </a:blipFill>
                  </a:tcPr>
                </a:tc>
                <a:tc>
                  <a:txBody>
                    <a:bodyPr/>
                    <a:lstStyle/>
                    <a:p>
                      <a:endParaRPr lang="en-US"/>
                    </a:p>
                  </a:txBody>
                  <a:tcPr marL="7620" marR="7620" marT="7620" marB="0" anchor="b">
                    <a:blipFill>
                      <a:blip r:embed="rId2"/>
                      <a:stretch>
                        <a:fillRect l="-206897" t="-840" r="-245211" b="-606723"/>
                      </a:stretch>
                    </a:blipFill>
                  </a:tcPr>
                </a:tc>
                <a:tc>
                  <a:txBody>
                    <a:bodyPr/>
                    <a:lstStyle/>
                    <a:p>
                      <a:endParaRPr lang="en-US"/>
                    </a:p>
                  </a:txBody>
                  <a:tcPr marL="7620" marR="7620" marT="7620" marB="0" anchor="b">
                    <a:blipFill>
                      <a:blip r:embed="rId2"/>
                      <a:stretch>
                        <a:fillRect l="-320400" t="-840" r="-156000" b="-606723"/>
                      </a:stretch>
                    </a:blipFill>
                  </a:tcPr>
                </a:tc>
                <a:tc>
                  <a:txBody>
                    <a:bodyPr/>
                    <a:lstStyle/>
                    <a:p>
                      <a:endParaRPr lang="en-US"/>
                    </a:p>
                  </a:txBody>
                  <a:tcPr marL="7620" marR="7620" marT="7620" marB="0" anchor="b">
                    <a:blipFill>
                      <a:blip r:embed="rId2"/>
                      <a:stretch>
                        <a:fillRect l="-422088" t="-840" r="-56627" b="-606723"/>
                      </a:stretch>
                    </a:blipFill>
                  </a:tcPr>
                </a:tc>
                <a:tc>
                  <a:txBody>
                    <a:bodyPr/>
                    <a:lstStyle/>
                    <a:p>
                      <a:pPr algn="ctr" fontAlgn="b"/>
                      <a:r>
                        <a:rPr lang="en-US" sz="1800" b="1" i="0" u="none" strike="noStrike" dirty="0">
                          <a:solidFill>
                            <a:schemeClr val="bg1"/>
                          </a:solidFill>
                          <a:effectLst/>
                          <a:latin typeface="Book Antiqua (Body)"/>
                        </a:rPr>
                        <a:t>SPY</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r>
              <a:tr h="46355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sz="1800" b="1" i="0" u="none" strike="noStrike" dirty="0">
                          <a:solidFill>
                            <a:schemeClr val="bg1"/>
                          </a:solidFill>
                          <a:effectLst/>
                          <a:latin typeface="Book Antiqua (Body)"/>
                        </a:rPr>
                        <a:t>Cum </a:t>
                      </a:r>
                      <a:r>
                        <a:rPr lang="en-US" sz="1800" b="1" i="0" u="none" strike="noStrike" dirty="0" err="1">
                          <a:solidFill>
                            <a:schemeClr val="bg1"/>
                          </a:solidFill>
                          <a:effectLst/>
                          <a:latin typeface="Book Antiqua (Body)"/>
                        </a:rPr>
                        <a:t>PnL</a:t>
                      </a:r>
                      <a:endParaRPr lang="en-US" sz="1800" b="1" i="0" u="none" strike="noStrike" dirty="0">
                        <a:solidFill>
                          <a:schemeClr val="bg1"/>
                        </a:solidFill>
                        <a:effectLst/>
                        <a:latin typeface="Book Antiqua (Body)"/>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22.455</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55.2541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47.6626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40.8289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-5.69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Mean Return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.659</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.8808</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.8256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.7834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-.0419</a:t>
                      </a:r>
                      <a:endParaRPr lang="en-US" sz="1800" b="0" i="0" u="none" strike="noStrike" dirty="0">
                        <a:solidFill>
                          <a:srgbClr val="000000"/>
                        </a:solidFill>
                        <a:effectLst/>
                        <a:latin typeface="Calibri" panose="020F0502020204030204" pitchFamily="34" charset="0"/>
                      </a:endParaRPr>
                    </a:p>
                  </a:txBody>
                  <a:tcPr marL="7620" marR="7620" marT="7620" marB="0" anchor="ct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Max 10 Days DD</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1.0557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.9859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.6519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.8856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.0889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586800">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Standard Deviation</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.9506</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.9364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.9271</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.9383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.1839</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Sharpe Ratio</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.653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.8997</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.8492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.7941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-.4363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722107">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Skewness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.0695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.4087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.1952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.4122</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.0295</a:t>
                      </a:r>
                      <a:endParaRPr lang="en-US" sz="1800" b="0" i="0" u="none" strike="noStrike" dirty="0">
                        <a:solidFill>
                          <a:srgbClr val="000000"/>
                        </a:solidFill>
                        <a:effectLst/>
                        <a:latin typeface="Calibri" panose="020F0502020204030204" pitchFamily="34" charset="0"/>
                      </a:endParaRPr>
                    </a:p>
                  </a:txBody>
                  <a:tcPr marL="7620" marR="7620" marT="7620" marB="0" anchor="ct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FFFF"/>
                          </a:solidFill>
                          <a:effectLst/>
                          <a:uLnTx/>
                          <a:uFillTx/>
                          <a:latin typeface="Book Antiqua (Body)"/>
                          <a:ea typeface="+mn-ea"/>
                          <a:cs typeface="+mn-cs"/>
                        </a:rPr>
                        <a:t>Kurtosis</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2.0736</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2.1974</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2.9613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2.2943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.7669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r h="463428">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srgbClr val="FFFFFF"/>
                          </a:solidFill>
                          <a:effectLst/>
                          <a:uLnTx/>
                          <a:uFillTx/>
                          <a:latin typeface="Book Antiqua (Body)"/>
                          <a:ea typeface="+mn-ea"/>
                          <a:cs typeface="+mn-cs"/>
                        </a:rPr>
                        <a:t>VaR</a:t>
                      </a:r>
                      <a:endParaRPr kumimoji="0" lang="en-US" sz="1800" b="1" i="0" u="none" strike="noStrike" kern="1200" cap="none" spc="0" normalizeH="0" baseline="0" noProof="0" dirty="0">
                        <a:ln>
                          <a:noFill/>
                        </a:ln>
                        <a:solidFill>
                          <a:srgbClr val="FFFFFF"/>
                        </a:solidFill>
                        <a:effectLst/>
                        <a:uLnTx/>
                        <a:uFillTx/>
                        <a:latin typeface="Book Antiqua (Body)"/>
                        <a:ea typeface="+mn-ea"/>
                        <a:cs typeface="+mn-cs"/>
                      </a:endParaRPr>
                    </a:p>
                  </a:txBody>
                  <a:tcPr marL="7620" marR="7620" marT="7620" marB="0" anchor="ctr">
                    <a:solidFill>
                      <a:schemeClr val="accent1"/>
                    </a:solidFill>
                  </a:tcPr>
                </a:tc>
                <a:tc>
                  <a:txBody>
                    <a:bodyPr/>
                    <a:lstStyle/>
                    <a:p>
                      <a:pPr algn="ctr" fontAlgn="b"/>
                      <a:r>
                        <a:rPr lang="en-US" sz="1800" b="0" i="0" u="none" strike="noStrike" dirty="0">
                          <a:solidFill>
                            <a:srgbClr val="000000"/>
                          </a:solidFill>
                          <a:effectLst/>
                          <a:latin typeface="Calibri" panose="020F0502020204030204" pitchFamily="34" charset="0"/>
                        </a:rPr>
                        <a:t>-.1251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-.0913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-.0812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-.0969</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ctr" fontAlgn="b"/>
                      <a:r>
                        <a:rPr lang="en-US" sz="1800" b="0" i="0" u="none" strike="noStrike" dirty="0">
                          <a:solidFill>
                            <a:srgbClr val="000000"/>
                          </a:solidFill>
                          <a:effectLst/>
                          <a:latin typeface="Calibri" panose="020F0502020204030204" pitchFamily="34" charset="0"/>
                        </a:rPr>
                        <a:t>-.0203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Some visualizations:</a:t>
            </a:r>
            <a:endParaRPr lang="zh-CN" altLang="en-US" sz="2400" dirty="0">
              <a:ea typeface="宋体" panose="02010600030101010101" pitchFamily="2" charset="-122"/>
            </a:endParaRPr>
          </a:p>
        </p:txBody>
      </p:sp>
      <p:pic>
        <p:nvPicPr>
          <p:cNvPr id="18" name="图片 1" descr="IMG_256"/>
          <p:cNvPicPr>
            <a:picLocks noChangeAspect="1"/>
          </p:cNvPicPr>
          <p:nvPr/>
        </p:nvPicPr>
        <p:blipFill>
          <a:blip r:embed="rId1"/>
          <a:srcRect l="6379" r="2428" b="2567"/>
          <a:stretch>
            <a:fillRect/>
          </a:stretch>
        </p:blipFill>
        <p:spPr>
          <a:xfrm>
            <a:off x="2439670" y="1737995"/>
            <a:ext cx="3914775" cy="424307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4313" y="383737"/>
            <a:ext cx="7285037" cy="388938"/>
          </a:xfrm>
        </p:spPr>
        <p:txBody>
          <a:bodyPr/>
          <a:lstStyle/>
          <a:p>
            <a:r>
              <a:rPr lang="en-US" sz="2400" dirty="0"/>
              <a:t>Some visualizations:</a:t>
            </a:r>
            <a:endParaRPr lang="zh-CN" altLang="en-US" sz="2400" dirty="0">
              <a:ea typeface="宋体" panose="02010600030101010101" pitchFamily="2" charset="-122"/>
            </a:endParaRPr>
          </a:p>
        </p:txBody>
      </p:sp>
      <p:pic>
        <p:nvPicPr>
          <p:cNvPr id="3" name="图片 2" descr="0a79b4d41ae5adba50e50f88fe77ae6"/>
          <p:cNvPicPr/>
          <p:nvPr/>
        </p:nvPicPr>
        <p:blipFill>
          <a:blip r:embed="rId1"/>
          <a:stretch>
            <a:fillRect/>
          </a:stretch>
        </p:blipFill>
        <p:spPr>
          <a:xfrm>
            <a:off x="4505960" y="1310005"/>
            <a:ext cx="3420000" cy="2340000"/>
          </a:xfrm>
          <a:prstGeom prst="rect">
            <a:avLst/>
          </a:prstGeom>
        </p:spPr>
      </p:pic>
      <p:pic>
        <p:nvPicPr>
          <p:cNvPr id="9" name="内容占位符 8" descr="IMG_256"/>
          <p:cNvPicPr>
            <a:picLocks noGrp="1"/>
          </p:cNvPicPr>
          <p:nvPr/>
        </p:nvPicPr>
        <p:blipFill>
          <a:blip r:embed="rId2"/>
          <a:srcRect l="2427" r="974"/>
          <a:stretch>
            <a:fillRect/>
          </a:stretch>
        </p:blipFill>
        <p:spPr>
          <a:xfrm>
            <a:off x="692150" y="3982720"/>
            <a:ext cx="3420000" cy="2339975"/>
          </a:xfrm>
          <a:prstGeom prst="rect">
            <a:avLst/>
          </a:prstGeom>
          <a:noFill/>
          <a:ln w="9525">
            <a:noFill/>
            <a:miter lim="800000"/>
            <a:headEnd/>
            <a:tailEnd/>
          </a:ln>
        </p:spPr>
      </p:pic>
      <p:pic>
        <p:nvPicPr>
          <p:cNvPr id="10" name="图片 9" descr="744d9d77121dba68c7d119f321a6e1a"/>
          <p:cNvPicPr/>
          <p:nvPr/>
        </p:nvPicPr>
        <p:blipFill>
          <a:blip r:embed="rId3"/>
          <a:stretch>
            <a:fillRect/>
          </a:stretch>
        </p:blipFill>
        <p:spPr>
          <a:xfrm>
            <a:off x="692150" y="1310005"/>
            <a:ext cx="3420000" cy="2340000"/>
          </a:xfrm>
          <a:prstGeom prst="rect">
            <a:avLst/>
          </a:prstGeom>
        </p:spPr>
      </p:pic>
      <p:pic>
        <p:nvPicPr>
          <p:cNvPr id="7" name="图片 6" descr="a00db310b44e2fde99bb84f2170d288"/>
          <p:cNvPicPr/>
          <p:nvPr/>
        </p:nvPicPr>
        <p:blipFill>
          <a:blip r:embed="rId4"/>
          <a:stretch>
            <a:fillRect/>
          </a:stretch>
        </p:blipFill>
        <p:spPr>
          <a:xfrm>
            <a:off x="4505960" y="3982720"/>
            <a:ext cx="3420000" cy="23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OSNALIGNVERT" val="True"/>
  <p:tag name="POSNALIGNHORIZ" val="True"/>
  <p:tag name="SIZEWIDTH" val="True"/>
  <p:tag name="SIZEHEIGHT" val="True"/>
  <p:tag name="HOLDSTITLE" val="true"/>
  <p:tag name="FORMATSSHAPE" val="_Slide_Title._Cover"/>
  <p:tag name="FORMATSSLIDEID" val="344"/>
  <p:tag name="POSITIONSHAPE" val="_Slide_Title._Cover"/>
  <p:tag name="POSITIONSLIDEID" val="344"/>
  <p:tag name="SIZESHAPE" val="_Slide_Title._Cover"/>
  <p:tag name="SIZESLIDEID" val="344"/>
  <p:tag name="FORMATSFILENAME" val="Standard Slides.potx"/>
</p:tagLst>
</file>

<file path=ppt/tags/tag2.xml><?xml version="1.0" encoding="utf-8"?>
<p:tagLst xmlns:p="http://schemas.openxmlformats.org/presentationml/2006/main">
  <p:tag name="KSO_WM_UNIT_TABLE_BEAUTIFY" val="smartTable{8f4c758c-836e-42bc-9f63-7753182ed4f9}"/>
</p:tagLst>
</file>

<file path=ppt/tags/tag3.xml><?xml version="1.0" encoding="utf-8"?>
<p:tagLst xmlns:p="http://schemas.openxmlformats.org/presentationml/2006/main">
  <p:tag name="KSO_WM_UNIT_TABLE_BEAUTIFY" val="smartTable{be260ae0-f4fb-452f-9445-63dfb7b8d82a}"/>
</p:tagLst>
</file>

<file path=ppt/tags/tag4.xml><?xml version="1.0" encoding="utf-8"?>
<p:tagLst xmlns:p="http://schemas.openxmlformats.org/presentationml/2006/main">
  <p:tag name="KSO_WM_UNIT_TABLE_BEAUTIFY" val="smartTable{116be25d-2d9b-49d6-a6be-688983c10ab5}"/>
</p:tagLst>
</file>

<file path=ppt/tags/tag5.xml><?xml version="1.0" encoding="utf-8"?>
<p:tagLst xmlns:p="http://schemas.openxmlformats.org/presentationml/2006/main">
  <p:tag name="KSO_WM_UNIT_TABLE_BEAUTIFY" val="smartTable{b7fa00ca-7416-4cb2-bdd0-84f83494477a}"/>
</p:tagLst>
</file>

<file path=ppt/theme/theme1.xml><?xml version="1.0" encoding="utf-8"?>
<a:theme xmlns:a="http://schemas.openxmlformats.org/drawingml/2006/main" name="Blank">
  <a:themeElements>
    <a:clrScheme name="SNW">
      <a:dk1>
        <a:srgbClr val="000000"/>
      </a:dk1>
      <a:lt1>
        <a:srgbClr val="FFFFFF"/>
      </a:lt1>
      <a:dk2>
        <a:srgbClr val="000000"/>
      </a:dk2>
      <a:lt2>
        <a:srgbClr val="808080"/>
      </a:lt2>
      <a:accent1>
        <a:srgbClr val="003768"/>
      </a:accent1>
      <a:accent2>
        <a:srgbClr val="6487BE"/>
      </a:accent2>
      <a:accent3>
        <a:srgbClr val="6B2146"/>
      </a:accent3>
      <a:accent4>
        <a:srgbClr val="FFBB12"/>
      </a:accent4>
      <a:accent5>
        <a:srgbClr val="005C00"/>
      </a:accent5>
      <a:accent6>
        <a:srgbClr val="666699"/>
      </a:accent6>
      <a:hlink>
        <a:srgbClr val="D4002F"/>
      </a:hlink>
      <a:folHlink>
        <a:srgbClr val="008986"/>
      </a:folHlink>
    </a:clrScheme>
    <a:fontScheme name="Blank">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768"/>
        </a:solidFill>
        <a:ln w="9525" algn="ctr">
          <a:solidFill>
            <a:schemeClr val="tx1"/>
          </a:solidFill>
          <a:miter lim="800000"/>
        </a:ln>
      </a:spPr>
      <a:bodyPr lIns="91348" tIns="45672" rIns="91348" bIns="45672" anchor="ctr"/>
      <a:lstStyle>
        <a:defPPr algn="ctr" eaLnBrk="1" hangingPunct="1">
          <a:spcBef>
            <a:spcPct val="50000"/>
          </a:spcBef>
          <a:buClrTx/>
          <a:buFontTx/>
          <a:buNone/>
          <a:defRPr b="1" dirty="0" smtClean="0">
            <a:solidFill>
              <a:schemeClr val="bg1"/>
            </a:solidFill>
            <a:latin typeface="+mj-lt"/>
            <a:cs typeface="Arial" panose="020B0604020202020204"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25000"/>
          </a:spcAft>
          <a:buClr>
            <a:srgbClr val="003768"/>
          </a:buClr>
          <a:buSzPct val="100000"/>
          <a:buFont typeface="Arial" panose="020B0604020202020204" pitchFamily="34" charset="0"/>
          <a:buChar char="•"/>
          <a:defRPr kumimoji="0" lang="en-US" sz="12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808080"/>
        </a:lt2>
        <a:accent1>
          <a:srgbClr val="003768"/>
        </a:accent1>
        <a:accent2>
          <a:srgbClr val="6487BE"/>
        </a:accent2>
        <a:accent3>
          <a:srgbClr val="FFFFFF"/>
        </a:accent3>
        <a:accent4>
          <a:srgbClr val="000000"/>
        </a:accent4>
        <a:accent5>
          <a:srgbClr val="AAAEB9"/>
        </a:accent5>
        <a:accent6>
          <a:srgbClr val="5A7AAC"/>
        </a:accent6>
        <a:hlink>
          <a:srgbClr val="6B2146"/>
        </a:hlink>
        <a:folHlink>
          <a:srgbClr val="FFBB1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8775</Words>
  <Application>WPS 演示</Application>
  <PresentationFormat>On-screen Show (4:3)</PresentationFormat>
  <Paragraphs>1443</Paragraphs>
  <Slides>23</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Book Antiqua</vt:lpstr>
      <vt:lpstr>Times New Roman</vt:lpstr>
      <vt:lpstr>Calibri</vt:lpstr>
      <vt:lpstr>Calibri</vt:lpstr>
      <vt:lpstr>Book Antiqua (Body)</vt:lpstr>
      <vt:lpstr>Segoe Print</vt:lpstr>
      <vt:lpstr>微软雅黑</vt:lpstr>
      <vt:lpstr>Arial Unicode MS</vt:lpstr>
      <vt:lpstr>Blank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Bheda, Shiraz</dc:creator>
  <cp:lastModifiedBy>StarryU.</cp:lastModifiedBy>
  <cp:revision>297</cp:revision>
  <dcterms:created xsi:type="dcterms:W3CDTF">2020-12-22T03:34:00Z</dcterms:created>
  <dcterms:modified xsi:type="dcterms:W3CDTF">2020-12-23T09:32:35Z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