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85068" autoAdjust="0"/>
  </p:normalViewPr>
  <p:slideViewPr>
    <p:cSldViewPr snapToGrid="0">
      <p:cViewPr>
        <p:scale>
          <a:sx n="40" d="100"/>
          <a:sy n="40" d="100"/>
        </p:scale>
        <p:origin x="-2910" y="-448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To change this poster, replace our sample content with your own. Or, if you’d rather start from a clean slate, use the New Slide button on the Home tab to insert a new page, then enter your text and content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pPr/>
              <a:t>1</a:t>
            </a:fld>
            <a:endParaRPr lang="en-US"/>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70662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a:t>`</a:t>
            </a:r>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2683"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1191767" y="6172200"/>
            <a:ext cx="1302303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lvl1pPr>
              <a:defRPr b="0"/>
            </a:lvl1pPr>
          </a:lstStyle>
          <a:p>
            <a:r>
              <a:rPr lang="en-US"/>
              <a:t>Click to edit Master title style</a:t>
            </a:r>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userDrawn="1">
            <p:ph type="body" sz="quarter" idx="13" hasCustomPrompt="1"/>
          </p:nvPr>
        </p:nvSpPr>
        <p:spPr>
          <a:xfrm>
            <a:off x="1170431" y="5854273"/>
            <a:ext cx="13044367" cy="1260902"/>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60" name="Rectangle 59"/>
          <p:cNvSpPr/>
          <p:nvPr userDrawn="1"/>
        </p:nvSpPr>
        <p:spPr>
          <a:xfrm>
            <a:off x="1170430" y="14798040"/>
            <a:ext cx="13044367"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1" name="Text Placeholder 6"/>
          <p:cNvSpPr>
            <a:spLocks noGrp="1"/>
          </p:cNvSpPr>
          <p:nvPr userDrawn="1">
            <p:ph type="body" sz="quarter" idx="17" hasCustomPrompt="1"/>
          </p:nvPr>
        </p:nvSpPr>
        <p:spPr>
          <a:xfrm>
            <a:off x="1170431" y="14480113"/>
            <a:ext cx="13048488" cy="1260902"/>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61" name="Rectangle 60"/>
          <p:cNvSpPr/>
          <p:nvPr userDrawn="1"/>
        </p:nvSpPr>
        <p:spPr>
          <a:xfrm>
            <a:off x="1170431" y="23301960"/>
            <a:ext cx="13048488"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6"/>
          <p:cNvSpPr>
            <a:spLocks noGrp="1"/>
          </p:cNvSpPr>
          <p:nvPr userDrawn="1">
            <p:ph type="body" sz="quarter" idx="19" hasCustomPrompt="1"/>
          </p:nvPr>
        </p:nvSpPr>
        <p:spPr>
          <a:xfrm>
            <a:off x="1170431" y="22991236"/>
            <a:ext cx="13048488" cy="1253699"/>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62" name="Rectangle 61"/>
          <p:cNvSpPr/>
          <p:nvPr userDrawn="1"/>
        </p:nvSpPr>
        <p:spPr>
          <a:xfrm>
            <a:off x="15416784" y="6172200"/>
            <a:ext cx="13048488"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6"/>
          <p:cNvSpPr>
            <a:spLocks noGrp="1"/>
          </p:cNvSpPr>
          <p:nvPr userDrawn="1">
            <p:ph type="body" sz="quarter" idx="21" hasCustomPrompt="1"/>
          </p:nvPr>
        </p:nvSpPr>
        <p:spPr>
          <a:xfrm>
            <a:off x="15416784" y="5854273"/>
            <a:ext cx="13048488" cy="1260902"/>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Rectangle 62"/>
          <p:cNvSpPr/>
          <p:nvPr userDrawn="1"/>
        </p:nvSpPr>
        <p:spPr>
          <a:xfrm>
            <a:off x="15416784" y="23298912"/>
            <a:ext cx="1304848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6"/>
          <p:cNvSpPr>
            <a:spLocks noGrp="1"/>
          </p:cNvSpPr>
          <p:nvPr userDrawn="1">
            <p:ph type="body" sz="quarter" idx="29" hasCustomPrompt="1"/>
          </p:nvPr>
        </p:nvSpPr>
        <p:spPr>
          <a:xfrm>
            <a:off x="15416784" y="22991236"/>
            <a:ext cx="13048488" cy="1253699"/>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64" name="Rectangle 63"/>
          <p:cNvSpPr/>
          <p:nvPr userDrawn="1"/>
        </p:nvSpPr>
        <p:spPr>
          <a:xfrm>
            <a:off x="29644848" y="6172200"/>
            <a:ext cx="1304848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userDrawn="1">
            <p:ph type="body" sz="quarter" idx="31" hasCustomPrompt="1"/>
          </p:nvPr>
        </p:nvSpPr>
        <p:spPr>
          <a:xfrm>
            <a:off x="29644848" y="5854274"/>
            <a:ext cx="13048488" cy="1260902"/>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65" name="Rectangle 64"/>
          <p:cNvSpPr/>
          <p:nvPr userDrawn="1"/>
        </p:nvSpPr>
        <p:spPr>
          <a:xfrm>
            <a:off x="29644848" y="23298912"/>
            <a:ext cx="13048488"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6"/>
          <p:cNvSpPr>
            <a:spLocks noGrp="1"/>
          </p:cNvSpPr>
          <p:nvPr userDrawn="1">
            <p:ph type="body" sz="quarter" idx="34" hasCustomPrompt="1"/>
          </p:nvPr>
        </p:nvSpPr>
        <p:spPr>
          <a:xfrm>
            <a:off x="29644848" y="22991236"/>
            <a:ext cx="13048488" cy="1253699"/>
          </a:xfrm>
          <a:prstGeom prst="rect">
            <a:avLst/>
          </a:prstGeom>
          <a:noFill/>
        </p:spPr>
        <p:txBody>
          <a:bodyPr lIns="365760" anchor="b">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t>12/24/2019</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a:t>
            </a:fld>
            <a:endParaRPr lang="en-US"/>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753035"/>
            <a:ext cx="35661600" cy="298076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12/24/2019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0600" b="0"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descr="Logo" title="Sample Picture"/>
          <p:cNvPicPr>
            <a:picLocks noChangeAspect="1"/>
          </p:cNvPicPr>
          <p:nvPr/>
        </p:nvPicPr>
        <p:blipFill>
          <a:blip r:embed="rId3"/>
          <a:stretch>
            <a:fillRect/>
          </a:stretch>
        </p:blipFill>
        <p:spPr>
          <a:xfrm>
            <a:off x="39389887" y="1066800"/>
            <a:ext cx="3273032" cy="2136563"/>
          </a:xfrm>
          <a:prstGeom prst="rect">
            <a:avLst/>
          </a:prstGeom>
        </p:spPr>
      </p:pic>
      <p:sp>
        <p:nvSpPr>
          <p:cNvPr id="4" name="Title 3"/>
          <p:cNvSpPr>
            <a:spLocks noGrp="1"/>
          </p:cNvSpPr>
          <p:nvPr>
            <p:ph type="title"/>
          </p:nvPr>
        </p:nvSpPr>
        <p:spPr>
          <a:xfrm>
            <a:off x="3124200" y="-51729"/>
            <a:ext cx="35661600" cy="2980765"/>
          </a:xfrm>
        </p:spPr>
        <p:txBody>
          <a:bodyPr>
            <a:noAutofit/>
          </a:bodyPr>
          <a:lstStyle/>
          <a:p>
            <a:pPr algn="ctr"/>
            <a:r>
              <a:rPr lang="en-US" dirty="0"/>
              <a:t>American Sign Language Recognition</a:t>
            </a:r>
            <a:endParaRPr lang="en-US" sz="9600" b="1" dirty="0">
              <a:latin typeface="+mn-lt"/>
            </a:endParaRPr>
          </a:p>
        </p:txBody>
      </p:sp>
      <p:sp>
        <p:nvSpPr>
          <p:cNvPr id="23" name="Text Placeholder 22"/>
          <p:cNvSpPr>
            <a:spLocks noGrp="1"/>
          </p:cNvSpPr>
          <p:nvPr>
            <p:ph type="body" sz="quarter" idx="36"/>
          </p:nvPr>
        </p:nvSpPr>
        <p:spPr/>
        <p:txBody>
          <a:bodyPr/>
          <a:lstStyle/>
          <a:p>
            <a:r>
              <a:rPr lang="en-US" dirty="0" err="1"/>
              <a:t>Huỳnh</a:t>
            </a:r>
            <a:r>
              <a:rPr lang="en-US" dirty="0"/>
              <a:t> </a:t>
            </a:r>
            <a:r>
              <a:rPr lang="en-US" dirty="0" err="1"/>
              <a:t>Nhựt</a:t>
            </a:r>
            <a:r>
              <a:rPr lang="en-US" dirty="0"/>
              <a:t> Long, </a:t>
            </a:r>
            <a:r>
              <a:rPr lang="en-US" dirty="0" err="1"/>
              <a:t>Nguyễn</a:t>
            </a:r>
            <a:r>
              <a:rPr lang="en-US" dirty="0"/>
              <a:t> </a:t>
            </a:r>
            <a:r>
              <a:rPr lang="en-US" dirty="0" err="1"/>
              <a:t>Trung</a:t>
            </a:r>
            <a:r>
              <a:rPr lang="en-US" dirty="0"/>
              <a:t> </a:t>
            </a:r>
            <a:r>
              <a:rPr lang="en-US" dirty="0" err="1"/>
              <a:t>Hiếu</a:t>
            </a:r>
            <a:r>
              <a:rPr lang="en-US" dirty="0"/>
              <a:t>, Mai </a:t>
            </a:r>
            <a:r>
              <a:rPr lang="en-US" dirty="0" err="1"/>
              <a:t>Huy</a:t>
            </a:r>
            <a:r>
              <a:rPr lang="en-US" dirty="0"/>
              <a:t> – </a:t>
            </a:r>
            <a:r>
              <a:rPr lang="en-US" dirty="0" err="1"/>
              <a:t>Môn</a:t>
            </a:r>
            <a:r>
              <a:rPr lang="en-US" dirty="0"/>
              <a:t> </a:t>
            </a:r>
            <a:r>
              <a:rPr lang="en-US" dirty="0" err="1"/>
              <a:t>Thi</a:t>
            </a:r>
            <a:r>
              <a:rPr lang="en-US" dirty="0"/>
              <a:t>̣ </a:t>
            </a:r>
            <a:r>
              <a:rPr lang="en-US" dirty="0" err="1"/>
              <a:t>Giác</a:t>
            </a:r>
            <a:r>
              <a:rPr lang="en-US" dirty="0"/>
              <a:t> </a:t>
            </a:r>
            <a:r>
              <a:rPr lang="en-US" dirty="0" err="1"/>
              <a:t>Máy</a:t>
            </a:r>
            <a:r>
              <a:rPr lang="en-US" dirty="0"/>
              <a:t> </a:t>
            </a:r>
            <a:r>
              <a:rPr lang="en-US" dirty="0" err="1"/>
              <a:t>Tính</a:t>
            </a:r>
            <a:r>
              <a:rPr lang="en-US" dirty="0"/>
              <a:t> </a:t>
            </a:r>
            <a:r>
              <a:rPr lang="en-US" dirty="0" err="1"/>
              <a:t>va</a:t>
            </a:r>
            <a:r>
              <a:rPr lang="en-US" dirty="0"/>
              <a:t>̀ </a:t>
            </a:r>
            <a:r>
              <a:rPr lang="en-US" dirty="0" err="1"/>
              <a:t>Xư</a:t>
            </a:r>
            <a:r>
              <a:rPr lang="en-US" dirty="0"/>
              <a:t>̉ Lý </a:t>
            </a:r>
            <a:r>
              <a:rPr lang="en-US" dirty="0" err="1"/>
              <a:t>Ảnh</a:t>
            </a:r>
            <a:r>
              <a:rPr lang="en-US" dirty="0"/>
              <a:t> </a:t>
            </a:r>
            <a:r>
              <a:rPr lang="en-US" dirty="0" err="1"/>
              <a:t>Sô</a:t>
            </a:r>
            <a:r>
              <a:rPr lang="en-US" dirty="0"/>
              <a:t>́, Khoa </a:t>
            </a:r>
            <a:r>
              <a:rPr lang="en-US" dirty="0" err="1"/>
              <a:t>Công</a:t>
            </a:r>
            <a:r>
              <a:rPr lang="en-US" dirty="0"/>
              <a:t> </a:t>
            </a:r>
            <a:r>
              <a:rPr lang="en-US" dirty="0" err="1"/>
              <a:t>Nghệ</a:t>
            </a:r>
            <a:r>
              <a:rPr lang="en-US" dirty="0"/>
              <a:t> </a:t>
            </a:r>
            <a:r>
              <a:rPr lang="en-US" dirty="0" err="1"/>
              <a:t>Thông</a:t>
            </a:r>
            <a:r>
              <a:rPr lang="en-US" dirty="0"/>
              <a:t> Tin </a:t>
            </a:r>
            <a:r>
              <a:rPr lang="en-US" dirty="0" err="1"/>
              <a:t>thuộc</a:t>
            </a:r>
            <a:r>
              <a:rPr lang="en-US" dirty="0"/>
              <a:t> </a:t>
            </a:r>
            <a:r>
              <a:rPr lang="en-US" dirty="0" err="1"/>
              <a:t>Đại</a:t>
            </a:r>
            <a:r>
              <a:rPr lang="en-US" dirty="0"/>
              <a:t> </a:t>
            </a:r>
            <a:r>
              <a:rPr lang="en-US" dirty="0" err="1"/>
              <a:t>Học</a:t>
            </a:r>
            <a:r>
              <a:rPr lang="en-US" dirty="0"/>
              <a:t> S</a:t>
            </a:r>
            <a:r>
              <a:rPr lang="vi-VN" dirty="0"/>
              <a:t>ư</a:t>
            </a:r>
            <a:r>
              <a:rPr lang="en-US" dirty="0"/>
              <a:t> </a:t>
            </a:r>
            <a:r>
              <a:rPr lang="en-US" dirty="0" err="1"/>
              <a:t>Phạm</a:t>
            </a:r>
            <a:r>
              <a:rPr lang="en-US" dirty="0"/>
              <a:t> TP.HCM</a:t>
            </a:r>
          </a:p>
          <a:p>
            <a:endParaRPr lang="en-US" dirty="0"/>
          </a:p>
        </p:txBody>
      </p:sp>
      <p:sp>
        <p:nvSpPr>
          <p:cNvPr id="5" name="Text Placeholder 4"/>
          <p:cNvSpPr>
            <a:spLocks noGrp="1"/>
          </p:cNvSpPr>
          <p:nvPr>
            <p:ph type="body" sz="quarter" idx="13"/>
          </p:nvPr>
        </p:nvSpPr>
        <p:spPr>
          <a:xfrm>
            <a:off x="1170431" y="6119301"/>
            <a:ext cx="13044367" cy="995874"/>
          </a:xfrm>
        </p:spPr>
        <p:txBody>
          <a:bodyPr/>
          <a:lstStyle/>
          <a:p>
            <a:r>
              <a:rPr lang="en-US" dirty="0"/>
              <a:t>Abstract</a:t>
            </a:r>
          </a:p>
        </p:txBody>
      </p:sp>
      <p:sp>
        <p:nvSpPr>
          <p:cNvPr id="11" name="Content Placeholder 10"/>
          <p:cNvSpPr>
            <a:spLocks noGrp="1"/>
          </p:cNvSpPr>
          <p:nvPr>
            <p:ph sz="quarter" idx="24"/>
          </p:nvPr>
        </p:nvSpPr>
        <p:spPr>
          <a:xfrm>
            <a:off x="1453329" y="7761901"/>
            <a:ext cx="6962539" cy="5976782"/>
          </a:xfrm>
        </p:spPr>
        <p:txBody>
          <a:bodyPr>
            <a:noAutofit/>
          </a:bodyPr>
          <a:lstStyle/>
          <a:p>
            <a:pPr marL="0" indent="0" algn="just">
              <a:lnSpc>
                <a:spcPct val="150000"/>
              </a:lnSpc>
              <a:buNone/>
            </a:pPr>
            <a:r>
              <a:rPr lang="en-US" sz="1600" dirty="0" err="1">
                <a:latin typeface="Arial" panose="020B0604020202020204" pitchFamily="34" charset="0"/>
                <a:cs typeface="Arial" panose="020B0604020202020204" pitchFamily="34" charset="0"/>
              </a:rPr>
              <a:t>Hiện</a:t>
            </a:r>
            <a:r>
              <a:rPr lang="en-US" sz="1600" dirty="0">
                <a:latin typeface="Arial" panose="020B0604020202020204" pitchFamily="34" charset="0"/>
                <a:cs typeface="Arial" panose="020B0604020202020204" pitchFamily="34" charset="0"/>
              </a:rPr>
              <a:t> nay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giới</a:t>
            </a:r>
            <a:r>
              <a:rPr lang="en-US" sz="1600" dirty="0">
                <a:latin typeface="Arial" panose="020B0604020202020204" pitchFamily="34" charset="0"/>
                <a:cs typeface="Arial" panose="020B0604020202020204" pitchFamily="34" charset="0"/>
              </a:rPr>
              <a:t> có </a:t>
            </a:r>
            <a:r>
              <a:rPr lang="en-US" sz="1600" dirty="0" err="1">
                <a:latin typeface="Arial" panose="020B0604020202020204" pitchFamily="34" charset="0"/>
                <a:cs typeface="Arial" panose="020B0604020202020204" pitchFamily="34" charset="0"/>
              </a:rPr>
              <a:t>vô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sô</a:t>
            </a:r>
            <a:r>
              <a:rPr lang="en-US" sz="1600" dirty="0">
                <a:latin typeface="Arial" panose="020B0604020202020204" pitchFamily="34" charset="0"/>
                <a:cs typeface="Arial" panose="020B0604020202020204" pitchFamily="34" charset="0"/>
              </a:rPr>
              <a:t>́ ng</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câm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gặp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rất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kho</a:t>
            </a:r>
            <a:r>
              <a:rPr lang="en-US" sz="1600" dirty="0">
                <a:latin typeface="Arial" panose="020B0604020202020204" pitchFamily="34" charset="0"/>
                <a:cs typeface="Arial" panose="020B0604020202020204" pitchFamily="34" charset="0"/>
              </a:rPr>
              <a:t>́ khan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tiếp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nên</a:t>
            </a:r>
            <a:r>
              <a:rPr lang="en-US" sz="1600" dirty="0">
                <a:latin typeface="Arial" panose="020B0604020202020204" pitchFamily="34" charset="0"/>
                <a:cs typeface="Arial" panose="020B0604020202020204" pitchFamily="34" charset="0"/>
              </a:rPr>
              <a:t> v</a:t>
            </a:r>
            <a:r>
              <a:rPr lang="vi-VN" sz="1600" dirty="0" err="1">
                <a:latin typeface="Arial" panose="020B0604020202020204" pitchFamily="34" charset="0"/>
                <a:cs typeface="Arial" panose="020B0604020202020204" pitchFamily="34" charset="0"/>
              </a:rPr>
              <a:t>iệc</a:t>
            </a:r>
            <a:r>
              <a:rPr lang="vi-VN" sz="1600" dirty="0">
                <a:latin typeface="Arial" panose="020B0604020202020204" pitchFamily="34" charset="0"/>
                <a:cs typeface="Arial" panose="020B0604020202020204" pitchFamily="34" charset="0"/>
              </a:rPr>
              <a:t> nghiên </a:t>
            </a:r>
            <a:r>
              <a:rPr lang="vi-VN" sz="1600" dirty="0" err="1">
                <a:latin typeface="Arial" panose="020B0604020202020204" pitchFamily="34" charset="0"/>
                <a:cs typeface="Arial" panose="020B0604020202020204" pitchFamily="34" charset="0"/>
              </a:rPr>
              <a:t>cứu</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một</a:t>
            </a:r>
            <a:r>
              <a:rPr lang="vi-VN" sz="1600" dirty="0">
                <a:latin typeface="Arial" panose="020B0604020202020204" pitchFamily="34" charset="0"/>
                <a:cs typeface="Arial" panose="020B0604020202020204" pitchFamily="34" charset="0"/>
              </a:rPr>
              <a:t> phương pháp nhận dạng</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ngôn ngữ ký hiệu </a:t>
            </a:r>
            <a:r>
              <a:rPr lang="vi-VN" sz="1600" dirty="0" err="1">
                <a:latin typeface="Arial" panose="020B0604020202020204" pitchFamily="34" charset="0"/>
                <a:cs typeface="Arial" panose="020B0604020202020204" pitchFamily="34" charset="0"/>
              </a:rPr>
              <a:t>có</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thể</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giúp</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người</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bị</a:t>
            </a:r>
            <a:r>
              <a:rPr lang="vi-VN" sz="1600" dirty="0">
                <a:latin typeface="Arial" panose="020B0604020202020204" pitchFamily="34" charset="0"/>
                <a:cs typeface="Arial" panose="020B0604020202020204" pitchFamily="34" charset="0"/>
              </a:rPr>
              <a:t> câm đang </a:t>
            </a:r>
            <a:r>
              <a:rPr lang="vi-VN" sz="1600" dirty="0" err="1">
                <a:latin typeface="Arial" panose="020B0604020202020204" pitchFamily="34" charset="0"/>
                <a:cs typeface="Arial" panose="020B0604020202020204" pitchFamily="34" charset="0"/>
              </a:rPr>
              <a:t>rất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cần</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thiết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để</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giúp</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họ</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hòa</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nhập</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vào</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xã</a:t>
            </a:r>
            <a:r>
              <a:rPr lang="en-US"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hội</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tốt</a:t>
            </a:r>
            <a:r>
              <a:rPr lang="vi-VN" sz="1600" dirty="0">
                <a:latin typeface="Arial" panose="020B0604020202020204" pitchFamily="34" charset="0"/>
                <a:cs typeface="Arial" panose="020B0604020202020204" pitchFamily="34" charset="0"/>
              </a:rPr>
              <a:t> hơn, lao </a:t>
            </a:r>
            <a:r>
              <a:rPr lang="vi-VN" sz="1600" dirty="0" err="1">
                <a:latin typeface="Arial" panose="020B0604020202020204" pitchFamily="34" charset="0"/>
                <a:cs typeface="Arial" panose="020B0604020202020204" pitchFamily="34" charset="0"/>
              </a:rPr>
              <a:t>động</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tốt</a:t>
            </a:r>
            <a:r>
              <a:rPr lang="vi-VN" sz="1600" dirty="0">
                <a:latin typeface="Arial" panose="020B0604020202020204" pitchFamily="34" charset="0"/>
                <a:cs typeface="Arial" panose="020B0604020202020204" pitchFamily="34" charset="0"/>
              </a:rPr>
              <a:t> hơn</a:t>
            </a:r>
            <a:r>
              <a:rPr lang="en-US" sz="1600" dirty="0">
                <a:latin typeface="Arial" panose="020B0604020202020204" pitchFamily="34" charset="0"/>
                <a:cs typeface="Arial" panose="020B0604020202020204" pitchFamily="34" charset="0"/>
              </a:rPr>
              <a:t>. Vì </a:t>
            </a:r>
            <a:r>
              <a:rPr lang="en-US" sz="1600" dirty="0" err="1">
                <a:latin typeface="Arial" panose="020B0604020202020204" pitchFamily="34" charset="0"/>
                <a:cs typeface="Arial" panose="020B0604020202020204" pitchFamily="34" charset="0"/>
              </a:rPr>
              <a:t>vậy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mục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của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chính</a:t>
            </a:r>
            <a:r>
              <a:rPr lang="en-US" sz="1600" dirty="0">
                <a:latin typeface="Arial" panose="020B0604020202020204" pitchFamily="34" charset="0"/>
                <a:cs typeface="Arial" panose="020B0604020202020204" pitchFamily="34" charset="0"/>
              </a:rPr>
              <a:t> là đ</a:t>
            </a:r>
            <a:r>
              <a:rPr lang="vi-VN" sz="1600" dirty="0">
                <a:latin typeface="Arial" panose="020B0604020202020204" pitchFamily="34" charset="0"/>
                <a:cs typeface="Arial" panose="020B0604020202020204" pitchFamily="34" charset="0"/>
              </a:rPr>
              <a:t>ư</a:t>
            </a:r>
            <a:r>
              <a:rPr lang="en-US" sz="1600" dirty="0">
                <a:latin typeface="Arial" panose="020B0604020202020204" pitchFamily="34" charset="0"/>
                <a:cs typeface="Arial" panose="020B0604020202020204" pitchFamily="34" charset="0"/>
              </a:rPr>
              <a:t>a ra đ</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một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pháp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quả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dụng</a:t>
            </a:r>
            <a:r>
              <a:rPr lang="en-US" sz="1600" dirty="0">
                <a:latin typeface="Arial" panose="020B0604020202020204" pitchFamily="34" charset="0"/>
                <a:cs typeface="Arial" panose="020B0604020202020204" pitchFamily="34" charset="0"/>
              </a:rPr>
              <a:t> trí </a:t>
            </a:r>
            <a:r>
              <a:rPr lang="en-US" sz="1600" dirty="0" err="1">
                <a:latin typeface="Arial" panose="020B0604020202020204" pitchFamily="34" charset="0"/>
                <a:cs typeface="Arial" panose="020B0604020202020204" pitchFamily="34" charset="0"/>
              </a:rPr>
              <a:t>tuê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tạo</a:t>
            </a:r>
            <a:r>
              <a:rPr lang="en-US" sz="1600" dirty="0">
                <a:latin typeface="Arial" panose="020B0604020202020204" pitchFamily="34" charset="0"/>
                <a:cs typeface="Arial" panose="020B0604020202020204" pitchFamily="34" charset="0"/>
              </a:rPr>
              <a:t>. Dataset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dụng</a:t>
            </a:r>
            <a:r>
              <a:rPr lang="en-US" sz="1600" dirty="0">
                <a:latin typeface="Arial" panose="020B0604020202020204" pitchFamily="34" charset="0"/>
                <a:cs typeface="Arial" panose="020B0604020202020204" pitchFamily="34" charset="0"/>
              </a:rPr>
              <a:t> là </a:t>
            </a:r>
            <a:r>
              <a:rPr lang="en-US" sz="1600" dirty="0" err="1">
                <a:latin typeface="Arial" panose="020B0604020202020204" pitchFamily="34" charset="0"/>
                <a:cs typeface="Arial" panose="020B0604020202020204" pitchFamily="34" charset="0"/>
              </a:rPr>
              <a:t>tập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tay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gồm</a:t>
            </a:r>
            <a:r>
              <a:rPr lang="en-US" sz="1600" dirty="0">
                <a:latin typeface="Arial" panose="020B0604020202020204" pitchFamily="34" charset="0"/>
                <a:cs typeface="Arial" panose="020B0604020202020204" pitchFamily="34" charset="0"/>
              </a:rPr>
              <a:t> 52000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thuộc</a:t>
            </a:r>
            <a:r>
              <a:rPr lang="en-US" sz="1600" dirty="0">
                <a:latin typeface="Arial" panose="020B0604020202020204" pitchFamily="34" charset="0"/>
                <a:cs typeface="Arial" panose="020B0604020202020204" pitchFamily="34" charset="0"/>
              </a:rPr>
              <a:t> 26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ASL. Hai </a:t>
            </a:r>
            <a:r>
              <a:rPr lang="en-US" sz="1600" dirty="0" err="1">
                <a:latin typeface="Arial" panose="020B0604020202020204" pitchFamily="34" charset="0"/>
                <a:cs typeface="Arial" panose="020B0604020202020204" pitchFamily="34" charset="0"/>
              </a:rPr>
              <a:t>vấn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chính</a:t>
            </a:r>
            <a:r>
              <a:rPr lang="en-US" sz="1600" dirty="0">
                <a:latin typeface="Arial" panose="020B0604020202020204" pitchFamily="34" charset="0"/>
                <a:cs typeface="Arial" panose="020B0604020202020204" pitchFamily="34" charset="0"/>
              </a:rPr>
              <a:t> mà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sẽ </a:t>
            </a:r>
            <a:r>
              <a:rPr lang="en-US" sz="1600" dirty="0" err="1">
                <a:latin typeface="Arial" panose="020B0604020202020204" pitchFamily="34" charset="0"/>
                <a:cs typeface="Arial" panose="020B0604020202020204" pitchFamily="34" charset="0"/>
              </a:rPr>
              <a:t>phải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quyết</a:t>
            </a:r>
            <a:r>
              <a:rPr lang="en-US" sz="1600" dirty="0">
                <a:latin typeface="Arial" panose="020B0604020202020204" pitchFamily="34" charset="0"/>
                <a:cs typeface="Arial" panose="020B0604020202020204" pitchFamily="34" charset="0"/>
              </a:rPr>
              <a:t> là Hand Detection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Sign Language Classification. </a:t>
            </a:r>
            <a:r>
              <a:rPr lang="en-US" sz="1600" dirty="0" err="1">
                <a:latin typeface="Arial" panose="020B0604020202020204" pitchFamily="34" charset="0"/>
                <a:cs typeface="Arial" panose="020B0604020202020204" pitchFamily="34" charset="0"/>
              </a:rPr>
              <a:t>Với</a:t>
            </a:r>
            <a:r>
              <a:rPr lang="en-US" sz="1600" dirty="0">
                <a:latin typeface="Arial" panose="020B0604020202020204" pitchFamily="34" charset="0"/>
                <a:cs typeface="Arial" panose="020B0604020202020204" pitchFamily="34" charset="0"/>
              </a:rPr>
              <a:t> Hand Detection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tiếp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 h</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ớng</a:t>
            </a:r>
            <a:r>
              <a:rPr lang="en-US" sz="1600" dirty="0">
                <a:latin typeface="Arial" panose="020B0604020202020204" pitchFamily="34" charset="0"/>
                <a:cs typeface="Arial" panose="020B0604020202020204" pitchFamily="34" charset="0"/>
              </a:rPr>
              <a:t> Segmentation </a:t>
            </a:r>
            <a:r>
              <a:rPr lang="en-US" sz="1600" dirty="0" err="1">
                <a:latin typeface="Arial" panose="020B0604020202020204" pitchFamily="34" charset="0"/>
                <a:cs typeface="Arial" panose="020B0604020202020204" pitchFamily="34" charset="0"/>
              </a:rPr>
              <a:t>mang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kết</a:t>
            </a:r>
            <a:r>
              <a:rPr lang="en-US" sz="1600" dirty="0">
                <a:latin typeface="Arial" panose="020B0604020202020204" pitchFamily="34" charset="0"/>
                <a:cs typeface="Arial" panose="020B0604020202020204" pitchFamily="34" charset="0"/>
              </a:rPr>
              <a:t> quả khá </a:t>
            </a:r>
            <a:r>
              <a:rPr lang="en-US" sz="1600" dirty="0" err="1">
                <a:latin typeface="Arial" panose="020B0604020202020204" pitchFamily="34" charset="0"/>
                <a:cs typeface="Arial" panose="020B0604020202020204" pitchFamily="34" charset="0"/>
              </a:rPr>
              <a:t>tốt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đúng</a:t>
            </a:r>
            <a:r>
              <a:rPr lang="en-US" sz="1600" dirty="0">
                <a:latin typeface="Arial" panose="020B0604020202020204" pitchFamily="34" charset="0"/>
                <a:cs typeface="Arial" panose="020B0604020202020204" pitchFamily="34" charset="0"/>
              </a:rPr>
              <a:t> gam </a:t>
            </a:r>
            <a:r>
              <a:rPr lang="en-US" sz="1600" dirty="0" err="1">
                <a:latin typeface="Arial" panose="020B0604020202020204" pitchFamily="34" charset="0"/>
                <a:cs typeface="Arial" panose="020B0604020202020204" pitchFamily="34" charset="0"/>
              </a:rPr>
              <a:t>màu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của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tay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còn</a:t>
            </a:r>
            <a:r>
              <a:rPr lang="en-US" sz="1600" dirty="0">
                <a:latin typeface="Arial" panose="020B0604020202020204" pitchFamily="34" charset="0"/>
                <a:cs typeface="Arial" panose="020B0604020202020204" pitchFamily="34" charset="0"/>
              </a:rPr>
              <a:t> Sign Language </a:t>
            </a:r>
            <a:r>
              <a:rPr lang="en-US" sz="1600" dirty="0" err="1">
                <a:latin typeface="Arial" panose="020B0604020202020204" pitchFamily="34" charset="0"/>
                <a:cs typeface="Arial" panose="020B0604020202020204" pitchFamily="34" charset="0"/>
              </a:rPr>
              <a:t>Classfication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dụng</a:t>
            </a:r>
            <a:r>
              <a:rPr lang="en-US" sz="1600" dirty="0">
                <a:latin typeface="Arial" panose="020B0604020202020204" pitchFamily="34" charset="0"/>
                <a:cs typeface="Arial" panose="020B0604020202020204" pitchFamily="34" charset="0"/>
              </a:rPr>
              <a:t> model CNN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dựng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kết</a:t>
            </a:r>
            <a:r>
              <a:rPr lang="en-US" sz="1600" dirty="0">
                <a:latin typeface="Arial" panose="020B0604020202020204" pitchFamily="34" charset="0"/>
                <a:cs typeface="Arial" panose="020B0604020202020204" pitchFamily="34" charset="0"/>
              </a:rPr>
              <a:t> quả 70% </a:t>
            </a:r>
            <a:r>
              <a:rPr lang="en-US" sz="1600" dirty="0" err="1">
                <a:latin typeface="Arial" panose="020B0604020202020204" pitchFamily="34" charset="0"/>
                <a:cs typeface="Arial" panose="020B0604020202020204" pitchFamily="34" charset="0"/>
              </a:rPr>
              <a:t>đô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xác</a:t>
            </a:r>
            <a:r>
              <a:rPr lang="en-US" sz="1600" dirty="0">
                <a:latin typeface="Arial" panose="020B0604020202020204" pitchFamily="34" charset="0"/>
                <a:cs typeface="Arial" panose="020B0604020202020204" pitchFamily="34" charset="0"/>
              </a:rPr>
              <a:t>. Model CNN </a:t>
            </a:r>
            <a:r>
              <a:rPr lang="en-US" sz="1600" dirty="0" err="1">
                <a:latin typeface="Arial" panose="020B0604020202020204" pitchFamily="34" charset="0"/>
                <a:cs typeface="Arial" panose="020B0604020202020204" pitchFamily="34" charset="0"/>
              </a:rPr>
              <a:t>này</a:t>
            </a:r>
            <a:r>
              <a:rPr lang="en-US" sz="1600" dirty="0">
                <a:latin typeface="Arial" panose="020B0604020202020204" pitchFamily="34" charset="0"/>
                <a:cs typeface="Arial" panose="020B0604020202020204" pitchFamily="34" charset="0"/>
              </a:rPr>
              <a:t> bao </a:t>
            </a:r>
            <a:r>
              <a:rPr lang="en-US" sz="1600" dirty="0" err="1">
                <a:latin typeface="Arial" panose="020B0604020202020204" pitchFamily="34" charset="0"/>
                <a:cs typeface="Arial" panose="020B0604020202020204" pitchFamily="34" charset="0"/>
              </a:rPr>
              <a:t>gồm</a:t>
            </a:r>
            <a:r>
              <a:rPr lang="en-US" sz="1600" dirty="0">
                <a:latin typeface="Arial" panose="020B0604020202020204" pitchFamily="34" charset="0"/>
                <a:cs typeface="Arial" panose="020B0604020202020204" pitchFamily="34" charset="0"/>
              </a:rPr>
              <a:t> 4 </a:t>
            </a:r>
            <a:r>
              <a:rPr lang="en-US" sz="1600" dirty="0" err="1">
                <a:latin typeface="Arial" panose="020B0604020202020204" pitchFamily="34" charset="0"/>
                <a:cs typeface="Arial" panose="020B0604020202020204" pitchFamily="34" charset="0"/>
              </a:rPr>
              <a:t>tầng</a:t>
            </a:r>
            <a:r>
              <a:rPr lang="en-US" sz="1600" dirty="0">
                <a:latin typeface="Arial" panose="020B0604020202020204" pitchFamily="34" charset="0"/>
                <a:cs typeface="Arial" panose="020B0604020202020204" pitchFamily="34" charset="0"/>
              </a:rPr>
              <a:t> là 32-64-64-32 </a:t>
            </a:r>
            <a:r>
              <a:rPr lang="en-US" sz="1600" dirty="0" err="1">
                <a:latin typeface="Arial" panose="020B0604020202020204" pitchFamily="34" charset="0"/>
                <a:cs typeface="Arial" panose="020B0604020202020204" pitchFamily="34" charset="0"/>
              </a:rPr>
              <a:t>với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xác</a:t>
            </a:r>
            <a:r>
              <a:rPr lang="en-US" sz="1600" dirty="0">
                <a:latin typeface="Arial" panose="020B0604020202020204" pitchFamily="34" charset="0"/>
                <a:cs typeface="Arial" panose="020B0604020202020204" pitchFamily="34" charset="0"/>
              </a:rPr>
              <a:t> 99%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train_accuracy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valiadation_accuracy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tối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thuật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toán</a:t>
            </a:r>
            <a:r>
              <a:rPr lang="en-US" sz="1600" dirty="0">
                <a:latin typeface="Arial" panose="020B0604020202020204" pitchFamily="34" charset="0"/>
                <a:cs typeface="Arial" panose="020B0604020202020204" pitchFamily="34" charset="0"/>
              </a:rPr>
              <a:t> Adam.</a:t>
            </a:r>
          </a:p>
        </p:txBody>
      </p:sp>
      <p:sp>
        <p:nvSpPr>
          <p:cNvPr id="7" name="Text Placeholder 6"/>
          <p:cNvSpPr>
            <a:spLocks noGrp="1"/>
          </p:cNvSpPr>
          <p:nvPr>
            <p:ph type="body" sz="quarter" idx="17"/>
          </p:nvPr>
        </p:nvSpPr>
        <p:spPr>
          <a:xfrm>
            <a:off x="1174552" y="14491533"/>
            <a:ext cx="13048488" cy="1260902"/>
          </a:xfrm>
        </p:spPr>
        <p:txBody>
          <a:bodyPr/>
          <a:lstStyle/>
          <a:p>
            <a:r>
              <a:rPr lang="en-US" dirty="0"/>
              <a:t>Introduction</a:t>
            </a:r>
          </a:p>
        </p:txBody>
      </p:sp>
      <p:sp>
        <p:nvSpPr>
          <p:cNvPr id="12" name="Content Placeholder 11"/>
          <p:cNvSpPr>
            <a:spLocks noGrp="1"/>
          </p:cNvSpPr>
          <p:nvPr>
            <p:ph sz="quarter" idx="25"/>
          </p:nvPr>
        </p:nvSpPr>
        <p:spPr>
          <a:xfrm>
            <a:off x="1193721" y="15735481"/>
            <a:ext cx="12997785" cy="7513580"/>
          </a:xfrm>
        </p:spPr>
        <p:txBody>
          <a:bodyPr>
            <a:normAutofit fontScale="47500" lnSpcReduction="20000"/>
          </a:bodyPr>
          <a:lstStyle/>
          <a:p>
            <a:pPr marL="0" indent="0" algn="just">
              <a:lnSpc>
                <a:spcPct val="170000"/>
              </a:lnSpc>
              <a:buNone/>
            </a:pPr>
            <a:r>
              <a:rPr lang="en-US" sz="3400" b="1" dirty="0"/>
              <a:t>1. </a:t>
            </a:r>
            <a:r>
              <a:rPr lang="en-US" sz="3400" b="1" dirty="0" err="1"/>
              <a:t>Tính</a:t>
            </a:r>
            <a:r>
              <a:rPr lang="en-US" sz="3400" b="1" dirty="0"/>
              <a:t> </a:t>
            </a:r>
            <a:r>
              <a:rPr lang="en-US" sz="3400" b="1" dirty="0" err="1"/>
              <a:t>cấp</a:t>
            </a:r>
            <a:r>
              <a:rPr lang="en-US" sz="3400" b="1" dirty="0"/>
              <a:t> </a:t>
            </a:r>
            <a:r>
              <a:rPr lang="en-US" sz="3400" b="1" dirty="0" err="1"/>
              <a:t>thiết</a:t>
            </a:r>
            <a:r>
              <a:rPr lang="en-US" sz="3400" b="1" dirty="0"/>
              <a:t> </a:t>
            </a:r>
            <a:r>
              <a:rPr lang="en-US" sz="3400" b="1" dirty="0" err="1"/>
              <a:t>của</a:t>
            </a:r>
            <a:r>
              <a:rPr lang="en-US" sz="3400" b="1" dirty="0"/>
              <a:t> </a:t>
            </a:r>
            <a:r>
              <a:rPr lang="en-US" sz="3400" b="1" dirty="0" err="1"/>
              <a:t>đê</a:t>
            </a:r>
            <a:r>
              <a:rPr lang="en-US" sz="3400" b="1" dirty="0"/>
              <a:t>̀ </a:t>
            </a:r>
            <a:r>
              <a:rPr lang="en-US" sz="3400" b="1" dirty="0" err="1"/>
              <a:t>tài</a:t>
            </a:r>
            <a:endParaRPr lang="en-US" sz="3400" b="1" dirty="0"/>
          </a:p>
          <a:p>
            <a:pPr marL="0" indent="0" algn="just">
              <a:lnSpc>
                <a:spcPct val="170000"/>
              </a:lnSpc>
              <a:buNone/>
            </a:pPr>
            <a:r>
              <a:rPr lang="vi-VN" sz="3400" dirty="0" err="1"/>
              <a:t>Hiện</a:t>
            </a:r>
            <a:r>
              <a:rPr lang="vi-VN" sz="3400" dirty="0"/>
              <a:t> nay trên </a:t>
            </a:r>
            <a:r>
              <a:rPr lang="vi-VN" sz="3400" dirty="0" err="1"/>
              <a:t>thế</a:t>
            </a:r>
            <a:r>
              <a:rPr lang="vi-VN" sz="3400" dirty="0"/>
              <a:t> </a:t>
            </a:r>
            <a:r>
              <a:rPr lang="vi-VN" sz="3400" dirty="0" err="1"/>
              <a:t>giới</a:t>
            </a:r>
            <a:r>
              <a:rPr lang="vi-VN" sz="3400" dirty="0"/>
              <a:t> </a:t>
            </a:r>
            <a:r>
              <a:rPr lang="vi-VN" sz="3400" dirty="0" err="1"/>
              <a:t>có</a:t>
            </a:r>
            <a:r>
              <a:rPr lang="vi-VN" sz="3400" dirty="0"/>
              <a:t> vô </a:t>
            </a:r>
            <a:r>
              <a:rPr lang="vi-VN" sz="3400" dirty="0" err="1"/>
              <a:t>số</a:t>
            </a:r>
            <a:r>
              <a:rPr lang="vi-VN" sz="3400" dirty="0"/>
              <a:t> </a:t>
            </a:r>
            <a:r>
              <a:rPr lang="vi-VN" sz="3400" dirty="0" err="1"/>
              <a:t>người</a:t>
            </a:r>
            <a:r>
              <a:rPr lang="vi-VN" sz="3400" dirty="0"/>
              <a:t> </a:t>
            </a:r>
            <a:r>
              <a:rPr lang="vi-VN" sz="3400" dirty="0" err="1"/>
              <a:t>khuyết</a:t>
            </a:r>
            <a:r>
              <a:rPr lang="vi-VN" sz="3400" dirty="0"/>
              <a:t> </a:t>
            </a:r>
            <a:r>
              <a:rPr lang="vi-VN" sz="3400" dirty="0" err="1"/>
              <a:t>tật</a:t>
            </a:r>
            <a:r>
              <a:rPr lang="vi-VN" sz="3400" dirty="0"/>
              <a:t> không </a:t>
            </a:r>
            <a:r>
              <a:rPr lang="vi-VN" sz="3400" dirty="0" err="1"/>
              <a:t>được</a:t>
            </a:r>
            <a:r>
              <a:rPr lang="vi-VN" sz="3400" dirty="0"/>
              <a:t> may </a:t>
            </a:r>
            <a:r>
              <a:rPr lang="vi-VN" sz="3400" dirty="0" err="1"/>
              <a:t>mắn</a:t>
            </a:r>
            <a:r>
              <a:rPr lang="vi-VN" sz="3400" dirty="0"/>
              <a:t> như </a:t>
            </a:r>
            <a:r>
              <a:rPr lang="vi-VN" sz="3400" dirty="0" err="1"/>
              <a:t>chúng</a:t>
            </a:r>
            <a:r>
              <a:rPr lang="vi-VN" sz="3400" dirty="0"/>
              <a:t> ta. </a:t>
            </a:r>
            <a:r>
              <a:rPr lang="vi-VN" sz="3400" dirty="0" err="1"/>
              <a:t>Cụ</a:t>
            </a:r>
            <a:r>
              <a:rPr lang="vi-VN" sz="3400" dirty="0"/>
              <a:t> </a:t>
            </a:r>
            <a:r>
              <a:rPr lang="vi-VN" sz="3400" dirty="0" err="1"/>
              <a:t>thể</a:t>
            </a:r>
            <a:r>
              <a:rPr lang="en-US" sz="3400" dirty="0"/>
              <a:t> </a:t>
            </a:r>
            <a:r>
              <a:rPr lang="vi-VN" sz="3400" dirty="0" err="1"/>
              <a:t>là</a:t>
            </a:r>
            <a:r>
              <a:rPr lang="vi-VN" sz="3400" dirty="0"/>
              <a:t> </a:t>
            </a:r>
            <a:r>
              <a:rPr lang="vi-VN" sz="3400" dirty="0" err="1"/>
              <a:t>những</a:t>
            </a:r>
            <a:r>
              <a:rPr lang="vi-VN" sz="3400" dirty="0"/>
              <a:t> </a:t>
            </a:r>
            <a:r>
              <a:rPr lang="vi-VN" sz="3400" dirty="0" err="1"/>
              <a:t>người</a:t>
            </a:r>
            <a:r>
              <a:rPr lang="vi-VN" sz="3400" dirty="0"/>
              <a:t> câm </a:t>
            </a:r>
            <a:r>
              <a:rPr lang="vi-VN" sz="3400" dirty="0" err="1"/>
              <a:t>gặp</a:t>
            </a:r>
            <a:r>
              <a:rPr lang="vi-VN" sz="3400" dirty="0"/>
              <a:t> </a:t>
            </a:r>
            <a:r>
              <a:rPr lang="vi-VN" sz="3400" dirty="0" err="1"/>
              <a:t>khó</a:t>
            </a:r>
            <a:r>
              <a:rPr lang="vi-VN" sz="3400" dirty="0"/>
              <a:t> khăn trong giao </a:t>
            </a:r>
            <a:r>
              <a:rPr lang="vi-VN" sz="3400" dirty="0" err="1"/>
              <a:t>tiếp</a:t>
            </a:r>
            <a:r>
              <a:rPr lang="vi-VN" sz="3400" dirty="0"/>
              <a:t> </a:t>
            </a:r>
            <a:r>
              <a:rPr lang="vi-VN" sz="3400" dirty="0" err="1"/>
              <a:t>với</a:t>
            </a:r>
            <a:r>
              <a:rPr lang="vi-VN" sz="3400" dirty="0"/>
              <a:t> </a:t>
            </a:r>
            <a:r>
              <a:rPr lang="vi-VN" sz="3400" dirty="0" err="1"/>
              <a:t>người</a:t>
            </a:r>
            <a:r>
              <a:rPr lang="vi-VN" sz="3400" dirty="0"/>
              <a:t> </a:t>
            </a:r>
            <a:r>
              <a:rPr lang="vi-VN" sz="3400" dirty="0" err="1"/>
              <a:t>khác</a:t>
            </a:r>
            <a:r>
              <a:rPr lang="vi-VN" sz="3400" dirty="0"/>
              <a:t> </a:t>
            </a:r>
            <a:r>
              <a:rPr lang="vi-VN" sz="3400" dirty="0" err="1"/>
              <a:t>và</a:t>
            </a:r>
            <a:r>
              <a:rPr lang="vi-VN" sz="3400" dirty="0"/>
              <a:t> </a:t>
            </a:r>
            <a:r>
              <a:rPr lang="vi-VN" sz="3400" dirty="0" err="1"/>
              <a:t>hòa</a:t>
            </a:r>
            <a:r>
              <a:rPr lang="vi-VN" sz="3400" dirty="0"/>
              <a:t> </a:t>
            </a:r>
            <a:r>
              <a:rPr lang="vi-VN" sz="3400" dirty="0" err="1"/>
              <a:t>nhập</a:t>
            </a:r>
            <a:r>
              <a:rPr lang="vi-VN" sz="3400" dirty="0"/>
              <a:t> </a:t>
            </a:r>
            <a:r>
              <a:rPr lang="vi-VN" sz="3400" dirty="0" err="1"/>
              <a:t>vào</a:t>
            </a:r>
            <a:r>
              <a:rPr lang="vi-VN" sz="3400" dirty="0"/>
              <a:t> </a:t>
            </a:r>
            <a:r>
              <a:rPr lang="vi-VN" sz="3400" dirty="0" err="1"/>
              <a:t>xã</a:t>
            </a:r>
            <a:r>
              <a:rPr lang="vi-VN" sz="3400" dirty="0"/>
              <a:t> </a:t>
            </a:r>
            <a:r>
              <a:rPr lang="vi-VN" sz="3400" dirty="0" err="1"/>
              <a:t>hội</a:t>
            </a:r>
            <a:r>
              <a:rPr lang="vi-VN" sz="3400" dirty="0"/>
              <a:t>.</a:t>
            </a:r>
            <a:r>
              <a:rPr lang="en-US" sz="3400" dirty="0"/>
              <a:t> </a:t>
            </a:r>
            <a:r>
              <a:rPr lang="vi-VN" sz="3400" dirty="0"/>
              <a:t>Tuy </a:t>
            </a:r>
            <a:r>
              <a:rPr lang="vi-VN" sz="3400" dirty="0" err="1"/>
              <a:t>đã</a:t>
            </a:r>
            <a:r>
              <a:rPr lang="vi-VN" sz="3400" dirty="0"/>
              <a:t> </a:t>
            </a:r>
            <a:r>
              <a:rPr lang="vi-VN" sz="3400" dirty="0" err="1"/>
              <a:t>có</a:t>
            </a:r>
            <a:r>
              <a:rPr lang="vi-VN" sz="3400" dirty="0"/>
              <a:t> </a:t>
            </a:r>
            <a:r>
              <a:rPr lang="vi-VN" sz="3400" dirty="0" err="1"/>
              <a:t>rất</a:t>
            </a:r>
            <a:r>
              <a:rPr lang="vi-VN" sz="3400" dirty="0"/>
              <a:t> </a:t>
            </a:r>
            <a:r>
              <a:rPr lang="vi-VN" sz="3400" dirty="0" err="1"/>
              <a:t>nhiều</a:t>
            </a:r>
            <a:r>
              <a:rPr lang="vi-VN" sz="3400" dirty="0"/>
              <a:t> </a:t>
            </a:r>
            <a:r>
              <a:rPr lang="vi-VN" sz="3400" dirty="0" err="1"/>
              <a:t>sản</a:t>
            </a:r>
            <a:r>
              <a:rPr lang="vi-VN" sz="3400" dirty="0"/>
              <a:t> </a:t>
            </a:r>
            <a:r>
              <a:rPr lang="vi-VN" sz="3400" dirty="0" err="1"/>
              <a:t>phẩm</a:t>
            </a:r>
            <a:r>
              <a:rPr lang="vi-VN" sz="3400" dirty="0"/>
              <a:t>, phương pháp mới ra </a:t>
            </a:r>
            <a:r>
              <a:rPr lang="vi-VN" sz="3400" dirty="0" err="1"/>
              <a:t>đời</a:t>
            </a:r>
            <a:r>
              <a:rPr lang="vi-VN" sz="3400" dirty="0"/>
              <a:t> </a:t>
            </a:r>
            <a:r>
              <a:rPr lang="vi-VN" sz="3400" dirty="0" err="1"/>
              <a:t>để</a:t>
            </a:r>
            <a:r>
              <a:rPr lang="vi-VN" sz="3400" dirty="0"/>
              <a:t> </a:t>
            </a:r>
            <a:r>
              <a:rPr lang="vi-VN" sz="3400" dirty="0" err="1"/>
              <a:t>giải</a:t>
            </a:r>
            <a:r>
              <a:rPr lang="vi-VN" sz="3400" dirty="0"/>
              <a:t> </a:t>
            </a:r>
            <a:r>
              <a:rPr lang="vi-VN" sz="3400" dirty="0" err="1"/>
              <a:t>quyết</a:t>
            </a:r>
            <a:r>
              <a:rPr lang="vi-VN" sz="3400" dirty="0"/>
              <a:t> </a:t>
            </a:r>
            <a:r>
              <a:rPr lang="vi-VN" sz="3400" dirty="0" err="1"/>
              <a:t>những</a:t>
            </a:r>
            <a:r>
              <a:rPr lang="vi-VN" sz="3400" dirty="0"/>
              <a:t> </a:t>
            </a:r>
            <a:r>
              <a:rPr lang="vi-VN" sz="3400" dirty="0" err="1"/>
              <a:t>vấn</a:t>
            </a:r>
            <a:r>
              <a:rPr lang="vi-VN" sz="3400" dirty="0"/>
              <a:t> </a:t>
            </a:r>
            <a:r>
              <a:rPr lang="vi-VN" sz="3400" dirty="0" err="1"/>
              <a:t>đề</a:t>
            </a:r>
            <a:r>
              <a:rPr lang="vi-VN" sz="3400" dirty="0"/>
              <a:t> trên</a:t>
            </a:r>
            <a:r>
              <a:rPr lang="en-US" sz="3400" dirty="0"/>
              <a:t> </a:t>
            </a:r>
            <a:r>
              <a:rPr lang="vi-VN" sz="3400" dirty="0"/>
              <a:t>nhưng </a:t>
            </a:r>
            <a:r>
              <a:rPr lang="vi-VN" sz="3400" dirty="0" err="1"/>
              <a:t>chúng</a:t>
            </a:r>
            <a:r>
              <a:rPr lang="vi-VN" sz="3400" dirty="0"/>
              <a:t> </a:t>
            </a:r>
            <a:r>
              <a:rPr lang="vi-VN" sz="3400" dirty="0" err="1"/>
              <a:t>vẫn</a:t>
            </a:r>
            <a:r>
              <a:rPr lang="vi-VN" sz="3400" dirty="0"/>
              <a:t> chưa </a:t>
            </a:r>
            <a:r>
              <a:rPr lang="vi-VN" sz="3400" dirty="0" err="1"/>
              <a:t>thật</a:t>
            </a:r>
            <a:r>
              <a:rPr lang="vi-VN" sz="3400" dirty="0"/>
              <a:t> </a:t>
            </a:r>
            <a:r>
              <a:rPr lang="vi-VN" sz="3400" dirty="0" err="1"/>
              <a:t>sự</a:t>
            </a:r>
            <a:r>
              <a:rPr lang="vi-VN" sz="3400" dirty="0"/>
              <a:t> </a:t>
            </a:r>
            <a:r>
              <a:rPr lang="vi-VN" sz="3400" dirty="0" err="1"/>
              <a:t>thiết</a:t>
            </a:r>
            <a:r>
              <a:rPr lang="vi-VN" sz="3400" dirty="0"/>
              <a:t> </a:t>
            </a:r>
            <a:r>
              <a:rPr lang="vi-VN" sz="3400" dirty="0" err="1"/>
              <a:t>thực</a:t>
            </a:r>
            <a:r>
              <a:rPr lang="vi-VN" sz="3400" dirty="0"/>
              <a:t>. Nên </a:t>
            </a:r>
            <a:r>
              <a:rPr lang="vi-VN" sz="3400" dirty="0" err="1"/>
              <a:t>việc</a:t>
            </a:r>
            <a:r>
              <a:rPr lang="vi-VN" sz="3400" dirty="0"/>
              <a:t> nghiên </a:t>
            </a:r>
            <a:r>
              <a:rPr lang="vi-VN" sz="3400" dirty="0" err="1"/>
              <a:t>cứu</a:t>
            </a:r>
            <a:r>
              <a:rPr lang="vi-VN" sz="3400" dirty="0"/>
              <a:t> </a:t>
            </a:r>
            <a:r>
              <a:rPr lang="vi-VN" sz="3400" dirty="0" err="1"/>
              <a:t>một</a:t>
            </a:r>
            <a:r>
              <a:rPr lang="vi-VN" sz="3400" dirty="0"/>
              <a:t> phương pháp nhận dạng</a:t>
            </a:r>
            <a:r>
              <a:rPr lang="en-US" sz="3400" dirty="0"/>
              <a:t> </a:t>
            </a:r>
            <a:r>
              <a:rPr lang="vi-VN" sz="3400" dirty="0"/>
              <a:t>ngôn ngữ ký hiệu </a:t>
            </a:r>
            <a:r>
              <a:rPr lang="vi-VN" sz="3400" dirty="0" err="1"/>
              <a:t>có</a:t>
            </a:r>
            <a:r>
              <a:rPr lang="vi-VN" sz="3400" dirty="0"/>
              <a:t> </a:t>
            </a:r>
            <a:r>
              <a:rPr lang="vi-VN" sz="3400" dirty="0" err="1"/>
              <a:t>thể</a:t>
            </a:r>
            <a:r>
              <a:rPr lang="vi-VN" sz="3400" dirty="0"/>
              <a:t> </a:t>
            </a:r>
            <a:r>
              <a:rPr lang="vi-VN" sz="3400" dirty="0" err="1"/>
              <a:t>giúp</a:t>
            </a:r>
            <a:r>
              <a:rPr lang="vi-VN" sz="3400" dirty="0"/>
              <a:t> </a:t>
            </a:r>
            <a:r>
              <a:rPr lang="vi-VN" sz="3400" dirty="0" err="1"/>
              <a:t>người</a:t>
            </a:r>
            <a:r>
              <a:rPr lang="vi-VN" sz="3400" dirty="0"/>
              <a:t> </a:t>
            </a:r>
            <a:r>
              <a:rPr lang="vi-VN" sz="3400" dirty="0" err="1"/>
              <a:t>bị</a:t>
            </a:r>
            <a:r>
              <a:rPr lang="vi-VN" sz="3400" dirty="0"/>
              <a:t> câm đang </a:t>
            </a:r>
            <a:r>
              <a:rPr lang="vi-VN" sz="3400" dirty="0" err="1"/>
              <a:t>rất</a:t>
            </a:r>
            <a:r>
              <a:rPr lang="vi-VN" sz="3400" dirty="0"/>
              <a:t> </a:t>
            </a:r>
            <a:r>
              <a:rPr lang="vi-VN" sz="3400" dirty="0" err="1"/>
              <a:t>cần</a:t>
            </a:r>
            <a:r>
              <a:rPr lang="vi-VN" sz="3400" dirty="0"/>
              <a:t> </a:t>
            </a:r>
            <a:r>
              <a:rPr lang="vi-VN" sz="3400" dirty="0" err="1"/>
              <a:t>thiết</a:t>
            </a:r>
            <a:r>
              <a:rPr lang="vi-VN" sz="3400" dirty="0"/>
              <a:t> </a:t>
            </a:r>
            <a:r>
              <a:rPr lang="vi-VN" sz="3400" dirty="0" err="1"/>
              <a:t>để</a:t>
            </a:r>
            <a:r>
              <a:rPr lang="vi-VN" sz="3400" dirty="0"/>
              <a:t> </a:t>
            </a:r>
            <a:r>
              <a:rPr lang="vi-VN" sz="3400" dirty="0" err="1"/>
              <a:t>giúp</a:t>
            </a:r>
            <a:r>
              <a:rPr lang="vi-VN" sz="3400" dirty="0"/>
              <a:t> </a:t>
            </a:r>
            <a:r>
              <a:rPr lang="vi-VN" sz="3400" dirty="0" err="1"/>
              <a:t>họ</a:t>
            </a:r>
            <a:r>
              <a:rPr lang="vi-VN" sz="3400" dirty="0"/>
              <a:t> </a:t>
            </a:r>
            <a:r>
              <a:rPr lang="vi-VN" sz="3400" dirty="0" err="1"/>
              <a:t>hòa</a:t>
            </a:r>
            <a:r>
              <a:rPr lang="vi-VN" sz="3400" dirty="0"/>
              <a:t> </a:t>
            </a:r>
            <a:r>
              <a:rPr lang="vi-VN" sz="3400" dirty="0" err="1"/>
              <a:t>nhập</a:t>
            </a:r>
            <a:r>
              <a:rPr lang="vi-VN" sz="3400" dirty="0"/>
              <a:t> </a:t>
            </a:r>
            <a:r>
              <a:rPr lang="vi-VN" sz="3400" dirty="0" err="1"/>
              <a:t>vào</a:t>
            </a:r>
            <a:r>
              <a:rPr lang="vi-VN" sz="3400" dirty="0"/>
              <a:t> </a:t>
            </a:r>
            <a:r>
              <a:rPr lang="vi-VN" sz="3400" dirty="0" err="1"/>
              <a:t>xã</a:t>
            </a:r>
            <a:r>
              <a:rPr lang="en-US" sz="3400" dirty="0"/>
              <a:t> </a:t>
            </a:r>
            <a:r>
              <a:rPr lang="vi-VN" sz="3400" dirty="0" err="1"/>
              <a:t>hội</a:t>
            </a:r>
            <a:r>
              <a:rPr lang="vi-VN" sz="3400" dirty="0"/>
              <a:t> </a:t>
            </a:r>
            <a:r>
              <a:rPr lang="vi-VN" sz="3400" dirty="0" err="1"/>
              <a:t>tốt</a:t>
            </a:r>
            <a:r>
              <a:rPr lang="vi-VN" sz="3400" dirty="0"/>
              <a:t> hơn, lao </a:t>
            </a:r>
            <a:r>
              <a:rPr lang="vi-VN" sz="3400" dirty="0" err="1"/>
              <a:t>động</a:t>
            </a:r>
            <a:r>
              <a:rPr lang="vi-VN" sz="3400" dirty="0"/>
              <a:t> </a:t>
            </a:r>
            <a:r>
              <a:rPr lang="vi-VN" sz="3400" dirty="0" err="1"/>
              <a:t>tốt</a:t>
            </a:r>
            <a:r>
              <a:rPr lang="vi-VN" sz="3400" dirty="0"/>
              <a:t> hơn</a:t>
            </a:r>
            <a:r>
              <a:rPr lang="en-US" sz="3400" dirty="0"/>
              <a:t>.</a:t>
            </a:r>
          </a:p>
          <a:p>
            <a:pPr marL="0" indent="0" algn="just">
              <a:lnSpc>
                <a:spcPct val="170000"/>
              </a:lnSpc>
              <a:buNone/>
            </a:pPr>
            <a:r>
              <a:rPr lang="en-US" sz="3400" b="1" dirty="0"/>
              <a:t>2. </a:t>
            </a:r>
            <a:r>
              <a:rPr lang="en-US" sz="3400" b="1" dirty="0" err="1"/>
              <a:t>Mục</a:t>
            </a:r>
            <a:r>
              <a:rPr lang="en-US" sz="3400" b="1" dirty="0"/>
              <a:t> </a:t>
            </a:r>
            <a:r>
              <a:rPr lang="en-US" sz="3400" b="1" dirty="0" err="1"/>
              <a:t>tiêu</a:t>
            </a:r>
            <a:r>
              <a:rPr lang="en-US" sz="3400" b="1" dirty="0"/>
              <a:t> </a:t>
            </a:r>
            <a:r>
              <a:rPr lang="en-US" sz="3400" b="1" dirty="0" err="1"/>
              <a:t>của</a:t>
            </a:r>
            <a:r>
              <a:rPr lang="en-US" sz="3400" b="1" dirty="0"/>
              <a:t> </a:t>
            </a:r>
            <a:r>
              <a:rPr lang="en-US" sz="3400" b="1" dirty="0" err="1"/>
              <a:t>đê</a:t>
            </a:r>
            <a:r>
              <a:rPr lang="en-US" sz="3400" b="1" dirty="0"/>
              <a:t>̀ </a:t>
            </a:r>
            <a:r>
              <a:rPr lang="en-US" sz="3400" b="1" dirty="0" err="1"/>
              <a:t>tài</a:t>
            </a:r>
            <a:endParaRPr lang="en-US" sz="3400" b="1" dirty="0"/>
          </a:p>
          <a:p>
            <a:pPr marL="0" indent="0" algn="just">
              <a:lnSpc>
                <a:spcPct val="170000"/>
              </a:lnSpc>
              <a:buNone/>
            </a:pPr>
            <a:r>
              <a:rPr lang="en-US" sz="3400" dirty="0"/>
              <a:t>- </a:t>
            </a:r>
            <a:r>
              <a:rPr lang="vi-VN" sz="3400" dirty="0"/>
              <a:t>Đưa ra một phương pháp nhận dạng ngôn ngữ ký hiệu chuẩn xác, hiệu quả sử dụng</a:t>
            </a:r>
            <a:r>
              <a:rPr lang="en-US" sz="3400" dirty="0"/>
              <a:t> </a:t>
            </a:r>
            <a:r>
              <a:rPr lang="vi-VN" sz="3400" dirty="0"/>
              <a:t>trí tuệ nhân tạo</a:t>
            </a:r>
          </a:p>
          <a:p>
            <a:pPr marL="0" indent="0" algn="just">
              <a:lnSpc>
                <a:spcPct val="170000"/>
              </a:lnSpc>
              <a:buNone/>
            </a:pPr>
            <a:r>
              <a:rPr lang="en-US" sz="3400" b="1" dirty="0"/>
              <a:t>3. </a:t>
            </a:r>
            <a:r>
              <a:rPr lang="en-US" sz="3400" b="1" dirty="0" err="1"/>
              <a:t>Cách</a:t>
            </a:r>
            <a:r>
              <a:rPr lang="en-US" sz="3400" b="1" dirty="0"/>
              <a:t> </a:t>
            </a:r>
            <a:r>
              <a:rPr lang="en-US" sz="3400" b="1" dirty="0" err="1"/>
              <a:t>tiếp</a:t>
            </a:r>
            <a:r>
              <a:rPr lang="en-US" sz="3400" b="1" dirty="0"/>
              <a:t> </a:t>
            </a:r>
            <a:r>
              <a:rPr lang="en-US" sz="3400" b="1" dirty="0" err="1"/>
              <a:t>cận</a:t>
            </a:r>
            <a:r>
              <a:rPr lang="en-US" sz="3400" b="1" dirty="0"/>
              <a:t>, </a:t>
            </a:r>
            <a:r>
              <a:rPr lang="en-US" sz="3400" b="1" dirty="0" err="1"/>
              <a:t>ph</a:t>
            </a:r>
            <a:r>
              <a:rPr lang="vi-VN" sz="3400" b="1" dirty="0"/>
              <a:t>ư</a:t>
            </a:r>
            <a:r>
              <a:rPr lang="en-US" sz="3400" b="1" dirty="0" err="1"/>
              <a:t>ơng</a:t>
            </a:r>
            <a:r>
              <a:rPr lang="en-US" sz="3400" b="1" dirty="0"/>
              <a:t> </a:t>
            </a:r>
            <a:r>
              <a:rPr lang="en-US" sz="3400" b="1" dirty="0" err="1"/>
              <a:t>pháp</a:t>
            </a:r>
            <a:r>
              <a:rPr lang="en-US" sz="3400" b="1" dirty="0"/>
              <a:t> </a:t>
            </a:r>
            <a:r>
              <a:rPr lang="en-US" sz="3400" b="1" dirty="0" err="1"/>
              <a:t>va</a:t>
            </a:r>
            <a:r>
              <a:rPr lang="en-US" sz="3400" b="1" dirty="0"/>
              <a:t>̀ </a:t>
            </a:r>
            <a:r>
              <a:rPr lang="en-US" sz="3400" b="1" dirty="0" err="1"/>
              <a:t>phạm</a:t>
            </a:r>
            <a:r>
              <a:rPr lang="en-US" sz="3400" b="1" dirty="0"/>
              <a:t> vi </a:t>
            </a:r>
            <a:r>
              <a:rPr lang="en-US" sz="3400" b="1" dirty="0" err="1"/>
              <a:t>nghiên</a:t>
            </a:r>
            <a:r>
              <a:rPr lang="en-US" sz="3400" b="1" dirty="0"/>
              <a:t> </a:t>
            </a:r>
            <a:r>
              <a:rPr lang="en-US" sz="3400" b="1" dirty="0" err="1"/>
              <a:t>cứu</a:t>
            </a:r>
            <a:endParaRPr lang="en-US" sz="3400" b="1" dirty="0"/>
          </a:p>
          <a:p>
            <a:pPr marL="0" indent="0" algn="just">
              <a:lnSpc>
                <a:spcPct val="170000"/>
              </a:lnSpc>
              <a:buNone/>
            </a:pPr>
            <a:r>
              <a:rPr lang="en-US" sz="3400" dirty="0" err="1"/>
              <a:t>Cách</a:t>
            </a:r>
            <a:r>
              <a:rPr lang="en-US" sz="3400" dirty="0"/>
              <a:t> </a:t>
            </a:r>
            <a:r>
              <a:rPr lang="en-US" sz="3400" dirty="0" err="1"/>
              <a:t>tiếp</a:t>
            </a:r>
            <a:r>
              <a:rPr lang="en-US" sz="3400" dirty="0"/>
              <a:t> </a:t>
            </a:r>
            <a:r>
              <a:rPr lang="en-US" sz="3400" dirty="0" err="1"/>
              <a:t>cận</a:t>
            </a:r>
            <a:r>
              <a:rPr lang="en-US" sz="3400" dirty="0"/>
              <a:t>:</a:t>
            </a:r>
          </a:p>
          <a:p>
            <a:pPr algn="just">
              <a:lnSpc>
                <a:spcPct val="170000"/>
              </a:lnSpc>
              <a:buFontTx/>
              <a:buChar char="-"/>
            </a:pPr>
            <a:r>
              <a:rPr lang="en-US" sz="3400" dirty="0" err="1"/>
              <a:t>Nghiên</a:t>
            </a:r>
            <a:r>
              <a:rPr lang="en-US" sz="3400" dirty="0"/>
              <a:t> </a:t>
            </a:r>
            <a:r>
              <a:rPr lang="en-US" sz="3400" dirty="0" err="1"/>
              <a:t>cứu</a:t>
            </a:r>
            <a:r>
              <a:rPr lang="en-US" sz="3400" dirty="0"/>
              <a:t>, </a:t>
            </a:r>
            <a:r>
              <a:rPr lang="en-US" sz="3400" dirty="0" err="1"/>
              <a:t>học</a:t>
            </a:r>
            <a:r>
              <a:rPr lang="en-US" sz="3400" dirty="0"/>
              <a:t> </a:t>
            </a:r>
            <a:r>
              <a:rPr lang="en-US" sz="3400" dirty="0" err="1"/>
              <a:t>tập</a:t>
            </a:r>
            <a:r>
              <a:rPr lang="en-US" sz="3400" dirty="0"/>
              <a:t> </a:t>
            </a:r>
            <a:r>
              <a:rPr lang="en-US" sz="3400" dirty="0" err="1"/>
              <a:t>các</a:t>
            </a:r>
            <a:r>
              <a:rPr lang="en-US" sz="3400" dirty="0"/>
              <a:t> </a:t>
            </a:r>
            <a:r>
              <a:rPr lang="en-US" sz="3400" dirty="0" err="1"/>
              <a:t>thuật</a:t>
            </a:r>
            <a:r>
              <a:rPr lang="en-US" sz="3400" dirty="0"/>
              <a:t> </a:t>
            </a:r>
            <a:r>
              <a:rPr lang="en-US" sz="3400" dirty="0" err="1"/>
              <a:t>toán</a:t>
            </a:r>
            <a:r>
              <a:rPr lang="en-US" sz="3400" dirty="0"/>
              <a:t> Machine Learning </a:t>
            </a:r>
            <a:r>
              <a:rPr lang="en-US" sz="3400" dirty="0" err="1"/>
              <a:t>va</a:t>
            </a:r>
            <a:r>
              <a:rPr lang="en-US" sz="3400" dirty="0"/>
              <a:t>̀ </a:t>
            </a:r>
            <a:r>
              <a:rPr lang="en-US" sz="3400" dirty="0" err="1"/>
              <a:t>mô</a:t>
            </a:r>
            <a:r>
              <a:rPr lang="en-US" sz="3400" dirty="0"/>
              <a:t> </a:t>
            </a:r>
            <a:r>
              <a:rPr lang="en-US" sz="3400" dirty="0" err="1"/>
              <a:t>hình</a:t>
            </a:r>
            <a:r>
              <a:rPr lang="en-US" sz="3400" dirty="0"/>
              <a:t> Deep Learning </a:t>
            </a:r>
            <a:r>
              <a:rPr lang="en-US" sz="3400" dirty="0" err="1"/>
              <a:t>liên</a:t>
            </a:r>
            <a:r>
              <a:rPr lang="en-US" sz="3400" dirty="0"/>
              <a:t> </a:t>
            </a:r>
            <a:r>
              <a:rPr lang="en-US" sz="3400" dirty="0" err="1"/>
              <a:t>quan</a:t>
            </a:r>
            <a:r>
              <a:rPr lang="en-US" sz="3400" dirty="0"/>
              <a:t> </a:t>
            </a:r>
            <a:r>
              <a:rPr lang="en-US" sz="3400" dirty="0" err="1"/>
              <a:t>đến</a:t>
            </a:r>
            <a:r>
              <a:rPr lang="en-US" sz="3400" dirty="0"/>
              <a:t> Computer Vision</a:t>
            </a:r>
          </a:p>
          <a:p>
            <a:pPr algn="just">
              <a:lnSpc>
                <a:spcPct val="170000"/>
              </a:lnSpc>
              <a:buFontTx/>
              <a:buChar char="-"/>
            </a:pPr>
            <a:r>
              <a:rPr lang="en-US" sz="3400" dirty="0" err="1"/>
              <a:t>Nghiên</a:t>
            </a:r>
            <a:r>
              <a:rPr lang="en-US" sz="3400" dirty="0"/>
              <a:t> </a:t>
            </a:r>
            <a:r>
              <a:rPr lang="en-US" sz="3400" dirty="0" err="1"/>
              <a:t>cứu</a:t>
            </a:r>
            <a:r>
              <a:rPr lang="en-US" sz="3400" dirty="0"/>
              <a:t> </a:t>
            </a:r>
            <a:r>
              <a:rPr lang="en-US" sz="3400" dirty="0" err="1"/>
              <a:t>một</a:t>
            </a:r>
            <a:r>
              <a:rPr lang="en-US" sz="3400" dirty="0"/>
              <a:t> </a:t>
            </a:r>
            <a:r>
              <a:rPr lang="en-US" sz="3400" dirty="0" err="1"/>
              <a:t>sô</a:t>
            </a:r>
            <a:r>
              <a:rPr lang="en-US" sz="3400" dirty="0"/>
              <a:t>́ </a:t>
            </a:r>
            <a:r>
              <a:rPr lang="en-US" sz="3400" dirty="0" err="1"/>
              <a:t>bài</a:t>
            </a:r>
            <a:r>
              <a:rPr lang="en-US" sz="3400" dirty="0"/>
              <a:t> </a:t>
            </a:r>
            <a:r>
              <a:rPr lang="en-US" sz="3400" dirty="0" err="1"/>
              <a:t>viết</a:t>
            </a:r>
            <a:r>
              <a:rPr lang="en-US" sz="3400" dirty="0"/>
              <a:t>, </a:t>
            </a:r>
            <a:r>
              <a:rPr lang="en-US" sz="3400" dirty="0" err="1"/>
              <a:t>bài</a:t>
            </a:r>
            <a:r>
              <a:rPr lang="en-US" sz="3400" dirty="0"/>
              <a:t> </a:t>
            </a:r>
            <a:r>
              <a:rPr lang="en-US" sz="3400" dirty="0" err="1"/>
              <a:t>báo</a:t>
            </a:r>
            <a:r>
              <a:rPr lang="en-US" sz="3400" dirty="0"/>
              <a:t> </a:t>
            </a:r>
            <a:r>
              <a:rPr lang="en-US" sz="3400" dirty="0" err="1"/>
              <a:t>vê</a:t>
            </a:r>
            <a:r>
              <a:rPr lang="en-US" sz="3400" dirty="0"/>
              <a:t>̀ </a:t>
            </a:r>
            <a:r>
              <a:rPr lang="en-US" sz="3400" dirty="0" err="1"/>
              <a:t>các</a:t>
            </a:r>
            <a:r>
              <a:rPr lang="en-US" sz="3400" dirty="0"/>
              <a:t> </a:t>
            </a:r>
            <a:r>
              <a:rPr lang="en-US" sz="3400" dirty="0" err="1"/>
              <a:t>dư</a:t>
            </a:r>
            <a:r>
              <a:rPr lang="en-US" sz="3400" dirty="0"/>
              <a:t>̣ </a:t>
            </a:r>
            <a:r>
              <a:rPr lang="en-US" sz="3400" dirty="0" err="1"/>
              <a:t>án</a:t>
            </a:r>
            <a:r>
              <a:rPr lang="en-US" sz="3400" dirty="0"/>
              <a:t>, </a:t>
            </a:r>
            <a:r>
              <a:rPr lang="en-US" sz="3400" dirty="0" err="1"/>
              <a:t>sản</a:t>
            </a:r>
            <a:r>
              <a:rPr lang="en-US" sz="3400" dirty="0"/>
              <a:t> </a:t>
            </a:r>
            <a:r>
              <a:rPr lang="en-US" sz="3400" dirty="0" err="1"/>
              <a:t>phẩm</a:t>
            </a:r>
            <a:r>
              <a:rPr lang="en-US" sz="3400" dirty="0"/>
              <a:t> </a:t>
            </a:r>
            <a:r>
              <a:rPr lang="en-US" sz="3400" dirty="0" err="1"/>
              <a:t>nhận</a:t>
            </a:r>
            <a:r>
              <a:rPr lang="en-US" sz="3400" dirty="0"/>
              <a:t> </a:t>
            </a:r>
            <a:r>
              <a:rPr lang="en-US" sz="3400" dirty="0" err="1"/>
              <a:t>dạng</a:t>
            </a:r>
            <a:r>
              <a:rPr lang="en-US" sz="3400" dirty="0"/>
              <a:t> </a:t>
            </a:r>
            <a:r>
              <a:rPr lang="en-US" sz="3400" dirty="0" err="1"/>
              <a:t>ngôn</a:t>
            </a:r>
            <a:r>
              <a:rPr lang="en-US" sz="3400" dirty="0"/>
              <a:t> </a:t>
            </a:r>
            <a:r>
              <a:rPr lang="en-US" sz="3400" dirty="0" err="1"/>
              <a:t>ngư</a:t>
            </a:r>
            <a:r>
              <a:rPr lang="en-US" sz="3400" dirty="0"/>
              <a:t>̃ </a:t>
            </a:r>
            <a:r>
              <a:rPr lang="en-US" sz="3400" dirty="0" err="1"/>
              <a:t>ky</a:t>
            </a:r>
            <a:r>
              <a:rPr lang="en-US" sz="3400" dirty="0"/>
              <a:t>́ </a:t>
            </a:r>
            <a:r>
              <a:rPr lang="en-US" sz="3400" dirty="0" err="1"/>
              <a:t>hiệu</a:t>
            </a:r>
            <a:endParaRPr lang="en-US" sz="3400" dirty="0"/>
          </a:p>
          <a:p>
            <a:pPr marL="0" indent="0" algn="just">
              <a:lnSpc>
                <a:spcPct val="170000"/>
              </a:lnSpc>
              <a:buNone/>
            </a:pPr>
            <a:r>
              <a:rPr lang="en-US" sz="3400" dirty="0"/>
              <a:t>Ph</a:t>
            </a:r>
            <a:r>
              <a:rPr lang="vi-VN" sz="3400" dirty="0"/>
              <a:t>ư</a:t>
            </a:r>
            <a:r>
              <a:rPr lang="en-US" sz="3400" dirty="0" err="1"/>
              <a:t>ơng</a:t>
            </a:r>
            <a:r>
              <a:rPr lang="en-US" sz="3400" dirty="0"/>
              <a:t> </a:t>
            </a:r>
            <a:r>
              <a:rPr lang="en-US" sz="3400" dirty="0" err="1"/>
              <a:t>pháp</a:t>
            </a:r>
            <a:r>
              <a:rPr lang="en-US" sz="3400" dirty="0"/>
              <a:t>:</a:t>
            </a:r>
          </a:p>
          <a:p>
            <a:pPr algn="just">
              <a:lnSpc>
                <a:spcPct val="170000"/>
              </a:lnSpc>
              <a:buFontTx/>
              <a:buChar char="-"/>
            </a:pPr>
            <a:r>
              <a:rPr lang="en-US" sz="3400" dirty="0" err="1"/>
              <a:t>Nghiên</a:t>
            </a:r>
            <a:r>
              <a:rPr lang="en-US" sz="3400" dirty="0"/>
              <a:t> </a:t>
            </a:r>
            <a:r>
              <a:rPr lang="en-US" sz="3400" dirty="0" err="1"/>
              <a:t>cứu</a:t>
            </a:r>
            <a:r>
              <a:rPr lang="en-US" sz="3400" dirty="0"/>
              <a:t> </a:t>
            </a:r>
            <a:r>
              <a:rPr lang="en-US" sz="3400" dirty="0" err="1"/>
              <a:t>va</a:t>
            </a:r>
            <a:r>
              <a:rPr lang="en-US" sz="3400" dirty="0"/>
              <a:t>̀ </a:t>
            </a:r>
            <a:r>
              <a:rPr lang="en-US" sz="3400" dirty="0" err="1"/>
              <a:t>thực</a:t>
            </a:r>
            <a:r>
              <a:rPr lang="en-US" sz="3400" dirty="0"/>
              <a:t> </a:t>
            </a:r>
            <a:r>
              <a:rPr lang="en-US" sz="3400" dirty="0" err="1"/>
              <a:t>nghiệm</a:t>
            </a:r>
            <a:endParaRPr lang="en-US" sz="3400" dirty="0"/>
          </a:p>
          <a:p>
            <a:pPr marL="0" indent="0" algn="just">
              <a:lnSpc>
                <a:spcPct val="170000"/>
              </a:lnSpc>
              <a:buNone/>
            </a:pPr>
            <a:r>
              <a:rPr lang="en-US" sz="3400" dirty="0" err="1"/>
              <a:t>Phạm</a:t>
            </a:r>
            <a:r>
              <a:rPr lang="en-US" sz="3400" dirty="0"/>
              <a:t> vi </a:t>
            </a:r>
            <a:r>
              <a:rPr lang="en-US" sz="3400" dirty="0" err="1"/>
              <a:t>nghiên</a:t>
            </a:r>
            <a:r>
              <a:rPr lang="en-US" sz="3400" dirty="0"/>
              <a:t> </a:t>
            </a:r>
            <a:r>
              <a:rPr lang="en-US" sz="3400" dirty="0" err="1"/>
              <a:t>cứu</a:t>
            </a:r>
            <a:r>
              <a:rPr lang="en-US" sz="3400" dirty="0"/>
              <a:t>:</a:t>
            </a:r>
          </a:p>
          <a:p>
            <a:pPr algn="just">
              <a:lnSpc>
                <a:spcPct val="170000"/>
              </a:lnSpc>
              <a:buFontTx/>
              <a:buChar char="-"/>
            </a:pPr>
            <a:r>
              <a:rPr lang="en-US" sz="3400" dirty="0" err="1"/>
              <a:t>Phân</a:t>
            </a:r>
            <a:r>
              <a:rPr lang="en-US" sz="3400" dirty="0"/>
              <a:t> </a:t>
            </a:r>
            <a:r>
              <a:rPr lang="en-US" sz="3400" dirty="0" err="1"/>
              <a:t>loại</a:t>
            </a:r>
            <a:r>
              <a:rPr lang="en-US" sz="3400" dirty="0"/>
              <a:t> </a:t>
            </a:r>
            <a:r>
              <a:rPr lang="en-US" sz="3400" dirty="0" err="1"/>
              <a:t>ky</a:t>
            </a:r>
            <a:r>
              <a:rPr lang="en-US" sz="3400" dirty="0"/>
              <a:t>́ </a:t>
            </a:r>
            <a:r>
              <a:rPr lang="en-US" sz="3400" dirty="0" err="1"/>
              <a:t>tư</a:t>
            </a:r>
            <a:r>
              <a:rPr lang="en-US" sz="3400" dirty="0"/>
              <a:t>̣ </a:t>
            </a:r>
            <a:r>
              <a:rPr lang="en-US" sz="3400" dirty="0" err="1"/>
              <a:t>ngôn</a:t>
            </a:r>
            <a:r>
              <a:rPr lang="en-US" sz="3400" dirty="0"/>
              <a:t> </a:t>
            </a:r>
            <a:r>
              <a:rPr lang="en-US" sz="3400" dirty="0" err="1"/>
              <a:t>ngư</a:t>
            </a:r>
            <a:r>
              <a:rPr lang="en-US" sz="3400" dirty="0"/>
              <a:t>̃ </a:t>
            </a:r>
            <a:r>
              <a:rPr lang="en-US" sz="3400" dirty="0" err="1"/>
              <a:t>ky</a:t>
            </a:r>
            <a:r>
              <a:rPr lang="en-US" sz="3400" dirty="0"/>
              <a:t>́ </a:t>
            </a:r>
            <a:r>
              <a:rPr lang="en-US" sz="3400" dirty="0" err="1"/>
              <a:t>hiệu</a:t>
            </a:r>
            <a:endParaRPr lang="en-US" sz="3400" dirty="0"/>
          </a:p>
          <a:p>
            <a:pPr marL="0" indent="0" algn="just">
              <a:lnSpc>
                <a:spcPct val="170000"/>
              </a:lnSpc>
              <a:buNone/>
            </a:pPr>
            <a:endParaRPr lang="en-US" sz="1600" dirty="0"/>
          </a:p>
          <a:p>
            <a:pPr algn="just">
              <a:lnSpc>
                <a:spcPct val="170000"/>
              </a:lnSpc>
              <a:buFontTx/>
              <a:buChar char="-"/>
            </a:pPr>
            <a:endParaRPr lang="vi-VN" sz="1600" dirty="0"/>
          </a:p>
        </p:txBody>
      </p:sp>
      <p:sp>
        <p:nvSpPr>
          <p:cNvPr id="8" name="Text Placeholder 7"/>
          <p:cNvSpPr>
            <a:spLocks noGrp="1"/>
          </p:cNvSpPr>
          <p:nvPr>
            <p:ph type="body" sz="quarter" idx="19"/>
          </p:nvPr>
        </p:nvSpPr>
        <p:spPr>
          <a:xfrm>
            <a:off x="1170431" y="23249061"/>
            <a:ext cx="13048488" cy="995874"/>
          </a:xfrm>
        </p:spPr>
        <p:txBody>
          <a:bodyPr/>
          <a:lstStyle/>
          <a:p>
            <a:r>
              <a:rPr lang="en-US" dirty="0"/>
              <a:t>Dataset</a:t>
            </a:r>
          </a:p>
        </p:txBody>
      </p:sp>
      <p:sp>
        <p:nvSpPr>
          <p:cNvPr id="13" name="Content Placeholder 12"/>
          <p:cNvSpPr>
            <a:spLocks noGrp="1"/>
          </p:cNvSpPr>
          <p:nvPr>
            <p:ph sz="quarter" idx="26"/>
          </p:nvPr>
        </p:nvSpPr>
        <p:spPr>
          <a:xfrm>
            <a:off x="1121665" y="24115154"/>
            <a:ext cx="13048488" cy="2979638"/>
          </a:xfrm>
        </p:spPr>
        <p:txBody>
          <a:bodyPr>
            <a:normAutofit/>
          </a:bodyPr>
          <a:lstStyle/>
          <a:p>
            <a:pPr marL="0" indent="0" algn="just">
              <a:lnSpc>
                <a:spcPct val="150000"/>
              </a:lnSpc>
              <a:buNone/>
            </a:pPr>
            <a:r>
              <a:rPr lang="en-US" sz="1600" dirty="0">
                <a:latin typeface="Arial" panose="020B0604020202020204" pitchFamily="34" charset="0"/>
                <a:cs typeface="Arial" panose="020B0604020202020204" pitchFamily="34" charset="0"/>
              </a:rPr>
              <a:t>Dataset mà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train model đ</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kiếm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dataset </a:t>
            </a:r>
            <a:r>
              <a:rPr lang="en-US" sz="1600" dirty="0" err="1">
                <a:latin typeface="Arial" panose="020B0604020202020204" pitchFamily="34" charset="0"/>
                <a:cs typeface="Arial" panose="020B0604020202020204" pitchFamily="34" charset="0"/>
              </a:rPr>
              <a:t>khác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internet.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nhận</a:t>
            </a:r>
            <a:r>
              <a:rPr lang="en-US" sz="1600" dirty="0">
                <a:latin typeface="Arial" panose="020B0604020202020204" pitchFamily="34" charset="0"/>
                <a:cs typeface="Arial" panose="020B0604020202020204" pitchFamily="34" charset="0"/>
              </a:rPr>
              <a:t> ra </a:t>
            </a:r>
            <a:r>
              <a:rPr lang="en-US" sz="1600" dirty="0" err="1">
                <a:latin typeface="Arial" panose="020B0604020202020204" pitchFamily="34" charset="0"/>
                <a:cs typeface="Arial" panose="020B0604020202020204" pitchFamily="34" charset="0"/>
              </a:rPr>
              <a:t>rằng</a:t>
            </a:r>
            <a:r>
              <a:rPr lang="en-US" sz="1600" dirty="0">
                <a:latin typeface="Arial" panose="020B0604020202020204" pitchFamily="34" charset="0"/>
                <a:cs typeface="Arial" panose="020B0604020202020204" pitchFamily="34" charset="0"/>
              </a:rPr>
              <a:t> ASL </a:t>
            </a:r>
            <a:r>
              <a:rPr lang="en-US" sz="1600" dirty="0" err="1">
                <a:latin typeface="Arial" panose="020B0604020202020204" pitchFamily="34" charset="0"/>
                <a:cs typeface="Arial" panose="020B0604020202020204" pitchFamily="34" charset="0"/>
              </a:rPr>
              <a:t>nói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riêng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sô</a:t>
            </a:r>
            <a:r>
              <a:rPr lang="en-US" sz="1600" dirty="0">
                <a:latin typeface="Arial" panose="020B0604020202020204" pitchFamily="34" charset="0"/>
                <a:cs typeface="Arial" panose="020B0604020202020204" pitchFamily="34" charset="0"/>
              </a:rPr>
              <a:t>́ l</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ợng</a:t>
            </a:r>
            <a:r>
              <a:rPr lang="en-US" sz="1600" dirty="0">
                <a:latin typeface="Arial" panose="020B0604020202020204" pitchFamily="34" charset="0"/>
                <a:cs typeface="Arial" panose="020B0604020202020204" pitchFamily="34" charset="0"/>
              </a:rPr>
              <a:t> dataset </a:t>
            </a:r>
            <a:r>
              <a:rPr lang="en-US" sz="1600" dirty="0" err="1">
                <a:latin typeface="Arial" panose="020B0604020202020204" pitchFamily="34" charset="0"/>
                <a:cs typeface="Arial" panose="020B0604020202020204" pitchFamily="34" charset="0"/>
              </a:rPr>
              <a:t>rất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việc</a:t>
            </a:r>
            <a:r>
              <a:rPr lang="en-US" sz="1600" dirty="0">
                <a:latin typeface="Arial" panose="020B0604020202020204" pitchFamily="34" charset="0"/>
                <a:cs typeface="Arial" panose="020B0604020202020204" pitchFamily="34" charset="0"/>
              </a:rPr>
              <a:t> đ</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MNIST,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nhiệt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Tuy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sô</a:t>
            </a:r>
            <a:r>
              <a:rPr lang="en-US" sz="1600" dirty="0">
                <a:latin typeface="Arial" panose="020B0604020202020204" pitchFamily="34" charset="0"/>
                <a:cs typeface="Arial" panose="020B0604020202020204" pitchFamily="34" charset="0"/>
              </a:rPr>
              <a:t>́ l</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từng</a:t>
            </a:r>
            <a:r>
              <a:rPr lang="en-US" sz="1600" dirty="0">
                <a:latin typeface="Arial" panose="020B0604020202020204" pitchFamily="34" charset="0"/>
                <a:cs typeface="Arial" panose="020B0604020202020204" pitchFamily="34" charset="0"/>
              </a:rPr>
              <a:t> dataset </a:t>
            </a:r>
            <a:r>
              <a:rPr lang="en-US" sz="1600" dirty="0" err="1">
                <a:latin typeface="Arial" panose="020B0604020202020204" pitchFamily="34" charset="0"/>
                <a:cs typeface="Arial" panose="020B0604020202020204" pitchFamily="34" charset="0"/>
              </a:rPr>
              <a:t>lại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chất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lặp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một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Vì </a:t>
            </a:r>
            <a:r>
              <a:rPr lang="en-US" sz="1600" dirty="0" err="1">
                <a:latin typeface="Arial" panose="020B0604020202020204" pitchFamily="34" charset="0"/>
                <a:cs typeface="Arial" panose="020B0604020202020204" pitchFamily="34" charset="0"/>
              </a:rPr>
              <a:t>vậy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khoanh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mục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đích</a:t>
            </a:r>
            <a:r>
              <a:rPr lang="en-US" sz="1600" dirty="0">
                <a:latin typeface="Arial" panose="020B0604020202020204" pitchFamily="34" charset="0"/>
                <a:cs typeface="Arial" panose="020B0604020202020204" pitchFamily="34" charset="0"/>
              </a:rPr>
              <a:t> ban </a:t>
            </a:r>
            <a:r>
              <a:rPr lang="en-US" sz="1600" dirty="0" err="1">
                <a:latin typeface="Arial" panose="020B0604020202020204" pitchFamily="34" charset="0"/>
                <a:cs typeface="Arial" panose="020B0604020202020204" pitchFamily="34" charset="0"/>
              </a:rPr>
              <a:t>đầu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ra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có </a:t>
            </a:r>
            <a:r>
              <a:rPr lang="en-US" sz="1600" dirty="0" err="1">
                <a:latin typeface="Arial" panose="020B0604020202020204" pitchFamily="34" charset="0"/>
                <a:cs typeface="Arial" panose="020B0604020202020204" pitchFamily="34" charset="0"/>
              </a:rPr>
              <a:t>thê</a:t>
            </a:r>
            <a:r>
              <a:rPr lang="en-US" sz="1600" dirty="0">
                <a:latin typeface="Arial" panose="020B0604020202020204" pitchFamily="34" charset="0"/>
                <a:cs typeface="Arial" panose="020B0604020202020204" pitchFamily="34" charset="0"/>
              </a:rPr>
              <a:t>̉ đ</a:t>
            </a:r>
            <a:r>
              <a:rPr lang="vi-VN" sz="1600" dirty="0">
                <a:latin typeface="Arial" panose="020B0604020202020204" pitchFamily="34" charset="0"/>
                <a:cs typeface="Arial" panose="020B0604020202020204" pitchFamily="34" charset="0"/>
              </a:rPr>
              <a:t>ư</a:t>
            </a:r>
            <a:r>
              <a:rPr lang="en-US" sz="1600" dirty="0">
                <a:latin typeface="Arial" panose="020B0604020202020204" pitchFamily="34" charset="0"/>
                <a:cs typeface="Arial" panose="020B0604020202020204" pitchFamily="34" charset="0"/>
              </a:rPr>
              <a:t>a ra </a:t>
            </a:r>
            <a:r>
              <a:rPr lang="en-US" sz="1600" dirty="0" err="1">
                <a:latin typeface="Arial" panose="020B0604020202020204" pitchFamily="34" charset="0"/>
                <a:cs typeface="Arial" panose="020B0604020202020204" pitchFamily="34" charset="0"/>
              </a:rPr>
              <a:t>một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pháp</a:t>
            </a:r>
            <a:r>
              <a:rPr lang="en-US" sz="1600" dirty="0">
                <a:latin typeface="Arial" panose="020B0604020202020204" pitchFamily="34" charset="0"/>
                <a:cs typeface="Arial" panose="020B0604020202020204" pitchFamily="34" charset="0"/>
              </a:rPr>
              <a:t> khả </a:t>
            </a:r>
            <a:r>
              <a:rPr lang="en-US" sz="1600" dirty="0" err="1">
                <a:latin typeface="Arial" panose="020B0604020202020204" pitchFamily="34" charset="0"/>
                <a:cs typeface="Arial" panose="020B0604020202020204" pitchFamily="34" charset="0"/>
              </a:rPr>
              <a:t>thi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quả </a:t>
            </a:r>
            <a:r>
              <a:rPr lang="en-US" sz="1600" dirty="0" err="1">
                <a:latin typeface="Arial" panose="020B0604020202020204" pitchFamily="34" charset="0"/>
                <a:cs typeface="Arial" panose="020B0604020202020204" pitchFamily="34" charset="0"/>
              </a:rPr>
              <a:t>nhất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a:t>
            </a:r>
          </a:p>
          <a:p>
            <a:pPr marL="0" indent="0" algn="just">
              <a:lnSpc>
                <a:spcPct val="150000"/>
              </a:lnSpc>
              <a:buNone/>
            </a:pPr>
            <a:r>
              <a:rPr lang="en-US" sz="1600" dirty="0">
                <a:latin typeface="Arial" panose="020B0604020202020204" pitchFamily="34" charset="0"/>
                <a:cs typeface="Arial" panose="020B0604020202020204" pitchFamily="34" charset="0"/>
              </a:rPr>
              <a:t>Dataset </a:t>
            </a:r>
            <a:r>
              <a:rPr lang="en-US" sz="1600" dirty="0" err="1">
                <a:latin typeface="Arial" panose="020B0604020202020204" pitchFamily="34" charset="0"/>
                <a:cs typeface="Arial" panose="020B0604020202020204" pitchFamily="34" charset="0"/>
              </a:rPr>
              <a:t>gồm</a:t>
            </a:r>
            <a:r>
              <a:rPr lang="en-US" sz="1600" dirty="0">
                <a:latin typeface="Arial" panose="020B0604020202020204" pitchFamily="34" charset="0"/>
                <a:cs typeface="Arial" panose="020B0604020202020204" pitchFamily="34" charset="0"/>
              </a:rPr>
              <a:t> 52000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vùng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thuộc</a:t>
            </a:r>
            <a:r>
              <a:rPr lang="en-US" sz="1600" dirty="0">
                <a:latin typeface="Arial" panose="020B0604020202020204" pitchFamily="34" charset="0"/>
                <a:cs typeface="Arial" panose="020B0604020202020204" pitchFamily="34" charset="0"/>
              </a:rPr>
              <a:t> 26 </a:t>
            </a:r>
            <a:r>
              <a:rPr lang="en-US" sz="1600" dirty="0" err="1">
                <a:latin typeface="Arial" panose="020B0604020202020204" pitchFamily="34" charset="0"/>
                <a:cs typeface="Arial" panose="020B0604020202020204" pitchFamily="34" charset="0"/>
              </a:rPr>
              <a:t>ngôn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 ASL. D</a:t>
            </a:r>
            <a:r>
              <a:rPr lang="vi-VN" sz="1600" dirty="0">
                <a:latin typeface="Arial" panose="020B0604020202020204" pitchFamily="34" charset="0"/>
                <a:cs typeface="Arial" panose="020B0604020202020204" pitchFamily="34" charset="0"/>
              </a:rPr>
              <a:t>ư</a:t>
            </a:r>
            <a:r>
              <a:rPr lang="en-US" sz="1600" dirty="0" err="1">
                <a:latin typeface="Arial" panose="020B0604020202020204" pitchFamily="34" charset="0"/>
                <a:cs typeface="Arial" panose="020B0604020202020204" pitchFamily="34" charset="0"/>
              </a:rPr>
              <a:t>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đây</a:t>
            </a:r>
            <a:r>
              <a:rPr lang="en-US" sz="1600" dirty="0">
                <a:latin typeface="Arial" panose="020B0604020202020204" pitchFamily="34" charset="0"/>
                <a:cs typeface="Arial" panose="020B0604020202020204" pitchFamily="34" charset="0"/>
              </a:rPr>
              <a:t> là </a:t>
            </a:r>
            <a:r>
              <a:rPr lang="en-US" sz="1600" dirty="0" err="1">
                <a:latin typeface="Arial" panose="020B0604020202020204" pitchFamily="34" charset="0"/>
                <a:cs typeface="Arial" panose="020B0604020202020204" pitchFamily="34" charset="0"/>
              </a:rPr>
              <a:t>bảng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hợp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tin dataset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mẫu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hiệu</a:t>
            </a:r>
            <a:r>
              <a:rPr lang="en-US" sz="1600" dirty="0">
                <a:latin typeface="Arial" panose="020B0604020202020204" pitchFamily="34" charset="0"/>
                <a:cs typeface="Arial" panose="020B0604020202020204" pitchFamily="34" charset="0"/>
              </a:rPr>
              <a:t>.</a:t>
            </a:r>
          </a:p>
        </p:txBody>
      </p:sp>
      <p:sp>
        <p:nvSpPr>
          <p:cNvPr id="21" name="Text Placeholder 20"/>
          <p:cNvSpPr>
            <a:spLocks noGrp="1"/>
          </p:cNvSpPr>
          <p:nvPr>
            <p:ph type="body" sz="quarter" idx="34"/>
          </p:nvPr>
        </p:nvSpPr>
        <p:spPr/>
        <p:txBody>
          <a:bodyPr/>
          <a:lstStyle/>
          <a:p>
            <a:r>
              <a:rPr lang="en-US"/>
              <a:t>Conclusions</a:t>
            </a:r>
          </a:p>
        </p:txBody>
      </p:sp>
      <p:sp>
        <p:nvSpPr>
          <p:cNvPr id="22" name="Content Placeholder 21"/>
          <p:cNvSpPr>
            <a:spLocks noGrp="1"/>
          </p:cNvSpPr>
          <p:nvPr>
            <p:ph sz="quarter" idx="35"/>
          </p:nvPr>
        </p:nvSpPr>
        <p:spPr>
          <a:xfrm>
            <a:off x="29644848" y="24596872"/>
            <a:ext cx="12445141" cy="6093167"/>
          </a:xfrm>
        </p:spPr>
        <p:txBody>
          <a:bodyPr>
            <a:normAutofit/>
          </a:bodyPr>
          <a:lstStyle/>
          <a:p>
            <a:pPr marL="0" indent="0" algn="just">
              <a:lnSpc>
                <a:spcPct val="150000"/>
              </a:lnSpc>
              <a:buNone/>
            </a:pPr>
            <a:r>
              <a:rPr lang="en-US" sz="1600" dirty="0"/>
              <a:t>        Qua </a:t>
            </a:r>
            <a:r>
              <a:rPr lang="en-US" sz="1600" dirty="0" err="1"/>
              <a:t>quá</a:t>
            </a:r>
            <a:r>
              <a:rPr lang="en-US" sz="1600" dirty="0"/>
              <a:t> </a:t>
            </a:r>
            <a:r>
              <a:rPr lang="en-US" sz="1600" dirty="0" err="1"/>
              <a:t>trình</a:t>
            </a:r>
            <a:r>
              <a:rPr lang="en-US" sz="1600" dirty="0"/>
              <a:t> </a:t>
            </a:r>
            <a:r>
              <a:rPr lang="en-US" sz="1600" dirty="0" err="1"/>
              <a:t>nghiên</a:t>
            </a:r>
            <a:r>
              <a:rPr lang="en-US" sz="1600" dirty="0"/>
              <a:t> </a:t>
            </a:r>
            <a:r>
              <a:rPr lang="en-US" sz="1600" dirty="0" err="1"/>
              <a:t>cứu</a:t>
            </a:r>
            <a:r>
              <a:rPr lang="en-US" sz="1600" dirty="0"/>
              <a:t> </a:t>
            </a:r>
            <a:r>
              <a:rPr lang="en-US" sz="1600" dirty="0" err="1"/>
              <a:t>và</a:t>
            </a:r>
            <a:r>
              <a:rPr lang="en-US" sz="1600" dirty="0"/>
              <a:t> </a:t>
            </a:r>
            <a:r>
              <a:rPr lang="en-US" sz="1600" dirty="0" err="1"/>
              <a:t>phát</a:t>
            </a:r>
            <a:r>
              <a:rPr lang="en-US" sz="1600" dirty="0"/>
              <a:t> </a:t>
            </a:r>
            <a:r>
              <a:rPr lang="en-US" sz="1600" dirty="0" err="1"/>
              <a:t>triển</a:t>
            </a:r>
            <a:r>
              <a:rPr lang="en-US" sz="1600" dirty="0"/>
              <a:t> </a:t>
            </a:r>
            <a:r>
              <a:rPr lang="en-US" sz="1600" dirty="0" err="1"/>
              <a:t>đề</a:t>
            </a:r>
            <a:r>
              <a:rPr lang="en-US" sz="1600" dirty="0"/>
              <a:t> </a:t>
            </a:r>
            <a:r>
              <a:rPr lang="en-US" sz="1600" dirty="0" err="1"/>
              <a:t>tài</a:t>
            </a:r>
            <a:r>
              <a:rPr lang="en-US" sz="1600" dirty="0"/>
              <a:t>, </a:t>
            </a:r>
            <a:r>
              <a:rPr lang="en-US" sz="1600" dirty="0" err="1"/>
              <a:t>nhóm</a:t>
            </a:r>
            <a:r>
              <a:rPr lang="en-US" sz="1600" dirty="0"/>
              <a:t> </a:t>
            </a:r>
            <a:r>
              <a:rPr lang="en-US" sz="1600" dirty="0" err="1"/>
              <a:t>nhận</a:t>
            </a:r>
            <a:r>
              <a:rPr lang="en-US" sz="1600" dirty="0"/>
              <a:t> ra </a:t>
            </a:r>
            <a:r>
              <a:rPr lang="en-US" sz="1600" dirty="0" err="1"/>
              <a:t>việc</a:t>
            </a:r>
            <a:r>
              <a:rPr lang="en-US" sz="1600" dirty="0"/>
              <a:t> đ</a:t>
            </a:r>
            <a:r>
              <a:rPr lang="vi-VN" sz="1600" dirty="0"/>
              <a:t>ư</a:t>
            </a:r>
            <a:r>
              <a:rPr lang="en-US" sz="1600" dirty="0"/>
              <a:t>a ra đ</a:t>
            </a:r>
            <a:r>
              <a:rPr lang="vi-VN" sz="1600" dirty="0"/>
              <a:t>ư</a:t>
            </a:r>
            <a:r>
              <a:rPr lang="en-US" sz="1600" dirty="0" err="1"/>
              <a:t>ợc</a:t>
            </a:r>
            <a:r>
              <a:rPr lang="en-US" sz="1600" dirty="0"/>
              <a:t> </a:t>
            </a:r>
            <a:r>
              <a:rPr lang="en-US" sz="1600" dirty="0" err="1"/>
              <a:t>một</a:t>
            </a:r>
            <a:r>
              <a:rPr lang="en-US" sz="1600" dirty="0"/>
              <a:t> </a:t>
            </a:r>
            <a:r>
              <a:rPr lang="en-US" sz="1600" dirty="0" err="1"/>
              <a:t>ph</a:t>
            </a:r>
            <a:r>
              <a:rPr lang="vi-VN" sz="1600" dirty="0"/>
              <a:t>ư</a:t>
            </a:r>
            <a:r>
              <a:rPr lang="en-US" sz="1600" dirty="0" err="1"/>
              <a:t>ơng</a:t>
            </a:r>
            <a:r>
              <a:rPr lang="en-US" sz="1600" dirty="0"/>
              <a:t> </a:t>
            </a:r>
            <a:r>
              <a:rPr lang="en-US" sz="1600" dirty="0" err="1"/>
              <a:t>pháp</a:t>
            </a:r>
            <a:r>
              <a:rPr lang="en-US" sz="1600" dirty="0"/>
              <a:t> </a:t>
            </a:r>
            <a:r>
              <a:rPr lang="en-US" sz="1600" dirty="0" err="1"/>
              <a:t>phân</a:t>
            </a:r>
            <a:r>
              <a:rPr lang="en-US" sz="1600" dirty="0"/>
              <a:t> </a:t>
            </a:r>
            <a:r>
              <a:rPr lang="en-US" sz="1600" dirty="0" err="1"/>
              <a:t>loại</a:t>
            </a:r>
            <a:r>
              <a:rPr lang="en-US" sz="1600" dirty="0"/>
              <a:t> </a:t>
            </a:r>
            <a:r>
              <a:rPr lang="en-US" sz="1600" dirty="0" err="1"/>
              <a:t>ngôn</a:t>
            </a:r>
            <a:r>
              <a:rPr lang="en-US" sz="1600" dirty="0"/>
              <a:t> </a:t>
            </a:r>
            <a:r>
              <a:rPr lang="en-US" sz="1600" dirty="0" err="1"/>
              <a:t>ngư</a:t>
            </a:r>
            <a:r>
              <a:rPr lang="en-US" sz="1600" dirty="0"/>
              <a:t>̃ </a:t>
            </a:r>
            <a:r>
              <a:rPr lang="en-US" sz="1600" dirty="0" err="1"/>
              <a:t>ky</a:t>
            </a:r>
            <a:r>
              <a:rPr lang="en-US" sz="1600" dirty="0"/>
              <a:t>́ </a:t>
            </a:r>
            <a:r>
              <a:rPr lang="en-US" sz="1600" dirty="0" err="1"/>
              <a:t>hiệu</a:t>
            </a:r>
            <a:r>
              <a:rPr lang="en-US" sz="1600" dirty="0"/>
              <a:t> </a:t>
            </a:r>
            <a:r>
              <a:rPr lang="en-US" sz="1600" dirty="0" err="1"/>
              <a:t>chính</a:t>
            </a:r>
            <a:r>
              <a:rPr lang="en-US" sz="1600" dirty="0"/>
              <a:t> </a:t>
            </a:r>
            <a:r>
              <a:rPr lang="en-US" sz="1600" dirty="0" err="1"/>
              <a:t>xác</a:t>
            </a:r>
            <a:r>
              <a:rPr lang="en-US" sz="1600" dirty="0"/>
              <a:t>, </a:t>
            </a:r>
            <a:r>
              <a:rPr lang="en-US" sz="1600" dirty="0" err="1"/>
              <a:t>đáp</a:t>
            </a:r>
            <a:r>
              <a:rPr lang="en-US" sz="1600" dirty="0"/>
              <a:t> </a:t>
            </a:r>
            <a:r>
              <a:rPr lang="en-US" sz="1600" dirty="0" err="1"/>
              <a:t>ứng</a:t>
            </a:r>
            <a:r>
              <a:rPr lang="en-US" sz="1600" dirty="0"/>
              <a:t> </a:t>
            </a:r>
            <a:r>
              <a:rPr lang="en-US" sz="1600" dirty="0" err="1"/>
              <a:t>trong</a:t>
            </a:r>
            <a:r>
              <a:rPr lang="en-US" sz="1600" dirty="0"/>
              <a:t> </a:t>
            </a:r>
            <a:r>
              <a:rPr lang="en-US" sz="1600" dirty="0" err="1"/>
              <a:t>th</a:t>
            </a:r>
            <a:r>
              <a:rPr lang="vi-VN" sz="1600" dirty="0"/>
              <a:t>ơ</a:t>
            </a:r>
            <a:r>
              <a:rPr lang="en-US" sz="1600" dirty="0"/>
              <a:t>̀</a:t>
            </a:r>
            <a:r>
              <a:rPr lang="en-US" sz="1600" dirty="0" err="1"/>
              <a:t>i</a:t>
            </a:r>
            <a:r>
              <a:rPr lang="en-US" sz="1600" dirty="0"/>
              <a:t> </a:t>
            </a:r>
            <a:r>
              <a:rPr lang="en-US" sz="1600" dirty="0" err="1"/>
              <a:t>gian</a:t>
            </a:r>
            <a:r>
              <a:rPr lang="en-US" sz="1600" dirty="0"/>
              <a:t> </a:t>
            </a:r>
            <a:r>
              <a:rPr lang="en-US" sz="1600" dirty="0" err="1"/>
              <a:t>ngắn</a:t>
            </a:r>
            <a:r>
              <a:rPr lang="en-US" sz="1600" dirty="0"/>
              <a:t> </a:t>
            </a:r>
            <a:r>
              <a:rPr lang="en-US" sz="1600" dirty="0" err="1"/>
              <a:t>không</a:t>
            </a:r>
            <a:r>
              <a:rPr lang="en-US" sz="1600" dirty="0"/>
              <a:t> </a:t>
            </a:r>
            <a:r>
              <a:rPr lang="en-US" sz="1600" dirty="0" err="1"/>
              <a:t>hê</a:t>
            </a:r>
            <a:r>
              <a:rPr lang="en-US" sz="1600" dirty="0"/>
              <a:t>̀ đ</a:t>
            </a:r>
            <a:r>
              <a:rPr lang="vi-VN" sz="1600" dirty="0"/>
              <a:t>ơ</a:t>
            </a:r>
            <a:r>
              <a:rPr lang="en-US" sz="1600" dirty="0"/>
              <a:t>n </a:t>
            </a:r>
            <a:r>
              <a:rPr lang="en-US" sz="1600" dirty="0" err="1"/>
              <a:t>giản</a:t>
            </a:r>
            <a:r>
              <a:rPr lang="en-US" sz="1600" dirty="0"/>
              <a:t> mà </a:t>
            </a:r>
            <a:r>
              <a:rPr lang="en-US" sz="1600" dirty="0" err="1"/>
              <a:t>rất</a:t>
            </a:r>
            <a:r>
              <a:rPr lang="en-US" sz="1600" dirty="0"/>
              <a:t> </a:t>
            </a:r>
            <a:r>
              <a:rPr lang="en-US" sz="1600" dirty="0" err="1"/>
              <a:t>phức</a:t>
            </a:r>
            <a:r>
              <a:rPr lang="en-US" sz="1600" dirty="0"/>
              <a:t> </a:t>
            </a:r>
            <a:r>
              <a:rPr lang="en-US" sz="1600" dirty="0" err="1"/>
              <a:t>tạp</a:t>
            </a:r>
            <a:r>
              <a:rPr lang="en-US" sz="1600" dirty="0"/>
              <a:t>. </a:t>
            </a:r>
            <a:r>
              <a:rPr lang="en-US" sz="1600" dirty="0" err="1"/>
              <a:t>Khi</a:t>
            </a:r>
            <a:r>
              <a:rPr lang="en-US" sz="1600" dirty="0"/>
              <a:t> </a:t>
            </a:r>
            <a:r>
              <a:rPr lang="en-US" sz="1600" dirty="0" err="1"/>
              <a:t>ngôn</a:t>
            </a:r>
            <a:r>
              <a:rPr lang="en-US" sz="1600" dirty="0"/>
              <a:t> </a:t>
            </a:r>
            <a:r>
              <a:rPr lang="en-US" sz="1600" dirty="0" err="1"/>
              <a:t>ngư</a:t>
            </a:r>
            <a:r>
              <a:rPr lang="en-US" sz="1600" dirty="0"/>
              <a:t>̃ </a:t>
            </a:r>
            <a:r>
              <a:rPr lang="en-US" sz="1600" dirty="0" err="1"/>
              <a:t>ky</a:t>
            </a:r>
            <a:r>
              <a:rPr lang="en-US" sz="1600" dirty="0"/>
              <a:t>́ </a:t>
            </a:r>
            <a:r>
              <a:rPr lang="en-US" sz="1600" dirty="0" err="1"/>
              <a:t>hiệu</a:t>
            </a:r>
            <a:r>
              <a:rPr lang="en-US" sz="1600" dirty="0"/>
              <a:t> </a:t>
            </a:r>
            <a:r>
              <a:rPr lang="en-US" sz="1600" dirty="0" err="1"/>
              <a:t>phu</a:t>
            </a:r>
            <a:r>
              <a:rPr lang="en-US" sz="1600" dirty="0"/>
              <a:t>̣ </a:t>
            </a:r>
            <a:r>
              <a:rPr lang="en-US" sz="1600" dirty="0" err="1"/>
              <a:t>thuộc</a:t>
            </a:r>
            <a:r>
              <a:rPr lang="en-US" sz="1600" dirty="0"/>
              <a:t> </a:t>
            </a:r>
            <a:r>
              <a:rPr lang="en-US" sz="1600" dirty="0" err="1"/>
              <a:t>rất</a:t>
            </a:r>
            <a:r>
              <a:rPr lang="en-US" sz="1600" dirty="0"/>
              <a:t> </a:t>
            </a:r>
            <a:r>
              <a:rPr lang="en-US" sz="1600" dirty="0" err="1"/>
              <a:t>nhiều</a:t>
            </a:r>
            <a:r>
              <a:rPr lang="en-US" sz="1600" dirty="0"/>
              <a:t> </a:t>
            </a:r>
            <a:r>
              <a:rPr lang="en-US" sz="1600" dirty="0" err="1"/>
              <a:t>vào</a:t>
            </a:r>
            <a:r>
              <a:rPr lang="en-US" sz="1600" dirty="0"/>
              <a:t> </a:t>
            </a:r>
            <a:r>
              <a:rPr lang="en-US" sz="1600" dirty="0" err="1"/>
              <a:t>hình</a:t>
            </a:r>
            <a:r>
              <a:rPr lang="en-US" sz="1600" dirty="0"/>
              <a:t> </a:t>
            </a:r>
            <a:r>
              <a:rPr lang="en-US" sz="1600" dirty="0" err="1"/>
              <a:t>dáng</a:t>
            </a:r>
            <a:r>
              <a:rPr lang="en-US" sz="1600" dirty="0"/>
              <a:t>, </a:t>
            </a:r>
            <a:r>
              <a:rPr lang="en-US" sz="1600" dirty="0" err="1"/>
              <a:t>góc</a:t>
            </a:r>
            <a:r>
              <a:rPr lang="en-US" sz="1600" dirty="0"/>
              <a:t> </a:t>
            </a:r>
            <a:r>
              <a:rPr lang="en-US" sz="1600" dirty="0" err="1"/>
              <a:t>nhìn</a:t>
            </a:r>
            <a:r>
              <a:rPr lang="en-US" sz="1600" dirty="0"/>
              <a:t> </a:t>
            </a:r>
            <a:r>
              <a:rPr lang="en-US" sz="1600" dirty="0" err="1"/>
              <a:t>va</a:t>
            </a:r>
            <a:r>
              <a:rPr lang="en-US" sz="1600" dirty="0"/>
              <a:t>̀ cả </a:t>
            </a:r>
            <a:r>
              <a:rPr lang="en-US" sz="1600" dirty="0" err="1"/>
              <a:t>môi</a:t>
            </a:r>
            <a:r>
              <a:rPr lang="en-US" sz="1600" dirty="0"/>
              <a:t> tr</a:t>
            </a:r>
            <a:r>
              <a:rPr lang="vi-VN" sz="1600" dirty="0"/>
              <a:t>ư</a:t>
            </a:r>
            <a:r>
              <a:rPr lang="en-US" sz="1600" dirty="0" err="1"/>
              <a:t>ờng</a:t>
            </a:r>
            <a:r>
              <a:rPr lang="en-US" sz="1600" dirty="0"/>
              <a:t>, </a:t>
            </a:r>
            <a:r>
              <a:rPr lang="en-US" sz="1600" dirty="0" err="1"/>
              <a:t>ánh</a:t>
            </a:r>
            <a:r>
              <a:rPr lang="en-US" sz="1600" dirty="0"/>
              <a:t> </a:t>
            </a:r>
            <a:r>
              <a:rPr lang="en-US" sz="1600" dirty="0" err="1"/>
              <a:t>sáng</a:t>
            </a:r>
            <a:r>
              <a:rPr lang="en-US" sz="1600" dirty="0"/>
              <a:t> </a:t>
            </a:r>
            <a:r>
              <a:rPr lang="en-US" sz="1600" dirty="0" err="1"/>
              <a:t>xung</a:t>
            </a:r>
            <a:r>
              <a:rPr lang="en-US" sz="1600" dirty="0"/>
              <a:t> </a:t>
            </a:r>
            <a:r>
              <a:rPr lang="en-US" sz="1600" dirty="0" err="1"/>
              <a:t>quanh</a:t>
            </a:r>
            <a:r>
              <a:rPr lang="en-US" sz="1600" dirty="0"/>
              <a:t> </a:t>
            </a:r>
            <a:r>
              <a:rPr lang="en-US" sz="1600" dirty="0" err="1"/>
              <a:t>khi</a:t>
            </a:r>
            <a:r>
              <a:rPr lang="en-US" sz="1600" dirty="0"/>
              <a:t> </a:t>
            </a:r>
            <a:r>
              <a:rPr lang="en-US" sz="1600" dirty="0" err="1"/>
              <a:t>áp</a:t>
            </a:r>
            <a:r>
              <a:rPr lang="en-US" sz="1600" dirty="0"/>
              <a:t> </a:t>
            </a:r>
            <a:r>
              <a:rPr lang="en-US" sz="1600" dirty="0" err="1"/>
              <a:t>dụng</a:t>
            </a:r>
            <a:r>
              <a:rPr lang="en-US" sz="1600" dirty="0"/>
              <a:t> </a:t>
            </a:r>
            <a:r>
              <a:rPr lang="en-US" sz="1600" dirty="0" err="1"/>
              <a:t>các</a:t>
            </a:r>
            <a:r>
              <a:rPr lang="en-US" sz="1600" dirty="0"/>
              <a:t> </a:t>
            </a:r>
            <a:r>
              <a:rPr lang="en-US" sz="1600" dirty="0" err="1"/>
              <a:t>thuật</a:t>
            </a:r>
            <a:r>
              <a:rPr lang="en-US" sz="1600" dirty="0"/>
              <a:t> </a:t>
            </a:r>
            <a:r>
              <a:rPr lang="en-US" sz="1600" dirty="0" err="1"/>
              <a:t>toán</a:t>
            </a:r>
            <a:r>
              <a:rPr lang="en-US" sz="1600" dirty="0"/>
              <a:t> </a:t>
            </a:r>
            <a:r>
              <a:rPr lang="en-US" sz="1600" dirty="0" err="1"/>
              <a:t>thuộc</a:t>
            </a:r>
            <a:r>
              <a:rPr lang="en-US" sz="1600" dirty="0"/>
              <a:t> Computer Vision. </a:t>
            </a:r>
            <a:r>
              <a:rPr lang="en-US" sz="1600" dirty="0" err="1"/>
              <a:t>Một</a:t>
            </a:r>
            <a:r>
              <a:rPr lang="en-US" sz="1600" dirty="0"/>
              <a:t> </a:t>
            </a:r>
            <a:r>
              <a:rPr lang="en-US" sz="1600" dirty="0" err="1"/>
              <a:t>phần</a:t>
            </a:r>
            <a:r>
              <a:rPr lang="en-US" sz="1600" dirty="0"/>
              <a:t> do dataset </a:t>
            </a:r>
            <a:r>
              <a:rPr lang="en-US" sz="1600" dirty="0" err="1"/>
              <a:t>vê</a:t>
            </a:r>
            <a:r>
              <a:rPr lang="en-US" sz="1600" dirty="0"/>
              <a:t>̀ </a:t>
            </a:r>
            <a:r>
              <a:rPr lang="en-US" sz="1600" dirty="0" err="1"/>
              <a:t>ngôn</a:t>
            </a:r>
            <a:r>
              <a:rPr lang="en-US" sz="1600" dirty="0"/>
              <a:t> </a:t>
            </a:r>
            <a:r>
              <a:rPr lang="en-US" sz="1600" dirty="0" err="1"/>
              <a:t>ngư</a:t>
            </a:r>
            <a:r>
              <a:rPr lang="en-US" sz="1600" dirty="0"/>
              <a:t>̃ </a:t>
            </a:r>
            <a:r>
              <a:rPr lang="en-US" sz="1600" dirty="0" err="1"/>
              <a:t>ky</a:t>
            </a:r>
            <a:r>
              <a:rPr lang="en-US" sz="1600" dirty="0"/>
              <a:t>́ </a:t>
            </a:r>
            <a:r>
              <a:rPr lang="en-US" sz="1600" dirty="0" err="1"/>
              <a:t>hiệu</a:t>
            </a:r>
            <a:r>
              <a:rPr lang="en-US" sz="1600" dirty="0"/>
              <a:t> </a:t>
            </a:r>
            <a:r>
              <a:rPr lang="en-US" sz="1600" dirty="0" err="1"/>
              <a:t>không</a:t>
            </a:r>
            <a:r>
              <a:rPr lang="en-US" sz="1600" dirty="0"/>
              <a:t> </a:t>
            </a:r>
            <a:r>
              <a:rPr lang="en-US" sz="1600" dirty="0" err="1"/>
              <a:t>hê</a:t>
            </a:r>
            <a:r>
              <a:rPr lang="en-US" sz="1600" dirty="0"/>
              <a:t>̀ </a:t>
            </a:r>
            <a:r>
              <a:rPr lang="en-US" sz="1600" dirty="0" err="1"/>
              <a:t>nhiều</a:t>
            </a:r>
            <a:r>
              <a:rPr lang="en-US" sz="1600" dirty="0"/>
              <a:t> </a:t>
            </a:r>
            <a:r>
              <a:rPr lang="en-US" sz="1600" dirty="0" err="1"/>
              <a:t>lẫn</a:t>
            </a:r>
            <a:r>
              <a:rPr lang="en-US" sz="1600" dirty="0"/>
              <a:t> </a:t>
            </a:r>
            <a:r>
              <a:rPr lang="en-US" sz="1600" dirty="0" err="1"/>
              <a:t>thật</a:t>
            </a:r>
            <a:r>
              <a:rPr lang="en-US" sz="1600" dirty="0"/>
              <a:t> </a:t>
            </a:r>
            <a:r>
              <a:rPr lang="en-US" sz="1600" dirty="0" err="1"/>
              <a:t>sư</a:t>
            </a:r>
            <a:r>
              <a:rPr lang="en-US" sz="1600" dirty="0"/>
              <a:t>̣ </a:t>
            </a:r>
            <a:r>
              <a:rPr lang="en-US" sz="1600" dirty="0" err="1"/>
              <a:t>tổng</a:t>
            </a:r>
            <a:r>
              <a:rPr lang="en-US" sz="1600" dirty="0"/>
              <a:t> </a:t>
            </a:r>
            <a:r>
              <a:rPr lang="en-US" sz="1600" dirty="0" err="1"/>
              <a:t>quát</a:t>
            </a:r>
            <a:r>
              <a:rPr lang="en-US" sz="1600" dirty="0"/>
              <a:t>. </a:t>
            </a:r>
            <a:r>
              <a:rPr lang="en-US" sz="1600" dirty="0" err="1"/>
              <a:t>Nên</a:t>
            </a:r>
            <a:r>
              <a:rPr lang="en-US" sz="1600" dirty="0"/>
              <a:t> </a:t>
            </a:r>
            <a:r>
              <a:rPr lang="en-US" sz="1600" dirty="0" err="1"/>
              <a:t>khi</a:t>
            </a:r>
            <a:r>
              <a:rPr lang="en-US" sz="1600" dirty="0"/>
              <a:t> </a:t>
            </a:r>
            <a:r>
              <a:rPr lang="en-US" sz="1600" dirty="0" err="1"/>
              <a:t>xây</a:t>
            </a:r>
            <a:r>
              <a:rPr lang="en-US" sz="1600" dirty="0"/>
              <a:t> </a:t>
            </a:r>
            <a:r>
              <a:rPr lang="en-US" sz="1600" dirty="0" err="1"/>
              <a:t>dựng</a:t>
            </a:r>
            <a:r>
              <a:rPr lang="en-US" sz="1600" dirty="0"/>
              <a:t> model, </a:t>
            </a:r>
            <a:r>
              <a:rPr lang="en-US" sz="1600" dirty="0" err="1"/>
              <a:t>nhóm</a:t>
            </a:r>
            <a:r>
              <a:rPr lang="en-US" sz="1600" dirty="0"/>
              <a:t> </a:t>
            </a:r>
            <a:r>
              <a:rPr lang="en-US" sz="1600" dirty="0" err="1"/>
              <a:t>em</a:t>
            </a:r>
            <a:r>
              <a:rPr lang="en-US" sz="1600" dirty="0"/>
              <a:t> </a:t>
            </a:r>
            <a:r>
              <a:rPr lang="en-US" sz="1600" dirty="0" err="1"/>
              <a:t>phải</a:t>
            </a:r>
            <a:r>
              <a:rPr lang="en-US" sz="1600" dirty="0"/>
              <a:t> </a:t>
            </a:r>
            <a:r>
              <a:rPr lang="en-US" sz="1600" dirty="0" err="1"/>
              <a:t>giới</a:t>
            </a:r>
            <a:r>
              <a:rPr lang="en-US" sz="1600" dirty="0"/>
              <a:t> </a:t>
            </a:r>
            <a:r>
              <a:rPr lang="en-US" sz="1600" dirty="0" err="1"/>
              <a:t>hạn</a:t>
            </a:r>
            <a:r>
              <a:rPr lang="en-US" sz="1600" dirty="0"/>
              <a:t>, </a:t>
            </a:r>
            <a:r>
              <a:rPr lang="en-US" sz="1600" dirty="0" err="1"/>
              <a:t>đóng</a:t>
            </a:r>
            <a:r>
              <a:rPr lang="en-US" sz="1600" dirty="0"/>
              <a:t> </a:t>
            </a:r>
            <a:r>
              <a:rPr lang="en-US" sz="1600" dirty="0" err="1"/>
              <a:t>khung</a:t>
            </a:r>
            <a:r>
              <a:rPr lang="en-US" sz="1600" dirty="0"/>
              <a:t> </a:t>
            </a:r>
            <a:r>
              <a:rPr lang="en-US" sz="1600" dirty="0" err="1"/>
              <a:t>lại</a:t>
            </a:r>
            <a:r>
              <a:rPr lang="en-US" sz="1600" dirty="0"/>
              <a:t> </a:t>
            </a:r>
            <a:r>
              <a:rPr lang="en-US" sz="1600" dirty="0" err="1"/>
              <a:t>môi</a:t>
            </a:r>
            <a:r>
              <a:rPr lang="en-US" sz="1600" dirty="0"/>
              <a:t> tr</a:t>
            </a:r>
            <a:r>
              <a:rPr lang="vi-VN" sz="1600" dirty="0"/>
              <a:t>ư</a:t>
            </a:r>
            <a:r>
              <a:rPr lang="en-US" sz="1600" dirty="0" err="1"/>
              <a:t>ờng</a:t>
            </a:r>
            <a:r>
              <a:rPr lang="en-US" sz="1600" dirty="0"/>
              <a:t> </a:t>
            </a:r>
            <a:r>
              <a:rPr lang="en-US" sz="1600" dirty="0" err="1"/>
              <a:t>thực</a:t>
            </a:r>
            <a:r>
              <a:rPr lang="en-US" sz="1600" dirty="0"/>
              <a:t> </a:t>
            </a:r>
            <a:r>
              <a:rPr lang="en-US" sz="1600" dirty="0" err="1"/>
              <a:t>nghiệm</a:t>
            </a:r>
            <a:r>
              <a:rPr lang="en-US" sz="1600" dirty="0"/>
              <a:t> </a:t>
            </a:r>
            <a:r>
              <a:rPr lang="en-US" sz="1600" dirty="0" err="1"/>
              <a:t>sao</a:t>
            </a:r>
            <a:r>
              <a:rPr lang="en-US" sz="1600" dirty="0"/>
              <a:t> </a:t>
            </a:r>
            <a:r>
              <a:rPr lang="en-US" sz="1600" dirty="0" err="1"/>
              <a:t>cho</a:t>
            </a:r>
            <a:r>
              <a:rPr lang="en-US" sz="1600" dirty="0"/>
              <a:t> </a:t>
            </a:r>
            <a:r>
              <a:rPr lang="en-US" sz="1600" dirty="0" err="1"/>
              <a:t>gần</a:t>
            </a:r>
            <a:r>
              <a:rPr lang="en-US" sz="1600" dirty="0"/>
              <a:t> </a:t>
            </a:r>
            <a:r>
              <a:rPr lang="en-US" sz="1600" dirty="0" err="1"/>
              <a:t>giống</a:t>
            </a:r>
            <a:r>
              <a:rPr lang="en-US" sz="1600" dirty="0"/>
              <a:t> </a:t>
            </a:r>
            <a:r>
              <a:rPr lang="en-US" sz="1600" dirty="0" err="1"/>
              <a:t>với</a:t>
            </a:r>
            <a:r>
              <a:rPr lang="en-US" sz="1600" dirty="0"/>
              <a:t> </a:t>
            </a:r>
            <a:r>
              <a:rPr lang="en-US" sz="1600" dirty="0" err="1"/>
              <a:t>môi</a:t>
            </a:r>
            <a:r>
              <a:rPr lang="en-US" sz="1600" dirty="0"/>
              <a:t> tr</a:t>
            </a:r>
            <a:r>
              <a:rPr lang="vi-VN" sz="1600" dirty="0"/>
              <a:t>ư</a:t>
            </a:r>
            <a:r>
              <a:rPr lang="en-US" sz="1600" dirty="0" err="1"/>
              <a:t>ờng</a:t>
            </a:r>
            <a:r>
              <a:rPr lang="en-US" sz="1600" dirty="0"/>
              <a:t> </a:t>
            </a:r>
            <a:r>
              <a:rPr lang="en-US" sz="1600" dirty="0" err="1"/>
              <a:t>trong</a:t>
            </a:r>
            <a:r>
              <a:rPr lang="en-US" sz="1600" dirty="0"/>
              <a:t> </a:t>
            </a:r>
            <a:r>
              <a:rPr lang="en-US" sz="1600" dirty="0" err="1"/>
              <a:t>bô</a:t>
            </a:r>
            <a:r>
              <a:rPr lang="en-US" sz="1600" dirty="0"/>
              <a:t>̣ </a:t>
            </a:r>
            <a:r>
              <a:rPr lang="en-US" sz="1600" dirty="0" err="1"/>
              <a:t>ảnh</a:t>
            </a:r>
            <a:r>
              <a:rPr lang="en-US" sz="1600" dirty="0"/>
              <a:t> dataset. </a:t>
            </a:r>
            <a:r>
              <a:rPr lang="en-US" sz="1600" dirty="0" err="1"/>
              <a:t>Tuy</a:t>
            </a:r>
            <a:r>
              <a:rPr lang="en-US" sz="1600" dirty="0"/>
              <a:t> model </a:t>
            </a:r>
            <a:r>
              <a:rPr lang="en-US" sz="1600" dirty="0" err="1"/>
              <a:t>tốt</a:t>
            </a:r>
            <a:r>
              <a:rPr lang="en-US" sz="1600" dirty="0"/>
              <a:t> </a:t>
            </a:r>
            <a:r>
              <a:rPr lang="en-US" sz="1600" dirty="0" err="1"/>
              <a:t>nhất</a:t>
            </a:r>
            <a:r>
              <a:rPr lang="en-US" sz="1600" dirty="0"/>
              <a:t> chỉ </a:t>
            </a:r>
            <a:r>
              <a:rPr lang="en-US" sz="1600" dirty="0" err="1"/>
              <a:t>đạt</a:t>
            </a:r>
            <a:r>
              <a:rPr lang="en-US" sz="1600" dirty="0"/>
              <a:t> </a:t>
            </a:r>
            <a:r>
              <a:rPr lang="en-US" sz="1600" dirty="0" err="1"/>
              <a:t>test_accuracy</a:t>
            </a:r>
            <a:r>
              <a:rPr lang="en-US" sz="1600" dirty="0"/>
              <a:t> là 70%, </a:t>
            </a:r>
            <a:r>
              <a:rPr lang="en-US" sz="1600" dirty="0" err="1"/>
              <a:t>nhóm</a:t>
            </a:r>
            <a:r>
              <a:rPr lang="en-US" sz="1600" dirty="0"/>
              <a:t> </a:t>
            </a:r>
            <a:r>
              <a:rPr lang="en-US" sz="1600" dirty="0" err="1"/>
              <a:t>em</a:t>
            </a:r>
            <a:r>
              <a:rPr lang="en-US" sz="1600" dirty="0"/>
              <a:t> tin </a:t>
            </a:r>
            <a:r>
              <a:rPr lang="en-US" sz="1600" dirty="0" err="1"/>
              <a:t>rằng</a:t>
            </a:r>
            <a:r>
              <a:rPr lang="en-US" sz="1600" dirty="0"/>
              <a:t> </a:t>
            </a:r>
            <a:r>
              <a:rPr lang="en-US" sz="1600" dirty="0" err="1"/>
              <a:t>đây</a:t>
            </a:r>
            <a:r>
              <a:rPr lang="en-US" sz="1600" dirty="0"/>
              <a:t> sẽ là </a:t>
            </a:r>
            <a:r>
              <a:rPr lang="en-US" sz="1600" dirty="0" err="1"/>
              <a:t>tiền</a:t>
            </a:r>
            <a:r>
              <a:rPr lang="en-US" sz="1600" dirty="0"/>
              <a:t> </a:t>
            </a:r>
            <a:r>
              <a:rPr lang="en-US" sz="1600" dirty="0" err="1"/>
              <a:t>đê</a:t>
            </a:r>
            <a:r>
              <a:rPr lang="en-US" sz="1600" dirty="0"/>
              <a:t>̀ </a:t>
            </a:r>
            <a:r>
              <a:rPr lang="en-US" sz="1600" dirty="0" err="1"/>
              <a:t>đê</a:t>
            </a:r>
            <a:r>
              <a:rPr lang="en-US" sz="1600" dirty="0"/>
              <a:t>̉ </a:t>
            </a:r>
            <a:r>
              <a:rPr lang="en-US" sz="1600" dirty="0" err="1"/>
              <a:t>nhóm</a:t>
            </a:r>
            <a:r>
              <a:rPr lang="en-US" sz="1600" dirty="0"/>
              <a:t> </a:t>
            </a:r>
            <a:r>
              <a:rPr lang="en-US" sz="1600" dirty="0" err="1"/>
              <a:t>tìm</a:t>
            </a:r>
            <a:r>
              <a:rPr lang="en-US" sz="1600" dirty="0"/>
              <a:t> </a:t>
            </a:r>
            <a:r>
              <a:rPr lang="en-US" sz="1600" dirty="0" err="1"/>
              <a:t>hiểu</a:t>
            </a:r>
            <a:r>
              <a:rPr lang="en-US" sz="1600" dirty="0"/>
              <a:t>, </a:t>
            </a:r>
            <a:r>
              <a:rPr lang="en-US" sz="1600" dirty="0" err="1"/>
              <a:t>phát</a:t>
            </a:r>
            <a:r>
              <a:rPr lang="en-US" sz="1600" dirty="0"/>
              <a:t> </a:t>
            </a:r>
            <a:r>
              <a:rPr lang="en-US" sz="1600" dirty="0" err="1"/>
              <a:t>triển</a:t>
            </a:r>
            <a:r>
              <a:rPr lang="en-US" sz="1600" dirty="0"/>
              <a:t> </a:t>
            </a:r>
            <a:r>
              <a:rPr lang="en-US" sz="1600" dirty="0" err="1"/>
              <a:t>đê</a:t>
            </a:r>
            <a:r>
              <a:rPr lang="en-US" sz="1600" dirty="0"/>
              <a:t>̀ </a:t>
            </a:r>
            <a:r>
              <a:rPr lang="en-US" sz="1600" dirty="0" err="1"/>
              <a:t>tài</a:t>
            </a:r>
            <a:r>
              <a:rPr lang="en-US" sz="1600" dirty="0"/>
              <a:t> </a:t>
            </a:r>
            <a:r>
              <a:rPr lang="en-US" sz="1600" dirty="0" err="1"/>
              <a:t>đi</a:t>
            </a:r>
            <a:r>
              <a:rPr lang="en-US" sz="1600" dirty="0"/>
              <a:t> </a:t>
            </a:r>
            <a:r>
              <a:rPr lang="en-US" sz="1600" dirty="0" err="1"/>
              <a:t>xa</a:t>
            </a:r>
            <a:r>
              <a:rPr lang="en-US" sz="1600" dirty="0"/>
              <a:t> h</a:t>
            </a:r>
            <a:r>
              <a:rPr lang="vi-VN" sz="1600" dirty="0"/>
              <a:t>ơ</a:t>
            </a:r>
            <a:r>
              <a:rPr lang="en-US" sz="1600" dirty="0"/>
              <a:t>n </a:t>
            </a:r>
            <a:r>
              <a:rPr lang="en-US" sz="1600" dirty="0" err="1"/>
              <a:t>nữa</a:t>
            </a:r>
            <a:r>
              <a:rPr lang="en-US" sz="1600" dirty="0"/>
              <a:t> </a:t>
            </a:r>
            <a:r>
              <a:rPr lang="en-US" sz="1600" dirty="0" err="1"/>
              <a:t>trong</a:t>
            </a:r>
            <a:r>
              <a:rPr lang="en-US" sz="1600" dirty="0"/>
              <a:t> t</a:t>
            </a:r>
            <a:r>
              <a:rPr lang="vi-VN" sz="1600" dirty="0"/>
              <a:t>ư</a:t>
            </a:r>
            <a:r>
              <a:rPr lang="en-US" sz="1600" dirty="0" err="1"/>
              <a:t>ơng</a:t>
            </a:r>
            <a:r>
              <a:rPr lang="en-US" sz="1600" dirty="0"/>
              <a:t> </a:t>
            </a:r>
            <a:r>
              <a:rPr lang="en-US" sz="1600" dirty="0" err="1"/>
              <a:t>lai</a:t>
            </a:r>
            <a:r>
              <a:rPr lang="en-US" sz="1600" dirty="0"/>
              <a:t>. Sau </a:t>
            </a:r>
            <a:r>
              <a:rPr lang="en-US" sz="1600" dirty="0" err="1"/>
              <a:t>đây</a:t>
            </a:r>
            <a:r>
              <a:rPr lang="en-US" sz="1600" dirty="0"/>
              <a:t> </a:t>
            </a:r>
            <a:r>
              <a:rPr lang="en-US" sz="1600" dirty="0" err="1"/>
              <a:t>là</a:t>
            </a:r>
            <a:r>
              <a:rPr lang="en-US" sz="1600" dirty="0"/>
              <a:t> </a:t>
            </a:r>
            <a:r>
              <a:rPr lang="en-US" sz="1600" dirty="0" err="1"/>
              <a:t>những</a:t>
            </a:r>
            <a:r>
              <a:rPr lang="en-US" sz="1600" dirty="0"/>
              <a:t> </a:t>
            </a:r>
            <a:r>
              <a:rPr lang="en-US" sz="1600" dirty="0" err="1"/>
              <a:t>hướng</a:t>
            </a:r>
            <a:r>
              <a:rPr lang="en-US" sz="1600" dirty="0"/>
              <a:t> </a:t>
            </a:r>
            <a:r>
              <a:rPr lang="en-US" sz="1600" dirty="0" err="1"/>
              <a:t>phát</a:t>
            </a:r>
            <a:r>
              <a:rPr lang="en-US" sz="1600" dirty="0"/>
              <a:t> </a:t>
            </a:r>
            <a:r>
              <a:rPr lang="en-US" sz="1600" dirty="0" err="1"/>
              <a:t>triển</a:t>
            </a:r>
            <a:r>
              <a:rPr lang="en-US" sz="1600" dirty="0"/>
              <a:t> </a:t>
            </a:r>
            <a:r>
              <a:rPr lang="en-US" sz="1600" dirty="0" err="1"/>
              <a:t>đê</a:t>
            </a:r>
            <a:r>
              <a:rPr lang="en-US" sz="1600" dirty="0"/>
              <a:t>̀ </a:t>
            </a:r>
            <a:r>
              <a:rPr lang="en-US" sz="1600" dirty="0" err="1"/>
              <a:t>tài</a:t>
            </a:r>
            <a:r>
              <a:rPr lang="en-US" sz="1600" dirty="0"/>
              <a:t> </a:t>
            </a:r>
            <a:r>
              <a:rPr lang="en-US" sz="1600" dirty="0" err="1"/>
              <a:t>trong</a:t>
            </a:r>
            <a:r>
              <a:rPr lang="en-US" sz="1600" dirty="0"/>
              <a:t> </a:t>
            </a:r>
            <a:r>
              <a:rPr lang="en-US" sz="1600" dirty="0" err="1"/>
              <a:t>tương</a:t>
            </a:r>
            <a:r>
              <a:rPr lang="en-US" sz="1600" dirty="0"/>
              <a:t> </a:t>
            </a:r>
            <a:r>
              <a:rPr lang="en-US" sz="1600" dirty="0" err="1"/>
              <a:t>lai</a:t>
            </a:r>
            <a:r>
              <a:rPr lang="en-US" sz="1600" dirty="0"/>
              <a:t> </a:t>
            </a:r>
            <a:r>
              <a:rPr lang="en-US" sz="1600" dirty="0" err="1"/>
              <a:t>nếu</a:t>
            </a:r>
            <a:r>
              <a:rPr lang="en-US" sz="1600" dirty="0"/>
              <a:t> </a:t>
            </a:r>
            <a:r>
              <a:rPr lang="en-US" sz="1600" dirty="0" err="1"/>
              <a:t>nhóm</a:t>
            </a:r>
            <a:r>
              <a:rPr lang="en-US" sz="1600" dirty="0"/>
              <a:t> </a:t>
            </a:r>
            <a:r>
              <a:rPr lang="en-US" sz="1600" dirty="0" err="1"/>
              <a:t>có</a:t>
            </a:r>
            <a:r>
              <a:rPr lang="en-US" sz="1600" dirty="0"/>
              <a:t> </a:t>
            </a:r>
            <a:r>
              <a:rPr lang="en-US" sz="1600" dirty="0" err="1"/>
              <a:t>thêm</a:t>
            </a:r>
            <a:r>
              <a:rPr lang="en-US" sz="1600" dirty="0"/>
              <a:t> </a:t>
            </a:r>
            <a:r>
              <a:rPr lang="en-US" sz="1600" dirty="0" err="1"/>
              <a:t>cơ</a:t>
            </a:r>
            <a:r>
              <a:rPr lang="en-US" sz="1600" dirty="0"/>
              <a:t> </a:t>
            </a:r>
            <a:r>
              <a:rPr lang="en-US" sz="1600" dirty="0" err="1"/>
              <a:t>hội</a:t>
            </a:r>
            <a:r>
              <a:rPr lang="en-US" sz="1600" dirty="0"/>
              <a:t> </a:t>
            </a:r>
            <a:r>
              <a:rPr lang="en-US" sz="1600" dirty="0" err="1"/>
              <a:t>nghiên</a:t>
            </a:r>
            <a:r>
              <a:rPr lang="en-US" sz="1600" dirty="0"/>
              <a:t> </a:t>
            </a:r>
            <a:r>
              <a:rPr lang="en-US" sz="1600" dirty="0" err="1"/>
              <a:t>cứu</a:t>
            </a:r>
            <a:r>
              <a:rPr lang="en-US" sz="1600" dirty="0"/>
              <a:t>:</a:t>
            </a:r>
          </a:p>
          <a:p>
            <a:pPr lvl="0" algn="just">
              <a:lnSpc>
                <a:spcPct val="150000"/>
              </a:lnSpc>
            </a:pPr>
            <a:r>
              <a:rPr lang="en-US" sz="1600" dirty="0" err="1"/>
              <a:t>Nghiên</a:t>
            </a:r>
            <a:r>
              <a:rPr lang="en-US" sz="1600" dirty="0"/>
              <a:t> </a:t>
            </a:r>
            <a:r>
              <a:rPr lang="en-US" sz="1600" dirty="0" err="1"/>
              <a:t>cứu</a:t>
            </a:r>
            <a:r>
              <a:rPr lang="en-US" sz="1600" dirty="0"/>
              <a:t>, </a:t>
            </a:r>
            <a:r>
              <a:rPr lang="en-US" sz="1600" dirty="0" err="1"/>
              <a:t>tìm</a:t>
            </a:r>
            <a:r>
              <a:rPr lang="en-US" sz="1600" dirty="0"/>
              <a:t> </a:t>
            </a:r>
            <a:r>
              <a:rPr lang="en-US" sz="1600" dirty="0" err="1"/>
              <a:t>hiểu</a:t>
            </a:r>
            <a:r>
              <a:rPr lang="en-US" sz="1600" dirty="0"/>
              <a:t> </a:t>
            </a:r>
            <a:r>
              <a:rPr lang="en-US" sz="1600" dirty="0" err="1"/>
              <a:t>lĩnh</a:t>
            </a:r>
            <a:r>
              <a:rPr lang="en-US" sz="1600" dirty="0"/>
              <a:t> </a:t>
            </a:r>
            <a:r>
              <a:rPr lang="en-US" sz="1600" dirty="0" err="1"/>
              <a:t>vực</a:t>
            </a:r>
            <a:r>
              <a:rPr lang="en-US" sz="1600" dirty="0"/>
              <a:t> Object Detection </a:t>
            </a:r>
            <a:r>
              <a:rPr lang="en-US" sz="1600" dirty="0" err="1"/>
              <a:t>đê</a:t>
            </a:r>
            <a:r>
              <a:rPr lang="en-US" sz="1600" dirty="0"/>
              <a:t>̉ detect </a:t>
            </a:r>
            <a:r>
              <a:rPr lang="en-US" sz="1600" dirty="0" err="1"/>
              <a:t>bàn</a:t>
            </a:r>
            <a:r>
              <a:rPr lang="en-US" sz="1600" dirty="0"/>
              <a:t> </a:t>
            </a:r>
            <a:r>
              <a:rPr lang="en-US" sz="1600" dirty="0" err="1"/>
              <a:t>tay</a:t>
            </a:r>
            <a:r>
              <a:rPr lang="en-US" sz="1600" dirty="0"/>
              <a:t> </a:t>
            </a:r>
            <a:r>
              <a:rPr lang="en-US" sz="1600" dirty="0" err="1"/>
              <a:t>hiệu</a:t>
            </a:r>
            <a:r>
              <a:rPr lang="en-US" sz="1600" dirty="0"/>
              <a:t> quả </a:t>
            </a:r>
            <a:r>
              <a:rPr lang="en-US" sz="1600" dirty="0" err="1"/>
              <a:t>hơn</a:t>
            </a:r>
            <a:r>
              <a:rPr lang="en-US" sz="1600" dirty="0"/>
              <a:t>.</a:t>
            </a:r>
          </a:p>
          <a:p>
            <a:pPr lvl="0" algn="just">
              <a:lnSpc>
                <a:spcPct val="150000"/>
              </a:lnSpc>
            </a:pPr>
            <a:r>
              <a:rPr lang="en-US" sz="1600" dirty="0" err="1"/>
              <a:t>Tư</a:t>
            </a:r>
            <a:r>
              <a:rPr lang="en-US" sz="1600" dirty="0"/>
              <a:t>̣ collect </a:t>
            </a:r>
            <a:r>
              <a:rPr lang="en-US" sz="1600" dirty="0" err="1"/>
              <a:t>va</a:t>
            </a:r>
            <a:r>
              <a:rPr lang="en-US" sz="1600" dirty="0"/>
              <a:t>̀ annotate data </a:t>
            </a:r>
            <a:r>
              <a:rPr lang="en-US" sz="1600" dirty="0" err="1"/>
              <a:t>đê</a:t>
            </a:r>
            <a:r>
              <a:rPr lang="en-US" sz="1600" dirty="0"/>
              <a:t>̉ dataset </a:t>
            </a:r>
            <a:r>
              <a:rPr lang="en-US" sz="1600" dirty="0" err="1"/>
              <a:t>tổng</a:t>
            </a:r>
            <a:r>
              <a:rPr lang="en-US" sz="1600" dirty="0"/>
              <a:t> </a:t>
            </a:r>
            <a:r>
              <a:rPr lang="en-US" sz="1600" dirty="0" err="1"/>
              <a:t>quát</a:t>
            </a:r>
            <a:r>
              <a:rPr lang="en-US" sz="1600" dirty="0"/>
              <a:t> h</a:t>
            </a:r>
            <a:r>
              <a:rPr lang="vi-VN" sz="1600" dirty="0"/>
              <a:t>ơ</a:t>
            </a:r>
            <a:r>
              <a:rPr lang="en-US" sz="1600" dirty="0"/>
              <a:t>n</a:t>
            </a:r>
          </a:p>
          <a:p>
            <a:pPr lvl="0" algn="just">
              <a:lnSpc>
                <a:spcPct val="150000"/>
              </a:lnSpc>
            </a:pPr>
            <a:r>
              <a:rPr lang="en-US" sz="1600" dirty="0" err="1"/>
              <a:t>Xây</a:t>
            </a:r>
            <a:r>
              <a:rPr lang="en-US" sz="1600" dirty="0"/>
              <a:t> </a:t>
            </a:r>
            <a:r>
              <a:rPr lang="en-US" sz="1600" dirty="0" err="1"/>
              <a:t>dựng</a:t>
            </a:r>
            <a:r>
              <a:rPr lang="en-US" sz="1600" dirty="0"/>
              <a:t> đ</a:t>
            </a:r>
            <a:r>
              <a:rPr lang="vi-VN" sz="1600" dirty="0"/>
              <a:t>ư</a:t>
            </a:r>
            <a:r>
              <a:rPr lang="en-US" sz="1600" dirty="0" err="1"/>
              <a:t>ợc</a:t>
            </a:r>
            <a:r>
              <a:rPr lang="en-US" sz="1600" dirty="0"/>
              <a:t> model </a:t>
            </a:r>
            <a:r>
              <a:rPr lang="en-US" sz="1600" dirty="0" err="1"/>
              <a:t>cho</a:t>
            </a:r>
            <a:r>
              <a:rPr lang="en-US" sz="1600" dirty="0"/>
              <a:t> </a:t>
            </a:r>
            <a:r>
              <a:rPr lang="en-US" sz="1600" dirty="0" err="1"/>
              <a:t>kết</a:t>
            </a:r>
            <a:r>
              <a:rPr lang="en-US" sz="1600" dirty="0"/>
              <a:t> quả </a:t>
            </a:r>
            <a:r>
              <a:rPr lang="en-US" sz="1600" dirty="0" err="1"/>
              <a:t>phân</a:t>
            </a:r>
            <a:r>
              <a:rPr lang="en-US" sz="1600" dirty="0"/>
              <a:t> </a:t>
            </a:r>
            <a:r>
              <a:rPr lang="en-US" sz="1600" dirty="0" err="1"/>
              <a:t>loại</a:t>
            </a:r>
            <a:r>
              <a:rPr lang="en-US" sz="1600" dirty="0"/>
              <a:t> </a:t>
            </a:r>
            <a:r>
              <a:rPr lang="en-US" sz="1600" dirty="0" err="1"/>
              <a:t>tốt</a:t>
            </a:r>
            <a:r>
              <a:rPr lang="en-US" sz="1600" dirty="0"/>
              <a:t> h</a:t>
            </a:r>
            <a:r>
              <a:rPr lang="vi-VN" sz="1600" dirty="0"/>
              <a:t>ơ</a:t>
            </a:r>
            <a:r>
              <a:rPr lang="en-US" sz="1600" dirty="0"/>
              <a:t>n </a:t>
            </a:r>
            <a:r>
              <a:rPr lang="en-US" sz="1600" dirty="0" err="1"/>
              <a:t>không</a:t>
            </a:r>
            <a:r>
              <a:rPr lang="en-US" sz="1600" dirty="0"/>
              <a:t> chỉ ở 70%</a:t>
            </a:r>
          </a:p>
          <a:p>
            <a:pPr lvl="0" algn="just">
              <a:lnSpc>
                <a:spcPct val="150000"/>
              </a:lnSpc>
            </a:pPr>
            <a:r>
              <a:rPr lang="en-US" sz="1600" dirty="0" err="1"/>
              <a:t>Phân</a:t>
            </a:r>
            <a:r>
              <a:rPr lang="en-US" sz="1600" dirty="0"/>
              <a:t> </a:t>
            </a:r>
            <a:r>
              <a:rPr lang="en-US" sz="1600" dirty="0" err="1"/>
              <a:t>tích</a:t>
            </a:r>
            <a:r>
              <a:rPr lang="en-US" sz="1600" dirty="0"/>
              <a:t> đ</a:t>
            </a:r>
            <a:r>
              <a:rPr lang="vi-VN" sz="1600" dirty="0"/>
              <a:t>ư</a:t>
            </a:r>
            <a:r>
              <a:rPr lang="en-US" sz="1600" dirty="0" err="1"/>
              <a:t>ợc</a:t>
            </a:r>
            <a:r>
              <a:rPr lang="en-US" sz="1600" dirty="0"/>
              <a:t> ý </a:t>
            </a:r>
            <a:r>
              <a:rPr lang="en-US" sz="1600" dirty="0" err="1"/>
              <a:t>nghĩa</a:t>
            </a:r>
            <a:r>
              <a:rPr lang="en-US" sz="1600" dirty="0"/>
              <a:t>, </a:t>
            </a:r>
            <a:r>
              <a:rPr lang="en-US" sz="1600" dirty="0" err="1"/>
              <a:t>câu</a:t>
            </a:r>
            <a:r>
              <a:rPr lang="en-US" sz="1600" dirty="0"/>
              <a:t> </a:t>
            </a:r>
            <a:r>
              <a:rPr lang="en-US" sz="1600" dirty="0" err="1"/>
              <a:t>nói</a:t>
            </a:r>
            <a:r>
              <a:rPr lang="en-US" sz="1600" dirty="0"/>
              <a:t> </a:t>
            </a:r>
            <a:r>
              <a:rPr lang="en-US" sz="1600" dirty="0" err="1"/>
              <a:t>của</a:t>
            </a:r>
            <a:r>
              <a:rPr lang="en-US" sz="1600" dirty="0"/>
              <a:t> ng</a:t>
            </a:r>
            <a:r>
              <a:rPr lang="vi-VN" sz="1600" dirty="0"/>
              <a:t>ư</a:t>
            </a:r>
            <a:r>
              <a:rPr lang="en-US" sz="1600" dirty="0" err="1"/>
              <a:t>ời</a:t>
            </a:r>
            <a:r>
              <a:rPr lang="en-US" sz="1600" dirty="0"/>
              <a:t> </a:t>
            </a:r>
            <a:r>
              <a:rPr lang="en-US" sz="1600" dirty="0" err="1"/>
              <a:t>câm</a:t>
            </a:r>
            <a:r>
              <a:rPr lang="en-US" sz="1600" dirty="0"/>
              <a:t>, </a:t>
            </a:r>
            <a:r>
              <a:rPr lang="en-US" sz="1600" dirty="0" err="1"/>
              <a:t>không</a:t>
            </a:r>
            <a:r>
              <a:rPr lang="en-US" sz="1600" dirty="0"/>
              <a:t> chỉ </a:t>
            </a:r>
            <a:r>
              <a:rPr lang="en-US" sz="1600" dirty="0" err="1"/>
              <a:t>dừng</a:t>
            </a:r>
            <a:r>
              <a:rPr lang="en-US" sz="1600" dirty="0"/>
              <a:t> ở t</a:t>
            </a:r>
            <a:r>
              <a:rPr lang="vi-VN" sz="1600" dirty="0"/>
              <a:t>ư</a:t>
            </a:r>
            <a:r>
              <a:rPr lang="en-US" sz="1600" dirty="0"/>
              <a:t>̀ng </a:t>
            </a:r>
            <a:r>
              <a:rPr lang="en-US" sz="1600" dirty="0" err="1"/>
              <a:t>ky</a:t>
            </a:r>
            <a:r>
              <a:rPr lang="en-US" sz="1600" dirty="0"/>
              <a:t>́ </a:t>
            </a:r>
            <a:r>
              <a:rPr lang="en-US" sz="1600" dirty="0" err="1"/>
              <a:t>hiệu</a:t>
            </a:r>
            <a:r>
              <a:rPr lang="en-US" sz="1600" dirty="0"/>
              <a:t>, </a:t>
            </a:r>
            <a:r>
              <a:rPr lang="en-US" sz="1600" dirty="0" err="1"/>
              <a:t>từng</a:t>
            </a:r>
            <a:r>
              <a:rPr lang="en-US" sz="1600" dirty="0"/>
              <a:t> t</a:t>
            </a:r>
            <a:r>
              <a:rPr lang="vi-VN" sz="1600" dirty="0"/>
              <a:t>ư</a:t>
            </a:r>
            <a:r>
              <a:rPr lang="en-US" sz="1600" dirty="0"/>
              <a:t>̀</a:t>
            </a:r>
          </a:p>
          <a:p>
            <a:pPr algn="just"/>
            <a:endParaRPr lang="en-US" sz="1600" dirty="0"/>
          </a:p>
          <a:p>
            <a:pPr marL="0" indent="0" algn="just">
              <a:buNone/>
            </a:pPr>
            <a:endParaRPr lang="en-US" sz="1600" dirty="0"/>
          </a:p>
        </p:txBody>
      </p:sp>
      <p:pic>
        <p:nvPicPr>
          <p:cNvPr id="3" name="Picture 2">
            <a:extLst>
              <a:ext uri="{FF2B5EF4-FFF2-40B4-BE49-F238E27FC236}">
                <a16:creationId xmlns:a16="http://schemas.microsoft.com/office/drawing/2014/main" id="{D94B3D8D-708C-45E5-9F5E-471BEFD7F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9885" y="1066800"/>
            <a:ext cx="3273033" cy="2136563"/>
          </a:xfrm>
          <a:prstGeom prst="rect">
            <a:avLst/>
          </a:prstGeom>
        </p:spPr>
      </p:pic>
      <p:sp>
        <p:nvSpPr>
          <p:cNvPr id="44" name="TextBox 43">
            <a:extLst>
              <a:ext uri="{FF2B5EF4-FFF2-40B4-BE49-F238E27FC236}">
                <a16:creationId xmlns:a16="http://schemas.microsoft.com/office/drawing/2014/main" id="{420E6263-5421-45FE-B1B0-9A08D8C90D66}"/>
              </a:ext>
            </a:extLst>
          </p:cNvPr>
          <p:cNvSpPr txBox="1"/>
          <p:nvPr/>
        </p:nvSpPr>
        <p:spPr>
          <a:xfrm>
            <a:off x="29744596" y="7739077"/>
            <a:ext cx="4623085" cy="5139869"/>
          </a:xfrm>
          <a:prstGeom prst="rect">
            <a:avLst/>
          </a:prstGeom>
          <a:noFill/>
        </p:spPr>
        <p:txBody>
          <a:bodyPr wrap="square" rtlCol="0">
            <a:spAutoFit/>
          </a:bodyPr>
          <a:lstStyle/>
          <a:p>
            <a:pPr algn="just">
              <a:lnSpc>
                <a:spcPct val="150000"/>
              </a:lnSpc>
            </a:pPr>
            <a:r>
              <a:rPr lang="en-US" sz="1600" b="1" dirty="0" err="1"/>
              <a:t>Vấn</a:t>
            </a:r>
            <a:r>
              <a:rPr lang="en-US" sz="1600" b="1" dirty="0"/>
              <a:t> </a:t>
            </a:r>
            <a:r>
              <a:rPr lang="en-US" sz="1600" b="1" dirty="0" err="1"/>
              <a:t>đê</a:t>
            </a:r>
            <a:r>
              <a:rPr lang="en-US" sz="1600" b="1" dirty="0"/>
              <a:t>̀ Hand Detection:</a:t>
            </a:r>
          </a:p>
          <a:p>
            <a:pPr algn="just">
              <a:lnSpc>
                <a:spcPct val="150000"/>
              </a:lnSpc>
            </a:pPr>
            <a:r>
              <a:rPr lang="en-US" sz="1600" dirty="0"/>
              <a:t>      </a:t>
            </a:r>
            <a:r>
              <a:rPr lang="en-US" sz="1600" dirty="0" err="1"/>
              <a:t>Trong</a:t>
            </a:r>
            <a:r>
              <a:rPr lang="en-US" sz="1600" dirty="0"/>
              <a:t> quá </a:t>
            </a:r>
            <a:r>
              <a:rPr lang="en-US" sz="1600" dirty="0" err="1"/>
              <a:t>trình</a:t>
            </a:r>
            <a:r>
              <a:rPr lang="en-US" sz="1600" dirty="0"/>
              <a:t> </a:t>
            </a:r>
            <a:r>
              <a:rPr lang="en-US" sz="1600" dirty="0" err="1"/>
              <a:t>thực</a:t>
            </a:r>
            <a:r>
              <a:rPr lang="en-US" sz="1600" dirty="0"/>
              <a:t> </a:t>
            </a:r>
            <a:r>
              <a:rPr lang="en-US" sz="1600" dirty="0" err="1"/>
              <a:t>nghiệm</a:t>
            </a:r>
            <a:r>
              <a:rPr lang="en-US" sz="1600" dirty="0"/>
              <a:t>, </a:t>
            </a:r>
            <a:r>
              <a:rPr lang="en-US" sz="1600" dirty="0" err="1"/>
              <a:t>tiếp</a:t>
            </a:r>
            <a:r>
              <a:rPr lang="en-US" sz="1600" dirty="0"/>
              <a:t> </a:t>
            </a:r>
            <a:r>
              <a:rPr lang="en-US" sz="1600" dirty="0" err="1"/>
              <a:t>cận</a:t>
            </a:r>
            <a:r>
              <a:rPr lang="en-US" sz="1600" dirty="0"/>
              <a:t> </a:t>
            </a:r>
            <a:r>
              <a:rPr lang="en-US" sz="1600" dirty="0" err="1"/>
              <a:t>theo</a:t>
            </a:r>
            <a:r>
              <a:rPr lang="en-US" sz="1600" dirty="0"/>
              <a:t> </a:t>
            </a:r>
            <a:r>
              <a:rPr lang="en-US" sz="1600" dirty="0" err="1"/>
              <a:t>ph</a:t>
            </a:r>
            <a:r>
              <a:rPr lang="vi-VN" sz="1600" dirty="0"/>
              <a:t>ư</a:t>
            </a:r>
            <a:r>
              <a:rPr lang="en-US" sz="1600" dirty="0" err="1"/>
              <a:t>ơng</a:t>
            </a:r>
            <a:r>
              <a:rPr lang="en-US" sz="1600" dirty="0"/>
              <a:t> </a:t>
            </a:r>
            <a:r>
              <a:rPr lang="en-US" sz="1600" dirty="0" err="1"/>
              <a:t>pháp</a:t>
            </a:r>
            <a:r>
              <a:rPr lang="en-US" sz="1600" dirty="0"/>
              <a:t> Cascade Classifier </a:t>
            </a:r>
            <a:r>
              <a:rPr lang="en-US" sz="1600" dirty="0" err="1"/>
              <a:t>cho</a:t>
            </a:r>
            <a:r>
              <a:rPr lang="en-US" sz="1600" dirty="0"/>
              <a:t> ra </a:t>
            </a:r>
            <a:r>
              <a:rPr lang="en-US" sz="1600" dirty="0" err="1"/>
              <a:t>kết</a:t>
            </a:r>
            <a:r>
              <a:rPr lang="en-US" sz="1600" dirty="0"/>
              <a:t> quả </a:t>
            </a:r>
            <a:r>
              <a:rPr lang="en-US" sz="1600" dirty="0" err="1"/>
              <a:t>không</a:t>
            </a:r>
            <a:r>
              <a:rPr lang="en-US" sz="1600" dirty="0"/>
              <a:t> </a:t>
            </a:r>
            <a:r>
              <a:rPr lang="en-US" sz="1600" dirty="0" err="1"/>
              <a:t>hê</a:t>
            </a:r>
            <a:r>
              <a:rPr lang="en-US" sz="1600" dirty="0"/>
              <a:t>̀ </a:t>
            </a:r>
            <a:r>
              <a:rPr lang="en-US" sz="1600" dirty="0" err="1"/>
              <a:t>tốt</a:t>
            </a:r>
            <a:r>
              <a:rPr lang="en-US" sz="1600" dirty="0"/>
              <a:t> </a:t>
            </a:r>
            <a:r>
              <a:rPr lang="en-US" sz="1600" dirty="0" err="1"/>
              <a:t>nh</a:t>
            </a:r>
            <a:r>
              <a:rPr lang="vi-VN" sz="1600" dirty="0"/>
              <a:t>ư</a:t>
            </a:r>
            <a:r>
              <a:rPr lang="en-US" sz="1600" dirty="0"/>
              <a:t> </a:t>
            </a:r>
            <a:r>
              <a:rPr lang="en-US" sz="1600" dirty="0" err="1"/>
              <a:t>nhận</a:t>
            </a:r>
            <a:r>
              <a:rPr lang="en-US" sz="1600" dirty="0"/>
              <a:t> </a:t>
            </a:r>
            <a:r>
              <a:rPr lang="en-US" sz="1600" dirty="0" err="1"/>
              <a:t>định</a:t>
            </a:r>
            <a:r>
              <a:rPr lang="en-US" sz="1600" dirty="0"/>
              <a:t> ban </a:t>
            </a:r>
            <a:r>
              <a:rPr lang="en-US" sz="1600" dirty="0" err="1"/>
              <a:t>đầu</a:t>
            </a:r>
            <a:r>
              <a:rPr lang="en-US" sz="1600" dirty="0"/>
              <a:t> </a:t>
            </a:r>
            <a:r>
              <a:rPr lang="en-US" sz="1600" dirty="0" err="1"/>
              <a:t>của</a:t>
            </a:r>
            <a:r>
              <a:rPr lang="en-US" sz="1600" dirty="0"/>
              <a:t> </a:t>
            </a:r>
            <a:r>
              <a:rPr lang="en-US" sz="1600" dirty="0" err="1"/>
              <a:t>nhóm</a:t>
            </a:r>
            <a:r>
              <a:rPr lang="en-US" sz="1600" dirty="0"/>
              <a:t>. </a:t>
            </a:r>
            <a:r>
              <a:rPr lang="en-US" sz="1600" dirty="0" err="1"/>
              <a:t>Khi</a:t>
            </a:r>
            <a:r>
              <a:rPr lang="en-US" sz="1600" dirty="0"/>
              <a:t> </a:t>
            </a:r>
            <a:r>
              <a:rPr lang="en-US" sz="1600" dirty="0" err="1"/>
              <a:t>tần</a:t>
            </a:r>
            <a:r>
              <a:rPr lang="en-US" sz="1600" dirty="0"/>
              <a:t> </a:t>
            </a:r>
            <a:r>
              <a:rPr lang="en-US" sz="1600" dirty="0" err="1"/>
              <a:t>suất</a:t>
            </a:r>
            <a:r>
              <a:rPr lang="en-US" sz="1600" dirty="0"/>
              <a:t> detect đ</a:t>
            </a:r>
            <a:r>
              <a:rPr lang="vi-VN" sz="1600" dirty="0"/>
              <a:t>ư</a:t>
            </a:r>
            <a:r>
              <a:rPr lang="en-US" sz="1600" dirty="0" err="1"/>
              <a:t>ợc</a:t>
            </a:r>
            <a:r>
              <a:rPr lang="en-US" sz="1600" dirty="0"/>
              <a:t> </a:t>
            </a:r>
            <a:r>
              <a:rPr lang="en-US" sz="1600" dirty="0" err="1"/>
              <a:t>bàn</a:t>
            </a:r>
            <a:r>
              <a:rPr lang="en-US" sz="1600" dirty="0"/>
              <a:t> </a:t>
            </a:r>
            <a:r>
              <a:rPr lang="en-US" sz="1600" dirty="0" err="1"/>
              <a:t>tay</a:t>
            </a:r>
            <a:r>
              <a:rPr lang="en-US" sz="1600" dirty="0"/>
              <a:t> chỉ </a:t>
            </a:r>
            <a:r>
              <a:rPr lang="en-US" sz="1600" dirty="0" err="1"/>
              <a:t>đạt</a:t>
            </a:r>
            <a:r>
              <a:rPr lang="en-US" sz="1600" dirty="0"/>
              <a:t> đ</a:t>
            </a:r>
            <a:r>
              <a:rPr lang="vi-VN" sz="1600" dirty="0"/>
              <a:t>ư</a:t>
            </a:r>
            <a:r>
              <a:rPr lang="en-US" sz="1600" dirty="0" err="1"/>
              <a:t>ợc</a:t>
            </a:r>
            <a:r>
              <a:rPr lang="en-US" sz="1600" dirty="0"/>
              <a:t> 5 </a:t>
            </a:r>
            <a:r>
              <a:rPr lang="en-US" sz="1600" dirty="0" err="1"/>
              <a:t>trong</a:t>
            </a:r>
            <a:r>
              <a:rPr lang="en-US" sz="1600" dirty="0"/>
              <a:t> 100 </a:t>
            </a:r>
            <a:r>
              <a:rPr lang="en-US" sz="1600" dirty="0" err="1"/>
              <a:t>lần</a:t>
            </a:r>
            <a:r>
              <a:rPr lang="en-US" sz="1600" dirty="0"/>
              <a:t> </a:t>
            </a:r>
            <a:r>
              <a:rPr lang="en-US" sz="1600" dirty="0" err="1"/>
              <a:t>thư</a:t>
            </a:r>
            <a:r>
              <a:rPr lang="en-US" sz="1600" dirty="0"/>
              <a:t>̉.</a:t>
            </a:r>
          </a:p>
          <a:p>
            <a:pPr algn="just">
              <a:lnSpc>
                <a:spcPct val="150000"/>
              </a:lnSpc>
            </a:pPr>
            <a:r>
              <a:rPr lang="en-US" sz="1600" dirty="0"/>
              <a:t>      </a:t>
            </a:r>
            <a:r>
              <a:rPr lang="en-US" sz="1600" dirty="0" err="1"/>
              <a:t>Đối</a:t>
            </a:r>
            <a:r>
              <a:rPr lang="en-US" sz="1600" dirty="0"/>
              <a:t> </a:t>
            </a:r>
            <a:r>
              <a:rPr lang="en-US" sz="1600" dirty="0" err="1"/>
              <a:t>với</a:t>
            </a:r>
            <a:r>
              <a:rPr lang="en-US" sz="1600" dirty="0"/>
              <a:t> </a:t>
            </a:r>
            <a:r>
              <a:rPr lang="en-US" sz="1600" dirty="0" err="1"/>
              <a:t>phư</a:t>
            </a:r>
            <a:r>
              <a:rPr lang="vi-VN" sz="1600" dirty="0"/>
              <a:t>ơ</a:t>
            </a:r>
            <a:r>
              <a:rPr lang="en-US" sz="1600" dirty="0"/>
              <a:t>ng </a:t>
            </a:r>
            <a:r>
              <a:rPr lang="en-US" sz="1600" dirty="0" err="1"/>
              <a:t>pháp</a:t>
            </a:r>
            <a:r>
              <a:rPr lang="en-US" sz="1600" dirty="0"/>
              <a:t> Segmentation, </a:t>
            </a:r>
            <a:r>
              <a:rPr lang="en-US" sz="1600" dirty="0" err="1"/>
              <a:t>khi</a:t>
            </a:r>
            <a:r>
              <a:rPr lang="en-US" sz="1600" dirty="0"/>
              <a:t> </a:t>
            </a:r>
            <a:r>
              <a:rPr lang="en-US" sz="1600" dirty="0" err="1"/>
              <a:t>nhóm</a:t>
            </a:r>
            <a:r>
              <a:rPr lang="en-US" sz="1600" dirty="0"/>
              <a:t> </a:t>
            </a:r>
            <a:r>
              <a:rPr lang="en-US" sz="1600" dirty="0" err="1"/>
              <a:t>điều</a:t>
            </a:r>
            <a:r>
              <a:rPr lang="en-US" sz="1600" dirty="0"/>
              <a:t> </a:t>
            </a:r>
            <a:r>
              <a:rPr lang="en-US" sz="1600" dirty="0" err="1"/>
              <a:t>chỉnh</a:t>
            </a:r>
            <a:r>
              <a:rPr lang="en-US" sz="1600" dirty="0"/>
              <a:t> </a:t>
            </a:r>
            <a:r>
              <a:rPr lang="en-US" sz="1600" dirty="0" err="1"/>
              <a:t>thu</a:t>
            </a:r>
            <a:r>
              <a:rPr lang="en-US" sz="1600" dirty="0"/>
              <a:t>̉ </a:t>
            </a:r>
            <a:r>
              <a:rPr lang="en-US" sz="1600" dirty="0" err="1"/>
              <a:t>công</a:t>
            </a:r>
            <a:r>
              <a:rPr lang="en-US" sz="1600" dirty="0"/>
              <a:t> </a:t>
            </a:r>
            <a:r>
              <a:rPr lang="en-US" sz="1600" dirty="0" err="1"/>
              <a:t>giới</a:t>
            </a:r>
            <a:r>
              <a:rPr lang="en-US" sz="1600" dirty="0"/>
              <a:t> </a:t>
            </a:r>
            <a:r>
              <a:rPr lang="en-US" sz="1600" dirty="0" err="1"/>
              <a:t>hạn</a:t>
            </a:r>
            <a:r>
              <a:rPr lang="en-US" sz="1600" dirty="0"/>
              <a:t> </a:t>
            </a:r>
            <a:r>
              <a:rPr lang="en-US" sz="1600" dirty="0" err="1"/>
              <a:t>lại</a:t>
            </a:r>
            <a:r>
              <a:rPr lang="en-US" sz="1600" dirty="0"/>
              <a:t> gam </a:t>
            </a:r>
            <a:r>
              <a:rPr lang="en-US" sz="1600" dirty="0" err="1"/>
              <a:t>màu</a:t>
            </a:r>
            <a:r>
              <a:rPr lang="en-US" sz="1600" dirty="0"/>
              <a:t> </a:t>
            </a:r>
            <a:r>
              <a:rPr lang="en-US" sz="1600" dirty="0" err="1"/>
              <a:t>thê</a:t>
            </a:r>
            <a:r>
              <a:rPr lang="en-US" sz="1600" dirty="0"/>
              <a:t>̉ </a:t>
            </a:r>
            <a:r>
              <a:rPr lang="en-US" sz="1600" dirty="0" err="1"/>
              <a:t>hiện</a:t>
            </a:r>
            <a:r>
              <a:rPr lang="en-US" sz="1600" dirty="0"/>
              <a:t> </a:t>
            </a:r>
            <a:r>
              <a:rPr lang="en-US" sz="1600" dirty="0" err="1"/>
              <a:t>trên</a:t>
            </a:r>
            <a:r>
              <a:rPr lang="en-US" sz="1600" dirty="0"/>
              <a:t> </a:t>
            </a:r>
            <a:r>
              <a:rPr lang="en-US" sz="1600" dirty="0" err="1"/>
              <a:t>bàn</a:t>
            </a:r>
            <a:r>
              <a:rPr lang="en-US" sz="1600" dirty="0"/>
              <a:t> </a:t>
            </a:r>
            <a:r>
              <a:rPr lang="en-US" sz="1600" dirty="0" err="1"/>
              <a:t>tay</a:t>
            </a:r>
            <a:r>
              <a:rPr lang="en-US" sz="1600" dirty="0"/>
              <a:t> </a:t>
            </a:r>
            <a:r>
              <a:rPr lang="en-US" sz="1600" dirty="0" err="1"/>
              <a:t>thi</a:t>
            </a:r>
            <a:r>
              <a:rPr lang="en-US" sz="1600" dirty="0"/>
              <a:t>̀ </a:t>
            </a:r>
            <a:r>
              <a:rPr lang="en-US" sz="1600" dirty="0" err="1"/>
              <a:t>bàn</a:t>
            </a:r>
            <a:r>
              <a:rPr lang="en-US" sz="1600" dirty="0"/>
              <a:t> </a:t>
            </a:r>
            <a:r>
              <a:rPr lang="en-US" sz="1600" dirty="0" err="1"/>
              <a:t>tay</a:t>
            </a:r>
            <a:r>
              <a:rPr lang="en-US" sz="1600" dirty="0"/>
              <a:t> đ</a:t>
            </a:r>
            <a:r>
              <a:rPr lang="vi-VN" sz="1600" dirty="0"/>
              <a:t>ư</a:t>
            </a:r>
            <a:r>
              <a:rPr lang="en-US" sz="1600" dirty="0" err="1"/>
              <a:t>ợc</a:t>
            </a:r>
            <a:r>
              <a:rPr lang="en-US" sz="1600" dirty="0"/>
              <a:t> detect </a:t>
            </a:r>
            <a:r>
              <a:rPr lang="en-US" sz="1600" dirty="0" err="1"/>
              <a:t>rất</a:t>
            </a:r>
            <a:r>
              <a:rPr lang="en-US" sz="1600" dirty="0"/>
              <a:t> </a:t>
            </a:r>
            <a:r>
              <a:rPr lang="en-US" sz="1600" dirty="0" err="1"/>
              <a:t>chính</a:t>
            </a:r>
            <a:r>
              <a:rPr lang="en-US" sz="1600" dirty="0"/>
              <a:t> </a:t>
            </a:r>
            <a:r>
              <a:rPr lang="en-US" sz="1600" dirty="0" err="1"/>
              <a:t>xác</a:t>
            </a:r>
            <a:r>
              <a:rPr lang="en-US" sz="1600" dirty="0"/>
              <a:t> </a:t>
            </a:r>
            <a:r>
              <a:rPr lang="en-US" sz="1600" dirty="0" err="1"/>
              <a:t>va</a:t>
            </a:r>
            <a:r>
              <a:rPr lang="en-US" sz="1600" dirty="0"/>
              <a:t>̀ </a:t>
            </a:r>
            <a:r>
              <a:rPr lang="en-US" sz="1600" dirty="0" err="1"/>
              <a:t>ổn</a:t>
            </a:r>
            <a:r>
              <a:rPr lang="en-US" sz="1600" dirty="0"/>
              <a:t> </a:t>
            </a:r>
            <a:r>
              <a:rPr lang="en-US" sz="1600" dirty="0" err="1"/>
              <a:t>định</a:t>
            </a:r>
            <a:r>
              <a:rPr lang="en-US" sz="1600" dirty="0"/>
              <a:t>. </a:t>
            </a:r>
            <a:r>
              <a:rPr lang="en-US" sz="1600" dirty="0" err="1"/>
              <a:t>Tuy</a:t>
            </a:r>
            <a:r>
              <a:rPr lang="en-US" sz="1600" dirty="0"/>
              <a:t> </a:t>
            </a:r>
            <a:r>
              <a:rPr lang="en-US" sz="1600" dirty="0" err="1"/>
              <a:t>đôi</a:t>
            </a:r>
            <a:r>
              <a:rPr lang="en-US" sz="1600" dirty="0"/>
              <a:t> </a:t>
            </a:r>
            <a:r>
              <a:rPr lang="en-US" sz="1600" dirty="0" err="1"/>
              <a:t>khi</a:t>
            </a:r>
            <a:r>
              <a:rPr lang="en-US" sz="1600" dirty="0"/>
              <a:t> bị </a:t>
            </a:r>
            <a:r>
              <a:rPr lang="en-US" sz="1600" dirty="0" err="1"/>
              <a:t>nhiễu</a:t>
            </a:r>
            <a:r>
              <a:rPr lang="en-US" sz="1600" dirty="0"/>
              <a:t> </a:t>
            </a:r>
            <a:r>
              <a:rPr lang="en-US" sz="1600" dirty="0" err="1"/>
              <a:t>nh</a:t>
            </a:r>
            <a:r>
              <a:rPr lang="vi-VN" sz="1600" dirty="0"/>
              <a:t>ư</a:t>
            </a:r>
            <a:r>
              <a:rPr lang="en-US" sz="1600" dirty="0"/>
              <a:t>ng </a:t>
            </a:r>
            <a:r>
              <a:rPr lang="en-US" sz="1600" dirty="0" err="1"/>
              <a:t>nếu</a:t>
            </a:r>
            <a:r>
              <a:rPr lang="en-US" sz="1600" dirty="0"/>
              <a:t> </a:t>
            </a:r>
            <a:r>
              <a:rPr lang="en-US" sz="1600" dirty="0" err="1"/>
              <a:t>áp</a:t>
            </a:r>
            <a:r>
              <a:rPr lang="en-US" sz="1600" dirty="0"/>
              <a:t> </a:t>
            </a:r>
            <a:r>
              <a:rPr lang="en-US" sz="1600" dirty="0" err="1"/>
              <a:t>dụng</a:t>
            </a:r>
            <a:r>
              <a:rPr lang="en-US" sz="1600" dirty="0"/>
              <a:t> threshold </a:t>
            </a:r>
            <a:r>
              <a:rPr lang="en-US" sz="1600" dirty="0" err="1"/>
              <a:t>thích</a:t>
            </a:r>
            <a:r>
              <a:rPr lang="en-US" sz="1600" dirty="0"/>
              <a:t> </a:t>
            </a:r>
            <a:r>
              <a:rPr lang="en-US" sz="1600" dirty="0" err="1"/>
              <a:t>hợp</a:t>
            </a:r>
            <a:r>
              <a:rPr lang="en-US" sz="1600" dirty="0"/>
              <a:t> </a:t>
            </a:r>
            <a:r>
              <a:rPr lang="en-US" sz="1600" dirty="0" err="1"/>
              <a:t>thi</a:t>
            </a:r>
            <a:r>
              <a:rPr lang="en-US" sz="1600" dirty="0"/>
              <a:t>̀ sẽ </a:t>
            </a:r>
            <a:r>
              <a:rPr lang="en-US" sz="1600" dirty="0" err="1"/>
              <a:t>cho</a:t>
            </a:r>
            <a:r>
              <a:rPr lang="en-US" sz="1600" dirty="0"/>
              <a:t> ra </a:t>
            </a:r>
            <a:r>
              <a:rPr lang="en-US" sz="1600" dirty="0" err="1"/>
              <a:t>kết</a:t>
            </a:r>
            <a:r>
              <a:rPr lang="en-US" sz="1600" dirty="0"/>
              <a:t> quả </a:t>
            </a:r>
            <a:r>
              <a:rPr lang="en-US" sz="1600" dirty="0" err="1"/>
              <a:t>tốt</a:t>
            </a:r>
            <a:r>
              <a:rPr lang="en-US" sz="1600" dirty="0"/>
              <a:t> h</a:t>
            </a:r>
            <a:r>
              <a:rPr lang="vi-VN" sz="1600" dirty="0"/>
              <a:t>ơ</a:t>
            </a:r>
            <a:r>
              <a:rPr lang="en-US" sz="1600" dirty="0"/>
              <a:t>n.</a:t>
            </a:r>
          </a:p>
          <a:p>
            <a:pPr algn="just">
              <a:lnSpc>
                <a:spcPct val="150000"/>
              </a:lnSpc>
            </a:pPr>
            <a:endParaRPr lang="en-US" sz="1600" dirty="0"/>
          </a:p>
          <a:p>
            <a:pPr algn="just"/>
            <a:endParaRPr lang="en-US" sz="1600" dirty="0" err="1"/>
          </a:p>
        </p:txBody>
      </p:sp>
      <p:sp>
        <p:nvSpPr>
          <p:cNvPr id="47" name="TextBox 46">
            <a:extLst>
              <a:ext uri="{FF2B5EF4-FFF2-40B4-BE49-F238E27FC236}">
                <a16:creationId xmlns:a16="http://schemas.microsoft.com/office/drawing/2014/main" id="{C52F6B08-11BC-4DE7-87F4-BEF9710B5F21}"/>
              </a:ext>
            </a:extLst>
          </p:cNvPr>
          <p:cNvSpPr txBox="1"/>
          <p:nvPr/>
        </p:nvSpPr>
        <p:spPr>
          <a:xfrm>
            <a:off x="29744596" y="13417641"/>
            <a:ext cx="4623085" cy="2262671"/>
          </a:xfrm>
          <a:prstGeom prst="rect">
            <a:avLst/>
          </a:prstGeom>
          <a:noFill/>
        </p:spPr>
        <p:txBody>
          <a:bodyPr wrap="square" rtlCol="0">
            <a:spAutoFit/>
          </a:bodyPr>
          <a:lstStyle/>
          <a:p>
            <a:pPr algn="just">
              <a:lnSpc>
                <a:spcPct val="150000"/>
              </a:lnSpc>
            </a:pPr>
            <a:r>
              <a:rPr lang="en-US" sz="1600" b="1" dirty="0" err="1"/>
              <a:t>Vấn</a:t>
            </a:r>
            <a:r>
              <a:rPr lang="en-US" sz="1600" b="1" dirty="0"/>
              <a:t> </a:t>
            </a:r>
            <a:r>
              <a:rPr lang="en-US" sz="1600" b="1" dirty="0" err="1"/>
              <a:t>đê</a:t>
            </a:r>
            <a:r>
              <a:rPr lang="en-US" sz="1600" b="1" dirty="0"/>
              <a:t>̀ Sign Language Classification</a:t>
            </a:r>
          </a:p>
          <a:p>
            <a:pPr algn="just">
              <a:lnSpc>
                <a:spcPct val="150000"/>
              </a:lnSpc>
            </a:pPr>
            <a:r>
              <a:rPr lang="en-US" sz="1600" b="1" dirty="0"/>
              <a:t>      </a:t>
            </a:r>
            <a:r>
              <a:rPr lang="en-US" sz="1600" dirty="0"/>
              <a:t>Nh</a:t>
            </a:r>
            <a:r>
              <a:rPr lang="vi-VN" sz="1600" dirty="0"/>
              <a:t>ư</a:t>
            </a:r>
            <a:r>
              <a:rPr lang="en-US" sz="1600" dirty="0"/>
              <a:t> </a:t>
            </a:r>
            <a:r>
              <a:rPr lang="en-US" sz="1600" dirty="0" err="1"/>
              <a:t>bảng</a:t>
            </a:r>
            <a:r>
              <a:rPr lang="en-US" sz="1600" dirty="0"/>
              <a:t> </a:t>
            </a:r>
            <a:r>
              <a:rPr lang="en-US" sz="1600" dirty="0" err="1"/>
              <a:t>kết</a:t>
            </a:r>
            <a:r>
              <a:rPr lang="en-US" sz="1600" dirty="0"/>
              <a:t> quả </a:t>
            </a:r>
            <a:r>
              <a:rPr lang="en-US" sz="1600" dirty="0" err="1"/>
              <a:t>phân</a:t>
            </a:r>
            <a:r>
              <a:rPr lang="en-US" sz="1600" dirty="0"/>
              <a:t> </a:t>
            </a:r>
            <a:r>
              <a:rPr lang="en-US" sz="1600" dirty="0" err="1"/>
              <a:t>loại</a:t>
            </a:r>
            <a:r>
              <a:rPr lang="en-US" sz="1600" dirty="0"/>
              <a:t> </a:t>
            </a:r>
            <a:r>
              <a:rPr lang="en-US" sz="1600" dirty="0" err="1"/>
              <a:t>của</a:t>
            </a:r>
            <a:r>
              <a:rPr lang="en-US" sz="1600" dirty="0"/>
              <a:t> </a:t>
            </a:r>
            <a:r>
              <a:rPr lang="en-US" sz="1600" dirty="0" err="1"/>
              <a:t>các</a:t>
            </a:r>
            <a:r>
              <a:rPr lang="en-US" sz="1600" dirty="0"/>
              <a:t> model CNN </a:t>
            </a:r>
            <a:r>
              <a:rPr lang="en-US" sz="1600" dirty="0" err="1"/>
              <a:t>nhóm</a:t>
            </a:r>
            <a:r>
              <a:rPr lang="en-US" sz="1600" dirty="0"/>
              <a:t> </a:t>
            </a:r>
            <a:r>
              <a:rPr lang="en-US" sz="1600" dirty="0" err="1"/>
              <a:t>tư</a:t>
            </a:r>
            <a:r>
              <a:rPr lang="en-US" sz="1600" dirty="0"/>
              <a:t>̣ </a:t>
            </a:r>
            <a:r>
              <a:rPr lang="en-US" sz="1600" dirty="0" err="1"/>
              <a:t>xây</a:t>
            </a:r>
            <a:r>
              <a:rPr lang="en-US" sz="1600" dirty="0"/>
              <a:t> </a:t>
            </a:r>
            <a:r>
              <a:rPr lang="en-US" sz="1600" dirty="0" err="1"/>
              <a:t>dựng</a:t>
            </a:r>
            <a:r>
              <a:rPr lang="en-US" sz="1600" dirty="0"/>
              <a:t> </a:t>
            </a:r>
            <a:r>
              <a:rPr lang="en-US" sz="1600" dirty="0" err="1"/>
              <a:t>thi</a:t>
            </a:r>
            <a:r>
              <a:rPr lang="en-US" sz="1600" dirty="0"/>
              <a:t>̀ model </a:t>
            </a:r>
            <a:r>
              <a:rPr lang="en-US" sz="1600" dirty="0" err="1"/>
              <a:t>cho</a:t>
            </a:r>
            <a:r>
              <a:rPr lang="en-US" sz="1600" dirty="0"/>
              <a:t> ra </a:t>
            </a:r>
            <a:r>
              <a:rPr lang="en-US" sz="1600" dirty="0" err="1"/>
              <a:t>kết</a:t>
            </a:r>
            <a:r>
              <a:rPr lang="en-US" sz="1600" dirty="0"/>
              <a:t> quả </a:t>
            </a:r>
            <a:r>
              <a:rPr lang="en-US" sz="1600" dirty="0" err="1"/>
              <a:t>tốt</a:t>
            </a:r>
            <a:r>
              <a:rPr lang="en-US" sz="1600" dirty="0"/>
              <a:t> </a:t>
            </a:r>
            <a:r>
              <a:rPr lang="en-US" sz="1600" dirty="0" err="1"/>
              <a:t>nhất</a:t>
            </a:r>
            <a:r>
              <a:rPr lang="en-US" sz="1600" dirty="0"/>
              <a:t> </a:t>
            </a:r>
            <a:r>
              <a:rPr lang="en-US" sz="1600" dirty="0" err="1"/>
              <a:t>với</a:t>
            </a:r>
            <a:r>
              <a:rPr lang="en-US" sz="1600" dirty="0"/>
              <a:t> </a:t>
            </a:r>
            <a:r>
              <a:rPr lang="en-US" sz="1600" dirty="0" err="1"/>
              <a:t>test_accuracy</a:t>
            </a:r>
            <a:r>
              <a:rPr lang="en-US" sz="1600" dirty="0"/>
              <a:t> </a:t>
            </a:r>
            <a:r>
              <a:rPr lang="en-US" sz="1600" dirty="0" err="1"/>
              <a:t>đạt</a:t>
            </a:r>
            <a:r>
              <a:rPr lang="en-US" sz="1600" dirty="0"/>
              <a:t> 70% </a:t>
            </a:r>
            <a:r>
              <a:rPr lang="en-US" sz="1600" dirty="0" err="1"/>
              <a:t>sư</a:t>
            </a:r>
            <a:r>
              <a:rPr lang="en-US" sz="1600" dirty="0"/>
              <a:t>̉ </a:t>
            </a:r>
            <a:r>
              <a:rPr lang="en-US" sz="1600" dirty="0" err="1"/>
              <a:t>dụng</a:t>
            </a:r>
            <a:r>
              <a:rPr lang="en-US" sz="1600" dirty="0"/>
              <a:t> 4 layer 32-64-64-32.</a:t>
            </a:r>
          </a:p>
          <a:p>
            <a:pPr algn="just">
              <a:lnSpc>
                <a:spcPct val="150000"/>
              </a:lnSpc>
            </a:pPr>
            <a:r>
              <a:rPr lang="en-US" sz="1600" dirty="0"/>
              <a:t>           </a:t>
            </a:r>
          </a:p>
        </p:txBody>
      </p:sp>
      <p:graphicFrame>
        <p:nvGraphicFramePr>
          <p:cNvPr id="35" name="Table 34">
            <a:extLst>
              <a:ext uri="{FF2B5EF4-FFF2-40B4-BE49-F238E27FC236}">
                <a16:creationId xmlns:a16="http://schemas.microsoft.com/office/drawing/2014/main" id="{193003A8-7DB0-4695-9A7D-79F89D331ED7}"/>
              </a:ext>
            </a:extLst>
          </p:cNvPr>
          <p:cNvGraphicFramePr>
            <a:graphicFrameLocks noGrp="1"/>
          </p:cNvGraphicFramePr>
          <p:nvPr>
            <p:extLst>
              <p:ext uri="{D42A27DB-BD31-4B8C-83A1-F6EECF244321}">
                <p14:modId xmlns:p14="http://schemas.microsoft.com/office/powerpoint/2010/main" val="3556800049"/>
              </p:ext>
            </p:extLst>
          </p:nvPr>
        </p:nvGraphicFramePr>
        <p:xfrm>
          <a:off x="1269961" y="30195004"/>
          <a:ext cx="12661900" cy="792480"/>
        </p:xfrm>
        <a:graphic>
          <a:graphicData uri="http://schemas.openxmlformats.org/drawingml/2006/table">
            <a:tbl>
              <a:tblPr>
                <a:tableStyleId>{9DCAF9ED-07DC-4A11-8D7F-57B35C25682E}</a:tableStyleId>
              </a:tblPr>
              <a:tblGrid>
                <a:gridCol w="1435100">
                  <a:extLst>
                    <a:ext uri="{9D8B030D-6E8A-4147-A177-3AD203B41FA5}">
                      <a16:colId xmlns:a16="http://schemas.microsoft.com/office/drawing/2014/main" val="3004076980"/>
                    </a:ext>
                  </a:extLst>
                </a:gridCol>
                <a:gridCol w="431800">
                  <a:extLst>
                    <a:ext uri="{9D8B030D-6E8A-4147-A177-3AD203B41FA5}">
                      <a16:colId xmlns:a16="http://schemas.microsoft.com/office/drawing/2014/main" val="78964251"/>
                    </a:ext>
                  </a:extLst>
                </a:gridCol>
                <a:gridCol w="431800">
                  <a:extLst>
                    <a:ext uri="{9D8B030D-6E8A-4147-A177-3AD203B41FA5}">
                      <a16:colId xmlns:a16="http://schemas.microsoft.com/office/drawing/2014/main" val="1534985791"/>
                    </a:ext>
                  </a:extLst>
                </a:gridCol>
                <a:gridCol w="431800">
                  <a:extLst>
                    <a:ext uri="{9D8B030D-6E8A-4147-A177-3AD203B41FA5}">
                      <a16:colId xmlns:a16="http://schemas.microsoft.com/office/drawing/2014/main" val="1348513433"/>
                    </a:ext>
                  </a:extLst>
                </a:gridCol>
                <a:gridCol w="431800">
                  <a:extLst>
                    <a:ext uri="{9D8B030D-6E8A-4147-A177-3AD203B41FA5}">
                      <a16:colId xmlns:a16="http://schemas.microsoft.com/office/drawing/2014/main" val="1695751121"/>
                    </a:ext>
                  </a:extLst>
                </a:gridCol>
                <a:gridCol w="431800">
                  <a:extLst>
                    <a:ext uri="{9D8B030D-6E8A-4147-A177-3AD203B41FA5}">
                      <a16:colId xmlns:a16="http://schemas.microsoft.com/office/drawing/2014/main" val="4105953563"/>
                    </a:ext>
                  </a:extLst>
                </a:gridCol>
                <a:gridCol w="431800">
                  <a:extLst>
                    <a:ext uri="{9D8B030D-6E8A-4147-A177-3AD203B41FA5}">
                      <a16:colId xmlns:a16="http://schemas.microsoft.com/office/drawing/2014/main" val="3449932075"/>
                    </a:ext>
                  </a:extLst>
                </a:gridCol>
                <a:gridCol w="431800">
                  <a:extLst>
                    <a:ext uri="{9D8B030D-6E8A-4147-A177-3AD203B41FA5}">
                      <a16:colId xmlns:a16="http://schemas.microsoft.com/office/drawing/2014/main" val="848269668"/>
                    </a:ext>
                  </a:extLst>
                </a:gridCol>
                <a:gridCol w="431800">
                  <a:extLst>
                    <a:ext uri="{9D8B030D-6E8A-4147-A177-3AD203B41FA5}">
                      <a16:colId xmlns:a16="http://schemas.microsoft.com/office/drawing/2014/main" val="1586530472"/>
                    </a:ext>
                  </a:extLst>
                </a:gridCol>
                <a:gridCol w="431800">
                  <a:extLst>
                    <a:ext uri="{9D8B030D-6E8A-4147-A177-3AD203B41FA5}">
                      <a16:colId xmlns:a16="http://schemas.microsoft.com/office/drawing/2014/main" val="3377594080"/>
                    </a:ext>
                  </a:extLst>
                </a:gridCol>
                <a:gridCol w="431800">
                  <a:extLst>
                    <a:ext uri="{9D8B030D-6E8A-4147-A177-3AD203B41FA5}">
                      <a16:colId xmlns:a16="http://schemas.microsoft.com/office/drawing/2014/main" val="1818489433"/>
                    </a:ext>
                  </a:extLst>
                </a:gridCol>
                <a:gridCol w="431800">
                  <a:extLst>
                    <a:ext uri="{9D8B030D-6E8A-4147-A177-3AD203B41FA5}">
                      <a16:colId xmlns:a16="http://schemas.microsoft.com/office/drawing/2014/main" val="1414631981"/>
                    </a:ext>
                  </a:extLst>
                </a:gridCol>
                <a:gridCol w="431800">
                  <a:extLst>
                    <a:ext uri="{9D8B030D-6E8A-4147-A177-3AD203B41FA5}">
                      <a16:colId xmlns:a16="http://schemas.microsoft.com/office/drawing/2014/main" val="1217916568"/>
                    </a:ext>
                  </a:extLst>
                </a:gridCol>
                <a:gridCol w="431800">
                  <a:extLst>
                    <a:ext uri="{9D8B030D-6E8A-4147-A177-3AD203B41FA5}">
                      <a16:colId xmlns:a16="http://schemas.microsoft.com/office/drawing/2014/main" val="2603474821"/>
                    </a:ext>
                  </a:extLst>
                </a:gridCol>
                <a:gridCol w="431800">
                  <a:extLst>
                    <a:ext uri="{9D8B030D-6E8A-4147-A177-3AD203B41FA5}">
                      <a16:colId xmlns:a16="http://schemas.microsoft.com/office/drawing/2014/main" val="2848757573"/>
                    </a:ext>
                  </a:extLst>
                </a:gridCol>
                <a:gridCol w="431800">
                  <a:extLst>
                    <a:ext uri="{9D8B030D-6E8A-4147-A177-3AD203B41FA5}">
                      <a16:colId xmlns:a16="http://schemas.microsoft.com/office/drawing/2014/main" val="2304537858"/>
                    </a:ext>
                  </a:extLst>
                </a:gridCol>
                <a:gridCol w="431800">
                  <a:extLst>
                    <a:ext uri="{9D8B030D-6E8A-4147-A177-3AD203B41FA5}">
                      <a16:colId xmlns:a16="http://schemas.microsoft.com/office/drawing/2014/main" val="547099468"/>
                    </a:ext>
                  </a:extLst>
                </a:gridCol>
                <a:gridCol w="431800">
                  <a:extLst>
                    <a:ext uri="{9D8B030D-6E8A-4147-A177-3AD203B41FA5}">
                      <a16:colId xmlns:a16="http://schemas.microsoft.com/office/drawing/2014/main" val="1776935236"/>
                    </a:ext>
                  </a:extLst>
                </a:gridCol>
                <a:gridCol w="431800">
                  <a:extLst>
                    <a:ext uri="{9D8B030D-6E8A-4147-A177-3AD203B41FA5}">
                      <a16:colId xmlns:a16="http://schemas.microsoft.com/office/drawing/2014/main" val="3129433361"/>
                    </a:ext>
                  </a:extLst>
                </a:gridCol>
                <a:gridCol w="431800">
                  <a:extLst>
                    <a:ext uri="{9D8B030D-6E8A-4147-A177-3AD203B41FA5}">
                      <a16:colId xmlns:a16="http://schemas.microsoft.com/office/drawing/2014/main" val="3047918980"/>
                    </a:ext>
                  </a:extLst>
                </a:gridCol>
                <a:gridCol w="431800">
                  <a:extLst>
                    <a:ext uri="{9D8B030D-6E8A-4147-A177-3AD203B41FA5}">
                      <a16:colId xmlns:a16="http://schemas.microsoft.com/office/drawing/2014/main" val="2014389095"/>
                    </a:ext>
                  </a:extLst>
                </a:gridCol>
                <a:gridCol w="431800">
                  <a:extLst>
                    <a:ext uri="{9D8B030D-6E8A-4147-A177-3AD203B41FA5}">
                      <a16:colId xmlns:a16="http://schemas.microsoft.com/office/drawing/2014/main" val="4062356069"/>
                    </a:ext>
                  </a:extLst>
                </a:gridCol>
                <a:gridCol w="431800">
                  <a:extLst>
                    <a:ext uri="{9D8B030D-6E8A-4147-A177-3AD203B41FA5}">
                      <a16:colId xmlns:a16="http://schemas.microsoft.com/office/drawing/2014/main" val="745575560"/>
                    </a:ext>
                  </a:extLst>
                </a:gridCol>
                <a:gridCol w="431800">
                  <a:extLst>
                    <a:ext uri="{9D8B030D-6E8A-4147-A177-3AD203B41FA5}">
                      <a16:colId xmlns:a16="http://schemas.microsoft.com/office/drawing/2014/main" val="2775761407"/>
                    </a:ext>
                  </a:extLst>
                </a:gridCol>
                <a:gridCol w="431800">
                  <a:extLst>
                    <a:ext uri="{9D8B030D-6E8A-4147-A177-3AD203B41FA5}">
                      <a16:colId xmlns:a16="http://schemas.microsoft.com/office/drawing/2014/main" val="632120467"/>
                    </a:ext>
                  </a:extLst>
                </a:gridCol>
                <a:gridCol w="431800">
                  <a:extLst>
                    <a:ext uri="{9D8B030D-6E8A-4147-A177-3AD203B41FA5}">
                      <a16:colId xmlns:a16="http://schemas.microsoft.com/office/drawing/2014/main" val="2570517275"/>
                    </a:ext>
                  </a:extLst>
                </a:gridCol>
                <a:gridCol w="431800">
                  <a:extLst>
                    <a:ext uri="{9D8B030D-6E8A-4147-A177-3AD203B41FA5}">
                      <a16:colId xmlns:a16="http://schemas.microsoft.com/office/drawing/2014/main" val="4148648839"/>
                    </a:ext>
                  </a:extLst>
                </a:gridCol>
              </a:tblGrid>
              <a:tr h="0">
                <a:tc>
                  <a:txBody>
                    <a:bodyPr/>
                    <a:lstStyle/>
                    <a:p>
                      <a:pPr algn="ctr" fontAlgn="ctr"/>
                      <a:r>
                        <a:rPr lang="en-US" sz="1200" u="none" strike="noStrike">
                          <a:effectLst/>
                        </a:rPr>
                        <a:t>Kí hiệu</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A</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B</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C</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D</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E</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F</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G</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H</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I</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J</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K</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L</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M</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N</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O</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P</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Q</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R</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S</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T</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U</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V</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W</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X</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Y</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Z</a:t>
                      </a:r>
                      <a:endParaRPr lang="en-US"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02870755"/>
                  </a:ext>
                </a:extLst>
              </a:tr>
              <a:tr h="200025">
                <a:tc>
                  <a:txBody>
                    <a:bodyPr/>
                    <a:lstStyle/>
                    <a:p>
                      <a:pPr algn="ctr" fontAlgn="ctr"/>
                      <a:r>
                        <a:rPr lang="en-US" sz="1200" u="none" strike="noStrike">
                          <a:effectLst/>
                        </a:rPr>
                        <a:t>Training (87,5%)</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1750</a:t>
                      </a:r>
                      <a:endParaRPr lang="en-US"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92224405"/>
                  </a:ext>
                </a:extLst>
              </a:tr>
              <a:tr h="200025">
                <a:tc>
                  <a:txBody>
                    <a:bodyPr/>
                    <a:lstStyle/>
                    <a:p>
                      <a:pPr algn="ctr" fontAlgn="ctr"/>
                      <a:r>
                        <a:rPr lang="en-US" sz="1200" u="none" strike="noStrike">
                          <a:effectLst/>
                        </a:rPr>
                        <a:t>Validation (12,5 %)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250</a:t>
                      </a:r>
                      <a:endParaRPr lang="en-US" sz="12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14642441"/>
                  </a:ext>
                </a:extLst>
              </a:tr>
              <a:tr h="200025">
                <a:tc>
                  <a:txBody>
                    <a:bodyPr/>
                    <a:lstStyle/>
                    <a:p>
                      <a:pPr algn="ctr" fontAlgn="ctr"/>
                      <a:r>
                        <a:rPr lang="vi-VN" sz="1200" u="none" strike="noStrike">
                          <a:effectLst/>
                        </a:rPr>
                        <a:t>Tất cả</a:t>
                      </a:r>
                      <a:endParaRPr lang="vi-VN"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dirty="0">
                          <a:effectLst/>
                        </a:rPr>
                        <a:t>2000</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a:effectLst/>
                        </a:rPr>
                        <a:t>2000</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200" u="none" strike="noStrike" dirty="0">
                          <a:effectLst/>
                        </a:rPr>
                        <a:t>2000</a:t>
                      </a:r>
                      <a:endParaRPr lang="en-US" sz="12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83749914"/>
                  </a:ext>
                </a:extLst>
              </a:tr>
            </a:tbl>
          </a:graphicData>
        </a:graphic>
      </p:graphicFrame>
      <p:pic>
        <p:nvPicPr>
          <p:cNvPr id="10" name="Picture 9" descr="A picture containing sitting, bird&#10;&#10;Description automatically generated">
            <a:extLst>
              <a:ext uri="{FF2B5EF4-FFF2-40B4-BE49-F238E27FC236}">
                <a16:creationId xmlns:a16="http://schemas.microsoft.com/office/drawing/2014/main" id="{27C9CB7D-819C-43A0-801B-42B291545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3249" y="26798087"/>
            <a:ext cx="6627525" cy="2844284"/>
          </a:xfrm>
          <a:prstGeom prst="rect">
            <a:avLst/>
          </a:prstGeom>
        </p:spPr>
      </p:pic>
      <p:sp>
        <p:nvSpPr>
          <p:cNvPr id="40" name="Text Placeholder 4">
            <a:extLst>
              <a:ext uri="{FF2B5EF4-FFF2-40B4-BE49-F238E27FC236}">
                <a16:creationId xmlns:a16="http://schemas.microsoft.com/office/drawing/2014/main" id="{79DD82E7-2B37-4BF2-8A75-B5EFBC5DAD0D}"/>
              </a:ext>
            </a:extLst>
          </p:cNvPr>
          <p:cNvSpPr txBox="1">
            <a:spLocks/>
          </p:cNvSpPr>
          <p:nvPr/>
        </p:nvSpPr>
        <p:spPr>
          <a:xfrm>
            <a:off x="15412663" y="6138853"/>
            <a:ext cx="13044367" cy="995874"/>
          </a:xfrm>
          <a:prstGeom prst="rect">
            <a:avLst/>
          </a:prstGeom>
          <a:noFill/>
        </p:spPr>
        <p:txBody>
          <a:bodyPr vert="horz" lIns="365760" tIns="45720" rIns="91440" bIns="45720" rtlCol="0" anchor="b">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Methods and Models</a:t>
            </a:r>
          </a:p>
        </p:txBody>
      </p:sp>
      <p:sp>
        <p:nvSpPr>
          <p:cNvPr id="18" name="TextBox 17">
            <a:extLst>
              <a:ext uri="{FF2B5EF4-FFF2-40B4-BE49-F238E27FC236}">
                <a16:creationId xmlns:a16="http://schemas.microsoft.com/office/drawing/2014/main" id="{475C5032-F8A7-48AB-8ADC-69C54234E4C0}"/>
              </a:ext>
            </a:extLst>
          </p:cNvPr>
          <p:cNvSpPr txBox="1"/>
          <p:nvPr/>
        </p:nvSpPr>
        <p:spPr>
          <a:xfrm>
            <a:off x="15646341" y="7222418"/>
            <a:ext cx="12577010" cy="416011"/>
          </a:xfrm>
          <a:prstGeom prst="rect">
            <a:avLst/>
          </a:prstGeom>
          <a:noFill/>
        </p:spPr>
        <p:txBody>
          <a:bodyPr wrap="square" rtlCol="0">
            <a:spAutoFit/>
          </a:bodyPr>
          <a:lstStyle/>
          <a:p>
            <a:pPr>
              <a:lnSpc>
                <a:spcPct val="150000"/>
              </a:lnSpc>
            </a:pP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quá </a:t>
            </a:r>
            <a:r>
              <a:rPr lang="en-US" sz="1600" dirty="0" err="1">
                <a:latin typeface="Arial" panose="020B0604020202020204" pitchFamily="34" charset="0"/>
                <a:cs typeface="Arial" panose="020B0604020202020204" pitchFamily="34" charset="0"/>
              </a:rPr>
              <a:t>trình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nhóm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nhận</a:t>
            </a:r>
            <a:r>
              <a:rPr lang="en-US" sz="1600" dirty="0">
                <a:latin typeface="Arial" panose="020B0604020202020204" pitchFamily="34" charset="0"/>
                <a:cs typeface="Arial" panose="020B0604020202020204" pitchFamily="34" charset="0"/>
              </a:rPr>
              <a:t> ra </a:t>
            </a:r>
            <a:r>
              <a:rPr lang="en-US" sz="1600" dirty="0" err="1">
                <a:latin typeface="Arial" panose="020B0604020202020204" pitchFamily="34" charset="0"/>
                <a:cs typeface="Arial" panose="020B0604020202020204" pitchFamily="34" charset="0"/>
              </a:rPr>
              <a:t>phải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quyết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đê</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lớn</a:t>
            </a:r>
            <a:r>
              <a:rPr lang="en-US" sz="1600" dirty="0">
                <a:latin typeface="Arial" panose="020B0604020202020204" pitchFamily="34" charset="0"/>
                <a:cs typeface="Arial" panose="020B0604020202020204" pitchFamily="34" charset="0"/>
              </a:rPr>
              <a:t> là </a:t>
            </a:r>
            <a:r>
              <a:rPr lang="en-US" sz="1600" b="1" dirty="0">
                <a:latin typeface="Arial" panose="020B0604020202020204" pitchFamily="34" charset="0"/>
                <a:cs typeface="Arial" panose="020B0604020202020204" pitchFamily="34" charset="0"/>
              </a:rPr>
              <a:t>Hand Detection </a:t>
            </a:r>
            <a:r>
              <a:rPr lang="en-US" sz="1600" dirty="0" err="1">
                <a:latin typeface="Arial" panose="020B0604020202020204" pitchFamily="34" charset="0"/>
                <a:cs typeface="Arial" panose="020B0604020202020204" pitchFamily="34" charset="0"/>
              </a:rPr>
              <a:t>va</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Sign Language Classification</a:t>
            </a:r>
          </a:p>
        </p:txBody>
      </p:sp>
      <p:sp>
        <p:nvSpPr>
          <p:cNvPr id="19" name="TextBox 18">
            <a:extLst>
              <a:ext uri="{FF2B5EF4-FFF2-40B4-BE49-F238E27FC236}">
                <a16:creationId xmlns:a16="http://schemas.microsoft.com/office/drawing/2014/main" id="{556FD8DD-22C6-4BEB-A55A-9D9A25B90E85}"/>
              </a:ext>
            </a:extLst>
          </p:cNvPr>
          <p:cNvSpPr txBox="1"/>
          <p:nvPr/>
        </p:nvSpPr>
        <p:spPr>
          <a:xfrm>
            <a:off x="15657094" y="7646980"/>
            <a:ext cx="8280330" cy="8777852"/>
          </a:xfrm>
          <a:prstGeom prst="rect">
            <a:avLst/>
          </a:prstGeom>
          <a:noFill/>
        </p:spPr>
        <p:txBody>
          <a:bodyPr wrap="square" rtlCol="0">
            <a:spAutoFit/>
          </a:bodyPr>
          <a:lstStyle/>
          <a:p>
            <a:pPr marL="342900" indent="-342900" algn="just">
              <a:lnSpc>
                <a:spcPct val="150000"/>
              </a:lnSpc>
              <a:buAutoNum type="arabicPeriod"/>
            </a:pPr>
            <a:r>
              <a:rPr lang="en-US" sz="1400" b="1" dirty="0">
                <a:latin typeface="Arial" panose="020B0604020202020204" pitchFamily="34" charset="0"/>
                <a:cs typeface="Arial" panose="020B0604020202020204" pitchFamily="34" charset="0"/>
              </a:rPr>
              <a:t>Hand Detection</a:t>
            </a:r>
          </a:p>
          <a:p>
            <a:pPr algn="just">
              <a:lnSpc>
                <a:spcPct val="150000"/>
              </a:lnSpc>
            </a:pP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hand detection, </a:t>
            </a:r>
            <a:r>
              <a:rPr lang="en-US" sz="1400" dirty="0" err="1">
                <a:latin typeface="Arial" panose="020B0604020202020204" pitchFamily="34" charset="0"/>
                <a:cs typeface="Arial" panose="020B0604020202020204" pitchFamily="34" charset="0"/>
              </a:rPr>
              <a:t>nhóm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cứu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nói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vê</a:t>
            </a:r>
            <a:r>
              <a:rPr lang="en-US" sz="1400" dirty="0">
                <a:latin typeface="Arial" panose="020B0604020202020204" pitchFamily="34" charset="0"/>
                <a:cs typeface="Arial" panose="020B0604020202020204" pitchFamily="34" charset="0"/>
              </a:rPr>
              <a:t>̀ chủ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Object Detection, vì dataset </a:t>
            </a:r>
            <a:r>
              <a:rPr lang="en-US" sz="1400" dirty="0" err="1">
                <a:latin typeface="Arial" panose="020B0604020202020204" pitchFamily="34" charset="0"/>
                <a:cs typeface="Arial" panose="020B0604020202020204" pitchFamily="34" charset="0"/>
              </a:rPr>
              <a:t>nhóm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không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theo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pháp</a:t>
            </a:r>
            <a:r>
              <a:rPr lang="en-US" sz="1400" dirty="0">
                <a:latin typeface="Arial" panose="020B0604020202020204" pitchFamily="34" charset="0"/>
                <a:cs typeface="Arial" panose="020B0604020202020204" pitchFamily="34" charset="0"/>
              </a:rPr>
              <a:t> Deep Learning </a:t>
            </a:r>
            <a:r>
              <a:rPr lang="en-US" sz="1400" dirty="0" err="1">
                <a:latin typeface="Arial" panose="020B0604020202020204" pitchFamily="34" charset="0"/>
                <a:cs typeface="Arial" panose="020B0604020202020204" pitchFamily="34" charset="0"/>
              </a:rPr>
              <a:t>nên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chọn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cách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theo</a:t>
            </a:r>
            <a:r>
              <a:rPr lang="en-US" sz="1400" dirty="0">
                <a:latin typeface="Arial" panose="020B0604020202020204" pitchFamily="34" charset="0"/>
                <a:cs typeface="Arial" panose="020B0604020202020204" pitchFamily="34" charset="0"/>
              </a:rPr>
              <a:t> Segmentation </a:t>
            </a:r>
            <a:r>
              <a:rPr lang="en-US" sz="1400" dirty="0" err="1">
                <a:latin typeface="Arial" panose="020B0604020202020204" pitchFamily="34" charset="0"/>
                <a:cs typeface="Arial" panose="020B0604020202020204" pitchFamily="34" charset="0"/>
              </a:rPr>
              <a:t>va</a:t>
            </a:r>
            <a:r>
              <a:rPr lang="en-US" sz="1400" dirty="0">
                <a:latin typeface="Arial" panose="020B0604020202020204" pitchFamily="34" charset="0"/>
                <a:cs typeface="Arial" panose="020B0604020202020204" pitchFamily="34" charset="0"/>
              </a:rPr>
              <a:t>̀ Machine Learning.</a:t>
            </a:r>
          </a:p>
          <a:p>
            <a:pPr marL="342900" indent="-342900" algn="just">
              <a:lnSpc>
                <a:spcPct val="150000"/>
              </a:lnSpc>
              <a:buAutoNum type="alphaLcPeriod"/>
            </a:pPr>
            <a:r>
              <a:rPr lang="en-US" sz="1400" b="1" dirty="0">
                <a:latin typeface="Arial" panose="020B0604020202020204" pitchFamily="34" charset="0"/>
                <a:cs typeface="Arial" panose="020B0604020202020204" pitchFamily="34" charset="0"/>
              </a:rPr>
              <a:t>Machine Learning Approach</a:t>
            </a:r>
          </a:p>
          <a:p>
            <a:pPr algn="just">
              <a:lnSpc>
                <a:spcPct val="150000"/>
              </a:lnSpc>
            </a:pPr>
            <a:r>
              <a:rPr lang="en-US" sz="1400" dirty="0">
                <a:latin typeface="Arial" panose="020B0604020202020204" pitchFamily="34" charset="0"/>
                <a:cs typeface="Arial" panose="020B0604020202020204" pitchFamily="34" charset="0"/>
              </a:rPr>
              <a:t>Cascade Classifier </a:t>
            </a:r>
            <a:r>
              <a:rPr lang="en-US" sz="1400" dirty="0" err="1">
                <a:latin typeface="Arial" panose="020B0604020202020204" pitchFamily="34" charset="0"/>
                <a:cs typeface="Arial" panose="020B0604020202020204" pitchFamily="34" charset="0"/>
              </a:rPr>
              <a:t>dựa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Haar</a:t>
            </a:r>
            <a:r>
              <a:rPr lang="en-US" sz="1400" dirty="0">
                <a:latin typeface="Arial" panose="020B0604020202020204" pitchFamily="34" charset="0"/>
                <a:cs typeface="Arial" panose="020B0604020202020204" pitchFamily="34" charset="0"/>
              </a:rPr>
              <a:t> là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hiệu</a:t>
            </a:r>
            <a:r>
              <a:rPr lang="en-US" sz="1400" dirty="0">
                <a:latin typeface="Arial" panose="020B0604020202020204" pitchFamily="34" charset="0"/>
                <a:cs typeface="Arial" panose="020B0604020202020204" pitchFamily="34" charset="0"/>
              </a:rPr>
              <a:t> quả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Object Detection. Cascade Classifier là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hàm</a:t>
            </a:r>
            <a:r>
              <a:rPr lang="en-US" sz="1400" dirty="0">
                <a:latin typeface="Arial" panose="020B0604020202020204" pitchFamily="34" charset="0"/>
                <a:cs typeface="Arial" panose="020B0604020202020204" pitchFamily="34" charset="0"/>
              </a:rPr>
              <a:t> cascade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train </a:t>
            </a:r>
            <a:r>
              <a:rPr lang="en-US" sz="1400" dirty="0" err="1">
                <a:latin typeface="Arial" panose="020B0604020202020204" pitchFamily="34" charset="0"/>
                <a:cs typeface="Arial" panose="020B0604020202020204" pitchFamily="34" charset="0"/>
              </a:rPr>
              <a:t>tư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có </a:t>
            </a:r>
            <a:r>
              <a:rPr lang="en-US" sz="1400" dirty="0" err="1">
                <a:latin typeface="Arial" panose="020B0604020202020204" pitchFamily="34" charset="0"/>
                <a:cs typeface="Arial" panose="020B0604020202020204" pitchFamily="34" charset="0"/>
              </a:rPr>
              <a:t>chứa</a:t>
            </a:r>
            <a:r>
              <a:rPr lang="en-US" sz="1400" dirty="0">
                <a:latin typeface="Arial" panose="020B0604020202020204" pitchFamily="34" charset="0"/>
                <a:cs typeface="Arial" panose="020B0604020202020204" pitchFamily="34" charset="0"/>
              </a:rPr>
              <a:t> object </a:t>
            </a:r>
            <a:r>
              <a:rPr lang="en-US" sz="1400" dirty="0" err="1">
                <a:latin typeface="Arial" panose="020B0604020202020204" pitchFamily="34" charset="0"/>
                <a:cs typeface="Arial" panose="020B0604020202020204" pitchFamily="34" charset="0"/>
              </a:rPr>
              <a:t>va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không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chứa</a:t>
            </a:r>
            <a:r>
              <a:rPr lang="en-US" sz="1400" dirty="0">
                <a:latin typeface="Arial" panose="020B0604020202020204" pitchFamily="34" charset="0"/>
                <a:cs typeface="Arial" panose="020B0604020202020204" pitchFamily="34" charset="0"/>
              </a:rPr>
              <a:t> object. </a:t>
            </a:r>
            <a:r>
              <a:rPr lang="en-US" sz="1400" dirty="0" err="1">
                <a:latin typeface="Arial" panose="020B0604020202020204" pitchFamily="34" charset="0"/>
                <a:cs typeface="Arial" panose="020B0604020202020204" pitchFamily="34" charset="0"/>
              </a:rPr>
              <a:t>Tư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đo</a:t>
            </a:r>
            <a:r>
              <a:rPr lang="en-US" sz="1400" dirty="0">
                <a:latin typeface="Arial" panose="020B0604020202020204" pitchFamily="34" charset="0"/>
                <a:cs typeface="Arial" panose="020B0604020202020204" pitchFamily="34" charset="0"/>
              </a:rPr>
              <a:t>́, nó có </a:t>
            </a:r>
            <a:r>
              <a:rPr lang="en-US" sz="1400" dirty="0" err="1">
                <a:latin typeface="Arial" panose="020B0604020202020204" pitchFamily="34" charset="0"/>
                <a:cs typeface="Arial" panose="020B0604020202020204" pitchFamily="34" charset="0"/>
              </a:rPr>
              <a:t>thê</a:t>
            </a:r>
            <a:r>
              <a:rPr lang="en-US" sz="1400" dirty="0">
                <a:latin typeface="Arial" panose="020B0604020202020204" pitchFamily="34" charset="0"/>
                <a:cs typeface="Arial" panose="020B0604020202020204" pitchFamily="34" charset="0"/>
              </a:rPr>
              <a:t>̉ detect object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khác</a:t>
            </a:r>
            <a:r>
              <a:rPr lang="en-US" sz="1400" dirty="0">
                <a:latin typeface="Arial" panose="020B0604020202020204" pitchFamily="34" charset="0"/>
                <a:cs typeface="Arial" panose="020B0604020202020204" pitchFamily="34" charset="0"/>
              </a:rPr>
              <a:t>. </a:t>
            </a:r>
          </a:p>
          <a:p>
            <a:pPr algn="just">
              <a:lnSpc>
                <a:spcPct val="150000"/>
              </a:lnSpc>
            </a:pP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Cascade Classifier:</a:t>
            </a:r>
          </a:p>
          <a:p>
            <a:pPr marL="285750" indent="-285750" algn="just">
              <a:lnSpc>
                <a:spcPct val="150000"/>
              </a:lnSpc>
              <a:buFontTx/>
              <a:buChar char="-"/>
            </a:pPr>
            <a:r>
              <a:rPr lang="en-US" sz="1400" dirty="0" err="1">
                <a:latin typeface="Arial" panose="020B0604020202020204" pitchFamily="34" charset="0"/>
                <a:cs typeface="Arial" panose="020B0604020202020204" pitchFamily="34" charset="0"/>
              </a:rPr>
              <a:t>Haar</a:t>
            </a:r>
            <a:r>
              <a:rPr lang="en-US" sz="1400" dirty="0">
                <a:latin typeface="Arial" panose="020B0604020202020204" pitchFamily="34" charset="0"/>
                <a:cs typeface="Arial" panose="020B0604020202020204" pitchFamily="34" charset="0"/>
              </a:rPr>
              <a:t> Feature</a:t>
            </a:r>
          </a:p>
          <a:p>
            <a:pPr algn="just">
              <a:lnSpc>
                <a:spcPct val="150000"/>
              </a:lnSpc>
            </a:pPr>
            <a:r>
              <a:rPr lang="en-US" sz="1400" dirty="0" err="1">
                <a:latin typeface="Arial" panose="020B0604020202020204" pitchFamily="34" charset="0"/>
                <a:cs typeface="Arial" panose="020B0604020202020204" pitchFamily="34" charset="0"/>
              </a:rPr>
              <a:t>Mỗi</a:t>
            </a:r>
            <a:r>
              <a:rPr lang="en-US" sz="1400" dirty="0">
                <a:latin typeface="Arial" panose="020B0604020202020204" pitchFamily="34" charset="0"/>
                <a:cs typeface="Arial" panose="020B0604020202020204" pitchFamily="34" charset="0"/>
              </a:rPr>
              <a:t> feature là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vuông</a:t>
            </a:r>
            <a:r>
              <a:rPr lang="en-US" sz="1400" dirty="0">
                <a:latin typeface="Arial" panose="020B0604020202020204" pitchFamily="34" charset="0"/>
                <a:cs typeface="Arial" panose="020B0604020202020204" pitchFamily="34" charset="0"/>
              </a:rPr>
              <a:t> hay </a:t>
            </a:r>
            <a:r>
              <a:rPr lang="en-US" sz="1400" dirty="0" err="1">
                <a:latin typeface="Arial" panose="020B0604020202020204" pitchFamily="34" charset="0"/>
                <a:cs typeface="Arial" panose="020B0604020202020204" pitchFamily="34" charset="0"/>
              </a:rPr>
              <a:t>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nhật</a:t>
            </a:r>
            <a:r>
              <a:rPr lang="en-US" sz="1400" dirty="0">
                <a:latin typeface="Arial" panose="020B0604020202020204" pitchFamily="34" charset="0"/>
                <a:cs typeface="Arial" panose="020B0604020202020204" pitchFamily="34" charset="0"/>
              </a:rPr>
              <a:t>. Giá trị </a:t>
            </a:r>
            <a:r>
              <a:rPr lang="en-US" sz="1400" dirty="0" err="1">
                <a:latin typeface="Arial" panose="020B0604020202020204" pitchFamily="34" charset="0"/>
                <a:cs typeface="Arial" panose="020B0604020202020204" pitchFamily="34" charset="0"/>
              </a:rPr>
              <a:t>của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tổng</a:t>
            </a:r>
            <a:r>
              <a:rPr lang="en-US" sz="1400" dirty="0">
                <a:latin typeface="Arial" panose="020B0604020202020204" pitchFamily="34" charset="0"/>
                <a:cs typeface="Arial" panose="020B0604020202020204" pitchFamily="34" charset="0"/>
              </a:rPr>
              <a:t> pixel </a:t>
            </a:r>
            <a:r>
              <a:rPr lang="en-US" sz="1400" dirty="0" err="1">
                <a:latin typeface="Arial" panose="020B0604020202020204" pitchFamily="34" charset="0"/>
                <a:cs typeface="Arial" panose="020B0604020202020204" pitchFamily="34" charset="0"/>
              </a:rPr>
              <a:t>nằm</a:t>
            </a:r>
            <a:r>
              <a:rPr lang="en-US" sz="1400" dirty="0">
                <a:latin typeface="Arial" panose="020B0604020202020204" pitchFamily="34" charset="0"/>
                <a:cs typeface="Arial" panose="020B0604020202020204" pitchFamily="34" charset="0"/>
              </a:rPr>
              <a:t> ở </a:t>
            </a:r>
            <a:r>
              <a:rPr lang="en-US" sz="1400" dirty="0" err="1">
                <a:latin typeface="Arial" panose="020B0604020202020204" pitchFamily="34" charset="0"/>
                <a:cs typeface="Arial" panose="020B0604020202020204" pitchFamily="34" charset="0"/>
              </a:rPr>
              <a:t>vùng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tổng</a:t>
            </a:r>
            <a:r>
              <a:rPr lang="en-US" sz="1400" dirty="0">
                <a:latin typeface="Arial" panose="020B0604020202020204" pitchFamily="34" charset="0"/>
                <a:cs typeface="Arial" panose="020B0604020202020204" pitchFamily="34" charset="0"/>
              </a:rPr>
              <a:t> pixel </a:t>
            </a:r>
            <a:r>
              <a:rPr lang="en-US" sz="1400" dirty="0" err="1">
                <a:latin typeface="Arial" panose="020B0604020202020204" pitchFamily="34" charset="0"/>
                <a:cs typeface="Arial" panose="020B0604020202020204" pitchFamily="34" charset="0"/>
              </a:rPr>
              <a:t>nằm</a:t>
            </a:r>
            <a:r>
              <a:rPr lang="en-US" sz="1400" dirty="0">
                <a:latin typeface="Arial" panose="020B0604020202020204" pitchFamily="34" charset="0"/>
                <a:cs typeface="Arial" panose="020B0604020202020204" pitchFamily="34" charset="0"/>
              </a:rPr>
              <a:t> ở </a:t>
            </a:r>
            <a:r>
              <a:rPr lang="en-US" sz="1400" dirty="0" err="1">
                <a:latin typeface="Arial" panose="020B0604020202020204" pitchFamily="34" charset="0"/>
                <a:cs typeface="Arial" panose="020B0604020202020204" pitchFamily="34" charset="0"/>
              </a:rPr>
              <a:t>vùng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cửa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sô</a:t>
            </a:r>
            <a:r>
              <a:rPr lang="en-US" sz="1400" dirty="0">
                <a:latin typeface="Arial" panose="020B0604020202020204" pitchFamily="34" charset="0"/>
                <a:cs typeface="Arial" panose="020B0604020202020204" pitchFamily="34" charset="0"/>
              </a:rPr>
              <a:t>̉ 24x24, sẽ có h</a:t>
            </a:r>
            <a:r>
              <a:rPr lang="vi-VN" sz="1400" dirty="0">
                <a:latin typeface="Arial" panose="020B0604020202020204" pitchFamily="34" charset="0"/>
                <a:cs typeface="Arial" panose="020B0604020202020204" pitchFamily="34" charset="0"/>
              </a:rPr>
              <a:t>ơ</a:t>
            </a:r>
            <a:r>
              <a:rPr lang="en-US" sz="1400" dirty="0">
                <a:latin typeface="Arial" panose="020B0604020202020204" pitchFamily="34" charset="0"/>
                <a:cs typeface="Arial" panose="020B0604020202020204" pitchFamily="34" charset="0"/>
              </a:rPr>
              <a:t>n </a:t>
            </a:r>
            <a:r>
              <a:rPr lang="en-US" sz="1400" dirty="0" err="1">
                <a:latin typeface="Arial" panose="020B0604020202020204" pitchFamily="34" charset="0"/>
                <a:cs typeface="Arial" panose="020B0604020202020204" pitchFamily="34" charset="0"/>
              </a:rPr>
              <a:t>khoảng</a:t>
            </a:r>
            <a:r>
              <a:rPr lang="en-US" sz="1400" dirty="0">
                <a:latin typeface="Arial" panose="020B0604020202020204" pitchFamily="34" charset="0"/>
                <a:cs typeface="Arial" panose="020B0604020202020204" pitchFamily="34" charset="0"/>
              </a:rPr>
              <a:t> 16000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haar</a:t>
            </a:r>
            <a:r>
              <a:rPr lang="en-US" sz="1400" dirty="0">
                <a:latin typeface="Arial" panose="020B0604020202020204" pitchFamily="34" charset="0"/>
                <a:cs typeface="Arial" panose="020B0604020202020204" pitchFamily="34" charset="0"/>
              </a:rPr>
              <a:t>.</a:t>
            </a:r>
          </a:p>
          <a:p>
            <a:pPr marL="285750" indent="-285750" algn="just">
              <a:lnSpc>
                <a:spcPct val="150000"/>
              </a:lnSpc>
              <a:buFontTx/>
              <a:buChar char="-"/>
            </a:pPr>
            <a:r>
              <a:rPr lang="en-US" sz="1400" dirty="0">
                <a:latin typeface="Arial" panose="020B0604020202020204" pitchFamily="34" charset="0"/>
                <a:cs typeface="Arial" panose="020B0604020202020204" pitchFamily="34" charset="0"/>
              </a:rPr>
              <a:t>Quá </a:t>
            </a:r>
            <a:r>
              <a:rPr lang="en-US" sz="1400" dirty="0" err="1">
                <a:latin typeface="Arial" panose="020B0604020202020204" pitchFamily="34" charset="0"/>
                <a:cs typeface="Arial" panose="020B0604020202020204" pitchFamily="34" charset="0"/>
              </a:rPr>
              <a:t>trình</a:t>
            </a:r>
            <a:r>
              <a:rPr lang="en-US" sz="1400" dirty="0">
                <a:latin typeface="Arial" panose="020B0604020202020204" pitchFamily="34" charset="0"/>
                <a:cs typeface="Arial" panose="020B0604020202020204" pitchFamily="34" charset="0"/>
              </a:rPr>
              <a:t> train model </a:t>
            </a:r>
            <a:r>
              <a:rPr lang="en-US" sz="1400" dirty="0" err="1">
                <a:latin typeface="Arial" panose="020B0604020202020204" pitchFamily="34" charset="0"/>
                <a:cs typeface="Arial" panose="020B0604020202020204" pitchFamily="34" charset="0"/>
              </a:rPr>
              <a:t>bằng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Adaboost</a:t>
            </a:r>
            <a:endParaRPr lang="en-US" sz="1400" dirty="0">
              <a:latin typeface="Arial" panose="020B0604020202020204" pitchFamily="34" charset="0"/>
              <a:cs typeface="Arial" panose="020B0604020202020204" pitchFamily="34" charset="0"/>
            </a:endParaRPr>
          </a:p>
          <a:p>
            <a:pPr algn="just">
              <a:lnSpc>
                <a:spcPct val="150000"/>
              </a:lnSpc>
            </a:pPr>
            <a:r>
              <a:rPr lang="en-US" sz="1400" dirty="0">
                <a:latin typeface="Arial" panose="020B0604020202020204" pitchFamily="34" charset="0"/>
                <a:cs typeface="Arial" panose="020B0604020202020204" pitchFamily="34" charset="0"/>
              </a:rPr>
              <a:t>Ta sẽ </a:t>
            </a:r>
            <a:r>
              <a:rPr lang="en-US" sz="1400" dirty="0" err="1">
                <a:latin typeface="Arial" panose="020B0604020202020204" pitchFamily="34" charset="0"/>
                <a:cs typeface="Arial" panose="020B0604020202020204" pitchFamily="34" charset="0"/>
              </a:rPr>
              <a:t>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tất</a:t>
            </a:r>
            <a:r>
              <a:rPr lang="en-US" sz="1400" dirty="0">
                <a:latin typeface="Arial" panose="020B0604020202020204" pitchFamily="34" charset="0"/>
                <a:cs typeface="Arial" panose="020B0604020202020204" pitchFamily="34" charset="0"/>
              </a:rPr>
              <a:t> cả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haar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ban </a:t>
            </a:r>
            <a:r>
              <a:rPr lang="en-US" sz="1400" dirty="0" err="1">
                <a:latin typeface="Arial" panose="020B0604020202020204" pitchFamily="34" charset="0"/>
                <a:cs typeface="Arial" panose="020B0604020202020204" pitchFamily="34" charset="0"/>
              </a:rPr>
              <a:t>đầu</a:t>
            </a:r>
            <a:r>
              <a:rPr lang="en-US" sz="1400" dirty="0">
                <a:latin typeface="Arial" panose="020B0604020202020204" pitchFamily="34" charset="0"/>
                <a:cs typeface="Arial" panose="020B0604020202020204" pitchFamily="34" charset="0"/>
              </a:rPr>
              <a:t> sẽ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nhau</a:t>
            </a:r>
            <a:r>
              <a:rPr lang="en-US" sz="1400" dirty="0">
                <a:latin typeface="Arial" panose="020B0604020202020204" pitchFamily="34" charset="0"/>
                <a:cs typeface="Arial" panose="020B0604020202020204" pitchFamily="34" charset="0"/>
              </a:rPr>
              <a:t>.</a:t>
            </a:r>
          </a:p>
          <a:p>
            <a:pPr algn="just">
              <a:lnSpc>
                <a:spcPct val="150000"/>
              </a:lnSpc>
            </a:pPr>
            <a:r>
              <a:rPr lang="en-US" sz="1400" dirty="0" err="1">
                <a:latin typeface="Arial" panose="020B0604020202020204" pitchFamily="34" charset="0"/>
                <a:cs typeface="Arial" panose="020B0604020202020204" pitchFamily="34" charset="0"/>
              </a:rPr>
              <a:t>Đầu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sẽ </a:t>
            </a:r>
            <a:r>
              <a:rPr lang="en-US" sz="1400" dirty="0" err="1">
                <a:latin typeface="Arial" panose="020B0604020202020204" pitchFamily="34" charset="0"/>
                <a:cs typeface="Arial" panose="020B0604020202020204" pitchFamily="34" charset="0"/>
              </a:rPr>
              <a:t>tính</a:t>
            </a:r>
            <a:r>
              <a:rPr lang="en-US" sz="1400" dirty="0">
                <a:latin typeface="Arial" panose="020B0604020202020204" pitchFamily="34" charset="0"/>
                <a:cs typeface="Arial" panose="020B0604020202020204" pitchFamily="34" charset="0"/>
              </a:rPr>
              <a:t> ra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threshold </a:t>
            </a:r>
            <a:r>
              <a:rPr lang="en-US" sz="1400" dirty="0" err="1">
                <a:latin typeface="Arial" panose="020B0604020202020204" pitchFamily="34" charset="0"/>
                <a:cs typeface="Arial" panose="020B0604020202020204" pitchFamily="34" charset="0"/>
              </a:rPr>
              <a:t>tốt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nhất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của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riêng</a:t>
            </a:r>
            <a:r>
              <a:rPr lang="en-US" sz="1400" dirty="0">
                <a:latin typeface="Arial" panose="020B0604020202020204" pitchFamily="34" charset="0"/>
                <a:cs typeface="Arial" panose="020B0604020202020204" pitchFamily="34" charset="0"/>
              </a:rPr>
              <a:t> nó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đo</a:t>
            </a:r>
            <a:r>
              <a:rPr lang="en-US" sz="1400" dirty="0">
                <a:latin typeface="Arial" panose="020B0604020202020204" pitchFamily="34" charset="0"/>
                <a:cs typeface="Arial" panose="020B0604020202020204" pitchFamily="34" charset="0"/>
              </a:rPr>
              <a:t>́ có object hay </a:t>
            </a:r>
            <a:r>
              <a:rPr lang="en-US" sz="1400" dirty="0" err="1">
                <a:latin typeface="Arial" panose="020B0604020202020204" pitchFamily="34" charset="0"/>
                <a:cs typeface="Arial" panose="020B0604020202020204" pitchFamily="34" charset="0"/>
              </a:rPr>
              <a:t>không</a:t>
            </a:r>
            <a:r>
              <a:rPr lang="en-US" sz="1400" dirty="0">
                <a:latin typeface="Arial" panose="020B0604020202020204" pitchFamily="34" charset="0"/>
                <a:cs typeface="Arial" panose="020B0604020202020204" pitchFamily="34" charset="0"/>
              </a:rPr>
              <a:t>.</a:t>
            </a:r>
          </a:p>
          <a:p>
            <a:pPr algn="just">
              <a:lnSpc>
                <a:spcPct val="150000"/>
              </a:lnSpc>
            </a:pP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ta </a:t>
            </a:r>
            <a:r>
              <a:rPr lang="en-US" sz="1400" dirty="0" err="1">
                <a:latin typeface="Arial" panose="020B0604020202020204" pitchFamily="34" charset="0"/>
                <a:cs typeface="Arial" panose="020B0604020202020204" pitchFamily="34" charset="0"/>
              </a:rPr>
              <a:t>chọn</a:t>
            </a:r>
            <a:r>
              <a:rPr lang="en-US" sz="1400" dirty="0">
                <a:latin typeface="Arial" panose="020B0604020202020204" pitchFamily="34" charset="0"/>
                <a:cs typeface="Arial" panose="020B0604020202020204" pitchFamily="34" charset="0"/>
              </a:rPr>
              <a:t> ra </a:t>
            </a:r>
            <a:r>
              <a:rPr lang="en-US" sz="1400" dirty="0" err="1">
                <a:latin typeface="Arial" panose="020B0604020202020204" pitchFamily="34" charset="0"/>
                <a:cs typeface="Arial" panose="020B0604020202020204" pitchFamily="34" charset="0"/>
              </a:rPr>
              <a:t>những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nhất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với</a:t>
            </a:r>
            <a:r>
              <a:rPr lang="en-US" sz="1400" dirty="0">
                <a:latin typeface="Arial" panose="020B0604020202020204" pitchFamily="34" charset="0"/>
                <a:cs typeface="Arial" panose="020B0604020202020204" pitchFamily="34" charset="0"/>
              </a:rPr>
              <a:t> error rate </a:t>
            </a:r>
            <a:r>
              <a:rPr lang="en-US" sz="1400" dirty="0" err="1">
                <a:latin typeface="Arial" panose="020B0604020202020204" pitchFamily="34" charset="0"/>
                <a:cs typeface="Arial" panose="020B0604020202020204" pitchFamily="34" charset="0"/>
              </a:rPr>
              <a:t>thấp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nhất</a:t>
            </a:r>
            <a:r>
              <a:rPr lang="en-US" sz="1400" dirty="0">
                <a:latin typeface="Arial" panose="020B0604020202020204" pitchFamily="34" charset="0"/>
                <a:cs typeface="Arial" panose="020B0604020202020204" pitchFamily="34" charset="0"/>
              </a:rPr>
              <a:t>).</a:t>
            </a:r>
          </a:p>
          <a:p>
            <a:pPr algn="just">
              <a:lnSpc>
                <a:spcPct val="150000"/>
              </a:lnSpc>
            </a:pP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theo</a:t>
            </a:r>
            <a:r>
              <a:rPr lang="en-US" sz="1400" dirty="0">
                <a:latin typeface="Arial" panose="020B0604020202020204" pitchFamily="34" charset="0"/>
                <a:cs typeface="Arial" panose="020B0604020202020204" pitchFamily="34" charset="0"/>
              </a:rPr>
              <a:t>, ta </a:t>
            </a:r>
            <a:r>
              <a:rPr lang="en-US" sz="1400" dirty="0" err="1">
                <a:latin typeface="Arial" panose="020B0604020202020204" pitchFamily="34" charset="0"/>
                <a:cs typeface="Arial" panose="020B0604020202020204" pitchFamily="34" charset="0"/>
              </a:rPr>
              <a:t>tăng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của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bị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nhằm</a:t>
            </a:r>
            <a:r>
              <a:rPr lang="en-US" sz="1400" dirty="0">
                <a:latin typeface="Arial" panose="020B0604020202020204" pitchFamily="34" charset="0"/>
                <a:cs typeface="Arial" panose="020B0604020202020204" pitchFamily="34" charset="0"/>
              </a:rPr>
              <a:t> </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u </a:t>
            </a:r>
            <a:r>
              <a:rPr lang="en-US" sz="1400" dirty="0" err="1">
                <a:latin typeface="Arial" panose="020B0604020202020204" pitchFamily="34" charset="0"/>
                <a:cs typeface="Arial" panose="020B0604020202020204" pitchFamily="34" charset="0"/>
              </a:rPr>
              <a:t>tiên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đợt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theo.</a:t>
            </a:r>
            <a:endParaRPr lang="en-US" sz="1400" dirty="0">
              <a:latin typeface="Arial" panose="020B0604020202020204" pitchFamily="34" charset="0"/>
              <a:cs typeface="Arial" panose="020B0604020202020204" pitchFamily="34" charset="0"/>
            </a:endParaRPr>
          </a:p>
          <a:p>
            <a:pPr algn="just">
              <a:lnSpc>
                <a:spcPct val="150000"/>
              </a:lnSpc>
            </a:pPr>
            <a:r>
              <a:rPr lang="en-US" sz="1400" dirty="0">
                <a:latin typeface="Arial" panose="020B0604020202020204" pitchFamily="34" charset="0"/>
                <a:cs typeface="Arial" panose="020B0604020202020204" pitchFamily="34" charset="0"/>
              </a:rPr>
              <a:t>Quá </a:t>
            </a:r>
            <a:r>
              <a:rPr lang="en-US" sz="1400" dirty="0" err="1">
                <a:latin typeface="Arial" panose="020B0604020202020204" pitchFamily="34" charset="0"/>
                <a:cs typeface="Arial" panose="020B0604020202020204" pitchFamily="34" charset="0"/>
              </a:rPr>
              <a:t>trình</a:t>
            </a:r>
            <a:r>
              <a:rPr lang="en-US" sz="1400" dirty="0">
                <a:latin typeface="Arial" panose="020B0604020202020204" pitchFamily="34" charset="0"/>
                <a:cs typeface="Arial" panose="020B0604020202020204" pitchFamily="34" charset="0"/>
              </a:rPr>
              <a:t> train model </a:t>
            </a:r>
            <a:r>
              <a:rPr lang="en-US" sz="1400" dirty="0" err="1">
                <a:latin typeface="Arial" panose="020B0604020202020204" pitchFamily="34" charset="0"/>
                <a:cs typeface="Arial" panose="020B0604020202020204" pitchFamily="34" charset="0"/>
              </a:rPr>
              <a:t>tiếp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tục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đạt</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nhất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định</a:t>
            </a:r>
            <a:r>
              <a:rPr lang="en-US" sz="1400" dirty="0">
                <a:latin typeface="Arial" panose="020B0604020202020204" pitchFamily="34" charset="0"/>
                <a:cs typeface="Arial" panose="020B0604020202020204" pitchFamily="34" charset="0"/>
              </a:rPr>
              <a:t> hay </a:t>
            </a:r>
            <a:r>
              <a:rPr lang="en-US" sz="1400" dirty="0" err="1">
                <a:latin typeface="Arial" panose="020B0604020202020204" pitchFamily="34" charset="0"/>
                <a:cs typeface="Arial" panose="020B0604020202020204" pitchFamily="34" charset="0"/>
              </a:rPr>
              <a:t>đu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sô</a:t>
            </a:r>
            <a:r>
              <a:rPr lang="en-US" sz="1400" dirty="0">
                <a:latin typeface="Arial" panose="020B0604020202020204" pitchFamily="34" charset="0"/>
                <a:cs typeface="Arial" panose="020B0604020202020204" pitchFamily="34" charset="0"/>
              </a:rPr>
              <a:t>́ l</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lấy</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a:t>
            </a:r>
          </a:p>
          <a:p>
            <a:pPr marL="285750" indent="-285750" algn="just">
              <a:lnSpc>
                <a:spcPct val="150000"/>
              </a:lnSpc>
              <a:buFontTx/>
              <a:buChar char="-"/>
            </a:pPr>
            <a:r>
              <a:rPr lang="en-US" sz="1400" dirty="0">
                <a:latin typeface="Arial" panose="020B0604020202020204" pitchFamily="34" charset="0"/>
                <a:cs typeface="Arial" panose="020B0604020202020204" pitchFamily="34" charset="0"/>
              </a:rPr>
              <a:t>Cascade of Classifier</a:t>
            </a:r>
          </a:p>
          <a:p>
            <a:pPr algn="just">
              <a:lnSpc>
                <a:spcPct val="150000"/>
              </a:lnSpc>
            </a:pPr>
            <a:r>
              <a:rPr lang="en-US" sz="1400" dirty="0">
                <a:latin typeface="Arial" panose="020B0604020202020204" pitchFamily="34" charset="0"/>
                <a:cs typeface="Arial" panose="020B0604020202020204" pitchFamily="34" charset="0"/>
              </a:rPr>
              <a:t>Giả </a:t>
            </a:r>
            <a:r>
              <a:rPr lang="en-US" sz="1400" dirty="0" err="1">
                <a:latin typeface="Arial" panose="020B0604020202020204" pitchFamily="34" charset="0"/>
                <a:cs typeface="Arial" panose="020B0604020202020204" pitchFamily="34" charset="0"/>
              </a:rPr>
              <a:t>sư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trường</a:t>
            </a:r>
            <a:r>
              <a:rPr lang="en-US" sz="1400" dirty="0">
                <a:latin typeface="Arial" panose="020B0604020202020204" pitchFamily="34" charset="0"/>
                <a:cs typeface="Arial" panose="020B0604020202020204" pitchFamily="34" charset="0"/>
              </a:rPr>
              <a:t> h</a:t>
            </a:r>
            <a:r>
              <a:rPr lang="vi-VN" sz="1400" dirty="0">
                <a:latin typeface="Arial" panose="020B0604020202020204" pitchFamily="34" charset="0"/>
                <a:cs typeface="Arial" panose="020B0604020202020204" pitchFamily="34" charset="0"/>
              </a:rPr>
              <a:t>ơ</a:t>
            </a:r>
            <a:r>
              <a:rPr lang="en-US" sz="1400" dirty="0">
                <a:latin typeface="Arial" panose="020B0604020202020204" pitchFamily="34" charset="0"/>
                <a:cs typeface="Arial" panose="020B0604020202020204" pitchFamily="34" charset="0"/>
              </a:rPr>
              <a:t>̣p, ta </a:t>
            </a:r>
            <a:r>
              <a:rPr lang="en-US" sz="1400" dirty="0" err="1">
                <a:latin typeface="Arial" panose="020B0604020202020204" pitchFamily="34" charset="0"/>
                <a:cs typeface="Arial" panose="020B0604020202020204" pitchFamily="34" charset="0"/>
              </a:rPr>
              <a:t>lấy</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1000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haar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hand detection. </a:t>
            </a:r>
            <a:r>
              <a:rPr lang="en-US" sz="1400" dirty="0" err="1">
                <a:latin typeface="Arial" panose="020B0604020202020204" pitchFamily="34" charset="0"/>
                <a:cs typeface="Arial" panose="020B0604020202020204" pitchFamily="34" charset="0"/>
              </a:rPr>
              <a:t>Thi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1000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vào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không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hiệu</a:t>
            </a:r>
            <a:r>
              <a:rPr lang="en-US" sz="1400" dirty="0">
                <a:latin typeface="Arial" panose="020B0604020202020204" pitchFamily="34" charset="0"/>
                <a:cs typeface="Arial" panose="020B0604020202020204" pitchFamily="34" charset="0"/>
              </a:rPr>
              <a:t> quả </a:t>
            </a:r>
            <a:r>
              <a:rPr lang="en-US" sz="1400" dirty="0" err="1">
                <a:latin typeface="Arial" panose="020B0604020202020204" pitchFamily="34" charset="0"/>
                <a:cs typeface="Arial" panose="020B0604020202020204" pitchFamily="34" charset="0"/>
              </a:rPr>
              <a:t>vê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Nên</a:t>
            </a:r>
            <a:r>
              <a:rPr lang="en-US" sz="1400" dirty="0">
                <a:latin typeface="Arial" panose="020B0604020202020204" pitchFamily="34" charset="0"/>
                <a:cs typeface="Arial" panose="020B0604020202020204" pitchFamily="34" charset="0"/>
              </a:rPr>
              <a:t> Cascade Classifier chia </a:t>
            </a: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đặc</a:t>
            </a:r>
            <a:r>
              <a:rPr lang="en-US" sz="1400" dirty="0">
                <a:latin typeface="Arial" panose="020B0604020202020204" pitchFamily="34" charset="0"/>
                <a:cs typeface="Arial" panose="020B0604020202020204" pitchFamily="34" charset="0"/>
              </a:rPr>
              <a:t> tr</a:t>
            </a:r>
            <a:r>
              <a:rPr lang="vi-VN" sz="1400" dirty="0">
                <a:latin typeface="Arial" panose="020B0604020202020204" pitchFamily="34" charset="0"/>
                <a:cs typeface="Arial" panose="020B0604020202020204" pitchFamily="34" charset="0"/>
              </a:rPr>
              <a:t>ư</a:t>
            </a:r>
            <a:r>
              <a:rPr lang="en-US" sz="1400" dirty="0">
                <a:latin typeface="Arial" panose="020B0604020202020204" pitchFamily="34" charset="0"/>
                <a:cs typeface="Arial" panose="020B0604020202020204" pitchFamily="34" charset="0"/>
              </a:rPr>
              <a:t>ng ra </a:t>
            </a:r>
            <a:r>
              <a:rPr lang="en-US" sz="1400" dirty="0" err="1">
                <a:latin typeface="Arial" panose="020B0604020202020204" pitchFamily="34" charset="0"/>
                <a:cs typeface="Arial" panose="020B0604020202020204" pitchFamily="34" charset="0"/>
              </a:rPr>
              <a:t>thành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tầng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nhau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không</a:t>
            </a:r>
            <a:r>
              <a:rPr lang="en-US" sz="1400" dirty="0">
                <a:latin typeface="Arial" panose="020B0604020202020204" pitchFamily="34" charset="0"/>
                <a:cs typeface="Arial" panose="020B0604020202020204" pitchFamily="34" charset="0"/>
              </a:rPr>
              <a:t> v</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ợt</a:t>
            </a:r>
            <a:r>
              <a:rPr lang="en-US" sz="1400" dirty="0">
                <a:latin typeface="Arial" panose="020B0604020202020204" pitchFamily="34" charset="0"/>
                <a:cs typeface="Arial" panose="020B0604020202020204" pitchFamily="34" charset="0"/>
              </a:rPr>
              <a:t> qua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tầng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đầu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a:t>
            </a:r>
            <a:r>
              <a:rPr lang="en-US" sz="1400" dirty="0">
                <a:latin typeface="Arial" panose="020B0604020202020204" pitchFamily="34" charset="0"/>
                <a:cs typeface="Arial" panose="020B0604020202020204" pitchFamily="34" charset="0"/>
              </a:rPr>
              <a:t>̀ sẽ bị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ngay</a:t>
            </a:r>
            <a:r>
              <a:rPr lang="en-US" sz="1400" dirty="0">
                <a:latin typeface="Arial" panose="020B0604020202020204" pitchFamily="34" charset="0"/>
                <a:cs typeface="Arial" panose="020B0604020202020204" pitchFamily="34" charset="0"/>
              </a:rPr>
              <a:t>.</a:t>
            </a:r>
          </a:p>
        </p:txBody>
      </p:sp>
      <p:pic>
        <p:nvPicPr>
          <p:cNvPr id="26" name="Content Placeholder 25" descr="awdawd&#10;">
            <a:extLst>
              <a:ext uri="{FF2B5EF4-FFF2-40B4-BE49-F238E27FC236}">
                <a16:creationId xmlns:a16="http://schemas.microsoft.com/office/drawing/2014/main" id="{820A49DC-714A-42D6-9CB9-F2FFDC9FE440}"/>
              </a:ext>
            </a:extLst>
          </p:cNvPr>
          <p:cNvPicPr>
            <a:picLocks noGrp="1" noChangeAspect="1"/>
          </p:cNvPicPr>
          <p:nvPr>
            <p:ph sz="quarter" idx="30"/>
          </p:nvPr>
        </p:nvPicPr>
        <p:blipFill>
          <a:blip r:embed="rId6">
            <a:extLst>
              <a:ext uri="{28A0092B-C50C-407E-A947-70E740481C1C}">
                <a14:useLocalDpi xmlns:a14="http://schemas.microsoft.com/office/drawing/2010/main" val="0"/>
              </a:ext>
            </a:extLst>
          </a:blip>
          <a:stretch>
            <a:fillRect/>
          </a:stretch>
        </p:blipFill>
        <p:spPr>
          <a:xfrm>
            <a:off x="23937424" y="8139803"/>
            <a:ext cx="4181804" cy="2375797"/>
          </a:xfrm>
        </p:spPr>
      </p:pic>
      <p:pic>
        <p:nvPicPr>
          <p:cNvPr id="29" name="Picture 28" descr="A picture containing room&#10;&#10;Description automatically generated">
            <a:extLst>
              <a:ext uri="{FF2B5EF4-FFF2-40B4-BE49-F238E27FC236}">
                <a16:creationId xmlns:a16="http://schemas.microsoft.com/office/drawing/2014/main" id="{EB0311D7-0084-4BFA-8139-196FF4A7B5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26891" y="10937520"/>
            <a:ext cx="4192337" cy="3046988"/>
          </a:xfrm>
          <a:prstGeom prst="rect">
            <a:avLst/>
          </a:prstGeom>
        </p:spPr>
      </p:pic>
      <p:sp>
        <p:nvSpPr>
          <p:cNvPr id="30" name="TextBox 29">
            <a:extLst>
              <a:ext uri="{FF2B5EF4-FFF2-40B4-BE49-F238E27FC236}">
                <a16:creationId xmlns:a16="http://schemas.microsoft.com/office/drawing/2014/main" id="{8C2380C1-B01F-41E8-AA36-5D610783D527}"/>
              </a:ext>
            </a:extLst>
          </p:cNvPr>
          <p:cNvSpPr txBox="1"/>
          <p:nvPr/>
        </p:nvSpPr>
        <p:spPr>
          <a:xfrm>
            <a:off x="15713226" y="16709366"/>
            <a:ext cx="7975658" cy="1560492"/>
          </a:xfrm>
          <a:prstGeom prst="rect">
            <a:avLst/>
          </a:prstGeom>
          <a:noFill/>
        </p:spPr>
        <p:txBody>
          <a:bodyPr wrap="square" rtlCol="0">
            <a:spAutoFit/>
          </a:bodyPr>
          <a:lstStyle/>
          <a:p>
            <a:pPr algn="just"/>
            <a:r>
              <a:rPr lang="en-US" sz="1400" dirty="0"/>
              <a:t>b. </a:t>
            </a:r>
            <a:r>
              <a:rPr lang="en-US" sz="1400" b="1" dirty="0"/>
              <a:t>Segmentation Approach</a:t>
            </a:r>
          </a:p>
          <a:p>
            <a:pPr algn="just">
              <a:lnSpc>
                <a:spcPct val="150000"/>
              </a:lnSpc>
            </a:pPr>
            <a:r>
              <a:rPr lang="en-US" sz="1400" dirty="0" err="1"/>
              <a:t>Trong</a:t>
            </a:r>
            <a:r>
              <a:rPr lang="en-US" sz="1400" dirty="0"/>
              <a:t> </a:t>
            </a:r>
            <a:r>
              <a:rPr lang="en-US" sz="1400" dirty="0" err="1"/>
              <a:t>ảnh</a:t>
            </a:r>
            <a:r>
              <a:rPr lang="en-US" sz="1400" dirty="0"/>
              <a:t> có </a:t>
            </a:r>
            <a:r>
              <a:rPr lang="en-US" sz="1400" dirty="0" err="1"/>
              <a:t>nhiều</a:t>
            </a:r>
            <a:r>
              <a:rPr lang="en-US" sz="1400" dirty="0"/>
              <a:t> </a:t>
            </a:r>
            <a:r>
              <a:rPr lang="en-US" sz="1400" dirty="0" err="1"/>
              <a:t>phân</a:t>
            </a:r>
            <a:r>
              <a:rPr lang="en-US" sz="1400" dirty="0"/>
              <a:t> </a:t>
            </a:r>
            <a:r>
              <a:rPr lang="en-US" sz="1400" dirty="0" err="1"/>
              <a:t>vùng</a:t>
            </a:r>
            <a:r>
              <a:rPr lang="en-US" sz="1400" dirty="0"/>
              <a:t> </a:t>
            </a:r>
            <a:r>
              <a:rPr lang="en-US" sz="1400" dirty="0" err="1"/>
              <a:t>màu</a:t>
            </a:r>
            <a:r>
              <a:rPr lang="en-US" sz="1400" dirty="0"/>
              <a:t> </a:t>
            </a:r>
            <a:r>
              <a:rPr lang="en-US" sz="1400" dirty="0" err="1"/>
              <a:t>khác</a:t>
            </a:r>
            <a:r>
              <a:rPr lang="en-US" sz="1400" dirty="0"/>
              <a:t> </a:t>
            </a:r>
            <a:r>
              <a:rPr lang="en-US" sz="1400" dirty="0" err="1"/>
              <a:t>nhau</a:t>
            </a:r>
            <a:r>
              <a:rPr lang="en-US" sz="1400" dirty="0"/>
              <a:t> </a:t>
            </a:r>
            <a:r>
              <a:rPr lang="en-US" sz="1400" dirty="0" err="1"/>
              <a:t>va</a:t>
            </a:r>
            <a:r>
              <a:rPr lang="en-US" sz="1400" dirty="0"/>
              <a:t>̀ </a:t>
            </a:r>
            <a:r>
              <a:rPr lang="en-US" sz="1400" dirty="0" err="1"/>
              <a:t>ro</a:t>
            </a:r>
            <a:r>
              <a:rPr lang="en-US" sz="1400" dirty="0"/>
              <a:t>̃ </a:t>
            </a:r>
            <a:r>
              <a:rPr lang="en-US" sz="1400" dirty="0" err="1"/>
              <a:t>ràng</a:t>
            </a:r>
            <a:r>
              <a:rPr lang="en-US" sz="1400" dirty="0"/>
              <a:t> </a:t>
            </a:r>
            <a:r>
              <a:rPr lang="en-US" sz="1400" dirty="0" err="1"/>
              <a:t>trong</a:t>
            </a:r>
            <a:r>
              <a:rPr lang="en-US" sz="1400" dirty="0"/>
              <a:t> </a:t>
            </a:r>
            <a:r>
              <a:rPr lang="en-US" sz="1400" dirty="0" err="1"/>
              <a:t>điều</a:t>
            </a:r>
            <a:r>
              <a:rPr lang="en-US" sz="1400" dirty="0"/>
              <a:t> </a:t>
            </a:r>
            <a:r>
              <a:rPr lang="en-US" sz="1400" dirty="0" err="1"/>
              <a:t>kiện</a:t>
            </a:r>
            <a:r>
              <a:rPr lang="en-US" sz="1400" dirty="0"/>
              <a:t> </a:t>
            </a:r>
            <a:r>
              <a:rPr lang="en-US" sz="1400" dirty="0" err="1"/>
              <a:t>ánh</a:t>
            </a:r>
            <a:r>
              <a:rPr lang="en-US" sz="1400" dirty="0"/>
              <a:t> </a:t>
            </a:r>
            <a:r>
              <a:rPr lang="en-US" sz="1400" dirty="0" err="1"/>
              <a:t>sáng</a:t>
            </a:r>
            <a:r>
              <a:rPr lang="en-US" sz="1400" dirty="0"/>
              <a:t> </a:t>
            </a:r>
            <a:r>
              <a:rPr lang="en-US" sz="1400" dirty="0" err="1"/>
              <a:t>tốt</a:t>
            </a:r>
            <a:r>
              <a:rPr lang="en-US" sz="1400" dirty="0"/>
              <a:t>, </a:t>
            </a:r>
            <a:r>
              <a:rPr lang="en-US" sz="1400" dirty="0" err="1"/>
              <a:t>ổn</a:t>
            </a:r>
            <a:r>
              <a:rPr lang="en-US" sz="1400" dirty="0"/>
              <a:t> </a:t>
            </a:r>
            <a:r>
              <a:rPr lang="en-US" sz="1400" dirty="0" err="1"/>
              <a:t>định</a:t>
            </a:r>
            <a:r>
              <a:rPr lang="en-US" sz="1400" dirty="0"/>
              <a:t>. </a:t>
            </a:r>
            <a:r>
              <a:rPr lang="en-US" sz="1400" dirty="0" err="1"/>
              <a:t>Nên</a:t>
            </a:r>
            <a:r>
              <a:rPr lang="en-US" sz="1400" dirty="0"/>
              <a:t> ta có </a:t>
            </a:r>
            <a:r>
              <a:rPr lang="en-US" sz="1400" dirty="0" err="1"/>
              <a:t>thê</a:t>
            </a:r>
            <a:r>
              <a:rPr lang="en-US" sz="1400" dirty="0"/>
              <a:t>̉ </a:t>
            </a:r>
            <a:r>
              <a:rPr lang="en-US" sz="1400" dirty="0" err="1"/>
              <a:t>lấy</a:t>
            </a:r>
            <a:r>
              <a:rPr lang="en-US" sz="1400" dirty="0"/>
              <a:t> ra </a:t>
            </a:r>
            <a:r>
              <a:rPr lang="en-US" sz="1400" dirty="0" err="1"/>
              <a:t>những</a:t>
            </a:r>
            <a:r>
              <a:rPr lang="en-US" sz="1400" dirty="0"/>
              <a:t> </a:t>
            </a:r>
            <a:r>
              <a:rPr lang="en-US" sz="1400" dirty="0" err="1"/>
              <a:t>vùng</a:t>
            </a:r>
            <a:r>
              <a:rPr lang="en-US" sz="1400" dirty="0"/>
              <a:t> </a:t>
            </a:r>
            <a:r>
              <a:rPr lang="en-US" sz="1400" dirty="0" err="1"/>
              <a:t>thuộc</a:t>
            </a:r>
            <a:r>
              <a:rPr lang="en-US" sz="1400" dirty="0"/>
              <a:t> gam </a:t>
            </a:r>
            <a:r>
              <a:rPr lang="en-US" sz="1400" dirty="0" err="1"/>
              <a:t>màu</a:t>
            </a:r>
            <a:r>
              <a:rPr lang="en-US" sz="1400" dirty="0"/>
              <a:t> </a:t>
            </a:r>
            <a:r>
              <a:rPr lang="en-US" sz="1400" dirty="0" err="1"/>
              <a:t>trên</a:t>
            </a:r>
            <a:r>
              <a:rPr lang="en-US" sz="1400" dirty="0"/>
              <a:t> </a:t>
            </a:r>
            <a:r>
              <a:rPr lang="en-US" sz="1400" dirty="0" err="1"/>
              <a:t>bàn</a:t>
            </a:r>
            <a:r>
              <a:rPr lang="en-US" sz="1400" dirty="0"/>
              <a:t> </a:t>
            </a:r>
            <a:r>
              <a:rPr lang="en-US" sz="1400" dirty="0" err="1"/>
              <a:t>tay</a:t>
            </a:r>
            <a:r>
              <a:rPr lang="en-US" sz="1400" dirty="0"/>
              <a:t>. </a:t>
            </a:r>
            <a:r>
              <a:rPr lang="en-US" sz="1400" dirty="0" err="1"/>
              <a:t>Tuy</a:t>
            </a:r>
            <a:r>
              <a:rPr lang="en-US" sz="1400" dirty="0"/>
              <a:t> </a:t>
            </a:r>
            <a:r>
              <a:rPr lang="en-US" sz="1400" dirty="0" err="1"/>
              <a:t>nhiên</a:t>
            </a:r>
            <a:r>
              <a:rPr lang="en-US" sz="1400" dirty="0"/>
              <a:t> </a:t>
            </a:r>
            <a:r>
              <a:rPr lang="en-US" sz="1400" dirty="0" err="1"/>
              <a:t>trong</a:t>
            </a:r>
            <a:r>
              <a:rPr lang="en-US" sz="1400" dirty="0"/>
              <a:t> quá </a:t>
            </a:r>
            <a:r>
              <a:rPr lang="en-US" sz="1400" dirty="0" err="1"/>
              <a:t>trình</a:t>
            </a:r>
            <a:r>
              <a:rPr lang="en-US" sz="1400" dirty="0"/>
              <a:t> </a:t>
            </a:r>
            <a:r>
              <a:rPr lang="en-US" sz="1400" dirty="0" err="1"/>
              <a:t>thực</a:t>
            </a:r>
            <a:r>
              <a:rPr lang="en-US" sz="1400" dirty="0"/>
              <a:t> </a:t>
            </a:r>
            <a:r>
              <a:rPr lang="en-US" sz="1400" dirty="0" err="1"/>
              <a:t>nghiệm</a:t>
            </a:r>
            <a:r>
              <a:rPr lang="en-US" sz="1400" dirty="0"/>
              <a:t>, </a:t>
            </a:r>
            <a:r>
              <a:rPr lang="en-US" sz="1400" dirty="0" err="1"/>
              <a:t>vẫn</a:t>
            </a:r>
            <a:r>
              <a:rPr lang="en-US" sz="1400" dirty="0"/>
              <a:t> </a:t>
            </a:r>
            <a:r>
              <a:rPr lang="en-US" sz="1400" dirty="0" err="1"/>
              <a:t>tồn</a:t>
            </a:r>
            <a:r>
              <a:rPr lang="en-US" sz="1400" dirty="0"/>
              <a:t> </a:t>
            </a:r>
            <a:r>
              <a:rPr lang="en-US" sz="1400" dirty="0" err="1"/>
              <a:t>tại</a:t>
            </a:r>
            <a:r>
              <a:rPr lang="en-US" sz="1400" dirty="0"/>
              <a:t> </a:t>
            </a:r>
            <a:r>
              <a:rPr lang="en-US" sz="1400" dirty="0" err="1"/>
              <a:t>nhiễu</a:t>
            </a:r>
            <a:r>
              <a:rPr lang="en-US" sz="1400" dirty="0"/>
              <a:t> ở </a:t>
            </a:r>
            <a:r>
              <a:rPr lang="en-US" sz="1400" dirty="0" err="1"/>
              <a:t>một</a:t>
            </a:r>
            <a:r>
              <a:rPr lang="en-US" sz="1400" dirty="0"/>
              <a:t> </a:t>
            </a:r>
            <a:r>
              <a:rPr lang="en-US" sz="1400" dirty="0" err="1"/>
              <a:t>sô</a:t>
            </a:r>
            <a:r>
              <a:rPr lang="en-US" sz="1400" dirty="0"/>
              <a:t>́ </a:t>
            </a:r>
            <a:r>
              <a:rPr lang="en-US" sz="1400" dirty="0" err="1"/>
              <a:t>chô</a:t>
            </a:r>
            <a:r>
              <a:rPr lang="en-US" sz="1400" dirty="0"/>
              <a:t>̃, </a:t>
            </a:r>
            <a:r>
              <a:rPr lang="en-US" sz="1400" dirty="0" err="1"/>
              <a:t>nên</a:t>
            </a:r>
            <a:r>
              <a:rPr lang="en-US" sz="1400" dirty="0"/>
              <a:t> </a:t>
            </a:r>
            <a:r>
              <a:rPr lang="en-US" sz="1400" dirty="0" err="1"/>
              <a:t>nhóm</a:t>
            </a:r>
            <a:r>
              <a:rPr lang="en-US" sz="1400" dirty="0"/>
              <a:t> </a:t>
            </a:r>
            <a:r>
              <a:rPr lang="en-US" sz="1400" dirty="0" err="1"/>
              <a:t>bô</a:t>
            </a:r>
            <a:r>
              <a:rPr lang="en-US" sz="1400" dirty="0"/>
              <a:t>̉ sung threshold </a:t>
            </a:r>
            <a:r>
              <a:rPr lang="en-US" sz="1400" dirty="0" err="1"/>
              <a:t>đê</a:t>
            </a:r>
            <a:r>
              <a:rPr lang="en-US" sz="1400" dirty="0"/>
              <a:t>̉ </a:t>
            </a:r>
            <a:r>
              <a:rPr lang="en-US" sz="1400" dirty="0" err="1"/>
              <a:t>lấy</a:t>
            </a:r>
            <a:r>
              <a:rPr lang="en-US" sz="1400" dirty="0"/>
              <a:t> </a:t>
            </a:r>
            <a:r>
              <a:rPr lang="en-US" sz="1400" dirty="0" err="1"/>
              <a:t>mỗi</a:t>
            </a:r>
            <a:r>
              <a:rPr lang="en-US" sz="1400" dirty="0"/>
              <a:t> </a:t>
            </a:r>
            <a:r>
              <a:rPr lang="en-US" sz="1400" dirty="0" err="1"/>
              <a:t>bàn</a:t>
            </a:r>
            <a:r>
              <a:rPr lang="en-US" sz="1400" dirty="0"/>
              <a:t> </a:t>
            </a:r>
            <a:r>
              <a:rPr lang="en-US" sz="1400" dirty="0" err="1"/>
              <a:t>tay</a:t>
            </a:r>
            <a:r>
              <a:rPr lang="en-US" sz="1400" dirty="0"/>
              <a:t> </a:t>
            </a:r>
            <a:r>
              <a:rPr lang="en-US" sz="1400" dirty="0" err="1"/>
              <a:t>chính</a:t>
            </a:r>
            <a:r>
              <a:rPr lang="en-US" sz="1400" dirty="0"/>
              <a:t> </a:t>
            </a:r>
            <a:r>
              <a:rPr lang="en-US" sz="1400" dirty="0" err="1"/>
              <a:t>xác</a:t>
            </a:r>
            <a:r>
              <a:rPr lang="en-US" sz="1400" dirty="0"/>
              <a:t> h</a:t>
            </a:r>
            <a:r>
              <a:rPr lang="vi-VN" sz="1400" dirty="0"/>
              <a:t>ơ</a:t>
            </a:r>
            <a:r>
              <a:rPr lang="en-US" sz="1400" dirty="0"/>
              <a:t>n.</a:t>
            </a:r>
          </a:p>
        </p:txBody>
      </p:sp>
      <p:pic>
        <p:nvPicPr>
          <p:cNvPr id="42" name="Picture 41" descr="A close up of a dinosaur&#10;&#10;Description automatically generated">
            <a:extLst>
              <a:ext uri="{FF2B5EF4-FFF2-40B4-BE49-F238E27FC236}">
                <a16:creationId xmlns:a16="http://schemas.microsoft.com/office/drawing/2014/main" id="{E828AD55-C9B2-4BEB-9897-2BA6EA55579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61087" y="14578826"/>
            <a:ext cx="4181804" cy="3821658"/>
          </a:xfrm>
          <a:prstGeom prst="rect">
            <a:avLst/>
          </a:prstGeom>
        </p:spPr>
      </p:pic>
      <p:sp>
        <p:nvSpPr>
          <p:cNvPr id="43" name="TextBox 42">
            <a:extLst>
              <a:ext uri="{FF2B5EF4-FFF2-40B4-BE49-F238E27FC236}">
                <a16:creationId xmlns:a16="http://schemas.microsoft.com/office/drawing/2014/main" id="{F9EA5DDC-1029-47AA-92E3-39235D24F134}"/>
              </a:ext>
            </a:extLst>
          </p:cNvPr>
          <p:cNvSpPr txBox="1"/>
          <p:nvPr/>
        </p:nvSpPr>
        <p:spPr>
          <a:xfrm>
            <a:off x="15713226" y="18783026"/>
            <a:ext cx="12168237" cy="3930371"/>
          </a:xfrm>
          <a:prstGeom prst="rect">
            <a:avLst/>
          </a:prstGeom>
          <a:noFill/>
        </p:spPr>
        <p:txBody>
          <a:bodyPr wrap="square" rtlCol="0">
            <a:spAutoFit/>
          </a:bodyPr>
          <a:lstStyle/>
          <a:p>
            <a:pPr marL="342900" indent="-342900" algn="just">
              <a:lnSpc>
                <a:spcPct val="150000"/>
              </a:lnSpc>
              <a:buFont typeface="+mj-lt"/>
              <a:buAutoNum type="arabicPeriod" startAt="2"/>
            </a:pPr>
            <a:r>
              <a:rPr lang="en-US" sz="1400" b="1" dirty="0">
                <a:latin typeface="Arial" panose="020B0604020202020204" pitchFamily="34" charset="0"/>
                <a:cs typeface="Arial" panose="020B0604020202020204" pitchFamily="34" charset="0"/>
              </a:rPr>
              <a:t>Sign Language Classification</a:t>
            </a:r>
          </a:p>
          <a:p>
            <a:pPr marL="342900" indent="-342900" algn="just">
              <a:lnSpc>
                <a:spcPct val="150000"/>
              </a:lnSpc>
              <a:buAutoNum type="alphaLcPeriod"/>
            </a:pPr>
            <a:r>
              <a:rPr lang="en-US" sz="1400" b="1" dirty="0" err="1">
                <a:latin typeface="Arial" panose="020B0604020202020204" pitchFamily="34" charset="0"/>
                <a:cs typeface="Arial" panose="020B0604020202020204" pitchFamily="34" charset="0"/>
              </a:rPr>
              <a:t>Lựa</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chọn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kiến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trúc</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mạng</a:t>
            </a:r>
            <a:r>
              <a:rPr lang="en-US" sz="1400" b="1" dirty="0">
                <a:latin typeface="Arial" panose="020B0604020202020204" pitchFamily="34" charset="0"/>
                <a:cs typeface="Arial" panose="020B0604020202020204" pitchFamily="34" charset="0"/>
              </a:rPr>
              <a:t> Deep Learning</a:t>
            </a:r>
          </a:p>
          <a:p>
            <a:pPr algn="just">
              <a:lnSpc>
                <a:spcPct val="150000"/>
              </a:lnSpc>
            </a:pPr>
            <a:r>
              <a:rPr lang="en-US" sz="1400" dirty="0" err="1">
                <a:latin typeface="Arial" panose="020B0604020202020204" pitchFamily="34" charset="0"/>
                <a:cs typeface="Arial" panose="020B0604020202020204" pitchFamily="34" charset="0"/>
              </a:rPr>
              <a:t>Hiện</a:t>
            </a:r>
            <a:r>
              <a:rPr lang="en-US" sz="1400" dirty="0">
                <a:latin typeface="Arial" panose="020B0604020202020204" pitchFamily="34" charset="0"/>
                <a:cs typeface="Arial" panose="020B0604020202020204" pitchFamily="34" charset="0"/>
              </a:rPr>
              <a:t> nay, </a:t>
            </a:r>
            <a:r>
              <a:rPr lang="en-US" sz="1400" dirty="0" err="1">
                <a:latin typeface="Arial" panose="020B0604020202020204" pitchFamily="34" charset="0"/>
                <a:cs typeface="Arial" panose="020B0604020202020204" pitchFamily="34" charset="0"/>
              </a:rPr>
              <a:t>nhiều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trúc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mạng</a:t>
            </a:r>
            <a:r>
              <a:rPr lang="en-US" sz="1400" dirty="0">
                <a:latin typeface="Arial" panose="020B0604020202020204" pitchFamily="34" charset="0"/>
                <a:cs typeface="Arial" panose="020B0604020202020204" pitchFamily="34" charset="0"/>
              </a:rPr>
              <a:t> Deep Learning </a:t>
            </a:r>
            <a:r>
              <a:rPr lang="en-US" sz="1400" dirty="0" err="1">
                <a:latin typeface="Arial" panose="020B0604020202020204" pitchFamily="34" charset="0"/>
                <a:cs typeface="Arial" panose="020B0604020202020204" pitchFamily="34" charset="0"/>
              </a:rPr>
              <a:t>đa</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sinh</a:t>
            </a:r>
            <a:r>
              <a:rPr lang="en-US" sz="1400" dirty="0">
                <a:latin typeface="Arial" panose="020B0604020202020204" pitchFamily="34" charset="0"/>
                <a:cs typeface="Arial" panose="020B0604020202020204" pitchFamily="34" charset="0"/>
              </a:rPr>
              <a:t> ra </a:t>
            </a:r>
            <a:r>
              <a:rPr lang="en-US" sz="1400" dirty="0" err="1">
                <a:latin typeface="Arial" panose="020B0604020202020204" pitchFamily="34" charset="0"/>
                <a:cs typeface="Arial" panose="020B0604020202020204" pitchFamily="34" charset="0"/>
              </a:rPr>
              <a:t>va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đang</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cứu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ơ</a:t>
            </a:r>
            <a:r>
              <a:rPr lang="en-US" sz="1400" dirty="0">
                <a:latin typeface="Arial" panose="020B0604020202020204" pitchFamily="34" charset="0"/>
                <a:cs typeface="Arial" panose="020B0604020202020204" pitchFamily="34" charset="0"/>
              </a:rPr>
              <a:t>n </a:t>
            </a:r>
            <a:r>
              <a:rPr lang="en-US" sz="1400" dirty="0" err="1">
                <a:latin typeface="Arial" panose="020B0604020202020204" pitchFamily="34" charset="0"/>
                <a:cs typeface="Arial" panose="020B0604020202020204" pitchFamily="34" charset="0"/>
              </a:rPr>
              <a:t>cư</a:t>
            </a:r>
            <a:r>
              <a:rPr lang="en-US" sz="1400" dirty="0">
                <a:latin typeface="Arial" panose="020B0604020202020204" pitchFamily="34" charset="0"/>
                <a:cs typeface="Arial" panose="020B0604020202020204" pitchFamily="34" charset="0"/>
              </a:rPr>
              <a:t>̉ là </a:t>
            </a: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a:t>
            </a:r>
            <a:r>
              <a:rPr lang="en-US" sz="1400" dirty="0">
                <a:latin typeface="Arial" panose="020B0604020202020204" pitchFamily="34" charset="0"/>
                <a:cs typeface="Arial" panose="020B0604020202020204" pitchFamily="34" charset="0"/>
              </a:rPr>
              <a:t>̀ CNN </a:t>
            </a:r>
            <a:r>
              <a:rPr lang="en-US" sz="1400" dirty="0" err="1">
                <a:latin typeface="Arial" panose="020B0604020202020204" pitchFamily="34" charset="0"/>
                <a:cs typeface="Arial" panose="020B0604020202020204" pitchFamily="34" charset="0"/>
              </a:rPr>
              <a:t>như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DenseNet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MobileNet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InceptionResNet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Tuy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nhiên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đê</a:t>
            </a:r>
            <a:r>
              <a:rPr lang="en-US" sz="1400" dirty="0">
                <a:latin typeface="Arial" panose="020B0604020202020204" pitchFamily="34" charset="0"/>
                <a:cs typeface="Arial" panose="020B0604020202020204" pitchFamily="34" charset="0"/>
              </a:rPr>
              <a:t>̉ có </a:t>
            </a:r>
            <a:r>
              <a:rPr lang="en-US" sz="1400" dirty="0" err="1">
                <a:latin typeface="Arial" panose="020B0604020202020204" pitchFamily="34" charset="0"/>
                <a:cs typeface="Arial" panose="020B0604020202020204" pitchFamily="34" charset="0"/>
              </a:rPr>
              <a:t>thê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ngôn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hiệu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một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cách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hiệu</a:t>
            </a:r>
            <a:r>
              <a:rPr lang="en-US" sz="1400" dirty="0">
                <a:latin typeface="Arial" panose="020B0604020202020204" pitchFamily="34" charset="0"/>
                <a:cs typeface="Arial" panose="020B0604020202020204" pitchFamily="34" charset="0"/>
              </a:rPr>
              <a:t> quả, </a:t>
            </a:r>
            <a:r>
              <a:rPr lang="en-US" sz="1400" dirty="0" err="1">
                <a:latin typeface="Arial" panose="020B0604020202020204" pitchFamily="34" charset="0"/>
                <a:cs typeface="Arial" panose="020B0604020202020204" pitchFamily="34" charset="0"/>
              </a:rPr>
              <a:t>chính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đồng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ứng</a:t>
            </a:r>
            <a:r>
              <a:rPr lang="en-US" sz="1400" dirty="0">
                <a:latin typeface="Arial" panose="020B0604020202020204" pitchFamily="34" charset="0"/>
                <a:cs typeface="Arial" panose="020B0604020202020204" pitchFamily="34" charset="0"/>
              </a:rPr>
              <a:t> đ</a:t>
            </a:r>
            <a:r>
              <a:rPr lang="vi-VN" sz="1400" dirty="0">
                <a:latin typeface="Arial" panose="020B0604020202020204" pitchFamily="34" charset="0"/>
                <a:cs typeface="Arial" panose="020B0604020202020204" pitchFamily="34" charset="0"/>
              </a:rPr>
              <a:t>ư</a:t>
            </a:r>
            <a:r>
              <a:rPr lang="en-US" sz="1400" dirty="0" err="1">
                <a:latin typeface="Arial" panose="020B0604020202020204" pitchFamily="34" charset="0"/>
                <a:cs typeface="Arial" panose="020B0604020202020204" pitchFamily="34" charset="0"/>
              </a:rPr>
              <a:t>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vê</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mặt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realtime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nên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quyết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định</a:t>
            </a:r>
            <a:r>
              <a:rPr lang="en-US" sz="1400" dirty="0">
                <a:latin typeface="Arial" panose="020B0604020202020204" pitchFamily="34" charset="0"/>
                <a:cs typeface="Arial" panose="020B0604020202020204" pitchFamily="34" charset="0"/>
              </a:rPr>
              <a:t> chỉ </a:t>
            </a:r>
            <a:r>
              <a:rPr lang="en-US" sz="1400" dirty="0" err="1">
                <a:latin typeface="Arial" panose="020B0604020202020204" pitchFamily="34" charset="0"/>
                <a:cs typeface="Arial" panose="020B0604020202020204" pitchFamily="34" charset="0"/>
              </a:rPr>
              <a:t>sư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các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hình</a:t>
            </a:r>
            <a:r>
              <a:rPr lang="en-US" sz="1400" dirty="0">
                <a:latin typeface="Arial" panose="020B0604020202020204" pitchFamily="34" charset="0"/>
                <a:cs typeface="Arial" panose="020B0604020202020204" pitchFamily="34" charset="0"/>
              </a:rPr>
              <a:t> CNN đ</a:t>
            </a:r>
            <a:r>
              <a:rPr lang="vi-VN" sz="1400" dirty="0">
                <a:latin typeface="Arial" panose="020B0604020202020204" pitchFamily="34" charset="0"/>
                <a:cs typeface="Arial" panose="020B0604020202020204" pitchFamily="34" charset="0"/>
              </a:rPr>
              <a:t>ơ</a:t>
            </a:r>
            <a:r>
              <a:rPr lang="en-US" sz="1400" dirty="0">
                <a:latin typeface="Arial" panose="020B0604020202020204" pitchFamily="34" charset="0"/>
                <a:cs typeface="Arial" panose="020B0604020202020204" pitchFamily="34" charset="0"/>
              </a:rPr>
              <a:t>n </a:t>
            </a:r>
            <a:r>
              <a:rPr lang="en-US" sz="1400" dirty="0" err="1">
                <a:latin typeface="Arial" panose="020B0604020202020204" pitchFamily="34" charset="0"/>
                <a:cs typeface="Arial" panose="020B0604020202020204" pitchFamily="34" charset="0"/>
              </a:rPr>
              <a:t>giản</a:t>
            </a:r>
            <a:r>
              <a:rPr lang="en-US" sz="1400" dirty="0">
                <a:latin typeface="Arial" panose="020B0604020202020204" pitchFamily="34" charset="0"/>
                <a:cs typeface="Arial" panose="020B0604020202020204" pitchFamily="34" charset="0"/>
              </a:rPr>
              <a:t> mà </a:t>
            </a:r>
            <a:r>
              <a:rPr lang="en-US" sz="1400" dirty="0" err="1">
                <a:latin typeface="Arial" panose="020B0604020202020204" pitchFamily="34" charset="0"/>
                <a:cs typeface="Arial" panose="020B0604020202020204" pitchFamily="34" charset="0"/>
              </a:rPr>
              <a:t>nhóm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tư</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xây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dựng</a:t>
            </a:r>
            <a:r>
              <a:rPr lang="en-US" sz="1400" dirty="0">
                <a:latin typeface="Arial" panose="020B0604020202020204" pitchFamily="34" charset="0"/>
                <a:cs typeface="Arial" panose="020B0604020202020204" pitchFamily="34" charset="0"/>
              </a:rPr>
              <a:t> do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gian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ứng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nhanh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a:t>
            </a:r>
          </a:p>
          <a:p>
            <a:pPr algn="just">
              <a:lnSpc>
                <a:spcPct val="150000"/>
              </a:lnSpc>
            </a:pPr>
            <a:r>
              <a:rPr lang="en-US" sz="1400" b="1" dirty="0">
                <a:latin typeface="Arial" panose="020B0604020202020204" pitchFamily="34" charset="0"/>
                <a:cs typeface="Arial" panose="020B0604020202020204" pitchFamily="34" charset="0"/>
              </a:rPr>
              <a:t>b. </a:t>
            </a:r>
            <a:r>
              <a:rPr lang="en-US" sz="1400" b="1" dirty="0" err="1">
                <a:latin typeface="Arial" panose="020B0604020202020204" pitchFamily="34" charset="0"/>
                <a:cs typeface="Arial" panose="020B0604020202020204" pitchFamily="34" charset="0"/>
              </a:rPr>
              <a:t>Lựa</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chọn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thuật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toán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tối</a:t>
            </a:r>
            <a:r>
              <a:rPr lang="en-US" sz="1400" b="1" dirty="0">
                <a:latin typeface="Arial" panose="020B0604020202020204" pitchFamily="34" charset="0"/>
                <a:cs typeface="Arial" panose="020B0604020202020204" pitchFamily="34" charset="0"/>
              </a:rPr>
              <a:t> </a:t>
            </a:r>
            <a:r>
              <a:rPr lang="vi-VN" sz="1400" b="1" dirty="0">
                <a:latin typeface="Arial" panose="020B0604020202020204" pitchFamily="34" charset="0"/>
                <a:cs typeface="Arial" panose="020B0604020202020204" pitchFamily="34" charset="0"/>
              </a:rPr>
              <a:t>ư</a:t>
            </a:r>
            <a:r>
              <a:rPr lang="en-US" sz="1400" b="1" dirty="0">
                <a:latin typeface="Arial" panose="020B0604020202020204" pitchFamily="34" charset="0"/>
                <a:cs typeface="Arial" panose="020B0604020202020204" pitchFamily="34" charset="0"/>
              </a:rPr>
              <a:t>u</a:t>
            </a:r>
          </a:p>
          <a:p>
            <a:pPr algn="just">
              <a:lnSpc>
                <a:spcPct val="150000"/>
              </a:lnSpc>
            </a:pPr>
            <a:r>
              <a:rPr lang="vi-VN" sz="1400" dirty="0">
                <a:latin typeface="Arial" panose="020B0604020202020204" pitchFamily="34" charset="0"/>
                <a:cs typeface="Arial" panose="020B0604020202020204" pitchFamily="34" charset="0"/>
              </a:rPr>
              <a:t>Thuật toán tối ưu cũng gồm rất nhiều lựa chọn, sau một thời gian khảo sát nhóm quyết định sử dụng thuật toán tối ưu </a:t>
            </a:r>
            <a:r>
              <a:rPr lang="vi-VN" sz="1400" dirty="0" err="1">
                <a:latin typeface="Arial" panose="020B0604020202020204" pitchFamily="34" charset="0"/>
                <a:cs typeface="Arial" panose="020B0604020202020204" pitchFamily="34" charset="0"/>
              </a:rPr>
              <a:t>Adam</a:t>
            </a:r>
            <a:r>
              <a:rPr lang="vi-VN" sz="1400" dirty="0">
                <a:latin typeface="Arial" panose="020B0604020202020204" pitchFamily="34" charset="0"/>
                <a:cs typeface="Arial" panose="020B0604020202020204" pitchFamily="34" charset="0"/>
              </a:rPr>
              <a:t> vì:</a:t>
            </a:r>
          </a:p>
          <a:p>
            <a:pPr marL="285750" indent="-285750" algn="just">
              <a:lnSpc>
                <a:spcPct val="150000"/>
              </a:lnSpc>
              <a:buFontTx/>
              <a:buChar char="-"/>
            </a:pPr>
            <a:r>
              <a:rPr lang="vi-VN" sz="1400" dirty="0">
                <a:latin typeface="Arial" panose="020B0604020202020204" pitchFamily="34" charset="0"/>
                <a:cs typeface="Arial" panose="020B0604020202020204" pitchFamily="34" charset="0"/>
              </a:rPr>
              <a:t>Dể cấu hình</a:t>
            </a:r>
            <a:endParaRPr lang="en-US" sz="1400" dirty="0">
              <a:latin typeface="Arial" panose="020B0604020202020204" pitchFamily="34" charset="0"/>
              <a:cs typeface="Arial" panose="020B0604020202020204" pitchFamily="34" charset="0"/>
            </a:endParaRPr>
          </a:p>
          <a:p>
            <a:pPr marL="285750" indent="-285750" algn="just">
              <a:lnSpc>
                <a:spcPct val="150000"/>
              </a:lnSpc>
              <a:buFontTx/>
              <a:buChar char="-"/>
            </a:pPr>
            <a:r>
              <a:rPr lang="vi-VN" sz="1400" dirty="0">
                <a:latin typeface="Arial" panose="020B0604020202020204" pitchFamily="34" charset="0"/>
                <a:cs typeface="Arial" panose="020B0604020202020204" pitchFamily="34" charset="0"/>
              </a:rPr>
              <a:t>Độ phức tạp hiệu quả</a:t>
            </a:r>
            <a:endParaRPr lang="en-US" sz="1400" dirty="0">
              <a:latin typeface="Arial" panose="020B0604020202020204" pitchFamily="34" charset="0"/>
              <a:cs typeface="Arial" panose="020B0604020202020204" pitchFamily="34" charset="0"/>
            </a:endParaRPr>
          </a:p>
          <a:p>
            <a:pPr marL="285750" indent="-285750" algn="just">
              <a:lnSpc>
                <a:spcPct val="150000"/>
              </a:lnSpc>
              <a:buFontTx/>
              <a:buChar char="-"/>
            </a:pPr>
            <a:r>
              <a:rPr lang="vi-VN" sz="1400" dirty="0">
                <a:latin typeface="Arial" panose="020B0604020202020204" pitchFamily="34" charset="0"/>
                <a:cs typeface="Arial" panose="020B0604020202020204" pitchFamily="34" charset="0"/>
              </a:rPr>
              <a:t>Các siêu tham số được biến thiên một cách hiệu quả</a:t>
            </a:r>
          </a:p>
          <a:p>
            <a:pPr marL="285750" indent="-285750" algn="just">
              <a:lnSpc>
                <a:spcPct val="150000"/>
              </a:lnSpc>
              <a:buFontTx/>
              <a:buChar char="-"/>
            </a:pPr>
            <a:r>
              <a:rPr lang="vi-VN" sz="1400" dirty="0">
                <a:latin typeface="Arial" panose="020B0604020202020204" pitchFamily="34" charset="0"/>
                <a:cs typeface="Arial" panose="020B0604020202020204" pitchFamily="34" charset="0"/>
              </a:rPr>
              <a:t>Ít bộ nhớ yêu cầu</a:t>
            </a:r>
          </a:p>
        </p:txBody>
      </p:sp>
      <p:sp>
        <p:nvSpPr>
          <p:cNvPr id="55" name="Text Placeholder 4">
            <a:extLst>
              <a:ext uri="{FF2B5EF4-FFF2-40B4-BE49-F238E27FC236}">
                <a16:creationId xmlns:a16="http://schemas.microsoft.com/office/drawing/2014/main" id="{BC1D943A-00E6-4741-B54B-03E22B5D693C}"/>
              </a:ext>
            </a:extLst>
          </p:cNvPr>
          <p:cNvSpPr txBox="1">
            <a:spLocks/>
          </p:cNvSpPr>
          <p:nvPr/>
        </p:nvSpPr>
        <p:spPr>
          <a:xfrm>
            <a:off x="15155587" y="23290056"/>
            <a:ext cx="13044367" cy="995874"/>
          </a:xfrm>
          <a:prstGeom prst="rect">
            <a:avLst/>
          </a:prstGeom>
          <a:noFill/>
        </p:spPr>
        <p:txBody>
          <a:bodyPr vert="horz" lIns="365760" tIns="45720" rIns="91440" bIns="45720" rtlCol="0" anchor="b">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Experiments</a:t>
            </a:r>
          </a:p>
        </p:txBody>
      </p:sp>
      <p:sp>
        <p:nvSpPr>
          <p:cNvPr id="45" name="TextBox 44">
            <a:extLst>
              <a:ext uri="{FF2B5EF4-FFF2-40B4-BE49-F238E27FC236}">
                <a16:creationId xmlns:a16="http://schemas.microsoft.com/office/drawing/2014/main" id="{A7BF3B69-8BD4-43F7-ACE6-25EE69E873A4}"/>
              </a:ext>
            </a:extLst>
          </p:cNvPr>
          <p:cNvSpPr txBox="1"/>
          <p:nvPr/>
        </p:nvSpPr>
        <p:spPr>
          <a:xfrm>
            <a:off x="15762639" y="24540216"/>
            <a:ext cx="12069410" cy="4478662"/>
          </a:xfrm>
          <a:prstGeom prst="rect">
            <a:avLst/>
          </a:prstGeom>
          <a:noFill/>
        </p:spPr>
        <p:txBody>
          <a:bodyPr wrap="square" rtlCol="0">
            <a:spAutoFit/>
          </a:bodyPr>
          <a:lstStyle/>
          <a:p>
            <a:pPr algn="just">
              <a:lnSpc>
                <a:spcPct val="150000"/>
              </a:lnSpc>
            </a:pPr>
            <a:r>
              <a:rPr lang="vi-VN" sz="1600" dirty="0"/>
              <a:t>Những thực nghiệm chính của đồ án được thực thi bằng việc sử dụng thư viện </a:t>
            </a:r>
            <a:r>
              <a:rPr lang="vi-VN" sz="1600" dirty="0" err="1"/>
              <a:t>Keras</a:t>
            </a:r>
            <a:r>
              <a:rPr lang="vi-VN" sz="1600" dirty="0"/>
              <a:t> với </a:t>
            </a:r>
            <a:r>
              <a:rPr lang="vi-VN" sz="1600" dirty="0" err="1"/>
              <a:t>Tensorflow</a:t>
            </a:r>
            <a:r>
              <a:rPr lang="vi-VN" sz="1600" dirty="0"/>
              <a:t> </a:t>
            </a:r>
            <a:r>
              <a:rPr lang="vi-VN" sz="1600" dirty="0" err="1"/>
              <a:t>back-end</a:t>
            </a:r>
            <a:r>
              <a:rPr lang="vi-VN" sz="1600" dirty="0"/>
              <a:t> đồng thời với </a:t>
            </a:r>
            <a:r>
              <a:rPr lang="en-US" sz="1600" dirty="0"/>
              <a:t>GPU</a:t>
            </a:r>
            <a:r>
              <a:rPr lang="vi-VN" sz="1600" dirty="0"/>
              <a:t> </a:t>
            </a:r>
            <a:r>
              <a:rPr lang="en-US" sz="1600" dirty="0"/>
              <a:t>GTX 750 </a:t>
            </a:r>
            <a:r>
              <a:rPr lang="en-US" sz="1600" dirty="0" err="1"/>
              <a:t>Ti</a:t>
            </a:r>
            <a:r>
              <a:rPr lang="en-US" sz="1600" dirty="0"/>
              <a:t> </a:t>
            </a:r>
            <a:r>
              <a:rPr lang="vi-VN" sz="1600" dirty="0"/>
              <a:t>để giảm thời gian </a:t>
            </a:r>
            <a:r>
              <a:rPr lang="vi-VN" sz="1600" dirty="0" err="1"/>
              <a:t>training</a:t>
            </a:r>
            <a:r>
              <a:rPr lang="vi-VN" sz="1600" dirty="0"/>
              <a:t> </a:t>
            </a:r>
            <a:r>
              <a:rPr lang="vi-VN" sz="1600" dirty="0" err="1"/>
              <a:t>model</a:t>
            </a:r>
            <a:r>
              <a:rPr lang="vi-VN" sz="1600" dirty="0"/>
              <a:t>.</a:t>
            </a:r>
          </a:p>
          <a:p>
            <a:pPr algn="just">
              <a:lnSpc>
                <a:spcPct val="150000"/>
              </a:lnSpc>
            </a:pPr>
            <a:r>
              <a:rPr lang="vi-VN" sz="1600" dirty="0"/>
              <a:t>Để lấy được kết quả tốt nhất của </a:t>
            </a:r>
            <a:r>
              <a:rPr lang="vi-VN" sz="1600" dirty="0" err="1"/>
              <a:t>model</a:t>
            </a:r>
            <a:r>
              <a:rPr lang="vi-VN" sz="1600" dirty="0"/>
              <a:t>, nhóm cho mỗi </a:t>
            </a:r>
            <a:r>
              <a:rPr lang="vi-VN" sz="1600" dirty="0" err="1"/>
              <a:t>model</a:t>
            </a:r>
            <a:r>
              <a:rPr lang="vi-VN" sz="1600" dirty="0"/>
              <a:t> học </a:t>
            </a:r>
            <a:r>
              <a:rPr lang="vi-VN" sz="1600" dirty="0" err="1"/>
              <a:t>dataset</a:t>
            </a:r>
            <a:r>
              <a:rPr lang="vi-VN" sz="1600" dirty="0"/>
              <a:t> tổng 100 lần (</a:t>
            </a:r>
            <a:r>
              <a:rPr lang="vi-VN" sz="1600" dirty="0" err="1"/>
              <a:t>epochs</a:t>
            </a:r>
            <a:r>
              <a:rPr lang="vi-VN" sz="1600" dirty="0"/>
              <a:t> = 100). Do </a:t>
            </a:r>
            <a:r>
              <a:rPr lang="vi-VN" sz="1600" dirty="0" err="1"/>
              <a:t>dataset</a:t>
            </a:r>
            <a:r>
              <a:rPr lang="vi-VN" sz="1600" dirty="0"/>
              <a:t> của nhóm không hề lớn nên chúng em thêm </a:t>
            </a:r>
            <a:r>
              <a:rPr lang="vi-VN" sz="1600" dirty="0" err="1"/>
              <a:t>Data</a:t>
            </a:r>
            <a:r>
              <a:rPr lang="vi-VN" sz="1600" dirty="0"/>
              <a:t> </a:t>
            </a:r>
            <a:r>
              <a:rPr lang="vi-VN" sz="1600" dirty="0" err="1"/>
              <a:t>Augmentation</a:t>
            </a:r>
            <a:r>
              <a:rPr lang="vi-VN" sz="1600" dirty="0"/>
              <a:t> trong quá trình </a:t>
            </a:r>
            <a:r>
              <a:rPr lang="vi-VN" sz="1600" dirty="0" err="1"/>
              <a:t>train</a:t>
            </a:r>
            <a:r>
              <a:rPr lang="vi-VN" sz="1600" dirty="0"/>
              <a:t> </a:t>
            </a:r>
            <a:r>
              <a:rPr lang="vi-VN" sz="1600" dirty="0" err="1"/>
              <a:t>model</a:t>
            </a:r>
            <a:r>
              <a:rPr lang="vi-VN" sz="1600" dirty="0"/>
              <a:t> như lật ngược ảnh, xoay ảnh theo </a:t>
            </a:r>
            <a:r>
              <a:rPr lang="en-US" sz="1600" dirty="0"/>
              <a:t>1</a:t>
            </a:r>
            <a:r>
              <a:rPr lang="vi-VN" sz="1600" dirty="0"/>
              <a:t>0 độ, </a:t>
            </a:r>
            <a:r>
              <a:rPr lang="vi-VN" sz="1600" dirty="0" err="1"/>
              <a:t>zoom</a:t>
            </a:r>
            <a:r>
              <a:rPr lang="vi-VN" sz="1600" dirty="0"/>
              <a:t> ảnh để </a:t>
            </a:r>
            <a:r>
              <a:rPr lang="vi-VN" sz="1600" dirty="0" err="1"/>
              <a:t>model</a:t>
            </a:r>
            <a:r>
              <a:rPr lang="vi-VN" sz="1600" dirty="0"/>
              <a:t> học được nhiều hơn từ ảnh và để giảm </a:t>
            </a:r>
            <a:r>
              <a:rPr lang="vi-VN" sz="1600" dirty="0" err="1"/>
              <a:t>overfiting</a:t>
            </a:r>
            <a:r>
              <a:rPr lang="vi-VN" sz="1600" dirty="0"/>
              <a:t>. Với việc sử dụng một </a:t>
            </a:r>
            <a:r>
              <a:rPr lang="en-US" sz="1600" dirty="0"/>
              <a:t>GPU</a:t>
            </a:r>
            <a:r>
              <a:rPr lang="vi-VN" sz="1600" dirty="0"/>
              <a:t> </a:t>
            </a:r>
            <a:r>
              <a:rPr lang="en-US" sz="1600" dirty="0" err="1"/>
              <a:t>trung</a:t>
            </a:r>
            <a:r>
              <a:rPr lang="en-US" sz="1600" dirty="0"/>
              <a:t> </a:t>
            </a:r>
            <a:r>
              <a:rPr lang="en-US" sz="1600" dirty="0" err="1"/>
              <a:t>bình</a:t>
            </a:r>
            <a:r>
              <a:rPr lang="vi-VN" sz="1600" dirty="0"/>
              <a:t> như </a:t>
            </a:r>
            <a:r>
              <a:rPr lang="en-US" sz="1600" dirty="0"/>
              <a:t>GTX 750 </a:t>
            </a:r>
            <a:r>
              <a:rPr lang="en-US" sz="1600" dirty="0" err="1"/>
              <a:t>Ti</a:t>
            </a:r>
            <a:r>
              <a:rPr lang="vi-VN" sz="1600" dirty="0"/>
              <a:t>, thời gian </a:t>
            </a:r>
            <a:r>
              <a:rPr lang="vi-VN" sz="1600" dirty="0" err="1"/>
              <a:t>training</a:t>
            </a:r>
            <a:r>
              <a:rPr lang="vi-VN" sz="1600" dirty="0"/>
              <a:t> 100 </a:t>
            </a:r>
            <a:r>
              <a:rPr lang="vi-VN" sz="1600" dirty="0" err="1"/>
              <a:t>epochs</a:t>
            </a:r>
            <a:r>
              <a:rPr lang="vi-VN" sz="1600" dirty="0"/>
              <a:t> một </a:t>
            </a:r>
            <a:r>
              <a:rPr lang="vi-VN" sz="1600" dirty="0" err="1"/>
              <a:t>model</a:t>
            </a:r>
            <a:r>
              <a:rPr lang="vi-VN" sz="1600" dirty="0"/>
              <a:t> tốn khoảng hai - ba tiếng với mô hình CNN đơn giản (ba đến </a:t>
            </a:r>
            <a:r>
              <a:rPr lang="en-US" sz="1600" dirty="0" err="1"/>
              <a:t>bốn</a:t>
            </a:r>
            <a:r>
              <a:rPr lang="vi-VN" sz="1600" dirty="0"/>
              <a:t> </a:t>
            </a:r>
            <a:r>
              <a:rPr lang="vi-VN" sz="1600" dirty="0" err="1"/>
              <a:t>layer</a:t>
            </a:r>
            <a:r>
              <a:rPr lang="vi-VN" sz="1600" dirty="0"/>
              <a:t>).</a:t>
            </a:r>
          </a:p>
          <a:p>
            <a:pPr algn="just">
              <a:lnSpc>
                <a:spcPct val="150000"/>
              </a:lnSpc>
            </a:pPr>
            <a:r>
              <a:rPr lang="vi-VN" sz="1600" dirty="0"/>
              <a:t>Thời gian phân loại (</a:t>
            </a:r>
            <a:r>
              <a:rPr lang="vi-VN" sz="1600" dirty="0" err="1"/>
              <a:t>Prediction</a:t>
            </a:r>
            <a:r>
              <a:rPr lang="vi-VN" sz="1600" dirty="0"/>
              <a:t> </a:t>
            </a:r>
            <a:r>
              <a:rPr lang="vi-VN" sz="1600" dirty="0" err="1"/>
              <a:t>time</a:t>
            </a:r>
            <a:r>
              <a:rPr lang="vi-VN" sz="1600" dirty="0"/>
              <a:t>) của từng </a:t>
            </a:r>
            <a:r>
              <a:rPr lang="vi-VN" sz="1600" dirty="0" err="1"/>
              <a:t>model</a:t>
            </a:r>
            <a:r>
              <a:rPr lang="vi-VN" sz="1600" dirty="0"/>
              <a:t> khi phân loại một ảnh trong tập </a:t>
            </a:r>
            <a:r>
              <a:rPr lang="vi-VN" sz="1600" dirty="0" err="1"/>
              <a:t>test</a:t>
            </a:r>
            <a:r>
              <a:rPr lang="vi-VN" sz="1600" dirty="0"/>
              <a:t> được đo trên CPU </a:t>
            </a:r>
            <a:r>
              <a:rPr lang="vi-VN" sz="1600" dirty="0" err="1"/>
              <a:t>Ryzen</a:t>
            </a:r>
            <a:r>
              <a:rPr lang="vi-VN" sz="1600" dirty="0"/>
              <a:t> 3700X và GPU </a:t>
            </a:r>
            <a:r>
              <a:rPr lang="en-US" sz="1600" dirty="0"/>
              <a:t>GTX 750 </a:t>
            </a:r>
            <a:r>
              <a:rPr lang="en-US" sz="1600" dirty="0" err="1"/>
              <a:t>Ti</a:t>
            </a:r>
            <a:r>
              <a:rPr lang="vi-VN" sz="1600" dirty="0"/>
              <a:t>. </a:t>
            </a:r>
          </a:p>
          <a:p>
            <a:pPr algn="just">
              <a:lnSpc>
                <a:spcPct val="150000"/>
              </a:lnSpc>
            </a:pPr>
            <a:r>
              <a:rPr lang="en-US" sz="1600" dirty="0" err="1"/>
              <a:t>Mục</a:t>
            </a:r>
            <a:r>
              <a:rPr lang="en-US" sz="1600" dirty="0"/>
              <a:t> </a:t>
            </a:r>
            <a:r>
              <a:rPr lang="en-US" sz="1600" dirty="0" err="1"/>
              <a:t>đích</a:t>
            </a:r>
            <a:r>
              <a:rPr lang="en-US" sz="1600" dirty="0"/>
              <a:t> </a:t>
            </a:r>
            <a:r>
              <a:rPr lang="en-US" sz="1600" dirty="0" err="1"/>
              <a:t>chính</a:t>
            </a:r>
            <a:r>
              <a:rPr lang="en-US" sz="1600" dirty="0"/>
              <a:t> </a:t>
            </a:r>
            <a:r>
              <a:rPr lang="en-US" sz="1600" dirty="0" err="1"/>
              <a:t>của</a:t>
            </a:r>
            <a:r>
              <a:rPr lang="en-US" sz="1600" dirty="0"/>
              <a:t> </a:t>
            </a:r>
            <a:r>
              <a:rPr lang="en-US" sz="1600" dirty="0" err="1"/>
              <a:t>đê</a:t>
            </a:r>
            <a:r>
              <a:rPr lang="en-US" sz="1600" dirty="0"/>
              <a:t>̀ </a:t>
            </a:r>
            <a:r>
              <a:rPr lang="en-US" sz="1600" dirty="0" err="1"/>
              <a:t>tài</a:t>
            </a:r>
            <a:r>
              <a:rPr lang="en-US" sz="1600" dirty="0"/>
              <a:t>, là có </a:t>
            </a:r>
            <a:r>
              <a:rPr lang="en-US" sz="1600" dirty="0" err="1"/>
              <a:t>thê</a:t>
            </a:r>
            <a:r>
              <a:rPr lang="en-US" sz="1600" dirty="0"/>
              <a:t>̉ đ</a:t>
            </a:r>
            <a:r>
              <a:rPr lang="vi-VN" sz="1600" dirty="0"/>
              <a:t>ư</a:t>
            </a:r>
            <a:r>
              <a:rPr lang="en-US" sz="1600" dirty="0"/>
              <a:t>a ra </a:t>
            </a:r>
            <a:r>
              <a:rPr lang="en-US" sz="1600" dirty="0" err="1"/>
              <a:t>ph</a:t>
            </a:r>
            <a:r>
              <a:rPr lang="vi-VN" sz="1600" dirty="0"/>
              <a:t>ư</a:t>
            </a:r>
            <a:r>
              <a:rPr lang="en-US" sz="1600" dirty="0" err="1"/>
              <a:t>ơng</a:t>
            </a:r>
            <a:r>
              <a:rPr lang="en-US" sz="1600" dirty="0"/>
              <a:t> </a:t>
            </a:r>
            <a:r>
              <a:rPr lang="en-US" sz="1600" dirty="0" err="1"/>
              <a:t>pháp</a:t>
            </a:r>
            <a:r>
              <a:rPr lang="en-US" sz="1600" dirty="0"/>
              <a:t> </a:t>
            </a:r>
            <a:r>
              <a:rPr lang="en-US" sz="1600" dirty="0" err="1"/>
              <a:t>phân</a:t>
            </a:r>
            <a:r>
              <a:rPr lang="en-US" sz="1600" dirty="0"/>
              <a:t> </a:t>
            </a:r>
            <a:r>
              <a:rPr lang="en-US" sz="1600" dirty="0" err="1"/>
              <a:t>loại</a:t>
            </a:r>
            <a:r>
              <a:rPr lang="en-US" sz="1600" dirty="0"/>
              <a:t> </a:t>
            </a:r>
            <a:r>
              <a:rPr lang="en-US" sz="1600" dirty="0" err="1"/>
              <a:t>ngôn</a:t>
            </a:r>
            <a:r>
              <a:rPr lang="en-US" sz="1600" dirty="0"/>
              <a:t> </a:t>
            </a:r>
            <a:r>
              <a:rPr lang="en-US" sz="1600" dirty="0" err="1"/>
              <a:t>ngư</a:t>
            </a:r>
            <a:r>
              <a:rPr lang="en-US" sz="1600" dirty="0"/>
              <a:t>̃ </a:t>
            </a:r>
            <a:r>
              <a:rPr lang="en-US" sz="1600" dirty="0" err="1"/>
              <a:t>ky</a:t>
            </a:r>
            <a:r>
              <a:rPr lang="en-US" sz="1600" dirty="0"/>
              <a:t>́ </a:t>
            </a:r>
            <a:r>
              <a:rPr lang="en-US" sz="1600" dirty="0" err="1"/>
              <a:t>hiệu</a:t>
            </a:r>
            <a:r>
              <a:rPr lang="en-US" sz="1600" dirty="0"/>
              <a:t> </a:t>
            </a:r>
            <a:r>
              <a:rPr lang="en-US" sz="1600" dirty="0" err="1"/>
              <a:t>đê</a:t>
            </a:r>
            <a:r>
              <a:rPr lang="en-US" sz="1600" dirty="0"/>
              <a:t>̉ </a:t>
            </a:r>
            <a:r>
              <a:rPr lang="en-US" sz="1600" dirty="0" err="1"/>
              <a:t>giúp</a:t>
            </a:r>
            <a:r>
              <a:rPr lang="en-US" sz="1600" dirty="0"/>
              <a:t> </a:t>
            </a:r>
            <a:r>
              <a:rPr lang="en-US" sz="1600" dirty="0" err="1"/>
              <a:t>cho</a:t>
            </a:r>
            <a:r>
              <a:rPr lang="en-US" sz="1600" dirty="0"/>
              <a:t> ng</a:t>
            </a:r>
            <a:r>
              <a:rPr lang="vi-VN" sz="1600" dirty="0"/>
              <a:t>ư</a:t>
            </a:r>
            <a:r>
              <a:rPr lang="en-US" sz="1600" dirty="0" err="1"/>
              <a:t>ời</a:t>
            </a:r>
            <a:r>
              <a:rPr lang="en-US" sz="1600" dirty="0"/>
              <a:t> </a:t>
            </a:r>
            <a:r>
              <a:rPr lang="en-US" sz="1600" dirty="0" err="1"/>
              <a:t>câm</a:t>
            </a:r>
            <a:r>
              <a:rPr lang="en-US" sz="1600" dirty="0"/>
              <a:t> có </a:t>
            </a:r>
            <a:r>
              <a:rPr lang="en-US" sz="1600" dirty="0" err="1"/>
              <a:t>thê</a:t>
            </a:r>
            <a:r>
              <a:rPr lang="en-US" sz="1600" dirty="0"/>
              <a:t>̉ </a:t>
            </a:r>
            <a:r>
              <a:rPr lang="en-US" sz="1600" dirty="0" err="1"/>
              <a:t>sinh</a:t>
            </a:r>
            <a:r>
              <a:rPr lang="en-US" sz="1600" dirty="0"/>
              <a:t> </a:t>
            </a:r>
            <a:r>
              <a:rPr lang="en-US" sz="1600" dirty="0" err="1"/>
              <a:t>hoạt</a:t>
            </a:r>
            <a:r>
              <a:rPr lang="en-US" sz="1600" dirty="0"/>
              <a:t>, </a:t>
            </a:r>
            <a:r>
              <a:rPr lang="en-US" sz="1600" dirty="0" err="1"/>
              <a:t>giao</a:t>
            </a:r>
            <a:r>
              <a:rPr lang="en-US" sz="1600" dirty="0"/>
              <a:t> </a:t>
            </a:r>
            <a:r>
              <a:rPr lang="en-US" sz="1600" dirty="0" err="1"/>
              <a:t>tiếp</a:t>
            </a:r>
            <a:r>
              <a:rPr lang="en-US" sz="1600" dirty="0"/>
              <a:t> </a:t>
            </a:r>
            <a:r>
              <a:rPr lang="en-US" sz="1600" dirty="0" err="1"/>
              <a:t>trong</a:t>
            </a:r>
            <a:r>
              <a:rPr lang="en-US" sz="1600" dirty="0"/>
              <a:t> </a:t>
            </a:r>
            <a:r>
              <a:rPr lang="en-US" sz="1600" dirty="0" err="1"/>
              <a:t>đời</a:t>
            </a:r>
            <a:r>
              <a:rPr lang="en-US" sz="1600" dirty="0"/>
              <a:t> </a:t>
            </a:r>
            <a:r>
              <a:rPr lang="en-US" sz="1600" dirty="0" err="1"/>
              <a:t>sống</a:t>
            </a:r>
            <a:r>
              <a:rPr lang="en-US" sz="1600" dirty="0"/>
              <a:t> </a:t>
            </a:r>
            <a:r>
              <a:rPr lang="en-US" sz="1600" dirty="0" err="1"/>
              <a:t>th</a:t>
            </a:r>
            <a:r>
              <a:rPr lang="vi-VN" sz="1600" dirty="0"/>
              <a:t>ư</a:t>
            </a:r>
            <a:r>
              <a:rPr lang="en-US" sz="1600" dirty="0" err="1"/>
              <a:t>ờng</a:t>
            </a:r>
            <a:r>
              <a:rPr lang="en-US" sz="1600" dirty="0"/>
              <a:t> </a:t>
            </a:r>
            <a:r>
              <a:rPr lang="en-US" sz="1600" dirty="0" err="1"/>
              <a:t>ngày</a:t>
            </a:r>
            <a:r>
              <a:rPr lang="en-US" sz="1600" dirty="0"/>
              <a:t>, </a:t>
            </a:r>
            <a:r>
              <a:rPr lang="en-US" sz="1600" dirty="0" err="1"/>
              <a:t>nên</a:t>
            </a:r>
            <a:r>
              <a:rPr lang="en-US" sz="1600" dirty="0"/>
              <a:t> </a:t>
            </a:r>
            <a:r>
              <a:rPr lang="en-US" sz="1600" dirty="0" err="1"/>
              <a:t>nhóm</a:t>
            </a:r>
            <a:r>
              <a:rPr lang="en-US" sz="1600" dirty="0"/>
              <a:t> </a:t>
            </a:r>
            <a:r>
              <a:rPr lang="en-US" sz="1600" dirty="0" err="1"/>
              <a:t>dùng</a:t>
            </a:r>
            <a:r>
              <a:rPr lang="en-US" sz="1600" dirty="0"/>
              <a:t> video đ</a:t>
            </a:r>
            <a:r>
              <a:rPr lang="vi-VN" sz="1600" dirty="0"/>
              <a:t>ư</a:t>
            </a:r>
            <a:r>
              <a:rPr lang="en-US" sz="1600" dirty="0" err="1"/>
              <a:t>ợc</a:t>
            </a:r>
            <a:r>
              <a:rPr lang="en-US" sz="1600" dirty="0"/>
              <a:t> quay </a:t>
            </a:r>
            <a:r>
              <a:rPr lang="en-US" sz="1600" dirty="0" err="1"/>
              <a:t>trực</a:t>
            </a:r>
            <a:r>
              <a:rPr lang="en-US" sz="1600" dirty="0"/>
              <a:t> </a:t>
            </a:r>
            <a:r>
              <a:rPr lang="en-US" sz="1600" dirty="0" err="1"/>
              <a:t>tiếp</a:t>
            </a:r>
            <a:r>
              <a:rPr lang="en-US" sz="1600" dirty="0"/>
              <a:t> </a:t>
            </a:r>
            <a:r>
              <a:rPr lang="en-US" sz="1600" dirty="0" err="1"/>
              <a:t>tư</a:t>
            </a:r>
            <a:r>
              <a:rPr lang="en-US" sz="1600" dirty="0"/>
              <a:t>̀ webcam </a:t>
            </a:r>
            <a:r>
              <a:rPr lang="en-US" sz="1600" dirty="0" err="1"/>
              <a:t>máy</a:t>
            </a:r>
            <a:r>
              <a:rPr lang="en-US" sz="1600" dirty="0"/>
              <a:t> </a:t>
            </a:r>
            <a:r>
              <a:rPr lang="en-US" sz="1600" dirty="0" err="1"/>
              <a:t>tính</a:t>
            </a:r>
            <a:r>
              <a:rPr lang="en-US" sz="1600" dirty="0"/>
              <a:t> </a:t>
            </a:r>
            <a:r>
              <a:rPr lang="en-US" sz="1600" dirty="0" err="1"/>
              <a:t>đê</a:t>
            </a:r>
            <a:r>
              <a:rPr lang="en-US" sz="1600" dirty="0"/>
              <a:t>̉ </a:t>
            </a:r>
            <a:r>
              <a:rPr lang="en-US" sz="1600" dirty="0" err="1"/>
              <a:t>thực</a:t>
            </a:r>
            <a:r>
              <a:rPr lang="en-US" sz="1600" dirty="0"/>
              <a:t> </a:t>
            </a:r>
            <a:r>
              <a:rPr lang="en-US" sz="1600" dirty="0" err="1"/>
              <a:t>nghiệm</a:t>
            </a:r>
            <a:r>
              <a:rPr lang="en-US" sz="1600" dirty="0"/>
              <a:t> </a:t>
            </a:r>
            <a:r>
              <a:rPr lang="en-US" sz="1600" dirty="0" err="1"/>
              <a:t>tính</a:t>
            </a:r>
            <a:r>
              <a:rPr lang="en-US" sz="1600" dirty="0"/>
              <a:t> </a:t>
            </a:r>
            <a:r>
              <a:rPr lang="en-US" sz="1600" dirty="0" err="1"/>
              <a:t>test_accuracy</a:t>
            </a:r>
            <a:r>
              <a:rPr lang="en-US" sz="1600" dirty="0"/>
              <a:t> </a:t>
            </a:r>
            <a:r>
              <a:rPr lang="en-US" sz="1600" dirty="0" err="1"/>
              <a:t>của</a:t>
            </a:r>
            <a:r>
              <a:rPr lang="en-US" sz="1600" dirty="0"/>
              <a:t> </a:t>
            </a:r>
            <a:r>
              <a:rPr lang="en-US" sz="1600" dirty="0" err="1"/>
              <a:t>các</a:t>
            </a:r>
            <a:r>
              <a:rPr lang="en-US" sz="1600" dirty="0"/>
              <a:t> model. </a:t>
            </a:r>
            <a:r>
              <a:rPr lang="en-US" sz="1600" dirty="0" err="1"/>
              <a:t>Thực</a:t>
            </a:r>
            <a:r>
              <a:rPr lang="en-US" sz="1600" dirty="0"/>
              <a:t> </a:t>
            </a:r>
            <a:r>
              <a:rPr lang="en-US" sz="1600" dirty="0" err="1"/>
              <a:t>nghiệm</a:t>
            </a:r>
            <a:r>
              <a:rPr lang="en-US" sz="1600" dirty="0"/>
              <a:t> </a:t>
            </a:r>
            <a:r>
              <a:rPr lang="en-US" sz="1600" dirty="0" err="1"/>
              <a:t>bằng</a:t>
            </a:r>
            <a:r>
              <a:rPr lang="en-US" sz="1600" dirty="0"/>
              <a:t> </a:t>
            </a:r>
            <a:r>
              <a:rPr lang="en-US" sz="1600" dirty="0" err="1"/>
              <a:t>cách</a:t>
            </a:r>
            <a:r>
              <a:rPr lang="en-US" sz="1600" dirty="0"/>
              <a:t> </a:t>
            </a:r>
            <a:r>
              <a:rPr lang="en-US" sz="1600" dirty="0" err="1"/>
              <a:t>này</a:t>
            </a:r>
            <a:r>
              <a:rPr lang="en-US" sz="1600" dirty="0"/>
              <a:t> </a:t>
            </a:r>
            <a:r>
              <a:rPr lang="en-US" sz="1600" dirty="0" err="1"/>
              <a:t>mang</a:t>
            </a:r>
            <a:r>
              <a:rPr lang="en-US" sz="1600" dirty="0"/>
              <a:t> </a:t>
            </a:r>
            <a:r>
              <a:rPr lang="en-US" sz="1600" dirty="0" err="1"/>
              <a:t>lại</a:t>
            </a:r>
            <a:r>
              <a:rPr lang="en-US" sz="1600" dirty="0"/>
              <a:t> </a:t>
            </a:r>
            <a:r>
              <a:rPr lang="en-US" sz="1600" dirty="0" err="1"/>
              <a:t>hai</a:t>
            </a:r>
            <a:r>
              <a:rPr lang="en-US" sz="1600" dirty="0"/>
              <a:t> </a:t>
            </a:r>
            <a:r>
              <a:rPr lang="en-US" sz="1600" dirty="0" err="1"/>
              <a:t>kết</a:t>
            </a:r>
            <a:r>
              <a:rPr lang="en-US" sz="1600" dirty="0"/>
              <a:t> quả </a:t>
            </a:r>
            <a:r>
              <a:rPr lang="en-US" sz="1600" dirty="0" err="1"/>
              <a:t>chính</a:t>
            </a:r>
            <a:r>
              <a:rPr lang="en-US" sz="1600" dirty="0"/>
              <a:t> là </a:t>
            </a:r>
            <a:r>
              <a:rPr lang="en-US" sz="1600" dirty="0" err="1"/>
              <a:t>đô</a:t>
            </a:r>
            <a:r>
              <a:rPr lang="en-US" sz="1600" dirty="0"/>
              <a:t>̣ </a:t>
            </a:r>
            <a:r>
              <a:rPr lang="en-US" sz="1600" dirty="0" err="1"/>
              <a:t>chính</a:t>
            </a:r>
            <a:r>
              <a:rPr lang="en-US" sz="1600" dirty="0"/>
              <a:t> </a:t>
            </a:r>
            <a:r>
              <a:rPr lang="en-US" sz="1600" dirty="0" err="1"/>
              <a:t>xác</a:t>
            </a:r>
            <a:r>
              <a:rPr lang="en-US" sz="1600" dirty="0"/>
              <a:t> </a:t>
            </a:r>
            <a:r>
              <a:rPr lang="en-US" sz="1600" dirty="0" err="1"/>
              <a:t>va</a:t>
            </a:r>
            <a:r>
              <a:rPr lang="en-US" sz="1600" dirty="0"/>
              <a:t>̀ </a:t>
            </a:r>
            <a:r>
              <a:rPr lang="en-US" sz="1600" dirty="0" err="1"/>
              <a:t>thởi</a:t>
            </a:r>
            <a:r>
              <a:rPr lang="en-US" sz="1600" dirty="0"/>
              <a:t> </a:t>
            </a:r>
            <a:r>
              <a:rPr lang="en-US" sz="1600" dirty="0" err="1"/>
              <a:t>gian</a:t>
            </a:r>
            <a:r>
              <a:rPr lang="en-US" sz="1600" dirty="0"/>
              <a:t> </a:t>
            </a:r>
            <a:r>
              <a:rPr lang="en-US" sz="1600" dirty="0" err="1"/>
              <a:t>đáp</a:t>
            </a:r>
            <a:r>
              <a:rPr lang="en-US" sz="1600" dirty="0"/>
              <a:t> </a:t>
            </a:r>
            <a:r>
              <a:rPr lang="en-US" sz="1600" dirty="0" err="1"/>
              <a:t>ứng</a:t>
            </a:r>
            <a:r>
              <a:rPr lang="en-US" sz="1600" dirty="0"/>
              <a:t> </a:t>
            </a:r>
            <a:r>
              <a:rPr lang="en-US" sz="1600" dirty="0" err="1"/>
              <a:t>của</a:t>
            </a:r>
            <a:r>
              <a:rPr lang="en-US" sz="1600" dirty="0"/>
              <a:t> </a:t>
            </a:r>
            <a:r>
              <a:rPr lang="en-US" sz="1600" dirty="0" err="1"/>
              <a:t>các</a:t>
            </a:r>
            <a:r>
              <a:rPr lang="en-US" sz="1600" dirty="0"/>
              <a:t> model. </a:t>
            </a:r>
          </a:p>
        </p:txBody>
      </p:sp>
      <p:graphicFrame>
        <p:nvGraphicFramePr>
          <p:cNvPr id="52" name="Table 51">
            <a:extLst>
              <a:ext uri="{FF2B5EF4-FFF2-40B4-BE49-F238E27FC236}">
                <a16:creationId xmlns:a16="http://schemas.microsoft.com/office/drawing/2014/main" id="{28C4C68D-69BF-4BC9-A236-22D1FBC7369A}"/>
              </a:ext>
            </a:extLst>
          </p:cNvPr>
          <p:cNvGraphicFramePr>
            <a:graphicFrameLocks noGrp="1"/>
          </p:cNvGraphicFramePr>
          <p:nvPr>
            <p:extLst>
              <p:ext uri="{D42A27DB-BD31-4B8C-83A1-F6EECF244321}">
                <p14:modId xmlns:p14="http://schemas.microsoft.com/office/powerpoint/2010/main" val="3504900207"/>
              </p:ext>
            </p:extLst>
          </p:nvPr>
        </p:nvGraphicFramePr>
        <p:xfrm>
          <a:off x="15744660" y="29158503"/>
          <a:ext cx="12445141" cy="1531536"/>
        </p:xfrm>
        <a:graphic>
          <a:graphicData uri="http://schemas.openxmlformats.org/drawingml/2006/table">
            <a:tbl>
              <a:tblPr>
                <a:tableStyleId>{9DCAF9ED-07DC-4A11-8D7F-57B35C25682E}</a:tableStyleId>
              </a:tblPr>
              <a:tblGrid>
                <a:gridCol w="387304">
                  <a:extLst>
                    <a:ext uri="{9D8B030D-6E8A-4147-A177-3AD203B41FA5}">
                      <a16:colId xmlns:a16="http://schemas.microsoft.com/office/drawing/2014/main" val="1446622987"/>
                    </a:ext>
                  </a:extLst>
                </a:gridCol>
                <a:gridCol w="934973">
                  <a:extLst>
                    <a:ext uri="{9D8B030D-6E8A-4147-A177-3AD203B41FA5}">
                      <a16:colId xmlns:a16="http://schemas.microsoft.com/office/drawing/2014/main" val="1026007330"/>
                    </a:ext>
                  </a:extLst>
                </a:gridCol>
                <a:gridCol w="1246632">
                  <a:extLst>
                    <a:ext uri="{9D8B030D-6E8A-4147-A177-3AD203B41FA5}">
                      <a16:colId xmlns:a16="http://schemas.microsoft.com/office/drawing/2014/main" val="796917472"/>
                    </a:ext>
                  </a:extLst>
                </a:gridCol>
                <a:gridCol w="971284">
                  <a:extLst>
                    <a:ext uri="{9D8B030D-6E8A-4147-A177-3AD203B41FA5}">
                      <a16:colId xmlns:a16="http://schemas.microsoft.com/office/drawing/2014/main" val="3683631590"/>
                    </a:ext>
                  </a:extLst>
                </a:gridCol>
                <a:gridCol w="571878">
                  <a:extLst>
                    <a:ext uri="{9D8B030D-6E8A-4147-A177-3AD203B41FA5}">
                      <a16:colId xmlns:a16="http://schemas.microsoft.com/office/drawing/2014/main" val="3482264859"/>
                    </a:ext>
                  </a:extLst>
                </a:gridCol>
                <a:gridCol w="5204386">
                  <a:extLst>
                    <a:ext uri="{9D8B030D-6E8A-4147-A177-3AD203B41FA5}">
                      <a16:colId xmlns:a16="http://schemas.microsoft.com/office/drawing/2014/main" val="2430598093"/>
                    </a:ext>
                  </a:extLst>
                </a:gridCol>
                <a:gridCol w="862355">
                  <a:extLst>
                    <a:ext uri="{9D8B030D-6E8A-4147-A177-3AD203B41FA5}">
                      <a16:colId xmlns:a16="http://schemas.microsoft.com/office/drawing/2014/main" val="1533525103"/>
                    </a:ext>
                  </a:extLst>
                </a:gridCol>
                <a:gridCol w="605162">
                  <a:extLst>
                    <a:ext uri="{9D8B030D-6E8A-4147-A177-3AD203B41FA5}">
                      <a16:colId xmlns:a16="http://schemas.microsoft.com/office/drawing/2014/main" val="2295756059"/>
                    </a:ext>
                  </a:extLst>
                </a:gridCol>
                <a:gridCol w="462948">
                  <a:extLst>
                    <a:ext uri="{9D8B030D-6E8A-4147-A177-3AD203B41FA5}">
                      <a16:colId xmlns:a16="http://schemas.microsoft.com/office/drawing/2014/main" val="2908847707"/>
                    </a:ext>
                  </a:extLst>
                </a:gridCol>
                <a:gridCol w="580955">
                  <a:extLst>
                    <a:ext uri="{9D8B030D-6E8A-4147-A177-3AD203B41FA5}">
                      <a16:colId xmlns:a16="http://schemas.microsoft.com/office/drawing/2014/main" val="1895575160"/>
                    </a:ext>
                  </a:extLst>
                </a:gridCol>
                <a:gridCol w="617264">
                  <a:extLst>
                    <a:ext uri="{9D8B030D-6E8A-4147-A177-3AD203B41FA5}">
                      <a16:colId xmlns:a16="http://schemas.microsoft.com/office/drawing/2014/main" val="1870245187"/>
                    </a:ext>
                  </a:extLst>
                </a:gridCol>
              </a:tblGrid>
              <a:tr h="464736">
                <a:tc>
                  <a:txBody>
                    <a:bodyPr/>
                    <a:lstStyle/>
                    <a:p>
                      <a:pPr algn="ctr" fontAlgn="b"/>
                      <a:r>
                        <a:rPr lang="en-US" sz="1000" u="none" strike="noStrike">
                          <a:effectLst/>
                        </a:rPr>
                        <a:t>Model</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Train Accuracy</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Validation Accuracy</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Test Accuracy</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Optimizer</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Data Augementation</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Layer</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Filter Size</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Epochs</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CPU (ms)</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GPU (ms)</a:t>
                      </a:r>
                      <a:endParaRPr lang="en-US" sz="1000" b="0" i="0" u="none" strike="noStrike">
                        <a:solidFill>
                          <a:srgbClr val="000000"/>
                        </a:solidFill>
                        <a:effectLst/>
                        <a:latin typeface="Arial" panose="020B0604020202020204" pitchFamily="34" charset="0"/>
                      </a:endParaRPr>
                    </a:p>
                  </a:txBody>
                  <a:tcPr marL="9525" marR="9525" marT="19050" marB="19050" anchor="b"/>
                </a:tc>
                <a:extLst>
                  <a:ext uri="{0D108BD9-81ED-4DB2-BD59-A6C34878D82A}">
                    <a16:rowId xmlns:a16="http://schemas.microsoft.com/office/drawing/2014/main" val="2581643981"/>
                  </a:ext>
                </a:extLst>
              </a:tr>
              <a:tr h="219075">
                <a:tc>
                  <a:txBody>
                    <a:bodyPr/>
                    <a:lstStyle/>
                    <a:p>
                      <a:pPr algn="ctr" fontAlgn="b"/>
                      <a:r>
                        <a:rPr lang="en-US" sz="1000" u="none" strike="noStrike">
                          <a:effectLst/>
                        </a:rPr>
                        <a:t>CNN</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99%</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99%</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70%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Adam</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Horizontal &amp; Vertical Flip, Rotation 10, Zoom &amp; Shear Range 0.1, Width &amp; Height Shift Range 0.1</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32-64-64-32</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3x3</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50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14</a:t>
                      </a:r>
                      <a:endParaRPr lang="en-US" sz="1000" b="0" i="0" u="none" strike="noStrike">
                        <a:solidFill>
                          <a:srgbClr val="000000"/>
                        </a:solidFill>
                        <a:effectLst/>
                        <a:latin typeface="Arial" panose="020B0604020202020204" pitchFamily="34" charset="0"/>
                      </a:endParaRPr>
                    </a:p>
                  </a:txBody>
                  <a:tcPr marL="9525" marR="9525" marT="19050" marB="19050" anchor="b"/>
                </a:tc>
                <a:extLst>
                  <a:ext uri="{0D108BD9-81ED-4DB2-BD59-A6C34878D82A}">
                    <a16:rowId xmlns:a16="http://schemas.microsoft.com/office/drawing/2014/main" val="3612482491"/>
                  </a:ext>
                </a:extLst>
              </a:tr>
              <a:tr h="219075">
                <a:tc>
                  <a:txBody>
                    <a:bodyPr/>
                    <a:lstStyle/>
                    <a:p>
                      <a:pPr algn="ctr" fontAlgn="b"/>
                      <a:r>
                        <a:rPr lang="en-US" sz="1000" u="none" strike="noStrike">
                          <a:effectLst/>
                        </a:rPr>
                        <a:t>CNN</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99%</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98%</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65%</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Adam</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dirty="0">
                          <a:effectLst/>
                        </a:rPr>
                        <a:t>Horizontal &amp; Vertical Flip, Rotation 10, Zoom &amp; Shear Range 0.1, Width &amp; Height Shift Range 0.1</a:t>
                      </a:r>
                      <a:endParaRPr lang="en-US" sz="1000" b="0" i="0" u="none" strike="noStrike" dirty="0">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32-64-32</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3x3</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47</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13</a:t>
                      </a:r>
                      <a:endParaRPr lang="en-US" sz="1000" b="0" i="0" u="none" strike="noStrike">
                        <a:solidFill>
                          <a:srgbClr val="000000"/>
                        </a:solidFill>
                        <a:effectLst/>
                        <a:latin typeface="Arial" panose="020B0604020202020204" pitchFamily="34" charset="0"/>
                      </a:endParaRPr>
                    </a:p>
                  </a:txBody>
                  <a:tcPr marL="9525" marR="9525" marT="19050" marB="19050" anchor="b"/>
                </a:tc>
                <a:extLst>
                  <a:ext uri="{0D108BD9-81ED-4DB2-BD59-A6C34878D82A}">
                    <a16:rowId xmlns:a16="http://schemas.microsoft.com/office/drawing/2014/main" val="1362931962"/>
                  </a:ext>
                </a:extLst>
              </a:tr>
              <a:tr h="190500">
                <a:tc>
                  <a:txBody>
                    <a:bodyPr/>
                    <a:lstStyle/>
                    <a:p>
                      <a:pPr algn="ctr" fontAlgn="b"/>
                      <a:r>
                        <a:rPr lang="en-US" sz="1000" u="none" strike="noStrike">
                          <a:effectLst/>
                        </a:rPr>
                        <a:t>CNN</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99%</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95%</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63%</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Adam</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Horizontal &amp; Vertical Flip, Rotation 10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32-64-64-32</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3x3</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47</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13</a:t>
                      </a:r>
                      <a:endParaRPr lang="en-US" sz="1000" b="0" i="0" u="none" strike="noStrike">
                        <a:solidFill>
                          <a:srgbClr val="000000"/>
                        </a:solidFill>
                        <a:effectLst/>
                        <a:latin typeface="Arial" panose="020B0604020202020204" pitchFamily="34" charset="0"/>
                      </a:endParaRPr>
                    </a:p>
                  </a:txBody>
                  <a:tcPr marL="9525" marR="9525" marT="19050" marB="19050" anchor="b"/>
                </a:tc>
                <a:extLst>
                  <a:ext uri="{0D108BD9-81ED-4DB2-BD59-A6C34878D82A}">
                    <a16:rowId xmlns:a16="http://schemas.microsoft.com/office/drawing/2014/main" val="964104724"/>
                  </a:ext>
                </a:extLst>
              </a:tr>
              <a:tr h="190500">
                <a:tc>
                  <a:txBody>
                    <a:bodyPr/>
                    <a:lstStyle/>
                    <a:p>
                      <a:pPr algn="ctr" fontAlgn="b"/>
                      <a:r>
                        <a:rPr lang="en-US" sz="1000" u="none" strike="noStrike">
                          <a:effectLst/>
                        </a:rPr>
                        <a:t>CNN</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94%</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62%</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Adam</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Horizontal &amp; Vertical Flip, Rotation 10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32-64-32</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3x3</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a:effectLst/>
                        </a:rPr>
                        <a:t>45</a:t>
                      </a:r>
                      <a:endParaRPr lang="en-US" sz="1000" b="0" i="0" u="none" strike="noStrike">
                        <a:solidFill>
                          <a:srgbClr val="000000"/>
                        </a:solidFill>
                        <a:effectLst/>
                        <a:latin typeface="Arial" panose="020B0604020202020204" pitchFamily="34" charset="0"/>
                      </a:endParaRPr>
                    </a:p>
                  </a:txBody>
                  <a:tcPr marL="9525" marR="9525" marT="19050" marB="19050" anchor="b"/>
                </a:tc>
                <a:tc>
                  <a:txBody>
                    <a:bodyPr/>
                    <a:lstStyle/>
                    <a:p>
                      <a:pPr algn="ctr" fontAlgn="b"/>
                      <a:r>
                        <a:rPr lang="en-US" sz="1000" u="none" strike="noStrike" dirty="0">
                          <a:effectLst/>
                        </a:rPr>
                        <a:t>11</a:t>
                      </a:r>
                      <a:endParaRPr lang="en-US" sz="1000" b="0" i="0" u="none" strike="noStrike" dirty="0">
                        <a:solidFill>
                          <a:srgbClr val="000000"/>
                        </a:solidFill>
                        <a:effectLst/>
                        <a:latin typeface="Arial" panose="020B0604020202020204" pitchFamily="34" charset="0"/>
                      </a:endParaRPr>
                    </a:p>
                  </a:txBody>
                  <a:tcPr marL="9525" marR="9525" marT="19050" marB="19050" anchor="b"/>
                </a:tc>
                <a:extLst>
                  <a:ext uri="{0D108BD9-81ED-4DB2-BD59-A6C34878D82A}">
                    <a16:rowId xmlns:a16="http://schemas.microsoft.com/office/drawing/2014/main" val="4249909432"/>
                  </a:ext>
                </a:extLst>
              </a:tr>
            </a:tbl>
          </a:graphicData>
        </a:graphic>
      </p:graphicFrame>
      <p:sp>
        <p:nvSpPr>
          <p:cNvPr id="62" name="Text Placeholder 4">
            <a:extLst>
              <a:ext uri="{FF2B5EF4-FFF2-40B4-BE49-F238E27FC236}">
                <a16:creationId xmlns:a16="http://schemas.microsoft.com/office/drawing/2014/main" id="{5478F5C0-F3F9-413A-9127-630C9B64B4EE}"/>
              </a:ext>
            </a:extLst>
          </p:cNvPr>
          <p:cNvSpPr txBox="1">
            <a:spLocks/>
          </p:cNvSpPr>
          <p:nvPr/>
        </p:nvSpPr>
        <p:spPr>
          <a:xfrm>
            <a:off x="29485780" y="6146072"/>
            <a:ext cx="13044367" cy="995874"/>
          </a:xfrm>
          <a:prstGeom prst="rect">
            <a:avLst/>
          </a:prstGeom>
          <a:noFill/>
        </p:spPr>
        <p:txBody>
          <a:bodyPr vert="horz" lIns="365760" tIns="45720" rIns="91440" bIns="45720" rtlCol="0" anchor="b">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pic>
        <p:nvPicPr>
          <p:cNvPr id="60" name="Picture 59" descr="A picture containing person, indoor, woman, man&#10;&#10;Description automatically generated">
            <a:extLst>
              <a:ext uri="{FF2B5EF4-FFF2-40B4-BE49-F238E27FC236}">
                <a16:creationId xmlns:a16="http://schemas.microsoft.com/office/drawing/2014/main" id="{58B5C4BC-2AE7-4FA5-A2EE-ACC287F27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37700" y="7187334"/>
            <a:ext cx="7481282" cy="5139870"/>
          </a:xfrm>
          <a:prstGeom prst="rect">
            <a:avLst/>
          </a:prstGeom>
        </p:spPr>
      </p:pic>
      <p:pic>
        <p:nvPicPr>
          <p:cNvPr id="66" name="Picture 65" descr="A screenshot of a cell phone&#10;&#10;Description automatically generated">
            <a:extLst>
              <a:ext uri="{FF2B5EF4-FFF2-40B4-BE49-F238E27FC236}">
                <a16:creationId xmlns:a16="http://schemas.microsoft.com/office/drawing/2014/main" id="{DC8B759E-755D-4603-8B03-954D02C086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04330" y="13113530"/>
            <a:ext cx="7414651" cy="4389129"/>
          </a:xfrm>
          <a:prstGeom prst="rect">
            <a:avLst/>
          </a:prstGeom>
        </p:spPr>
      </p:pic>
      <p:pic>
        <p:nvPicPr>
          <p:cNvPr id="68" name="Picture 67" descr="A screenshot of a cell phone&#10;&#10;Description automatically generated">
            <a:extLst>
              <a:ext uri="{FF2B5EF4-FFF2-40B4-BE49-F238E27FC236}">
                <a16:creationId xmlns:a16="http://schemas.microsoft.com/office/drawing/2014/main" id="{DE893C7B-DF2D-4FE5-8EA8-C8413D49CF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30281" y="17709171"/>
            <a:ext cx="7296120" cy="4389129"/>
          </a:xfrm>
          <a:prstGeom prst="rect">
            <a:avLst/>
          </a:prstGeom>
        </p:spPr>
      </p:pic>
      <p:pic>
        <p:nvPicPr>
          <p:cNvPr id="70" name="Picture 69" descr="A picture containing screenshot&#10;&#10;Description automatically generated">
            <a:extLst>
              <a:ext uri="{FF2B5EF4-FFF2-40B4-BE49-F238E27FC236}">
                <a16:creationId xmlns:a16="http://schemas.microsoft.com/office/drawing/2014/main" id="{84E07B86-AF7F-4F78-B710-BA76D15502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77966" y="15680312"/>
            <a:ext cx="5259734" cy="6958987"/>
          </a:xfrm>
          <a:prstGeom prst="rect">
            <a:avLst/>
          </a:prstGeom>
        </p:spPr>
      </p:pic>
      <p:pic>
        <p:nvPicPr>
          <p:cNvPr id="72" name="Picture 71" descr="A close up of text on a white background&#10;&#10;Description automatically generated">
            <a:extLst>
              <a:ext uri="{FF2B5EF4-FFF2-40B4-BE49-F238E27FC236}">
                <a16:creationId xmlns:a16="http://schemas.microsoft.com/office/drawing/2014/main" id="{9D33E6E8-F9D5-4BDB-B7C6-F716C1C7F75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99802" y="7638429"/>
            <a:ext cx="4986209" cy="6329849"/>
          </a:xfrm>
          <a:prstGeom prst="rect">
            <a:avLst/>
          </a:prstGeom>
        </p:spPr>
      </p:pic>
      <p:sp>
        <p:nvSpPr>
          <p:cNvPr id="2" name="TextBox 1">
            <a:extLst>
              <a:ext uri="{FF2B5EF4-FFF2-40B4-BE49-F238E27FC236}">
                <a16:creationId xmlns:a16="http://schemas.microsoft.com/office/drawing/2014/main" id="{F7505611-97CE-4A0A-BAD1-949B084E6078}"/>
              </a:ext>
            </a:extLst>
          </p:cNvPr>
          <p:cNvSpPr txBox="1"/>
          <p:nvPr/>
        </p:nvSpPr>
        <p:spPr>
          <a:xfrm>
            <a:off x="10127182" y="13756176"/>
            <a:ext cx="2133600" cy="307777"/>
          </a:xfrm>
          <a:prstGeom prst="rect">
            <a:avLst/>
          </a:prstGeom>
          <a:noFill/>
        </p:spPr>
        <p:txBody>
          <a:bodyPr wrap="square" rtlCol="0">
            <a:spAutoFit/>
          </a:bodyPr>
          <a:lstStyle/>
          <a:p>
            <a:r>
              <a:rPr lang="en-US" sz="1400" b="1" dirty="0" err="1"/>
              <a:t>Ngôn</a:t>
            </a:r>
            <a:r>
              <a:rPr lang="en-US" sz="1400" b="1" dirty="0"/>
              <a:t> </a:t>
            </a:r>
            <a:r>
              <a:rPr lang="en-US" sz="1400" b="1" dirty="0" err="1"/>
              <a:t>ngư</a:t>
            </a:r>
            <a:r>
              <a:rPr lang="en-US" sz="1400" b="1" dirty="0"/>
              <a:t>̃ </a:t>
            </a:r>
            <a:r>
              <a:rPr lang="en-US" sz="1400" b="1" dirty="0" err="1"/>
              <a:t>ky</a:t>
            </a:r>
            <a:r>
              <a:rPr lang="en-US" sz="1400" b="1" dirty="0"/>
              <a:t>́ </a:t>
            </a:r>
            <a:r>
              <a:rPr lang="en-US" sz="1400" b="1" dirty="0" err="1"/>
              <a:t>hiệu</a:t>
            </a:r>
            <a:r>
              <a:rPr lang="en-US" sz="1400" b="1" dirty="0"/>
              <a:t> ASL</a:t>
            </a:r>
          </a:p>
        </p:txBody>
      </p:sp>
      <p:sp>
        <p:nvSpPr>
          <p:cNvPr id="36" name="TextBox 35">
            <a:extLst>
              <a:ext uri="{FF2B5EF4-FFF2-40B4-BE49-F238E27FC236}">
                <a16:creationId xmlns:a16="http://schemas.microsoft.com/office/drawing/2014/main" id="{C1E6A96E-A82A-49C1-9F72-62B9EA63050D}"/>
              </a:ext>
            </a:extLst>
          </p:cNvPr>
          <p:cNvSpPr txBox="1"/>
          <p:nvPr/>
        </p:nvSpPr>
        <p:spPr>
          <a:xfrm>
            <a:off x="5702748" y="29708220"/>
            <a:ext cx="3728525" cy="307777"/>
          </a:xfrm>
          <a:prstGeom prst="rect">
            <a:avLst/>
          </a:prstGeom>
          <a:noFill/>
        </p:spPr>
        <p:txBody>
          <a:bodyPr wrap="square" rtlCol="0">
            <a:spAutoFit/>
          </a:bodyPr>
          <a:lstStyle/>
          <a:p>
            <a:r>
              <a:rPr lang="en-US" sz="1400" b="1" dirty="0" err="1"/>
              <a:t>Hình</a:t>
            </a:r>
            <a:r>
              <a:rPr lang="en-US" sz="1400" b="1" dirty="0"/>
              <a:t> 1: </a:t>
            </a:r>
            <a:r>
              <a:rPr lang="en-US" sz="1400" b="1" dirty="0" err="1"/>
              <a:t>Các</a:t>
            </a:r>
            <a:r>
              <a:rPr lang="en-US" sz="1400" b="1" dirty="0"/>
              <a:t> </a:t>
            </a:r>
            <a:r>
              <a:rPr lang="en-US" sz="1400" b="1" dirty="0" err="1"/>
              <a:t>ky</a:t>
            </a:r>
            <a:r>
              <a:rPr lang="en-US" sz="1400" b="1" dirty="0"/>
              <a:t>́ </a:t>
            </a:r>
            <a:r>
              <a:rPr lang="en-US" sz="1400" b="1" dirty="0" err="1"/>
              <a:t>hiệu</a:t>
            </a:r>
            <a:r>
              <a:rPr lang="en-US" sz="1400" b="1" dirty="0"/>
              <a:t> </a:t>
            </a:r>
            <a:r>
              <a:rPr lang="en-US" sz="1400" b="1" dirty="0" err="1"/>
              <a:t>mẫu</a:t>
            </a:r>
            <a:r>
              <a:rPr lang="en-US" sz="1400" b="1" dirty="0"/>
              <a:t> </a:t>
            </a:r>
            <a:r>
              <a:rPr lang="en-US" sz="1400" b="1" dirty="0" err="1"/>
              <a:t>lấy</a:t>
            </a:r>
            <a:r>
              <a:rPr lang="en-US" sz="1400" b="1" dirty="0"/>
              <a:t> </a:t>
            </a:r>
            <a:r>
              <a:rPr lang="en-US" sz="1400" b="1" dirty="0" err="1"/>
              <a:t>tư</a:t>
            </a:r>
            <a:r>
              <a:rPr lang="en-US" sz="1400" b="1" dirty="0"/>
              <a:t>̀ dataset</a:t>
            </a:r>
          </a:p>
        </p:txBody>
      </p:sp>
      <p:sp>
        <p:nvSpPr>
          <p:cNvPr id="37" name="TextBox 36">
            <a:extLst>
              <a:ext uri="{FF2B5EF4-FFF2-40B4-BE49-F238E27FC236}">
                <a16:creationId xmlns:a16="http://schemas.microsoft.com/office/drawing/2014/main" id="{15D5E5CB-DA9A-4918-97B7-8D2954B0B1FD}"/>
              </a:ext>
            </a:extLst>
          </p:cNvPr>
          <p:cNvSpPr txBox="1"/>
          <p:nvPr/>
        </p:nvSpPr>
        <p:spPr>
          <a:xfrm>
            <a:off x="5754336" y="30942341"/>
            <a:ext cx="3876553" cy="307777"/>
          </a:xfrm>
          <a:prstGeom prst="rect">
            <a:avLst/>
          </a:prstGeom>
          <a:noFill/>
        </p:spPr>
        <p:txBody>
          <a:bodyPr wrap="square" rtlCol="0">
            <a:spAutoFit/>
          </a:bodyPr>
          <a:lstStyle/>
          <a:p>
            <a:r>
              <a:rPr lang="en-US" sz="1400" b="1" dirty="0" err="1"/>
              <a:t>Bảng</a:t>
            </a:r>
            <a:r>
              <a:rPr lang="en-US" sz="1400" b="1" dirty="0"/>
              <a:t> 1: </a:t>
            </a:r>
            <a:r>
              <a:rPr lang="en-US" sz="1400" b="1" dirty="0" err="1"/>
              <a:t>Tổng</a:t>
            </a:r>
            <a:r>
              <a:rPr lang="en-US" sz="1400" b="1" dirty="0"/>
              <a:t> </a:t>
            </a:r>
            <a:r>
              <a:rPr lang="en-US" sz="1400" b="1" dirty="0" err="1"/>
              <a:t>hợp</a:t>
            </a:r>
            <a:r>
              <a:rPr lang="en-US" sz="1400" b="1" dirty="0"/>
              <a:t> </a:t>
            </a:r>
            <a:r>
              <a:rPr lang="en-US" sz="1400" b="1" dirty="0" err="1"/>
              <a:t>thông</a:t>
            </a:r>
            <a:r>
              <a:rPr lang="en-US" sz="1400" b="1" dirty="0"/>
              <a:t> tin dataset</a:t>
            </a:r>
          </a:p>
        </p:txBody>
      </p:sp>
      <p:sp>
        <p:nvSpPr>
          <p:cNvPr id="38" name="TextBox 37">
            <a:extLst>
              <a:ext uri="{FF2B5EF4-FFF2-40B4-BE49-F238E27FC236}">
                <a16:creationId xmlns:a16="http://schemas.microsoft.com/office/drawing/2014/main" id="{2E096190-4194-4F17-810E-0F48B31BB651}"/>
              </a:ext>
            </a:extLst>
          </p:cNvPr>
          <p:cNvSpPr txBox="1"/>
          <p:nvPr/>
        </p:nvSpPr>
        <p:spPr>
          <a:xfrm>
            <a:off x="24586983" y="10425200"/>
            <a:ext cx="3043048" cy="307777"/>
          </a:xfrm>
          <a:prstGeom prst="rect">
            <a:avLst/>
          </a:prstGeom>
          <a:noFill/>
        </p:spPr>
        <p:txBody>
          <a:bodyPr wrap="square" rtlCol="0">
            <a:spAutoFit/>
          </a:bodyPr>
          <a:lstStyle/>
          <a:p>
            <a:r>
              <a:rPr lang="en-US" sz="1400" b="1" dirty="0" err="1"/>
              <a:t>Hình</a:t>
            </a:r>
            <a:r>
              <a:rPr lang="en-US" sz="1400" b="1" dirty="0"/>
              <a:t> 2: </a:t>
            </a:r>
            <a:r>
              <a:rPr lang="en-US" sz="1400" b="1" dirty="0" err="1"/>
              <a:t>Các</a:t>
            </a:r>
            <a:r>
              <a:rPr lang="en-US" sz="1400" b="1" dirty="0"/>
              <a:t> </a:t>
            </a:r>
            <a:r>
              <a:rPr lang="en-US" sz="1400" b="1" dirty="0" err="1"/>
              <a:t>loại</a:t>
            </a:r>
            <a:r>
              <a:rPr lang="en-US" sz="1400" b="1" dirty="0"/>
              <a:t> </a:t>
            </a:r>
            <a:r>
              <a:rPr lang="en-US" sz="1400" b="1" dirty="0" err="1"/>
              <a:t>đặc</a:t>
            </a:r>
            <a:r>
              <a:rPr lang="en-US" sz="1400" b="1" dirty="0"/>
              <a:t> tr</a:t>
            </a:r>
            <a:r>
              <a:rPr lang="vi-VN" sz="1400" b="1" dirty="0"/>
              <a:t>ư</a:t>
            </a:r>
            <a:r>
              <a:rPr lang="en-US" sz="1400" b="1" dirty="0"/>
              <a:t>ng </a:t>
            </a:r>
            <a:r>
              <a:rPr lang="en-US" sz="1400" b="1" dirty="0" err="1"/>
              <a:t>Haar</a:t>
            </a:r>
            <a:endParaRPr lang="en-US" sz="1400" b="1" dirty="0"/>
          </a:p>
        </p:txBody>
      </p:sp>
      <p:sp>
        <p:nvSpPr>
          <p:cNvPr id="39" name="TextBox 38">
            <a:extLst>
              <a:ext uri="{FF2B5EF4-FFF2-40B4-BE49-F238E27FC236}">
                <a16:creationId xmlns:a16="http://schemas.microsoft.com/office/drawing/2014/main" id="{715B863B-D4A7-4892-8E47-191405BA16FB}"/>
              </a:ext>
            </a:extLst>
          </p:cNvPr>
          <p:cNvSpPr txBox="1"/>
          <p:nvPr/>
        </p:nvSpPr>
        <p:spPr>
          <a:xfrm>
            <a:off x="24586983" y="14009112"/>
            <a:ext cx="3043048" cy="523220"/>
          </a:xfrm>
          <a:prstGeom prst="rect">
            <a:avLst/>
          </a:prstGeom>
          <a:noFill/>
        </p:spPr>
        <p:txBody>
          <a:bodyPr wrap="square" rtlCol="0">
            <a:spAutoFit/>
          </a:bodyPr>
          <a:lstStyle/>
          <a:p>
            <a:r>
              <a:rPr lang="en-US" sz="1400" b="1" dirty="0" err="1"/>
              <a:t>Hình</a:t>
            </a:r>
            <a:r>
              <a:rPr lang="en-US" sz="1400" b="1" dirty="0"/>
              <a:t> 3: Hai </a:t>
            </a:r>
            <a:r>
              <a:rPr lang="en-US" sz="1400" b="1" dirty="0" err="1"/>
              <a:t>đặc</a:t>
            </a:r>
            <a:r>
              <a:rPr lang="en-US" sz="1400" b="1" dirty="0"/>
              <a:t> tr</a:t>
            </a:r>
            <a:r>
              <a:rPr lang="vi-VN" sz="1400" b="1" dirty="0"/>
              <a:t>ư</a:t>
            </a:r>
            <a:r>
              <a:rPr lang="en-US" sz="1400" b="1" dirty="0"/>
              <a:t>ng </a:t>
            </a:r>
            <a:r>
              <a:rPr lang="en-US" sz="1400" b="1" dirty="0" err="1"/>
              <a:t>haar</a:t>
            </a:r>
            <a:r>
              <a:rPr lang="en-US" sz="1400" b="1" dirty="0"/>
              <a:t> đ</a:t>
            </a:r>
            <a:r>
              <a:rPr lang="vi-VN" sz="1400" b="1" dirty="0"/>
              <a:t>ư</a:t>
            </a:r>
            <a:r>
              <a:rPr lang="en-US" sz="1400" b="1" dirty="0" err="1"/>
              <a:t>ợc</a:t>
            </a:r>
            <a:r>
              <a:rPr lang="en-US" sz="1400" b="1" dirty="0"/>
              <a:t> </a:t>
            </a:r>
            <a:r>
              <a:rPr lang="en-US" sz="1400" b="1" dirty="0" err="1"/>
              <a:t>lấy</a:t>
            </a:r>
            <a:r>
              <a:rPr lang="en-US" sz="1400" b="1" dirty="0"/>
              <a:t> </a:t>
            </a:r>
            <a:r>
              <a:rPr lang="en-US" sz="1400" b="1" dirty="0" err="1"/>
              <a:t>tư</a:t>
            </a:r>
            <a:r>
              <a:rPr lang="en-US" sz="1400" b="1" dirty="0"/>
              <a:t>̀ </a:t>
            </a:r>
            <a:r>
              <a:rPr lang="en-US" sz="1400" b="1" dirty="0" err="1"/>
              <a:t>hai</a:t>
            </a:r>
            <a:r>
              <a:rPr lang="en-US" sz="1400" b="1" dirty="0"/>
              <a:t> </a:t>
            </a:r>
            <a:r>
              <a:rPr lang="en-US" sz="1400" b="1" dirty="0" err="1"/>
              <a:t>lần</a:t>
            </a:r>
            <a:r>
              <a:rPr lang="en-US" sz="1400" b="1" dirty="0"/>
              <a:t> </a:t>
            </a:r>
            <a:r>
              <a:rPr lang="en-US" sz="1400" b="1" dirty="0" err="1"/>
              <a:t>phân</a:t>
            </a:r>
            <a:r>
              <a:rPr lang="en-US" sz="1400" b="1" dirty="0"/>
              <a:t> </a:t>
            </a:r>
            <a:r>
              <a:rPr lang="en-US" sz="1400" b="1" dirty="0" err="1"/>
              <a:t>loại</a:t>
            </a:r>
            <a:r>
              <a:rPr lang="en-US" sz="1400" b="1" dirty="0"/>
              <a:t> </a:t>
            </a:r>
            <a:r>
              <a:rPr lang="en-US" sz="1400" b="1" dirty="0" err="1"/>
              <a:t>Adaboost</a:t>
            </a:r>
            <a:endParaRPr lang="en-US" sz="1400" b="1" dirty="0"/>
          </a:p>
        </p:txBody>
      </p:sp>
      <p:sp>
        <p:nvSpPr>
          <p:cNvPr id="41" name="TextBox 40">
            <a:extLst>
              <a:ext uri="{FF2B5EF4-FFF2-40B4-BE49-F238E27FC236}">
                <a16:creationId xmlns:a16="http://schemas.microsoft.com/office/drawing/2014/main" id="{6D206AE2-8084-4C5B-B63E-6487F19E57ED}"/>
              </a:ext>
            </a:extLst>
          </p:cNvPr>
          <p:cNvSpPr txBox="1"/>
          <p:nvPr/>
        </p:nvSpPr>
        <p:spPr>
          <a:xfrm>
            <a:off x="24275226" y="18498492"/>
            <a:ext cx="4181804" cy="307777"/>
          </a:xfrm>
          <a:prstGeom prst="rect">
            <a:avLst/>
          </a:prstGeom>
          <a:noFill/>
        </p:spPr>
        <p:txBody>
          <a:bodyPr wrap="square" rtlCol="0">
            <a:spAutoFit/>
          </a:bodyPr>
          <a:lstStyle/>
          <a:p>
            <a:r>
              <a:rPr lang="en-US" sz="1400" b="1" dirty="0" err="1"/>
              <a:t>Hình</a:t>
            </a:r>
            <a:r>
              <a:rPr lang="en-US" sz="1400" b="1" dirty="0"/>
              <a:t> 4: </a:t>
            </a:r>
            <a:r>
              <a:rPr lang="en-US" sz="1400" b="1" dirty="0" err="1"/>
              <a:t>Bàn</a:t>
            </a:r>
            <a:r>
              <a:rPr lang="en-US" sz="1400" b="1" dirty="0"/>
              <a:t> </a:t>
            </a:r>
            <a:r>
              <a:rPr lang="en-US" sz="1400" b="1" dirty="0" err="1"/>
              <a:t>tay</a:t>
            </a:r>
            <a:r>
              <a:rPr lang="en-US" sz="1400" b="1" dirty="0"/>
              <a:t> đ</a:t>
            </a:r>
            <a:r>
              <a:rPr lang="vi-VN" sz="1400" b="1" dirty="0"/>
              <a:t>ư</a:t>
            </a:r>
            <a:r>
              <a:rPr lang="en-US" sz="1400" b="1" dirty="0" err="1"/>
              <a:t>ợc</a:t>
            </a:r>
            <a:r>
              <a:rPr lang="en-US" sz="1400" b="1" dirty="0"/>
              <a:t> </a:t>
            </a:r>
            <a:r>
              <a:rPr lang="en-US" sz="1400" b="1" dirty="0" err="1"/>
              <a:t>lấy</a:t>
            </a:r>
            <a:r>
              <a:rPr lang="en-US" sz="1400" b="1" dirty="0"/>
              <a:t> ra </a:t>
            </a:r>
            <a:r>
              <a:rPr lang="en-US" sz="1400" b="1" dirty="0" err="1"/>
              <a:t>tư</a:t>
            </a:r>
            <a:r>
              <a:rPr lang="en-US" sz="1400" b="1" dirty="0"/>
              <a:t>̀ </a:t>
            </a:r>
            <a:r>
              <a:rPr lang="en-US" sz="1400" b="1" dirty="0" err="1"/>
              <a:t>Segmetation</a:t>
            </a:r>
            <a:endParaRPr lang="en-US" sz="1400" b="1" dirty="0"/>
          </a:p>
        </p:txBody>
      </p:sp>
      <p:sp>
        <p:nvSpPr>
          <p:cNvPr id="46" name="TextBox 45">
            <a:extLst>
              <a:ext uri="{FF2B5EF4-FFF2-40B4-BE49-F238E27FC236}">
                <a16:creationId xmlns:a16="http://schemas.microsoft.com/office/drawing/2014/main" id="{7811DEF9-1081-4FD7-B120-FEC845CE52B1}"/>
              </a:ext>
            </a:extLst>
          </p:cNvPr>
          <p:cNvSpPr txBox="1"/>
          <p:nvPr/>
        </p:nvSpPr>
        <p:spPr>
          <a:xfrm>
            <a:off x="20710430" y="30886618"/>
            <a:ext cx="3876553" cy="307777"/>
          </a:xfrm>
          <a:prstGeom prst="rect">
            <a:avLst/>
          </a:prstGeom>
          <a:noFill/>
        </p:spPr>
        <p:txBody>
          <a:bodyPr wrap="square" rtlCol="0">
            <a:spAutoFit/>
          </a:bodyPr>
          <a:lstStyle/>
          <a:p>
            <a:r>
              <a:rPr lang="en-US" sz="1400" b="1" dirty="0" err="1"/>
              <a:t>Bảng</a:t>
            </a:r>
            <a:r>
              <a:rPr lang="en-US" sz="1400" b="1" dirty="0"/>
              <a:t> 2: </a:t>
            </a:r>
            <a:r>
              <a:rPr lang="en-US" sz="1400" b="1" dirty="0" err="1"/>
              <a:t>Kết</a:t>
            </a:r>
            <a:r>
              <a:rPr lang="en-US" sz="1400" b="1" dirty="0"/>
              <a:t> quả </a:t>
            </a:r>
            <a:r>
              <a:rPr lang="en-US" sz="1400" b="1" dirty="0" err="1"/>
              <a:t>thực</a:t>
            </a:r>
            <a:r>
              <a:rPr lang="en-US" sz="1400" b="1" dirty="0"/>
              <a:t> </a:t>
            </a:r>
            <a:r>
              <a:rPr lang="en-US" sz="1400" b="1" dirty="0" err="1"/>
              <a:t>nghiệm</a:t>
            </a:r>
            <a:r>
              <a:rPr lang="en-US" sz="1400" b="1" dirty="0"/>
              <a:t> </a:t>
            </a:r>
            <a:r>
              <a:rPr lang="en-US" sz="1400" b="1" dirty="0" err="1"/>
              <a:t>các</a:t>
            </a:r>
            <a:r>
              <a:rPr lang="en-US" sz="1400" b="1" dirty="0"/>
              <a:t> model</a:t>
            </a:r>
          </a:p>
        </p:txBody>
      </p:sp>
      <p:sp>
        <p:nvSpPr>
          <p:cNvPr id="48" name="TextBox 47">
            <a:extLst>
              <a:ext uri="{FF2B5EF4-FFF2-40B4-BE49-F238E27FC236}">
                <a16:creationId xmlns:a16="http://schemas.microsoft.com/office/drawing/2014/main" id="{D0BD70D2-2E27-4DDC-A1C5-E6BC68AA6D7F}"/>
              </a:ext>
            </a:extLst>
          </p:cNvPr>
          <p:cNvSpPr txBox="1"/>
          <p:nvPr/>
        </p:nvSpPr>
        <p:spPr>
          <a:xfrm>
            <a:off x="37078342" y="12571659"/>
            <a:ext cx="4623085" cy="523220"/>
          </a:xfrm>
          <a:prstGeom prst="rect">
            <a:avLst/>
          </a:prstGeom>
          <a:noFill/>
        </p:spPr>
        <p:txBody>
          <a:bodyPr wrap="square" rtlCol="0">
            <a:spAutoFit/>
          </a:bodyPr>
          <a:lstStyle/>
          <a:p>
            <a:pPr algn="ctr"/>
            <a:r>
              <a:rPr lang="en-US" sz="1400" b="1" dirty="0" err="1"/>
              <a:t>Hình</a:t>
            </a:r>
            <a:r>
              <a:rPr lang="en-US" sz="1400" b="1" dirty="0"/>
              <a:t> 5: </a:t>
            </a:r>
            <a:r>
              <a:rPr lang="en-US" sz="1400" b="1" dirty="0" err="1"/>
              <a:t>Bàn</a:t>
            </a:r>
            <a:r>
              <a:rPr lang="en-US" sz="1400" b="1" dirty="0"/>
              <a:t> </a:t>
            </a:r>
            <a:r>
              <a:rPr lang="en-US" sz="1400" b="1" dirty="0" err="1"/>
              <a:t>tay</a:t>
            </a:r>
            <a:r>
              <a:rPr lang="en-US" sz="1400" b="1" dirty="0"/>
              <a:t> đ</a:t>
            </a:r>
            <a:r>
              <a:rPr lang="vi-VN" sz="1400" b="1" dirty="0"/>
              <a:t>ư</a:t>
            </a:r>
            <a:r>
              <a:rPr lang="en-US" sz="1400" b="1" dirty="0" err="1"/>
              <a:t>ợc</a:t>
            </a:r>
            <a:r>
              <a:rPr lang="en-US" sz="1400" b="1" dirty="0"/>
              <a:t> detect </a:t>
            </a:r>
            <a:r>
              <a:rPr lang="en-US" sz="1400" b="1" dirty="0" err="1"/>
              <a:t>dựa</a:t>
            </a:r>
            <a:r>
              <a:rPr lang="en-US" sz="1400" b="1" dirty="0"/>
              <a:t> </a:t>
            </a:r>
            <a:r>
              <a:rPr lang="en-US" sz="1400" b="1" dirty="0" err="1"/>
              <a:t>vào</a:t>
            </a:r>
            <a:r>
              <a:rPr lang="en-US" sz="1400" b="1" dirty="0"/>
              <a:t> Segmentation </a:t>
            </a:r>
            <a:r>
              <a:rPr lang="en-US" sz="1400" b="1" dirty="0" err="1"/>
              <a:t>khi</a:t>
            </a:r>
            <a:r>
              <a:rPr lang="en-US" sz="1400" b="1" dirty="0"/>
              <a:t> </a:t>
            </a:r>
            <a:r>
              <a:rPr lang="en-US" sz="1400" b="1" dirty="0" err="1"/>
              <a:t>lấy</a:t>
            </a:r>
            <a:r>
              <a:rPr lang="en-US" sz="1400" b="1" dirty="0"/>
              <a:t> </a:t>
            </a:r>
            <a:r>
              <a:rPr lang="en-US" sz="1400" b="1" dirty="0" err="1"/>
              <a:t>đúng</a:t>
            </a:r>
            <a:r>
              <a:rPr lang="en-US" sz="1400" b="1" dirty="0"/>
              <a:t> gam </a:t>
            </a:r>
            <a:r>
              <a:rPr lang="en-US" sz="1400" b="1" dirty="0" err="1"/>
              <a:t>màu</a:t>
            </a:r>
            <a:r>
              <a:rPr lang="en-US" sz="1400" b="1" dirty="0"/>
              <a:t> </a:t>
            </a:r>
            <a:r>
              <a:rPr lang="en-US" sz="1400" b="1" dirty="0" err="1"/>
              <a:t>trên</a:t>
            </a:r>
            <a:r>
              <a:rPr lang="en-US" sz="1400" b="1" dirty="0"/>
              <a:t> </a:t>
            </a:r>
            <a:r>
              <a:rPr lang="en-US" sz="1400" b="1" dirty="0" err="1"/>
              <a:t>bày</a:t>
            </a:r>
            <a:r>
              <a:rPr lang="en-US" sz="1400" b="1" dirty="0"/>
              <a:t> </a:t>
            </a:r>
            <a:r>
              <a:rPr lang="en-US" sz="1400" b="1" dirty="0" err="1"/>
              <a:t>tay</a:t>
            </a:r>
            <a:endParaRPr lang="en-US" sz="1400" b="1" dirty="0"/>
          </a:p>
        </p:txBody>
      </p:sp>
      <p:sp>
        <p:nvSpPr>
          <p:cNvPr id="49" name="TextBox 48">
            <a:extLst>
              <a:ext uri="{FF2B5EF4-FFF2-40B4-BE49-F238E27FC236}">
                <a16:creationId xmlns:a16="http://schemas.microsoft.com/office/drawing/2014/main" id="{5D2E4424-7F6A-4A31-AFAB-E2315CCBC184}"/>
              </a:ext>
            </a:extLst>
          </p:cNvPr>
          <p:cNvSpPr txBox="1"/>
          <p:nvPr/>
        </p:nvSpPr>
        <p:spPr>
          <a:xfrm>
            <a:off x="36474257" y="17573439"/>
            <a:ext cx="4623085" cy="307777"/>
          </a:xfrm>
          <a:prstGeom prst="rect">
            <a:avLst/>
          </a:prstGeom>
          <a:noFill/>
        </p:spPr>
        <p:txBody>
          <a:bodyPr wrap="square" rtlCol="0">
            <a:spAutoFit/>
          </a:bodyPr>
          <a:lstStyle/>
          <a:p>
            <a:pPr algn="ctr"/>
            <a:r>
              <a:rPr lang="en-US" sz="1400" b="1" dirty="0" err="1"/>
              <a:t>Hình</a:t>
            </a:r>
            <a:r>
              <a:rPr lang="en-US" sz="1400" b="1" dirty="0"/>
              <a:t> 6: Accuracy </a:t>
            </a:r>
            <a:r>
              <a:rPr lang="en-US" sz="1400" b="1" dirty="0" err="1"/>
              <a:t>của</a:t>
            </a:r>
            <a:r>
              <a:rPr lang="en-US" sz="1400" b="1" dirty="0"/>
              <a:t> model CNN </a:t>
            </a:r>
            <a:r>
              <a:rPr lang="en-US" sz="1400" b="1" dirty="0" err="1"/>
              <a:t>tốt</a:t>
            </a:r>
            <a:r>
              <a:rPr lang="en-US" sz="1400" b="1" dirty="0"/>
              <a:t> </a:t>
            </a:r>
            <a:r>
              <a:rPr lang="en-US" sz="1400" b="1" dirty="0" err="1"/>
              <a:t>nhất</a:t>
            </a:r>
            <a:endParaRPr lang="en-US" sz="1400" b="1" dirty="0"/>
          </a:p>
        </p:txBody>
      </p:sp>
      <p:sp>
        <p:nvSpPr>
          <p:cNvPr id="51" name="TextBox 50">
            <a:extLst>
              <a:ext uri="{FF2B5EF4-FFF2-40B4-BE49-F238E27FC236}">
                <a16:creationId xmlns:a16="http://schemas.microsoft.com/office/drawing/2014/main" id="{0A10F8D7-1E7E-47FA-8B0E-CCAACC5683B8}"/>
              </a:ext>
            </a:extLst>
          </p:cNvPr>
          <p:cNvSpPr txBox="1"/>
          <p:nvPr/>
        </p:nvSpPr>
        <p:spPr>
          <a:xfrm>
            <a:off x="36472775" y="22150923"/>
            <a:ext cx="4623085" cy="307777"/>
          </a:xfrm>
          <a:prstGeom prst="rect">
            <a:avLst/>
          </a:prstGeom>
          <a:noFill/>
        </p:spPr>
        <p:txBody>
          <a:bodyPr wrap="square" rtlCol="0">
            <a:spAutoFit/>
          </a:bodyPr>
          <a:lstStyle/>
          <a:p>
            <a:pPr algn="ctr"/>
            <a:r>
              <a:rPr lang="en-US" sz="1400" b="1" dirty="0" err="1"/>
              <a:t>Hình</a:t>
            </a:r>
            <a:r>
              <a:rPr lang="en-US" sz="1400" b="1" dirty="0"/>
              <a:t> 7: Loss </a:t>
            </a:r>
            <a:r>
              <a:rPr lang="en-US" sz="1400" b="1" dirty="0" err="1"/>
              <a:t>của</a:t>
            </a:r>
            <a:r>
              <a:rPr lang="en-US" sz="1400" b="1" dirty="0"/>
              <a:t> model CNN </a:t>
            </a:r>
            <a:r>
              <a:rPr lang="en-US" sz="1400" b="1" dirty="0" err="1"/>
              <a:t>tốt</a:t>
            </a:r>
            <a:r>
              <a:rPr lang="en-US" sz="1400" b="1" dirty="0"/>
              <a:t> </a:t>
            </a:r>
            <a:r>
              <a:rPr lang="en-US" sz="1400" b="1" dirty="0" err="1"/>
              <a:t>nhất</a:t>
            </a:r>
            <a:endParaRPr lang="en-US" sz="1400" b="1" dirty="0"/>
          </a:p>
        </p:txBody>
      </p:sp>
      <p:sp>
        <p:nvSpPr>
          <p:cNvPr id="53" name="TextBox 52">
            <a:extLst>
              <a:ext uri="{FF2B5EF4-FFF2-40B4-BE49-F238E27FC236}">
                <a16:creationId xmlns:a16="http://schemas.microsoft.com/office/drawing/2014/main" id="{93005DE2-C56C-4603-9EC7-0C10B9CF0780}"/>
              </a:ext>
            </a:extLst>
          </p:cNvPr>
          <p:cNvSpPr txBox="1"/>
          <p:nvPr/>
        </p:nvSpPr>
        <p:spPr>
          <a:xfrm>
            <a:off x="29996290" y="22158822"/>
            <a:ext cx="4623085" cy="307777"/>
          </a:xfrm>
          <a:prstGeom prst="rect">
            <a:avLst/>
          </a:prstGeom>
          <a:noFill/>
        </p:spPr>
        <p:txBody>
          <a:bodyPr wrap="square" rtlCol="0">
            <a:spAutoFit/>
          </a:bodyPr>
          <a:lstStyle/>
          <a:p>
            <a:pPr algn="ctr"/>
            <a:r>
              <a:rPr lang="en-US" sz="1400" b="1" dirty="0" err="1"/>
              <a:t>Hình</a:t>
            </a:r>
            <a:r>
              <a:rPr lang="en-US" sz="1400" b="1" dirty="0"/>
              <a:t> 8: </a:t>
            </a:r>
            <a:r>
              <a:rPr lang="en-US" sz="1400" b="1" dirty="0" err="1"/>
              <a:t>Mô</a:t>
            </a:r>
            <a:r>
              <a:rPr lang="en-US" sz="1400" b="1" dirty="0"/>
              <a:t> </a:t>
            </a:r>
            <a:r>
              <a:rPr lang="en-US" sz="1400" b="1" dirty="0" err="1"/>
              <a:t>hình</a:t>
            </a:r>
            <a:r>
              <a:rPr lang="en-US" sz="1400" b="1" dirty="0"/>
              <a:t> CNN </a:t>
            </a:r>
            <a:r>
              <a:rPr lang="en-US" sz="1400" b="1" dirty="0" err="1"/>
              <a:t>tốt</a:t>
            </a:r>
            <a:r>
              <a:rPr lang="en-US" sz="1400" b="1" dirty="0"/>
              <a:t> </a:t>
            </a:r>
            <a:r>
              <a:rPr lang="en-US" sz="1400" b="1" dirty="0" err="1"/>
              <a:t>nhất</a:t>
            </a:r>
            <a:r>
              <a:rPr lang="en-US" sz="1400" b="1" dirty="0"/>
              <a:t> </a:t>
            </a:r>
            <a:r>
              <a:rPr lang="en-US" sz="1400" b="1" dirty="0" err="1"/>
              <a:t>nhóm</a:t>
            </a:r>
            <a:r>
              <a:rPr lang="en-US" sz="1400" b="1" dirty="0"/>
              <a:t> </a:t>
            </a:r>
            <a:r>
              <a:rPr lang="en-US" sz="1400" b="1" dirty="0" err="1"/>
              <a:t>xây</a:t>
            </a:r>
            <a:r>
              <a:rPr lang="en-US" sz="1400" b="1" dirty="0"/>
              <a:t> </a:t>
            </a:r>
            <a:r>
              <a:rPr lang="en-US" sz="1400" b="1" dirty="0" err="1"/>
              <a:t>dựng</a:t>
            </a:r>
            <a:endParaRPr lang="en-US" sz="1400" b="1"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Impact-Arial">
      <a:majorFont>
        <a:latin typeface="Impac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Impact-Arial">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Impact-Arial">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13AD7E-0B42-4A01-861E-64E1CDF736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D3F3875-7A7F-481F-975A-FD11B1B30A0C}">
  <ds:schemaRefs>
    <ds:schemaRef ds:uri="http://schemas.microsoft.com/sharepoint/v3/contenttype/forms"/>
  </ds:schemaRefs>
</ds:datastoreItem>
</file>

<file path=customXml/itemProps3.xml><?xml version="1.0" encoding="utf-8"?>
<ds:datastoreItem xmlns:ds="http://schemas.openxmlformats.org/officeDocument/2006/customXml" ds:itemID="{7D271D13-D20F-4697-97AA-66DC15DE63FD}">
  <ds:schemaRefs>
    <ds:schemaRef ds:uri="http://purl.org/dc/elements/1.1/"/>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2553</Words>
  <Application>Microsoft Office PowerPoint</Application>
  <PresentationFormat>Custom</PresentationFormat>
  <Paragraphs>242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Impact</vt:lpstr>
      <vt:lpstr>Medical Poster</vt:lpstr>
      <vt:lpstr>American Sign Language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2013-06-24T19:44:51Z</dcterms:created>
  <dcterms:modified xsi:type="dcterms:W3CDTF">2019-12-24T03:59:13Z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