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9" r:id="rId12"/>
    <p:sldId id="273" r:id="rId13"/>
    <p:sldId id="274" r:id="rId14"/>
    <p:sldId id="275" r:id="rId15"/>
    <p:sldId id="278" r:id="rId16"/>
    <p:sldId id="276" r:id="rId17"/>
    <p:sldId id="277"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91" d="100"/>
          <a:sy n="91" d="100"/>
        </p:scale>
        <p:origin x="20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31205AC-7EF6-4BDA-BB9C-D6568BEFAC26}" type="doc">
      <dgm:prSet loTypeId="urn:microsoft.com/office/officeart/2008/layout/LinedList" loCatId="list" qsTypeId="urn:microsoft.com/office/officeart/2005/8/quickstyle/simple4#1" qsCatId="simple" csTypeId="urn:microsoft.com/office/officeart/2005/8/colors/colorful2#2" csCatId="colorful"/>
      <dgm:spPr/>
      <dgm:t>
        <a:bodyPr/>
        <a:lstStyle/>
        <a:p>
          <a:endParaRPr lang="en-US"/>
        </a:p>
      </dgm:t>
    </dgm:pt>
    <dgm:pt modelId="{91C9F445-3678-4F12-942A-DB1145BB04DE}">
      <dgm:prSet/>
      <dgm:spPr/>
      <dgm:t>
        <a:bodyPr/>
        <a:lstStyle/>
        <a:p>
          <a:r>
            <a:rPr lang="en-US" b="0" i="0" dirty="0"/>
            <a:t>Abstractive summarization</a:t>
          </a:r>
          <a:endParaRPr lang="en-US" dirty="0"/>
        </a:p>
      </dgm:t>
    </dgm:pt>
    <dgm:pt modelId="{AE63299F-F321-4B19-8E4B-A2CBA1B9DA11}" type="parTrans" cxnId="{3BCC23C0-0F89-4B3B-B134-0792F2110701}">
      <dgm:prSet/>
      <dgm:spPr/>
      <dgm:t>
        <a:bodyPr/>
        <a:lstStyle/>
        <a:p>
          <a:endParaRPr lang="en-US"/>
        </a:p>
      </dgm:t>
    </dgm:pt>
    <dgm:pt modelId="{2D70B552-2FE4-4802-B893-8BC3AB54B6B6}" type="sibTrans" cxnId="{3BCC23C0-0F89-4B3B-B134-0792F2110701}">
      <dgm:prSet/>
      <dgm:spPr/>
      <dgm:t>
        <a:bodyPr/>
        <a:lstStyle/>
        <a:p>
          <a:endParaRPr lang="en-US"/>
        </a:p>
      </dgm:t>
    </dgm:pt>
    <dgm:pt modelId="{5C00DE23-EA84-480C-B647-D9320D11CFFF}">
      <dgm:prSet/>
      <dgm:spPr/>
      <dgm:t>
        <a:bodyPr/>
        <a:lstStyle/>
        <a:p>
          <a:r>
            <a:rPr lang="en-US" b="0" i="0"/>
            <a:t>Mô hình Seq2seq </a:t>
          </a:r>
          <a:endParaRPr lang="en-US"/>
        </a:p>
      </dgm:t>
    </dgm:pt>
    <dgm:pt modelId="{3F8D6673-B2B5-4231-8F45-954BFB40D62F}" type="parTrans" cxnId="{3AE2B457-A0CB-4535-AEA8-9D874047E509}">
      <dgm:prSet/>
      <dgm:spPr/>
      <dgm:t>
        <a:bodyPr/>
        <a:lstStyle/>
        <a:p>
          <a:endParaRPr lang="en-US"/>
        </a:p>
      </dgm:t>
    </dgm:pt>
    <dgm:pt modelId="{C46E3011-DC95-45CF-B7D5-69D759AE904C}" type="sibTrans" cxnId="{3AE2B457-A0CB-4535-AEA8-9D874047E509}">
      <dgm:prSet/>
      <dgm:spPr/>
      <dgm:t>
        <a:bodyPr/>
        <a:lstStyle/>
        <a:p>
          <a:endParaRPr lang="en-US"/>
        </a:p>
      </dgm:t>
    </dgm:pt>
    <dgm:pt modelId="{A4253D1A-52B7-4C5E-A99A-80CF0210D214}">
      <dgm:prSet/>
      <dgm:spPr/>
      <dgm:t>
        <a:bodyPr/>
        <a:lstStyle/>
        <a:p>
          <a:r>
            <a:rPr lang="en-US" b="0" i="0"/>
            <a:t>Mô hình LSTM</a:t>
          </a:r>
          <a:endParaRPr lang="en-US"/>
        </a:p>
      </dgm:t>
    </dgm:pt>
    <dgm:pt modelId="{05F64202-8692-4CA0-A873-FDA35141516A}" type="parTrans" cxnId="{13F782D1-5EEA-4425-A8F3-2084AD707DA9}">
      <dgm:prSet/>
      <dgm:spPr/>
      <dgm:t>
        <a:bodyPr/>
        <a:lstStyle/>
        <a:p>
          <a:endParaRPr lang="en-US"/>
        </a:p>
      </dgm:t>
    </dgm:pt>
    <dgm:pt modelId="{53472536-513A-40A5-B5A7-CB4215CE202F}" type="sibTrans" cxnId="{13F782D1-5EEA-4425-A8F3-2084AD707DA9}">
      <dgm:prSet/>
      <dgm:spPr/>
      <dgm:t>
        <a:bodyPr/>
        <a:lstStyle/>
        <a:p>
          <a:endParaRPr lang="en-US"/>
        </a:p>
      </dgm:t>
    </dgm:pt>
    <dgm:pt modelId="{7D4BC278-E8D7-4F4F-81A4-D9F613295070}">
      <dgm:prSet/>
      <dgm:spPr/>
      <dgm:t>
        <a:bodyPr/>
        <a:lstStyle/>
        <a:p>
          <a:r>
            <a:rPr lang="en-US" b="0" i="0"/>
            <a:t>Kiến trúc encoder, decoder</a:t>
          </a:r>
          <a:endParaRPr lang="en-US"/>
        </a:p>
      </dgm:t>
    </dgm:pt>
    <dgm:pt modelId="{E9F020E9-8697-446B-A1B2-B94C8C122186}" type="parTrans" cxnId="{6893CC47-6484-4383-A394-444DEE45042F}">
      <dgm:prSet/>
      <dgm:spPr/>
      <dgm:t>
        <a:bodyPr/>
        <a:lstStyle/>
        <a:p>
          <a:endParaRPr lang="en-US"/>
        </a:p>
      </dgm:t>
    </dgm:pt>
    <dgm:pt modelId="{E52A418C-2C64-4C32-AC71-4CA2AA6B0157}" type="sibTrans" cxnId="{6893CC47-6484-4383-A394-444DEE45042F}">
      <dgm:prSet/>
      <dgm:spPr/>
      <dgm:t>
        <a:bodyPr/>
        <a:lstStyle/>
        <a:p>
          <a:endParaRPr lang="en-US"/>
        </a:p>
      </dgm:t>
    </dgm:pt>
    <dgm:pt modelId="{01F07342-612C-4079-BCB2-6E05F9CE677E}">
      <dgm:prSet/>
      <dgm:spPr/>
      <dgm:t>
        <a:bodyPr/>
        <a:lstStyle/>
        <a:p>
          <a:r>
            <a:rPr lang="en-US" b="0" i="0"/>
            <a:t>Attention mechanism</a:t>
          </a:r>
          <a:endParaRPr lang="en-US"/>
        </a:p>
      </dgm:t>
    </dgm:pt>
    <dgm:pt modelId="{271C08FD-43A9-480D-B3BC-7C5EE23AEBA5}" type="parTrans" cxnId="{6BDB3F26-A1A5-4670-B3E9-EA5BB811A89F}">
      <dgm:prSet/>
      <dgm:spPr/>
      <dgm:t>
        <a:bodyPr/>
        <a:lstStyle/>
        <a:p>
          <a:endParaRPr lang="en-US"/>
        </a:p>
      </dgm:t>
    </dgm:pt>
    <dgm:pt modelId="{75D4AA93-FC2B-4486-BE9D-EDE5C524600F}" type="sibTrans" cxnId="{6BDB3F26-A1A5-4670-B3E9-EA5BB811A89F}">
      <dgm:prSet/>
      <dgm:spPr/>
      <dgm:t>
        <a:bodyPr/>
        <a:lstStyle/>
        <a:p>
          <a:endParaRPr lang="en-US"/>
        </a:p>
      </dgm:t>
    </dgm:pt>
    <dgm:pt modelId="{B38DEB4B-333D-445F-93F3-9CC77E4EECE4}" type="pres">
      <dgm:prSet presAssocID="{031205AC-7EF6-4BDA-BB9C-D6568BEFAC26}" presName="vert0" presStyleCnt="0">
        <dgm:presLayoutVars>
          <dgm:dir/>
          <dgm:animOne val="branch"/>
          <dgm:animLvl val="lvl"/>
        </dgm:presLayoutVars>
      </dgm:prSet>
      <dgm:spPr/>
    </dgm:pt>
    <dgm:pt modelId="{2DC00ADA-19AE-4E1C-A64A-260A1230DDED}" type="pres">
      <dgm:prSet presAssocID="{91C9F445-3678-4F12-942A-DB1145BB04DE}" presName="thickLine" presStyleLbl="alignNode1" presStyleIdx="0" presStyleCnt="5"/>
      <dgm:spPr/>
    </dgm:pt>
    <dgm:pt modelId="{D9D32536-EEE3-442B-B1E4-DE5C81B3D1C0}" type="pres">
      <dgm:prSet presAssocID="{91C9F445-3678-4F12-942A-DB1145BB04DE}" presName="horz1" presStyleCnt="0"/>
      <dgm:spPr/>
    </dgm:pt>
    <dgm:pt modelId="{90AD814D-0EBC-4D40-AD89-E65FF34FB1A0}" type="pres">
      <dgm:prSet presAssocID="{91C9F445-3678-4F12-942A-DB1145BB04DE}" presName="tx1" presStyleLbl="revTx" presStyleIdx="0" presStyleCnt="5"/>
      <dgm:spPr/>
    </dgm:pt>
    <dgm:pt modelId="{C81FC6F0-CAD8-4A79-AAB6-9DC01ADD9217}" type="pres">
      <dgm:prSet presAssocID="{91C9F445-3678-4F12-942A-DB1145BB04DE}" presName="vert1" presStyleCnt="0"/>
      <dgm:spPr/>
    </dgm:pt>
    <dgm:pt modelId="{9C80FA40-657F-467F-B837-CE50F76F0F30}" type="pres">
      <dgm:prSet presAssocID="{5C00DE23-EA84-480C-B647-D9320D11CFFF}" presName="thickLine" presStyleLbl="alignNode1" presStyleIdx="1" presStyleCnt="5"/>
      <dgm:spPr/>
    </dgm:pt>
    <dgm:pt modelId="{F20D5544-9110-47D7-A7AA-AA1267994AB2}" type="pres">
      <dgm:prSet presAssocID="{5C00DE23-EA84-480C-B647-D9320D11CFFF}" presName="horz1" presStyleCnt="0"/>
      <dgm:spPr/>
    </dgm:pt>
    <dgm:pt modelId="{B4D618AC-9E02-49BD-A745-7F92B79445F2}" type="pres">
      <dgm:prSet presAssocID="{5C00DE23-EA84-480C-B647-D9320D11CFFF}" presName="tx1" presStyleLbl="revTx" presStyleIdx="1" presStyleCnt="5"/>
      <dgm:spPr/>
    </dgm:pt>
    <dgm:pt modelId="{FE88F8B1-DAEE-4097-AD03-3EB911686A3E}" type="pres">
      <dgm:prSet presAssocID="{5C00DE23-EA84-480C-B647-D9320D11CFFF}" presName="vert1" presStyleCnt="0"/>
      <dgm:spPr/>
    </dgm:pt>
    <dgm:pt modelId="{853A64D5-B671-4CBA-B275-ACADFD3B02AA}" type="pres">
      <dgm:prSet presAssocID="{A4253D1A-52B7-4C5E-A99A-80CF0210D214}" presName="thickLine" presStyleLbl="alignNode1" presStyleIdx="2" presStyleCnt="5"/>
      <dgm:spPr/>
    </dgm:pt>
    <dgm:pt modelId="{319ABA35-BA6B-44C1-AA4B-4CA610107164}" type="pres">
      <dgm:prSet presAssocID="{A4253D1A-52B7-4C5E-A99A-80CF0210D214}" presName="horz1" presStyleCnt="0"/>
      <dgm:spPr/>
    </dgm:pt>
    <dgm:pt modelId="{81DEC9F1-70D4-44BC-A10C-3F158C17B577}" type="pres">
      <dgm:prSet presAssocID="{A4253D1A-52B7-4C5E-A99A-80CF0210D214}" presName="tx1" presStyleLbl="revTx" presStyleIdx="2" presStyleCnt="5"/>
      <dgm:spPr/>
    </dgm:pt>
    <dgm:pt modelId="{970346CE-A2B9-4C5B-BF9B-EE8E5788E7E9}" type="pres">
      <dgm:prSet presAssocID="{A4253D1A-52B7-4C5E-A99A-80CF0210D214}" presName="vert1" presStyleCnt="0"/>
      <dgm:spPr/>
    </dgm:pt>
    <dgm:pt modelId="{1FF16453-777E-41EB-941E-AA7AAF59AD08}" type="pres">
      <dgm:prSet presAssocID="{7D4BC278-E8D7-4F4F-81A4-D9F613295070}" presName="thickLine" presStyleLbl="alignNode1" presStyleIdx="3" presStyleCnt="5"/>
      <dgm:spPr/>
    </dgm:pt>
    <dgm:pt modelId="{A30C7884-A795-4580-A3C9-A5229031B6DA}" type="pres">
      <dgm:prSet presAssocID="{7D4BC278-E8D7-4F4F-81A4-D9F613295070}" presName="horz1" presStyleCnt="0"/>
      <dgm:spPr/>
    </dgm:pt>
    <dgm:pt modelId="{07F6EC73-7158-4B4F-AF5D-2A0892C181D3}" type="pres">
      <dgm:prSet presAssocID="{7D4BC278-E8D7-4F4F-81A4-D9F613295070}" presName="tx1" presStyleLbl="revTx" presStyleIdx="3" presStyleCnt="5"/>
      <dgm:spPr/>
    </dgm:pt>
    <dgm:pt modelId="{042F46BD-08FC-40E5-84B3-90F1B0A53116}" type="pres">
      <dgm:prSet presAssocID="{7D4BC278-E8D7-4F4F-81A4-D9F613295070}" presName="vert1" presStyleCnt="0"/>
      <dgm:spPr/>
    </dgm:pt>
    <dgm:pt modelId="{C7B66D5D-D747-4992-A4EA-B5B8C9A8D36B}" type="pres">
      <dgm:prSet presAssocID="{01F07342-612C-4079-BCB2-6E05F9CE677E}" presName="thickLine" presStyleLbl="alignNode1" presStyleIdx="4" presStyleCnt="5"/>
      <dgm:spPr/>
    </dgm:pt>
    <dgm:pt modelId="{05B3F3AA-298F-4F96-89FF-0CC4F235FB59}" type="pres">
      <dgm:prSet presAssocID="{01F07342-612C-4079-BCB2-6E05F9CE677E}" presName="horz1" presStyleCnt="0"/>
      <dgm:spPr/>
    </dgm:pt>
    <dgm:pt modelId="{EEA99CF1-E5A8-4621-94C0-976CD20C3512}" type="pres">
      <dgm:prSet presAssocID="{01F07342-612C-4079-BCB2-6E05F9CE677E}" presName="tx1" presStyleLbl="revTx" presStyleIdx="4" presStyleCnt="5"/>
      <dgm:spPr/>
    </dgm:pt>
    <dgm:pt modelId="{B4DDD549-08FF-4BFD-932B-D7AC26B38AD0}" type="pres">
      <dgm:prSet presAssocID="{01F07342-612C-4079-BCB2-6E05F9CE677E}" presName="vert1" presStyleCnt="0"/>
      <dgm:spPr/>
    </dgm:pt>
  </dgm:ptLst>
  <dgm:cxnLst>
    <dgm:cxn modelId="{88B9430D-A043-4765-90D3-6513A220FE8D}" type="presOf" srcId="{01F07342-612C-4079-BCB2-6E05F9CE677E}" destId="{EEA99CF1-E5A8-4621-94C0-976CD20C3512}" srcOrd="0" destOrd="0" presId="urn:microsoft.com/office/officeart/2008/layout/LinedList"/>
    <dgm:cxn modelId="{6BDB3F26-A1A5-4670-B3E9-EA5BB811A89F}" srcId="{031205AC-7EF6-4BDA-BB9C-D6568BEFAC26}" destId="{01F07342-612C-4079-BCB2-6E05F9CE677E}" srcOrd="4" destOrd="0" parTransId="{271C08FD-43A9-480D-B3BC-7C5EE23AEBA5}" sibTransId="{75D4AA93-FC2B-4486-BE9D-EDE5C524600F}"/>
    <dgm:cxn modelId="{26E23C3D-ED58-40B8-8F76-A2CC1893C5C6}" type="presOf" srcId="{5C00DE23-EA84-480C-B647-D9320D11CFFF}" destId="{B4D618AC-9E02-49BD-A745-7F92B79445F2}" srcOrd="0" destOrd="0" presId="urn:microsoft.com/office/officeart/2008/layout/LinedList"/>
    <dgm:cxn modelId="{6893CC47-6484-4383-A394-444DEE45042F}" srcId="{031205AC-7EF6-4BDA-BB9C-D6568BEFAC26}" destId="{7D4BC278-E8D7-4F4F-81A4-D9F613295070}" srcOrd="3" destOrd="0" parTransId="{E9F020E9-8697-446B-A1B2-B94C8C122186}" sibTransId="{E52A418C-2C64-4C32-AC71-4CA2AA6B0157}"/>
    <dgm:cxn modelId="{3AE2B457-A0CB-4535-AEA8-9D874047E509}" srcId="{031205AC-7EF6-4BDA-BB9C-D6568BEFAC26}" destId="{5C00DE23-EA84-480C-B647-D9320D11CFFF}" srcOrd="1" destOrd="0" parTransId="{3F8D6673-B2B5-4231-8F45-954BFB40D62F}" sibTransId="{C46E3011-DC95-45CF-B7D5-69D759AE904C}"/>
    <dgm:cxn modelId="{234AB993-35F9-4C24-9B94-E5E2A8345271}" type="presOf" srcId="{91C9F445-3678-4F12-942A-DB1145BB04DE}" destId="{90AD814D-0EBC-4D40-AD89-E65FF34FB1A0}" srcOrd="0" destOrd="0" presId="urn:microsoft.com/office/officeart/2008/layout/LinedList"/>
    <dgm:cxn modelId="{A5D4C8A9-7FBD-492F-A281-2853F0A3BCE8}" type="presOf" srcId="{7D4BC278-E8D7-4F4F-81A4-D9F613295070}" destId="{07F6EC73-7158-4B4F-AF5D-2A0892C181D3}" srcOrd="0" destOrd="0" presId="urn:microsoft.com/office/officeart/2008/layout/LinedList"/>
    <dgm:cxn modelId="{C50E47B0-8444-4BAC-AC2F-E87CB6152F7C}" type="presOf" srcId="{031205AC-7EF6-4BDA-BB9C-D6568BEFAC26}" destId="{B38DEB4B-333D-445F-93F3-9CC77E4EECE4}" srcOrd="0" destOrd="0" presId="urn:microsoft.com/office/officeart/2008/layout/LinedList"/>
    <dgm:cxn modelId="{3BCC23C0-0F89-4B3B-B134-0792F2110701}" srcId="{031205AC-7EF6-4BDA-BB9C-D6568BEFAC26}" destId="{91C9F445-3678-4F12-942A-DB1145BB04DE}" srcOrd="0" destOrd="0" parTransId="{AE63299F-F321-4B19-8E4B-A2CBA1B9DA11}" sibTransId="{2D70B552-2FE4-4802-B893-8BC3AB54B6B6}"/>
    <dgm:cxn modelId="{1FC33DC4-7F6C-4B69-9422-E216C920EEDE}" type="presOf" srcId="{A4253D1A-52B7-4C5E-A99A-80CF0210D214}" destId="{81DEC9F1-70D4-44BC-A10C-3F158C17B577}" srcOrd="0" destOrd="0" presId="urn:microsoft.com/office/officeart/2008/layout/LinedList"/>
    <dgm:cxn modelId="{13F782D1-5EEA-4425-A8F3-2084AD707DA9}" srcId="{031205AC-7EF6-4BDA-BB9C-D6568BEFAC26}" destId="{A4253D1A-52B7-4C5E-A99A-80CF0210D214}" srcOrd="2" destOrd="0" parTransId="{05F64202-8692-4CA0-A873-FDA35141516A}" sibTransId="{53472536-513A-40A5-B5A7-CB4215CE202F}"/>
    <dgm:cxn modelId="{8DE6D924-D8B6-49D1-AF16-3E66F90881E5}" type="presParOf" srcId="{B38DEB4B-333D-445F-93F3-9CC77E4EECE4}" destId="{2DC00ADA-19AE-4E1C-A64A-260A1230DDED}" srcOrd="0" destOrd="0" presId="urn:microsoft.com/office/officeart/2008/layout/LinedList"/>
    <dgm:cxn modelId="{263F58C9-9856-4D4F-A7DA-1312B0549456}" type="presParOf" srcId="{B38DEB4B-333D-445F-93F3-9CC77E4EECE4}" destId="{D9D32536-EEE3-442B-B1E4-DE5C81B3D1C0}" srcOrd="1" destOrd="0" presId="urn:microsoft.com/office/officeart/2008/layout/LinedList"/>
    <dgm:cxn modelId="{663570E8-ADC3-43D1-B3E2-E7E1AF2CC3E7}" type="presParOf" srcId="{D9D32536-EEE3-442B-B1E4-DE5C81B3D1C0}" destId="{90AD814D-0EBC-4D40-AD89-E65FF34FB1A0}" srcOrd="0" destOrd="0" presId="urn:microsoft.com/office/officeart/2008/layout/LinedList"/>
    <dgm:cxn modelId="{1CDE6ABA-3583-4203-9199-EC8862935DE7}" type="presParOf" srcId="{D9D32536-EEE3-442B-B1E4-DE5C81B3D1C0}" destId="{C81FC6F0-CAD8-4A79-AAB6-9DC01ADD9217}" srcOrd="1" destOrd="0" presId="urn:microsoft.com/office/officeart/2008/layout/LinedList"/>
    <dgm:cxn modelId="{EC1C8F87-65D1-4A12-AC8F-E2BAE2B35C65}" type="presParOf" srcId="{B38DEB4B-333D-445F-93F3-9CC77E4EECE4}" destId="{9C80FA40-657F-467F-B837-CE50F76F0F30}" srcOrd="2" destOrd="0" presId="urn:microsoft.com/office/officeart/2008/layout/LinedList"/>
    <dgm:cxn modelId="{B4AD8C1F-8B64-40C9-AF97-94BFC941EEDA}" type="presParOf" srcId="{B38DEB4B-333D-445F-93F3-9CC77E4EECE4}" destId="{F20D5544-9110-47D7-A7AA-AA1267994AB2}" srcOrd="3" destOrd="0" presId="urn:microsoft.com/office/officeart/2008/layout/LinedList"/>
    <dgm:cxn modelId="{C0233E18-F637-4979-98AA-777C9B03D6D4}" type="presParOf" srcId="{F20D5544-9110-47D7-A7AA-AA1267994AB2}" destId="{B4D618AC-9E02-49BD-A745-7F92B79445F2}" srcOrd="0" destOrd="0" presId="urn:microsoft.com/office/officeart/2008/layout/LinedList"/>
    <dgm:cxn modelId="{B9EC9F5A-17BE-4C68-B7E8-7DEE467396BB}" type="presParOf" srcId="{F20D5544-9110-47D7-A7AA-AA1267994AB2}" destId="{FE88F8B1-DAEE-4097-AD03-3EB911686A3E}" srcOrd="1" destOrd="0" presId="urn:microsoft.com/office/officeart/2008/layout/LinedList"/>
    <dgm:cxn modelId="{40C13DD5-8839-4E30-B845-A38576304C65}" type="presParOf" srcId="{B38DEB4B-333D-445F-93F3-9CC77E4EECE4}" destId="{853A64D5-B671-4CBA-B275-ACADFD3B02AA}" srcOrd="4" destOrd="0" presId="urn:microsoft.com/office/officeart/2008/layout/LinedList"/>
    <dgm:cxn modelId="{D01998CE-351D-4AF1-8EC4-BAAC8390D262}" type="presParOf" srcId="{B38DEB4B-333D-445F-93F3-9CC77E4EECE4}" destId="{319ABA35-BA6B-44C1-AA4B-4CA610107164}" srcOrd="5" destOrd="0" presId="urn:microsoft.com/office/officeart/2008/layout/LinedList"/>
    <dgm:cxn modelId="{5211DB17-35FF-4A75-9A72-B8E91465D4BB}" type="presParOf" srcId="{319ABA35-BA6B-44C1-AA4B-4CA610107164}" destId="{81DEC9F1-70D4-44BC-A10C-3F158C17B577}" srcOrd="0" destOrd="0" presId="urn:microsoft.com/office/officeart/2008/layout/LinedList"/>
    <dgm:cxn modelId="{9CC7D755-A039-48C4-88FC-7104EB703432}" type="presParOf" srcId="{319ABA35-BA6B-44C1-AA4B-4CA610107164}" destId="{970346CE-A2B9-4C5B-BF9B-EE8E5788E7E9}" srcOrd="1" destOrd="0" presId="urn:microsoft.com/office/officeart/2008/layout/LinedList"/>
    <dgm:cxn modelId="{7573E89E-6D12-4A99-97AF-D4F5AF118C19}" type="presParOf" srcId="{B38DEB4B-333D-445F-93F3-9CC77E4EECE4}" destId="{1FF16453-777E-41EB-941E-AA7AAF59AD08}" srcOrd="6" destOrd="0" presId="urn:microsoft.com/office/officeart/2008/layout/LinedList"/>
    <dgm:cxn modelId="{CED91766-2C5C-4071-8F82-871E6311F541}" type="presParOf" srcId="{B38DEB4B-333D-445F-93F3-9CC77E4EECE4}" destId="{A30C7884-A795-4580-A3C9-A5229031B6DA}" srcOrd="7" destOrd="0" presId="urn:microsoft.com/office/officeart/2008/layout/LinedList"/>
    <dgm:cxn modelId="{99BF9E03-CC56-4C2C-8DF4-8EB36A861C94}" type="presParOf" srcId="{A30C7884-A795-4580-A3C9-A5229031B6DA}" destId="{07F6EC73-7158-4B4F-AF5D-2A0892C181D3}" srcOrd="0" destOrd="0" presId="urn:microsoft.com/office/officeart/2008/layout/LinedList"/>
    <dgm:cxn modelId="{1931D8F4-DB4B-40FE-AA2E-3B3F2BCA42C8}" type="presParOf" srcId="{A30C7884-A795-4580-A3C9-A5229031B6DA}" destId="{042F46BD-08FC-40E5-84B3-90F1B0A53116}" srcOrd="1" destOrd="0" presId="urn:microsoft.com/office/officeart/2008/layout/LinedList"/>
    <dgm:cxn modelId="{4369A989-9BF9-49B7-88E8-F9C00914DB9E}" type="presParOf" srcId="{B38DEB4B-333D-445F-93F3-9CC77E4EECE4}" destId="{C7B66D5D-D747-4992-A4EA-B5B8C9A8D36B}" srcOrd="8" destOrd="0" presId="urn:microsoft.com/office/officeart/2008/layout/LinedList"/>
    <dgm:cxn modelId="{BAAA9DEF-2BE3-4A3D-B045-641BDFF7BC9E}" type="presParOf" srcId="{B38DEB4B-333D-445F-93F3-9CC77E4EECE4}" destId="{05B3F3AA-298F-4F96-89FF-0CC4F235FB59}" srcOrd="9" destOrd="0" presId="urn:microsoft.com/office/officeart/2008/layout/LinedList"/>
    <dgm:cxn modelId="{32B918AE-667C-4FD2-A5F7-17A454CCB4DE}" type="presParOf" srcId="{05B3F3AA-298F-4F96-89FF-0CC4F235FB59}" destId="{EEA99CF1-E5A8-4621-94C0-976CD20C3512}" srcOrd="0" destOrd="0" presId="urn:microsoft.com/office/officeart/2008/layout/LinedList"/>
    <dgm:cxn modelId="{540CB645-E45D-4C96-9C8F-A3B955D394A2}" type="presParOf" srcId="{05B3F3AA-298F-4F96-89FF-0CC4F235FB59}" destId="{B4DDD549-08FF-4BFD-932B-D7AC26B38A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00ADA-19AE-4E1C-A64A-260A1230DDED}">
      <dsp:nvSpPr>
        <dsp:cNvPr id="0" name=""/>
        <dsp:cNvSpPr/>
      </dsp:nvSpPr>
      <dsp:spPr>
        <a:xfrm>
          <a:off x="0" y="705"/>
          <a:ext cx="6669431"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0AD814D-0EBC-4D40-AD89-E65FF34FB1A0}">
      <dsp:nvSpPr>
        <dsp:cNvPr id="0" name=""/>
        <dsp:cNvSpPr/>
      </dsp:nvSpPr>
      <dsp:spPr>
        <a:xfrm>
          <a:off x="0" y="705"/>
          <a:ext cx="6669431" cy="115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0" i="0" kern="1200" dirty="0"/>
            <a:t>Abstractive summarization</a:t>
          </a:r>
          <a:endParaRPr lang="en-US" sz="4000" kern="1200" dirty="0"/>
        </a:p>
      </dsp:txBody>
      <dsp:txXfrm>
        <a:off x="0" y="705"/>
        <a:ext cx="6669431" cy="1155317"/>
      </dsp:txXfrm>
    </dsp:sp>
    <dsp:sp modelId="{9C80FA40-657F-467F-B837-CE50F76F0F30}">
      <dsp:nvSpPr>
        <dsp:cNvPr id="0" name=""/>
        <dsp:cNvSpPr/>
      </dsp:nvSpPr>
      <dsp:spPr>
        <a:xfrm>
          <a:off x="0" y="1156023"/>
          <a:ext cx="6669431" cy="0"/>
        </a:xfrm>
        <a:prstGeom prst="line">
          <a:avLst/>
        </a:prstGeom>
        <a:solidFill>
          <a:schemeClr val="accent2">
            <a:hueOff val="-4651846"/>
            <a:satOff val="-995"/>
            <a:lumOff val="-588"/>
            <a:alphaOff val="0"/>
          </a:schemeClr>
        </a:solidFill>
        <a:ln w="9525" cap="flat" cmpd="sng" algn="ctr">
          <a:solidFill>
            <a:schemeClr val="accent2">
              <a:hueOff val="-4651846"/>
              <a:satOff val="-995"/>
              <a:lumOff val="-58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4D618AC-9E02-49BD-A745-7F92B79445F2}">
      <dsp:nvSpPr>
        <dsp:cNvPr id="0" name=""/>
        <dsp:cNvSpPr/>
      </dsp:nvSpPr>
      <dsp:spPr>
        <a:xfrm>
          <a:off x="0" y="1156023"/>
          <a:ext cx="6669431" cy="115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0" i="0" kern="1200"/>
            <a:t>Mô hình Seq2seq </a:t>
          </a:r>
          <a:endParaRPr lang="en-US" sz="4000" kern="1200"/>
        </a:p>
      </dsp:txBody>
      <dsp:txXfrm>
        <a:off x="0" y="1156023"/>
        <a:ext cx="6669431" cy="1155317"/>
      </dsp:txXfrm>
    </dsp:sp>
    <dsp:sp modelId="{853A64D5-B671-4CBA-B275-ACADFD3B02AA}">
      <dsp:nvSpPr>
        <dsp:cNvPr id="0" name=""/>
        <dsp:cNvSpPr/>
      </dsp:nvSpPr>
      <dsp:spPr>
        <a:xfrm>
          <a:off x="0" y="2311341"/>
          <a:ext cx="6669431" cy="0"/>
        </a:xfrm>
        <a:prstGeom prst="line">
          <a:avLst/>
        </a:prstGeom>
        <a:solidFill>
          <a:schemeClr val="accent2">
            <a:hueOff val="-9303691"/>
            <a:satOff val="-1991"/>
            <a:lumOff val="-1176"/>
            <a:alphaOff val="0"/>
          </a:schemeClr>
        </a:solidFill>
        <a:ln w="9525" cap="flat" cmpd="sng" algn="ctr">
          <a:solidFill>
            <a:schemeClr val="accent2">
              <a:hueOff val="-9303691"/>
              <a:satOff val="-1991"/>
              <a:lumOff val="-117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1DEC9F1-70D4-44BC-A10C-3F158C17B577}">
      <dsp:nvSpPr>
        <dsp:cNvPr id="0" name=""/>
        <dsp:cNvSpPr/>
      </dsp:nvSpPr>
      <dsp:spPr>
        <a:xfrm>
          <a:off x="0" y="2311341"/>
          <a:ext cx="6669431" cy="115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0" i="0" kern="1200"/>
            <a:t>Mô hình LSTM</a:t>
          </a:r>
          <a:endParaRPr lang="en-US" sz="4000" kern="1200"/>
        </a:p>
      </dsp:txBody>
      <dsp:txXfrm>
        <a:off x="0" y="2311341"/>
        <a:ext cx="6669431" cy="1155317"/>
      </dsp:txXfrm>
    </dsp:sp>
    <dsp:sp modelId="{1FF16453-777E-41EB-941E-AA7AAF59AD08}">
      <dsp:nvSpPr>
        <dsp:cNvPr id="0" name=""/>
        <dsp:cNvSpPr/>
      </dsp:nvSpPr>
      <dsp:spPr>
        <a:xfrm>
          <a:off x="0" y="3466658"/>
          <a:ext cx="6669431" cy="0"/>
        </a:xfrm>
        <a:prstGeom prst="line">
          <a:avLst/>
        </a:prstGeom>
        <a:solidFill>
          <a:schemeClr val="accent2">
            <a:hueOff val="-13955537"/>
            <a:satOff val="-2986"/>
            <a:lumOff val="-1764"/>
            <a:alphaOff val="0"/>
          </a:schemeClr>
        </a:solidFill>
        <a:ln w="9525" cap="flat" cmpd="sng" algn="ctr">
          <a:solidFill>
            <a:schemeClr val="accent2">
              <a:hueOff val="-13955537"/>
              <a:satOff val="-2986"/>
              <a:lumOff val="-176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7F6EC73-7158-4B4F-AF5D-2A0892C181D3}">
      <dsp:nvSpPr>
        <dsp:cNvPr id="0" name=""/>
        <dsp:cNvSpPr/>
      </dsp:nvSpPr>
      <dsp:spPr>
        <a:xfrm>
          <a:off x="0" y="3466658"/>
          <a:ext cx="6669431" cy="115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0" i="0" kern="1200"/>
            <a:t>Kiến trúc encoder, decoder</a:t>
          </a:r>
          <a:endParaRPr lang="en-US" sz="4000" kern="1200"/>
        </a:p>
      </dsp:txBody>
      <dsp:txXfrm>
        <a:off x="0" y="3466658"/>
        <a:ext cx="6669431" cy="1155317"/>
      </dsp:txXfrm>
    </dsp:sp>
    <dsp:sp modelId="{C7B66D5D-D747-4992-A4EA-B5B8C9A8D36B}">
      <dsp:nvSpPr>
        <dsp:cNvPr id="0" name=""/>
        <dsp:cNvSpPr/>
      </dsp:nvSpPr>
      <dsp:spPr>
        <a:xfrm>
          <a:off x="0" y="4621976"/>
          <a:ext cx="6669431" cy="0"/>
        </a:xfrm>
        <a:prstGeom prst="line">
          <a:avLst/>
        </a:prstGeom>
        <a:solidFill>
          <a:schemeClr val="accent2">
            <a:hueOff val="-18607383"/>
            <a:satOff val="-3981"/>
            <a:lumOff val="-2352"/>
            <a:alphaOff val="0"/>
          </a:schemeClr>
        </a:solidFill>
        <a:ln w="9525" cap="flat" cmpd="sng" algn="ctr">
          <a:solidFill>
            <a:schemeClr val="accent2">
              <a:hueOff val="-18607383"/>
              <a:satOff val="-3981"/>
              <a:lumOff val="-235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EA99CF1-E5A8-4621-94C0-976CD20C3512}">
      <dsp:nvSpPr>
        <dsp:cNvPr id="0" name=""/>
        <dsp:cNvSpPr/>
      </dsp:nvSpPr>
      <dsp:spPr>
        <a:xfrm>
          <a:off x="0" y="4621976"/>
          <a:ext cx="6669431" cy="115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0" i="0" kern="1200"/>
            <a:t>Attention mechanism</a:t>
          </a:r>
          <a:endParaRPr lang="en-US" sz="4000" kern="1200"/>
        </a:p>
      </dsp:txBody>
      <dsp:txXfrm>
        <a:off x="0" y="4621976"/>
        <a:ext cx="6669431" cy="11553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11/21/2020</a:t>
            </a:fld>
            <a:endParaRPr lang="en-US" dirty="0"/>
          </a:p>
        </p:txBody>
      </p:sp>
      <p:sp>
        <p:nvSpPr>
          <p:cNvPr id="5" name="Footer Placeholder 4"/>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9728046" y="4869342"/>
            <a:ext cx="1623711" cy="630920"/>
            <a:chOff x="9588346" y="4824892"/>
            <a:chExt cx="1623711" cy="630920"/>
          </a:xfrm>
        </p:grpSpPr>
        <p:sp>
          <p:nvSpPr>
            <p:cNvPr id="16" name="Freeform: Shape 15"/>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rot="2700000" flipH="1">
              <a:off x="10112436" y="4359902"/>
              <a:ext cx="571820" cy="1620000"/>
              <a:chOff x="8482785" y="4330454"/>
              <a:chExt cx="571820" cy="1620000"/>
            </a:xfrm>
          </p:grpSpPr>
          <p:sp>
            <p:nvSpPr>
              <p:cNvPr id="18" name="Freeform: Shape 17"/>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1" fmla="*/ 282417 w 571820"/>
                  <a:gd name="connsiteY0-2" fmla="*/ 6349 h 1316717"/>
                  <a:gd name="connsiteX1-3" fmla="*/ 285910 w 571820"/>
                  <a:gd name="connsiteY1-4" fmla="*/ 3175 h 1316717"/>
                  <a:gd name="connsiteX2-5" fmla="*/ 287393 w 571820"/>
                  <a:gd name="connsiteY2-6" fmla="*/ 1827 h 1316717"/>
                  <a:gd name="connsiteX3-7" fmla="*/ 289403 w 571820"/>
                  <a:gd name="connsiteY3-8" fmla="*/ 0 h 1316717"/>
                  <a:gd name="connsiteX4-9" fmla="*/ 289403 w 571820"/>
                  <a:gd name="connsiteY4-10" fmla="*/ 6349 h 1316717"/>
                  <a:gd name="connsiteX5-11" fmla="*/ 309203 w 571820"/>
                  <a:gd name="connsiteY5-12" fmla="*/ 24345 h 1316717"/>
                  <a:gd name="connsiteX6-13" fmla="*/ 571820 w 571820"/>
                  <a:gd name="connsiteY6-14" fmla="*/ 658359 h 1316717"/>
                  <a:gd name="connsiteX7-15" fmla="*/ 309203 w 571820"/>
                  <a:gd name="connsiteY7-16" fmla="*/ 1292372 h 1316717"/>
                  <a:gd name="connsiteX8-17" fmla="*/ 289403 w 571820"/>
                  <a:gd name="connsiteY8-18" fmla="*/ 1310368 h 1316717"/>
                  <a:gd name="connsiteX9-19" fmla="*/ 289403 w 571820"/>
                  <a:gd name="connsiteY9-20" fmla="*/ 1316717 h 1316717"/>
                  <a:gd name="connsiteX10-21" fmla="*/ 287393 w 571820"/>
                  <a:gd name="connsiteY10-22" fmla="*/ 1314890 h 1316717"/>
                  <a:gd name="connsiteX11-23" fmla="*/ 285910 w 571820"/>
                  <a:gd name="connsiteY11-24" fmla="*/ 1313542 h 1316717"/>
                  <a:gd name="connsiteX12-25" fmla="*/ 282417 w 571820"/>
                  <a:gd name="connsiteY12-26" fmla="*/ 1316717 h 1316717"/>
                  <a:gd name="connsiteX13-27" fmla="*/ 282417 w 571820"/>
                  <a:gd name="connsiteY13-28" fmla="*/ 1310367 h 1316717"/>
                  <a:gd name="connsiteX14-29" fmla="*/ 262617 w 571820"/>
                  <a:gd name="connsiteY14-30" fmla="*/ 1292372 h 1316717"/>
                  <a:gd name="connsiteX15-31" fmla="*/ 0 w 571820"/>
                  <a:gd name="connsiteY15-32" fmla="*/ 658358 h 1316717"/>
                  <a:gd name="connsiteX16-33" fmla="*/ 262617 w 571820"/>
                  <a:gd name="connsiteY16-34" fmla="*/ 24345 h 1316717"/>
                  <a:gd name="connsiteX17-35" fmla="*/ 282417 w 571820"/>
                  <a:gd name="connsiteY17-36" fmla="*/ 6349 h 1316717"/>
                  <a:gd name="connsiteX0-37" fmla="*/ 262617 w 571820"/>
                  <a:gd name="connsiteY0-38" fmla="*/ 24345 h 1316717"/>
                  <a:gd name="connsiteX1-39" fmla="*/ 285910 w 571820"/>
                  <a:gd name="connsiteY1-40" fmla="*/ 3175 h 1316717"/>
                  <a:gd name="connsiteX2-41" fmla="*/ 287393 w 571820"/>
                  <a:gd name="connsiteY2-42" fmla="*/ 1827 h 1316717"/>
                  <a:gd name="connsiteX3-43" fmla="*/ 289403 w 571820"/>
                  <a:gd name="connsiteY3-44" fmla="*/ 0 h 1316717"/>
                  <a:gd name="connsiteX4-45" fmla="*/ 289403 w 571820"/>
                  <a:gd name="connsiteY4-46" fmla="*/ 6349 h 1316717"/>
                  <a:gd name="connsiteX5-47" fmla="*/ 309203 w 571820"/>
                  <a:gd name="connsiteY5-48" fmla="*/ 24345 h 1316717"/>
                  <a:gd name="connsiteX6-49" fmla="*/ 571820 w 571820"/>
                  <a:gd name="connsiteY6-50" fmla="*/ 658359 h 1316717"/>
                  <a:gd name="connsiteX7-51" fmla="*/ 309203 w 571820"/>
                  <a:gd name="connsiteY7-52" fmla="*/ 1292372 h 1316717"/>
                  <a:gd name="connsiteX8-53" fmla="*/ 289403 w 571820"/>
                  <a:gd name="connsiteY8-54" fmla="*/ 1310368 h 1316717"/>
                  <a:gd name="connsiteX9-55" fmla="*/ 289403 w 571820"/>
                  <a:gd name="connsiteY9-56" fmla="*/ 1316717 h 1316717"/>
                  <a:gd name="connsiteX10-57" fmla="*/ 287393 w 571820"/>
                  <a:gd name="connsiteY10-58" fmla="*/ 1314890 h 1316717"/>
                  <a:gd name="connsiteX11-59" fmla="*/ 285910 w 571820"/>
                  <a:gd name="connsiteY11-60" fmla="*/ 1313542 h 1316717"/>
                  <a:gd name="connsiteX12-61" fmla="*/ 282417 w 571820"/>
                  <a:gd name="connsiteY12-62" fmla="*/ 1316717 h 1316717"/>
                  <a:gd name="connsiteX13-63" fmla="*/ 282417 w 571820"/>
                  <a:gd name="connsiteY13-64" fmla="*/ 1310367 h 1316717"/>
                  <a:gd name="connsiteX14-65" fmla="*/ 262617 w 571820"/>
                  <a:gd name="connsiteY14-66" fmla="*/ 1292372 h 1316717"/>
                  <a:gd name="connsiteX15-67" fmla="*/ 0 w 571820"/>
                  <a:gd name="connsiteY15-68" fmla="*/ 658358 h 1316717"/>
                  <a:gd name="connsiteX16-69" fmla="*/ 262617 w 571820"/>
                  <a:gd name="connsiteY16-70" fmla="*/ 24345 h 1316717"/>
                  <a:gd name="connsiteX0-71" fmla="*/ 262617 w 571820"/>
                  <a:gd name="connsiteY0-72" fmla="*/ 24345 h 1316717"/>
                  <a:gd name="connsiteX1-73" fmla="*/ 285910 w 571820"/>
                  <a:gd name="connsiteY1-74" fmla="*/ 3175 h 1316717"/>
                  <a:gd name="connsiteX2-75" fmla="*/ 287393 w 571820"/>
                  <a:gd name="connsiteY2-76" fmla="*/ 1827 h 1316717"/>
                  <a:gd name="connsiteX3-77" fmla="*/ 289403 w 571820"/>
                  <a:gd name="connsiteY3-78" fmla="*/ 0 h 1316717"/>
                  <a:gd name="connsiteX4-79" fmla="*/ 309203 w 571820"/>
                  <a:gd name="connsiteY4-80" fmla="*/ 24345 h 1316717"/>
                  <a:gd name="connsiteX5-81" fmla="*/ 571820 w 571820"/>
                  <a:gd name="connsiteY5-82" fmla="*/ 658359 h 1316717"/>
                  <a:gd name="connsiteX6-83" fmla="*/ 309203 w 571820"/>
                  <a:gd name="connsiteY6-84" fmla="*/ 1292372 h 1316717"/>
                  <a:gd name="connsiteX7-85" fmla="*/ 289403 w 571820"/>
                  <a:gd name="connsiteY7-86" fmla="*/ 1310368 h 1316717"/>
                  <a:gd name="connsiteX8-87" fmla="*/ 289403 w 571820"/>
                  <a:gd name="connsiteY8-88" fmla="*/ 1316717 h 1316717"/>
                  <a:gd name="connsiteX9-89" fmla="*/ 287393 w 571820"/>
                  <a:gd name="connsiteY9-90" fmla="*/ 1314890 h 1316717"/>
                  <a:gd name="connsiteX10-91" fmla="*/ 285910 w 571820"/>
                  <a:gd name="connsiteY10-92" fmla="*/ 1313542 h 1316717"/>
                  <a:gd name="connsiteX11-93" fmla="*/ 282417 w 571820"/>
                  <a:gd name="connsiteY11-94" fmla="*/ 1316717 h 1316717"/>
                  <a:gd name="connsiteX12-95" fmla="*/ 282417 w 571820"/>
                  <a:gd name="connsiteY12-96" fmla="*/ 1310367 h 1316717"/>
                  <a:gd name="connsiteX13-97" fmla="*/ 262617 w 571820"/>
                  <a:gd name="connsiteY13-98" fmla="*/ 1292372 h 1316717"/>
                  <a:gd name="connsiteX14-99" fmla="*/ 0 w 571820"/>
                  <a:gd name="connsiteY14-100" fmla="*/ 658358 h 1316717"/>
                  <a:gd name="connsiteX15-101" fmla="*/ 262617 w 571820"/>
                  <a:gd name="connsiteY15-102" fmla="*/ 24345 h 1316717"/>
                  <a:gd name="connsiteX0-103" fmla="*/ 262617 w 571820"/>
                  <a:gd name="connsiteY0-104" fmla="*/ 22518 h 1314890"/>
                  <a:gd name="connsiteX1-105" fmla="*/ 285910 w 571820"/>
                  <a:gd name="connsiteY1-106" fmla="*/ 1348 h 1314890"/>
                  <a:gd name="connsiteX2-107" fmla="*/ 287393 w 571820"/>
                  <a:gd name="connsiteY2-108" fmla="*/ 0 h 1314890"/>
                  <a:gd name="connsiteX3-109" fmla="*/ 309203 w 571820"/>
                  <a:gd name="connsiteY3-110" fmla="*/ 22518 h 1314890"/>
                  <a:gd name="connsiteX4-111" fmla="*/ 571820 w 571820"/>
                  <a:gd name="connsiteY4-112" fmla="*/ 656532 h 1314890"/>
                  <a:gd name="connsiteX5-113" fmla="*/ 309203 w 571820"/>
                  <a:gd name="connsiteY5-114" fmla="*/ 1290545 h 1314890"/>
                  <a:gd name="connsiteX6-115" fmla="*/ 289403 w 571820"/>
                  <a:gd name="connsiteY6-116" fmla="*/ 1308541 h 1314890"/>
                  <a:gd name="connsiteX7-117" fmla="*/ 289403 w 571820"/>
                  <a:gd name="connsiteY7-118" fmla="*/ 1314890 h 1314890"/>
                  <a:gd name="connsiteX8-119" fmla="*/ 287393 w 571820"/>
                  <a:gd name="connsiteY8-120" fmla="*/ 1313063 h 1314890"/>
                  <a:gd name="connsiteX9-121" fmla="*/ 285910 w 571820"/>
                  <a:gd name="connsiteY9-122" fmla="*/ 1311715 h 1314890"/>
                  <a:gd name="connsiteX10-123" fmla="*/ 282417 w 571820"/>
                  <a:gd name="connsiteY10-124" fmla="*/ 1314890 h 1314890"/>
                  <a:gd name="connsiteX11-125" fmla="*/ 282417 w 571820"/>
                  <a:gd name="connsiteY11-126" fmla="*/ 1308540 h 1314890"/>
                  <a:gd name="connsiteX12-127" fmla="*/ 262617 w 571820"/>
                  <a:gd name="connsiteY12-128" fmla="*/ 1290545 h 1314890"/>
                  <a:gd name="connsiteX13-129" fmla="*/ 0 w 571820"/>
                  <a:gd name="connsiteY13-130" fmla="*/ 656531 h 1314890"/>
                  <a:gd name="connsiteX14-131" fmla="*/ 262617 w 571820"/>
                  <a:gd name="connsiteY14-132" fmla="*/ 22518 h 1314890"/>
                  <a:gd name="connsiteX0-133" fmla="*/ 262617 w 571820"/>
                  <a:gd name="connsiteY0-134" fmla="*/ 21170 h 1313542"/>
                  <a:gd name="connsiteX1-135" fmla="*/ 285910 w 571820"/>
                  <a:gd name="connsiteY1-136" fmla="*/ 0 h 1313542"/>
                  <a:gd name="connsiteX2-137" fmla="*/ 309203 w 571820"/>
                  <a:gd name="connsiteY2-138" fmla="*/ 21170 h 1313542"/>
                  <a:gd name="connsiteX3-139" fmla="*/ 571820 w 571820"/>
                  <a:gd name="connsiteY3-140" fmla="*/ 655184 h 1313542"/>
                  <a:gd name="connsiteX4-141" fmla="*/ 309203 w 571820"/>
                  <a:gd name="connsiteY4-142" fmla="*/ 1289197 h 1313542"/>
                  <a:gd name="connsiteX5-143" fmla="*/ 289403 w 571820"/>
                  <a:gd name="connsiteY5-144" fmla="*/ 1307193 h 1313542"/>
                  <a:gd name="connsiteX6-145" fmla="*/ 289403 w 571820"/>
                  <a:gd name="connsiteY6-146" fmla="*/ 1313542 h 1313542"/>
                  <a:gd name="connsiteX7-147" fmla="*/ 287393 w 571820"/>
                  <a:gd name="connsiteY7-148" fmla="*/ 1311715 h 1313542"/>
                  <a:gd name="connsiteX8-149" fmla="*/ 285910 w 571820"/>
                  <a:gd name="connsiteY8-150" fmla="*/ 1310367 h 1313542"/>
                  <a:gd name="connsiteX9-151" fmla="*/ 282417 w 571820"/>
                  <a:gd name="connsiteY9-152" fmla="*/ 1313542 h 1313542"/>
                  <a:gd name="connsiteX10-153" fmla="*/ 282417 w 571820"/>
                  <a:gd name="connsiteY10-154" fmla="*/ 1307192 h 1313542"/>
                  <a:gd name="connsiteX11-155" fmla="*/ 262617 w 571820"/>
                  <a:gd name="connsiteY11-156" fmla="*/ 1289197 h 1313542"/>
                  <a:gd name="connsiteX12-157" fmla="*/ 0 w 571820"/>
                  <a:gd name="connsiteY12-158" fmla="*/ 655183 h 1313542"/>
                  <a:gd name="connsiteX13-159" fmla="*/ 262617 w 571820"/>
                  <a:gd name="connsiteY13-160" fmla="*/ 21170 h 1313542"/>
                  <a:gd name="connsiteX0-161" fmla="*/ 262617 w 571820"/>
                  <a:gd name="connsiteY0-162" fmla="*/ 21170 h 1313542"/>
                  <a:gd name="connsiteX1-163" fmla="*/ 285910 w 571820"/>
                  <a:gd name="connsiteY1-164" fmla="*/ 0 h 1313542"/>
                  <a:gd name="connsiteX2-165" fmla="*/ 309203 w 571820"/>
                  <a:gd name="connsiteY2-166" fmla="*/ 21170 h 1313542"/>
                  <a:gd name="connsiteX3-167" fmla="*/ 571820 w 571820"/>
                  <a:gd name="connsiteY3-168" fmla="*/ 655184 h 1313542"/>
                  <a:gd name="connsiteX4-169" fmla="*/ 309203 w 571820"/>
                  <a:gd name="connsiteY4-170" fmla="*/ 1289197 h 1313542"/>
                  <a:gd name="connsiteX5-171" fmla="*/ 289403 w 571820"/>
                  <a:gd name="connsiteY5-172" fmla="*/ 1307193 h 1313542"/>
                  <a:gd name="connsiteX6-173" fmla="*/ 289403 w 571820"/>
                  <a:gd name="connsiteY6-174" fmla="*/ 1313542 h 1313542"/>
                  <a:gd name="connsiteX7-175" fmla="*/ 287393 w 571820"/>
                  <a:gd name="connsiteY7-176" fmla="*/ 1311715 h 1313542"/>
                  <a:gd name="connsiteX8-177" fmla="*/ 285910 w 571820"/>
                  <a:gd name="connsiteY8-178" fmla="*/ 1310367 h 1313542"/>
                  <a:gd name="connsiteX9-179" fmla="*/ 282417 w 571820"/>
                  <a:gd name="connsiteY9-180" fmla="*/ 1313542 h 1313542"/>
                  <a:gd name="connsiteX10-181" fmla="*/ 262617 w 571820"/>
                  <a:gd name="connsiteY10-182" fmla="*/ 1289197 h 1313542"/>
                  <a:gd name="connsiteX11-183" fmla="*/ 0 w 571820"/>
                  <a:gd name="connsiteY11-184" fmla="*/ 655183 h 1313542"/>
                  <a:gd name="connsiteX12-185" fmla="*/ 262617 w 571820"/>
                  <a:gd name="connsiteY12-186" fmla="*/ 21170 h 1313542"/>
                  <a:gd name="connsiteX0-187" fmla="*/ 262617 w 571820"/>
                  <a:gd name="connsiteY0-188" fmla="*/ 21170 h 1313542"/>
                  <a:gd name="connsiteX1-189" fmla="*/ 285910 w 571820"/>
                  <a:gd name="connsiteY1-190" fmla="*/ 0 h 1313542"/>
                  <a:gd name="connsiteX2-191" fmla="*/ 309203 w 571820"/>
                  <a:gd name="connsiteY2-192" fmla="*/ 21170 h 1313542"/>
                  <a:gd name="connsiteX3-193" fmla="*/ 571820 w 571820"/>
                  <a:gd name="connsiteY3-194" fmla="*/ 655184 h 1313542"/>
                  <a:gd name="connsiteX4-195" fmla="*/ 309203 w 571820"/>
                  <a:gd name="connsiteY4-196" fmla="*/ 1289197 h 1313542"/>
                  <a:gd name="connsiteX5-197" fmla="*/ 289403 w 571820"/>
                  <a:gd name="connsiteY5-198" fmla="*/ 1307193 h 1313542"/>
                  <a:gd name="connsiteX6-199" fmla="*/ 289403 w 571820"/>
                  <a:gd name="connsiteY6-200" fmla="*/ 1313542 h 1313542"/>
                  <a:gd name="connsiteX7-201" fmla="*/ 287393 w 571820"/>
                  <a:gd name="connsiteY7-202" fmla="*/ 1311715 h 1313542"/>
                  <a:gd name="connsiteX8-203" fmla="*/ 285910 w 571820"/>
                  <a:gd name="connsiteY8-204" fmla="*/ 1310367 h 1313542"/>
                  <a:gd name="connsiteX9-205" fmla="*/ 262617 w 571820"/>
                  <a:gd name="connsiteY9-206" fmla="*/ 1289197 h 1313542"/>
                  <a:gd name="connsiteX10-207" fmla="*/ 0 w 571820"/>
                  <a:gd name="connsiteY10-208" fmla="*/ 655183 h 1313542"/>
                  <a:gd name="connsiteX11-209" fmla="*/ 262617 w 571820"/>
                  <a:gd name="connsiteY11-210" fmla="*/ 21170 h 1313542"/>
                  <a:gd name="connsiteX0-211" fmla="*/ 262617 w 571820"/>
                  <a:gd name="connsiteY0-212" fmla="*/ 21170 h 1313542"/>
                  <a:gd name="connsiteX1-213" fmla="*/ 285910 w 571820"/>
                  <a:gd name="connsiteY1-214" fmla="*/ 0 h 1313542"/>
                  <a:gd name="connsiteX2-215" fmla="*/ 309203 w 571820"/>
                  <a:gd name="connsiteY2-216" fmla="*/ 21170 h 1313542"/>
                  <a:gd name="connsiteX3-217" fmla="*/ 571820 w 571820"/>
                  <a:gd name="connsiteY3-218" fmla="*/ 655184 h 1313542"/>
                  <a:gd name="connsiteX4-219" fmla="*/ 309203 w 571820"/>
                  <a:gd name="connsiteY4-220" fmla="*/ 1289197 h 1313542"/>
                  <a:gd name="connsiteX5-221" fmla="*/ 289403 w 571820"/>
                  <a:gd name="connsiteY5-222" fmla="*/ 1307193 h 1313542"/>
                  <a:gd name="connsiteX6-223" fmla="*/ 289403 w 571820"/>
                  <a:gd name="connsiteY6-224" fmla="*/ 1313542 h 1313542"/>
                  <a:gd name="connsiteX7-225" fmla="*/ 287393 w 571820"/>
                  <a:gd name="connsiteY7-226" fmla="*/ 1311715 h 1313542"/>
                  <a:gd name="connsiteX8-227" fmla="*/ 262617 w 571820"/>
                  <a:gd name="connsiteY8-228" fmla="*/ 1289197 h 1313542"/>
                  <a:gd name="connsiteX9-229" fmla="*/ 0 w 571820"/>
                  <a:gd name="connsiteY9-230" fmla="*/ 655183 h 1313542"/>
                  <a:gd name="connsiteX10-231" fmla="*/ 262617 w 571820"/>
                  <a:gd name="connsiteY10-232" fmla="*/ 21170 h 1313542"/>
                  <a:gd name="connsiteX0-233" fmla="*/ 262617 w 571820"/>
                  <a:gd name="connsiteY0-234" fmla="*/ 21170 h 1313542"/>
                  <a:gd name="connsiteX1-235" fmla="*/ 285910 w 571820"/>
                  <a:gd name="connsiteY1-236" fmla="*/ 0 h 1313542"/>
                  <a:gd name="connsiteX2-237" fmla="*/ 309203 w 571820"/>
                  <a:gd name="connsiteY2-238" fmla="*/ 21170 h 1313542"/>
                  <a:gd name="connsiteX3-239" fmla="*/ 571820 w 571820"/>
                  <a:gd name="connsiteY3-240" fmla="*/ 655184 h 1313542"/>
                  <a:gd name="connsiteX4-241" fmla="*/ 309203 w 571820"/>
                  <a:gd name="connsiteY4-242" fmla="*/ 1289197 h 1313542"/>
                  <a:gd name="connsiteX5-243" fmla="*/ 289403 w 571820"/>
                  <a:gd name="connsiteY5-244" fmla="*/ 1307193 h 1313542"/>
                  <a:gd name="connsiteX6-245" fmla="*/ 289403 w 571820"/>
                  <a:gd name="connsiteY6-246" fmla="*/ 1313542 h 1313542"/>
                  <a:gd name="connsiteX7-247" fmla="*/ 262617 w 571820"/>
                  <a:gd name="connsiteY7-248" fmla="*/ 1289197 h 1313542"/>
                  <a:gd name="connsiteX8-249" fmla="*/ 0 w 571820"/>
                  <a:gd name="connsiteY8-250" fmla="*/ 655183 h 1313542"/>
                  <a:gd name="connsiteX9-251" fmla="*/ 262617 w 571820"/>
                  <a:gd name="connsiteY9-252" fmla="*/ 21170 h 1313542"/>
                  <a:gd name="connsiteX0-253" fmla="*/ 262617 w 571820"/>
                  <a:gd name="connsiteY0-254" fmla="*/ 21170 h 1364739"/>
                  <a:gd name="connsiteX1-255" fmla="*/ 285910 w 571820"/>
                  <a:gd name="connsiteY1-256" fmla="*/ 0 h 1364739"/>
                  <a:gd name="connsiteX2-257" fmla="*/ 309203 w 571820"/>
                  <a:gd name="connsiteY2-258" fmla="*/ 21170 h 1364739"/>
                  <a:gd name="connsiteX3-259" fmla="*/ 571820 w 571820"/>
                  <a:gd name="connsiteY3-260" fmla="*/ 655184 h 1364739"/>
                  <a:gd name="connsiteX4-261" fmla="*/ 309203 w 571820"/>
                  <a:gd name="connsiteY4-262" fmla="*/ 1289197 h 1364739"/>
                  <a:gd name="connsiteX5-263" fmla="*/ 289403 w 571820"/>
                  <a:gd name="connsiteY5-264" fmla="*/ 1307193 h 1364739"/>
                  <a:gd name="connsiteX6-265" fmla="*/ 177485 w 571820"/>
                  <a:gd name="connsiteY6-266" fmla="*/ 1364739 h 1364739"/>
                  <a:gd name="connsiteX7-267" fmla="*/ 262617 w 571820"/>
                  <a:gd name="connsiteY7-268" fmla="*/ 1289197 h 1364739"/>
                  <a:gd name="connsiteX8-269" fmla="*/ 0 w 571820"/>
                  <a:gd name="connsiteY8-270" fmla="*/ 655183 h 1364739"/>
                  <a:gd name="connsiteX9-271" fmla="*/ 262617 w 571820"/>
                  <a:gd name="connsiteY9-272" fmla="*/ 21170 h 1364739"/>
                  <a:gd name="connsiteX0-273" fmla="*/ 262617 w 571820"/>
                  <a:gd name="connsiteY0-274" fmla="*/ 21170 h 1364739"/>
                  <a:gd name="connsiteX1-275" fmla="*/ 285910 w 571820"/>
                  <a:gd name="connsiteY1-276" fmla="*/ 0 h 1364739"/>
                  <a:gd name="connsiteX2-277" fmla="*/ 309203 w 571820"/>
                  <a:gd name="connsiteY2-278" fmla="*/ 21170 h 1364739"/>
                  <a:gd name="connsiteX3-279" fmla="*/ 571820 w 571820"/>
                  <a:gd name="connsiteY3-280" fmla="*/ 655184 h 1364739"/>
                  <a:gd name="connsiteX4-281" fmla="*/ 309203 w 571820"/>
                  <a:gd name="connsiteY4-282" fmla="*/ 1289197 h 1364739"/>
                  <a:gd name="connsiteX5-283" fmla="*/ 285832 w 571820"/>
                  <a:gd name="connsiteY5-284" fmla="*/ 1311956 h 1364739"/>
                  <a:gd name="connsiteX6-285" fmla="*/ 177485 w 571820"/>
                  <a:gd name="connsiteY6-286" fmla="*/ 1364739 h 1364739"/>
                  <a:gd name="connsiteX7-287" fmla="*/ 262617 w 571820"/>
                  <a:gd name="connsiteY7-288" fmla="*/ 1289197 h 1364739"/>
                  <a:gd name="connsiteX8-289" fmla="*/ 0 w 571820"/>
                  <a:gd name="connsiteY8-290" fmla="*/ 655183 h 1364739"/>
                  <a:gd name="connsiteX9-291" fmla="*/ 262617 w 571820"/>
                  <a:gd name="connsiteY9-292" fmla="*/ 21170 h 1364739"/>
                  <a:gd name="connsiteX0-293" fmla="*/ 262617 w 571820"/>
                  <a:gd name="connsiteY0-294" fmla="*/ 21170 h 1311956"/>
                  <a:gd name="connsiteX1-295" fmla="*/ 285910 w 571820"/>
                  <a:gd name="connsiteY1-296" fmla="*/ 0 h 1311956"/>
                  <a:gd name="connsiteX2-297" fmla="*/ 309203 w 571820"/>
                  <a:gd name="connsiteY2-298" fmla="*/ 21170 h 1311956"/>
                  <a:gd name="connsiteX3-299" fmla="*/ 571820 w 571820"/>
                  <a:gd name="connsiteY3-300" fmla="*/ 655184 h 1311956"/>
                  <a:gd name="connsiteX4-301" fmla="*/ 309203 w 571820"/>
                  <a:gd name="connsiteY4-302" fmla="*/ 1289197 h 1311956"/>
                  <a:gd name="connsiteX5-303" fmla="*/ 285832 w 571820"/>
                  <a:gd name="connsiteY5-304" fmla="*/ 1311956 h 1311956"/>
                  <a:gd name="connsiteX6-305" fmla="*/ 262617 w 571820"/>
                  <a:gd name="connsiteY6-306" fmla="*/ 1289197 h 1311956"/>
                  <a:gd name="connsiteX7-307" fmla="*/ 0 w 571820"/>
                  <a:gd name="connsiteY7-308" fmla="*/ 655183 h 1311956"/>
                  <a:gd name="connsiteX8-309" fmla="*/ 262617 w 571820"/>
                  <a:gd name="connsiteY8-310" fmla="*/ 21170 h 1311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11/21/2020</a:t>
            </a:fld>
            <a:endParaRPr lang="en-US"/>
          </a:p>
        </p:txBody>
      </p:sp>
      <p:sp>
        <p:nvSpPr>
          <p:cNvPr id="5" name="Footer Placeholder 4"/>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11/21/2020</a:t>
            </a:fld>
            <a:endParaRPr lang="en-US"/>
          </a:p>
        </p:txBody>
      </p:sp>
      <p:sp>
        <p:nvSpPr>
          <p:cNvPr id="5" name="Footer Placeholder 4"/>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11/21/2020</a:t>
            </a:fld>
            <a:endParaRPr lang="en-US"/>
          </a:p>
        </p:txBody>
      </p:sp>
      <p:sp>
        <p:nvSpPr>
          <p:cNvPr id="5" name="Footer Placeholder 4"/>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11/21/2020</a:t>
            </a:fld>
            <a:endParaRPr lang="en-US"/>
          </a:p>
        </p:txBody>
      </p:sp>
      <p:sp>
        <p:nvSpPr>
          <p:cNvPr id="5" name="Footer Placeholder 4"/>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p:cNvGrpSpPr/>
          <p:nvPr/>
        </p:nvGrpSpPr>
        <p:grpSpPr>
          <a:xfrm>
            <a:off x="999771" y="932104"/>
            <a:ext cx="913428" cy="1032464"/>
            <a:chOff x="999771" y="932104"/>
            <a:chExt cx="913428" cy="1032464"/>
          </a:xfrm>
        </p:grpSpPr>
        <p:grpSp>
          <p:nvGrpSpPr>
            <p:cNvPr id="21" name="Group 20"/>
            <p:cNvGrpSpPr/>
            <p:nvPr/>
          </p:nvGrpSpPr>
          <p:grpSpPr>
            <a:xfrm rot="8100000" flipV="1">
              <a:off x="1047457" y="1290386"/>
              <a:ext cx="865742" cy="628383"/>
              <a:chOff x="558167" y="958515"/>
              <a:chExt cx="865742" cy="628383"/>
            </a:xfrm>
            <a:solidFill>
              <a:schemeClr val="accent3"/>
            </a:solidFill>
          </p:grpSpPr>
          <p:sp>
            <p:nvSpPr>
              <p:cNvPr id="28" name="Freeform: Shape 27"/>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p:cNvGrpSpPr/>
            <p:nvPr/>
          </p:nvGrpSpPr>
          <p:grpSpPr>
            <a:xfrm rot="10800000" flipH="1" flipV="1">
              <a:off x="999771" y="932104"/>
              <a:ext cx="864005" cy="1032464"/>
              <a:chOff x="2207971" y="2384401"/>
              <a:chExt cx="864005" cy="1032464"/>
            </a:xfrm>
          </p:grpSpPr>
          <p:sp>
            <p:nvSpPr>
              <p:cNvPr id="23" name="Freeform: Shape 22"/>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p:cNvGrpSpPr/>
              <p:nvPr/>
            </p:nvGrpSpPr>
            <p:grpSpPr>
              <a:xfrm>
                <a:off x="2440769" y="2384401"/>
                <a:ext cx="313009" cy="1032464"/>
                <a:chOff x="2440769" y="2384401"/>
                <a:chExt cx="313009" cy="1032464"/>
              </a:xfrm>
            </p:grpSpPr>
            <p:cxnSp>
              <p:nvCxnSpPr>
                <p:cNvPr id="26" name="Straight Connector 25"/>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p:cNvGrpSpPr/>
          <p:nvPr/>
        </p:nvGrpSpPr>
        <p:grpSpPr>
          <a:xfrm>
            <a:off x="1437136" y="649304"/>
            <a:ext cx="388541" cy="388541"/>
            <a:chOff x="5752675" y="5440856"/>
            <a:chExt cx="388541" cy="388541"/>
          </a:xfrm>
        </p:grpSpPr>
        <p:sp>
          <p:nvSpPr>
            <p:cNvPr id="31" name="Oval 30"/>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11/21/2020</a:t>
            </a:fld>
            <a:endParaRPr lang="en-US"/>
          </a:p>
        </p:txBody>
      </p:sp>
      <p:sp>
        <p:nvSpPr>
          <p:cNvPr id="6" name="Footer Placeholder 5"/>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11/21/2020</a:t>
            </a:fld>
            <a:endParaRPr lang="en-US"/>
          </a:p>
        </p:txBody>
      </p:sp>
      <p:sp>
        <p:nvSpPr>
          <p:cNvPr id="8" name="Footer Placeholder 7"/>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11/21/2020</a:t>
            </a:fld>
            <a:endParaRPr lang="en-US"/>
          </a:p>
        </p:txBody>
      </p:sp>
      <p:sp>
        <p:nvSpPr>
          <p:cNvPr id="4" name="Footer Placeholder 3"/>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11/21/2020</a:t>
            </a:fld>
            <a:endParaRPr lang="en-US"/>
          </a:p>
        </p:txBody>
      </p:sp>
      <p:sp>
        <p:nvSpPr>
          <p:cNvPr id="3" name="Footer Placeholder 2"/>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45">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11/21/2020</a:t>
            </a:fld>
            <a:endParaRPr lang="en-US"/>
          </a:p>
        </p:txBody>
      </p:sp>
      <p:sp>
        <p:nvSpPr>
          <p:cNvPr id="6" name="Footer Placeholder 5"/>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11/21/2020</a:t>
            </a:fld>
            <a:endParaRPr lang="en-US"/>
          </a:p>
        </p:txBody>
      </p:sp>
      <p:sp>
        <p:nvSpPr>
          <p:cNvPr id="6" name="Footer Placeholder 5"/>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t>11/21/2020</a:t>
            </a:fld>
            <a:endParaRPr lang="en-US" dirty="0"/>
          </a:p>
        </p:txBody>
      </p:sp>
      <p:sp>
        <p:nvSpPr>
          <p:cNvPr id="5" name="Footer Placeholder 4"/>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45" indent="-360045"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45"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135" indent="-360045"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135"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225" indent="-360045"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84750" y="1011237"/>
            <a:ext cx="6120000" cy="860400"/>
          </a:xfrm>
        </p:spPr>
        <p:txBody>
          <a:bodyPr vert="horz" lIns="0" tIns="0" rIns="0" bIns="0" rtlCol="0" anchor="b" anchorCtr="0">
            <a:normAutofit/>
          </a:bodyPr>
          <a:lstStyle/>
          <a:p>
            <a:r>
              <a:rPr lang="en-US" dirty="0"/>
              <a:t>Text summarization</a:t>
            </a:r>
          </a:p>
        </p:txBody>
      </p:sp>
      <p:pic>
        <p:nvPicPr>
          <p:cNvPr id="4" name="Picture 3"/>
          <p:cNvPicPr>
            <a:picLocks noChangeAspect="1"/>
          </p:cNvPicPr>
          <p:nvPr/>
        </p:nvPicPr>
        <p:blipFill rotWithShape="1">
          <a:blip r:embed="rId2"/>
          <a:srcRect l="11275" r="51048" b="-1"/>
          <a:stretch>
            <a:fillRect/>
          </a:stretch>
        </p:blipFill>
        <p:spPr>
          <a:xfrm>
            <a:off x="20" y="10"/>
            <a:ext cx="3870969" cy="6857990"/>
          </a:xfrm>
          <a:prstGeom prst="rect">
            <a:avLst/>
          </a:prstGeom>
        </p:spPr>
      </p:pic>
      <p:cxnSp>
        <p:nvCxnSpPr>
          <p:cNvPr id="11" name="Straight Connector 10"/>
          <p:cNvCxnSpPr>
            <a:cxnSpLocks noGrp="1" noRot="1" noChangeAspect="1" noMove="1" noResize="1" noEditPoints="1" noAdjustHandles="1" noChangeArrowheads="1" noChangeShapeType="1"/>
          </p:cNvCxnSpPr>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4984750" y="2759076"/>
            <a:ext cx="6121400" cy="3009899"/>
          </a:xfrm>
        </p:spPr>
        <p:txBody>
          <a:bodyPr vert="horz" lIns="0" tIns="0" rIns="0" bIns="0" rtlCol="0" anchor="t" anchorCtr="0">
            <a:normAutofit fontScale="97500"/>
          </a:bodyPr>
          <a:lstStyle/>
          <a:p>
            <a:pPr>
              <a:lnSpc>
                <a:spcPct val="125000"/>
              </a:lnSpc>
              <a:spcAft>
                <a:spcPts val="450"/>
              </a:spcAft>
            </a:pPr>
            <a:r>
              <a:rPr lang="en-US" altLang="zh-CN" dirty="0" err="1">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Sinh</a:t>
            </a:r>
            <a:r>
              <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 </a:t>
            </a:r>
            <a:r>
              <a:rPr lang="en-US" altLang="zh-CN" dirty="0" err="1">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Viên</a:t>
            </a:r>
            <a:r>
              <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 </a:t>
            </a:r>
            <a:r>
              <a:rPr lang="en-US" altLang="zh-CN" dirty="0" err="1">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Thực</a:t>
            </a:r>
            <a:r>
              <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 </a:t>
            </a:r>
            <a:r>
              <a:rPr lang="en-US" altLang="zh-CN" dirty="0" err="1">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Hiện</a:t>
            </a:r>
            <a:endPar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endParaRPr>
          </a:p>
          <a:p>
            <a:pPr>
              <a:lnSpc>
                <a:spcPct val="125000"/>
              </a:lnSpc>
              <a:spcAft>
                <a:spcPts val="450"/>
              </a:spcAft>
            </a:pPr>
            <a:r>
              <a:rPr lang="en-US" altLang="zh-CN" dirty="0" err="1">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Nguyễn</a:t>
            </a:r>
            <a:r>
              <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 </a:t>
            </a:r>
            <a:r>
              <a:rPr lang="en-US" altLang="zh-CN" dirty="0" err="1">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Trung</a:t>
            </a:r>
            <a:r>
              <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 </a:t>
            </a:r>
            <a:r>
              <a:rPr lang="en-US" altLang="zh-CN" dirty="0" err="1">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Hiếu</a:t>
            </a:r>
            <a:r>
              <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  43.01.104.052</a:t>
            </a:r>
            <a:endPar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endParaRPr>
          </a:p>
          <a:p>
            <a:pPr>
              <a:lnSpc>
                <a:spcPct val="125000"/>
              </a:lnSpc>
              <a:spcAft>
                <a:spcPts val="450"/>
              </a:spcAft>
            </a:pPr>
            <a:r>
              <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 Mai </a:t>
            </a:r>
            <a:r>
              <a:rPr lang="en-US" altLang="zh-CN" dirty="0" err="1">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Huy</a:t>
            </a:r>
            <a:r>
              <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                     43.01.104.079</a:t>
            </a:r>
            <a:endPar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endParaRPr>
          </a:p>
          <a:p>
            <a:pPr>
              <a:lnSpc>
                <a:spcPct val="125000"/>
              </a:lnSpc>
              <a:spcAft>
                <a:spcPts val="450"/>
              </a:spcAft>
            </a:pPr>
            <a:r>
              <a:rPr lang="en-US" altLang="zh-CN" dirty="0" err="1">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Nguyễn</a:t>
            </a:r>
            <a:r>
              <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 </a:t>
            </a:r>
            <a:r>
              <a:rPr lang="en-US" altLang="zh-CN" dirty="0" err="1">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Thành</a:t>
            </a:r>
            <a:r>
              <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 </a:t>
            </a:r>
            <a:r>
              <a:rPr lang="en-US" altLang="zh-CN" dirty="0" err="1">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Đạt</a:t>
            </a:r>
            <a:r>
              <a:rPr lang="en-US" altLang="zh-CN"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charset="-122"/>
                <a:cs typeface="Times New Roman" panose="02020603050405020304" pitchFamily="18" charset="0"/>
                <a:sym typeface="+mn-ea"/>
              </a:rPr>
              <a:t>    43.01.104.020</a:t>
            </a:r>
            <a:endParaRPr lang="en-US" dirty="0">
              <a:latin typeface="Times New Roman" panose="02020603050405020304" pitchFamily="18" charset="0"/>
              <a:cs typeface="Times New Roman" panose="02020603050405020304" pitchFamily="18" charset="0"/>
            </a:endParaRPr>
          </a:p>
          <a:p>
            <a:pPr algn="l"/>
            <a:r>
              <a:rPr lang="en-US" altLang="zh-CN" dirty="0" err="1">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Giáo</a:t>
            </a:r>
            <a:r>
              <a:rPr lang="en-US" altLang="zh-CN" dirty="0">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 </a:t>
            </a:r>
            <a:r>
              <a:rPr lang="en-US" altLang="zh-CN" dirty="0" err="1">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Viên</a:t>
            </a:r>
            <a:r>
              <a:rPr lang="en-US" altLang="zh-CN" dirty="0">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 </a:t>
            </a:r>
            <a:r>
              <a:rPr lang="en-US" altLang="zh-CN" dirty="0" err="1">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Hướng</a:t>
            </a:r>
            <a:r>
              <a:rPr lang="en-US" altLang="zh-CN" dirty="0">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 </a:t>
            </a:r>
            <a:r>
              <a:rPr lang="en-US" altLang="zh-CN" dirty="0" err="1">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Dẫn</a:t>
            </a:r>
            <a:r>
              <a:rPr lang="en-US" altLang="zh-CN" dirty="0">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 </a:t>
            </a:r>
            <a:r>
              <a:rPr lang="en-US" altLang="zh-CN" dirty="0" err="1">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Nguyễn</a:t>
            </a:r>
            <a:r>
              <a:rPr lang="en-US" altLang="zh-CN" dirty="0">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 </a:t>
            </a:r>
            <a:r>
              <a:rPr lang="en-US" altLang="zh-CN" dirty="0" err="1">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Hồng</a:t>
            </a:r>
            <a:r>
              <a:rPr lang="en-US" altLang="zh-CN" dirty="0">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 </a:t>
            </a:r>
            <a:r>
              <a:rPr lang="en-US" altLang="zh-CN" dirty="0" err="1">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Bữu</a:t>
            </a:r>
            <a:r>
              <a:rPr lang="en-US" altLang="zh-CN" dirty="0">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sym typeface="+mn-ea"/>
              </a:rPr>
              <a:t> Long</a:t>
            </a:r>
            <a:endParaRPr lang="en-US" altLang="zh-CN" dirty="0">
              <a:solidFill>
                <a:schemeClr val="tx1">
                  <a:lumMod val="65000"/>
                  <a:lumOff val="35000"/>
                </a:schemeClr>
              </a:solidFill>
              <a:latin typeface="Times New Roman" panose="02020603050405020304" pitchFamily="18" charset="0"/>
              <a:ea typeface="造字工房力黑（非商用）常规体" pitchFamily="50" charset="-122"/>
              <a:cs typeface="Times New Roman" panose="02020603050405020304" pitchFamily="18" charset="0"/>
            </a:endParaRPr>
          </a:p>
          <a:p>
            <a:pPr algn="l"/>
            <a:endParaRPr lang="en-US" dirty="0" err="1">
              <a:latin typeface="Times New Roman" panose="02020603050405020304" pitchFamily="18" charset="0"/>
              <a:cs typeface="Times New Roman" panose="02020603050405020304" pitchFamily="18" charset="0"/>
            </a:endParaRPr>
          </a:p>
        </p:txBody>
      </p:sp>
      <p:sp>
        <p:nvSpPr>
          <p:cNvPr id="5" name="Title 1"/>
          <p:cNvSpPr>
            <a:spLocks noGrp="1"/>
          </p:cNvSpPr>
          <p:nvPr/>
        </p:nvSpPr>
        <p:spPr>
          <a:xfrm>
            <a:off x="4986020" y="5506402"/>
            <a:ext cx="6120000" cy="860400"/>
          </a:xfrm>
          <a:prstGeom prst="rect">
            <a:avLst/>
          </a:prstGeom>
        </p:spPr>
        <p:txBody>
          <a:bodyPr vert="horz" lIns="0" tIns="0" rIns="0" bIns="0" rtlCol="0" anchor="b" anchorCtr="0">
            <a:normAutofit/>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US" sz="3200" dirty="0" err="1">
                <a:latin typeface="Times New Roman" panose="02020603050405020304" pitchFamily="18" charset="0"/>
                <a:cs typeface="Times New Roman" panose="02020603050405020304" pitchFamily="18" charset="0"/>
              </a:rPr>
              <a:t>NHóm</a:t>
            </a:r>
            <a:r>
              <a:rPr lang="en-US" sz="3200" dirty="0">
                <a:latin typeface="Times New Roman" panose="02020603050405020304" pitchFamily="18" charset="0"/>
                <a:cs typeface="Times New Roman" panose="02020603050405020304" pitchFamily="18" charset="0"/>
              </a:rPr>
              <a:t> 9</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2794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720" y="1055370"/>
            <a:ext cx="3764915" cy="655320"/>
          </a:xfrm>
        </p:spPr>
        <p:txBody>
          <a:bodyPr anchor="b">
            <a:normAutofit fontScale="90000"/>
          </a:bodyPr>
          <a:lstStyle/>
          <a:p>
            <a:pPr algn="ctr"/>
            <a:r>
              <a:rPr lang="en-US" b="0" i="0" u="none" strike="noStrike" dirty="0">
                <a:effectLst/>
                <a:latin typeface="Times New Roman" panose="02020603050405020304" pitchFamily="18" charset="0"/>
              </a:rPr>
              <a:t> Inference phrase</a:t>
            </a:r>
          </a:p>
        </p:txBody>
      </p:sp>
      <p:cxnSp>
        <p:nvCxnSpPr>
          <p:cNvPr id="73" name="Straight Connector 72"/>
          <p:cNvCxnSpPr>
            <a:cxnSpLocks noGrp="1" noRot="1" noChangeAspect="1" noMove="1" noResize="1" noEditPoints="1" noAdjustHandles="1" noChangeArrowheads="1" noChangeShapeType="1"/>
          </p:cNvCxnSpPr>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662305" y="2389505"/>
            <a:ext cx="3759200" cy="3978275"/>
          </a:xfrm>
        </p:spPr>
        <p:txBody>
          <a:bodyPr>
            <a:normAutofit/>
          </a:bodyPr>
          <a:lstStyle/>
          <a:p>
            <a:r>
              <a:rPr lang="vi-VN" b="0" i="0" u="none" strike="noStrike" dirty="0">
                <a:effectLst/>
                <a:latin typeface="Times New Roman" panose="02020603050405020304" pitchFamily="18" charset="0"/>
              </a:rPr>
              <a:t>Sau giai đoạn training, mô hình được thực nghiệm trên một câu mới. Nên ta cần encode và decode lại câu mới này.</a:t>
            </a:r>
          </a:p>
          <a:p>
            <a:endParaRPr lang="en-US" dirty="0"/>
          </a:p>
        </p:txBody>
      </p:sp>
      <p:sp>
        <p:nvSpPr>
          <p:cNvPr id="75" name="Rectangle 74"/>
          <p:cNvSpPr>
            <a:spLocks noGrp="1" noRot="1" noChangeAspect="1" noMove="1" noResize="1" noEditPoints="1" noAdjustHandles="1" noChangeArrowheads="1" noChangeShapeType="1" noTextEdit="1"/>
          </p:cNvSpPr>
          <p:nvPr/>
        </p:nvSpPr>
        <p:spPr>
          <a:xfrm>
            <a:off x="4986337" y="2794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Content Placeholder 3"/>
          <p:cNvPicPr>
            <a:picLocks noGrp="1" noChangeAspect="1"/>
          </p:cNvPicPr>
          <p:nvPr>
            <p:ph sz="half" idx="2"/>
          </p:nvPr>
        </p:nvPicPr>
        <p:blipFill>
          <a:blip r:embed="rId2"/>
          <a:stretch>
            <a:fillRect/>
          </a:stretch>
        </p:blipFill>
        <p:spPr>
          <a:xfrm>
            <a:off x="5580812" y="1844944"/>
            <a:ext cx="6099175" cy="33324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42545"/>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7080" y="1433195"/>
            <a:ext cx="3764915" cy="655320"/>
          </a:xfrm>
        </p:spPr>
        <p:txBody>
          <a:bodyPr anchor="b">
            <a:normAutofit fontScale="90000"/>
          </a:bodyPr>
          <a:lstStyle/>
          <a:p>
            <a:pPr algn="ctr"/>
            <a:r>
              <a:rPr lang="en-US" b="0" i="0" u="none" strike="noStrike" dirty="0" err="1">
                <a:effectLst/>
                <a:latin typeface="Times New Roman" panose="02020603050405020304" pitchFamily="18" charset="0"/>
              </a:rPr>
              <a:t>Ví</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dụ</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mô</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hình</a:t>
            </a:r>
            <a:r>
              <a:rPr lang="en-US" b="0" i="0" u="none" strike="noStrike" dirty="0">
                <a:effectLst/>
                <a:latin typeface="Times New Roman" panose="02020603050405020304" pitchFamily="18" charset="0"/>
              </a:rPr>
              <a:t> LSTM </a:t>
            </a:r>
            <a:r>
              <a:rPr lang="en-US" b="0" i="0" u="none" strike="noStrike" dirty="0" err="1">
                <a:effectLst/>
                <a:latin typeface="Times New Roman" panose="02020603050405020304" pitchFamily="18" charset="0"/>
              </a:rPr>
              <a:t>sử</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dụng</a:t>
            </a:r>
            <a:r>
              <a:rPr lang="en-US" b="0" i="0" u="none" strike="noStrike" dirty="0">
                <a:effectLst/>
                <a:latin typeface="Times New Roman" panose="02020603050405020304" pitchFamily="18" charset="0"/>
              </a:rPr>
              <a:t> encoder </a:t>
            </a:r>
            <a:r>
              <a:rPr lang="en-US" b="0" i="0" u="none" strike="noStrike" dirty="0" err="1">
                <a:effectLst/>
                <a:latin typeface="Times New Roman" panose="02020603050405020304" pitchFamily="18" charset="0"/>
              </a:rPr>
              <a:t>và</a:t>
            </a:r>
            <a:r>
              <a:rPr lang="en-US" b="0" i="0" u="none" strike="noStrike" dirty="0">
                <a:effectLst/>
                <a:latin typeface="Times New Roman" panose="02020603050405020304" pitchFamily="18" charset="0"/>
              </a:rPr>
              <a:t> decoder</a:t>
            </a:r>
          </a:p>
        </p:txBody>
      </p:sp>
      <p:cxnSp>
        <p:nvCxnSpPr>
          <p:cNvPr id="73" name="Straight Connector 72"/>
          <p:cNvCxnSpPr>
            <a:cxnSpLocks noGrp="1" noRot="1" noChangeAspect="1" noMove="1" noResize="1" noEditPoints="1" noAdjustHandles="1" noChangeArrowheads="1" noChangeShapeType="1"/>
          </p:cNvCxnSpPr>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662305" y="2389505"/>
            <a:ext cx="3759200" cy="3978275"/>
          </a:xfrm>
        </p:spPr>
        <p:txBody>
          <a:bodyPr>
            <a:normAutofit/>
          </a:bodyPr>
          <a:lstStyle/>
          <a:p>
            <a:r>
              <a:rPr lang="vi-VN" b="0" i="0" u="none" strike="noStrike" dirty="0">
                <a:effectLst/>
                <a:latin typeface="Times New Roman" panose="02020603050405020304" pitchFamily="18" charset="0"/>
              </a:rPr>
              <a:t>Ta ví dụ trên ứng dụng question answering</a:t>
            </a:r>
          </a:p>
          <a:p>
            <a:endParaRPr lang="en-US" dirty="0"/>
          </a:p>
        </p:txBody>
      </p:sp>
      <p:sp>
        <p:nvSpPr>
          <p:cNvPr id="75" name="Rectangle 74"/>
          <p:cNvSpPr>
            <a:spLocks noGrp="1" noRot="1" noChangeAspect="1" noMove="1" noResize="1" noEditPoints="1" noAdjustHandles="1" noChangeArrowheads="1" noChangeShapeType="1" noTextEdit="1"/>
          </p:cNvSpPr>
          <p:nvPr/>
        </p:nvSpPr>
        <p:spPr>
          <a:xfrm>
            <a:off x="4986337" y="2794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p:cNvPicPr>
            <a:picLocks noChangeAspect="1"/>
          </p:cNvPicPr>
          <p:nvPr/>
        </p:nvPicPr>
        <p:blipFill>
          <a:blip r:embed="rId2"/>
          <a:stretch>
            <a:fillRect/>
          </a:stretch>
        </p:blipFill>
        <p:spPr>
          <a:xfrm>
            <a:off x="5388610" y="1459230"/>
            <a:ext cx="6400800" cy="4024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0000" y="1666874"/>
            <a:ext cx="4457200" cy="3521075"/>
          </a:xfrm>
        </p:spPr>
        <p:txBody>
          <a:bodyPr anchor="ctr">
            <a:normAutofit/>
          </a:bodyPr>
          <a:lstStyle/>
          <a:p>
            <a:pPr algn="ctr"/>
            <a:r>
              <a:rPr lang="en-US" dirty="0" err="1"/>
              <a:t>Yếu</a:t>
            </a:r>
            <a:r>
              <a:rPr lang="en-US" dirty="0"/>
              <a:t> </a:t>
            </a:r>
            <a:r>
              <a:rPr lang="en-US" dirty="0" err="1"/>
              <a:t>điểm</a:t>
            </a:r>
            <a:r>
              <a:rPr lang="en-US" dirty="0"/>
              <a:t> </a:t>
            </a:r>
            <a:r>
              <a:rPr lang="en-US" dirty="0" err="1"/>
              <a:t>của</a:t>
            </a:r>
            <a:r>
              <a:rPr lang="en-US" dirty="0"/>
              <a:t> encoder </a:t>
            </a:r>
            <a:r>
              <a:rPr lang="en-US" dirty="0" err="1"/>
              <a:t>và</a:t>
            </a:r>
            <a:r>
              <a:rPr lang="en-US" dirty="0"/>
              <a:t> decoder</a:t>
            </a:r>
          </a:p>
        </p:txBody>
      </p:sp>
      <p:grpSp>
        <p:nvGrpSpPr>
          <p:cNvPr id="10" name="Group 9"/>
          <p:cNvGrpSpPr>
            <a:grpSpLocks noGrp="1" noUngrp="1" noRot="1" noChangeAspect="1" noMove="1" noResize="1"/>
          </p:cNvGrpSpPr>
          <p:nvPr/>
        </p:nvGrpSpPr>
        <p:grpSpPr>
          <a:xfrm>
            <a:off x="470671" y="408462"/>
            <a:ext cx="913428" cy="1032464"/>
            <a:chOff x="999771" y="932104"/>
            <a:chExt cx="913428" cy="1032464"/>
          </a:xfrm>
        </p:grpSpPr>
        <p:grpSp>
          <p:nvGrpSpPr>
            <p:cNvPr id="11" name="Group 10"/>
            <p:cNvGrpSpPr/>
            <p:nvPr/>
          </p:nvGrpSpPr>
          <p:grpSpPr>
            <a:xfrm rot="8100000" flipV="1">
              <a:off x="1047457" y="1290386"/>
              <a:ext cx="865742" cy="628383"/>
              <a:chOff x="558167" y="958515"/>
              <a:chExt cx="865742" cy="628383"/>
            </a:xfrm>
            <a:solidFill>
              <a:schemeClr val="accent3"/>
            </a:solidFill>
          </p:grpSpPr>
          <p:sp>
            <p:nvSpPr>
              <p:cNvPr id="18" name="Freeform: Shape 17"/>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 name="Group 11"/>
            <p:cNvGrpSpPr/>
            <p:nvPr/>
          </p:nvGrpSpPr>
          <p:grpSpPr>
            <a:xfrm rot="10800000" flipH="1" flipV="1">
              <a:off x="999771" y="932104"/>
              <a:ext cx="864005" cy="1032464"/>
              <a:chOff x="2207971" y="2384401"/>
              <a:chExt cx="864005" cy="1032464"/>
            </a:xfrm>
          </p:grpSpPr>
          <p:sp>
            <p:nvSpPr>
              <p:cNvPr id="13" name="Freeform: Shape 12"/>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p:cNvGrpSpPr/>
              <p:nvPr/>
            </p:nvGrpSpPr>
            <p:grpSpPr>
              <a:xfrm>
                <a:off x="2440769" y="2384401"/>
                <a:ext cx="313009" cy="1032464"/>
                <a:chOff x="2440769" y="2384401"/>
                <a:chExt cx="313009" cy="1032464"/>
              </a:xfrm>
            </p:grpSpPr>
            <p:cxnSp>
              <p:nvCxnSpPr>
                <p:cNvPr id="16" name="Straight Connector 15"/>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 name="Content Placeholder 2"/>
          <p:cNvSpPr>
            <a:spLocks noGrp="1"/>
          </p:cNvSpPr>
          <p:nvPr>
            <p:ph idx="1"/>
          </p:nvPr>
        </p:nvSpPr>
        <p:spPr>
          <a:xfrm>
            <a:off x="6654801" y="1079499"/>
            <a:ext cx="4451350" cy="4689476"/>
          </a:xfrm>
        </p:spPr>
        <p:txBody>
          <a:bodyPr anchor="ctr">
            <a:normAutofit/>
          </a:bodyPr>
          <a:lstStyle/>
          <a:p>
            <a:pPr indent="0" rtl="0">
              <a:spcBef>
                <a:spcPts val="1400"/>
              </a:spcBef>
              <a:spcAft>
                <a:spcPts val="600"/>
              </a:spcAft>
              <a:buNone/>
            </a:pPr>
            <a:r>
              <a:rPr lang="vi-VN" b="0" i="0" u="none" strike="noStrike" dirty="0">
                <a:effectLst/>
                <a:latin typeface="Times New Roman" panose="02020603050405020304" pitchFamily="18" charset="0"/>
              </a:rPr>
              <a:t>Do kiến trúc encoder và decoder có một số điểm yếu khi giải quyết những câu </a:t>
            </a:r>
            <a:r>
              <a:rPr lang="vi-VN" b="1" i="0" u="sng" strike="noStrike" dirty="0">
                <a:effectLst/>
                <a:latin typeface="Times New Roman" panose="02020603050405020304" pitchFamily="18" charset="0"/>
              </a:rPr>
              <a:t>quá </a:t>
            </a:r>
            <a:r>
              <a:rPr lang="en-US" b="1" i="0" u="sng" strike="noStrike" dirty="0" err="1">
                <a:effectLst/>
                <a:latin typeface="Times New Roman" panose="02020603050405020304" pitchFamily="18" charset="0"/>
              </a:rPr>
              <a:t>dài</a:t>
            </a:r>
            <a:r>
              <a:rPr lang="en-US" b="1" i="0" u="sng" strike="noStrike" dirty="0">
                <a:effectLst/>
                <a:latin typeface="Times New Roman" panose="02020603050405020304" pitchFamily="18" charset="0"/>
              </a:rPr>
              <a:t> </a:t>
            </a:r>
            <a:r>
              <a:rPr lang="vi-VN" b="0" i="0" u="none" strike="noStrike" dirty="0">
                <a:effectLst/>
                <a:latin typeface="Times New Roman" panose="02020603050405020304" pitchFamily="18" charset="0"/>
              </a:rPr>
              <a:t>do:</a:t>
            </a:r>
          </a:p>
          <a:p>
            <a:pPr indent="360045" rtl="0">
              <a:spcBef>
                <a:spcPts val="1400"/>
              </a:spcBef>
              <a:spcAft>
                <a:spcPts val="600"/>
              </a:spcAft>
            </a:pPr>
            <a:r>
              <a:rPr lang="vi-VN" b="0" i="0" u="none" strike="noStrike" dirty="0">
                <a:effectLst/>
                <a:latin typeface="Times New Roman" panose="02020603050405020304" pitchFamily="18" charset="0"/>
              </a:rPr>
              <a:t>Decoder cần xem xét toàn bộ các từ trong câu input dài để đưa ra dự đoán </a:t>
            </a:r>
          </a:p>
          <a:p>
            <a:pPr indent="360045" rtl="0">
              <a:spcBef>
                <a:spcPts val="1400"/>
              </a:spcBef>
              <a:spcAft>
                <a:spcPts val="600"/>
              </a:spcAft>
            </a:pPr>
            <a:r>
              <a:rPr lang="vi-VN" b="0" i="0" u="none" strike="noStrike" dirty="0">
                <a:effectLst/>
                <a:latin typeface="Times New Roman" panose="02020603050405020304" pitchFamily="18" charset="0"/>
              </a:rPr>
              <a:t>Khó cho encoder để có thể mã hoá những câu input dài thành một vector số nguyên.</a:t>
            </a:r>
          </a:p>
        </p:txBody>
      </p:sp>
      <p:grpSp>
        <p:nvGrpSpPr>
          <p:cNvPr id="21" name="Group 20"/>
          <p:cNvGrpSpPr>
            <a:grpSpLocks noGrp="1" noUngrp="1" noRot="1" noChangeAspect="1" noMove="1" noResize="1"/>
          </p:cNvGrpSpPr>
          <p:nvPr/>
        </p:nvGrpSpPr>
        <p:grpSpPr>
          <a:xfrm>
            <a:off x="5327954" y="5402020"/>
            <a:ext cx="912571" cy="1032464"/>
            <a:chOff x="5329995" y="4868671"/>
            <a:chExt cx="912571" cy="1032464"/>
          </a:xfrm>
        </p:grpSpPr>
        <p:grpSp>
          <p:nvGrpSpPr>
            <p:cNvPr id="22" name="Group 21"/>
            <p:cNvGrpSpPr/>
            <p:nvPr/>
          </p:nvGrpSpPr>
          <p:grpSpPr>
            <a:xfrm rot="18900000" flipV="1">
              <a:off x="5376824" y="5010722"/>
              <a:ext cx="865742" cy="628383"/>
              <a:chOff x="558167" y="958515"/>
              <a:chExt cx="865742" cy="628383"/>
            </a:xfrm>
            <a:solidFill>
              <a:schemeClr val="accent3"/>
            </a:solidFill>
          </p:grpSpPr>
          <p:sp>
            <p:nvSpPr>
              <p:cNvPr id="29" name="Freeform: Shape 28"/>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3" name="Group 22"/>
            <p:cNvGrpSpPr/>
            <p:nvPr/>
          </p:nvGrpSpPr>
          <p:grpSpPr>
            <a:xfrm flipH="1" flipV="1">
              <a:off x="5329995" y="4868671"/>
              <a:ext cx="864005" cy="1032464"/>
              <a:chOff x="2207971" y="2384401"/>
              <a:chExt cx="864005" cy="1032464"/>
            </a:xfrm>
          </p:grpSpPr>
          <p:sp>
            <p:nvSpPr>
              <p:cNvPr id="24" name="Freeform: Shape 23"/>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p:cNvGrpSpPr/>
              <p:nvPr/>
            </p:nvGrpSpPr>
            <p:grpSpPr>
              <a:xfrm>
                <a:off x="2440769" y="2384401"/>
                <a:ext cx="313009" cy="1032464"/>
                <a:chOff x="2440769" y="2384401"/>
                <a:chExt cx="313009" cy="1032464"/>
              </a:xfrm>
            </p:grpSpPr>
            <p:cxnSp>
              <p:nvCxnSpPr>
                <p:cNvPr id="27" name="Straight Connector 26"/>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Attention mechanism </a:t>
            </a:r>
          </a:p>
        </p:txBody>
      </p:sp>
      <p:sp>
        <p:nvSpPr>
          <p:cNvPr id="4" name="Text Box 3"/>
          <p:cNvSpPr txBox="1"/>
          <p:nvPr/>
        </p:nvSpPr>
        <p:spPr>
          <a:xfrm>
            <a:off x="1132205" y="2144395"/>
            <a:ext cx="9819005" cy="3169285"/>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nhìn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input, ta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nhìn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input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Source sequence: “Which sport do you like the most?</a:t>
            </a:r>
          </a:p>
          <a:p>
            <a:r>
              <a:rPr lang="en-US" sz="2000" dirty="0">
                <a:latin typeface="Times New Roman" panose="02020603050405020304" pitchFamily="18" charset="0"/>
                <a:cs typeface="Times New Roman" panose="02020603050405020304" pitchFamily="18" charset="0"/>
              </a:rPr>
              <a:t>Target sequence: “I love cricket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‘I’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output target sequence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‘you’ ở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4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input.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2 ‘love’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output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‘like’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input. </a:t>
            </a:r>
          </a:p>
        </p:txBody>
      </p:sp>
      <p:grpSp>
        <p:nvGrpSpPr>
          <p:cNvPr id="21" name="Group 20"/>
          <p:cNvGrpSpPr>
            <a:grpSpLocks noGrp="1" noUngrp="1" noRot="1" noChangeAspect="1" noMove="1" noResize="1"/>
          </p:cNvGrpSpPr>
          <p:nvPr/>
        </p:nvGrpSpPr>
        <p:grpSpPr>
          <a:xfrm>
            <a:off x="9754539" y="5492190"/>
            <a:ext cx="912571" cy="1032464"/>
            <a:chOff x="5329995" y="4868671"/>
            <a:chExt cx="912571" cy="1032464"/>
          </a:xfrm>
        </p:grpSpPr>
        <p:grpSp>
          <p:nvGrpSpPr>
            <p:cNvPr id="22" name="Group 21"/>
            <p:cNvGrpSpPr/>
            <p:nvPr/>
          </p:nvGrpSpPr>
          <p:grpSpPr>
            <a:xfrm rot="18900000" flipV="1">
              <a:off x="5376824" y="5010722"/>
              <a:ext cx="865742" cy="628383"/>
              <a:chOff x="558167" y="958515"/>
              <a:chExt cx="865742" cy="628383"/>
            </a:xfrm>
            <a:solidFill>
              <a:schemeClr val="accent3"/>
            </a:solidFill>
          </p:grpSpPr>
          <p:sp>
            <p:nvSpPr>
              <p:cNvPr id="29" name="Freeform: Shape 28"/>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3" name="Group 22"/>
            <p:cNvGrpSpPr/>
            <p:nvPr/>
          </p:nvGrpSpPr>
          <p:grpSpPr>
            <a:xfrm flipH="1" flipV="1">
              <a:off x="5329995" y="4868671"/>
              <a:ext cx="864005" cy="1032464"/>
              <a:chOff x="2207971" y="2384401"/>
              <a:chExt cx="864005" cy="1032464"/>
            </a:xfrm>
          </p:grpSpPr>
          <p:sp>
            <p:nvSpPr>
              <p:cNvPr id="24" name="Freeform: Shape 23"/>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p:cNvGrpSpPr/>
              <p:nvPr/>
            </p:nvGrpSpPr>
            <p:grpSpPr>
              <a:xfrm>
                <a:off x="2440769" y="2384401"/>
                <a:ext cx="313009" cy="1032464"/>
                <a:chOff x="2440769" y="2384401"/>
                <a:chExt cx="313009" cy="1032464"/>
              </a:xfrm>
            </p:grpSpPr>
            <p:cxnSp>
              <p:nvCxnSpPr>
                <p:cNvPr id="27" name="Straight Connector 26"/>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 name="Group 9"/>
          <p:cNvGrpSpPr>
            <a:grpSpLocks noGrp="1" noUngrp="1" noRot="1" noChangeAspect="1" noMove="1" noResize="1"/>
          </p:cNvGrpSpPr>
          <p:nvPr/>
        </p:nvGrpSpPr>
        <p:grpSpPr>
          <a:xfrm>
            <a:off x="7374391" y="302417"/>
            <a:ext cx="913428" cy="1032464"/>
            <a:chOff x="999771" y="932104"/>
            <a:chExt cx="913428" cy="1032464"/>
          </a:xfrm>
        </p:grpSpPr>
        <p:grpSp>
          <p:nvGrpSpPr>
            <p:cNvPr id="11" name="Group 10"/>
            <p:cNvGrpSpPr/>
            <p:nvPr/>
          </p:nvGrpSpPr>
          <p:grpSpPr>
            <a:xfrm rot="8100000" flipV="1">
              <a:off x="1047457" y="1290386"/>
              <a:ext cx="865742" cy="628383"/>
              <a:chOff x="558167" y="958515"/>
              <a:chExt cx="865742" cy="628383"/>
            </a:xfrm>
            <a:solidFill>
              <a:schemeClr val="accent3"/>
            </a:solidFill>
          </p:grpSpPr>
          <p:sp>
            <p:nvSpPr>
              <p:cNvPr id="18" name="Freeform: Shape 17"/>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 name="Group 11"/>
            <p:cNvGrpSpPr/>
            <p:nvPr/>
          </p:nvGrpSpPr>
          <p:grpSpPr>
            <a:xfrm rot="10800000" flipH="1" flipV="1">
              <a:off x="999771" y="932104"/>
              <a:ext cx="864005" cy="1032464"/>
              <a:chOff x="2207971" y="2384401"/>
              <a:chExt cx="864005" cy="1032464"/>
            </a:xfrm>
          </p:grpSpPr>
          <p:sp>
            <p:nvSpPr>
              <p:cNvPr id="13" name="Freeform: Shape 12"/>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p:cNvGrpSpPr/>
              <p:nvPr/>
            </p:nvGrpSpPr>
            <p:grpSpPr>
              <a:xfrm>
                <a:off x="2440769" y="2384401"/>
                <a:ext cx="313009" cy="1032464"/>
                <a:chOff x="2440769" y="2384401"/>
                <a:chExt cx="313009" cy="1032464"/>
              </a:xfrm>
            </p:grpSpPr>
            <p:cxnSp>
              <p:nvCxnSpPr>
                <p:cNvPr id="16" name="Straight Connector 15"/>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675" y="996633"/>
            <a:ext cx="10026650" cy="655637"/>
          </a:xfrm>
        </p:spPr>
        <p:txBody>
          <a:bodyPr>
            <a:normAutofit fontScale="90000"/>
          </a:bodyPr>
          <a:lstStyle/>
          <a:p>
            <a:r>
              <a:rPr lang="en-US" dirty="0"/>
              <a:t>Dataset (</a:t>
            </a:r>
            <a:r>
              <a:rPr lang="en-US" b="1" dirty="0"/>
              <a:t>Amazon Fine Food Reviews)</a:t>
            </a:r>
            <a:br>
              <a:rPr lang="en-US" b="1" dirty="0"/>
            </a:br>
            <a:endParaRPr lang="en-US" dirty="0"/>
          </a:p>
        </p:txBody>
      </p:sp>
      <p:sp>
        <p:nvSpPr>
          <p:cNvPr id="4" name="Text Box 3"/>
          <p:cNvSpPr txBox="1"/>
          <p:nvPr/>
        </p:nvSpPr>
        <p:spPr>
          <a:xfrm>
            <a:off x="2077720" y="4712970"/>
            <a:ext cx="8428990" cy="132207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Dataset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500000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review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ăn</a:t>
            </a:r>
            <a:r>
              <a:rPr lang="en-US" sz="2000" dirty="0">
                <a:latin typeface="Times New Roman" panose="02020603050405020304" pitchFamily="18" charset="0"/>
                <a:cs typeface="Times New Roman" panose="02020603050405020304" pitchFamily="18" charset="0"/>
              </a:rPr>
              <a:t> ở amazon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p>
          <a:p>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10-1999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10-2012</a:t>
            </a:r>
          </a:p>
          <a:p>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dataset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review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chóng</a:t>
            </a:r>
            <a:endParaRPr lang="en-US"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4518025" y="1842770"/>
            <a:ext cx="2962275" cy="26949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675" y="931179"/>
            <a:ext cx="10026650" cy="721092"/>
          </a:xfrm>
        </p:spPr>
        <p:txBody>
          <a:bodyPr>
            <a:normAutofit fontScale="90000"/>
          </a:bodyPr>
          <a:lstStyle/>
          <a:p>
            <a:r>
              <a:rPr lang="en-US" dirty="0"/>
              <a:t>Dataset (</a:t>
            </a:r>
            <a:r>
              <a:rPr lang="en-US" b="1" dirty="0"/>
              <a:t>Amazon Fine Food Reviews)</a:t>
            </a:r>
            <a:br>
              <a:rPr lang="en-US" b="1" dirty="0"/>
            </a:br>
            <a:endParaRPr lang="en-US" dirty="0"/>
          </a:p>
        </p:txBody>
      </p:sp>
      <p:pic>
        <p:nvPicPr>
          <p:cNvPr id="2050" name="Picture 2" descr="results">
            <a:extLst>
              <a:ext uri="{FF2B5EF4-FFF2-40B4-BE49-F238E27FC236}">
                <a16:creationId xmlns:a16="http://schemas.microsoft.com/office/drawing/2014/main" id="{7513AD9E-0024-4646-93E9-8E229C11B0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1074" y="1739435"/>
            <a:ext cx="5569852" cy="38321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222BC4F-219E-4973-B583-9CA22FD5EDC5}"/>
              </a:ext>
            </a:extLst>
          </p:cNvPr>
          <p:cNvSpPr txBox="1"/>
          <p:nvPr/>
        </p:nvSpPr>
        <p:spPr>
          <a:xfrm>
            <a:off x="3311074" y="5931017"/>
            <a:ext cx="5494789" cy="369332"/>
          </a:xfrm>
          <a:prstGeom prst="rect">
            <a:avLst/>
          </a:prstGeom>
          <a:noFill/>
        </p:spPr>
        <p:txBody>
          <a:bodyPr wrap="square" rtlCol="0">
            <a:spAutoFit/>
          </a:bodyPr>
          <a:lstStyle/>
          <a:p>
            <a:r>
              <a:rPr lang="en-US" dirty="0" err="1"/>
              <a:t>Độ</a:t>
            </a:r>
            <a:r>
              <a:rPr lang="en-US" dirty="0"/>
              <a:t> </a:t>
            </a:r>
            <a:r>
              <a:rPr lang="en-US" dirty="0" err="1"/>
              <a:t>dài</a:t>
            </a:r>
            <a:r>
              <a:rPr lang="en-US" dirty="0"/>
              <a:t> </a:t>
            </a:r>
            <a:r>
              <a:rPr lang="en-US" dirty="0" err="1"/>
              <a:t>văn</a:t>
            </a:r>
            <a:r>
              <a:rPr lang="en-US" dirty="0"/>
              <a:t> </a:t>
            </a:r>
            <a:r>
              <a:rPr lang="en-US" dirty="0" err="1"/>
              <a:t>bản</a:t>
            </a:r>
            <a:r>
              <a:rPr lang="en-US" dirty="0"/>
              <a:t> </a:t>
            </a:r>
            <a:r>
              <a:rPr lang="en-US" dirty="0" err="1"/>
              <a:t>được</a:t>
            </a:r>
            <a:r>
              <a:rPr lang="en-US" dirty="0"/>
              <a:t> </a:t>
            </a:r>
            <a:r>
              <a:rPr lang="en-US" dirty="0" err="1"/>
              <a:t>tóm</a:t>
            </a:r>
            <a:r>
              <a:rPr lang="en-US" dirty="0"/>
              <a:t> </a:t>
            </a:r>
            <a:r>
              <a:rPr lang="en-US" dirty="0" err="1"/>
              <a:t>tắt</a:t>
            </a:r>
            <a:r>
              <a:rPr lang="en-US" dirty="0"/>
              <a:t> </a:t>
            </a:r>
            <a:r>
              <a:rPr lang="en-US" dirty="0" err="1"/>
              <a:t>và</a:t>
            </a:r>
            <a:r>
              <a:rPr lang="en-US" dirty="0"/>
              <a:t> </a:t>
            </a:r>
            <a:r>
              <a:rPr lang="en-US" dirty="0" err="1"/>
              <a:t>văn</a:t>
            </a:r>
            <a:r>
              <a:rPr lang="en-US" dirty="0"/>
              <a:t> </a:t>
            </a:r>
            <a:r>
              <a:rPr lang="en-US" dirty="0" err="1"/>
              <a:t>bản</a:t>
            </a:r>
            <a:r>
              <a:rPr lang="en-US" dirty="0"/>
              <a:t> ban </a:t>
            </a:r>
            <a:r>
              <a:rPr lang="en-US" dirty="0" err="1"/>
              <a:t>đầu</a:t>
            </a:r>
            <a:endParaRPr lang="en-US" dirty="0"/>
          </a:p>
        </p:txBody>
      </p:sp>
    </p:spTree>
    <p:extLst>
      <p:ext uri="{BB962C8B-B14F-4D97-AF65-F5344CB8AC3E}">
        <p14:creationId xmlns:p14="http://schemas.microsoft.com/office/powerpoint/2010/main" val="1849653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Kết</a:t>
            </a:r>
            <a:r>
              <a:rPr lang="en-US" dirty="0"/>
              <a:t> </a:t>
            </a:r>
            <a:r>
              <a:rPr lang="en-US" dirty="0" err="1"/>
              <a:t>quả</a:t>
            </a:r>
            <a:r>
              <a:rPr lang="en-US" dirty="0"/>
              <a:t> baseline:</a:t>
            </a:r>
          </a:p>
        </p:txBody>
      </p:sp>
      <p:pic>
        <p:nvPicPr>
          <p:cNvPr id="4" name="Content Placeholder 3"/>
          <p:cNvPicPr>
            <a:picLocks noGrp="1" noChangeAspect="1"/>
          </p:cNvPicPr>
          <p:nvPr>
            <p:ph sz="half" idx="1"/>
          </p:nvPr>
        </p:nvPicPr>
        <p:blipFill>
          <a:blip r:embed="rId2"/>
          <a:stretch>
            <a:fillRect/>
          </a:stretch>
        </p:blipFill>
        <p:spPr>
          <a:xfrm>
            <a:off x="386715" y="2576330"/>
            <a:ext cx="3721735" cy="2284095"/>
          </a:xfrm>
          <a:prstGeom prst="rect">
            <a:avLst/>
          </a:prstGeom>
        </p:spPr>
      </p:pic>
      <p:pic>
        <p:nvPicPr>
          <p:cNvPr id="3074" name="Picture 2" descr="https://lh5.googleusercontent.com/QZlpKQSj7uSTpjq0oo6ELsHdSPmyAynEKrLB_KiMXh99WgHs-8L4Lh0UGTjkdY4C0cIw_ngKa18oRC8mMGGphI5vOHSLDHQKc7xMXHBpvDzBvWCdWNFqS7IRWuInxlzJqWoL57x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231" y="1938766"/>
            <a:ext cx="7938770" cy="8354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5.googleusercontent.com/QTQsgoGscq4yGixqzgvC4-QUYmek24mlbBt4P2LdgSmvHno0zWWuyPHbOrgrkmDoKwNgQ6JfsF7RTIsDLSQbMnJ-J_TwJ-O6eKDILbYpmtVa_MXoXuDgkWZY6vNxcq887caqvxi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3230" y="3093579"/>
            <a:ext cx="7938770" cy="93597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Xh1FTBR-HhpJGQtc_vHFpD-gocwp6M8MOlL1SoJAlNlRwd-RPfVJQEgvukpoVgmO72E0E2oBVC6ADYu9FsE5_DcwC5SGIifLuycxDl6tA5O4AZK2Ys4Bd3NNQKueduLrJuVGQqL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3231" y="4325695"/>
            <a:ext cx="7938770" cy="10444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E1E235-C5B4-4DCB-811F-AD2C8CD8D806}"/>
              </a:ext>
            </a:extLst>
          </p:cNvPr>
          <p:cNvSpPr txBox="1"/>
          <p:nvPr/>
        </p:nvSpPr>
        <p:spPr>
          <a:xfrm flipH="1">
            <a:off x="1308015" y="5185496"/>
            <a:ext cx="1879134" cy="369332"/>
          </a:xfrm>
          <a:prstGeom prst="rect">
            <a:avLst/>
          </a:prstGeom>
          <a:noFill/>
        </p:spPr>
        <p:txBody>
          <a:bodyPr wrap="square" rtlCol="0">
            <a:spAutoFit/>
          </a:bodyPr>
          <a:lstStyle/>
          <a:p>
            <a:r>
              <a:rPr lang="en-US" dirty="0"/>
              <a:t>Loss variation</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0000" y="1666874"/>
            <a:ext cx="4457200" cy="3521075"/>
          </a:xfrm>
        </p:spPr>
        <p:txBody>
          <a:bodyPr anchor="ctr">
            <a:normAutofit/>
          </a:bodyPr>
          <a:lstStyle/>
          <a:p>
            <a:pPr algn="ctr"/>
            <a:r>
              <a:rPr lang="en-US" dirty="0" err="1"/>
              <a:t>Hướng</a:t>
            </a:r>
            <a:r>
              <a:rPr lang="en-US" dirty="0"/>
              <a:t> </a:t>
            </a:r>
            <a:r>
              <a:rPr lang="en-US" dirty="0" err="1"/>
              <a:t>phát</a:t>
            </a:r>
            <a:r>
              <a:rPr lang="en-US" dirty="0"/>
              <a:t> </a:t>
            </a:r>
            <a:r>
              <a:rPr lang="en-US" dirty="0" err="1"/>
              <a:t>triển</a:t>
            </a:r>
            <a:br>
              <a:rPr lang="en-US" dirty="0"/>
            </a:br>
            <a:endParaRPr lang="en-US" dirty="0"/>
          </a:p>
        </p:txBody>
      </p:sp>
      <p:grpSp>
        <p:nvGrpSpPr>
          <p:cNvPr id="10" name="Group 9"/>
          <p:cNvGrpSpPr>
            <a:grpSpLocks noGrp="1" noUngrp="1" noRot="1" noChangeAspect="1" noMove="1" noResize="1"/>
          </p:cNvGrpSpPr>
          <p:nvPr/>
        </p:nvGrpSpPr>
        <p:grpSpPr>
          <a:xfrm>
            <a:off x="470671" y="408462"/>
            <a:ext cx="913428" cy="1032464"/>
            <a:chOff x="999771" y="932104"/>
            <a:chExt cx="913428" cy="1032464"/>
          </a:xfrm>
        </p:grpSpPr>
        <p:grpSp>
          <p:nvGrpSpPr>
            <p:cNvPr id="11" name="Group 10"/>
            <p:cNvGrpSpPr/>
            <p:nvPr/>
          </p:nvGrpSpPr>
          <p:grpSpPr>
            <a:xfrm rot="8100000" flipV="1">
              <a:off x="1047457" y="1290386"/>
              <a:ext cx="865742" cy="628383"/>
              <a:chOff x="558167" y="958515"/>
              <a:chExt cx="865742" cy="628383"/>
            </a:xfrm>
            <a:solidFill>
              <a:schemeClr val="accent3"/>
            </a:solidFill>
          </p:grpSpPr>
          <p:sp>
            <p:nvSpPr>
              <p:cNvPr id="18" name="Freeform: Shape 17"/>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 name="Group 11"/>
            <p:cNvGrpSpPr/>
            <p:nvPr/>
          </p:nvGrpSpPr>
          <p:grpSpPr>
            <a:xfrm rot="10800000" flipH="1" flipV="1">
              <a:off x="999771" y="932104"/>
              <a:ext cx="864005" cy="1032464"/>
              <a:chOff x="2207971" y="2384401"/>
              <a:chExt cx="864005" cy="1032464"/>
            </a:xfrm>
          </p:grpSpPr>
          <p:sp>
            <p:nvSpPr>
              <p:cNvPr id="13" name="Freeform: Shape 12"/>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p:cNvGrpSpPr/>
              <p:nvPr/>
            </p:nvGrpSpPr>
            <p:grpSpPr>
              <a:xfrm>
                <a:off x="2440769" y="2384401"/>
                <a:ext cx="313009" cy="1032464"/>
                <a:chOff x="2440769" y="2384401"/>
                <a:chExt cx="313009" cy="1032464"/>
              </a:xfrm>
            </p:grpSpPr>
            <p:cxnSp>
              <p:nvCxnSpPr>
                <p:cNvPr id="16" name="Straight Connector 15"/>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 name="Content Placeholder 2"/>
          <p:cNvSpPr>
            <a:spLocks noGrp="1"/>
          </p:cNvSpPr>
          <p:nvPr>
            <p:ph idx="1"/>
          </p:nvPr>
        </p:nvSpPr>
        <p:spPr>
          <a:xfrm>
            <a:off x="6654801" y="1079499"/>
            <a:ext cx="4451350" cy="4689476"/>
          </a:xfrm>
        </p:spPr>
        <p:txBody>
          <a:bodyPr anchor="ctr">
            <a:normAutofit/>
          </a:bodyPr>
          <a:lstStyle/>
          <a:p>
            <a:pPr indent="0" rtl="0">
              <a:spcBef>
                <a:spcPts val="1400"/>
              </a:spcBef>
              <a:spcAft>
                <a:spcPts val="600"/>
              </a:spcAft>
              <a:buNone/>
            </a:pPr>
            <a:r>
              <a:rPr lang="en-US" b="0" i="0" u="none" strike="noStrike" dirty="0">
                <a:effectLst/>
                <a:latin typeface="Times New Roman" panose="02020603050405020304" pitchFamily="18" charset="0"/>
              </a:rPr>
              <a:t>- </a:t>
            </a:r>
            <a:r>
              <a:rPr lang="vi-VN" b="0" i="0" u="none" strike="noStrike" dirty="0">
                <a:effectLst/>
                <a:latin typeface="Times New Roman" panose="02020603050405020304" pitchFamily="18" charset="0"/>
              </a:rPr>
              <a:t>Sử dụng 2 metric rogue, bleu</a:t>
            </a:r>
          </a:p>
          <a:p>
            <a:pPr indent="0" rtl="0">
              <a:spcBef>
                <a:spcPts val="1400"/>
              </a:spcBef>
              <a:spcAft>
                <a:spcPts val="600"/>
              </a:spcAft>
              <a:buNone/>
            </a:pPr>
            <a:r>
              <a:rPr lang="en-US" b="0" i="0" u="none" strike="noStrike" dirty="0">
                <a:effectLst/>
                <a:latin typeface="Times New Roman" panose="02020603050405020304" pitchFamily="18" charset="0"/>
              </a:rPr>
              <a:t>- </a:t>
            </a:r>
            <a:r>
              <a:rPr lang="vi-VN" b="0" i="0" u="none" strike="noStrike" dirty="0">
                <a:effectLst/>
                <a:latin typeface="Times New Roman" panose="02020603050405020304" pitchFamily="18" charset="0"/>
              </a:rPr>
              <a:t>Tăng kích cỡ dataset</a:t>
            </a:r>
          </a:p>
          <a:p>
            <a:pPr indent="0" rtl="0">
              <a:spcBef>
                <a:spcPts val="1400"/>
              </a:spcBef>
              <a:spcAft>
                <a:spcPts val="600"/>
              </a:spcAft>
              <a:buNone/>
            </a:pPr>
            <a:r>
              <a:rPr lang="en-US" b="0" i="0" u="none" strike="noStrike" dirty="0">
                <a:effectLst/>
                <a:latin typeface="Times New Roman" panose="02020603050405020304" pitchFamily="18" charset="0"/>
              </a:rPr>
              <a:t>- </a:t>
            </a:r>
            <a:r>
              <a:rPr lang="vi-VN" b="0" i="0" u="none" strike="noStrike" dirty="0">
                <a:effectLst/>
                <a:latin typeface="Times New Roman" panose="02020603050405020304" pitchFamily="18" charset="0"/>
              </a:rPr>
              <a:t>Sử dụng mô hình BiLSTM</a:t>
            </a:r>
          </a:p>
        </p:txBody>
      </p:sp>
      <p:grpSp>
        <p:nvGrpSpPr>
          <p:cNvPr id="21" name="Group 20"/>
          <p:cNvGrpSpPr>
            <a:grpSpLocks noGrp="1" noUngrp="1" noRot="1" noChangeAspect="1" noMove="1" noResize="1"/>
          </p:cNvGrpSpPr>
          <p:nvPr/>
        </p:nvGrpSpPr>
        <p:grpSpPr>
          <a:xfrm>
            <a:off x="5327954" y="5402020"/>
            <a:ext cx="912571" cy="1032464"/>
            <a:chOff x="5329995" y="4868671"/>
            <a:chExt cx="912571" cy="1032464"/>
          </a:xfrm>
        </p:grpSpPr>
        <p:grpSp>
          <p:nvGrpSpPr>
            <p:cNvPr id="22" name="Group 21"/>
            <p:cNvGrpSpPr/>
            <p:nvPr/>
          </p:nvGrpSpPr>
          <p:grpSpPr>
            <a:xfrm rot="18900000" flipV="1">
              <a:off x="5376824" y="5010722"/>
              <a:ext cx="865742" cy="628383"/>
              <a:chOff x="558167" y="958515"/>
              <a:chExt cx="865742" cy="628383"/>
            </a:xfrm>
            <a:solidFill>
              <a:schemeClr val="accent3"/>
            </a:solidFill>
          </p:grpSpPr>
          <p:sp>
            <p:nvSpPr>
              <p:cNvPr id="29" name="Freeform: Shape 28"/>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3" name="Group 22"/>
            <p:cNvGrpSpPr/>
            <p:nvPr/>
          </p:nvGrpSpPr>
          <p:grpSpPr>
            <a:xfrm flipH="1" flipV="1">
              <a:off x="5329995" y="4868671"/>
              <a:ext cx="864005" cy="1032464"/>
              <a:chOff x="2207971" y="2384401"/>
              <a:chExt cx="864005" cy="1032464"/>
            </a:xfrm>
          </p:grpSpPr>
          <p:sp>
            <p:nvSpPr>
              <p:cNvPr id="24" name="Freeform: Shape 23"/>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p:cNvGrpSpPr/>
              <p:nvPr/>
            </p:nvGrpSpPr>
            <p:grpSpPr>
              <a:xfrm>
                <a:off x="2440769" y="2384401"/>
                <a:ext cx="313009" cy="1032464"/>
                <a:chOff x="2440769" y="2384401"/>
                <a:chExt cx="313009" cy="1032464"/>
              </a:xfrm>
            </p:grpSpPr>
            <p:cxnSp>
              <p:nvCxnSpPr>
                <p:cNvPr id="27" name="Straight Connector 26"/>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p:cNvCxnSpPr>
            <a:cxnSpLocks noGrp="1" noRot="1" noChangeAspect="1" noMove="1" noResize="1" noEditPoints="1" noAdjustHandles="1" noChangeArrowheads="1" noChangeShapeType="1"/>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a:grpSpLocks noGrp="1" noUngrp="1" noRot="1" noChangeAspect="1" noMove="1" noResize="1"/>
          </p:cNvGrpSpPr>
          <p:nvPr/>
        </p:nvGrpSpPr>
        <p:grpSpPr>
          <a:xfrm>
            <a:off x="9728046" y="4869342"/>
            <a:ext cx="1623711" cy="630920"/>
            <a:chOff x="9588346" y="4824892"/>
            <a:chExt cx="1623711" cy="630920"/>
          </a:xfrm>
        </p:grpSpPr>
        <p:sp>
          <p:nvSpPr>
            <p:cNvPr id="10" name="Freeform: Shape 9"/>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rot="2700000" flipH="1">
              <a:off x="10112436" y="4359902"/>
              <a:ext cx="571820" cy="1620000"/>
              <a:chOff x="8482785" y="4330454"/>
              <a:chExt cx="571820" cy="1620000"/>
            </a:xfrm>
          </p:grpSpPr>
          <p:sp>
            <p:nvSpPr>
              <p:cNvPr id="12" name="Freeform: Shape 11"/>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1" fmla="*/ 282417 w 571820"/>
                  <a:gd name="connsiteY0-2" fmla="*/ 6349 h 1316717"/>
                  <a:gd name="connsiteX1-3" fmla="*/ 285910 w 571820"/>
                  <a:gd name="connsiteY1-4" fmla="*/ 3175 h 1316717"/>
                  <a:gd name="connsiteX2-5" fmla="*/ 287393 w 571820"/>
                  <a:gd name="connsiteY2-6" fmla="*/ 1827 h 1316717"/>
                  <a:gd name="connsiteX3-7" fmla="*/ 289403 w 571820"/>
                  <a:gd name="connsiteY3-8" fmla="*/ 0 h 1316717"/>
                  <a:gd name="connsiteX4-9" fmla="*/ 289403 w 571820"/>
                  <a:gd name="connsiteY4-10" fmla="*/ 6349 h 1316717"/>
                  <a:gd name="connsiteX5-11" fmla="*/ 309203 w 571820"/>
                  <a:gd name="connsiteY5-12" fmla="*/ 24345 h 1316717"/>
                  <a:gd name="connsiteX6-13" fmla="*/ 571820 w 571820"/>
                  <a:gd name="connsiteY6-14" fmla="*/ 658359 h 1316717"/>
                  <a:gd name="connsiteX7-15" fmla="*/ 309203 w 571820"/>
                  <a:gd name="connsiteY7-16" fmla="*/ 1292372 h 1316717"/>
                  <a:gd name="connsiteX8-17" fmla="*/ 289403 w 571820"/>
                  <a:gd name="connsiteY8-18" fmla="*/ 1310368 h 1316717"/>
                  <a:gd name="connsiteX9-19" fmla="*/ 289403 w 571820"/>
                  <a:gd name="connsiteY9-20" fmla="*/ 1316717 h 1316717"/>
                  <a:gd name="connsiteX10-21" fmla="*/ 287393 w 571820"/>
                  <a:gd name="connsiteY10-22" fmla="*/ 1314890 h 1316717"/>
                  <a:gd name="connsiteX11-23" fmla="*/ 285910 w 571820"/>
                  <a:gd name="connsiteY11-24" fmla="*/ 1313542 h 1316717"/>
                  <a:gd name="connsiteX12-25" fmla="*/ 282417 w 571820"/>
                  <a:gd name="connsiteY12-26" fmla="*/ 1316717 h 1316717"/>
                  <a:gd name="connsiteX13-27" fmla="*/ 282417 w 571820"/>
                  <a:gd name="connsiteY13-28" fmla="*/ 1310367 h 1316717"/>
                  <a:gd name="connsiteX14-29" fmla="*/ 262617 w 571820"/>
                  <a:gd name="connsiteY14-30" fmla="*/ 1292372 h 1316717"/>
                  <a:gd name="connsiteX15-31" fmla="*/ 0 w 571820"/>
                  <a:gd name="connsiteY15-32" fmla="*/ 658358 h 1316717"/>
                  <a:gd name="connsiteX16-33" fmla="*/ 262617 w 571820"/>
                  <a:gd name="connsiteY16-34" fmla="*/ 24345 h 1316717"/>
                  <a:gd name="connsiteX17-35" fmla="*/ 282417 w 571820"/>
                  <a:gd name="connsiteY17-36" fmla="*/ 6349 h 1316717"/>
                  <a:gd name="connsiteX0-37" fmla="*/ 262617 w 571820"/>
                  <a:gd name="connsiteY0-38" fmla="*/ 24345 h 1316717"/>
                  <a:gd name="connsiteX1-39" fmla="*/ 285910 w 571820"/>
                  <a:gd name="connsiteY1-40" fmla="*/ 3175 h 1316717"/>
                  <a:gd name="connsiteX2-41" fmla="*/ 287393 w 571820"/>
                  <a:gd name="connsiteY2-42" fmla="*/ 1827 h 1316717"/>
                  <a:gd name="connsiteX3-43" fmla="*/ 289403 w 571820"/>
                  <a:gd name="connsiteY3-44" fmla="*/ 0 h 1316717"/>
                  <a:gd name="connsiteX4-45" fmla="*/ 289403 w 571820"/>
                  <a:gd name="connsiteY4-46" fmla="*/ 6349 h 1316717"/>
                  <a:gd name="connsiteX5-47" fmla="*/ 309203 w 571820"/>
                  <a:gd name="connsiteY5-48" fmla="*/ 24345 h 1316717"/>
                  <a:gd name="connsiteX6-49" fmla="*/ 571820 w 571820"/>
                  <a:gd name="connsiteY6-50" fmla="*/ 658359 h 1316717"/>
                  <a:gd name="connsiteX7-51" fmla="*/ 309203 w 571820"/>
                  <a:gd name="connsiteY7-52" fmla="*/ 1292372 h 1316717"/>
                  <a:gd name="connsiteX8-53" fmla="*/ 289403 w 571820"/>
                  <a:gd name="connsiteY8-54" fmla="*/ 1310368 h 1316717"/>
                  <a:gd name="connsiteX9-55" fmla="*/ 289403 w 571820"/>
                  <a:gd name="connsiteY9-56" fmla="*/ 1316717 h 1316717"/>
                  <a:gd name="connsiteX10-57" fmla="*/ 287393 w 571820"/>
                  <a:gd name="connsiteY10-58" fmla="*/ 1314890 h 1316717"/>
                  <a:gd name="connsiteX11-59" fmla="*/ 285910 w 571820"/>
                  <a:gd name="connsiteY11-60" fmla="*/ 1313542 h 1316717"/>
                  <a:gd name="connsiteX12-61" fmla="*/ 282417 w 571820"/>
                  <a:gd name="connsiteY12-62" fmla="*/ 1316717 h 1316717"/>
                  <a:gd name="connsiteX13-63" fmla="*/ 282417 w 571820"/>
                  <a:gd name="connsiteY13-64" fmla="*/ 1310367 h 1316717"/>
                  <a:gd name="connsiteX14-65" fmla="*/ 262617 w 571820"/>
                  <a:gd name="connsiteY14-66" fmla="*/ 1292372 h 1316717"/>
                  <a:gd name="connsiteX15-67" fmla="*/ 0 w 571820"/>
                  <a:gd name="connsiteY15-68" fmla="*/ 658358 h 1316717"/>
                  <a:gd name="connsiteX16-69" fmla="*/ 262617 w 571820"/>
                  <a:gd name="connsiteY16-70" fmla="*/ 24345 h 1316717"/>
                  <a:gd name="connsiteX0-71" fmla="*/ 262617 w 571820"/>
                  <a:gd name="connsiteY0-72" fmla="*/ 24345 h 1316717"/>
                  <a:gd name="connsiteX1-73" fmla="*/ 285910 w 571820"/>
                  <a:gd name="connsiteY1-74" fmla="*/ 3175 h 1316717"/>
                  <a:gd name="connsiteX2-75" fmla="*/ 287393 w 571820"/>
                  <a:gd name="connsiteY2-76" fmla="*/ 1827 h 1316717"/>
                  <a:gd name="connsiteX3-77" fmla="*/ 289403 w 571820"/>
                  <a:gd name="connsiteY3-78" fmla="*/ 0 h 1316717"/>
                  <a:gd name="connsiteX4-79" fmla="*/ 309203 w 571820"/>
                  <a:gd name="connsiteY4-80" fmla="*/ 24345 h 1316717"/>
                  <a:gd name="connsiteX5-81" fmla="*/ 571820 w 571820"/>
                  <a:gd name="connsiteY5-82" fmla="*/ 658359 h 1316717"/>
                  <a:gd name="connsiteX6-83" fmla="*/ 309203 w 571820"/>
                  <a:gd name="connsiteY6-84" fmla="*/ 1292372 h 1316717"/>
                  <a:gd name="connsiteX7-85" fmla="*/ 289403 w 571820"/>
                  <a:gd name="connsiteY7-86" fmla="*/ 1310368 h 1316717"/>
                  <a:gd name="connsiteX8-87" fmla="*/ 289403 w 571820"/>
                  <a:gd name="connsiteY8-88" fmla="*/ 1316717 h 1316717"/>
                  <a:gd name="connsiteX9-89" fmla="*/ 287393 w 571820"/>
                  <a:gd name="connsiteY9-90" fmla="*/ 1314890 h 1316717"/>
                  <a:gd name="connsiteX10-91" fmla="*/ 285910 w 571820"/>
                  <a:gd name="connsiteY10-92" fmla="*/ 1313542 h 1316717"/>
                  <a:gd name="connsiteX11-93" fmla="*/ 282417 w 571820"/>
                  <a:gd name="connsiteY11-94" fmla="*/ 1316717 h 1316717"/>
                  <a:gd name="connsiteX12-95" fmla="*/ 282417 w 571820"/>
                  <a:gd name="connsiteY12-96" fmla="*/ 1310367 h 1316717"/>
                  <a:gd name="connsiteX13-97" fmla="*/ 262617 w 571820"/>
                  <a:gd name="connsiteY13-98" fmla="*/ 1292372 h 1316717"/>
                  <a:gd name="connsiteX14-99" fmla="*/ 0 w 571820"/>
                  <a:gd name="connsiteY14-100" fmla="*/ 658358 h 1316717"/>
                  <a:gd name="connsiteX15-101" fmla="*/ 262617 w 571820"/>
                  <a:gd name="connsiteY15-102" fmla="*/ 24345 h 1316717"/>
                  <a:gd name="connsiteX0-103" fmla="*/ 262617 w 571820"/>
                  <a:gd name="connsiteY0-104" fmla="*/ 22518 h 1314890"/>
                  <a:gd name="connsiteX1-105" fmla="*/ 285910 w 571820"/>
                  <a:gd name="connsiteY1-106" fmla="*/ 1348 h 1314890"/>
                  <a:gd name="connsiteX2-107" fmla="*/ 287393 w 571820"/>
                  <a:gd name="connsiteY2-108" fmla="*/ 0 h 1314890"/>
                  <a:gd name="connsiteX3-109" fmla="*/ 309203 w 571820"/>
                  <a:gd name="connsiteY3-110" fmla="*/ 22518 h 1314890"/>
                  <a:gd name="connsiteX4-111" fmla="*/ 571820 w 571820"/>
                  <a:gd name="connsiteY4-112" fmla="*/ 656532 h 1314890"/>
                  <a:gd name="connsiteX5-113" fmla="*/ 309203 w 571820"/>
                  <a:gd name="connsiteY5-114" fmla="*/ 1290545 h 1314890"/>
                  <a:gd name="connsiteX6-115" fmla="*/ 289403 w 571820"/>
                  <a:gd name="connsiteY6-116" fmla="*/ 1308541 h 1314890"/>
                  <a:gd name="connsiteX7-117" fmla="*/ 289403 w 571820"/>
                  <a:gd name="connsiteY7-118" fmla="*/ 1314890 h 1314890"/>
                  <a:gd name="connsiteX8-119" fmla="*/ 287393 w 571820"/>
                  <a:gd name="connsiteY8-120" fmla="*/ 1313063 h 1314890"/>
                  <a:gd name="connsiteX9-121" fmla="*/ 285910 w 571820"/>
                  <a:gd name="connsiteY9-122" fmla="*/ 1311715 h 1314890"/>
                  <a:gd name="connsiteX10-123" fmla="*/ 282417 w 571820"/>
                  <a:gd name="connsiteY10-124" fmla="*/ 1314890 h 1314890"/>
                  <a:gd name="connsiteX11-125" fmla="*/ 282417 w 571820"/>
                  <a:gd name="connsiteY11-126" fmla="*/ 1308540 h 1314890"/>
                  <a:gd name="connsiteX12-127" fmla="*/ 262617 w 571820"/>
                  <a:gd name="connsiteY12-128" fmla="*/ 1290545 h 1314890"/>
                  <a:gd name="connsiteX13-129" fmla="*/ 0 w 571820"/>
                  <a:gd name="connsiteY13-130" fmla="*/ 656531 h 1314890"/>
                  <a:gd name="connsiteX14-131" fmla="*/ 262617 w 571820"/>
                  <a:gd name="connsiteY14-132" fmla="*/ 22518 h 1314890"/>
                  <a:gd name="connsiteX0-133" fmla="*/ 262617 w 571820"/>
                  <a:gd name="connsiteY0-134" fmla="*/ 21170 h 1313542"/>
                  <a:gd name="connsiteX1-135" fmla="*/ 285910 w 571820"/>
                  <a:gd name="connsiteY1-136" fmla="*/ 0 h 1313542"/>
                  <a:gd name="connsiteX2-137" fmla="*/ 309203 w 571820"/>
                  <a:gd name="connsiteY2-138" fmla="*/ 21170 h 1313542"/>
                  <a:gd name="connsiteX3-139" fmla="*/ 571820 w 571820"/>
                  <a:gd name="connsiteY3-140" fmla="*/ 655184 h 1313542"/>
                  <a:gd name="connsiteX4-141" fmla="*/ 309203 w 571820"/>
                  <a:gd name="connsiteY4-142" fmla="*/ 1289197 h 1313542"/>
                  <a:gd name="connsiteX5-143" fmla="*/ 289403 w 571820"/>
                  <a:gd name="connsiteY5-144" fmla="*/ 1307193 h 1313542"/>
                  <a:gd name="connsiteX6-145" fmla="*/ 289403 w 571820"/>
                  <a:gd name="connsiteY6-146" fmla="*/ 1313542 h 1313542"/>
                  <a:gd name="connsiteX7-147" fmla="*/ 287393 w 571820"/>
                  <a:gd name="connsiteY7-148" fmla="*/ 1311715 h 1313542"/>
                  <a:gd name="connsiteX8-149" fmla="*/ 285910 w 571820"/>
                  <a:gd name="connsiteY8-150" fmla="*/ 1310367 h 1313542"/>
                  <a:gd name="connsiteX9-151" fmla="*/ 282417 w 571820"/>
                  <a:gd name="connsiteY9-152" fmla="*/ 1313542 h 1313542"/>
                  <a:gd name="connsiteX10-153" fmla="*/ 282417 w 571820"/>
                  <a:gd name="connsiteY10-154" fmla="*/ 1307192 h 1313542"/>
                  <a:gd name="connsiteX11-155" fmla="*/ 262617 w 571820"/>
                  <a:gd name="connsiteY11-156" fmla="*/ 1289197 h 1313542"/>
                  <a:gd name="connsiteX12-157" fmla="*/ 0 w 571820"/>
                  <a:gd name="connsiteY12-158" fmla="*/ 655183 h 1313542"/>
                  <a:gd name="connsiteX13-159" fmla="*/ 262617 w 571820"/>
                  <a:gd name="connsiteY13-160" fmla="*/ 21170 h 1313542"/>
                  <a:gd name="connsiteX0-161" fmla="*/ 262617 w 571820"/>
                  <a:gd name="connsiteY0-162" fmla="*/ 21170 h 1313542"/>
                  <a:gd name="connsiteX1-163" fmla="*/ 285910 w 571820"/>
                  <a:gd name="connsiteY1-164" fmla="*/ 0 h 1313542"/>
                  <a:gd name="connsiteX2-165" fmla="*/ 309203 w 571820"/>
                  <a:gd name="connsiteY2-166" fmla="*/ 21170 h 1313542"/>
                  <a:gd name="connsiteX3-167" fmla="*/ 571820 w 571820"/>
                  <a:gd name="connsiteY3-168" fmla="*/ 655184 h 1313542"/>
                  <a:gd name="connsiteX4-169" fmla="*/ 309203 w 571820"/>
                  <a:gd name="connsiteY4-170" fmla="*/ 1289197 h 1313542"/>
                  <a:gd name="connsiteX5-171" fmla="*/ 289403 w 571820"/>
                  <a:gd name="connsiteY5-172" fmla="*/ 1307193 h 1313542"/>
                  <a:gd name="connsiteX6-173" fmla="*/ 289403 w 571820"/>
                  <a:gd name="connsiteY6-174" fmla="*/ 1313542 h 1313542"/>
                  <a:gd name="connsiteX7-175" fmla="*/ 287393 w 571820"/>
                  <a:gd name="connsiteY7-176" fmla="*/ 1311715 h 1313542"/>
                  <a:gd name="connsiteX8-177" fmla="*/ 285910 w 571820"/>
                  <a:gd name="connsiteY8-178" fmla="*/ 1310367 h 1313542"/>
                  <a:gd name="connsiteX9-179" fmla="*/ 282417 w 571820"/>
                  <a:gd name="connsiteY9-180" fmla="*/ 1313542 h 1313542"/>
                  <a:gd name="connsiteX10-181" fmla="*/ 262617 w 571820"/>
                  <a:gd name="connsiteY10-182" fmla="*/ 1289197 h 1313542"/>
                  <a:gd name="connsiteX11-183" fmla="*/ 0 w 571820"/>
                  <a:gd name="connsiteY11-184" fmla="*/ 655183 h 1313542"/>
                  <a:gd name="connsiteX12-185" fmla="*/ 262617 w 571820"/>
                  <a:gd name="connsiteY12-186" fmla="*/ 21170 h 1313542"/>
                  <a:gd name="connsiteX0-187" fmla="*/ 262617 w 571820"/>
                  <a:gd name="connsiteY0-188" fmla="*/ 21170 h 1313542"/>
                  <a:gd name="connsiteX1-189" fmla="*/ 285910 w 571820"/>
                  <a:gd name="connsiteY1-190" fmla="*/ 0 h 1313542"/>
                  <a:gd name="connsiteX2-191" fmla="*/ 309203 w 571820"/>
                  <a:gd name="connsiteY2-192" fmla="*/ 21170 h 1313542"/>
                  <a:gd name="connsiteX3-193" fmla="*/ 571820 w 571820"/>
                  <a:gd name="connsiteY3-194" fmla="*/ 655184 h 1313542"/>
                  <a:gd name="connsiteX4-195" fmla="*/ 309203 w 571820"/>
                  <a:gd name="connsiteY4-196" fmla="*/ 1289197 h 1313542"/>
                  <a:gd name="connsiteX5-197" fmla="*/ 289403 w 571820"/>
                  <a:gd name="connsiteY5-198" fmla="*/ 1307193 h 1313542"/>
                  <a:gd name="connsiteX6-199" fmla="*/ 289403 w 571820"/>
                  <a:gd name="connsiteY6-200" fmla="*/ 1313542 h 1313542"/>
                  <a:gd name="connsiteX7-201" fmla="*/ 287393 w 571820"/>
                  <a:gd name="connsiteY7-202" fmla="*/ 1311715 h 1313542"/>
                  <a:gd name="connsiteX8-203" fmla="*/ 285910 w 571820"/>
                  <a:gd name="connsiteY8-204" fmla="*/ 1310367 h 1313542"/>
                  <a:gd name="connsiteX9-205" fmla="*/ 262617 w 571820"/>
                  <a:gd name="connsiteY9-206" fmla="*/ 1289197 h 1313542"/>
                  <a:gd name="connsiteX10-207" fmla="*/ 0 w 571820"/>
                  <a:gd name="connsiteY10-208" fmla="*/ 655183 h 1313542"/>
                  <a:gd name="connsiteX11-209" fmla="*/ 262617 w 571820"/>
                  <a:gd name="connsiteY11-210" fmla="*/ 21170 h 1313542"/>
                  <a:gd name="connsiteX0-211" fmla="*/ 262617 w 571820"/>
                  <a:gd name="connsiteY0-212" fmla="*/ 21170 h 1313542"/>
                  <a:gd name="connsiteX1-213" fmla="*/ 285910 w 571820"/>
                  <a:gd name="connsiteY1-214" fmla="*/ 0 h 1313542"/>
                  <a:gd name="connsiteX2-215" fmla="*/ 309203 w 571820"/>
                  <a:gd name="connsiteY2-216" fmla="*/ 21170 h 1313542"/>
                  <a:gd name="connsiteX3-217" fmla="*/ 571820 w 571820"/>
                  <a:gd name="connsiteY3-218" fmla="*/ 655184 h 1313542"/>
                  <a:gd name="connsiteX4-219" fmla="*/ 309203 w 571820"/>
                  <a:gd name="connsiteY4-220" fmla="*/ 1289197 h 1313542"/>
                  <a:gd name="connsiteX5-221" fmla="*/ 289403 w 571820"/>
                  <a:gd name="connsiteY5-222" fmla="*/ 1307193 h 1313542"/>
                  <a:gd name="connsiteX6-223" fmla="*/ 289403 w 571820"/>
                  <a:gd name="connsiteY6-224" fmla="*/ 1313542 h 1313542"/>
                  <a:gd name="connsiteX7-225" fmla="*/ 287393 w 571820"/>
                  <a:gd name="connsiteY7-226" fmla="*/ 1311715 h 1313542"/>
                  <a:gd name="connsiteX8-227" fmla="*/ 262617 w 571820"/>
                  <a:gd name="connsiteY8-228" fmla="*/ 1289197 h 1313542"/>
                  <a:gd name="connsiteX9-229" fmla="*/ 0 w 571820"/>
                  <a:gd name="connsiteY9-230" fmla="*/ 655183 h 1313542"/>
                  <a:gd name="connsiteX10-231" fmla="*/ 262617 w 571820"/>
                  <a:gd name="connsiteY10-232" fmla="*/ 21170 h 1313542"/>
                  <a:gd name="connsiteX0-233" fmla="*/ 262617 w 571820"/>
                  <a:gd name="connsiteY0-234" fmla="*/ 21170 h 1313542"/>
                  <a:gd name="connsiteX1-235" fmla="*/ 285910 w 571820"/>
                  <a:gd name="connsiteY1-236" fmla="*/ 0 h 1313542"/>
                  <a:gd name="connsiteX2-237" fmla="*/ 309203 w 571820"/>
                  <a:gd name="connsiteY2-238" fmla="*/ 21170 h 1313542"/>
                  <a:gd name="connsiteX3-239" fmla="*/ 571820 w 571820"/>
                  <a:gd name="connsiteY3-240" fmla="*/ 655184 h 1313542"/>
                  <a:gd name="connsiteX4-241" fmla="*/ 309203 w 571820"/>
                  <a:gd name="connsiteY4-242" fmla="*/ 1289197 h 1313542"/>
                  <a:gd name="connsiteX5-243" fmla="*/ 289403 w 571820"/>
                  <a:gd name="connsiteY5-244" fmla="*/ 1307193 h 1313542"/>
                  <a:gd name="connsiteX6-245" fmla="*/ 289403 w 571820"/>
                  <a:gd name="connsiteY6-246" fmla="*/ 1313542 h 1313542"/>
                  <a:gd name="connsiteX7-247" fmla="*/ 262617 w 571820"/>
                  <a:gd name="connsiteY7-248" fmla="*/ 1289197 h 1313542"/>
                  <a:gd name="connsiteX8-249" fmla="*/ 0 w 571820"/>
                  <a:gd name="connsiteY8-250" fmla="*/ 655183 h 1313542"/>
                  <a:gd name="connsiteX9-251" fmla="*/ 262617 w 571820"/>
                  <a:gd name="connsiteY9-252" fmla="*/ 21170 h 1313542"/>
                  <a:gd name="connsiteX0-253" fmla="*/ 262617 w 571820"/>
                  <a:gd name="connsiteY0-254" fmla="*/ 21170 h 1364739"/>
                  <a:gd name="connsiteX1-255" fmla="*/ 285910 w 571820"/>
                  <a:gd name="connsiteY1-256" fmla="*/ 0 h 1364739"/>
                  <a:gd name="connsiteX2-257" fmla="*/ 309203 w 571820"/>
                  <a:gd name="connsiteY2-258" fmla="*/ 21170 h 1364739"/>
                  <a:gd name="connsiteX3-259" fmla="*/ 571820 w 571820"/>
                  <a:gd name="connsiteY3-260" fmla="*/ 655184 h 1364739"/>
                  <a:gd name="connsiteX4-261" fmla="*/ 309203 w 571820"/>
                  <a:gd name="connsiteY4-262" fmla="*/ 1289197 h 1364739"/>
                  <a:gd name="connsiteX5-263" fmla="*/ 289403 w 571820"/>
                  <a:gd name="connsiteY5-264" fmla="*/ 1307193 h 1364739"/>
                  <a:gd name="connsiteX6-265" fmla="*/ 177485 w 571820"/>
                  <a:gd name="connsiteY6-266" fmla="*/ 1364739 h 1364739"/>
                  <a:gd name="connsiteX7-267" fmla="*/ 262617 w 571820"/>
                  <a:gd name="connsiteY7-268" fmla="*/ 1289197 h 1364739"/>
                  <a:gd name="connsiteX8-269" fmla="*/ 0 w 571820"/>
                  <a:gd name="connsiteY8-270" fmla="*/ 655183 h 1364739"/>
                  <a:gd name="connsiteX9-271" fmla="*/ 262617 w 571820"/>
                  <a:gd name="connsiteY9-272" fmla="*/ 21170 h 1364739"/>
                  <a:gd name="connsiteX0-273" fmla="*/ 262617 w 571820"/>
                  <a:gd name="connsiteY0-274" fmla="*/ 21170 h 1364739"/>
                  <a:gd name="connsiteX1-275" fmla="*/ 285910 w 571820"/>
                  <a:gd name="connsiteY1-276" fmla="*/ 0 h 1364739"/>
                  <a:gd name="connsiteX2-277" fmla="*/ 309203 w 571820"/>
                  <a:gd name="connsiteY2-278" fmla="*/ 21170 h 1364739"/>
                  <a:gd name="connsiteX3-279" fmla="*/ 571820 w 571820"/>
                  <a:gd name="connsiteY3-280" fmla="*/ 655184 h 1364739"/>
                  <a:gd name="connsiteX4-281" fmla="*/ 309203 w 571820"/>
                  <a:gd name="connsiteY4-282" fmla="*/ 1289197 h 1364739"/>
                  <a:gd name="connsiteX5-283" fmla="*/ 285832 w 571820"/>
                  <a:gd name="connsiteY5-284" fmla="*/ 1311956 h 1364739"/>
                  <a:gd name="connsiteX6-285" fmla="*/ 177485 w 571820"/>
                  <a:gd name="connsiteY6-286" fmla="*/ 1364739 h 1364739"/>
                  <a:gd name="connsiteX7-287" fmla="*/ 262617 w 571820"/>
                  <a:gd name="connsiteY7-288" fmla="*/ 1289197 h 1364739"/>
                  <a:gd name="connsiteX8-289" fmla="*/ 0 w 571820"/>
                  <a:gd name="connsiteY8-290" fmla="*/ 655183 h 1364739"/>
                  <a:gd name="connsiteX9-291" fmla="*/ 262617 w 571820"/>
                  <a:gd name="connsiteY9-292" fmla="*/ 21170 h 1364739"/>
                  <a:gd name="connsiteX0-293" fmla="*/ 262617 w 571820"/>
                  <a:gd name="connsiteY0-294" fmla="*/ 21170 h 1311956"/>
                  <a:gd name="connsiteX1-295" fmla="*/ 285910 w 571820"/>
                  <a:gd name="connsiteY1-296" fmla="*/ 0 h 1311956"/>
                  <a:gd name="connsiteX2-297" fmla="*/ 309203 w 571820"/>
                  <a:gd name="connsiteY2-298" fmla="*/ 21170 h 1311956"/>
                  <a:gd name="connsiteX3-299" fmla="*/ 571820 w 571820"/>
                  <a:gd name="connsiteY3-300" fmla="*/ 655184 h 1311956"/>
                  <a:gd name="connsiteX4-301" fmla="*/ 309203 w 571820"/>
                  <a:gd name="connsiteY4-302" fmla="*/ 1289197 h 1311956"/>
                  <a:gd name="connsiteX5-303" fmla="*/ 285832 w 571820"/>
                  <a:gd name="connsiteY5-304" fmla="*/ 1311956 h 1311956"/>
                  <a:gd name="connsiteX6-305" fmla="*/ 262617 w 571820"/>
                  <a:gd name="connsiteY6-306" fmla="*/ 1289197 h 1311956"/>
                  <a:gd name="connsiteX7-307" fmla="*/ 0 w 571820"/>
                  <a:gd name="connsiteY7-308" fmla="*/ 655183 h 1311956"/>
                  <a:gd name="connsiteX8-309" fmla="*/ 262617 w 571820"/>
                  <a:gd name="connsiteY8-310" fmla="*/ 21170 h 1311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97101" y="1994535"/>
            <a:ext cx="7797799" cy="1532951"/>
          </a:xfrm>
        </p:spPr>
        <p:txBody>
          <a:bodyPr vert="horz" lIns="0" tIns="0" rIns="0" bIns="0" rtlCol="0" anchor="b" anchorCtr="0">
            <a:normAutofit/>
          </a:bodyPr>
          <a:lstStyle/>
          <a:p>
            <a:pPr algn="ctr"/>
            <a:r>
              <a:rPr lang="en-US"/>
              <a:t>Cảm</a:t>
            </a:r>
            <a:r>
              <a:rPr lang="en-US" dirty="0"/>
              <a:t> ơn MỌI NGƯỜI </a:t>
            </a:r>
            <a:r>
              <a:rPr lang="en-US"/>
              <a:t>đã</a:t>
            </a:r>
            <a:r>
              <a:rPr lang="en-US" dirty="0"/>
              <a:t> </a:t>
            </a:r>
            <a:r>
              <a:rPr lang="en-US"/>
              <a:t>lắng</a:t>
            </a:r>
            <a:r>
              <a:rPr lang="en-US" dirty="0"/>
              <a:t> </a:t>
            </a:r>
            <a:r>
              <a:rPr lang="en-US"/>
              <a:t>nghe</a:t>
            </a:r>
          </a:p>
        </p:txBody>
      </p:sp>
      <p:grpSp>
        <p:nvGrpSpPr>
          <p:cNvPr id="17" name="Group 16"/>
          <p:cNvGrpSpPr>
            <a:grpSpLocks noGrp="1" noUngrp="1" noRot="1" noChangeAspect="1" noMove="1" noResize="1"/>
          </p:cNvGrpSpPr>
          <p:nvPr/>
        </p:nvGrpSpPr>
        <p:grpSpPr>
          <a:xfrm>
            <a:off x="4987925" y="3833178"/>
            <a:ext cx="2216150" cy="1177924"/>
            <a:chOff x="4987925" y="2840038"/>
            <a:chExt cx="2216150" cy="1177924"/>
          </a:xfrm>
        </p:grpSpPr>
        <p:sp>
          <p:nvSpPr>
            <p:cNvPr id="18" name="Rectangle 17"/>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p:cNvGrpSpPr/>
            <p:nvPr/>
          </p:nvGrpSpPr>
          <p:grpSpPr>
            <a:xfrm>
              <a:off x="5614944" y="3117662"/>
              <a:ext cx="1009280" cy="464739"/>
              <a:chOff x="4432859" y="3200647"/>
              <a:chExt cx="1009280" cy="464739"/>
            </a:xfrm>
          </p:grpSpPr>
          <p:sp>
            <p:nvSpPr>
              <p:cNvPr id="29" name="Freeform: Shape 28"/>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Freeform: Shape 29"/>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p:cNvGrpSpPr/>
            <p:nvPr/>
          </p:nvGrpSpPr>
          <p:grpSpPr>
            <a:xfrm>
              <a:off x="5679979" y="2915338"/>
              <a:ext cx="1080000" cy="1080000"/>
              <a:chOff x="4497894" y="2998323"/>
              <a:chExt cx="1080000" cy="1080000"/>
            </a:xfrm>
          </p:grpSpPr>
          <p:grpSp>
            <p:nvGrpSpPr>
              <p:cNvPr id="23" name="Group 22"/>
              <p:cNvGrpSpPr/>
              <p:nvPr/>
            </p:nvGrpSpPr>
            <p:grpSpPr>
              <a:xfrm rot="13500000">
                <a:off x="4805524" y="2998323"/>
                <a:ext cx="464739" cy="1080000"/>
                <a:chOff x="4511184" y="2470620"/>
                <a:chExt cx="464739" cy="1080000"/>
              </a:xfrm>
            </p:grpSpPr>
            <p:sp>
              <p:nvSpPr>
                <p:cNvPr id="27" name="Freeform: Shape 26"/>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8" name="Straight Connector 27"/>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rot="8100000" flipH="1">
                <a:off x="4542572" y="2998323"/>
                <a:ext cx="464739" cy="1080000"/>
                <a:chOff x="4511184" y="2470620"/>
                <a:chExt cx="464739" cy="1080000"/>
              </a:xfrm>
            </p:grpSpPr>
            <p:sp>
              <p:nvSpPr>
                <p:cNvPr id="25" name="Freeform: Shape 24"/>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Connector 25"/>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1" name="Straight Connector 70"/>
          <p:cNvCxnSpPr>
            <a:cxnSpLocks noGrp="1" noRot="1" noChangeAspect="1" noMove="1" noResize="1" noEditPoints="1" noAdjustHandles="1" noChangeArrowheads="1" noChangeShapeType="1"/>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Group 72"/>
          <p:cNvGrpSpPr>
            <a:grpSpLocks noGrp="1" noUngrp="1" noRot="1" noChangeAspect="1" noMove="1" noResize="1"/>
          </p:cNvGrpSpPr>
          <p:nvPr/>
        </p:nvGrpSpPr>
        <p:grpSpPr>
          <a:xfrm>
            <a:off x="9728046" y="4869342"/>
            <a:ext cx="1623711" cy="630920"/>
            <a:chOff x="9588346" y="4824892"/>
            <a:chExt cx="1623711" cy="630920"/>
          </a:xfrm>
        </p:grpSpPr>
        <p:sp>
          <p:nvSpPr>
            <p:cNvPr id="74" name="Freeform: Shape 73"/>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p:nvPr/>
          </p:nvGrpSpPr>
          <p:grpSpPr>
            <a:xfrm rot="2700000" flipH="1">
              <a:off x="10112436" y="4359902"/>
              <a:ext cx="571820" cy="1620000"/>
              <a:chOff x="8482785" y="4330454"/>
              <a:chExt cx="571820" cy="1620000"/>
            </a:xfrm>
          </p:grpSpPr>
          <p:sp>
            <p:nvSpPr>
              <p:cNvPr id="76" name="Freeform: Shape 75"/>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1" fmla="*/ 282417 w 571820"/>
                  <a:gd name="connsiteY0-2" fmla="*/ 6349 h 1316717"/>
                  <a:gd name="connsiteX1-3" fmla="*/ 285910 w 571820"/>
                  <a:gd name="connsiteY1-4" fmla="*/ 3175 h 1316717"/>
                  <a:gd name="connsiteX2-5" fmla="*/ 287393 w 571820"/>
                  <a:gd name="connsiteY2-6" fmla="*/ 1827 h 1316717"/>
                  <a:gd name="connsiteX3-7" fmla="*/ 289403 w 571820"/>
                  <a:gd name="connsiteY3-8" fmla="*/ 0 h 1316717"/>
                  <a:gd name="connsiteX4-9" fmla="*/ 289403 w 571820"/>
                  <a:gd name="connsiteY4-10" fmla="*/ 6349 h 1316717"/>
                  <a:gd name="connsiteX5-11" fmla="*/ 309203 w 571820"/>
                  <a:gd name="connsiteY5-12" fmla="*/ 24345 h 1316717"/>
                  <a:gd name="connsiteX6-13" fmla="*/ 571820 w 571820"/>
                  <a:gd name="connsiteY6-14" fmla="*/ 658359 h 1316717"/>
                  <a:gd name="connsiteX7-15" fmla="*/ 309203 w 571820"/>
                  <a:gd name="connsiteY7-16" fmla="*/ 1292372 h 1316717"/>
                  <a:gd name="connsiteX8-17" fmla="*/ 289403 w 571820"/>
                  <a:gd name="connsiteY8-18" fmla="*/ 1310368 h 1316717"/>
                  <a:gd name="connsiteX9-19" fmla="*/ 289403 w 571820"/>
                  <a:gd name="connsiteY9-20" fmla="*/ 1316717 h 1316717"/>
                  <a:gd name="connsiteX10-21" fmla="*/ 287393 w 571820"/>
                  <a:gd name="connsiteY10-22" fmla="*/ 1314890 h 1316717"/>
                  <a:gd name="connsiteX11-23" fmla="*/ 285910 w 571820"/>
                  <a:gd name="connsiteY11-24" fmla="*/ 1313542 h 1316717"/>
                  <a:gd name="connsiteX12-25" fmla="*/ 282417 w 571820"/>
                  <a:gd name="connsiteY12-26" fmla="*/ 1316717 h 1316717"/>
                  <a:gd name="connsiteX13-27" fmla="*/ 282417 w 571820"/>
                  <a:gd name="connsiteY13-28" fmla="*/ 1310367 h 1316717"/>
                  <a:gd name="connsiteX14-29" fmla="*/ 262617 w 571820"/>
                  <a:gd name="connsiteY14-30" fmla="*/ 1292372 h 1316717"/>
                  <a:gd name="connsiteX15-31" fmla="*/ 0 w 571820"/>
                  <a:gd name="connsiteY15-32" fmla="*/ 658358 h 1316717"/>
                  <a:gd name="connsiteX16-33" fmla="*/ 262617 w 571820"/>
                  <a:gd name="connsiteY16-34" fmla="*/ 24345 h 1316717"/>
                  <a:gd name="connsiteX17-35" fmla="*/ 282417 w 571820"/>
                  <a:gd name="connsiteY17-36" fmla="*/ 6349 h 1316717"/>
                  <a:gd name="connsiteX0-37" fmla="*/ 262617 w 571820"/>
                  <a:gd name="connsiteY0-38" fmla="*/ 24345 h 1316717"/>
                  <a:gd name="connsiteX1-39" fmla="*/ 285910 w 571820"/>
                  <a:gd name="connsiteY1-40" fmla="*/ 3175 h 1316717"/>
                  <a:gd name="connsiteX2-41" fmla="*/ 287393 w 571820"/>
                  <a:gd name="connsiteY2-42" fmla="*/ 1827 h 1316717"/>
                  <a:gd name="connsiteX3-43" fmla="*/ 289403 w 571820"/>
                  <a:gd name="connsiteY3-44" fmla="*/ 0 h 1316717"/>
                  <a:gd name="connsiteX4-45" fmla="*/ 289403 w 571820"/>
                  <a:gd name="connsiteY4-46" fmla="*/ 6349 h 1316717"/>
                  <a:gd name="connsiteX5-47" fmla="*/ 309203 w 571820"/>
                  <a:gd name="connsiteY5-48" fmla="*/ 24345 h 1316717"/>
                  <a:gd name="connsiteX6-49" fmla="*/ 571820 w 571820"/>
                  <a:gd name="connsiteY6-50" fmla="*/ 658359 h 1316717"/>
                  <a:gd name="connsiteX7-51" fmla="*/ 309203 w 571820"/>
                  <a:gd name="connsiteY7-52" fmla="*/ 1292372 h 1316717"/>
                  <a:gd name="connsiteX8-53" fmla="*/ 289403 w 571820"/>
                  <a:gd name="connsiteY8-54" fmla="*/ 1310368 h 1316717"/>
                  <a:gd name="connsiteX9-55" fmla="*/ 289403 w 571820"/>
                  <a:gd name="connsiteY9-56" fmla="*/ 1316717 h 1316717"/>
                  <a:gd name="connsiteX10-57" fmla="*/ 287393 w 571820"/>
                  <a:gd name="connsiteY10-58" fmla="*/ 1314890 h 1316717"/>
                  <a:gd name="connsiteX11-59" fmla="*/ 285910 w 571820"/>
                  <a:gd name="connsiteY11-60" fmla="*/ 1313542 h 1316717"/>
                  <a:gd name="connsiteX12-61" fmla="*/ 282417 w 571820"/>
                  <a:gd name="connsiteY12-62" fmla="*/ 1316717 h 1316717"/>
                  <a:gd name="connsiteX13-63" fmla="*/ 282417 w 571820"/>
                  <a:gd name="connsiteY13-64" fmla="*/ 1310367 h 1316717"/>
                  <a:gd name="connsiteX14-65" fmla="*/ 262617 w 571820"/>
                  <a:gd name="connsiteY14-66" fmla="*/ 1292372 h 1316717"/>
                  <a:gd name="connsiteX15-67" fmla="*/ 0 w 571820"/>
                  <a:gd name="connsiteY15-68" fmla="*/ 658358 h 1316717"/>
                  <a:gd name="connsiteX16-69" fmla="*/ 262617 w 571820"/>
                  <a:gd name="connsiteY16-70" fmla="*/ 24345 h 1316717"/>
                  <a:gd name="connsiteX0-71" fmla="*/ 262617 w 571820"/>
                  <a:gd name="connsiteY0-72" fmla="*/ 24345 h 1316717"/>
                  <a:gd name="connsiteX1-73" fmla="*/ 285910 w 571820"/>
                  <a:gd name="connsiteY1-74" fmla="*/ 3175 h 1316717"/>
                  <a:gd name="connsiteX2-75" fmla="*/ 287393 w 571820"/>
                  <a:gd name="connsiteY2-76" fmla="*/ 1827 h 1316717"/>
                  <a:gd name="connsiteX3-77" fmla="*/ 289403 w 571820"/>
                  <a:gd name="connsiteY3-78" fmla="*/ 0 h 1316717"/>
                  <a:gd name="connsiteX4-79" fmla="*/ 309203 w 571820"/>
                  <a:gd name="connsiteY4-80" fmla="*/ 24345 h 1316717"/>
                  <a:gd name="connsiteX5-81" fmla="*/ 571820 w 571820"/>
                  <a:gd name="connsiteY5-82" fmla="*/ 658359 h 1316717"/>
                  <a:gd name="connsiteX6-83" fmla="*/ 309203 w 571820"/>
                  <a:gd name="connsiteY6-84" fmla="*/ 1292372 h 1316717"/>
                  <a:gd name="connsiteX7-85" fmla="*/ 289403 w 571820"/>
                  <a:gd name="connsiteY7-86" fmla="*/ 1310368 h 1316717"/>
                  <a:gd name="connsiteX8-87" fmla="*/ 289403 w 571820"/>
                  <a:gd name="connsiteY8-88" fmla="*/ 1316717 h 1316717"/>
                  <a:gd name="connsiteX9-89" fmla="*/ 287393 w 571820"/>
                  <a:gd name="connsiteY9-90" fmla="*/ 1314890 h 1316717"/>
                  <a:gd name="connsiteX10-91" fmla="*/ 285910 w 571820"/>
                  <a:gd name="connsiteY10-92" fmla="*/ 1313542 h 1316717"/>
                  <a:gd name="connsiteX11-93" fmla="*/ 282417 w 571820"/>
                  <a:gd name="connsiteY11-94" fmla="*/ 1316717 h 1316717"/>
                  <a:gd name="connsiteX12-95" fmla="*/ 282417 w 571820"/>
                  <a:gd name="connsiteY12-96" fmla="*/ 1310367 h 1316717"/>
                  <a:gd name="connsiteX13-97" fmla="*/ 262617 w 571820"/>
                  <a:gd name="connsiteY13-98" fmla="*/ 1292372 h 1316717"/>
                  <a:gd name="connsiteX14-99" fmla="*/ 0 w 571820"/>
                  <a:gd name="connsiteY14-100" fmla="*/ 658358 h 1316717"/>
                  <a:gd name="connsiteX15-101" fmla="*/ 262617 w 571820"/>
                  <a:gd name="connsiteY15-102" fmla="*/ 24345 h 1316717"/>
                  <a:gd name="connsiteX0-103" fmla="*/ 262617 w 571820"/>
                  <a:gd name="connsiteY0-104" fmla="*/ 22518 h 1314890"/>
                  <a:gd name="connsiteX1-105" fmla="*/ 285910 w 571820"/>
                  <a:gd name="connsiteY1-106" fmla="*/ 1348 h 1314890"/>
                  <a:gd name="connsiteX2-107" fmla="*/ 287393 w 571820"/>
                  <a:gd name="connsiteY2-108" fmla="*/ 0 h 1314890"/>
                  <a:gd name="connsiteX3-109" fmla="*/ 309203 w 571820"/>
                  <a:gd name="connsiteY3-110" fmla="*/ 22518 h 1314890"/>
                  <a:gd name="connsiteX4-111" fmla="*/ 571820 w 571820"/>
                  <a:gd name="connsiteY4-112" fmla="*/ 656532 h 1314890"/>
                  <a:gd name="connsiteX5-113" fmla="*/ 309203 w 571820"/>
                  <a:gd name="connsiteY5-114" fmla="*/ 1290545 h 1314890"/>
                  <a:gd name="connsiteX6-115" fmla="*/ 289403 w 571820"/>
                  <a:gd name="connsiteY6-116" fmla="*/ 1308541 h 1314890"/>
                  <a:gd name="connsiteX7-117" fmla="*/ 289403 w 571820"/>
                  <a:gd name="connsiteY7-118" fmla="*/ 1314890 h 1314890"/>
                  <a:gd name="connsiteX8-119" fmla="*/ 287393 w 571820"/>
                  <a:gd name="connsiteY8-120" fmla="*/ 1313063 h 1314890"/>
                  <a:gd name="connsiteX9-121" fmla="*/ 285910 w 571820"/>
                  <a:gd name="connsiteY9-122" fmla="*/ 1311715 h 1314890"/>
                  <a:gd name="connsiteX10-123" fmla="*/ 282417 w 571820"/>
                  <a:gd name="connsiteY10-124" fmla="*/ 1314890 h 1314890"/>
                  <a:gd name="connsiteX11-125" fmla="*/ 282417 w 571820"/>
                  <a:gd name="connsiteY11-126" fmla="*/ 1308540 h 1314890"/>
                  <a:gd name="connsiteX12-127" fmla="*/ 262617 w 571820"/>
                  <a:gd name="connsiteY12-128" fmla="*/ 1290545 h 1314890"/>
                  <a:gd name="connsiteX13-129" fmla="*/ 0 w 571820"/>
                  <a:gd name="connsiteY13-130" fmla="*/ 656531 h 1314890"/>
                  <a:gd name="connsiteX14-131" fmla="*/ 262617 w 571820"/>
                  <a:gd name="connsiteY14-132" fmla="*/ 22518 h 1314890"/>
                  <a:gd name="connsiteX0-133" fmla="*/ 262617 w 571820"/>
                  <a:gd name="connsiteY0-134" fmla="*/ 21170 h 1313542"/>
                  <a:gd name="connsiteX1-135" fmla="*/ 285910 w 571820"/>
                  <a:gd name="connsiteY1-136" fmla="*/ 0 h 1313542"/>
                  <a:gd name="connsiteX2-137" fmla="*/ 309203 w 571820"/>
                  <a:gd name="connsiteY2-138" fmla="*/ 21170 h 1313542"/>
                  <a:gd name="connsiteX3-139" fmla="*/ 571820 w 571820"/>
                  <a:gd name="connsiteY3-140" fmla="*/ 655184 h 1313542"/>
                  <a:gd name="connsiteX4-141" fmla="*/ 309203 w 571820"/>
                  <a:gd name="connsiteY4-142" fmla="*/ 1289197 h 1313542"/>
                  <a:gd name="connsiteX5-143" fmla="*/ 289403 w 571820"/>
                  <a:gd name="connsiteY5-144" fmla="*/ 1307193 h 1313542"/>
                  <a:gd name="connsiteX6-145" fmla="*/ 289403 w 571820"/>
                  <a:gd name="connsiteY6-146" fmla="*/ 1313542 h 1313542"/>
                  <a:gd name="connsiteX7-147" fmla="*/ 287393 w 571820"/>
                  <a:gd name="connsiteY7-148" fmla="*/ 1311715 h 1313542"/>
                  <a:gd name="connsiteX8-149" fmla="*/ 285910 w 571820"/>
                  <a:gd name="connsiteY8-150" fmla="*/ 1310367 h 1313542"/>
                  <a:gd name="connsiteX9-151" fmla="*/ 282417 w 571820"/>
                  <a:gd name="connsiteY9-152" fmla="*/ 1313542 h 1313542"/>
                  <a:gd name="connsiteX10-153" fmla="*/ 282417 w 571820"/>
                  <a:gd name="connsiteY10-154" fmla="*/ 1307192 h 1313542"/>
                  <a:gd name="connsiteX11-155" fmla="*/ 262617 w 571820"/>
                  <a:gd name="connsiteY11-156" fmla="*/ 1289197 h 1313542"/>
                  <a:gd name="connsiteX12-157" fmla="*/ 0 w 571820"/>
                  <a:gd name="connsiteY12-158" fmla="*/ 655183 h 1313542"/>
                  <a:gd name="connsiteX13-159" fmla="*/ 262617 w 571820"/>
                  <a:gd name="connsiteY13-160" fmla="*/ 21170 h 1313542"/>
                  <a:gd name="connsiteX0-161" fmla="*/ 262617 w 571820"/>
                  <a:gd name="connsiteY0-162" fmla="*/ 21170 h 1313542"/>
                  <a:gd name="connsiteX1-163" fmla="*/ 285910 w 571820"/>
                  <a:gd name="connsiteY1-164" fmla="*/ 0 h 1313542"/>
                  <a:gd name="connsiteX2-165" fmla="*/ 309203 w 571820"/>
                  <a:gd name="connsiteY2-166" fmla="*/ 21170 h 1313542"/>
                  <a:gd name="connsiteX3-167" fmla="*/ 571820 w 571820"/>
                  <a:gd name="connsiteY3-168" fmla="*/ 655184 h 1313542"/>
                  <a:gd name="connsiteX4-169" fmla="*/ 309203 w 571820"/>
                  <a:gd name="connsiteY4-170" fmla="*/ 1289197 h 1313542"/>
                  <a:gd name="connsiteX5-171" fmla="*/ 289403 w 571820"/>
                  <a:gd name="connsiteY5-172" fmla="*/ 1307193 h 1313542"/>
                  <a:gd name="connsiteX6-173" fmla="*/ 289403 w 571820"/>
                  <a:gd name="connsiteY6-174" fmla="*/ 1313542 h 1313542"/>
                  <a:gd name="connsiteX7-175" fmla="*/ 287393 w 571820"/>
                  <a:gd name="connsiteY7-176" fmla="*/ 1311715 h 1313542"/>
                  <a:gd name="connsiteX8-177" fmla="*/ 285910 w 571820"/>
                  <a:gd name="connsiteY8-178" fmla="*/ 1310367 h 1313542"/>
                  <a:gd name="connsiteX9-179" fmla="*/ 282417 w 571820"/>
                  <a:gd name="connsiteY9-180" fmla="*/ 1313542 h 1313542"/>
                  <a:gd name="connsiteX10-181" fmla="*/ 262617 w 571820"/>
                  <a:gd name="connsiteY10-182" fmla="*/ 1289197 h 1313542"/>
                  <a:gd name="connsiteX11-183" fmla="*/ 0 w 571820"/>
                  <a:gd name="connsiteY11-184" fmla="*/ 655183 h 1313542"/>
                  <a:gd name="connsiteX12-185" fmla="*/ 262617 w 571820"/>
                  <a:gd name="connsiteY12-186" fmla="*/ 21170 h 1313542"/>
                  <a:gd name="connsiteX0-187" fmla="*/ 262617 w 571820"/>
                  <a:gd name="connsiteY0-188" fmla="*/ 21170 h 1313542"/>
                  <a:gd name="connsiteX1-189" fmla="*/ 285910 w 571820"/>
                  <a:gd name="connsiteY1-190" fmla="*/ 0 h 1313542"/>
                  <a:gd name="connsiteX2-191" fmla="*/ 309203 w 571820"/>
                  <a:gd name="connsiteY2-192" fmla="*/ 21170 h 1313542"/>
                  <a:gd name="connsiteX3-193" fmla="*/ 571820 w 571820"/>
                  <a:gd name="connsiteY3-194" fmla="*/ 655184 h 1313542"/>
                  <a:gd name="connsiteX4-195" fmla="*/ 309203 w 571820"/>
                  <a:gd name="connsiteY4-196" fmla="*/ 1289197 h 1313542"/>
                  <a:gd name="connsiteX5-197" fmla="*/ 289403 w 571820"/>
                  <a:gd name="connsiteY5-198" fmla="*/ 1307193 h 1313542"/>
                  <a:gd name="connsiteX6-199" fmla="*/ 289403 w 571820"/>
                  <a:gd name="connsiteY6-200" fmla="*/ 1313542 h 1313542"/>
                  <a:gd name="connsiteX7-201" fmla="*/ 287393 w 571820"/>
                  <a:gd name="connsiteY7-202" fmla="*/ 1311715 h 1313542"/>
                  <a:gd name="connsiteX8-203" fmla="*/ 285910 w 571820"/>
                  <a:gd name="connsiteY8-204" fmla="*/ 1310367 h 1313542"/>
                  <a:gd name="connsiteX9-205" fmla="*/ 262617 w 571820"/>
                  <a:gd name="connsiteY9-206" fmla="*/ 1289197 h 1313542"/>
                  <a:gd name="connsiteX10-207" fmla="*/ 0 w 571820"/>
                  <a:gd name="connsiteY10-208" fmla="*/ 655183 h 1313542"/>
                  <a:gd name="connsiteX11-209" fmla="*/ 262617 w 571820"/>
                  <a:gd name="connsiteY11-210" fmla="*/ 21170 h 1313542"/>
                  <a:gd name="connsiteX0-211" fmla="*/ 262617 w 571820"/>
                  <a:gd name="connsiteY0-212" fmla="*/ 21170 h 1313542"/>
                  <a:gd name="connsiteX1-213" fmla="*/ 285910 w 571820"/>
                  <a:gd name="connsiteY1-214" fmla="*/ 0 h 1313542"/>
                  <a:gd name="connsiteX2-215" fmla="*/ 309203 w 571820"/>
                  <a:gd name="connsiteY2-216" fmla="*/ 21170 h 1313542"/>
                  <a:gd name="connsiteX3-217" fmla="*/ 571820 w 571820"/>
                  <a:gd name="connsiteY3-218" fmla="*/ 655184 h 1313542"/>
                  <a:gd name="connsiteX4-219" fmla="*/ 309203 w 571820"/>
                  <a:gd name="connsiteY4-220" fmla="*/ 1289197 h 1313542"/>
                  <a:gd name="connsiteX5-221" fmla="*/ 289403 w 571820"/>
                  <a:gd name="connsiteY5-222" fmla="*/ 1307193 h 1313542"/>
                  <a:gd name="connsiteX6-223" fmla="*/ 289403 w 571820"/>
                  <a:gd name="connsiteY6-224" fmla="*/ 1313542 h 1313542"/>
                  <a:gd name="connsiteX7-225" fmla="*/ 287393 w 571820"/>
                  <a:gd name="connsiteY7-226" fmla="*/ 1311715 h 1313542"/>
                  <a:gd name="connsiteX8-227" fmla="*/ 262617 w 571820"/>
                  <a:gd name="connsiteY8-228" fmla="*/ 1289197 h 1313542"/>
                  <a:gd name="connsiteX9-229" fmla="*/ 0 w 571820"/>
                  <a:gd name="connsiteY9-230" fmla="*/ 655183 h 1313542"/>
                  <a:gd name="connsiteX10-231" fmla="*/ 262617 w 571820"/>
                  <a:gd name="connsiteY10-232" fmla="*/ 21170 h 1313542"/>
                  <a:gd name="connsiteX0-233" fmla="*/ 262617 w 571820"/>
                  <a:gd name="connsiteY0-234" fmla="*/ 21170 h 1313542"/>
                  <a:gd name="connsiteX1-235" fmla="*/ 285910 w 571820"/>
                  <a:gd name="connsiteY1-236" fmla="*/ 0 h 1313542"/>
                  <a:gd name="connsiteX2-237" fmla="*/ 309203 w 571820"/>
                  <a:gd name="connsiteY2-238" fmla="*/ 21170 h 1313542"/>
                  <a:gd name="connsiteX3-239" fmla="*/ 571820 w 571820"/>
                  <a:gd name="connsiteY3-240" fmla="*/ 655184 h 1313542"/>
                  <a:gd name="connsiteX4-241" fmla="*/ 309203 w 571820"/>
                  <a:gd name="connsiteY4-242" fmla="*/ 1289197 h 1313542"/>
                  <a:gd name="connsiteX5-243" fmla="*/ 289403 w 571820"/>
                  <a:gd name="connsiteY5-244" fmla="*/ 1307193 h 1313542"/>
                  <a:gd name="connsiteX6-245" fmla="*/ 289403 w 571820"/>
                  <a:gd name="connsiteY6-246" fmla="*/ 1313542 h 1313542"/>
                  <a:gd name="connsiteX7-247" fmla="*/ 262617 w 571820"/>
                  <a:gd name="connsiteY7-248" fmla="*/ 1289197 h 1313542"/>
                  <a:gd name="connsiteX8-249" fmla="*/ 0 w 571820"/>
                  <a:gd name="connsiteY8-250" fmla="*/ 655183 h 1313542"/>
                  <a:gd name="connsiteX9-251" fmla="*/ 262617 w 571820"/>
                  <a:gd name="connsiteY9-252" fmla="*/ 21170 h 1313542"/>
                  <a:gd name="connsiteX0-253" fmla="*/ 262617 w 571820"/>
                  <a:gd name="connsiteY0-254" fmla="*/ 21170 h 1364739"/>
                  <a:gd name="connsiteX1-255" fmla="*/ 285910 w 571820"/>
                  <a:gd name="connsiteY1-256" fmla="*/ 0 h 1364739"/>
                  <a:gd name="connsiteX2-257" fmla="*/ 309203 w 571820"/>
                  <a:gd name="connsiteY2-258" fmla="*/ 21170 h 1364739"/>
                  <a:gd name="connsiteX3-259" fmla="*/ 571820 w 571820"/>
                  <a:gd name="connsiteY3-260" fmla="*/ 655184 h 1364739"/>
                  <a:gd name="connsiteX4-261" fmla="*/ 309203 w 571820"/>
                  <a:gd name="connsiteY4-262" fmla="*/ 1289197 h 1364739"/>
                  <a:gd name="connsiteX5-263" fmla="*/ 289403 w 571820"/>
                  <a:gd name="connsiteY5-264" fmla="*/ 1307193 h 1364739"/>
                  <a:gd name="connsiteX6-265" fmla="*/ 177485 w 571820"/>
                  <a:gd name="connsiteY6-266" fmla="*/ 1364739 h 1364739"/>
                  <a:gd name="connsiteX7-267" fmla="*/ 262617 w 571820"/>
                  <a:gd name="connsiteY7-268" fmla="*/ 1289197 h 1364739"/>
                  <a:gd name="connsiteX8-269" fmla="*/ 0 w 571820"/>
                  <a:gd name="connsiteY8-270" fmla="*/ 655183 h 1364739"/>
                  <a:gd name="connsiteX9-271" fmla="*/ 262617 w 571820"/>
                  <a:gd name="connsiteY9-272" fmla="*/ 21170 h 1364739"/>
                  <a:gd name="connsiteX0-273" fmla="*/ 262617 w 571820"/>
                  <a:gd name="connsiteY0-274" fmla="*/ 21170 h 1364739"/>
                  <a:gd name="connsiteX1-275" fmla="*/ 285910 w 571820"/>
                  <a:gd name="connsiteY1-276" fmla="*/ 0 h 1364739"/>
                  <a:gd name="connsiteX2-277" fmla="*/ 309203 w 571820"/>
                  <a:gd name="connsiteY2-278" fmla="*/ 21170 h 1364739"/>
                  <a:gd name="connsiteX3-279" fmla="*/ 571820 w 571820"/>
                  <a:gd name="connsiteY3-280" fmla="*/ 655184 h 1364739"/>
                  <a:gd name="connsiteX4-281" fmla="*/ 309203 w 571820"/>
                  <a:gd name="connsiteY4-282" fmla="*/ 1289197 h 1364739"/>
                  <a:gd name="connsiteX5-283" fmla="*/ 285832 w 571820"/>
                  <a:gd name="connsiteY5-284" fmla="*/ 1311956 h 1364739"/>
                  <a:gd name="connsiteX6-285" fmla="*/ 177485 w 571820"/>
                  <a:gd name="connsiteY6-286" fmla="*/ 1364739 h 1364739"/>
                  <a:gd name="connsiteX7-287" fmla="*/ 262617 w 571820"/>
                  <a:gd name="connsiteY7-288" fmla="*/ 1289197 h 1364739"/>
                  <a:gd name="connsiteX8-289" fmla="*/ 0 w 571820"/>
                  <a:gd name="connsiteY8-290" fmla="*/ 655183 h 1364739"/>
                  <a:gd name="connsiteX9-291" fmla="*/ 262617 w 571820"/>
                  <a:gd name="connsiteY9-292" fmla="*/ 21170 h 1364739"/>
                  <a:gd name="connsiteX0-293" fmla="*/ 262617 w 571820"/>
                  <a:gd name="connsiteY0-294" fmla="*/ 21170 h 1311956"/>
                  <a:gd name="connsiteX1-295" fmla="*/ 285910 w 571820"/>
                  <a:gd name="connsiteY1-296" fmla="*/ 0 h 1311956"/>
                  <a:gd name="connsiteX2-297" fmla="*/ 309203 w 571820"/>
                  <a:gd name="connsiteY2-298" fmla="*/ 21170 h 1311956"/>
                  <a:gd name="connsiteX3-299" fmla="*/ 571820 w 571820"/>
                  <a:gd name="connsiteY3-300" fmla="*/ 655184 h 1311956"/>
                  <a:gd name="connsiteX4-301" fmla="*/ 309203 w 571820"/>
                  <a:gd name="connsiteY4-302" fmla="*/ 1289197 h 1311956"/>
                  <a:gd name="connsiteX5-303" fmla="*/ 285832 w 571820"/>
                  <a:gd name="connsiteY5-304" fmla="*/ 1311956 h 1311956"/>
                  <a:gd name="connsiteX6-305" fmla="*/ 262617 w 571820"/>
                  <a:gd name="connsiteY6-306" fmla="*/ 1289197 h 1311956"/>
                  <a:gd name="connsiteX7-307" fmla="*/ 0 w 571820"/>
                  <a:gd name="connsiteY7-308" fmla="*/ 655183 h 1311956"/>
                  <a:gd name="connsiteX8-309" fmla="*/ 262617 w 571820"/>
                  <a:gd name="connsiteY8-310" fmla="*/ 21170 h 1311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7" name="Straight Connector 76"/>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79" name="Rectangle 7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5851" y="1089025"/>
            <a:ext cx="4451349" cy="1532951"/>
          </a:xfrm>
        </p:spPr>
        <p:txBody>
          <a:bodyPr vert="horz" lIns="0" tIns="0" rIns="0" bIns="0" rtlCol="0" anchor="b" anchorCtr="0">
            <a:normAutofit/>
          </a:bodyPr>
          <a:lstStyle/>
          <a:p>
            <a:pPr algn="ctr"/>
            <a:r>
              <a:rPr lang="en-US" dirty="0" err="1"/>
              <a:t>Mục</a:t>
            </a:r>
            <a:r>
              <a:rPr lang="en-US" dirty="0"/>
              <a:t> </a:t>
            </a:r>
            <a:r>
              <a:rPr lang="en-US" dirty="0" err="1"/>
              <a:t>tiêu</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a:xfrm>
            <a:off x="833806" y="4149644"/>
            <a:ext cx="5064207" cy="1816896"/>
          </a:xfrm>
        </p:spPr>
        <p:txBody>
          <a:bodyPr vert="horz" lIns="0" tIns="0" rIns="0" bIns="0" rtlCol="0" anchor="t" anchorCtr="0">
            <a:normAutofit/>
          </a:bodyPr>
          <a:lstStyle/>
          <a:p>
            <a:pPr marL="0" indent="0" algn="ctr">
              <a:buNone/>
            </a:pPr>
            <a:r>
              <a:rPr lang="en-US" sz="2400" i="1" dirty="0" err="1"/>
              <a:t>Tìm</a:t>
            </a:r>
            <a:r>
              <a:rPr lang="en-US" sz="2400" i="1" dirty="0"/>
              <a:t> </a:t>
            </a:r>
            <a:r>
              <a:rPr lang="en-US" sz="2400" i="1" dirty="0" err="1"/>
              <a:t>ra</a:t>
            </a:r>
            <a:r>
              <a:rPr lang="en-US" sz="2400" i="1" dirty="0"/>
              <a:t> </a:t>
            </a:r>
            <a:r>
              <a:rPr lang="en-US" sz="2400" i="1" dirty="0" err="1"/>
              <a:t>nội</a:t>
            </a:r>
            <a:r>
              <a:rPr lang="en-US" sz="2400" i="1" dirty="0"/>
              <a:t> dung </a:t>
            </a:r>
            <a:r>
              <a:rPr lang="en-US" sz="2400" i="1" dirty="0" err="1"/>
              <a:t>trọng</a:t>
            </a:r>
            <a:r>
              <a:rPr lang="en-US" sz="2400" i="1" dirty="0"/>
              <a:t> </a:t>
            </a:r>
            <a:r>
              <a:rPr lang="en-US" sz="2400" i="1" dirty="0" err="1"/>
              <a:t>tâm</a:t>
            </a:r>
            <a:r>
              <a:rPr lang="en-US" sz="2400" i="1" dirty="0"/>
              <a:t> </a:t>
            </a:r>
            <a:r>
              <a:rPr lang="en-US" sz="2400" i="1" dirty="0" err="1"/>
              <a:t>của</a:t>
            </a:r>
            <a:r>
              <a:rPr lang="en-US" sz="2400" i="1" dirty="0"/>
              <a:t> </a:t>
            </a:r>
            <a:r>
              <a:rPr lang="en-US" sz="2400" i="1" dirty="0" err="1"/>
              <a:t>một</a:t>
            </a:r>
            <a:r>
              <a:rPr lang="en-US" sz="2400" i="1" dirty="0"/>
              <a:t> </a:t>
            </a:r>
            <a:r>
              <a:rPr lang="en-US" sz="2400" i="1" dirty="0" err="1"/>
              <a:t>bài</a:t>
            </a:r>
            <a:r>
              <a:rPr lang="en-US" sz="2400" i="1" dirty="0"/>
              <a:t> </a:t>
            </a:r>
            <a:r>
              <a:rPr lang="en-US" sz="2400" i="1" dirty="0" err="1"/>
              <a:t>báo</a:t>
            </a:r>
            <a:r>
              <a:rPr lang="en-US" sz="2400" i="1" dirty="0"/>
              <a:t>, </a:t>
            </a:r>
            <a:r>
              <a:rPr lang="en-US" sz="2400" i="1" dirty="0" err="1"/>
              <a:t>bài</a:t>
            </a:r>
            <a:r>
              <a:rPr lang="en-US" sz="2400" i="1" dirty="0"/>
              <a:t> </a:t>
            </a:r>
            <a:r>
              <a:rPr lang="en-US" sz="2400" i="1" dirty="0" err="1"/>
              <a:t>viết</a:t>
            </a:r>
            <a:endParaRPr lang="en-US" sz="2400" i="1" dirty="0"/>
          </a:p>
        </p:txBody>
      </p:sp>
      <p:grpSp>
        <p:nvGrpSpPr>
          <p:cNvPr id="81" name="Group 80"/>
          <p:cNvGrpSpPr>
            <a:grpSpLocks noGrp="1" noUngrp="1" noRot="1" noChangeAspect="1" noMove="1" noResize="1"/>
          </p:cNvGrpSpPr>
          <p:nvPr/>
        </p:nvGrpSpPr>
        <p:grpSpPr>
          <a:xfrm>
            <a:off x="2200275" y="2840038"/>
            <a:ext cx="2216150" cy="1177924"/>
            <a:chOff x="4987925" y="2840038"/>
            <a:chExt cx="2216150" cy="1177924"/>
          </a:xfrm>
        </p:grpSpPr>
        <p:sp>
          <p:nvSpPr>
            <p:cNvPr id="82" name="Rectangle 81"/>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5614944" y="3117662"/>
              <a:ext cx="1009280" cy="464739"/>
              <a:chOff x="4432859" y="3200647"/>
              <a:chExt cx="1009280" cy="464739"/>
            </a:xfrm>
          </p:grpSpPr>
          <p:sp>
            <p:nvSpPr>
              <p:cNvPr id="93" name="Freeform: Shape 92"/>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4" name="Freeform: Shape 93"/>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86" name="Group 85"/>
            <p:cNvGrpSpPr/>
            <p:nvPr/>
          </p:nvGrpSpPr>
          <p:grpSpPr>
            <a:xfrm>
              <a:off x="5679979" y="2915338"/>
              <a:ext cx="1080000" cy="1080000"/>
              <a:chOff x="4497894" y="2998323"/>
              <a:chExt cx="1080000" cy="1080000"/>
            </a:xfrm>
          </p:grpSpPr>
          <p:grpSp>
            <p:nvGrpSpPr>
              <p:cNvPr id="87" name="Group 86"/>
              <p:cNvGrpSpPr/>
              <p:nvPr/>
            </p:nvGrpSpPr>
            <p:grpSpPr>
              <a:xfrm rot="13500000">
                <a:off x="4805524" y="2998323"/>
                <a:ext cx="464739" cy="1080000"/>
                <a:chOff x="4511184" y="2470620"/>
                <a:chExt cx="464739" cy="1080000"/>
              </a:xfrm>
            </p:grpSpPr>
            <p:sp>
              <p:nvSpPr>
                <p:cNvPr id="91" name="Freeform: Shape 90"/>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2" name="Straight Connector 91"/>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rot="8100000" flipH="1">
                <a:off x="4542572" y="2998323"/>
                <a:ext cx="464739" cy="1080000"/>
                <a:chOff x="4511184" y="2470620"/>
                <a:chExt cx="464739" cy="1080000"/>
              </a:xfrm>
            </p:grpSpPr>
            <p:sp>
              <p:nvSpPr>
                <p:cNvPr id="89" name="Freeform: Shape 88"/>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0" name="Straight Connector 89"/>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96" name="Rectangle 95"/>
          <p:cNvSpPr>
            <a:spLocks noGrp="1" noRot="1" noChangeAspect="1" noMove="1" noResize="1" noEditPoints="1" noAdjustHandles="1" noChangeArrowheads="1" noChangeShapeType="1" noTextEdit="1"/>
          </p:cNvSpPr>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6441" y="1870364"/>
            <a:ext cx="5065116" cy="3297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0000" y="1666874"/>
            <a:ext cx="4457200" cy="3521075"/>
          </a:xfrm>
        </p:spPr>
        <p:txBody>
          <a:bodyPr anchor="ctr">
            <a:normAutofit/>
          </a:bodyPr>
          <a:lstStyle/>
          <a:p>
            <a:pPr algn="ctr"/>
            <a:r>
              <a:rPr lang="en-US" dirty="0" err="1"/>
              <a:t>Định</a:t>
            </a:r>
            <a:r>
              <a:rPr lang="en-US" dirty="0"/>
              <a:t> </a:t>
            </a:r>
            <a:r>
              <a:rPr lang="en-US" dirty="0" err="1"/>
              <a:t>nghĩa</a:t>
            </a:r>
            <a:endParaRPr lang="en-US" dirty="0"/>
          </a:p>
        </p:txBody>
      </p:sp>
      <p:grpSp>
        <p:nvGrpSpPr>
          <p:cNvPr id="10" name="Group 9"/>
          <p:cNvGrpSpPr>
            <a:grpSpLocks noGrp="1" noUngrp="1" noRot="1" noChangeAspect="1" noMove="1" noResize="1"/>
          </p:cNvGrpSpPr>
          <p:nvPr/>
        </p:nvGrpSpPr>
        <p:grpSpPr>
          <a:xfrm>
            <a:off x="470671" y="408462"/>
            <a:ext cx="913428" cy="1032464"/>
            <a:chOff x="999771" y="932104"/>
            <a:chExt cx="913428" cy="1032464"/>
          </a:xfrm>
        </p:grpSpPr>
        <p:grpSp>
          <p:nvGrpSpPr>
            <p:cNvPr id="11" name="Group 10"/>
            <p:cNvGrpSpPr/>
            <p:nvPr/>
          </p:nvGrpSpPr>
          <p:grpSpPr>
            <a:xfrm rot="8100000" flipV="1">
              <a:off x="1047457" y="1290386"/>
              <a:ext cx="865742" cy="628383"/>
              <a:chOff x="558167" y="958515"/>
              <a:chExt cx="865742" cy="628383"/>
            </a:xfrm>
            <a:solidFill>
              <a:schemeClr val="accent3"/>
            </a:solidFill>
          </p:grpSpPr>
          <p:sp>
            <p:nvSpPr>
              <p:cNvPr id="18" name="Freeform: Shape 17"/>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 name="Group 11"/>
            <p:cNvGrpSpPr/>
            <p:nvPr/>
          </p:nvGrpSpPr>
          <p:grpSpPr>
            <a:xfrm rot="10800000" flipH="1" flipV="1">
              <a:off x="999771" y="932104"/>
              <a:ext cx="864005" cy="1032464"/>
              <a:chOff x="2207971" y="2384401"/>
              <a:chExt cx="864005" cy="1032464"/>
            </a:xfrm>
          </p:grpSpPr>
          <p:sp>
            <p:nvSpPr>
              <p:cNvPr id="13" name="Freeform: Shape 12"/>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p:cNvGrpSpPr/>
              <p:nvPr/>
            </p:nvGrpSpPr>
            <p:grpSpPr>
              <a:xfrm>
                <a:off x="2440769" y="2384401"/>
                <a:ext cx="313009" cy="1032464"/>
                <a:chOff x="2440769" y="2384401"/>
                <a:chExt cx="313009" cy="1032464"/>
              </a:xfrm>
            </p:grpSpPr>
            <p:cxnSp>
              <p:nvCxnSpPr>
                <p:cNvPr id="16" name="Straight Connector 15"/>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 name="Content Placeholder 2"/>
          <p:cNvSpPr>
            <a:spLocks noGrp="1"/>
          </p:cNvSpPr>
          <p:nvPr>
            <p:ph idx="1"/>
          </p:nvPr>
        </p:nvSpPr>
        <p:spPr>
          <a:xfrm>
            <a:off x="6654801" y="1079499"/>
            <a:ext cx="4451350" cy="4689476"/>
          </a:xfrm>
        </p:spPr>
        <p:txBody>
          <a:bodyPr anchor="ctr">
            <a:normAutofit/>
          </a:bodyPr>
          <a:lstStyle/>
          <a:p>
            <a:pPr indent="360045" rtl="0">
              <a:spcBef>
                <a:spcPts val="1400"/>
              </a:spcBef>
              <a:spcAft>
                <a:spcPts val="600"/>
              </a:spcAft>
            </a:pPr>
            <a:r>
              <a:rPr lang="vi-VN" b="0" i="0" u="none" strike="noStrike" dirty="0">
                <a:effectLst/>
                <a:latin typeface="Times New Roman" panose="02020603050405020304" pitchFamily="18" charset="0"/>
              </a:rPr>
              <a:t>Tóm tắt văn bản là quá trình rút trích những thông tin quan trọng nhất từ một hoặc nhiều nguồn để tạo ra phiên bản cô đọng, ngắn gọn phục vụ cho một hoặc nhiều người dùng cụ thể, hay một hoặc nhiều nhiệm vụ cụ thể.</a:t>
            </a:r>
            <a:endParaRPr lang="vi-VN" b="0" dirty="0">
              <a:effectLst/>
            </a:endParaRPr>
          </a:p>
          <a:p>
            <a:pPr marL="0" indent="0">
              <a:buNone/>
            </a:pPr>
            <a:br>
              <a:rPr lang="vi-VN" dirty="0"/>
            </a:br>
            <a:endParaRPr lang="en-US" dirty="0"/>
          </a:p>
        </p:txBody>
      </p:sp>
      <p:grpSp>
        <p:nvGrpSpPr>
          <p:cNvPr id="21" name="Group 20"/>
          <p:cNvGrpSpPr>
            <a:grpSpLocks noGrp="1" noUngrp="1" noRot="1" noChangeAspect="1" noMove="1" noResize="1"/>
          </p:cNvGrpSpPr>
          <p:nvPr/>
        </p:nvGrpSpPr>
        <p:grpSpPr>
          <a:xfrm>
            <a:off x="5327954" y="5402020"/>
            <a:ext cx="912571" cy="1032464"/>
            <a:chOff x="5329995" y="4868671"/>
            <a:chExt cx="912571" cy="1032464"/>
          </a:xfrm>
        </p:grpSpPr>
        <p:grpSp>
          <p:nvGrpSpPr>
            <p:cNvPr id="22" name="Group 21"/>
            <p:cNvGrpSpPr/>
            <p:nvPr/>
          </p:nvGrpSpPr>
          <p:grpSpPr>
            <a:xfrm rot="18900000" flipV="1">
              <a:off x="5376824" y="5010722"/>
              <a:ext cx="865742" cy="628383"/>
              <a:chOff x="558167" y="958515"/>
              <a:chExt cx="865742" cy="628383"/>
            </a:xfrm>
            <a:solidFill>
              <a:schemeClr val="accent3"/>
            </a:solidFill>
          </p:grpSpPr>
          <p:sp>
            <p:nvSpPr>
              <p:cNvPr id="29" name="Freeform: Shape 28"/>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3" name="Group 22"/>
            <p:cNvGrpSpPr/>
            <p:nvPr/>
          </p:nvGrpSpPr>
          <p:grpSpPr>
            <a:xfrm flipH="1" flipV="1">
              <a:off x="5329995" y="4868671"/>
              <a:ext cx="864005" cy="1032464"/>
              <a:chOff x="2207971" y="2384401"/>
              <a:chExt cx="864005" cy="1032464"/>
            </a:xfrm>
          </p:grpSpPr>
          <p:sp>
            <p:nvSpPr>
              <p:cNvPr id="24" name="Freeform: Shape 23"/>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p:cNvGrpSpPr/>
              <p:nvPr/>
            </p:nvGrpSpPr>
            <p:grpSpPr>
              <a:xfrm>
                <a:off x="2440769" y="2384401"/>
                <a:ext cx="313009" cy="1032464"/>
                <a:chOff x="2440769" y="2384401"/>
                <a:chExt cx="313009" cy="1032464"/>
              </a:xfrm>
            </p:grpSpPr>
            <p:cxnSp>
              <p:nvCxnSpPr>
                <p:cNvPr id="27" name="Straight Connector 26"/>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1338" y="1079500"/>
            <a:ext cx="3322637" cy="4689475"/>
          </a:xfrm>
        </p:spPr>
        <p:txBody>
          <a:bodyPr anchor="ctr">
            <a:normAutofit/>
          </a:bodyPr>
          <a:lstStyle/>
          <a:p>
            <a:pPr algn="ctr"/>
            <a:r>
              <a:rPr lang="en-US" dirty="0" err="1"/>
              <a:t>Hướng</a:t>
            </a:r>
            <a:r>
              <a:rPr lang="en-US" dirty="0"/>
              <a:t> </a:t>
            </a:r>
            <a:r>
              <a:rPr lang="en-US" dirty="0" err="1"/>
              <a:t>tiếp</a:t>
            </a:r>
            <a:r>
              <a:rPr lang="en-US" dirty="0"/>
              <a:t> </a:t>
            </a:r>
            <a:r>
              <a:rPr lang="en-US" dirty="0" err="1"/>
              <a:t>cận</a:t>
            </a:r>
            <a:endParaRPr lang="en-US" dirty="0"/>
          </a:p>
        </p:txBody>
      </p:sp>
      <p:sp>
        <p:nvSpPr>
          <p:cNvPr id="11" name="Rectangle 10"/>
          <p:cNvSpPr>
            <a:spLocks noGrp="1" noRot="1" noChangeAspect="1" noMove="1" noResize="1" noEditPoints="1" noAdjustHandles="1" noChangeArrowheads="1" noChangeShapeType="1" noTextEdit="1"/>
          </p:cNvSpPr>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p:cNvGraphicFramePr>
            <a:graphicFrameLocks noGrp="1"/>
          </p:cNvGraphicFramePr>
          <p:nvPr>
            <p:ph idx="1"/>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80000" y="1011236"/>
            <a:ext cx="4426782" cy="1292662"/>
          </a:xfrm>
        </p:spPr>
        <p:txBody>
          <a:bodyPr anchor="t">
            <a:normAutofit/>
          </a:bodyPr>
          <a:lstStyle/>
          <a:p>
            <a:r>
              <a:rPr lang="en-US" b="0" i="0" u="none" strike="noStrike" dirty="0">
                <a:effectLst/>
                <a:latin typeface="Times New Roman" panose="02020603050405020304" pitchFamily="18" charset="0"/>
              </a:rPr>
              <a:t>Abstractive summarization: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9499" y="3337507"/>
            <a:ext cx="4457701" cy="19371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096000" y="1449673"/>
            <a:ext cx="5555012" cy="968064"/>
          </a:xfrm>
        </p:spPr>
        <p:txBody>
          <a:bodyPr>
            <a:normAutofit/>
          </a:bodyPr>
          <a:lstStyle/>
          <a:p>
            <a:r>
              <a:rPr lang="en-US" dirty="0" err="1"/>
              <a:t>Tóm</a:t>
            </a:r>
            <a:r>
              <a:rPr lang="en-US" dirty="0"/>
              <a:t> </a:t>
            </a:r>
            <a:r>
              <a:rPr lang="en-US" dirty="0" err="1"/>
              <a:t>tắt</a:t>
            </a:r>
            <a:r>
              <a:rPr lang="en-US" dirty="0"/>
              <a:t> </a:t>
            </a:r>
            <a:r>
              <a:rPr lang="en-US" dirty="0" err="1"/>
              <a:t>thông</a:t>
            </a:r>
            <a:r>
              <a:rPr lang="en-US" dirty="0"/>
              <a:t> tin </a:t>
            </a:r>
            <a:r>
              <a:rPr lang="en-US" dirty="0" err="1"/>
              <a:t>của</a:t>
            </a:r>
            <a:r>
              <a:rPr lang="en-US" dirty="0"/>
              <a:t> </a:t>
            </a:r>
            <a:r>
              <a:rPr lang="en-US" dirty="0" err="1"/>
              <a:t>văn</a:t>
            </a:r>
            <a:r>
              <a:rPr lang="en-US" dirty="0"/>
              <a:t> </a:t>
            </a:r>
            <a:r>
              <a:rPr lang="en-US" dirty="0" err="1"/>
              <a:t>bản</a:t>
            </a:r>
            <a:r>
              <a:rPr lang="en-US" dirty="0"/>
              <a:t> </a:t>
            </a:r>
            <a:r>
              <a:rPr lang="en-US" dirty="0" err="1"/>
              <a:t>lúc</a:t>
            </a:r>
            <a:r>
              <a:rPr lang="en-US" dirty="0"/>
              <a:t> </a:t>
            </a:r>
            <a:r>
              <a:rPr lang="en-US" dirty="0" err="1"/>
              <a:t>đầu</a:t>
            </a:r>
            <a:r>
              <a:rPr lang="en-US" dirty="0"/>
              <a:t> </a:t>
            </a:r>
            <a:r>
              <a:rPr lang="en-US" dirty="0" err="1"/>
              <a:t>thành</a:t>
            </a:r>
            <a:r>
              <a:rPr lang="en-US" dirty="0"/>
              <a:t> </a:t>
            </a:r>
            <a:r>
              <a:rPr lang="en-US" dirty="0" err="1"/>
              <a:t>một</a:t>
            </a:r>
            <a:r>
              <a:rPr lang="en-US" dirty="0"/>
              <a:t> </a:t>
            </a:r>
            <a:r>
              <a:rPr lang="en-US" dirty="0" err="1"/>
              <a:t>câu</a:t>
            </a:r>
            <a:r>
              <a:rPr lang="en-US" dirty="0"/>
              <a:t> </a:t>
            </a:r>
            <a:r>
              <a:rPr lang="en-US" dirty="0" err="1"/>
              <a:t>hoàn</a:t>
            </a:r>
            <a:r>
              <a:rPr lang="en-US" dirty="0"/>
              <a:t> </a:t>
            </a:r>
            <a:r>
              <a:rPr lang="en-US" dirty="0" err="1"/>
              <a:t>toàn</a:t>
            </a:r>
            <a:r>
              <a:rPr lang="en-US" dirty="0"/>
              <a:t> </a:t>
            </a:r>
            <a:r>
              <a:rPr lang="en-US" dirty="0" err="1"/>
              <a:t>mới</a:t>
            </a:r>
            <a:endParaRPr lang="en-US" dirty="0"/>
          </a:p>
          <a:p>
            <a:pPr marL="0" indent="0">
              <a:buNone/>
            </a:pP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37507"/>
            <a:ext cx="6031424" cy="193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0" y="2683427"/>
            <a:ext cx="5060197" cy="646331"/>
          </a:xfrm>
          <a:prstGeom prst="rect">
            <a:avLst/>
          </a:prstGeom>
          <a:noFill/>
        </p:spPr>
        <p:txBody>
          <a:bodyPr wrap="square" rtlCol="0">
            <a:spAutoFit/>
          </a:bodyPr>
          <a:lstStyle/>
          <a:p>
            <a:r>
              <a:rPr lang="en-US" dirty="0" err="1"/>
              <a:t>Vd</a:t>
            </a:r>
            <a:r>
              <a:rPr lang="en-US" dirty="0"/>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additive="base">
                                        <p:cTn id="18" dur="500" fill="hold"/>
                                        <p:tgtEl>
                                          <p:spTgt spid="2050"/>
                                        </p:tgtEl>
                                        <p:attrNameLst>
                                          <p:attrName>ppt_x</p:attrName>
                                        </p:attrNameLst>
                                      </p:cBhvr>
                                      <p:tavLst>
                                        <p:tav tm="0">
                                          <p:val>
                                            <p:strVal val="#ppt_x"/>
                                          </p:val>
                                        </p:tav>
                                        <p:tav tm="100000">
                                          <p:val>
                                            <p:strVal val="#ppt_x"/>
                                          </p:val>
                                        </p:tav>
                                      </p:tavLst>
                                    </p:anim>
                                    <p:anim calcmode="lin" valueType="num">
                                      <p:cBhvr additive="base">
                                        <p:cTn id="19"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052"/>
                                        </p:tgtEl>
                                        <p:attrNameLst>
                                          <p:attrName>style.visibility</p:attrName>
                                        </p:attrNameLst>
                                      </p:cBhvr>
                                      <p:to>
                                        <p:strVal val="visible"/>
                                      </p:to>
                                    </p:set>
                                    <p:animEffect transition="in" filter="fade">
                                      <p:cBhvr>
                                        <p:cTn id="31" dur="1000"/>
                                        <p:tgtEl>
                                          <p:spTgt spid="2052"/>
                                        </p:tgtEl>
                                      </p:cBhvr>
                                    </p:animEffect>
                                    <p:anim calcmode="lin" valueType="num">
                                      <p:cBhvr>
                                        <p:cTn id="32" dur="1000" fill="hold"/>
                                        <p:tgtEl>
                                          <p:spTgt spid="2052"/>
                                        </p:tgtEl>
                                        <p:attrNameLst>
                                          <p:attrName>ppt_x</p:attrName>
                                        </p:attrNameLst>
                                      </p:cBhvr>
                                      <p:tavLst>
                                        <p:tav tm="0">
                                          <p:val>
                                            <p:strVal val="#ppt_x"/>
                                          </p:val>
                                        </p:tav>
                                        <p:tav tm="100000">
                                          <p:val>
                                            <p:strVal val="#ppt_x"/>
                                          </p:val>
                                        </p:tav>
                                      </p:tavLst>
                                    </p:anim>
                                    <p:anim calcmode="lin" valueType="num">
                                      <p:cBhvr>
                                        <p:cTn id="3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0988" y="540033"/>
            <a:ext cx="3884962" cy="1331604"/>
          </a:xfrm>
        </p:spPr>
        <p:txBody>
          <a:bodyPr anchor="b">
            <a:normAutofit/>
          </a:bodyPr>
          <a:lstStyle/>
          <a:p>
            <a:pPr algn="ctr"/>
            <a:r>
              <a:rPr lang="en-US" b="1" i="0" u="none" strike="noStrike" dirty="0" err="1">
                <a:effectLst/>
                <a:latin typeface="Times New Roman" panose="02020603050405020304" pitchFamily="18" charset="0"/>
              </a:rPr>
              <a:t>Mô</a:t>
            </a:r>
            <a:r>
              <a:rPr lang="en-US" b="1" i="0" u="none" strike="noStrike" dirty="0">
                <a:effectLst/>
                <a:latin typeface="Times New Roman" panose="02020603050405020304" pitchFamily="18" charset="0"/>
              </a:rPr>
              <a:t> </a:t>
            </a:r>
            <a:r>
              <a:rPr lang="en-US" b="1" i="0" u="none" strike="noStrike" dirty="0" err="1">
                <a:effectLst/>
                <a:latin typeface="Times New Roman" panose="02020603050405020304" pitchFamily="18" charset="0"/>
              </a:rPr>
              <a:t>hình</a:t>
            </a:r>
            <a:r>
              <a:rPr lang="en-US" b="1" i="0" u="none" strike="noStrike" dirty="0">
                <a:effectLst/>
                <a:latin typeface="Times New Roman" panose="02020603050405020304" pitchFamily="18" charset="0"/>
              </a:rPr>
              <a:t> seq2seq</a:t>
            </a:r>
            <a:endParaRPr lang="en-US" dirty="0"/>
          </a:p>
        </p:txBody>
      </p:sp>
      <p:cxnSp>
        <p:nvCxnSpPr>
          <p:cNvPr id="73" name="Straight Connector 72"/>
          <p:cNvCxnSpPr>
            <a:cxnSpLocks noGrp="1" noRot="1" noChangeAspect="1" noMove="1" noResize="1" noEditPoints="1" noAdjustHandles="1" noChangeArrowheads="1" noChangeShapeType="1"/>
          </p:cNvCxnSpPr>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40988" y="2759076"/>
            <a:ext cx="3884962" cy="3009899"/>
          </a:xfrm>
        </p:spPr>
        <p:txBody>
          <a:bodyPr>
            <a:normAutofit/>
          </a:bodyPr>
          <a:lstStyle/>
          <a:p>
            <a:pPr>
              <a:lnSpc>
                <a:spcPct val="115000"/>
              </a:lnSpc>
            </a:pPr>
            <a:r>
              <a:rPr lang="vi-VN" b="0" i="0" u="none" strike="noStrike" dirty="0">
                <a:effectLst/>
                <a:latin typeface="Times New Roman" panose="02020603050405020304" pitchFamily="18" charset="0"/>
              </a:rPr>
              <a:t>Đây là mô hình giúp giải quyết những vấn đề liên quan đến thông tin tuần tự, có một số ứng dụng rất phổ biến như : sentiment classification, machine translation, named entity recognition.</a:t>
            </a:r>
          </a:p>
          <a:p>
            <a:pPr>
              <a:lnSpc>
                <a:spcPct val="115000"/>
              </a:lnSpc>
            </a:pPr>
            <a:r>
              <a:rPr lang="en-US" b="0" i="0" u="none" strike="noStrike" dirty="0" err="1">
                <a:effectLst/>
                <a:latin typeface="Times New Roman" panose="02020603050405020304" pitchFamily="18" charset="0"/>
              </a:rPr>
              <a:t>Mô</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hình</a:t>
            </a:r>
            <a:r>
              <a:rPr lang="en-US" b="0" i="0" u="none" strike="noStrike" dirty="0">
                <a:effectLst/>
                <a:latin typeface="Times New Roman" panose="02020603050405020304" pitchFamily="18" charset="0"/>
              </a:rPr>
              <a:t> bao </a:t>
            </a:r>
            <a:r>
              <a:rPr lang="en-US" b="0" i="0" u="none" strike="noStrike" dirty="0" err="1">
                <a:effectLst/>
                <a:latin typeface="Times New Roman" panose="02020603050405020304" pitchFamily="18" charset="0"/>
              </a:rPr>
              <a:t>gồm</a:t>
            </a:r>
            <a:r>
              <a:rPr lang="en-US" b="0" i="0" u="none" strike="noStrike" dirty="0">
                <a:effectLst/>
                <a:latin typeface="Times New Roman" panose="02020603050405020304" pitchFamily="18" charset="0"/>
              </a:rPr>
              <a:t> 2 </a:t>
            </a:r>
            <a:r>
              <a:rPr lang="en-US" b="0" i="0" u="none" strike="noStrike" dirty="0" err="1">
                <a:effectLst/>
                <a:latin typeface="Times New Roman" panose="02020603050405020304" pitchFamily="18" charset="0"/>
              </a:rPr>
              <a:t>thành</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phần</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chính</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là</a:t>
            </a:r>
            <a:r>
              <a:rPr lang="en-US" b="0" i="0" u="none" strike="noStrike" dirty="0">
                <a:effectLst/>
                <a:latin typeface="Times New Roman" panose="02020603050405020304" pitchFamily="18" charset="0"/>
              </a:rPr>
              <a:t> encoder </a:t>
            </a:r>
            <a:r>
              <a:rPr lang="en-US" b="0" i="0" u="none" strike="noStrike" dirty="0" err="1">
                <a:effectLst/>
                <a:latin typeface="Times New Roman" panose="02020603050405020304" pitchFamily="18" charset="0"/>
              </a:rPr>
              <a:t>và</a:t>
            </a:r>
            <a:r>
              <a:rPr lang="en-US" b="0" i="0" u="none" strike="noStrike" dirty="0">
                <a:effectLst/>
                <a:latin typeface="Times New Roman" panose="02020603050405020304" pitchFamily="18" charset="0"/>
              </a:rPr>
              <a:t> decoder</a:t>
            </a:r>
          </a:p>
          <a:p>
            <a:pPr>
              <a:lnSpc>
                <a:spcPct val="115000"/>
              </a:lnSpc>
            </a:pPr>
            <a:endParaRPr lang="en-US" dirty="0"/>
          </a:p>
        </p:txBody>
      </p:sp>
      <p:sp>
        <p:nvSpPr>
          <p:cNvPr id="75" name="Rectangle 74"/>
          <p:cNvSpPr>
            <a:spLocks noGrp="1" noRot="1" noChangeAspect="1" noMove="1" noResize="1" noEditPoints="1" noAdjustHandles="1" noChangeArrowheads="1" noChangeShapeType="1" noTextEdit="1"/>
          </p:cNvSpPr>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37200" y="2143772"/>
            <a:ext cx="6113812" cy="256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074"/>
                                        </p:tgtEl>
                                        <p:attrNameLst>
                                          <p:attrName>style.visibility</p:attrName>
                                        </p:attrNameLst>
                                      </p:cBhvr>
                                      <p:to>
                                        <p:strVal val="visible"/>
                                      </p:to>
                                    </p:set>
                                    <p:animEffect transition="in" filter="fade">
                                      <p:cBhvr>
                                        <p:cTn id="26" dur="1000"/>
                                        <p:tgtEl>
                                          <p:spTgt spid="3074"/>
                                        </p:tgtEl>
                                      </p:cBhvr>
                                    </p:animEffect>
                                    <p:anim calcmode="lin" valueType="num">
                                      <p:cBhvr>
                                        <p:cTn id="27" dur="1000" fill="hold"/>
                                        <p:tgtEl>
                                          <p:spTgt spid="3074"/>
                                        </p:tgtEl>
                                        <p:attrNameLst>
                                          <p:attrName>ppt_x</p:attrName>
                                        </p:attrNameLst>
                                      </p:cBhvr>
                                      <p:tavLst>
                                        <p:tav tm="0">
                                          <p:val>
                                            <p:strVal val="#ppt_x"/>
                                          </p:val>
                                        </p:tav>
                                        <p:tav tm="100000">
                                          <p:val>
                                            <p:strVal val="#ppt_x"/>
                                          </p:val>
                                        </p:tav>
                                      </p:tavLst>
                                    </p:anim>
                                    <p:anim calcmode="lin" valueType="num">
                                      <p:cBhvr>
                                        <p:cTn id="28"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0000" y="1011236"/>
            <a:ext cx="4426782" cy="1292662"/>
          </a:xfrm>
        </p:spPr>
        <p:txBody>
          <a:bodyPr anchor="t">
            <a:normAutofit fontScale="90000"/>
          </a:bodyPr>
          <a:lstStyle/>
          <a:p>
            <a:pPr rtl="0">
              <a:lnSpc>
                <a:spcPct val="90000"/>
              </a:lnSpc>
              <a:spcBef>
                <a:spcPts val="0"/>
              </a:spcBef>
              <a:spcAft>
                <a:spcPts val="0"/>
              </a:spcAft>
            </a:pP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Kiến</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trúc</a:t>
            </a:r>
            <a:r>
              <a:rPr lang="en-US" b="0" i="0" u="none" strike="noStrike" dirty="0">
                <a:effectLst/>
                <a:latin typeface="Times New Roman" panose="02020603050405020304" pitchFamily="18" charset="0"/>
              </a:rPr>
              <a:t> encoder </a:t>
            </a:r>
            <a:r>
              <a:rPr lang="en-US" b="0" i="0" u="none" strike="noStrike" dirty="0" err="1">
                <a:effectLst/>
                <a:latin typeface="Times New Roman" panose="02020603050405020304" pitchFamily="18" charset="0"/>
              </a:rPr>
              <a:t>và</a:t>
            </a:r>
            <a:r>
              <a:rPr lang="en-US" b="0" i="0" u="none" strike="noStrike" dirty="0">
                <a:effectLst/>
                <a:latin typeface="Times New Roman" panose="02020603050405020304" pitchFamily="18" charset="0"/>
              </a:rPr>
              <a:t> decoder</a:t>
            </a:r>
            <a:br>
              <a:rPr lang="en-US" sz="2200" b="0" dirty="0">
                <a:effectLst/>
              </a:rPr>
            </a:br>
            <a:br>
              <a:rPr lang="en-US" sz="2200" dirty="0"/>
            </a:br>
            <a:endParaRPr lang="en-US" sz="2200" dirty="0"/>
          </a:p>
        </p:txBody>
      </p:sp>
      <p:sp>
        <p:nvSpPr>
          <p:cNvPr id="4102" name="Content Placeholder 2"/>
          <p:cNvSpPr>
            <a:spLocks noGrp="1"/>
          </p:cNvSpPr>
          <p:nvPr>
            <p:ph idx="1"/>
          </p:nvPr>
        </p:nvSpPr>
        <p:spPr>
          <a:xfrm>
            <a:off x="6096000" y="987423"/>
            <a:ext cx="5555012" cy="4781552"/>
          </a:xfrm>
        </p:spPr>
        <p:txBody>
          <a:bodyPr>
            <a:normAutofit fontScale="92500"/>
          </a:bodyPr>
          <a:lstStyle/>
          <a:p>
            <a:pPr rtl="0">
              <a:spcBef>
                <a:spcPts val="0"/>
              </a:spcBef>
              <a:spcAft>
                <a:spcPts val="0"/>
              </a:spcAft>
            </a:pPr>
            <a:r>
              <a:rPr lang="en-US" sz="2800" b="0" i="0" u="none" strike="noStrike" dirty="0" err="1">
                <a:effectLst/>
                <a:latin typeface="Times New Roman" panose="02020603050405020304" pitchFamily="18" charset="0"/>
              </a:rPr>
              <a:t>Kiến</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trúc</a:t>
            </a:r>
            <a:r>
              <a:rPr lang="en-US" sz="2800" b="0" i="0" u="none" strike="noStrike" dirty="0">
                <a:effectLst/>
                <a:latin typeface="Times New Roman" panose="02020603050405020304" pitchFamily="18" charset="0"/>
              </a:rPr>
              <a:t> encoder </a:t>
            </a:r>
            <a:r>
              <a:rPr lang="en-US" sz="2800" b="0" i="0" u="none" strike="noStrike" dirty="0" err="1">
                <a:effectLst/>
                <a:latin typeface="Times New Roman" panose="02020603050405020304" pitchFamily="18" charset="0"/>
              </a:rPr>
              <a:t>và</a:t>
            </a:r>
            <a:r>
              <a:rPr lang="en-US" sz="2800" b="0" i="0" u="none" strike="noStrike" dirty="0">
                <a:effectLst/>
                <a:latin typeface="Times New Roman" panose="02020603050405020304" pitchFamily="18" charset="0"/>
              </a:rPr>
              <a:t> decoder </a:t>
            </a:r>
            <a:r>
              <a:rPr lang="en-US" sz="2800" b="0" i="0" u="none" strike="noStrike" dirty="0" err="1">
                <a:effectLst/>
                <a:latin typeface="Times New Roman" panose="02020603050405020304" pitchFamily="18" charset="0"/>
              </a:rPr>
              <a:t>chủ</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yếu</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dùng</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để</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giải</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quyết</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những</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bài</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toán</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xử</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lý</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ngôn</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ngữ</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tự</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nhiên</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khi</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mà</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chuỗi</a:t>
            </a:r>
            <a:r>
              <a:rPr lang="en-US" sz="2800" b="0" i="0" u="none" strike="noStrike" dirty="0">
                <a:effectLst/>
                <a:latin typeface="Times New Roman" panose="02020603050405020304" pitchFamily="18" charset="0"/>
              </a:rPr>
              <a:t> input </a:t>
            </a:r>
            <a:r>
              <a:rPr lang="en-US" sz="2800" b="0" i="0" u="none" strike="noStrike" dirty="0" err="1">
                <a:effectLst/>
                <a:latin typeface="Times New Roman" panose="02020603050405020304" pitchFamily="18" charset="0"/>
              </a:rPr>
              <a:t>và</a:t>
            </a:r>
            <a:r>
              <a:rPr lang="en-US" sz="2800" b="0" i="0" u="none" strike="noStrike" dirty="0">
                <a:effectLst/>
                <a:latin typeface="Times New Roman" panose="02020603050405020304" pitchFamily="18" charset="0"/>
              </a:rPr>
              <a:t> output </a:t>
            </a:r>
            <a:r>
              <a:rPr lang="en-US" sz="2800" b="0" i="0" u="none" strike="noStrike" dirty="0" err="1">
                <a:effectLst/>
                <a:latin typeface="Times New Roman" panose="02020603050405020304" pitchFamily="18" charset="0"/>
              </a:rPr>
              <a:t>có</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độ</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dài</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khác</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nhau</a:t>
            </a:r>
            <a:r>
              <a:rPr lang="en-US" sz="2800" b="0" i="0" u="none" strike="noStrike" dirty="0">
                <a:effectLst/>
                <a:latin typeface="Times New Roman" panose="02020603050405020304" pitchFamily="18" charset="0"/>
              </a:rPr>
              <a:t>.</a:t>
            </a:r>
          </a:p>
          <a:p>
            <a:pPr marL="0" indent="0" rtl="0">
              <a:spcBef>
                <a:spcPts val="0"/>
              </a:spcBef>
              <a:spcAft>
                <a:spcPts val="0"/>
              </a:spcAft>
              <a:buNone/>
            </a:pPr>
            <a:endParaRPr lang="en-US" sz="2800" b="0" dirty="0">
              <a:effectLst/>
            </a:endParaRPr>
          </a:p>
          <a:p>
            <a:pPr rtl="0">
              <a:spcBef>
                <a:spcPts val="0"/>
              </a:spcBef>
              <a:spcAft>
                <a:spcPts val="0"/>
              </a:spcAft>
            </a:pPr>
            <a:r>
              <a:rPr lang="en-US" sz="2800" b="0" i="0" u="none" strike="noStrike" dirty="0">
                <a:effectLst/>
                <a:latin typeface="Times New Roman" panose="02020603050405020304" pitchFamily="18" charset="0"/>
              </a:rPr>
              <a:t>Ta </a:t>
            </a:r>
            <a:r>
              <a:rPr lang="en-US" sz="2800" b="0" i="0" u="none" strike="noStrike" dirty="0" err="1">
                <a:effectLst/>
                <a:latin typeface="Times New Roman" panose="02020603050405020304" pitchFamily="18" charset="0"/>
              </a:rPr>
              <a:t>có</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thể</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thiết</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lập</a:t>
            </a:r>
            <a:r>
              <a:rPr lang="en-US" sz="2800" b="0" i="0" u="none" strike="noStrike" dirty="0">
                <a:effectLst/>
                <a:latin typeface="Times New Roman" panose="02020603050405020304" pitchFamily="18" charset="0"/>
              </a:rPr>
              <a:t> encoder </a:t>
            </a:r>
            <a:r>
              <a:rPr lang="en-US" sz="2800" b="0" i="0" u="none" strike="noStrike" dirty="0" err="1">
                <a:effectLst/>
                <a:latin typeface="Times New Roman" panose="02020603050405020304" pitchFamily="18" charset="0"/>
              </a:rPr>
              <a:t>và</a:t>
            </a:r>
            <a:r>
              <a:rPr lang="en-US" sz="2800" b="0" i="0" u="none" strike="noStrike" dirty="0">
                <a:effectLst/>
                <a:latin typeface="Times New Roman" panose="02020603050405020304" pitchFamily="18" charset="0"/>
              </a:rPr>
              <a:t> decoder </a:t>
            </a:r>
            <a:r>
              <a:rPr lang="en-US" sz="2800" b="0" i="0" u="none" strike="noStrike" dirty="0" err="1">
                <a:effectLst/>
                <a:latin typeface="Times New Roman" panose="02020603050405020304" pitchFamily="18" charset="0"/>
              </a:rPr>
              <a:t>trong</a:t>
            </a:r>
            <a:r>
              <a:rPr lang="en-US" sz="2800" b="0" i="0" u="none" strike="noStrike" dirty="0">
                <a:effectLst/>
                <a:latin typeface="Times New Roman" panose="02020603050405020304" pitchFamily="18" charset="0"/>
              </a:rPr>
              <a:t> 2 </a:t>
            </a:r>
            <a:r>
              <a:rPr lang="en-US" sz="2800" b="0" i="0" u="none" strike="noStrike" dirty="0" err="1">
                <a:effectLst/>
                <a:latin typeface="Times New Roman" panose="02020603050405020304" pitchFamily="18" charset="0"/>
              </a:rPr>
              <a:t>giai</a:t>
            </a:r>
            <a:r>
              <a:rPr lang="en-US" sz="2800" b="0" i="0" u="none" strike="noStrike" dirty="0">
                <a:effectLst/>
                <a:latin typeface="Times New Roman" panose="02020603050405020304" pitchFamily="18" charset="0"/>
              </a:rPr>
              <a:t> </a:t>
            </a:r>
            <a:r>
              <a:rPr lang="en-US" sz="2800" b="0" i="0" u="none" strike="noStrike" dirty="0" err="1">
                <a:effectLst/>
                <a:latin typeface="Times New Roman" panose="02020603050405020304" pitchFamily="18" charset="0"/>
              </a:rPr>
              <a:t>đoạn</a:t>
            </a:r>
            <a:r>
              <a:rPr lang="en-US" sz="2800" b="0" i="0" u="none" strike="noStrike" dirty="0">
                <a:effectLst/>
                <a:latin typeface="Times New Roman" panose="02020603050405020304" pitchFamily="18" charset="0"/>
              </a:rPr>
              <a:t> : training phrase </a:t>
            </a:r>
            <a:r>
              <a:rPr lang="en-US" sz="2800" b="0" i="0" u="none" strike="noStrike" dirty="0" err="1">
                <a:effectLst/>
                <a:latin typeface="Times New Roman" panose="02020603050405020304" pitchFamily="18" charset="0"/>
              </a:rPr>
              <a:t>và</a:t>
            </a:r>
            <a:r>
              <a:rPr lang="en-US" sz="2800" b="0" i="0" u="none" strike="noStrike" dirty="0">
                <a:effectLst/>
                <a:latin typeface="Times New Roman" panose="02020603050405020304" pitchFamily="18" charset="0"/>
              </a:rPr>
              <a:t> inference phrase</a:t>
            </a:r>
            <a:br>
              <a:rPr lang="en-US" sz="2800" dirty="0"/>
            </a:br>
            <a:br>
              <a:rPr lang="en-US" dirty="0"/>
            </a:br>
            <a:endParaRPr lang="en-US" dirty="0"/>
          </a:p>
        </p:txBody>
      </p:sp>
      <p:pic>
        <p:nvPicPr>
          <p:cNvPr id="1028" name="Picture 4" descr="https://lh4.googleusercontent.com/ptWjQoJvHbaB6vW2MY6fPUM-9DiqEgFte7-x4IOQuKAlcbwSgftzFqtXDk4bIdbl6NKtGP0EHptEhupxNdg282Htli_NKYsFcnnrS9PHQmYPcMtNvqHepMPLPFrQim-HgeI5n9o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979" y="2328902"/>
            <a:ext cx="4021043" cy="2200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02">
                                            <p:txEl>
                                              <p:pRg st="0" end="0"/>
                                            </p:txEl>
                                          </p:spTgt>
                                        </p:tgtEl>
                                        <p:attrNameLst>
                                          <p:attrName>style.visibility</p:attrName>
                                        </p:attrNameLst>
                                      </p:cBhvr>
                                      <p:to>
                                        <p:strVal val="visible"/>
                                      </p:to>
                                    </p:set>
                                    <p:animEffect transition="in" filter="fade">
                                      <p:cBhvr>
                                        <p:cTn id="12" dur="1000"/>
                                        <p:tgtEl>
                                          <p:spTgt spid="4102">
                                            <p:txEl>
                                              <p:pRg st="0" end="0"/>
                                            </p:txEl>
                                          </p:spTgt>
                                        </p:tgtEl>
                                      </p:cBhvr>
                                    </p:animEffect>
                                    <p:anim calcmode="lin" valueType="num">
                                      <p:cBhvr>
                                        <p:cTn id="13" dur="1000" fill="hold"/>
                                        <p:tgtEl>
                                          <p:spTgt spid="410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1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102">
                                            <p:txEl>
                                              <p:pRg st="2" end="2"/>
                                            </p:txEl>
                                          </p:spTgt>
                                        </p:tgtEl>
                                        <p:attrNameLst>
                                          <p:attrName>style.visibility</p:attrName>
                                        </p:attrNameLst>
                                      </p:cBhvr>
                                      <p:to>
                                        <p:strVal val="visible"/>
                                      </p:to>
                                    </p:set>
                                    <p:animEffect transition="in" filter="fade">
                                      <p:cBhvr>
                                        <p:cTn id="19" dur="1000"/>
                                        <p:tgtEl>
                                          <p:spTgt spid="4102">
                                            <p:txEl>
                                              <p:pRg st="2" end="2"/>
                                            </p:txEl>
                                          </p:spTgt>
                                        </p:tgtEl>
                                      </p:cBhvr>
                                    </p:animEffect>
                                    <p:anim calcmode="lin" valueType="num">
                                      <p:cBhvr>
                                        <p:cTn id="20" dur="1000" fill="hold"/>
                                        <p:tgtEl>
                                          <p:spTgt spid="410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10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1000"/>
                                        <p:tgtEl>
                                          <p:spTgt spid="1028"/>
                                        </p:tgtEl>
                                      </p:cBhvr>
                                    </p:animEffect>
                                    <p:anim calcmode="lin" valueType="num">
                                      <p:cBhvr>
                                        <p:cTn id="27" dur="1000" fill="hold"/>
                                        <p:tgtEl>
                                          <p:spTgt spid="1028"/>
                                        </p:tgtEl>
                                        <p:attrNameLst>
                                          <p:attrName>ppt_x</p:attrName>
                                        </p:attrNameLst>
                                      </p:cBhvr>
                                      <p:tavLst>
                                        <p:tav tm="0">
                                          <p:val>
                                            <p:strVal val="#ppt_x"/>
                                          </p:val>
                                        </p:tav>
                                        <p:tav tm="100000">
                                          <p:val>
                                            <p:strVal val="#ppt_x"/>
                                          </p:val>
                                        </p:tav>
                                      </p:tavLst>
                                    </p:anim>
                                    <p:anim calcmode="lin" valueType="num">
                                      <p:cBhvr>
                                        <p:cTn id="28"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0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0000" y="540000"/>
            <a:ext cx="3345950" cy="2303213"/>
          </a:xfrm>
        </p:spPr>
        <p:txBody>
          <a:bodyPr anchor="ctr">
            <a:normAutofit/>
          </a:bodyPr>
          <a:lstStyle/>
          <a:p>
            <a:pPr algn="ctr" rtl="0">
              <a:spcBef>
                <a:spcPts val="0"/>
              </a:spcBef>
              <a:spcAft>
                <a:spcPts val="0"/>
              </a:spcAft>
            </a:pPr>
            <a:r>
              <a:rPr lang="en-US" b="0" i="0" u="none" strike="noStrike" dirty="0">
                <a:effectLst/>
                <a:latin typeface="Times New Roman" panose="02020603050405020304" pitchFamily="18" charset="0"/>
              </a:rPr>
              <a:t> Training phrase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encoder)</a:t>
            </a:r>
            <a:br>
              <a:rPr lang="en-US" b="0" dirty="0">
                <a:effectLst/>
              </a:rPr>
            </a:br>
            <a:br>
              <a:rPr lang="en-US" dirty="0"/>
            </a:br>
            <a:endParaRPr lang="en-US" dirty="0"/>
          </a:p>
        </p:txBody>
      </p:sp>
      <p:cxnSp>
        <p:nvCxnSpPr>
          <p:cNvPr id="73" name="Straight Connector 72"/>
          <p:cNvCxnSpPr>
            <a:cxnSpLocks noGrp="1" noRot="1" noChangeAspect="1" noMove="1" noResize="1" noEditPoints="1" noAdjustHandles="1" noChangeArrowheads="1" noChangeShapeType="1"/>
          </p:cNvCxnSpPr>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543552" y="540000"/>
            <a:ext cx="6107460" cy="2303213"/>
          </a:xfrm>
        </p:spPr>
        <p:txBody>
          <a:bodyPr anchor="ctr">
            <a:normAutofit/>
          </a:bodyPr>
          <a:lstStyle/>
          <a:p>
            <a:r>
              <a:rPr lang="vi-VN" b="0" i="0" u="none" strike="noStrike" dirty="0">
                <a:effectLst/>
                <a:latin typeface="Times New Roman" panose="02020603050405020304" pitchFamily="18" charset="0"/>
              </a:rPr>
              <a:t>Lấy mô hình LSTM làm ví dụ, sử dụng encoder dùng để đọc toàn bộ chuỗi kí tự đầu vào, tại mỗi bước timestep, từng từ được đưa vào bộ encoder. Encoder giúp mô hình hiểu được rõ ý nghĩa và ngữ cảnh từng từ của câu input.</a:t>
            </a:r>
            <a:endParaRPr lang="en-US" b="0" i="0" u="none" strike="noStrike" dirty="0">
              <a:effectLst/>
              <a:latin typeface="Times New Roman" panose="02020603050405020304" pitchFamily="18" charset="0"/>
            </a:endParaRPr>
          </a:p>
          <a:p>
            <a:endParaRPr lang="en-US" dirty="0"/>
          </a:p>
        </p:txBody>
      </p:sp>
      <p:pic>
        <p:nvPicPr>
          <p:cNvPr id="2050" name="Picture 2" descr="https://lh5.googleusercontent.com/-Ya3S8uxf6b2-alUlgYCSMNzBTT7-M_8NN_5-ogvVVh5GGSPg9mKY29lOlAuKoCoE1y8JTOnMUjMGWhsRZ3wie4oVAN6Ref39RdFHVBHxLXAyP-B3Sb88YRRPLQ5LoSnaJF6ox0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25" y="3109781"/>
            <a:ext cx="9952580" cy="26326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1000"/>
                                        <p:tgtEl>
                                          <p:spTgt spid="2050"/>
                                        </p:tgtEl>
                                      </p:cBhvr>
                                    </p:animEffect>
                                    <p:anim calcmode="lin" valueType="num">
                                      <p:cBhvr>
                                        <p:cTn id="20" dur="1000" fill="hold"/>
                                        <p:tgtEl>
                                          <p:spTgt spid="2050"/>
                                        </p:tgtEl>
                                        <p:attrNameLst>
                                          <p:attrName>ppt_x</p:attrName>
                                        </p:attrNameLst>
                                      </p:cBhvr>
                                      <p:tavLst>
                                        <p:tav tm="0">
                                          <p:val>
                                            <p:strVal val="#ppt_x"/>
                                          </p:val>
                                        </p:tav>
                                        <p:tav tm="100000">
                                          <p:val>
                                            <p:strVal val="#ppt_x"/>
                                          </p:val>
                                        </p:tav>
                                      </p:tavLst>
                                    </p:anim>
                                    <p:anim calcmode="lin" valueType="num">
                                      <p:cBhvr>
                                        <p:cTn id="21"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0988" y="540033"/>
            <a:ext cx="3884962" cy="1331604"/>
          </a:xfrm>
        </p:spPr>
        <p:txBody>
          <a:bodyPr anchor="b">
            <a:normAutofit/>
          </a:bodyPr>
          <a:lstStyle/>
          <a:p>
            <a:pPr algn="ctr"/>
            <a:r>
              <a:rPr lang="en-US" b="0" i="0" u="none" strike="noStrike" dirty="0">
                <a:effectLst/>
                <a:latin typeface="Times New Roman" panose="02020603050405020304" pitchFamily="18" charset="0"/>
              </a:rPr>
              <a:t> Training phrase (decoder)</a:t>
            </a:r>
            <a:endParaRPr lang="en-US" dirty="0"/>
          </a:p>
        </p:txBody>
      </p:sp>
      <p:cxnSp>
        <p:nvCxnSpPr>
          <p:cNvPr id="73" name="Straight Connector 72"/>
          <p:cNvCxnSpPr>
            <a:cxnSpLocks noGrp="1" noRot="1" noChangeAspect="1" noMove="1" noResize="1" noEditPoints="1" noAdjustHandles="1" noChangeArrowheads="1" noChangeShapeType="1"/>
          </p:cNvCxnSpPr>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40988" y="2759076"/>
            <a:ext cx="3884962" cy="3009899"/>
          </a:xfrm>
        </p:spPr>
        <p:txBody>
          <a:bodyPr>
            <a:normAutofit/>
          </a:bodyPr>
          <a:lstStyle/>
          <a:p>
            <a:r>
              <a:rPr lang="vi-VN" b="0" i="0" u="none" strike="noStrike" dirty="0">
                <a:effectLst/>
                <a:latin typeface="Times New Roman" panose="02020603050405020304" pitchFamily="18" charset="0"/>
              </a:rPr>
              <a:t>Decoder cũng là một mạng LSTM được huấn luyện để dự đoán từng từ trong câu output khi đã được biết trước từ trước đó trong mỗi timestep.</a:t>
            </a:r>
            <a:endParaRPr lang="en-US" b="0" i="0" u="none" strike="noStrike" dirty="0">
              <a:effectLst/>
              <a:latin typeface="Times New Roman" panose="02020603050405020304" pitchFamily="18" charset="0"/>
            </a:endParaRPr>
          </a:p>
          <a:p>
            <a:endParaRPr lang="en-US" dirty="0"/>
          </a:p>
        </p:txBody>
      </p:sp>
      <p:sp>
        <p:nvSpPr>
          <p:cNvPr id="75" name="Rectangle 74"/>
          <p:cNvSpPr>
            <a:spLocks noGrp="1" noRot="1" noChangeAspect="1" noMove="1" noResize="1" noEditPoints="1" noAdjustHandles="1" noChangeArrowheads="1" noChangeShapeType="1" noTextEdit="1"/>
          </p:cNvSpPr>
          <p:nvPr/>
        </p:nvSpPr>
        <p:spPr>
          <a:xfrm>
            <a:off x="4986337" y="-127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77809" y="546994"/>
            <a:ext cx="6113812" cy="301801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sults4">
            <a:extLst>
              <a:ext uri="{FF2B5EF4-FFF2-40B4-BE49-F238E27FC236}">
                <a16:creationId xmlns:a16="http://schemas.microsoft.com/office/drawing/2014/main" id="{CDD4EDFC-9CFE-4493-A40B-AFF26871F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809" y="3765615"/>
            <a:ext cx="6529635" cy="28905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Effect transition="in" filter="fade">
                                      <p:cBhvr>
                                        <p:cTn id="19" dur="1000"/>
                                        <p:tgtEl>
                                          <p:spTgt spid="6146"/>
                                        </p:tgtEl>
                                      </p:cBhvr>
                                    </p:animEffect>
                                    <p:anim calcmode="lin" valueType="num">
                                      <p:cBhvr>
                                        <p:cTn id="20" dur="1000" fill="hold"/>
                                        <p:tgtEl>
                                          <p:spTgt spid="6146"/>
                                        </p:tgtEl>
                                        <p:attrNameLst>
                                          <p:attrName>ppt_x</p:attrName>
                                        </p:attrNameLst>
                                      </p:cBhvr>
                                      <p:tavLst>
                                        <p:tav tm="0">
                                          <p:val>
                                            <p:strVal val="#ppt_x"/>
                                          </p:val>
                                        </p:tav>
                                        <p:tav tm="100000">
                                          <p:val>
                                            <p:strVal val="#ppt_x"/>
                                          </p:val>
                                        </p:tav>
                                      </p:tavLst>
                                    </p:anim>
                                    <p:anim calcmode="lin" valueType="num">
                                      <p:cBhvr>
                                        <p:cTn id="21"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074"/>
                                        </p:tgtEl>
                                        <p:attrNameLst>
                                          <p:attrName>style.visibility</p:attrName>
                                        </p:attrNameLst>
                                      </p:cBhvr>
                                      <p:to>
                                        <p:strVal val="visible"/>
                                      </p:to>
                                    </p:set>
                                    <p:anim calcmode="lin" valueType="num">
                                      <p:cBhvr additive="base">
                                        <p:cTn id="26" dur="500" fill="hold"/>
                                        <p:tgtEl>
                                          <p:spTgt spid="3074"/>
                                        </p:tgtEl>
                                        <p:attrNameLst>
                                          <p:attrName>ppt_x</p:attrName>
                                        </p:attrNameLst>
                                      </p:cBhvr>
                                      <p:tavLst>
                                        <p:tav tm="0">
                                          <p:val>
                                            <p:strVal val="#ppt_x"/>
                                          </p:val>
                                        </p:tav>
                                        <p:tav tm="100000">
                                          <p:val>
                                            <p:strVal val="#ppt_x"/>
                                          </p:val>
                                        </p:tav>
                                      </p:tavLst>
                                    </p:anim>
                                    <p:anim calcmode="lin" valueType="num">
                                      <p:cBhvr additive="base">
                                        <p:cTn id="27"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Leaf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681</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 Light</vt:lpstr>
      <vt:lpstr>Rockwell Nova Light</vt:lpstr>
      <vt:lpstr>Times New Roman</vt:lpstr>
      <vt:lpstr>Wingdings</vt:lpstr>
      <vt:lpstr>LeafVTI</vt:lpstr>
      <vt:lpstr>Text summarization</vt:lpstr>
      <vt:lpstr>Mục tiêu đề tài</vt:lpstr>
      <vt:lpstr>Định nghĩa</vt:lpstr>
      <vt:lpstr>Hướng tiếp cận</vt:lpstr>
      <vt:lpstr>Abstractive summarization:</vt:lpstr>
      <vt:lpstr>Mô hình seq2seq</vt:lpstr>
      <vt:lpstr> Kiến trúc encoder và decoder  </vt:lpstr>
      <vt:lpstr> Training phrase  ( encoder)  </vt:lpstr>
      <vt:lpstr> Training phrase (decoder)</vt:lpstr>
      <vt:lpstr> Inference phrase</vt:lpstr>
      <vt:lpstr>Ví dụ mô hình LSTM sử dụng encoder và decoder</vt:lpstr>
      <vt:lpstr>Yếu điểm của encoder và decoder</vt:lpstr>
      <vt:lpstr>Attention mechanism </vt:lpstr>
      <vt:lpstr>Dataset (Amazon Fine Food Reviews) </vt:lpstr>
      <vt:lpstr>Dataset (Amazon Fine Food Reviews) </vt:lpstr>
      <vt:lpstr> Kết quả baseline:</vt:lpstr>
      <vt:lpstr>Hướng phát triển </vt:lpstr>
      <vt:lpstr>Cảm ơn MỌI NGƯỜI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dc:title>
  <dc:creator>NGUYEN THANH DAT</dc:creator>
  <cp:lastModifiedBy>Mai Huy</cp:lastModifiedBy>
  <cp:revision>19</cp:revision>
  <dcterms:created xsi:type="dcterms:W3CDTF">2020-11-20T15:45:00Z</dcterms:created>
  <dcterms:modified xsi:type="dcterms:W3CDTF">2020-11-21T02:16:30Z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