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r\Documents\NSS\Projects\city-cemetery-burials-430moden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Women</c:v>
          </c:tx>
          <c:spPr>
            <a:ln w="22225" cap="rnd">
              <a:solidFill>
                <a:srgbClr val="FF66CC"/>
              </a:solidFill>
            </a:ln>
            <a:effectLst>
              <a:glow rad="139700">
                <a:schemeClr val="accent5">
                  <a:tint val="77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Female'!$B$23:$B$35</c:f>
              <c:numCache>
                <c:formatCode>0.00%</c:formatCode>
                <c:ptCount val="13"/>
                <c:pt idx="0">
                  <c:v>0.46040213377102995</c:v>
                </c:pt>
                <c:pt idx="1">
                  <c:v>0.47956961701037532</c:v>
                </c:pt>
                <c:pt idx="2">
                  <c:v>0.50369761709120786</c:v>
                </c:pt>
                <c:pt idx="3">
                  <c:v>0.52053388090349073</c:v>
                </c:pt>
                <c:pt idx="4">
                  <c:v>0.51578947368421058</c:v>
                </c:pt>
                <c:pt idx="5">
                  <c:v>0.51543209876543206</c:v>
                </c:pt>
                <c:pt idx="6">
                  <c:v>0.54430379746835444</c:v>
                </c:pt>
                <c:pt idx="7">
                  <c:v>0.54285714285714282</c:v>
                </c:pt>
                <c:pt idx="8">
                  <c:v>0.50704225352112675</c:v>
                </c:pt>
                <c:pt idx="9">
                  <c:v>0.48717948717948717</c:v>
                </c:pt>
                <c:pt idx="10">
                  <c:v>0.59259259259259256</c:v>
                </c:pt>
                <c:pt idx="11">
                  <c:v>0.5625</c:v>
                </c:pt>
                <c:pt idx="12">
                  <c:v>0.76923076923076927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C01-476E-82CC-AB89574C502F}"/>
            </c:ext>
          </c:extLst>
        </c:ser>
        <c:ser>
          <c:idx val="1"/>
          <c:order val="1"/>
          <c:tx>
            <c:v>Men</c:v>
          </c:tx>
          <c:spPr>
            <a:ln w="22225" cap="rnd">
              <a:solidFill>
                <a:schemeClr val="accent5">
                  <a:shade val="76000"/>
                </a:schemeClr>
              </a:solidFill>
            </a:ln>
            <a:effectLst>
              <a:glow rad="139700">
                <a:schemeClr val="accent5">
                  <a:shade val="76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'Male vs Female'!$A$23:$A$35</c:f>
              <c:strCache>
                <c:ptCount val="13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1940-1949</c:v>
                </c:pt>
                <c:pt idx="10">
                  <c:v>1950-1959</c:v>
                </c:pt>
                <c:pt idx="11">
                  <c:v>1960-1970</c:v>
                </c:pt>
                <c:pt idx="12">
                  <c:v>&gt;1970</c:v>
                </c:pt>
              </c:strCache>
            </c:strRef>
          </c:cat>
          <c:val>
            <c:numRef>
              <c:f>'Male vs Female'!$C$23:$C$35</c:f>
              <c:numCache>
                <c:formatCode>0.00%</c:formatCode>
                <c:ptCount val="13"/>
                <c:pt idx="0">
                  <c:v>0.53959786622896999</c:v>
                </c:pt>
                <c:pt idx="1">
                  <c:v>0.52043038298962474</c:v>
                </c:pt>
                <c:pt idx="2">
                  <c:v>0.49630238290879214</c:v>
                </c:pt>
                <c:pt idx="3">
                  <c:v>0.47946611909650921</c:v>
                </c:pt>
                <c:pt idx="4">
                  <c:v>0.48421052631578948</c:v>
                </c:pt>
                <c:pt idx="5">
                  <c:v>0.48456790123456789</c:v>
                </c:pt>
                <c:pt idx="6">
                  <c:v>0.45569620253164556</c:v>
                </c:pt>
                <c:pt idx="7">
                  <c:v>0.45714285714285713</c:v>
                </c:pt>
                <c:pt idx="8">
                  <c:v>0.49295774647887325</c:v>
                </c:pt>
                <c:pt idx="9">
                  <c:v>0.51282051282051277</c:v>
                </c:pt>
                <c:pt idx="10">
                  <c:v>0.40740740740740738</c:v>
                </c:pt>
                <c:pt idx="11">
                  <c:v>0.4375</c:v>
                </c:pt>
                <c:pt idx="12">
                  <c:v>0.23076923076923078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C01-476E-82CC-AB89574C5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204159"/>
        <c:axId val="1764500687"/>
      </c:lineChart>
      <c:catAx>
        <c:axId val="14242041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500687"/>
        <c:crosses val="autoZero"/>
        <c:auto val="1"/>
        <c:lblAlgn val="ctr"/>
        <c:lblOffset val="100"/>
        <c:noMultiLvlLbl val="0"/>
      </c:catAx>
      <c:valAx>
        <c:axId val="17645006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1D67-624D-4F6B-AD2A-753424D4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0473-5976-4DF2-9FB8-80E98E3A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1518-80AA-46B6-99A3-5FD27270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1E40-CD60-4A8E-887A-C74DD49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CBC-FD39-4A32-AFEB-170CD13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9C2E-8B8A-4CFD-BDB4-5EED6C7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8003-D804-45B2-86F5-435BA3FF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B476-B8D5-4957-992A-EC1C95F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2326-0B6B-415E-AE05-071F768D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0A5E-545C-49F7-BB46-68B39D2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FDF2-CAE1-452A-B3F7-BF66EE91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3C382-A071-41D8-AE6C-51195917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F23D-6EB9-4198-B4F4-A1AF908F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7CF1-2FAB-41BF-BCB8-FF5610D6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C094-4EA4-47AB-BCA5-D9D23CF3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C1B-B182-4717-891D-51F19929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1223-5B68-465B-BE79-2C2652E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C500-0638-4EBA-8851-36AD7A84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0D9B-B629-4F34-9AF8-2B60E243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D2DB-2376-414A-A35D-D2617587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DC48-7C98-450D-8AF7-C9E57DE0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8D2A-4CA8-4C14-9C3E-1FEDE831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6D5D-E2B5-46C0-A75C-4136DDF9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D9C8-9FB2-46B2-B746-1F245422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1FAB-81A2-434B-8F67-1555FBD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2DD0-E287-4B11-92DC-2E18B06D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9BB0-4823-4351-83FC-92651E04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E3C50-E297-4275-B58F-E8BC5B94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A0CB-FC31-46B6-8EB4-0339B4D1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A707-BB78-46F5-906B-F0B080EC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BDEDE-61D6-4AF2-98B7-50D3FFB4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349-9840-40E6-A17E-FE21FF0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E503-DFAD-4024-8BF0-C832F450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D42D-3317-4104-98F9-139987EB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A9809-ECD9-4F78-9E9E-460A7E88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418DD-7650-42C7-BDF4-081E3415D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C5B-9813-4E44-99B5-EAF18E1F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7B333-F2F1-4FA3-B464-4ED18E18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CA55A-BC89-495E-8962-C0FC8880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6369-1F2E-4666-9584-B0B2EF99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1A36F-8292-439F-86DB-AE3C9B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6DF9-2DEA-4E7A-B5F3-8AD85D0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AEC5-009D-40B7-B42C-51A57DD8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153C-70F0-435A-9552-6900D2F1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D91BD-70E6-4656-A661-5FF328A4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29E4A-E818-4B19-9D78-3AF213BC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5512-82E8-4727-A03D-1EBF30E8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A0BE-0734-4576-93AE-04919B8C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8C91-DB16-4191-969B-BC0C50929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BDB44-CFAD-4F88-9E00-40412089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60A5-E462-4B31-A8CA-253578B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6914D-14B0-423C-A498-3A9467A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CFB-E2D5-45F4-A019-F8A450F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17C1B-570C-47B2-A451-2BC7B483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9846-A59E-4AFC-8178-4AA64348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6E05-3BF1-4F15-A9B8-4AF4F025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C311-A90E-4023-9693-ACD6C614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7A70-167D-4E00-A75D-FCE1FEA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88086-593D-4AEB-9DB5-B8C0CDBB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9B55B-E99F-4C07-AED9-4FFAD030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8658-11F4-4261-A306-0DA55EAC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8E03-3F44-4B91-BA90-AA3A22AA7D5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F978-0B5F-421F-BB1A-F908E7B2B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EBFD-5FFA-4508-A2AD-009BB9116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9F2-C0EA-4EFC-BEBF-508B56B7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D5B4E7-FE59-4342-B8DE-6DCD86E45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05720"/>
              </p:ext>
            </p:extLst>
          </p:nvPr>
        </p:nvGraphicFramePr>
        <p:xfrm>
          <a:off x="-2" y="-1"/>
          <a:ext cx="12070082" cy="483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A80ECB-D0F7-41DA-9739-BBC4B0118359}"/>
              </a:ext>
            </a:extLst>
          </p:cNvPr>
          <p:cNvSpPr txBox="1"/>
          <p:nvPr/>
        </p:nvSpPr>
        <p:spPr>
          <a:xfrm>
            <a:off x="815926" y="5120640"/>
            <a:ext cx="1111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 there finally harmony </a:t>
            </a:r>
            <a:r>
              <a:rPr lang="en-US" sz="3600">
                <a:solidFill>
                  <a:schemeClr val="bg1"/>
                </a:solidFill>
              </a:rPr>
              <a:t>between Venus and Mars?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Frederick</dc:creator>
  <cp:lastModifiedBy>Antonio Frederick</cp:lastModifiedBy>
  <cp:revision>2</cp:revision>
  <dcterms:created xsi:type="dcterms:W3CDTF">2020-03-31T14:53:27Z</dcterms:created>
  <dcterms:modified xsi:type="dcterms:W3CDTF">2020-03-31T15:12:08Z</dcterms:modified>
</cp:coreProperties>
</file>