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B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00FFBE30-F8C2-074A-8F21-6B67FD7ADBB8}" type="datetimeFigureOut">
              <a:rPr lang="en-US" smtClean="0"/>
              <a:t>4/2/2024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1DC5DE4D-4A8A-204A-891D-72407AAE4979}" type="slidenum">
              <a:rPr lang="en-US" smtClean="0"/>
              <a:t>‹#›</a:t>
            </a:fld>
            <a:endParaRPr lang="en-US"/>
          </a:p>
        </p:txBody>
      </p:sp>
    </p:spTree>
    <p:extLst>
      <p:ext uri="{BB962C8B-B14F-4D97-AF65-F5344CB8AC3E}">
        <p14:creationId xmlns:p14="http://schemas.microsoft.com/office/powerpoint/2010/main" val="3214092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xml" /><Relationship Id="rId5" Type="http://schemas.openxmlformats.org/officeDocument/2006/relationships/image" Target="../media/image4.png" /><Relationship Id="rId4" Type="http://schemas.openxmlformats.org/officeDocument/2006/relationships/hyperlink" Target="https://gamma.app" TargetMode="Externa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7.xml" /><Relationship Id="rId1" Type="http://schemas.openxmlformats.org/officeDocument/2006/relationships/slideLayout" Target="../slideLayouts/slideLayout1.xml" /><Relationship Id="rId5" Type="http://schemas.openxmlformats.org/officeDocument/2006/relationships/image" Target="../media/image13.png" /><Relationship Id="rId4" Type="http://schemas.openxmlformats.org/officeDocument/2006/relationships/image" Target="../media/image12.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E0FB4-AA00-D811-63C1-DC1091E911A2}"/>
              </a:ext>
            </a:extLst>
          </p:cNvPr>
          <p:cNvPicPr>
            <a:picLocks noChangeAspect="1"/>
          </p:cNvPicPr>
          <p:nvPr/>
        </p:nvPicPr>
        <p:blipFill>
          <a:blip r:embed="rId2"/>
          <a:stretch>
            <a:fillRect/>
          </a:stretch>
        </p:blipFill>
        <p:spPr>
          <a:xfrm>
            <a:off x="-1492947" y="-346364"/>
            <a:ext cx="18226417" cy="9231343"/>
          </a:xfrm>
          <a:prstGeom prst="rect">
            <a:avLst/>
          </a:prstGeom>
        </p:spPr>
      </p:pic>
    </p:spTree>
    <p:extLst>
      <p:ext uri="{BB962C8B-B14F-4D97-AF65-F5344CB8AC3E}">
        <p14:creationId xmlns:p14="http://schemas.microsoft.com/office/powerpoint/2010/main" val="69349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551623"/>
            <a:ext cx="7477601" cy="1666399"/>
          </a:xfrm>
          <a:prstGeom prst="rect">
            <a:avLst/>
          </a:prstGeom>
          <a:noFill/>
          <a:ln/>
        </p:spPr>
        <p:txBody>
          <a:bodyPr wrap="square" rtlCol="0" anchor="t"/>
          <a:lstStyle/>
          <a:p>
            <a:pPr marL="0" indent="0">
              <a:lnSpc>
                <a:spcPts val="6561"/>
              </a:lnSpc>
              <a:buNone/>
            </a:pPr>
            <a:r>
              <a:rPr lang="en-US" sz="5249">
                <a:solidFill>
                  <a:srgbClr val="476FD6"/>
                </a:solidFill>
                <a:latin typeface="Roboto Slab" pitchFamily="34" charset="0"/>
                <a:ea typeface="Roboto Slab" pitchFamily="34" charset="-122"/>
                <a:cs typeface="Roboto Slab" pitchFamily="34" charset="-120"/>
              </a:rPr>
              <a:t>Introduction to Website Scraping</a:t>
            </a:r>
            <a:endParaRPr lang="en-US" sz="5249"/>
          </a:p>
        </p:txBody>
      </p:sp>
      <p:sp>
        <p:nvSpPr>
          <p:cNvPr id="6" name="Text 3"/>
          <p:cNvSpPr/>
          <p:nvPr/>
        </p:nvSpPr>
        <p:spPr>
          <a:xfrm>
            <a:off x="833199" y="3551277"/>
            <a:ext cx="7477601" cy="2487811"/>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Website scraping, also known as web harvesting or web data extraction, is the process of extracting data from websites. This could be done manually by a person or automatically using a bot. Website scraping can be used in a variety of ways, such as price monitoring, data collection, and research. It involves accessing the web page's HTML and then extracting the data you need. Additionally, it can provide valuable insights and help make informed decisions.</a:t>
            </a:r>
            <a:endParaRPr lang="en-US" sz="1750"/>
          </a:p>
        </p:txBody>
      </p:sp>
      <p:sp>
        <p:nvSpPr>
          <p:cNvPr id="7" name="Shape 4"/>
          <p:cNvSpPr/>
          <p:nvPr/>
        </p:nvSpPr>
        <p:spPr>
          <a:xfrm>
            <a:off x="833199" y="6305669"/>
            <a:ext cx="355402" cy="355402"/>
          </a:xfrm>
          <a:prstGeom prst="roundRect">
            <a:avLst>
              <a:gd name="adj" fmla="val 25726039"/>
            </a:avLst>
          </a:prstGeom>
          <a:noFill/>
          <a:ln w="7620">
            <a:solidFill>
              <a:srgbClr val="FFFFFF"/>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32696"/>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3657600" cy="8232696"/>
          </a:xfrm>
          <a:prstGeom prst="rect">
            <a:avLst/>
          </a:prstGeom>
        </p:spPr>
      </p:pic>
      <p:sp>
        <p:nvSpPr>
          <p:cNvPr id="5" name="Text 2"/>
          <p:cNvSpPr/>
          <p:nvPr/>
        </p:nvSpPr>
        <p:spPr>
          <a:xfrm>
            <a:off x="4449008" y="580311"/>
            <a:ext cx="5276493" cy="659606"/>
          </a:xfrm>
          <a:prstGeom prst="rect">
            <a:avLst/>
          </a:prstGeom>
          <a:noFill/>
          <a:ln/>
        </p:spPr>
        <p:txBody>
          <a:bodyPr wrap="none" rtlCol="0" anchor="t"/>
          <a:lstStyle/>
          <a:p>
            <a:pPr marL="0" indent="0">
              <a:lnSpc>
                <a:spcPts val="5193"/>
              </a:lnSpc>
              <a:buNone/>
            </a:pPr>
            <a:r>
              <a:rPr lang="en-US" sz="4155">
                <a:solidFill>
                  <a:srgbClr val="476FD6"/>
                </a:solidFill>
                <a:latin typeface="Roboto Slab" pitchFamily="34" charset="0"/>
                <a:ea typeface="Roboto Slab" pitchFamily="34" charset="-122"/>
                <a:cs typeface="Roboto Slab" pitchFamily="34" charset="-120"/>
              </a:rPr>
              <a:t>Problem Statement</a:t>
            </a:r>
            <a:endParaRPr lang="en-US" sz="4155"/>
          </a:p>
        </p:txBody>
      </p:sp>
      <p:sp>
        <p:nvSpPr>
          <p:cNvPr id="6" name="Shape 3"/>
          <p:cNvSpPr/>
          <p:nvPr/>
        </p:nvSpPr>
        <p:spPr>
          <a:xfrm>
            <a:off x="4744522" y="1556504"/>
            <a:ext cx="42148" cy="6095881"/>
          </a:xfrm>
          <a:prstGeom prst="rect">
            <a:avLst/>
          </a:prstGeom>
          <a:solidFill>
            <a:srgbClr val="BBC4DC"/>
          </a:solidFill>
          <a:ln/>
        </p:spPr>
      </p:sp>
      <p:sp>
        <p:nvSpPr>
          <p:cNvPr id="7" name="Shape 4"/>
          <p:cNvSpPr/>
          <p:nvPr/>
        </p:nvSpPr>
        <p:spPr>
          <a:xfrm>
            <a:off x="5003006" y="1937623"/>
            <a:ext cx="738664" cy="42148"/>
          </a:xfrm>
          <a:prstGeom prst="rect">
            <a:avLst/>
          </a:prstGeom>
          <a:solidFill>
            <a:srgbClr val="BBC4DC"/>
          </a:solidFill>
          <a:ln/>
        </p:spPr>
      </p:sp>
      <p:sp>
        <p:nvSpPr>
          <p:cNvPr id="8" name="Shape 5"/>
          <p:cNvSpPr/>
          <p:nvPr/>
        </p:nvSpPr>
        <p:spPr>
          <a:xfrm>
            <a:off x="4528185" y="1721406"/>
            <a:ext cx="474821" cy="474821"/>
          </a:xfrm>
          <a:prstGeom prst="roundRect">
            <a:avLst>
              <a:gd name="adj" fmla="val 26670"/>
            </a:avLst>
          </a:prstGeom>
          <a:solidFill>
            <a:srgbClr val="DEE7F7"/>
          </a:solidFill>
          <a:ln/>
        </p:spPr>
      </p:sp>
      <p:sp>
        <p:nvSpPr>
          <p:cNvPr id="9" name="Text 6"/>
          <p:cNvSpPr/>
          <p:nvPr/>
        </p:nvSpPr>
        <p:spPr>
          <a:xfrm>
            <a:off x="4700349" y="1760934"/>
            <a:ext cx="130493" cy="395645"/>
          </a:xfrm>
          <a:prstGeom prst="rect">
            <a:avLst/>
          </a:prstGeom>
          <a:noFill/>
          <a:ln/>
        </p:spPr>
        <p:txBody>
          <a:bodyPr wrap="none" rtlCol="0" anchor="t"/>
          <a:lstStyle/>
          <a:p>
            <a:pPr marL="0" indent="0" algn="ctr">
              <a:lnSpc>
                <a:spcPts val="3116"/>
              </a:lnSpc>
              <a:buNone/>
            </a:pPr>
            <a:r>
              <a:rPr lang="en-US" sz="2493">
                <a:solidFill>
                  <a:srgbClr val="476FD6"/>
                </a:solidFill>
                <a:latin typeface="Roboto Slab" pitchFamily="34" charset="0"/>
                <a:ea typeface="Roboto Slab" pitchFamily="34" charset="-122"/>
                <a:cs typeface="Roboto Slab" pitchFamily="34" charset="-120"/>
              </a:rPr>
              <a:t>1</a:t>
            </a:r>
            <a:endParaRPr lang="en-US" sz="2493"/>
          </a:p>
        </p:txBody>
      </p:sp>
      <p:sp>
        <p:nvSpPr>
          <p:cNvPr id="10" name="Text 7"/>
          <p:cNvSpPr/>
          <p:nvPr/>
        </p:nvSpPr>
        <p:spPr>
          <a:xfrm>
            <a:off x="5926336" y="1767483"/>
            <a:ext cx="2638187" cy="329803"/>
          </a:xfrm>
          <a:prstGeom prst="rect">
            <a:avLst/>
          </a:prstGeom>
          <a:noFill/>
          <a:ln/>
        </p:spPr>
        <p:txBody>
          <a:bodyPr wrap="none" rtlCol="0" anchor="t"/>
          <a:lstStyle/>
          <a:p>
            <a:pPr marL="0" indent="0" algn="l">
              <a:lnSpc>
                <a:spcPts val="2597"/>
              </a:lnSpc>
              <a:buNone/>
            </a:pPr>
            <a:r>
              <a:rPr lang="en-US" sz="2077">
                <a:solidFill>
                  <a:srgbClr val="476FD6"/>
                </a:solidFill>
                <a:latin typeface="Roboto Slab" pitchFamily="34" charset="0"/>
                <a:ea typeface="Roboto Slab" pitchFamily="34" charset="-122"/>
                <a:cs typeface="Roboto Slab" pitchFamily="34" charset="-120"/>
              </a:rPr>
              <a:t>Data Gathering</a:t>
            </a:r>
            <a:endParaRPr lang="en-US" sz="2077"/>
          </a:p>
        </p:txBody>
      </p:sp>
      <p:sp>
        <p:nvSpPr>
          <p:cNvPr id="11" name="Text 8"/>
          <p:cNvSpPr/>
          <p:nvPr/>
        </p:nvSpPr>
        <p:spPr>
          <a:xfrm>
            <a:off x="5926336" y="2223849"/>
            <a:ext cx="7912656" cy="1012984"/>
          </a:xfrm>
          <a:prstGeom prst="rect">
            <a:avLst/>
          </a:prstGeom>
          <a:noFill/>
          <a:ln/>
        </p:spPr>
        <p:txBody>
          <a:bodyPr wrap="square" rtlCol="0" anchor="t"/>
          <a:lstStyle/>
          <a:p>
            <a:pPr marL="0" indent="0" algn="l">
              <a:lnSpc>
                <a:spcPts val="2659"/>
              </a:lnSpc>
              <a:buNone/>
            </a:pPr>
            <a:r>
              <a:rPr lang="en-US" sz="1662">
                <a:solidFill>
                  <a:srgbClr val="15213F"/>
                </a:solidFill>
                <a:latin typeface="Roboto" pitchFamily="34" charset="0"/>
                <a:ea typeface="Roboto" pitchFamily="34" charset="-122"/>
                <a:cs typeface="Roboto" pitchFamily="34" charset="-120"/>
              </a:rPr>
              <a:t>One of the key challenges in web scraping is gathering the right data in an ethical and legal manner. This involves understanding the website's terms of service, respecting robots.txt, and avoiding overloading the site's servers.</a:t>
            </a:r>
            <a:endParaRPr lang="en-US" sz="1662"/>
          </a:p>
        </p:txBody>
      </p:sp>
      <p:sp>
        <p:nvSpPr>
          <p:cNvPr id="12" name="Shape 9"/>
          <p:cNvSpPr/>
          <p:nvPr/>
        </p:nvSpPr>
        <p:spPr>
          <a:xfrm>
            <a:off x="5003006" y="4039910"/>
            <a:ext cx="738664" cy="42148"/>
          </a:xfrm>
          <a:prstGeom prst="rect">
            <a:avLst/>
          </a:prstGeom>
          <a:solidFill>
            <a:srgbClr val="BBC4DC"/>
          </a:solidFill>
          <a:ln/>
        </p:spPr>
      </p:sp>
      <p:sp>
        <p:nvSpPr>
          <p:cNvPr id="13" name="Shape 10"/>
          <p:cNvSpPr/>
          <p:nvPr/>
        </p:nvSpPr>
        <p:spPr>
          <a:xfrm>
            <a:off x="4528185" y="3823692"/>
            <a:ext cx="474821" cy="474821"/>
          </a:xfrm>
          <a:prstGeom prst="roundRect">
            <a:avLst>
              <a:gd name="adj" fmla="val 26670"/>
            </a:avLst>
          </a:prstGeom>
          <a:solidFill>
            <a:srgbClr val="DEE7F7"/>
          </a:solidFill>
          <a:ln/>
        </p:spPr>
      </p:sp>
      <p:sp>
        <p:nvSpPr>
          <p:cNvPr id="14" name="Text 11"/>
          <p:cNvSpPr/>
          <p:nvPr/>
        </p:nvSpPr>
        <p:spPr>
          <a:xfrm>
            <a:off x="4678204" y="3863221"/>
            <a:ext cx="174784" cy="395645"/>
          </a:xfrm>
          <a:prstGeom prst="rect">
            <a:avLst/>
          </a:prstGeom>
          <a:noFill/>
          <a:ln/>
        </p:spPr>
        <p:txBody>
          <a:bodyPr wrap="none" rtlCol="0" anchor="t"/>
          <a:lstStyle/>
          <a:p>
            <a:pPr marL="0" indent="0" algn="ctr">
              <a:lnSpc>
                <a:spcPts val="3116"/>
              </a:lnSpc>
              <a:buNone/>
            </a:pPr>
            <a:r>
              <a:rPr lang="en-US" sz="2493">
                <a:solidFill>
                  <a:srgbClr val="476FD6"/>
                </a:solidFill>
                <a:latin typeface="Roboto Slab" pitchFamily="34" charset="0"/>
                <a:ea typeface="Roboto Slab" pitchFamily="34" charset="-122"/>
                <a:cs typeface="Roboto Slab" pitchFamily="34" charset="-120"/>
              </a:rPr>
              <a:t>2</a:t>
            </a:r>
            <a:endParaRPr lang="en-US" sz="2493"/>
          </a:p>
        </p:txBody>
      </p:sp>
      <p:sp>
        <p:nvSpPr>
          <p:cNvPr id="15" name="Text 12"/>
          <p:cNvSpPr/>
          <p:nvPr/>
        </p:nvSpPr>
        <p:spPr>
          <a:xfrm>
            <a:off x="5926336" y="3869769"/>
            <a:ext cx="2638187" cy="329803"/>
          </a:xfrm>
          <a:prstGeom prst="rect">
            <a:avLst/>
          </a:prstGeom>
          <a:noFill/>
          <a:ln/>
        </p:spPr>
        <p:txBody>
          <a:bodyPr wrap="none" rtlCol="0" anchor="t"/>
          <a:lstStyle/>
          <a:p>
            <a:pPr marL="0" indent="0" algn="l">
              <a:lnSpc>
                <a:spcPts val="2597"/>
              </a:lnSpc>
              <a:buNone/>
            </a:pPr>
            <a:r>
              <a:rPr lang="en-US" sz="2077">
                <a:solidFill>
                  <a:srgbClr val="476FD6"/>
                </a:solidFill>
                <a:latin typeface="Roboto Slab" pitchFamily="34" charset="0"/>
                <a:ea typeface="Roboto Slab" pitchFamily="34" charset="-122"/>
                <a:cs typeface="Roboto Slab" pitchFamily="34" charset="-120"/>
              </a:rPr>
              <a:t>Data Quality</a:t>
            </a:r>
            <a:endParaRPr lang="en-US" sz="2077"/>
          </a:p>
        </p:txBody>
      </p:sp>
      <p:sp>
        <p:nvSpPr>
          <p:cNvPr id="16" name="Text 13"/>
          <p:cNvSpPr/>
          <p:nvPr/>
        </p:nvSpPr>
        <p:spPr>
          <a:xfrm>
            <a:off x="5926336" y="4326136"/>
            <a:ext cx="7912656" cy="1012984"/>
          </a:xfrm>
          <a:prstGeom prst="rect">
            <a:avLst/>
          </a:prstGeom>
          <a:noFill/>
          <a:ln/>
        </p:spPr>
        <p:txBody>
          <a:bodyPr wrap="square" rtlCol="0" anchor="t"/>
          <a:lstStyle/>
          <a:p>
            <a:pPr marL="0" indent="0" algn="l">
              <a:lnSpc>
                <a:spcPts val="2659"/>
              </a:lnSpc>
              <a:buNone/>
            </a:pPr>
            <a:r>
              <a:rPr lang="en-US" sz="1662">
                <a:solidFill>
                  <a:srgbClr val="15213F"/>
                </a:solidFill>
                <a:latin typeface="Roboto" pitchFamily="34" charset="0"/>
                <a:ea typeface="Roboto" pitchFamily="34" charset="-122"/>
                <a:cs typeface="Roboto" pitchFamily="34" charset="-120"/>
              </a:rPr>
              <a:t>Ensuring the accuracy and reliability of the scraped data is essential. Inconsistent data formats, incomplete information, and changes in website structure can pose significant obstacles in obtaining high-quality data.</a:t>
            </a:r>
            <a:endParaRPr lang="en-US" sz="1662"/>
          </a:p>
        </p:txBody>
      </p:sp>
      <p:sp>
        <p:nvSpPr>
          <p:cNvPr id="17" name="Shape 14"/>
          <p:cNvSpPr/>
          <p:nvPr/>
        </p:nvSpPr>
        <p:spPr>
          <a:xfrm>
            <a:off x="5003006" y="6142196"/>
            <a:ext cx="738664" cy="42148"/>
          </a:xfrm>
          <a:prstGeom prst="rect">
            <a:avLst/>
          </a:prstGeom>
          <a:solidFill>
            <a:srgbClr val="BBC4DC"/>
          </a:solidFill>
          <a:ln/>
        </p:spPr>
      </p:sp>
      <p:sp>
        <p:nvSpPr>
          <p:cNvPr id="18" name="Shape 15"/>
          <p:cNvSpPr/>
          <p:nvPr/>
        </p:nvSpPr>
        <p:spPr>
          <a:xfrm>
            <a:off x="4528185" y="5925979"/>
            <a:ext cx="474821" cy="474821"/>
          </a:xfrm>
          <a:prstGeom prst="roundRect">
            <a:avLst>
              <a:gd name="adj" fmla="val 26670"/>
            </a:avLst>
          </a:prstGeom>
          <a:solidFill>
            <a:srgbClr val="DEE7F7"/>
          </a:solidFill>
          <a:ln/>
        </p:spPr>
      </p:sp>
      <p:sp>
        <p:nvSpPr>
          <p:cNvPr id="19" name="Text 16"/>
          <p:cNvSpPr/>
          <p:nvPr/>
        </p:nvSpPr>
        <p:spPr>
          <a:xfrm>
            <a:off x="4680109" y="5965508"/>
            <a:ext cx="170974" cy="395645"/>
          </a:xfrm>
          <a:prstGeom prst="rect">
            <a:avLst/>
          </a:prstGeom>
          <a:noFill/>
          <a:ln/>
        </p:spPr>
        <p:txBody>
          <a:bodyPr wrap="none" rtlCol="0" anchor="t"/>
          <a:lstStyle/>
          <a:p>
            <a:pPr marL="0" indent="0" algn="ctr">
              <a:lnSpc>
                <a:spcPts val="3116"/>
              </a:lnSpc>
              <a:buNone/>
            </a:pPr>
            <a:r>
              <a:rPr lang="en-US" sz="2493">
                <a:solidFill>
                  <a:srgbClr val="476FD6"/>
                </a:solidFill>
                <a:latin typeface="Roboto Slab" pitchFamily="34" charset="0"/>
                <a:ea typeface="Roboto Slab" pitchFamily="34" charset="-122"/>
                <a:cs typeface="Roboto Slab" pitchFamily="34" charset="-120"/>
              </a:rPr>
              <a:t>3</a:t>
            </a:r>
            <a:endParaRPr lang="en-US" sz="2493"/>
          </a:p>
        </p:txBody>
      </p:sp>
      <p:sp>
        <p:nvSpPr>
          <p:cNvPr id="20" name="Text 17"/>
          <p:cNvSpPr/>
          <p:nvPr/>
        </p:nvSpPr>
        <p:spPr>
          <a:xfrm>
            <a:off x="5926336" y="5972056"/>
            <a:ext cx="2638187" cy="329803"/>
          </a:xfrm>
          <a:prstGeom prst="rect">
            <a:avLst/>
          </a:prstGeom>
          <a:noFill/>
          <a:ln/>
        </p:spPr>
        <p:txBody>
          <a:bodyPr wrap="none" rtlCol="0" anchor="t"/>
          <a:lstStyle/>
          <a:p>
            <a:pPr marL="0" indent="0" algn="l">
              <a:lnSpc>
                <a:spcPts val="2597"/>
              </a:lnSpc>
              <a:buNone/>
            </a:pPr>
            <a:r>
              <a:rPr lang="en-US" sz="2077">
                <a:solidFill>
                  <a:srgbClr val="476FD6"/>
                </a:solidFill>
                <a:latin typeface="Roboto Slab" pitchFamily="34" charset="0"/>
                <a:ea typeface="Roboto Slab" pitchFamily="34" charset="-122"/>
                <a:cs typeface="Roboto Slab" pitchFamily="34" charset="-120"/>
              </a:rPr>
              <a:t>Avoiding Detection</a:t>
            </a:r>
            <a:endParaRPr lang="en-US" sz="2077"/>
          </a:p>
        </p:txBody>
      </p:sp>
      <p:sp>
        <p:nvSpPr>
          <p:cNvPr id="21" name="Text 18"/>
          <p:cNvSpPr/>
          <p:nvPr/>
        </p:nvSpPr>
        <p:spPr>
          <a:xfrm>
            <a:off x="5926336" y="6428423"/>
            <a:ext cx="7912656" cy="1012984"/>
          </a:xfrm>
          <a:prstGeom prst="rect">
            <a:avLst/>
          </a:prstGeom>
          <a:noFill/>
          <a:ln/>
        </p:spPr>
        <p:txBody>
          <a:bodyPr wrap="square" rtlCol="0" anchor="t"/>
          <a:lstStyle/>
          <a:p>
            <a:pPr marL="0" indent="0" algn="l">
              <a:lnSpc>
                <a:spcPts val="2659"/>
              </a:lnSpc>
              <a:buNone/>
            </a:pPr>
            <a:r>
              <a:rPr lang="en-US" sz="1662">
                <a:solidFill>
                  <a:srgbClr val="15213F"/>
                </a:solidFill>
                <a:latin typeface="Roboto" pitchFamily="34" charset="0"/>
                <a:ea typeface="Roboto" pitchFamily="34" charset="-122"/>
                <a:cs typeface="Roboto" pitchFamily="34" charset="-120"/>
              </a:rPr>
              <a:t>Many websites implement measures to prevent scraping, such as CAPTCHA challenges, IP blocking, and honeypot traps. Overcoming these obstacles while being respectful of the website's policies can be a significant challenge.</a:t>
            </a:r>
            <a:endParaRPr lang="en-US" sz="1662"/>
          </a:p>
        </p:txBody>
      </p:sp>
      <p:pic>
        <p:nvPicPr>
          <p:cNvPr id="2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505903"/>
            <a:ext cx="8196620" cy="694373"/>
          </a:xfrm>
          <a:prstGeom prst="rect">
            <a:avLst/>
          </a:prstGeom>
          <a:noFill/>
          <a:ln/>
        </p:spPr>
        <p:txBody>
          <a:bodyPr wrap="none" rtlCol="0" anchor="t"/>
          <a:lstStyle/>
          <a:p>
            <a:pPr marL="0" indent="0">
              <a:lnSpc>
                <a:spcPts val="5468"/>
              </a:lnSpc>
              <a:buNone/>
            </a:pPr>
            <a:r>
              <a:rPr lang="en-US" sz="4374">
                <a:solidFill>
                  <a:srgbClr val="476FD6"/>
                </a:solidFill>
                <a:latin typeface="Roboto Slab" pitchFamily="34" charset="0"/>
                <a:ea typeface="Roboto Slab" pitchFamily="34" charset="-122"/>
                <a:cs typeface="Roboto Slab" pitchFamily="34" charset="-120"/>
              </a:rPr>
              <a:t>System Development Approach</a:t>
            </a:r>
            <a:endParaRPr lang="en-US" sz="4374"/>
          </a:p>
        </p:txBody>
      </p:sp>
      <p:sp>
        <p:nvSpPr>
          <p:cNvPr id="5" name="Text 3"/>
          <p:cNvSpPr/>
          <p:nvPr/>
        </p:nvSpPr>
        <p:spPr>
          <a:xfrm>
            <a:off x="2037993" y="2755702"/>
            <a:ext cx="2777490" cy="347186"/>
          </a:xfrm>
          <a:prstGeom prst="rect">
            <a:avLst/>
          </a:prstGeom>
          <a:noFill/>
          <a:ln/>
        </p:spPr>
        <p:txBody>
          <a:bodyPr wrap="none" rtlCol="0" anchor="t"/>
          <a:lstStyle/>
          <a:p>
            <a:pPr marL="0" indent="0">
              <a:lnSpc>
                <a:spcPts val="2734"/>
              </a:lnSpc>
              <a:buNone/>
            </a:pPr>
            <a:r>
              <a:rPr lang="en-US" sz="2187">
                <a:solidFill>
                  <a:srgbClr val="476FD6"/>
                </a:solidFill>
                <a:latin typeface="Roboto Slab" pitchFamily="34" charset="0"/>
                <a:ea typeface="Roboto Slab" pitchFamily="34" charset="-122"/>
                <a:cs typeface="Roboto Slab" pitchFamily="34" charset="-120"/>
              </a:rPr>
              <a:t>Target Identification</a:t>
            </a:r>
            <a:endParaRPr lang="en-US" sz="2187"/>
          </a:p>
        </p:txBody>
      </p:sp>
      <p:sp>
        <p:nvSpPr>
          <p:cNvPr id="6" name="Text 4"/>
          <p:cNvSpPr/>
          <p:nvPr/>
        </p:nvSpPr>
        <p:spPr>
          <a:xfrm>
            <a:off x="2037993" y="3325058"/>
            <a:ext cx="3156347" cy="3198614"/>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The first step in developing a website scraping system is to clearly identify the target websites and the specific data that needs to be extracted. It's important to understand the structure and content of the websites to ensure effective data extraction.</a:t>
            </a:r>
            <a:endParaRPr lang="en-US" sz="1750"/>
          </a:p>
        </p:txBody>
      </p:sp>
      <p:sp>
        <p:nvSpPr>
          <p:cNvPr id="7" name="Text 5"/>
          <p:cNvSpPr/>
          <p:nvPr/>
        </p:nvSpPr>
        <p:spPr>
          <a:xfrm>
            <a:off x="5743932" y="2755702"/>
            <a:ext cx="2777490" cy="347186"/>
          </a:xfrm>
          <a:prstGeom prst="rect">
            <a:avLst/>
          </a:prstGeom>
          <a:noFill/>
          <a:ln/>
        </p:spPr>
        <p:txBody>
          <a:bodyPr wrap="none" rtlCol="0" anchor="t"/>
          <a:lstStyle/>
          <a:p>
            <a:pPr marL="0" indent="0">
              <a:lnSpc>
                <a:spcPts val="2734"/>
              </a:lnSpc>
              <a:buNone/>
            </a:pPr>
            <a:r>
              <a:rPr lang="en-US" sz="2187">
                <a:solidFill>
                  <a:srgbClr val="476FD6"/>
                </a:solidFill>
                <a:latin typeface="Roboto Slab" pitchFamily="34" charset="0"/>
                <a:ea typeface="Roboto Slab" pitchFamily="34" charset="-122"/>
                <a:cs typeface="Roboto Slab" pitchFamily="34" charset="-120"/>
              </a:rPr>
              <a:t>Tool Selection</a:t>
            </a:r>
            <a:endParaRPr lang="en-US" sz="2187"/>
          </a:p>
        </p:txBody>
      </p:sp>
      <p:sp>
        <p:nvSpPr>
          <p:cNvPr id="8" name="Text 6"/>
          <p:cNvSpPr/>
          <p:nvPr/>
        </p:nvSpPr>
        <p:spPr>
          <a:xfrm>
            <a:off x="5743932" y="3325058"/>
            <a:ext cx="3156347" cy="2843213"/>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Choosing the right tools is crucial in building an efficient web scraping system. This includes selecting appropriate libraries, frameworks, and programming languages that align with the project requirements.</a:t>
            </a:r>
            <a:endParaRPr lang="en-US" sz="1750"/>
          </a:p>
        </p:txBody>
      </p:sp>
      <p:sp>
        <p:nvSpPr>
          <p:cNvPr id="9" name="Text 7"/>
          <p:cNvSpPr/>
          <p:nvPr/>
        </p:nvSpPr>
        <p:spPr>
          <a:xfrm>
            <a:off x="9449872" y="2755702"/>
            <a:ext cx="2777490" cy="347186"/>
          </a:xfrm>
          <a:prstGeom prst="rect">
            <a:avLst/>
          </a:prstGeom>
          <a:noFill/>
          <a:ln/>
        </p:spPr>
        <p:txBody>
          <a:bodyPr wrap="none" rtlCol="0" anchor="t"/>
          <a:lstStyle/>
          <a:p>
            <a:pPr marL="0" indent="0">
              <a:lnSpc>
                <a:spcPts val="2734"/>
              </a:lnSpc>
              <a:buNone/>
            </a:pPr>
            <a:r>
              <a:rPr lang="en-US" sz="2187">
                <a:solidFill>
                  <a:srgbClr val="476FD6"/>
                </a:solidFill>
                <a:latin typeface="Roboto Slab" pitchFamily="34" charset="0"/>
                <a:ea typeface="Roboto Slab" pitchFamily="34" charset="-122"/>
                <a:cs typeface="Roboto Slab" pitchFamily="34" charset="-120"/>
              </a:rPr>
              <a:t>Data Management</a:t>
            </a:r>
            <a:endParaRPr lang="en-US" sz="2187"/>
          </a:p>
        </p:txBody>
      </p:sp>
      <p:sp>
        <p:nvSpPr>
          <p:cNvPr id="10" name="Text 8"/>
          <p:cNvSpPr/>
          <p:nvPr/>
        </p:nvSpPr>
        <p:spPr>
          <a:xfrm>
            <a:off x="9449872" y="3325058"/>
            <a:ext cx="3156347" cy="3198614"/>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Efficient data storage, processing, and maintenance are key considerations in the system development process. Developing a robust data management approach ensures that the extracted data is organized and accessible for analysis and application.</a:t>
            </a:r>
            <a:endParaRPr lang="en-US" sz="17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982504"/>
            <a:ext cx="6470213" cy="694373"/>
          </a:xfrm>
          <a:prstGeom prst="rect">
            <a:avLst/>
          </a:prstGeom>
          <a:noFill/>
          <a:ln/>
        </p:spPr>
        <p:txBody>
          <a:bodyPr wrap="none" rtlCol="0" anchor="t"/>
          <a:lstStyle/>
          <a:p>
            <a:pPr marL="0" indent="0">
              <a:lnSpc>
                <a:spcPts val="5468"/>
              </a:lnSpc>
              <a:buNone/>
            </a:pPr>
            <a:r>
              <a:rPr lang="en-US" sz="4374">
                <a:solidFill>
                  <a:srgbClr val="476FD6"/>
                </a:solidFill>
                <a:latin typeface="Roboto Slab" pitchFamily="34" charset="0"/>
                <a:ea typeface="Roboto Slab" pitchFamily="34" charset="-122"/>
                <a:cs typeface="Roboto Slab" pitchFamily="34" charset="-120"/>
              </a:rPr>
              <a:t>Algorithm &amp; Deployment</a:t>
            </a:r>
            <a:endParaRPr lang="en-US" sz="4374"/>
          </a:p>
        </p:txBody>
      </p:sp>
      <p:sp>
        <p:nvSpPr>
          <p:cNvPr id="6" name="Shape 3"/>
          <p:cNvSpPr/>
          <p:nvPr/>
        </p:nvSpPr>
        <p:spPr>
          <a:xfrm>
            <a:off x="4490799" y="2183725"/>
            <a:ext cx="499943" cy="499943"/>
          </a:xfrm>
          <a:prstGeom prst="roundRect">
            <a:avLst>
              <a:gd name="adj" fmla="val 26667"/>
            </a:avLst>
          </a:prstGeom>
          <a:solidFill>
            <a:srgbClr val="DEE7F7"/>
          </a:solidFill>
          <a:ln/>
        </p:spPr>
      </p:sp>
      <p:sp>
        <p:nvSpPr>
          <p:cNvPr id="7" name="Text 4"/>
          <p:cNvSpPr/>
          <p:nvPr/>
        </p:nvSpPr>
        <p:spPr>
          <a:xfrm>
            <a:off x="4672013" y="2225397"/>
            <a:ext cx="137398" cy="416481"/>
          </a:xfrm>
          <a:prstGeom prst="rect">
            <a:avLst/>
          </a:prstGeom>
          <a:noFill/>
          <a:ln/>
        </p:spPr>
        <p:txBody>
          <a:bodyPr wrap="none" rtlCol="0" anchor="t"/>
          <a:lstStyle/>
          <a:p>
            <a:pPr marL="0" indent="0" algn="ctr">
              <a:lnSpc>
                <a:spcPts val="3281"/>
              </a:lnSpc>
              <a:buNone/>
            </a:pPr>
            <a:r>
              <a:rPr lang="en-US" sz="2624">
                <a:solidFill>
                  <a:srgbClr val="476FD6"/>
                </a:solidFill>
                <a:latin typeface="Roboto Slab" pitchFamily="34" charset="0"/>
                <a:ea typeface="Roboto Slab" pitchFamily="34" charset="-122"/>
                <a:cs typeface="Roboto Slab" pitchFamily="34" charset="-120"/>
              </a:rPr>
              <a:t>1</a:t>
            </a:r>
            <a:endParaRPr lang="en-US" sz="2624"/>
          </a:p>
        </p:txBody>
      </p:sp>
      <p:sp>
        <p:nvSpPr>
          <p:cNvPr id="8" name="Text 5"/>
          <p:cNvSpPr/>
          <p:nvPr/>
        </p:nvSpPr>
        <p:spPr>
          <a:xfrm>
            <a:off x="5212913" y="2260044"/>
            <a:ext cx="2777490" cy="347186"/>
          </a:xfrm>
          <a:prstGeom prst="rect">
            <a:avLst/>
          </a:prstGeom>
          <a:noFill/>
          <a:ln/>
        </p:spPr>
        <p:txBody>
          <a:bodyPr wrap="none" rtlCol="0" anchor="t"/>
          <a:lstStyle/>
          <a:p>
            <a:pPr marL="0" indent="0">
              <a:lnSpc>
                <a:spcPts val="2734"/>
              </a:lnSpc>
              <a:buNone/>
            </a:pPr>
            <a:r>
              <a:rPr lang="en-US" sz="2187">
                <a:solidFill>
                  <a:srgbClr val="476FD6"/>
                </a:solidFill>
                <a:latin typeface="Roboto Slab" pitchFamily="34" charset="0"/>
                <a:ea typeface="Roboto Slab" pitchFamily="34" charset="-122"/>
                <a:cs typeface="Roboto Slab" pitchFamily="34" charset="-120"/>
              </a:rPr>
              <a:t>Algorithm Design</a:t>
            </a:r>
            <a:endParaRPr lang="en-US" sz="2187"/>
          </a:p>
        </p:txBody>
      </p:sp>
      <p:sp>
        <p:nvSpPr>
          <p:cNvPr id="9" name="Text 6"/>
          <p:cNvSpPr/>
          <p:nvPr/>
        </p:nvSpPr>
        <p:spPr>
          <a:xfrm>
            <a:off x="5212913" y="2740462"/>
            <a:ext cx="3820001" cy="2132409"/>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Designing effective algorithms for web scraping involves considering factors such as data volume, processing speed, and error handling. It requires a balance between efficiency and accuracy.</a:t>
            </a:r>
            <a:endParaRPr lang="en-US" sz="1750"/>
          </a:p>
        </p:txBody>
      </p:sp>
      <p:sp>
        <p:nvSpPr>
          <p:cNvPr id="10" name="Shape 7"/>
          <p:cNvSpPr/>
          <p:nvPr/>
        </p:nvSpPr>
        <p:spPr>
          <a:xfrm>
            <a:off x="9255085" y="2183725"/>
            <a:ext cx="499943" cy="499943"/>
          </a:xfrm>
          <a:prstGeom prst="roundRect">
            <a:avLst>
              <a:gd name="adj" fmla="val 26667"/>
            </a:avLst>
          </a:prstGeom>
          <a:solidFill>
            <a:srgbClr val="DEE7F7"/>
          </a:solidFill>
          <a:ln/>
        </p:spPr>
      </p:sp>
      <p:sp>
        <p:nvSpPr>
          <p:cNvPr id="11" name="Text 8"/>
          <p:cNvSpPr/>
          <p:nvPr/>
        </p:nvSpPr>
        <p:spPr>
          <a:xfrm>
            <a:off x="9412962" y="2225397"/>
            <a:ext cx="184071" cy="416481"/>
          </a:xfrm>
          <a:prstGeom prst="rect">
            <a:avLst/>
          </a:prstGeom>
          <a:noFill/>
          <a:ln/>
        </p:spPr>
        <p:txBody>
          <a:bodyPr wrap="none" rtlCol="0" anchor="t"/>
          <a:lstStyle/>
          <a:p>
            <a:pPr marL="0" indent="0" algn="ctr">
              <a:lnSpc>
                <a:spcPts val="3281"/>
              </a:lnSpc>
              <a:buNone/>
            </a:pPr>
            <a:r>
              <a:rPr lang="en-US" sz="2624">
                <a:solidFill>
                  <a:srgbClr val="476FD6"/>
                </a:solidFill>
                <a:latin typeface="Roboto Slab" pitchFamily="34" charset="0"/>
                <a:ea typeface="Roboto Slab" pitchFamily="34" charset="-122"/>
                <a:cs typeface="Roboto Slab" pitchFamily="34" charset="-120"/>
              </a:rPr>
              <a:t>2</a:t>
            </a:r>
            <a:endParaRPr lang="en-US" sz="2624"/>
          </a:p>
        </p:txBody>
      </p:sp>
      <p:sp>
        <p:nvSpPr>
          <p:cNvPr id="12" name="Text 9"/>
          <p:cNvSpPr/>
          <p:nvPr/>
        </p:nvSpPr>
        <p:spPr>
          <a:xfrm>
            <a:off x="9977199" y="2260044"/>
            <a:ext cx="2777490" cy="347186"/>
          </a:xfrm>
          <a:prstGeom prst="rect">
            <a:avLst/>
          </a:prstGeom>
          <a:noFill/>
          <a:ln/>
        </p:spPr>
        <p:txBody>
          <a:bodyPr wrap="none" rtlCol="0" anchor="t"/>
          <a:lstStyle/>
          <a:p>
            <a:pPr marL="0" indent="0">
              <a:lnSpc>
                <a:spcPts val="2734"/>
              </a:lnSpc>
              <a:buNone/>
            </a:pPr>
            <a:r>
              <a:rPr lang="en-US" sz="2187">
                <a:solidFill>
                  <a:srgbClr val="476FD6"/>
                </a:solidFill>
                <a:latin typeface="Roboto Slab" pitchFamily="34" charset="0"/>
                <a:ea typeface="Roboto Slab" pitchFamily="34" charset="-122"/>
                <a:cs typeface="Roboto Slab" pitchFamily="34" charset="-120"/>
              </a:rPr>
              <a:t>Scalable Deployment</a:t>
            </a:r>
            <a:endParaRPr lang="en-US" sz="2187"/>
          </a:p>
        </p:txBody>
      </p:sp>
      <p:sp>
        <p:nvSpPr>
          <p:cNvPr id="13" name="Text 10"/>
          <p:cNvSpPr/>
          <p:nvPr/>
        </p:nvSpPr>
        <p:spPr>
          <a:xfrm>
            <a:off x="9977199" y="2740462"/>
            <a:ext cx="3820001" cy="2487811"/>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Deploying a web scraping system at scale involves addressing challenges related to resource management, scheduling, and monitoring. Scalability ensures that the system can handle increasing data volumes and user demands.</a:t>
            </a:r>
            <a:endParaRPr lang="en-US" sz="1750"/>
          </a:p>
        </p:txBody>
      </p:sp>
      <p:sp>
        <p:nvSpPr>
          <p:cNvPr id="14" name="Shape 11"/>
          <p:cNvSpPr/>
          <p:nvPr/>
        </p:nvSpPr>
        <p:spPr>
          <a:xfrm>
            <a:off x="4490799" y="5624036"/>
            <a:ext cx="499943" cy="499943"/>
          </a:xfrm>
          <a:prstGeom prst="roundRect">
            <a:avLst>
              <a:gd name="adj" fmla="val 26667"/>
            </a:avLst>
          </a:prstGeom>
          <a:solidFill>
            <a:srgbClr val="DEE7F7"/>
          </a:solidFill>
          <a:ln/>
        </p:spPr>
      </p:sp>
      <p:sp>
        <p:nvSpPr>
          <p:cNvPr id="15" name="Text 12"/>
          <p:cNvSpPr/>
          <p:nvPr/>
        </p:nvSpPr>
        <p:spPr>
          <a:xfrm>
            <a:off x="4650700" y="5665708"/>
            <a:ext cx="180023" cy="416481"/>
          </a:xfrm>
          <a:prstGeom prst="rect">
            <a:avLst/>
          </a:prstGeom>
          <a:noFill/>
          <a:ln/>
        </p:spPr>
        <p:txBody>
          <a:bodyPr wrap="none" rtlCol="0" anchor="t"/>
          <a:lstStyle/>
          <a:p>
            <a:pPr marL="0" indent="0" algn="ctr">
              <a:lnSpc>
                <a:spcPts val="3281"/>
              </a:lnSpc>
              <a:buNone/>
            </a:pPr>
            <a:r>
              <a:rPr lang="en-US" sz="2624">
                <a:solidFill>
                  <a:srgbClr val="476FD6"/>
                </a:solidFill>
                <a:latin typeface="Roboto Slab" pitchFamily="34" charset="0"/>
                <a:ea typeface="Roboto Slab" pitchFamily="34" charset="-122"/>
                <a:cs typeface="Roboto Slab" pitchFamily="34" charset="-120"/>
              </a:rPr>
              <a:t>3</a:t>
            </a:r>
            <a:endParaRPr lang="en-US" sz="2624"/>
          </a:p>
        </p:txBody>
      </p:sp>
      <p:sp>
        <p:nvSpPr>
          <p:cNvPr id="16" name="Text 13"/>
          <p:cNvSpPr/>
          <p:nvPr/>
        </p:nvSpPr>
        <p:spPr>
          <a:xfrm>
            <a:off x="5212913" y="5700355"/>
            <a:ext cx="2975134" cy="347186"/>
          </a:xfrm>
          <a:prstGeom prst="rect">
            <a:avLst/>
          </a:prstGeom>
          <a:noFill/>
          <a:ln/>
        </p:spPr>
        <p:txBody>
          <a:bodyPr wrap="none" rtlCol="0" anchor="t"/>
          <a:lstStyle/>
          <a:p>
            <a:pPr marL="0" indent="0">
              <a:lnSpc>
                <a:spcPts val="2734"/>
              </a:lnSpc>
              <a:buNone/>
            </a:pPr>
            <a:r>
              <a:rPr lang="en-US" sz="2187">
                <a:solidFill>
                  <a:srgbClr val="476FD6"/>
                </a:solidFill>
                <a:latin typeface="Roboto Slab" pitchFamily="34" charset="0"/>
                <a:ea typeface="Roboto Slab" pitchFamily="34" charset="-122"/>
                <a:cs typeface="Roboto Slab" pitchFamily="34" charset="-120"/>
              </a:rPr>
              <a:t>Ethical Considerations</a:t>
            </a:r>
            <a:endParaRPr lang="en-US" sz="2187"/>
          </a:p>
        </p:txBody>
      </p:sp>
      <p:sp>
        <p:nvSpPr>
          <p:cNvPr id="17" name="Text 14"/>
          <p:cNvSpPr/>
          <p:nvPr/>
        </p:nvSpPr>
        <p:spPr>
          <a:xfrm>
            <a:off x="5212913" y="6180773"/>
            <a:ext cx="8584287" cy="1066205"/>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Understanding and adhering to ethical guidelines in web scraping is crucial. This includes respecting website policies, user privacy, and data usage rights throughout the algorithm design and deployment process.</a:t>
            </a:r>
            <a:endParaRPr lang="en-US" sz="17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34760"/>
            <a:ext cx="5677972" cy="694373"/>
          </a:xfrm>
          <a:prstGeom prst="rect">
            <a:avLst/>
          </a:prstGeom>
          <a:noFill/>
          <a:ln/>
        </p:spPr>
        <p:txBody>
          <a:bodyPr wrap="none" rtlCol="0" anchor="t"/>
          <a:lstStyle/>
          <a:p>
            <a:pPr marL="0" indent="0">
              <a:lnSpc>
                <a:spcPts val="5468"/>
              </a:lnSpc>
              <a:buNone/>
            </a:pPr>
            <a:r>
              <a:rPr lang="en-US" sz="4374">
                <a:solidFill>
                  <a:srgbClr val="476FD6"/>
                </a:solidFill>
                <a:latin typeface="Roboto Slab" pitchFamily="34" charset="0"/>
                <a:ea typeface="Roboto Slab" pitchFamily="34" charset="-122"/>
                <a:cs typeface="Roboto Slab" pitchFamily="34" charset="-120"/>
              </a:rPr>
              <a:t>Result (Output Image)</a:t>
            </a:r>
            <a:endParaRPr lang="en-US" sz="4374"/>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a:solidFill>
                  <a:srgbClr val="476FD6"/>
                </a:solidFill>
                <a:latin typeface="Roboto Slab" pitchFamily="34" charset="0"/>
                <a:ea typeface="Roboto Slab" pitchFamily="34" charset="-122"/>
                <a:cs typeface="Roboto Slab" pitchFamily="34" charset="-120"/>
              </a:rPr>
              <a:t>Data Extraction</a:t>
            </a:r>
            <a:endParaRPr lang="en-US" sz="2187"/>
          </a:p>
        </p:txBody>
      </p:sp>
      <p:sp>
        <p:nvSpPr>
          <p:cNvPr id="8" name="Text 4"/>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a:solidFill>
                  <a:srgbClr val="15213F"/>
                </a:solidFill>
                <a:latin typeface="Roboto" pitchFamily="34" charset="0"/>
                <a:ea typeface="Roboto" pitchFamily="34" charset="-122"/>
                <a:cs typeface="Roboto" pitchFamily="34" charset="-120"/>
              </a:rPr>
              <a:t>Web scraping results in the extraction of structured data from various websites to facilitate analysis and decision-making processes.</a:t>
            </a:r>
            <a:endParaRPr lang="en-US" sz="175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a:solidFill>
                  <a:srgbClr val="476FD6"/>
                </a:solidFill>
                <a:latin typeface="Roboto Slab" pitchFamily="34" charset="0"/>
                <a:ea typeface="Roboto Slab" pitchFamily="34" charset="-122"/>
                <a:cs typeface="Roboto Slab" pitchFamily="34" charset="-120"/>
              </a:rPr>
              <a:t>Insight Generation</a:t>
            </a:r>
            <a:endParaRPr lang="en-US" sz="2187"/>
          </a:p>
        </p:txBody>
      </p:sp>
      <p:sp>
        <p:nvSpPr>
          <p:cNvPr id="11" name="Text 6"/>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a:solidFill>
                  <a:srgbClr val="15213F"/>
                </a:solidFill>
                <a:latin typeface="Roboto" pitchFamily="34" charset="0"/>
                <a:ea typeface="Roboto" pitchFamily="34" charset="-122"/>
                <a:cs typeface="Roboto" pitchFamily="34" charset="-120"/>
              </a:rPr>
              <a:t>The extracted data is processed to generate insights and trends that can drive strategic decisions and innovative solutions in a variety of fields.</a:t>
            </a:r>
            <a:endParaRPr lang="en-US" sz="175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3209806" cy="347186"/>
          </a:xfrm>
          <a:prstGeom prst="rect">
            <a:avLst/>
          </a:prstGeom>
          <a:noFill/>
          <a:ln/>
        </p:spPr>
        <p:txBody>
          <a:bodyPr wrap="none" rtlCol="0" anchor="t"/>
          <a:lstStyle/>
          <a:p>
            <a:pPr marL="0" indent="0" algn="l">
              <a:lnSpc>
                <a:spcPts val="2734"/>
              </a:lnSpc>
              <a:buNone/>
            </a:pPr>
            <a:r>
              <a:rPr lang="en-US" sz="2187">
                <a:solidFill>
                  <a:srgbClr val="476FD6"/>
                </a:solidFill>
                <a:latin typeface="Roboto Slab" pitchFamily="34" charset="0"/>
                <a:ea typeface="Roboto Slab" pitchFamily="34" charset="-122"/>
                <a:cs typeface="Roboto Slab" pitchFamily="34" charset="-120"/>
              </a:rPr>
              <a:t>Automation Possibilities</a:t>
            </a:r>
            <a:endParaRPr lang="en-US" sz="2187"/>
          </a:p>
        </p:txBody>
      </p:sp>
      <p:sp>
        <p:nvSpPr>
          <p:cNvPr id="14" name="Text 8"/>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a:solidFill>
                  <a:srgbClr val="15213F"/>
                </a:solidFill>
                <a:latin typeface="Roboto" pitchFamily="34" charset="0"/>
                <a:ea typeface="Roboto" pitchFamily="34" charset="-122"/>
                <a:cs typeface="Roboto" pitchFamily="34" charset="-120"/>
              </a:rPr>
              <a:t>Web scraping facilitates the automation of data collection processes, leading to increased efficiency and the ability to track dynamic changes in real-time.</a:t>
            </a:r>
            <a:endParaRPr lang="en-US" sz="17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143476"/>
            <a:ext cx="5554980" cy="694373"/>
          </a:xfrm>
          <a:prstGeom prst="rect">
            <a:avLst/>
          </a:prstGeom>
          <a:noFill/>
          <a:ln/>
        </p:spPr>
        <p:txBody>
          <a:bodyPr wrap="none" rtlCol="0" anchor="t"/>
          <a:lstStyle/>
          <a:p>
            <a:pPr marL="0" indent="0">
              <a:lnSpc>
                <a:spcPts val="5468"/>
              </a:lnSpc>
              <a:buNone/>
            </a:pPr>
            <a:r>
              <a:rPr lang="en-US" sz="4374">
                <a:solidFill>
                  <a:srgbClr val="476FD6"/>
                </a:solidFill>
                <a:latin typeface="Roboto Slab" pitchFamily="34" charset="0"/>
                <a:ea typeface="Roboto Slab" pitchFamily="34" charset="-122"/>
                <a:cs typeface="Roboto Slab" pitchFamily="34" charset="-120"/>
              </a:rPr>
              <a:t>Conclusion</a:t>
            </a:r>
            <a:endParaRPr lang="en-US" sz="4374"/>
          </a:p>
        </p:txBody>
      </p:sp>
      <p:sp>
        <p:nvSpPr>
          <p:cNvPr id="6" name="Shape 3"/>
          <p:cNvSpPr/>
          <p:nvPr/>
        </p:nvSpPr>
        <p:spPr>
          <a:xfrm>
            <a:off x="4490799" y="2171105"/>
            <a:ext cx="4542115" cy="3057168"/>
          </a:xfrm>
          <a:prstGeom prst="roundRect">
            <a:avLst>
              <a:gd name="adj" fmla="val 4361"/>
            </a:avLst>
          </a:prstGeom>
          <a:solidFill>
            <a:srgbClr val="DEE7F7"/>
          </a:solidFill>
          <a:ln/>
        </p:spPr>
      </p:sp>
      <p:sp>
        <p:nvSpPr>
          <p:cNvPr id="7" name="Text 4"/>
          <p:cNvSpPr/>
          <p:nvPr/>
        </p:nvSpPr>
        <p:spPr>
          <a:xfrm>
            <a:off x="4712970" y="2393275"/>
            <a:ext cx="2777490" cy="347186"/>
          </a:xfrm>
          <a:prstGeom prst="rect">
            <a:avLst/>
          </a:prstGeom>
          <a:noFill/>
          <a:ln/>
        </p:spPr>
        <p:txBody>
          <a:bodyPr wrap="none" rtlCol="0" anchor="t"/>
          <a:lstStyle/>
          <a:p>
            <a:pPr marL="0" indent="0">
              <a:lnSpc>
                <a:spcPts val="2734"/>
              </a:lnSpc>
              <a:buNone/>
            </a:pPr>
            <a:r>
              <a:rPr lang="en-US" sz="2187">
                <a:solidFill>
                  <a:srgbClr val="476FD6"/>
                </a:solidFill>
                <a:latin typeface="Roboto Slab" pitchFamily="34" charset="0"/>
                <a:ea typeface="Roboto Slab" pitchFamily="34" charset="-122"/>
                <a:cs typeface="Roboto Slab" pitchFamily="34" charset="-120"/>
              </a:rPr>
              <a:t>Data Accessibility</a:t>
            </a:r>
            <a:endParaRPr lang="en-US" sz="2187"/>
          </a:p>
        </p:txBody>
      </p:sp>
      <p:sp>
        <p:nvSpPr>
          <p:cNvPr id="8" name="Text 5"/>
          <p:cNvSpPr/>
          <p:nvPr/>
        </p:nvSpPr>
        <p:spPr>
          <a:xfrm>
            <a:off x="4712970" y="2873693"/>
            <a:ext cx="4097774" cy="1421606"/>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Web scraping provides access to a wealth of data that can contribute to research, innovation, and informed decision-making across diverse domains.</a:t>
            </a:r>
            <a:endParaRPr lang="en-US" sz="1750"/>
          </a:p>
        </p:txBody>
      </p:sp>
      <p:sp>
        <p:nvSpPr>
          <p:cNvPr id="9" name="Shape 6"/>
          <p:cNvSpPr/>
          <p:nvPr/>
        </p:nvSpPr>
        <p:spPr>
          <a:xfrm>
            <a:off x="9255085" y="2171105"/>
            <a:ext cx="4542115" cy="3057168"/>
          </a:xfrm>
          <a:prstGeom prst="roundRect">
            <a:avLst>
              <a:gd name="adj" fmla="val 4361"/>
            </a:avLst>
          </a:prstGeom>
          <a:solidFill>
            <a:srgbClr val="DEE7F7"/>
          </a:solidFill>
          <a:ln/>
        </p:spPr>
      </p:sp>
      <p:sp>
        <p:nvSpPr>
          <p:cNvPr id="10" name="Text 7"/>
          <p:cNvSpPr/>
          <p:nvPr/>
        </p:nvSpPr>
        <p:spPr>
          <a:xfrm>
            <a:off x="9477256" y="2393275"/>
            <a:ext cx="3551158" cy="347186"/>
          </a:xfrm>
          <a:prstGeom prst="rect">
            <a:avLst/>
          </a:prstGeom>
          <a:noFill/>
          <a:ln/>
        </p:spPr>
        <p:txBody>
          <a:bodyPr wrap="none" rtlCol="0" anchor="t"/>
          <a:lstStyle/>
          <a:p>
            <a:pPr marL="0" indent="0">
              <a:lnSpc>
                <a:spcPts val="2734"/>
              </a:lnSpc>
              <a:buNone/>
            </a:pPr>
            <a:r>
              <a:rPr lang="en-US" sz="2187">
                <a:solidFill>
                  <a:srgbClr val="476FD6"/>
                </a:solidFill>
                <a:latin typeface="Roboto Slab" pitchFamily="34" charset="0"/>
                <a:ea typeface="Roboto Slab" pitchFamily="34" charset="-122"/>
                <a:cs typeface="Roboto Slab" pitchFamily="34" charset="-120"/>
              </a:rPr>
              <a:t>Challenges &amp; Opportunities</a:t>
            </a:r>
            <a:endParaRPr lang="en-US" sz="2187"/>
          </a:p>
        </p:txBody>
      </p:sp>
      <p:sp>
        <p:nvSpPr>
          <p:cNvPr id="11" name="Text 8"/>
          <p:cNvSpPr/>
          <p:nvPr/>
        </p:nvSpPr>
        <p:spPr>
          <a:xfrm>
            <a:off x="9477256" y="2873693"/>
            <a:ext cx="4097774" cy="2132409"/>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The conclusion of any web scraping project involves a reflection on the challenges encountered, as well as the opportunities uncovered for future development and refinement of the process.</a:t>
            </a:r>
            <a:endParaRPr lang="en-US" sz="1750"/>
          </a:p>
        </p:txBody>
      </p:sp>
      <p:sp>
        <p:nvSpPr>
          <p:cNvPr id="12" name="Shape 9"/>
          <p:cNvSpPr/>
          <p:nvPr/>
        </p:nvSpPr>
        <p:spPr>
          <a:xfrm>
            <a:off x="4490799" y="5450443"/>
            <a:ext cx="9306401" cy="1635562"/>
          </a:xfrm>
          <a:prstGeom prst="roundRect">
            <a:avLst>
              <a:gd name="adj" fmla="val 8151"/>
            </a:avLst>
          </a:prstGeom>
          <a:solidFill>
            <a:srgbClr val="DEE7F7"/>
          </a:solidFill>
          <a:ln/>
        </p:spPr>
      </p:sp>
      <p:sp>
        <p:nvSpPr>
          <p:cNvPr id="13" name="Text 10"/>
          <p:cNvSpPr/>
          <p:nvPr/>
        </p:nvSpPr>
        <p:spPr>
          <a:xfrm>
            <a:off x="4712970" y="5672614"/>
            <a:ext cx="2777490" cy="347186"/>
          </a:xfrm>
          <a:prstGeom prst="rect">
            <a:avLst/>
          </a:prstGeom>
          <a:noFill/>
          <a:ln/>
        </p:spPr>
        <p:txBody>
          <a:bodyPr wrap="none" rtlCol="0" anchor="t"/>
          <a:lstStyle/>
          <a:p>
            <a:pPr marL="0" indent="0">
              <a:lnSpc>
                <a:spcPts val="2734"/>
              </a:lnSpc>
              <a:buNone/>
            </a:pPr>
            <a:r>
              <a:rPr lang="en-US" sz="2187">
                <a:solidFill>
                  <a:srgbClr val="476FD6"/>
                </a:solidFill>
                <a:latin typeface="Roboto Slab" pitchFamily="34" charset="0"/>
                <a:ea typeface="Roboto Slab" pitchFamily="34" charset="-122"/>
                <a:cs typeface="Roboto Slab" pitchFamily="34" charset="-120"/>
              </a:rPr>
              <a:t>Ethical Framework</a:t>
            </a:r>
            <a:endParaRPr lang="en-US" sz="2187"/>
          </a:p>
        </p:txBody>
      </p:sp>
      <p:sp>
        <p:nvSpPr>
          <p:cNvPr id="14" name="Text 11"/>
          <p:cNvSpPr/>
          <p:nvPr/>
        </p:nvSpPr>
        <p:spPr>
          <a:xfrm>
            <a:off x="4712970" y="6153031"/>
            <a:ext cx="8862060" cy="710803"/>
          </a:xfrm>
          <a:prstGeom prst="rect">
            <a:avLst/>
          </a:prstGeom>
          <a:noFill/>
          <a:ln/>
        </p:spPr>
        <p:txBody>
          <a:bodyPr wrap="squar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A critical aspect of the conclusion is the evaluation of ethical considerations and the assurance that the web scraping process has been conducted in a responsible manner.</a:t>
            </a:r>
            <a:endParaRPr lang="en-US" sz="17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909882"/>
            <a:ext cx="5554980" cy="694373"/>
          </a:xfrm>
          <a:prstGeom prst="rect">
            <a:avLst/>
          </a:prstGeom>
          <a:noFill/>
          <a:ln/>
        </p:spPr>
        <p:txBody>
          <a:bodyPr wrap="none" rtlCol="0" anchor="t"/>
          <a:lstStyle/>
          <a:p>
            <a:pPr marL="0" indent="0">
              <a:lnSpc>
                <a:spcPts val="5468"/>
              </a:lnSpc>
              <a:buNone/>
            </a:pPr>
            <a:r>
              <a:rPr lang="en-US" sz="4374">
                <a:solidFill>
                  <a:srgbClr val="476FD6"/>
                </a:solidFill>
                <a:latin typeface="Roboto Slab" pitchFamily="34" charset="0"/>
                <a:ea typeface="Roboto Slab" pitchFamily="34" charset="-122"/>
                <a:cs typeface="Roboto Slab" pitchFamily="34" charset="-120"/>
              </a:rPr>
              <a:t>Future Scope</a:t>
            </a:r>
            <a:endParaRPr lang="en-US" sz="4374"/>
          </a:p>
        </p:txBody>
      </p:sp>
      <p:pic>
        <p:nvPicPr>
          <p:cNvPr id="5" name="Image 0" descr="preencoded.png"/>
          <p:cNvPicPr>
            <a:picLocks noChangeAspect="1"/>
          </p:cNvPicPr>
          <p:nvPr/>
        </p:nvPicPr>
        <p:blipFill>
          <a:blip r:embed="rId3"/>
          <a:stretch>
            <a:fillRect/>
          </a:stretch>
        </p:blipFill>
        <p:spPr>
          <a:xfrm>
            <a:off x="2037993" y="3048595"/>
            <a:ext cx="444341" cy="444341"/>
          </a:xfrm>
          <a:prstGeom prst="rect">
            <a:avLst/>
          </a:prstGeom>
        </p:spPr>
      </p:pic>
      <p:sp>
        <p:nvSpPr>
          <p:cNvPr id="6" name="Text 3"/>
          <p:cNvSpPr/>
          <p:nvPr/>
        </p:nvSpPr>
        <p:spPr>
          <a:xfrm>
            <a:off x="2037993" y="3715107"/>
            <a:ext cx="3295888" cy="694373"/>
          </a:xfrm>
          <a:prstGeom prst="rect">
            <a:avLst/>
          </a:prstGeom>
          <a:noFill/>
          <a:ln/>
        </p:spPr>
        <p:txBody>
          <a:bodyPr wrap="square" rtlCol="0" anchor="t"/>
          <a:lstStyle/>
          <a:p>
            <a:pPr marL="0" indent="0" algn="l">
              <a:lnSpc>
                <a:spcPts val="2734"/>
              </a:lnSpc>
              <a:buNone/>
            </a:pPr>
            <a:r>
              <a:rPr lang="en-US" sz="2187">
                <a:solidFill>
                  <a:srgbClr val="476FD6"/>
                </a:solidFill>
                <a:latin typeface="Roboto Slab" pitchFamily="34" charset="0"/>
                <a:ea typeface="Roboto Slab" pitchFamily="34" charset="-122"/>
                <a:cs typeface="Roboto Slab" pitchFamily="34" charset="-120"/>
              </a:rPr>
              <a:t>Technological Advancements</a:t>
            </a:r>
            <a:endParaRPr lang="en-US" sz="2187"/>
          </a:p>
        </p:txBody>
      </p:sp>
      <p:sp>
        <p:nvSpPr>
          <p:cNvPr id="7" name="Text 4"/>
          <p:cNvSpPr/>
          <p:nvPr/>
        </p:nvSpPr>
        <p:spPr>
          <a:xfrm>
            <a:off x="2037993" y="4542711"/>
            <a:ext cx="3295888" cy="1777008"/>
          </a:xfrm>
          <a:prstGeom prst="rect">
            <a:avLst/>
          </a:prstGeom>
          <a:noFill/>
          <a:ln/>
        </p:spPr>
        <p:txBody>
          <a:bodyPr wrap="square" rtlCol="0" anchor="t"/>
          <a:lstStyle/>
          <a:p>
            <a:pPr marL="0" indent="0" algn="l">
              <a:lnSpc>
                <a:spcPts val="2799"/>
              </a:lnSpc>
              <a:buNone/>
            </a:pPr>
            <a:r>
              <a:rPr lang="en-US" sz="1750">
                <a:solidFill>
                  <a:srgbClr val="15213F"/>
                </a:solidFill>
                <a:latin typeface="Roboto" pitchFamily="34" charset="0"/>
                <a:ea typeface="Roboto" pitchFamily="34" charset="-122"/>
                <a:cs typeface="Roboto" pitchFamily="34" charset="-120"/>
              </a:rPr>
              <a:t>Future advancements in technology may lead to new tools and methods for more efficient and versatile web scraping processes.</a:t>
            </a:r>
            <a:endParaRPr lang="en-US" sz="1750"/>
          </a:p>
        </p:txBody>
      </p:sp>
      <p:pic>
        <p:nvPicPr>
          <p:cNvPr id="8" name="Image 1" descr="preencoded.png"/>
          <p:cNvPicPr>
            <a:picLocks noChangeAspect="1"/>
          </p:cNvPicPr>
          <p:nvPr/>
        </p:nvPicPr>
        <p:blipFill>
          <a:blip r:embed="rId4"/>
          <a:stretch>
            <a:fillRect/>
          </a:stretch>
        </p:blipFill>
        <p:spPr>
          <a:xfrm>
            <a:off x="5667137" y="3048595"/>
            <a:ext cx="444341" cy="444341"/>
          </a:xfrm>
          <a:prstGeom prst="rect">
            <a:avLst/>
          </a:prstGeom>
        </p:spPr>
      </p:pic>
      <p:sp>
        <p:nvSpPr>
          <p:cNvPr id="9" name="Text 5"/>
          <p:cNvSpPr/>
          <p:nvPr/>
        </p:nvSpPr>
        <p:spPr>
          <a:xfrm>
            <a:off x="5667137" y="3715107"/>
            <a:ext cx="3146822" cy="347186"/>
          </a:xfrm>
          <a:prstGeom prst="rect">
            <a:avLst/>
          </a:prstGeom>
          <a:noFill/>
          <a:ln/>
        </p:spPr>
        <p:txBody>
          <a:bodyPr wrap="none" rtlCol="0" anchor="t"/>
          <a:lstStyle/>
          <a:p>
            <a:pPr marL="0" indent="0" algn="l">
              <a:lnSpc>
                <a:spcPts val="2734"/>
              </a:lnSpc>
              <a:buNone/>
            </a:pPr>
            <a:r>
              <a:rPr lang="en-US" sz="2187">
                <a:solidFill>
                  <a:srgbClr val="476FD6"/>
                </a:solidFill>
                <a:latin typeface="Roboto Slab" pitchFamily="34" charset="0"/>
                <a:ea typeface="Roboto Slab" pitchFamily="34" charset="-122"/>
                <a:cs typeface="Roboto Slab" pitchFamily="34" charset="-120"/>
              </a:rPr>
              <a:t>Innovative Applications</a:t>
            </a:r>
            <a:endParaRPr lang="en-US" sz="2187"/>
          </a:p>
        </p:txBody>
      </p:sp>
      <p:sp>
        <p:nvSpPr>
          <p:cNvPr id="10" name="Text 6"/>
          <p:cNvSpPr/>
          <p:nvPr/>
        </p:nvSpPr>
        <p:spPr>
          <a:xfrm>
            <a:off x="5667137" y="4195524"/>
            <a:ext cx="3296007" cy="1777008"/>
          </a:xfrm>
          <a:prstGeom prst="rect">
            <a:avLst/>
          </a:prstGeom>
          <a:noFill/>
          <a:ln/>
        </p:spPr>
        <p:txBody>
          <a:bodyPr wrap="square" rtlCol="0" anchor="t"/>
          <a:lstStyle/>
          <a:p>
            <a:pPr marL="0" indent="0" algn="l">
              <a:lnSpc>
                <a:spcPts val="2799"/>
              </a:lnSpc>
              <a:buNone/>
            </a:pPr>
            <a:r>
              <a:rPr lang="en-US" sz="1750">
                <a:solidFill>
                  <a:srgbClr val="15213F"/>
                </a:solidFill>
                <a:latin typeface="Roboto" pitchFamily="34" charset="0"/>
                <a:ea typeface="Roboto" pitchFamily="34" charset="-122"/>
                <a:cs typeface="Roboto" pitchFamily="34" charset="-120"/>
              </a:rPr>
              <a:t>Web scraping holds the potential for innovative applications in fields such as market research, competitive analysis, and predictive modeling.</a:t>
            </a:r>
            <a:endParaRPr lang="en-US" sz="1750"/>
          </a:p>
        </p:txBody>
      </p:sp>
      <p:pic>
        <p:nvPicPr>
          <p:cNvPr id="11" name="Image 2" descr="preencoded.png"/>
          <p:cNvPicPr>
            <a:picLocks noChangeAspect="1"/>
          </p:cNvPicPr>
          <p:nvPr/>
        </p:nvPicPr>
        <p:blipFill>
          <a:blip r:embed="rId5"/>
          <a:stretch>
            <a:fillRect/>
          </a:stretch>
        </p:blipFill>
        <p:spPr>
          <a:xfrm>
            <a:off x="9296400" y="3048595"/>
            <a:ext cx="444341" cy="444341"/>
          </a:xfrm>
          <a:prstGeom prst="rect">
            <a:avLst/>
          </a:prstGeom>
        </p:spPr>
      </p:pic>
      <p:sp>
        <p:nvSpPr>
          <p:cNvPr id="12" name="Text 7"/>
          <p:cNvSpPr/>
          <p:nvPr/>
        </p:nvSpPr>
        <p:spPr>
          <a:xfrm>
            <a:off x="9296400" y="3715107"/>
            <a:ext cx="2777490" cy="347186"/>
          </a:xfrm>
          <a:prstGeom prst="rect">
            <a:avLst/>
          </a:prstGeom>
          <a:noFill/>
          <a:ln/>
        </p:spPr>
        <p:txBody>
          <a:bodyPr wrap="none" rtlCol="0" anchor="t"/>
          <a:lstStyle/>
          <a:p>
            <a:pPr marL="0" indent="0" algn="l">
              <a:lnSpc>
                <a:spcPts val="2734"/>
              </a:lnSpc>
              <a:buNone/>
            </a:pPr>
            <a:r>
              <a:rPr lang="en-US" sz="2187">
                <a:solidFill>
                  <a:srgbClr val="476FD6"/>
                </a:solidFill>
                <a:latin typeface="Roboto Slab" pitchFamily="34" charset="0"/>
                <a:ea typeface="Roboto Slab" pitchFamily="34" charset="-122"/>
                <a:cs typeface="Roboto Slab" pitchFamily="34" charset="-120"/>
              </a:rPr>
              <a:t>Industry Growth</a:t>
            </a:r>
            <a:endParaRPr lang="en-US" sz="2187"/>
          </a:p>
        </p:txBody>
      </p:sp>
      <p:sp>
        <p:nvSpPr>
          <p:cNvPr id="13" name="Text 8"/>
          <p:cNvSpPr/>
          <p:nvPr/>
        </p:nvSpPr>
        <p:spPr>
          <a:xfrm>
            <a:off x="9296400" y="4195524"/>
            <a:ext cx="3296007" cy="1777008"/>
          </a:xfrm>
          <a:prstGeom prst="rect">
            <a:avLst/>
          </a:prstGeom>
          <a:noFill/>
          <a:ln/>
        </p:spPr>
        <p:txBody>
          <a:bodyPr wrap="square" rtlCol="0" anchor="t"/>
          <a:lstStyle/>
          <a:p>
            <a:pPr marL="0" indent="0" algn="l">
              <a:lnSpc>
                <a:spcPts val="2799"/>
              </a:lnSpc>
              <a:buNone/>
            </a:pPr>
            <a:r>
              <a:rPr lang="en-US" sz="1750">
                <a:solidFill>
                  <a:srgbClr val="15213F"/>
                </a:solidFill>
                <a:latin typeface="Roboto" pitchFamily="34" charset="0"/>
                <a:ea typeface="Roboto" pitchFamily="34" charset="-122"/>
                <a:cs typeface="Roboto" pitchFamily="34" charset="-120"/>
              </a:rPr>
              <a:t>As the importance of data-driven decision-making grows, web scraping is expected to play a significant role in driving industry growth and development.</a:t>
            </a:r>
            <a:endParaRPr lang="en-US" sz="17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2271236"/>
            <a:ext cx="5554980" cy="694373"/>
          </a:xfrm>
          <a:prstGeom prst="rect">
            <a:avLst/>
          </a:prstGeom>
          <a:noFill/>
          <a:ln/>
        </p:spPr>
        <p:txBody>
          <a:bodyPr wrap="none" rtlCol="0" anchor="t"/>
          <a:lstStyle/>
          <a:p>
            <a:pPr marL="0" indent="0">
              <a:lnSpc>
                <a:spcPts val="5468"/>
              </a:lnSpc>
              <a:buNone/>
            </a:pPr>
            <a:r>
              <a:rPr lang="en-US" sz="4374">
                <a:solidFill>
                  <a:srgbClr val="476FD6"/>
                </a:solidFill>
                <a:latin typeface="Roboto Slab" pitchFamily="34" charset="0"/>
                <a:ea typeface="Roboto Slab" pitchFamily="34" charset="-122"/>
                <a:cs typeface="Roboto Slab" pitchFamily="34" charset="-120"/>
              </a:rPr>
              <a:t>Reference</a:t>
            </a:r>
            <a:endParaRPr lang="en-US" sz="4374"/>
          </a:p>
        </p:txBody>
      </p:sp>
      <p:sp>
        <p:nvSpPr>
          <p:cNvPr id="5" name="Shape 3"/>
          <p:cNvSpPr/>
          <p:nvPr/>
        </p:nvSpPr>
        <p:spPr>
          <a:xfrm>
            <a:off x="2037993" y="3409950"/>
            <a:ext cx="10554414" cy="637103"/>
          </a:xfrm>
          <a:prstGeom prst="rect">
            <a:avLst/>
          </a:prstGeom>
          <a:solidFill>
            <a:srgbClr val="DEE7F7"/>
          </a:solidFill>
          <a:ln/>
        </p:spPr>
      </p:sp>
      <p:sp>
        <p:nvSpPr>
          <p:cNvPr id="6" name="Text 4"/>
          <p:cNvSpPr/>
          <p:nvPr/>
        </p:nvSpPr>
        <p:spPr>
          <a:xfrm>
            <a:off x="2260163" y="3550801"/>
            <a:ext cx="10110073" cy="355402"/>
          </a:xfrm>
          <a:prstGeom prst="rect">
            <a:avLst/>
          </a:prstGeom>
          <a:noFill/>
          <a:ln/>
        </p:spPr>
        <p:txBody>
          <a:bodyPr wrap="non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1. Title: "Web Scraping with Python"</a:t>
            </a:r>
            <a:endParaRPr lang="en-US" sz="1750"/>
          </a:p>
        </p:txBody>
      </p:sp>
      <p:sp>
        <p:nvSpPr>
          <p:cNvPr id="7" name="Text 5"/>
          <p:cNvSpPr/>
          <p:nvPr/>
        </p:nvSpPr>
        <p:spPr>
          <a:xfrm>
            <a:off x="2260163" y="4187904"/>
            <a:ext cx="10110073" cy="355402"/>
          </a:xfrm>
          <a:prstGeom prst="rect">
            <a:avLst/>
          </a:prstGeom>
          <a:noFill/>
          <a:ln/>
        </p:spPr>
        <p:txBody>
          <a:bodyPr wrap="non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Author: Ryan Mitchell</a:t>
            </a:r>
            <a:endParaRPr lang="en-US" sz="1750"/>
          </a:p>
        </p:txBody>
      </p:sp>
      <p:sp>
        <p:nvSpPr>
          <p:cNvPr id="8" name="Shape 6"/>
          <p:cNvSpPr/>
          <p:nvPr/>
        </p:nvSpPr>
        <p:spPr>
          <a:xfrm>
            <a:off x="2037993" y="4684157"/>
            <a:ext cx="10554414" cy="637103"/>
          </a:xfrm>
          <a:prstGeom prst="rect">
            <a:avLst/>
          </a:prstGeom>
          <a:solidFill>
            <a:srgbClr val="DEE7F7"/>
          </a:solidFill>
          <a:ln/>
        </p:spPr>
      </p:sp>
      <p:sp>
        <p:nvSpPr>
          <p:cNvPr id="9" name="Text 7"/>
          <p:cNvSpPr/>
          <p:nvPr/>
        </p:nvSpPr>
        <p:spPr>
          <a:xfrm>
            <a:off x="2260163" y="4825008"/>
            <a:ext cx="10110073" cy="355402"/>
          </a:xfrm>
          <a:prstGeom prst="rect">
            <a:avLst/>
          </a:prstGeom>
          <a:noFill/>
          <a:ln/>
        </p:spPr>
        <p:txBody>
          <a:bodyPr wrap="non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2. Title: "Python Web Scraping Cookbook"</a:t>
            </a:r>
            <a:endParaRPr lang="en-US" sz="1750"/>
          </a:p>
        </p:txBody>
      </p:sp>
      <p:sp>
        <p:nvSpPr>
          <p:cNvPr id="10" name="Text 8"/>
          <p:cNvSpPr/>
          <p:nvPr/>
        </p:nvSpPr>
        <p:spPr>
          <a:xfrm>
            <a:off x="2260163" y="5462111"/>
            <a:ext cx="10110073" cy="355402"/>
          </a:xfrm>
          <a:prstGeom prst="rect">
            <a:avLst/>
          </a:prstGeom>
          <a:noFill/>
          <a:ln/>
        </p:spPr>
        <p:txBody>
          <a:bodyPr wrap="none" rtlCol="0" anchor="t"/>
          <a:lstStyle/>
          <a:p>
            <a:pPr marL="0" indent="0">
              <a:lnSpc>
                <a:spcPts val="2799"/>
              </a:lnSpc>
              <a:buNone/>
            </a:pPr>
            <a:r>
              <a:rPr lang="en-US" sz="1750">
                <a:solidFill>
                  <a:srgbClr val="15213F"/>
                </a:solidFill>
                <a:latin typeface="Roboto" pitchFamily="34" charset="0"/>
                <a:ea typeface="Roboto" pitchFamily="34" charset="-122"/>
                <a:cs typeface="Roboto" pitchFamily="34" charset="-120"/>
              </a:rPr>
              <a:t>Author: Shashwat Jaidka</a:t>
            </a:r>
            <a:endParaRPr lang="en-US" sz="175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Arun Sellamuthu</cp:lastModifiedBy>
  <cp:revision>2</cp:revision>
  <dcterms:created xsi:type="dcterms:W3CDTF">2024-04-02T09:01:16Z</dcterms:created>
  <dcterms:modified xsi:type="dcterms:W3CDTF">2024-04-02T09:58:09Z</dcterms:modified>
</cp:coreProperties>
</file>