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2.xml" ContentType="application/vnd.ms-office.chartex+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4"/>
  </p:notesMasterIdLst>
  <p:sldIdLst>
    <p:sldId id="256" r:id="rId3"/>
    <p:sldId id="257" r:id="rId4"/>
    <p:sldId id="269" r:id="rId5"/>
    <p:sldId id="270" r:id="rId6"/>
    <p:sldId id="271" r:id="rId7"/>
    <p:sldId id="272" r:id="rId8"/>
    <p:sldId id="273" r:id="rId9"/>
    <p:sldId id="274" r:id="rId10"/>
    <p:sldId id="258" r:id="rId11"/>
    <p:sldId id="259" r:id="rId12"/>
    <p:sldId id="260" r:id="rId13"/>
    <p:sldId id="275" r:id="rId14"/>
    <p:sldId id="276" r:id="rId15"/>
    <p:sldId id="261" r:id="rId16"/>
    <p:sldId id="262" r:id="rId17"/>
    <p:sldId id="263" r:id="rId18"/>
    <p:sldId id="264" r:id="rId19"/>
    <p:sldId id="265"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55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arvit.chawla.lv\Downloads\LVA-Batch4-Assessment-main%20(1)\LVA-Batch4-Assessment-main\Excel%20Final%20Assessment%20Data%20File%201%20-%20Youtube%20data.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garvit.chawla.lv\Downloads\LVA-Batch4-Assessment-main%20(1)\LVA-Batch4-Assessment-main\Excel%20Final%20Assessment%20Data%20File%201%20-%20Youtube%20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garvit.chawla.lv\Downloads\LVA-Batch4-Assessment-main%20(1)\LVA-Batch4-Assessment-main\Excel%20Final%20Assessment%20Data%20File%201%20-%20Youtube%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7 Pivot Table!PivotTable8</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s>
    <c:plotArea>
      <c:layout/>
      <c:pieChart>
        <c:varyColors val="1"/>
        <c:ser>
          <c:idx val="0"/>
          <c:order val="0"/>
          <c:tx>
            <c:strRef>
              <c:f>'Answer 7 Pivot Table'!$B$3</c:f>
              <c:strCache>
                <c:ptCount val="1"/>
                <c:pt idx="0">
                  <c:v>Sum of likes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8F-49B1-A457-90D7D54BDA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8F-49B1-A457-90D7D54BDA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F8F-49B1-A457-90D7D54BDA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F8F-49B1-A457-90D7D54BDA1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F8F-49B1-A457-90D7D54BDA1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F8F-49B1-A457-90D7D54BDA1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F8F-49B1-A457-90D7D54BDA1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F8F-49B1-A457-90D7D54BDA1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F8F-49B1-A457-90D7D54BDA1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F8F-49B1-A457-90D7D54BDA1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7F8F-49B1-A457-90D7D54BDA1D}"/>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7F8F-49B1-A457-90D7D54BDA1D}"/>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7F8F-49B1-A457-90D7D54BDA1D}"/>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7F8F-49B1-A457-90D7D54BDA1D}"/>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7F8F-49B1-A457-90D7D54BDA1D}"/>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7F8F-49B1-A457-90D7D54BDA1D}"/>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7F8F-49B1-A457-90D7D54BDA1D}"/>
              </c:ext>
            </c:extLst>
          </c:dPt>
          <c:cat>
            <c:strRef>
              <c:f>'Answer 7 Pivot Table'!$A$4:$A$21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7 Pivot Table'!$B$4:$B$21</c:f>
              <c:numCache>
                <c:formatCode>General</c:formatCode>
                <c:ptCount val="17"/>
                <c:pt idx="0">
                  <c:v>189163</c:v>
                </c:pt>
                <c:pt idx="1">
                  <c:v>38804398</c:v>
                </c:pt>
                <c:pt idx="2">
                  <c:v>3529171</c:v>
                </c:pt>
                <c:pt idx="3">
                  <c:v>83836195</c:v>
                </c:pt>
                <c:pt idx="4">
                  <c:v>14308758</c:v>
                </c:pt>
                <c:pt idx="5">
                  <c:v>1988458</c:v>
                </c:pt>
                <c:pt idx="6">
                  <c:v>4322796</c:v>
                </c:pt>
                <c:pt idx="7">
                  <c:v>80026</c:v>
                </c:pt>
                <c:pt idx="8">
                  <c:v>54100112</c:v>
                </c:pt>
                <c:pt idx="9">
                  <c:v>5762909</c:v>
                </c:pt>
                <c:pt idx="10">
                  <c:v>8841134</c:v>
                </c:pt>
                <c:pt idx="11">
                  <c:v>186307</c:v>
                </c:pt>
                <c:pt idx="12">
                  <c:v>127654</c:v>
                </c:pt>
                <c:pt idx="13">
                  <c:v>9566636</c:v>
                </c:pt>
                <c:pt idx="14">
                  <c:v>427347</c:v>
                </c:pt>
                <c:pt idx="15">
                  <c:v>9389714</c:v>
                </c:pt>
                <c:pt idx="16">
                  <c:v>13048</c:v>
                </c:pt>
              </c:numCache>
            </c:numRef>
          </c:val>
          <c:extLst>
            <c:ext xmlns:c16="http://schemas.microsoft.com/office/drawing/2014/chart" uri="{C3380CC4-5D6E-409C-BE32-E72D297353CC}">
              <c16:uniqueId val="{00000022-7F8F-49B1-A457-90D7D54BDA1D}"/>
            </c:ext>
          </c:extLst>
        </c:ser>
        <c:ser>
          <c:idx val="1"/>
          <c:order val="1"/>
          <c:tx>
            <c:strRef>
              <c:f>'Answer 7 Pivot Table'!$C$3</c:f>
              <c:strCache>
                <c:ptCount val="1"/>
                <c:pt idx="0">
                  <c:v>Sum of comment_count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4-7F8F-49B1-A457-90D7D54BDA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6-7F8F-49B1-A457-90D7D54BDA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8-7F8F-49B1-A457-90D7D54BDA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A-7F8F-49B1-A457-90D7D54BDA1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C-7F8F-49B1-A457-90D7D54BDA1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E-7F8F-49B1-A457-90D7D54BDA1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0-7F8F-49B1-A457-90D7D54BDA1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2-7F8F-49B1-A457-90D7D54BDA1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4-7F8F-49B1-A457-90D7D54BDA1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6-7F8F-49B1-A457-90D7D54BDA1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38-7F8F-49B1-A457-90D7D54BDA1D}"/>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3A-7F8F-49B1-A457-90D7D54BDA1D}"/>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3C-7F8F-49B1-A457-90D7D54BDA1D}"/>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3E-7F8F-49B1-A457-90D7D54BDA1D}"/>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40-7F8F-49B1-A457-90D7D54BDA1D}"/>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42-7F8F-49B1-A457-90D7D54BDA1D}"/>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44-7F8F-49B1-A457-90D7D54BDA1D}"/>
              </c:ext>
            </c:extLst>
          </c:dPt>
          <c:cat>
            <c:strRef>
              <c:f>'Answer 7 Pivot Table'!$A$4:$A$21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7 Pivot Table'!$C$4:$C$21</c:f>
              <c:numCache>
                <c:formatCode>General</c:formatCode>
                <c:ptCount val="17"/>
                <c:pt idx="0">
                  <c:v>26945</c:v>
                </c:pt>
                <c:pt idx="1">
                  <c:v>3117473</c:v>
                </c:pt>
                <c:pt idx="2">
                  <c:v>455965</c:v>
                </c:pt>
                <c:pt idx="3">
                  <c:v>8969633</c:v>
                </c:pt>
                <c:pt idx="4">
                  <c:v>1196090</c:v>
                </c:pt>
                <c:pt idx="5">
                  <c:v>178580</c:v>
                </c:pt>
                <c:pt idx="6">
                  <c:v>411823</c:v>
                </c:pt>
                <c:pt idx="7">
                  <c:v>4617</c:v>
                </c:pt>
                <c:pt idx="8">
                  <c:v>3450605</c:v>
                </c:pt>
                <c:pt idx="9">
                  <c:v>1056430</c:v>
                </c:pt>
                <c:pt idx="10">
                  <c:v>1032463</c:v>
                </c:pt>
                <c:pt idx="11">
                  <c:v>21384</c:v>
                </c:pt>
                <c:pt idx="12">
                  <c:v>7014</c:v>
                </c:pt>
                <c:pt idx="13">
                  <c:v>3381982</c:v>
                </c:pt>
                <c:pt idx="14">
                  <c:v>64106</c:v>
                </c:pt>
                <c:pt idx="15">
                  <c:v>786327</c:v>
                </c:pt>
                <c:pt idx="16">
                  <c:v>2236</c:v>
                </c:pt>
              </c:numCache>
            </c:numRef>
          </c:val>
          <c:extLst>
            <c:ext xmlns:c16="http://schemas.microsoft.com/office/drawing/2014/chart" uri="{C3380CC4-5D6E-409C-BE32-E72D297353CC}">
              <c16:uniqueId val="{00000045-7F8F-49B1-A457-90D7D54BDA1D}"/>
            </c:ext>
          </c:extLst>
        </c:ser>
        <c:ser>
          <c:idx val="2"/>
          <c:order val="2"/>
          <c:tx>
            <c:strRef>
              <c:f>'Answer 7 Pivot Table'!$D$3</c:f>
              <c:strCache>
                <c:ptCount val="1"/>
                <c:pt idx="0">
                  <c:v>Sum of dislikes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7-7F8F-49B1-A457-90D7D54BDA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9-7F8F-49B1-A457-90D7D54BDA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B-7F8F-49B1-A457-90D7D54BDA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D-7F8F-49B1-A457-90D7D54BDA1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F-7F8F-49B1-A457-90D7D54BDA1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1-7F8F-49B1-A457-90D7D54BDA1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3-7F8F-49B1-A457-90D7D54BDA1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5-7F8F-49B1-A457-90D7D54BDA1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7-7F8F-49B1-A457-90D7D54BDA1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9-7F8F-49B1-A457-90D7D54BDA1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B-7F8F-49B1-A457-90D7D54BDA1D}"/>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5D-7F8F-49B1-A457-90D7D54BDA1D}"/>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5F-7F8F-49B1-A457-90D7D54BDA1D}"/>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61-7F8F-49B1-A457-90D7D54BDA1D}"/>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63-7F8F-49B1-A457-90D7D54BDA1D}"/>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65-7F8F-49B1-A457-90D7D54BDA1D}"/>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67-7F8F-49B1-A457-90D7D54BDA1D}"/>
              </c:ext>
            </c:extLst>
          </c:dPt>
          <c:cat>
            <c:strRef>
              <c:f>'Answer 7 Pivot Table'!$A$4:$A$21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7 Pivot Table'!$D$4:$D$21</c:f>
              <c:numCache>
                <c:formatCode>General</c:formatCode>
                <c:ptCount val="17"/>
                <c:pt idx="0">
                  <c:v>9158</c:v>
                </c:pt>
                <c:pt idx="1">
                  <c:v>1609766</c:v>
                </c:pt>
                <c:pt idx="2">
                  <c:v>118993</c:v>
                </c:pt>
                <c:pt idx="3">
                  <c:v>6681076</c:v>
                </c:pt>
                <c:pt idx="4">
                  <c:v>934036</c:v>
                </c:pt>
                <c:pt idx="5">
                  <c:v>79523</c:v>
                </c:pt>
                <c:pt idx="6">
                  <c:v>429296</c:v>
                </c:pt>
                <c:pt idx="7">
                  <c:v>4984</c:v>
                </c:pt>
                <c:pt idx="8">
                  <c:v>3116666</c:v>
                </c:pt>
                <c:pt idx="9">
                  <c:v>981590</c:v>
                </c:pt>
                <c:pt idx="10">
                  <c:v>697899</c:v>
                </c:pt>
                <c:pt idx="11">
                  <c:v>3322</c:v>
                </c:pt>
                <c:pt idx="12">
                  <c:v>4730</c:v>
                </c:pt>
                <c:pt idx="13">
                  <c:v>396381</c:v>
                </c:pt>
                <c:pt idx="14">
                  <c:v>132310</c:v>
                </c:pt>
                <c:pt idx="15">
                  <c:v>408669</c:v>
                </c:pt>
                <c:pt idx="16">
                  <c:v>387</c:v>
                </c:pt>
              </c:numCache>
            </c:numRef>
          </c:val>
          <c:extLst>
            <c:ext xmlns:c16="http://schemas.microsoft.com/office/drawing/2014/chart" uri="{C3380CC4-5D6E-409C-BE32-E72D297353CC}">
              <c16:uniqueId val="{00000068-7F8F-49B1-A457-90D7D54BDA1D}"/>
            </c:ext>
          </c:extLst>
        </c:ser>
        <c:ser>
          <c:idx val="3"/>
          <c:order val="3"/>
          <c:tx>
            <c:strRef>
              <c:f>'Answer 7 Pivot Table'!$E$3</c:f>
              <c:strCache>
                <c:ptCount val="1"/>
                <c:pt idx="0">
                  <c:v>Sum of views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6A-7F8F-49B1-A457-90D7D54BDA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6C-7F8F-49B1-A457-90D7D54BDA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6E-7F8F-49B1-A457-90D7D54BDA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70-7F8F-49B1-A457-90D7D54BDA1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72-7F8F-49B1-A457-90D7D54BDA1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74-7F8F-49B1-A457-90D7D54BDA1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6-7F8F-49B1-A457-90D7D54BDA1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8-7F8F-49B1-A457-90D7D54BDA1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A-7F8F-49B1-A457-90D7D54BDA1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C-7F8F-49B1-A457-90D7D54BDA1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7E-7F8F-49B1-A457-90D7D54BDA1D}"/>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0-7F8F-49B1-A457-90D7D54BDA1D}"/>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2-7F8F-49B1-A457-90D7D54BDA1D}"/>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4-7F8F-49B1-A457-90D7D54BDA1D}"/>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6-7F8F-49B1-A457-90D7D54BDA1D}"/>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8-7F8F-49B1-A457-90D7D54BDA1D}"/>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A-7F8F-49B1-A457-90D7D54BDA1D}"/>
              </c:ext>
            </c:extLst>
          </c:dPt>
          <c:cat>
            <c:strRef>
              <c:f>'Answer 7 Pivot Table'!$A$4:$A$21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7 Pivot Table'!$E$4:$E$21</c:f>
              <c:numCache>
                <c:formatCode>General</c:formatCode>
                <c:ptCount val="17"/>
                <c:pt idx="0">
                  <c:v>11331023</c:v>
                </c:pt>
                <c:pt idx="1">
                  <c:v>798799040</c:v>
                </c:pt>
                <c:pt idx="2">
                  <c:v>73816757</c:v>
                </c:pt>
                <c:pt idx="3">
                  <c:v>4337761090</c:v>
                </c:pt>
                <c:pt idx="4">
                  <c:v>941674037</c:v>
                </c:pt>
                <c:pt idx="5">
                  <c:v>68728039</c:v>
                </c:pt>
                <c:pt idx="6">
                  <c:v>395218494</c:v>
                </c:pt>
                <c:pt idx="7">
                  <c:v>7724380</c:v>
                </c:pt>
                <c:pt idx="8">
                  <c:v>2447689197</c:v>
                </c:pt>
                <c:pt idx="9">
                  <c:v>744883343</c:v>
                </c:pt>
                <c:pt idx="10">
                  <c:v>554921583</c:v>
                </c:pt>
                <c:pt idx="11">
                  <c:v>2490776</c:v>
                </c:pt>
                <c:pt idx="12">
                  <c:v>3929208</c:v>
                </c:pt>
                <c:pt idx="13">
                  <c:v>199386704</c:v>
                </c:pt>
                <c:pt idx="14">
                  <c:v>78556290</c:v>
                </c:pt>
                <c:pt idx="15">
                  <c:v>478635632</c:v>
                </c:pt>
                <c:pt idx="16">
                  <c:v>771631</c:v>
                </c:pt>
              </c:numCache>
            </c:numRef>
          </c:val>
          <c:extLst>
            <c:ext xmlns:c16="http://schemas.microsoft.com/office/drawing/2014/chart" uri="{C3380CC4-5D6E-409C-BE32-E72D297353CC}">
              <c16:uniqueId val="{0000008B-7F8F-49B1-A457-90D7D54BDA1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18!PivotTable26</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18'!$B$3</c:f>
              <c:strCache>
                <c:ptCount val="1"/>
                <c:pt idx="0">
                  <c:v>Sum of likes</c:v>
                </c:pt>
              </c:strCache>
            </c:strRef>
          </c:tx>
          <c:spPr>
            <a:ln w="28575" cap="rnd">
              <a:solidFill>
                <a:schemeClr val="accent1"/>
              </a:solidFill>
              <a:round/>
            </a:ln>
            <a:effectLst/>
          </c:spPr>
          <c:marker>
            <c:symbol val="none"/>
          </c:marker>
          <c:cat>
            <c:multiLvlStrRef>
              <c:f>'Answer 18'!$A$4:$A$14</c:f>
              <c:multiLvlStrCache>
                <c:ptCount val="8"/>
                <c:lvl>
                  <c:pt idx="0">
                    <c:v>Nov</c:v>
                  </c:pt>
                  <c:pt idx="1">
                    <c:v>Dec</c:v>
                  </c:pt>
                  <c:pt idx="2">
                    <c:v>Jan</c:v>
                  </c:pt>
                  <c:pt idx="3">
                    <c:v>Feb</c:v>
                  </c:pt>
                  <c:pt idx="4">
                    <c:v>Mar</c:v>
                  </c:pt>
                  <c:pt idx="5">
                    <c:v>Apr</c:v>
                  </c:pt>
                  <c:pt idx="6">
                    <c:v>May</c:v>
                  </c:pt>
                  <c:pt idx="7">
                    <c:v>Jun</c:v>
                  </c:pt>
                </c:lvl>
                <c:lvl>
                  <c:pt idx="0">
                    <c:v>2017</c:v>
                  </c:pt>
                  <c:pt idx="2">
                    <c:v>2018</c:v>
                  </c:pt>
                </c:lvl>
              </c:multiLvlStrCache>
            </c:multiLvlStrRef>
          </c:cat>
          <c:val>
            <c:numRef>
              <c:f>'Answer 18'!$B$4:$B$14</c:f>
              <c:numCache>
                <c:formatCode>General</c:formatCode>
                <c:ptCount val="8"/>
                <c:pt idx="0">
                  <c:v>2539996</c:v>
                </c:pt>
                <c:pt idx="1">
                  <c:v>6886324</c:v>
                </c:pt>
                <c:pt idx="2">
                  <c:v>5583583</c:v>
                </c:pt>
                <c:pt idx="3">
                  <c:v>5980663</c:v>
                </c:pt>
                <c:pt idx="4">
                  <c:v>5333362</c:v>
                </c:pt>
                <c:pt idx="5">
                  <c:v>5839521</c:v>
                </c:pt>
                <c:pt idx="6">
                  <c:v>4806642</c:v>
                </c:pt>
                <c:pt idx="7">
                  <c:v>1834307</c:v>
                </c:pt>
              </c:numCache>
            </c:numRef>
          </c:val>
          <c:smooth val="0"/>
          <c:extLst>
            <c:ext xmlns:c16="http://schemas.microsoft.com/office/drawing/2014/chart" uri="{C3380CC4-5D6E-409C-BE32-E72D297353CC}">
              <c16:uniqueId val="{00000000-B3AE-41AF-826B-3BECD56BD4D7}"/>
            </c:ext>
          </c:extLst>
        </c:ser>
        <c:ser>
          <c:idx val="1"/>
          <c:order val="1"/>
          <c:tx>
            <c:strRef>
              <c:f>'Answer 18'!$C$3</c:f>
              <c:strCache>
                <c:ptCount val="1"/>
                <c:pt idx="0">
                  <c:v>Sum of dislikes</c:v>
                </c:pt>
              </c:strCache>
            </c:strRef>
          </c:tx>
          <c:spPr>
            <a:ln w="28575" cap="rnd">
              <a:solidFill>
                <a:schemeClr val="accent2"/>
              </a:solidFill>
              <a:round/>
            </a:ln>
            <a:effectLst/>
          </c:spPr>
          <c:marker>
            <c:symbol val="none"/>
          </c:marker>
          <c:cat>
            <c:multiLvlStrRef>
              <c:f>'Answer 18'!$A$4:$A$14</c:f>
              <c:multiLvlStrCache>
                <c:ptCount val="8"/>
                <c:lvl>
                  <c:pt idx="0">
                    <c:v>Nov</c:v>
                  </c:pt>
                  <c:pt idx="1">
                    <c:v>Dec</c:v>
                  </c:pt>
                  <c:pt idx="2">
                    <c:v>Jan</c:v>
                  </c:pt>
                  <c:pt idx="3">
                    <c:v>Feb</c:v>
                  </c:pt>
                  <c:pt idx="4">
                    <c:v>Mar</c:v>
                  </c:pt>
                  <c:pt idx="5">
                    <c:v>Apr</c:v>
                  </c:pt>
                  <c:pt idx="6">
                    <c:v>May</c:v>
                  </c:pt>
                  <c:pt idx="7">
                    <c:v>Jun</c:v>
                  </c:pt>
                </c:lvl>
                <c:lvl>
                  <c:pt idx="0">
                    <c:v>2017</c:v>
                  </c:pt>
                  <c:pt idx="2">
                    <c:v>2018</c:v>
                  </c:pt>
                </c:lvl>
              </c:multiLvlStrCache>
            </c:multiLvlStrRef>
          </c:cat>
          <c:val>
            <c:numRef>
              <c:f>'Answer 18'!$C$4:$C$14</c:f>
              <c:numCache>
                <c:formatCode>General</c:formatCode>
                <c:ptCount val="8"/>
                <c:pt idx="0">
                  <c:v>108271</c:v>
                </c:pt>
                <c:pt idx="1">
                  <c:v>235881</c:v>
                </c:pt>
                <c:pt idx="2">
                  <c:v>260554</c:v>
                </c:pt>
                <c:pt idx="3">
                  <c:v>219380</c:v>
                </c:pt>
                <c:pt idx="4">
                  <c:v>234234</c:v>
                </c:pt>
                <c:pt idx="5">
                  <c:v>229431</c:v>
                </c:pt>
                <c:pt idx="6">
                  <c:v>235962</c:v>
                </c:pt>
                <c:pt idx="7">
                  <c:v>86053</c:v>
                </c:pt>
              </c:numCache>
            </c:numRef>
          </c:val>
          <c:smooth val="0"/>
          <c:extLst>
            <c:ext xmlns:c16="http://schemas.microsoft.com/office/drawing/2014/chart" uri="{C3380CC4-5D6E-409C-BE32-E72D297353CC}">
              <c16:uniqueId val="{00000001-B3AE-41AF-826B-3BECD56BD4D7}"/>
            </c:ext>
          </c:extLst>
        </c:ser>
        <c:dLbls>
          <c:showLegendKey val="0"/>
          <c:showVal val="0"/>
          <c:showCatName val="0"/>
          <c:showSerName val="0"/>
          <c:showPercent val="0"/>
          <c:showBubbleSize val="0"/>
        </c:dLbls>
        <c:smooth val="0"/>
        <c:axId val="475225535"/>
        <c:axId val="148323568"/>
      </c:lineChart>
      <c:catAx>
        <c:axId val="475225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23568"/>
        <c:crosses val="autoZero"/>
        <c:auto val="1"/>
        <c:lblAlgn val="ctr"/>
        <c:lblOffset val="100"/>
        <c:noMultiLvlLbl val="0"/>
      </c:catAx>
      <c:valAx>
        <c:axId val="148323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2255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19!PivotTable27</c:name>
    <c:fmtId val="16"/>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'Answer 19'!$B$3</c:f>
              <c:strCache>
                <c:ptCount val="1"/>
                <c:pt idx="0">
                  <c:v>Sum of comment_count</c:v>
                </c:pt>
              </c:strCache>
            </c:strRef>
          </c:tx>
          <c:spPr>
            <a:ln w="28575" cap="rnd">
              <a:solidFill>
                <a:schemeClr val="accent1"/>
              </a:solidFill>
              <a:round/>
            </a:ln>
            <a:effectLst/>
          </c:spPr>
          <c:marker>
            <c:symbol val="none"/>
          </c:marker>
          <c:cat>
            <c:multiLvlStrRef>
              <c:f>'Answer 19'!$A$4:$A$19</c:f>
              <c:multiLvlStrCache>
                <c:ptCount val="9"/>
                <c:lvl>
                  <c:pt idx="0">
                    <c:v>May</c:v>
                  </c:pt>
                  <c:pt idx="1">
                    <c:v>Nov</c:v>
                  </c:pt>
                  <c:pt idx="2">
                    <c:v>Dec</c:v>
                  </c:pt>
                  <c:pt idx="3">
                    <c:v>Jan</c:v>
                  </c:pt>
                  <c:pt idx="4">
                    <c:v>Feb</c:v>
                  </c:pt>
                  <c:pt idx="5">
                    <c:v>Mar</c:v>
                  </c:pt>
                  <c:pt idx="6">
                    <c:v>Apr</c:v>
                  </c:pt>
                  <c:pt idx="7">
                    <c:v>May</c:v>
                  </c:pt>
                  <c:pt idx="8">
                    <c:v>Jun</c:v>
                  </c:pt>
                </c:lvl>
                <c:lvl>
                  <c:pt idx="0">
                    <c:v>Qtr2</c:v>
                  </c:pt>
                  <c:pt idx="1">
                    <c:v>Qtr4</c:v>
                  </c:pt>
                  <c:pt idx="3">
                    <c:v>Qtr1</c:v>
                  </c:pt>
                  <c:pt idx="6">
                    <c:v>Qtr2</c:v>
                  </c:pt>
                </c:lvl>
                <c:lvl>
                  <c:pt idx="0">
                    <c:v>2017</c:v>
                  </c:pt>
                  <c:pt idx="3">
                    <c:v>2018</c:v>
                  </c:pt>
                </c:lvl>
              </c:multiLvlStrCache>
            </c:multiLvlStrRef>
          </c:cat>
          <c:val>
            <c:numRef>
              <c:f>'Answer 19'!$B$4:$B$19</c:f>
              <c:numCache>
                <c:formatCode>General</c:formatCode>
                <c:ptCount val="9"/>
                <c:pt idx="0">
                  <c:v>5</c:v>
                </c:pt>
                <c:pt idx="1">
                  <c:v>2278620</c:v>
                </c:pt>
                <c:pt idx="2">
                  <c:v>4143753</c:v>
                </c:pt>
                <c:pt idx="3">
                  <c:v>3164260</c:v>
                </c:pt>
                <c:pt idx="4">
                  <c:v>2749360</c:v>
                </c:pt>
                <c:pt idx="5">
                  <c:v>3209572</c:v>
                </c:pt>
                <c:pt idx="6">
                  <c:v>3028499</c:v>
                </c:pt>
                <c:pt idx="7">
                  <c:v>3268752</c:v>
                </c:pt>
                <c:pt idx="8">
                  <c:v>2320852</c:v>
                </c:pt>
              </c:numCache>
            </c:numRef>
          </c:val>
          <c:smooth val="0"/>
          <c:extLst>
            <c:ext xmlns:c16="http://schemas.microsoft.com/office/drawing/2014/chart" uri="{C3380CC4-5D6E-409C-BE32-E72D297353CC}">
              <c16:uniqueId val="{00000000-5B30-419C-AAFE-5C66B3798121}"/>
            </c:ext>
          </c:extLst>
        </c:ser>
        <c:ser>
          <c:idx val="1"/>
          <c:order val="1"/>
          <c:tx>
            <c:strRef>
              <c:f>'Answer 19'!$C$3</c:f>
              <c:strCache>
                <c:ptCount val="1"/>
                <c:pt idx="0">
                  <c:v>Sum of likes</c:v>
                </c:pt>
              </c:strCache>
            </c:strRef>
          </c:tx>
          <c:spPr>
            <a:ln w="28575" cap="rnd">
              <a:solidFill>
                <a:schemeClr val="accent2"/>
              </a:solidFill>
              <a:round/>
            </a:ln>
            <a:effectLst/>
          </c:spPr>
          <c:marker>
            <c:symbol val="none"/>
          </c:marker>
          <c:cat>
            <c:multiLvlStrRef>
              <c:f>'Answer 19'!$A$4:$A$19</c:f>
              <c:multiLvlStrCache>
                <c:ptCount val="9"/>
                <c:lvl>
                  <c:pt idx="0">
                    <c:v>May</c:v>
                  </c:pt>
                  <c:pt idx="1">
                    <c:v>Nov</c:v>
                  </c:pt>
                  <c:pt idx="2">
                    <c:v>Dec</c:v>
                  </c:pt>
                  <c:pt idx="3">
                    <c:v>Jan</c:v>
                  </c:pt>
                  <c:pt idx="4">
                    <c:v>Feb</c:v>
                  </c:pt>
                  <c:pt idx="5">
                    <c:v>Mar</c:v>
                  </c:pt>
                  <c:pt idx="6">
                    <c:v>Apr</c:v>
                  </c:pt>
                  <c:pt idx="7">
                    <c:v>May</c:v>
                  </c:pt>
                  <c:pt idx="8">
                    <c:v>Jun</c:v>
                  </c:pt>
                </c:lvl>
                <c:lvl>
                  <c:pt idx="0">
                    <c:v>Qtr2</c:v>
                  </c:pt>
                  <c:pt idx="1">
                    <c:v>Qtr4</c:v>
                  </c:pt>
                  <c:pt idx="3">
                    <c:v>Qtr1</c:v>
                  </c:pt>
                  <c:pt idx="6">
                    <c:v>Qtr2</c:v>
                  </c:pt>
                </c:lvl>
                <c:lvl>
                  <c:pt idx="0">
                    <c:v>2017</c:v>
                  </c:pt>
                  <c:pt idx="3">
                    <c:v>2018</c:v>
                  </c:pt>
                </c:lvl>
              </c:multiLvlStrCache>
            </c:multiLvlStrRef>
          </c:cat>
          <c:val>
            <c:numRef>
              <c:f>'Answer 19'!$C$4:$C$19</c:f>
              <c:numCache>
                <c:formatCode>General</c:formatCode>
                <c:ptCount val="9"/>
                <c:pt idx="0">
                  <c:v>57</c:v>
                </c:pt>
                <c:pt idx="1">
                  <c:v>20852796</c:v>
                </c:pt>
                <c:pt idx="2">
                  <c:v>38211076</c:v>
                </c:pt>
                <c:pt idx="3">
                  <c:v>31968996</c:v>
                </c:pt>
                <c:pt idx="4">
                  <c:v>28218614</c:v>
                </c:pt>
                <c:pt idx="5">
                  <c:v>33398949</c:v>
                </c:pt>
                <c:pt idx="6">
                  <c:v>31799919</c:v>
                </c:pt>
                <c:pt idx="7">
                  <c:v>31326527</c:v>
                </c:pt>
                <c:pt idx="8">
                  <c:v>19696892</c:v>
                </c:pt>
              </c:numCache>
            </c:numRef>
          </c:val>
          <c:smooth val="0"/>
          <c:extLst>
            <c:ext xmlns:c16="http://schemas.microsoft.com/office/drawing/2014/chart" uri="{C3380CC4-5D6E-409C-BE32-E72D297353CC}">
              <c16:uniqueId val="{00000001-5B30-419C-AAFE-5C66B3798121}"/>
            </c:ext>
          </c:extLst>
        </c:ser>
        <c:ser>
          <c:idx val="2"/>
          <c:order val="2"/>
          <c:tx>
            <c:strRef>
              <c:f>'Answer 19'!$D$3</c:f>
              <c:strCache>
                <c:ptCount val="1"/>
                <c:pt idx="0">
                  <c:v>Sum of views</c:v>
                </c:pt>
              </c:strCache>
            </c:strRef>
          </c:tx>
          <c:spPr>
            <a:ln w="28575" cap="rnd">
              <a:solidFill>
                <a:schemeClr val="accent3"/>
              </a:solidFill>
              <a:round/>
            </a:ln>
            <a:effectLst/>
          </c:spPr>
          <c:marker>
            <c:symbol val="none"/>
          </c:marker>
          <c:cat>
            <c:multiLvlStrRef>
              <c:f>'Answer 19'!$A$4:$A$19</c:f>
              <c:multiLvlStrCache>
                <c:ptCount val="9"/>
                <c:lvl>
                  <c:pt idx="0">
                    <c:v>May</c:v>
                  </c:pt>
                  <c:pt idx="1">
                    <c:v>Nov</c:v>
                  </c:pt>
                  <c:pt idx="2">
                    <c:v>Dec</c:v>
                  </c:pt>
                  <c:pt idx="3">
                    <c:v>Jan</c:v>
                  </c:pt>
                  <c:pt idx="4">
                    <c:v>Feb</c:v>
                  </c:pt>
                  <c:pt idx="5">
                    <c:v>Mar</c:v>
                  </c:pt>
                  <c:pt idx="6">
                    <c:v>Apr</c:v>
                  </c:pt>
                  <c:pt idx="7">
                    <c:v>May</c:v>
                  </c:pt>
                  <c:pt idx="8">
                    <c:v>Jun</c:v>
                  </c:pt>
                </c:lvl>
                <c:lvl>
                  <c:pt idx="0">
                    <c:v>Qtr2</c:v>
                  </c:pt>
                  <c:pt idx="1">
                    <c:v>Qtr4</c:v>
                  </c:pt>
                  <c:pt idx="3">
                    <c:v>Qtr1</c:v>
                  </c:pt>
                  <c:pt idx="6">
                    <c:v>Qtr2</c:v>
                  </c:pt>
                </c:lvl>
                <c:lvl>
                  <c:pt idx="0">
                    <c:v>2017</c:v>
                  </c:pt>
                  <c:pt idx="3">
                    <c:v>2018</c:v>
                  </c:pt>
                </c:lvl>
              </c:multiLvlStrCache>
            </c:multiLvlStrRef>
          </c:cat>
          <c:val>
            <c:numRef>
              <c:f>'Answer 19'!$D$4:$D$19</c:f>
              <c:numCache>
                <c:formatCode>General</c:formatCode>
                <c:ptCount val="9"/>
                <c:pt idx="0">
                  <c:v>58175</c:v>
                </c:pt>
                <c:pt idx="1">
                  <c:v>999488217</c:v>
                </c:pt>
                <c:pt idx="2">
                  <c:v>1700861605</c:v>
                </c:pt>
                <c:pt idx="3">
                  <c:v>1477413068</c:v>
                </c:pt>
                <c:pt idx="4">
                  <c:v>1540024062</c:v>
                </c:pt>
                <c:pt idx="5">
                  <c:v>1712342604</c:v>
                </c:pt>
                <c:pt idx="6">
                  <c:v>1376758448</c:v>
                </c:pt>
                <c:pt idx="7">
                  <c:v>1577163430</c:v>
                </c:pt>
                <c:pt idx="8">
                  <c:v>762207615</c:v>
                </c:pt>
              </c:numCache>
            </c:numRef>
          </c:val>
          <c:smooth val="0"/>
          <c:extLst>
            <c:ext xmlns:c16="http://schemas.microsoft.com/office/drawing/2014/chart" uri="{C3380CC4-5D6E-409C-BE32-E72D297353CC}">
              <c16:uniqueId val="{00000002-5B30-419C-AAFE-5C66B3798121}"/>
            </c:ext>
          </c:extLst>
        </c:ser>
        <c:dLbls>
          <c:showLegendKey val="0"/>
          <c:showVal val="0"/>
          <c:showCatName val="0"/>
          <c:showSerName val="0"/>
          <c:showPercent val="0"/>
          <c:showBubbleSize val="0"/>
        </c:dLbls>
        <c:smooth val="0"/>
        <c:axId val="383510239"/>
        <c:axId val="293712943"/>
      </c:lineChart>
      <c:catAx>
        <c:axId val="383510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3712943"/>
        <c:crosses val="autoZero"/>
        <c:auto val="1"/>
        <c:lblAlgn val="ctr"/>
        <c:lblOffset val="100"/>
        <c:noMultiLvlLbl val="0"/>
      </c:catAx>
      <c:valAx>
        <c:axId val="29371294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510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20!PivotTable28</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20'!$B$3</c:f>
              <c:strCache>
                <c:ptCount val="1"/>
                <c:pt idx="0">
                  <c:v>Total</c:v>
                </c:pt>
              </c:strCache>
            </c:strRef>
          </c:tx>
          <c:spPr>
            <a:ln w="28575" cap="rnd">
              <a:solidFill>
                <a:schemeClr val="accent1"/>
              </a:solidFill>
              <a:round/>
            </a:ln>
            <a:effectLst/>
          </c:spPr>
          <c:marker>
            <c:symbol val="none"/>
          </c:marker>
          <c:cat>
            <c:multiLvlStrRef>
              <c:f>'Answer 20'!$A$4:$A$19</c:f>
              <c:multiLvlStrCache>
                <c:ptCount val="9"/>
                <c:lvl>
                  <c:pt idx="0">
                    <c:v>May</c:v>
                  </c:pt>
                  <c:pt idx="1">
                    <c:v>Nov</c:v>
                  </c:pt>
                  <c:pt idx="2">
                    <c:v>Dec</c:v>
                  </c:pt>
                  <c:pt idx="3">
                    <c:v>Jan</c:v>
                  </c:pt>
                  <c:pt idx="4">
                    <c:v>Feb</c:v>
                  </c:pt>
                  <c:pt idx="5">
                    <c:v>Mar</c:v>
                  </c:pt>
                  <c:pt idx="6">
                    <c:v>Apr</c:v>
                  </c:pt>
                  <c:pt idx="7">
                    <c:v>May</c:v>
                  </c:pt>
                  <c:pt idx="8">
                    <c:v>Jun</c:v>
                  </c:pt>
                </c:lvl>
                <c:lvl>
                  <c:pt idx="0">
                    <c:v>Qtr2</c:v>
                  </c:pt>
                  <c:pt idx="1">
                    <c:v>Qtr4</c:v>
                  </c:pt>
                  <c:pt idx="3">
                    <c:v>Qtr1</c:v>
                  </c:pt>
                  <c:pt idx="6">
                    <c:v>Qtr2</c:v>
                  </c:pt>
                </c:lvl>
                <c:lvl>
                  <c:pt idx="0">
                    <c:v>2017</c:v>
                  </c:pt>
                  <c:pt idx="3">
                    <c:v>2018</c:v>
                  </c:pt>
                </c:lvl>
              </c:multiLvlStrCache>
            </c:multiLvlStrRef>
          </c:cat>
          <c:val>
            <c:numRef>
              <c:f>'Answer 20'!$B$4:$B$19</c:f>
              <c:numCache>
                <c:formatCode>General</c:formatCode>
                <c:ptCount val="9"/>
                <c:pt idx="0">
                  <c:v>58175</c:v>
                </c:pt>
                <c:pt idx="1">
                  <c:v>999488217</c:v>
                </c:pt>
                <c:pt idx="2">
                  <c:v>1700861605</c:v>
                </c:pt>
                <c:pt idx="3">
                  <c:v>1477413068</c:v>
                </c:pt>
                <c:pt idx="4">
                  <c:v>1540024062</c:v>
                </c:pt>
                <c:pt idx="5">
                  <c:v>1712342604</c:v>
                </c:pt>
                <c:pt idx="6">
                  <c:v>1376758448</c:v>
                </c:pt>
                <c:pt idx="7">
                  <c:v>1577163430</c:v>
                </c:pt>
                <c:pt idx="8">
                  <c:v>762207615</c:v>
                </c:pt>
              </c:numCache>
            </c:numRef>
          </c:val>
          <c:smooth val="0"/>
          <c:extLst>
            <c:ext xmlns:c16="http://schemas.microsoft.com/office/drawing/2014/chart" uri="{C3380CC4-5D6E-409C-BE32-E72D297353CC}">
              <c16:uniqueId val="{00000000-C4BD-4D67-B73F-4E142B259555}"/>
            </c:ext>
          </c:extLst>
        </c:ser>
        <c:dLbls>
          <c:showLegendKey val="0"/>
          <c:showVal val="0"/>
          <c:showCatName val="0"/>
          <c:showSerName val="0"/>
          <c:showPercent val="0"/>
          <c:showBubbleSize val="0"/>
        </c:dLbls>
        <c:smooth val="0"/>
        <c:axId val="1945177743"/>
        <c:axId val="2092786751"/>
      </c:lineChart>
      <c:catAx>
        <c:axId val="1945177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786751"/>
        <c:crosses val="autoZero"/>
        <c:auto val="1"/>
        <c:lblAlgn val="ctr"/>
        <c:lblOffset val="100"/>
        <c:noMultiLvlLbl val="0"/>
      </c:catAx>
      <c:valAx>
        <c:axId val="2092786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5177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9!PivotTable12</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9'!$B$3</c:f>
              <c:strCache>
                <c:ptCount val="1"/>
                <c:pt idx="0">
                  <c:v>Sum of comment_count</c:v>
                </c:pt>
              </c:strCache>
            </c:strRef>
          </c:tx>
          <c:spPr>
            <a:ln w="28575" cap="rnd">
              <a:solidFill>
                <a:schemeClr val="accent1"/>
              </a:solidFill>
              <a:round/>
            </a:ln>
            <a:effectLst/>
          </c:spPr>
          <c:marker>
            <c:symbol val="none"/>
          </c:marker>
          <c:cat>
            <c:strRef>
              <c:f>'Answer 9'!$A$4:$A$21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9'!$B$4:$B$21</c:f>
              <c:numCache>
                <c:formatCode>General</c:formatCode>
                <c:ptCount val="17"/>
                <c:pt idx="0">
                  <c:v>26945</c:v>
                </c:pt>
                <c:pt idx="1">
                  <c:v>3117473</c:v>
                </c:pt>
                <c:pt idx="2">
                  <c:v>455965</c:v>
                </c:pt>
                <c:pt idx="3">
                  <c:v>8969633</c:v>
                </c:pt>
                <c:pt idx="4">
                  <c:v>1196090</c:v>
                </c:pt>
                <c:pt idx="5">
                  <c:v>178580</c:v>
                </c:pt>
                <c:pt idx="6">
                  <c:v>411823</c:v>
                </c:pt>
                <c:pt idx="7">
                  <c:v>4617</c:v>
                </c:pt>
                <c:pt idx="8">
                  <c:v>3450605</c:v>
                </c:pt>
                <c:pt idx="9">
                  <c:v>1056430</c:v>
                </c:pt>
                <c:pt idx="10">
                  <c:v>1032463</c:v>
                </c:pt>
                <c:pt idx="11">
                  <c:v>21384</c:v>
                </c:pt>
                <c:pt idx="12">
                  <c:v>7014</c:v>
                </c:pt>
                <c:pt idx="13">
                  <c:v>3381982</c:v>
                </c:pt>
                <c:pt idx="14">
                  <c:v>64106</c:v>
                </c:pt>
                <c:pt idx="15">
                  <c:v>786327</c:v>
                </c:pt>
                <c:pt idx="16">
                  <c:v>2236</c:v>
                </c:pt>
              </c:numCache>
            </c:numRef>
          </c:val>
          <c:smooth val="0"/>
          <c:extLst>
            <c:ext xmlns:c16="http://schemas.microsoft.com/office/drawing/2014/chart" uri="{C3380CC4-5D6E-409C-BE32-E72D297353CC}">
              <c16:uniqueId val="{00000000-957F-46EE-A3F6-FAFD71D6A5FA}"/>
            </c:ext>
          </c:extLst>
        </c:ser>
        <c:ser>
          <c:idx val="1"/>
          <c:order val="1"/>
          <c:tx>
            <c:strRef>
              <c:f>'Answer 9'!$C$3</c:f>
              <c:strCache>
                <c:ptCount val="1"/>
                <c:pt idx="0">
                  <c:v>Sum of dislikes</c:v>
                </c:pt>
              </c:strCache>
            </c:strRef>
          </c:tx>
          <c:spPr>
            <a:ln w="28575" cap="rnd">
              <a:solidFill>
                <a:schemeClr val="accent2"/>
              </a:solidFill>
              <a:round/>
            </a:ln>
            <a:effectLst/>
          </c:spPr>
          <c:marker>
            <c:symbol val="none"/>
          </c:marker>
          <c:cat>
            <c:strRef>
              <c:f>'Answer 9'!$A$4:$A$21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9'!$C$4:$C$21</c:f>
              <c:numCache>
                <c:formatCode>General</c:formatCode>
                <c:ptCount val="17"/>
                <c:pt idx="0">
                  <c:v>9158</c:v>
                </c:pt>
                <c:pt idx="1">
                  <c:v>1609766</c:v>
                </c:pt>
                <c:pt idx="2">
                  <c:v>118993</c:v>
                </c:pt>
                <c:pt idx="3">
                  <c:v>6681076</c:v>
                </c:pt>
                <c:pt idx="4">
                  <c:v>934036</c:v>
                </c:pt>
                <c:pt idx="5">
                  <c:v>79523</c:v>
                </c:pt>
                <c:pt idx="6">
                  <c:v>429296</c:v>
                </c:pt>
                <c:pt idx="7">
                  <c:v>4984</c:v>
                </c:pt>
                <c:pt idx="8">
                  <c:v>3116666</c:v>
                </c:pt>
                <c:pt idx="9">
                  <c:v>981590</c:v>
                </c:pt>
                <c:pt idx="10">
                  <c:v>697899</c:v>
                </c:pt>
                <c:pt idx="11">
                  <c:v>3322</c:v>
                </c:pt>
                <c:pt idx="12">
                  <c:v>4730</c:v>
                </c:pt>
                <c:pt idx="13">
                  <c:v>396381</c:v>
                </c:pt>
                <c:pt idx="14">
                  <c:v>132310</c:v>
                </c:pt>
                <c:pt idx="15">
                  <c:v>408669</c:v>
                </c:pt>
                <c:pt idx="16">
                  <c:v>387</c:v>
                </c:pt>
              </c:numCache>
            </c:numRef>
          </c:val>
          <c:smooth val="0"/>
          <c:extLst>
            <c:ext xmlns:c16="http://schemas.microsoft.com/office/drawing/2014/chart" uri="{C3380CC4-5D6E-409C-BE32-E72D297353CC}">
              <c16:uniqueId val="{00000001-957F-46EE-A3F6-FAFD71D6A5FA}"/>
            </c:ext>
          </c:extLst>
        </c:ser>
        <c:ser>
          <c:idx val="2"/>
          <c:order val="2"/>
          <c:tx>
            <c:strRef>
              <c:f>'Answer 9'!$D$3</c:f>
              <c:strCache>
                <c:ptCount val="1"/>
                <c:pt idx="0">
                  <c:v>Sum of likes</c:v>
                </c:pt>
              </c:strCache>
            </c:strRef>
          </c:tx>
          <c:spPr>
            <a:ln w="28575" cap="rnd">
              <a:solidFill>
                <a:schemeClr val="accent3"/>
              </a:solidFill>
              <a:round/>
            </a:ln>
            <a:effectLst/>
          </c:spPr>
          <c:marker>
            <c:symbol val="none"/>
          </c:marker>
          <c:cat>
            <c:strRef>
              <c:f>'Answer 9'!$A$4:$A$21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9'!$D$4:$D$21</c:f>
              <c:numCache>
                <c:formatCode>General</c:formatCode>
                <c:ptCount val="17"/>
                <c:pt idx="0">
                  <c:v>189163</c:v>
                </c:pt>
                <c:pt idx="1">
                  <c:v>38804398</c:v>
                </c:pt>
                <c:pt idx="2">
                  <c:v>3529171</c:v>
                </c:pt>
                <c:pt idx="3">
                  <c:v>83836195</c:v>
                </c:pt>
                <c:pt idx="4">
                  <c:v>14308758</c:v>
                </c:pt>
                <c:pt idx="5">
                  <c:v>1988458</c:v>
                </c:pt>
                <c:pt idx="6">
                  <c:v>4322796</c:v>
                </c:pt>
                <c:pt idx="7">
                  <c:v>80026</c:v>
                </c:pt>
                <c:pt idx="8">
                  <c:v>54100112</c:v>
                </c:pt>
                <c:pt idx="9">
                  <c:v>5762909</c:v>
                </c:pt>
                <c:pt idx="10">
                  <c:v>8841134</c:v>
                </c:pt>
                <c:pt idx="11">
                  <c:v>186307</c:v>
                </c:pt>
                <c:pt idx="12">
                  <c:v>127654</c:v>
                </c:pt>
                <c:pt idx="13">
                  <c:v>9566636</c:v>
                </c:pt>
                <c:pt idx="14">
                  <c:v>427347</c:v>
                </c:pt>
                <c:pt idx="15">
                  <c:v>9389714</c:v>
                </c:pt>
                <c:pt idx="16">
                  <c:v>13048</c:v>
                </c:pt>
              </c:numCache>
            </c:numRef>
          </c:val>
          <c:smooth val="0"/>
          <c:extLst>
            <c:ext xmlns:c16="http://schemas.microsoft.com/office/drawing/2014/chart" uri="{C3380CC4-5D6E-409C-BE32-E72D297353CC}">
              <c16:uniqueId val="{00000002-957F-46EE-A3F6-FAFD71D6A5FA}"/>
            </c:ext>
          </c:extLst>
        </c:ser>
        <c:ser>
          <c:idx val="3"/>
          <c:order val="3"/>
          <c:tx>
            <c:strRef>
              <c:f>'Answer 9'!$E$3</c:f>
              <c:strCache>
                <c:ptCount val="1"/>
                <c:pt idx="0">
                  <c:v>Sum of views</c:v>
                </c:pt>
              </c:strCache>
            </c:strRef>
          </c:tx>
          <c:spPr>
            <a:ln w="28575" cap="rnd">
              <a:solidFill>
                <a:schemeClr val="accent4"/>
              </a:solidFill>
              <a:round/>
            </a:ln>
            <a:effectLst/>
          </c:spPr>
          <c:marker>
            <c:symbol val="none"/>
          </c:marker>
          <c:cat>
            <c:strRef>
              <c:f>'Answer 9'!$A$4:$A$21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9'!$E$4:$E$21</c:f>
              <c:numCache>
                <c:formatCode>General</c:formatCode>
                <c:ptCount val="17"/>
                <c:pt idx="0">
                  <c:v>11331023</c:v>
                </c:pt>
                <c:pt idx="1">
                  <c:v>798799040</c:v>
                </c:pt>
                <c:pt idx="2">
                  <c:v>73816757</c:v>
                </c:pt>
                <c:pt idx="3">
                  <c:v>4337761090</c:v>
                </c:pt>
                <c:pt idx="4">
                  <c:v>941674037</c:v>
                </c:pt>
                <c:pt idx="5">
                  <c:v>68728039</c:v>
                </c:pt>
                <c:pt idx="6">
                  <c:v>395218494</c:v>
                </c:pt>
                <c:pt idx="7">
                  <c:v>7724380</c:v>
                </c:pt>
                <c:pt idx="8">
                  <c:v>2447689197</c:v>
                </c:pt>
                <c:pt idx="9">
                  <c:v>744883343</c:v>
                </c:pt>
                <c:pt idx="10">
                  <c:v>554921583</c:v>
                </c:pt>
                <c:pt idx="11">
                  <c:v>2490776</c:v>
                </c:pt>
                <c:pt idx="12">
                  <c:v>3929208</c:v>
                </c:pt>
                <c:pt idx="13">
                  <c:v>199386704</c:v>
                </c:pt>
                <c:pt idx="14">
                  <c:v>78556290</c:v>
                </c:pt>
                <c:pt idx="15">
                  <c:v>478635632</c:v>
                </c:pt>
                <c:pt idx="16">
                  <c:v>771631</c:v>
                </c:pt>
              </c:numCache>
            </c:numRef>
          </c:val>
          <c:smooth val="0"/>
          <c:extLst>
            <c:ext xmlns:c16="http://schemas.microsoft.com/office/drawing/2014/chart" uri="{C3380CC4-5D6E-409C-BE32-E72D297353CC}">
              <c16:uniqueId val="{00000003-957F-46EE-A3F6-FAFD71D6A5FA}"/>
            </c:ext>
          </c:extLst>
        </c:ser>
        <c:dLbls>
          <c:showLegendKey val="0"/>
          <c:showVal val="0"/>
          <c:showCatName val="0"/>
          <c:showSerName val="0"/>
          <c:showPercent val="0"/>
          <c:showBubbleSize val="0"/>
        </c:dLbls>
        <c:smooth val="0"/>
        <c:axId val="298708783"/>
        <c:axId val="262624959"/>
      </c:lineChart>
      <c:catAx>
        <c:axId val="298708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624959"/>
        <c:crosses val="autoZero"/>
        <c:auto val="1"/>
        <c:lblAlgn val="ctr"/>
        <c:lblOffset val="100"/>
        <c:noMultiLvlLbl val="0"/>
      </c:catAx>
      <c:valAx>
        <c:axId val="262624959"/>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87087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10!PivotTable15</c:name>
    <c:fmtId val="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10'!$B$4</c:f>
              <c:strCache>
                <c:ptCount val="1"/>
                <c:pt idx="0">
                  <c:v>Sum of views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'Answer 10'!$A$5:$A$11</c:f>
              <c:multiLvlStrCache>
                <c:ptCount val="4"/>
                <c:lvl>
                  <c:pt idx="0">
                    <c:v>Qtr2</c:v>
                  </c:pt>
                  <c:pt idx="1">
                    <c:v>Qtr4</c:v>
                  </c:pt>
                  <c:pt idx="2">
                    <c:v>Qtr1</c:v>
                  </c:pt>
                  <c:pt idx="3">
                    <c:v>Qtr2</c:v>
                  </c:pt>
                </c:lvl>
                <c:lvl>
                  <c:pt idx="0">
                    <c:v>2017</c:v>
                  </c:pt>
                  <c:pt idx="2">
                    <c:v>2018</c:v>
                  </c:pt>
                </c:lvl>
              </c:multiLvlStrCache>
            </c:multiLvlStrRef>
          </c:cat>
          <c:val>
            <c:numRef>
              <c:f>'Answer 10'!$B$5:$B$11</c:f>
              <c:numCache>
                <c:formatCode>0.00%</c:formatCode>
                <c:ptCount val="4"/>
                <c:pt idx="0">
                  <c:v>5.2192126628819514E-6</c:v>
                </c:pt>
                <c:pt idx="1">
                  <c:v>0.24226385879146409</c:v>
                </c:pt>
                <c:pt idx="2">
                  <c:v>0.42433564727692696</c:v>
                </c:pt>
                <c:pt idx="3">
                  <c:v>0.33339527471894603</c:v>
                </c:pt>
              </c:numCache>
            </c:numRef>
          </c:val>
          <c:smooth val="0"/>
          <c:extLst>
            <c:ext xmlns:c16="http://schemas.microsoft.com/office/drawing/2014/chart" uri="{C3380CC4-5D6E-409C-BE32-E72D297353CC}">
              <c16:uniqueId val="{00000000-0108-4041-B3C6-ADA59131DFBE}"/>
            </c:ext>
          </c:extLst>
        </c:ser>
        <c:ser>
          <c:idx val="1"/>
          <c:order val="1"/>
          <c:tx>
            <c:strRef>
              <c:f>'Answer 10'!$C$4</c:f>
              <c:strCache>
                <c:ptCount val="1"/>
                <c:pt idx="0">
                  <c:v>Sum of likes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'Answer 10'!$A$5:$A$11</c:f>
              <c:multiLvlStrCache>
                <c:ptCount val="4"/>
                <c:lvl>
                  <c:pt idx="0">
                    <c:v>Qtr2</c:v>
                  </c:pt>
                  <c:pt idx="1">
                    <c:v>Qtr4</c:v>
                  </c:pt>
                  <c:pt idx="2">
                    <c:v>Qtr1</c:v>
                  </c:pt>
                  <c:pt idx="3">
                    <c:v>Qtr2</c:v>
                  </c:pt>
                </c:lvl>
                <c:lvl>
                  <c:pt idx="0">
                    <c:v>2017</c:v>
                  </c:pt>
                  <c:pt idx="2">
                    <c:v>2018</c:v>
                  </c:pt>
                </c:lvl>
              </c:multiLvlStrCache>
            </c:multiLvlStrRef>
          </c:cat>
          <c:val>
            <c:numRef>
              <c:f>'Answer 10'!$C$5:$C$11</c:f>
              <c:numCache>
                <c:formatCode>0.00%</c:formatCode>
                <c:ptCount val="4"/>
                <c:pt idx="0">
                  <c:v>2.4206512022274614E-7</c:v>
                </c:pt>
                <c:pt idx="1">
                  <c:v>0.25082988204387524</c:v>
                </c:pt>
                <c:pt idx="2">
                  <c:v>0.39743932729066883</c:v>
                </c:pt>
                <c:pt idx="3">
                  <c:v>0.35173054860033576</c:v>
                </c:pt>
              </c:numCache>
            </c:numRef>
          </c:val>
          <c:smooth val="0"/>
          <c:extLst>
            <c:ext xmlns:c16="http://schemas.microsoft.com/office/drawing/2014/chart" uri="{C3380CC4-5D6E-409C-BE32-E72D297353CC}">
              <c16:uniqueId val="{00000001-0108-4041-B3C6-ADA59131DFBE}"/>
            </c:ext>
          </c:extLst>
        </c:ser>
        <c:dLbls>
          <c:dLblPos val="l"/>
          <c:showLegendKey val="0"/>
          <c:showVal val="1"/>
          <c:showCatName val="0"/>
          <c:showSerName val="0"/>
          <c:showPercent val="0"/>
          <c:showBubbleSize val="0"/>
        </c:dLbls>
        <c:smooth val="0"/>
        <c:axId val="468498063"/>
        <c:axId val="499791919"/>
      </c:lineChart>
      <c:catAx>
        <c:axId val="468498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791919"/>
        <c:crosses val="autoZero"/>
        <c:auto val="1"/>
        <c:lblAlgn val="ctr"/>
        <c:lblOffset val="100"/>
        <c:noMultiLvlLbl val="0"/>
      </c:catAx>
      <c:valAx>
        <c:axId val="49979191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98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11!PivotTable17</c:name>
    <c:fmtId val="1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s>
    <c:plotArea>
      <c:layout/>
      <c:pieChart>
        <c:varyColors val="1"/>
        <c:ser>
          <c:idx val="0"/>
          <c:order val="0"/>
          <c:tx>
            <c:strRef>
              <c:f>'Answer 11'!$B$3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DAD-4557-A470-A80A437BC9A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DAD-4557-A470-A80A437BC9A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DAD-4557-A470-A80A437BC9A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DAD-4557-A470-A80A437BC9A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DAD-4557-A470-A80A437BC9A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DAD-4557-A470-A80A437BC9A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DAD-4557-A470-A80A437BC9A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DAD-4557-A470-A80A437BC9A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DAD-4557-A470-A80A437BC9A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2DAD-4557-A470-A80A437BC9A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2DAD-4557-A470-A80A437BC9AD}"/>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2DAD-4557-A470-A80A437BC9AD}"/>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2DAD-4557-A470-A80A437BC9AD}"/>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2DAD-4557-A470-A80A437BC9AD}"/>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2DAD-4557-A470-A80A437BC9AD}"/>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2DAD-4557-A470-A80A437BC9AD}"/>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2DAD-4557-A470-A80A437BC9AD}"/>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2DAD-4557-A470-A80A437BC9AD}"/>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2DAD-4557-A470-A80A437BC9AD}"/>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2DAD-4557-A470-A80A437BC9AD}"/>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2DAD-4557-A470-A80A437BC9AD}"/>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2DAD-4557-A470-A80A437BC9AD}"/>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2DAD-4557-A470-A80A437BC9AD}"/>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2DAD-4557-A470-A80A437BC9AD}"/>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2DAD-4557-A470-A80A437BC9AD}"/>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2DAD-4557-A470-A80A437BC9AD}"/>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2DAD-4557-A470-A80A437BC9AD}"/>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2DAD-4557-A470-A80A437BC9AD}"/>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2DAD-4557-A470-A80A437BC9AD}"/>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2DAD-4557-A470-A80A437BC9AD}"/>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2DAD-4557-A470-A80A437BC9AD}"/>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2DAD-4557-A470-A80A437BC9AD}"/>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2DAD-4557-A470-A80A437BC9AD}"/>
              </c:ext>
            </c:extLst>
          </c:dPt>
          <c:cat>
            <c:multiLvlStrRef>
              <c:f>'Answer 11'!$A$4:$A$39</c:f>
              <c:multiLvlStrCache>
                <c:ptCount val="33"/>
                <c:lvl>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pt idx="17">
                    <c:v>Autos &amp; Vehicles</c:v>
                  </c:pt>
                  <c:pt idx="18">
                    <c:v>Comedy</c:v>
                  </c:pt>
                  <c:pt idx="19">
                    <c:v>Education</c:v>
                  </c:pt>
                  <c:pt idx="20">
                    <c:v>Entertainment</c:v>
                  </c:pt>
                  <c:pt idx="21">
                    <c:v>Film &amp; Animation</c:v>
                  </c:pt>
                  <c:pt idx="22">
                    <c:v>Gaming</c:v>
                  </c:pt>
                  <c:pt idx="23">
                    <c:v>Howto &amp; Style</c:v>
                  </c:pt>
                  <c:pt idx="24">
                    <c:v>Movies</c:v>
                  </c:pt>
                  <c:pt idx="25">
                    <c:v>Music</c:v>
                  </c:pt>
                  <c:pt idx="26">
                    <c:v>News &amp; Politics</c:v>
                  </c:pt>
                  <c:pt idx="27">
                    <c:v>People &amp; Blogs</c:v>
                  </c:pt>
                  <c:pt idx="28">
                    <c:v>Religious</c:v>
                  </c:pt>
                  <c:pt idx="29">
                    <c:v>Science &amp; Technology</c:v>
                  </c:pt>
                  <c:pt idx="30">
                    <c:v>Shows</c:v>
                  </c:pt>
                  <c:pt idx="31">
                    <c:v>Sports</c:v>
                  </c:pt>
                  <c:pt idx="32">
                    <c:v>Travel &amp; Events</c:v>
                  </c:pt>
                </c:lvl>
                <c:lvl>
                  <c:pt idx="0">
                    <c:v>2017</c:v>
                  </c:pt>
                  <c:pt idx="17">
                    <c:v>2018</c:v>
                  </c:pt>
                </c:lvl>
              </c:multiLvlStrCache>
            </c:multiLvlStrRef>
          </c:cat>
          <c:val>
            <c:numRef>
              <c:f>'Answer 11'!$B$4:$B$39</c:f>
              <c:numCache>
                <c:formatCode>General</c:formatCode>
                <c:ptCount val="33"/>
                <c:pt idx="0">
                  <c:v>4840566</c:v>
                </c:pt>
                <c:pt idx="1">
                  <c:v>204623199</c:v>
                </c:pt>
                <c:pt idx="2">
                  <c:v>18980686</c:v>
                </c:pt>
                <c:pt idx="3">
                  <c:v>1099602364</c:v>
                </c:pt>
                <c:pt idx="4">
                  <c:v>275365559</c:v>
                </c:pt>
                <c:pt idx="5">
                  <c:v>26877952</c:v>
                </c:pt>
                <c:pt idx="6">
                  <c:v>72558443</c:v>
                </c:pt>
                <c:pt idx="7">
                  <c:v>325725</c:v>
                </c:pt>
                <c:pt idx="8">
                  <c:v>523641003</c:v>
                </c:pt>
                <c:pt idx="9">
                  <c:v>174489235</c:v>
                </c:pt>
                <c:pt idx="10">
                  <c:v>131610834</c:v>
                </c:pt>
                <c:pt idx="11">
                  <c:v>2490776</c:v>
                </c:pt>
                <c:pt idx="12">
                  <c:v>1156638</c:v>
                </c:pt>
                <c:pt idx="13">
                  <c:v>41915559</c:v>
                </c:pt>
                <c:pt idx="14">
                  <c:v>24697668</c:v>
                </c:pt>
                <c:pt idx="15">
                  <c:v>96816445</c:v>
                </c:pt>
                <c:pt idx="16">
                  <c:v>415345</c:v>
                </c:pt>
                <c:pt idx="17">
                  <c:v>6490457</c:v>
                </c:pt>
                <c:pt idx="18">
                  <c:v>594175841</c:v>
                </c:pt>
                <c:pt idx="19">
                  <c:v>54836071</c:v>
                </c:pt>
                <c:pt idx="20">
                  <c:v>3238158726</c:v>
                </c:pt>
                <c:pt idx="21">
                  <c:v>666308478</c:v>
                </c:pt>
                <c:pt idx="22">
                  <c:v>41850087</c:v>
                </c:pt>
                <c:pt idx="23">
                  <c:v>322660051</c:v>
                </c:pt>
                <c:pt idx="24">
                  <c:v>7398655</c:v>
                </c:pt>
                <c:pt idx="25">
                  <c:v>1924048194</c:v>
                </c:pt>
                <c:pt idx="26">
                  <c:v>570394108</c:v>
                </c:pt>
                <c:pt idx="27">
                  <c:v>423310749</c:v>
                </c:pt>
                <c:pt idx="28">
                  <c:v>2772570</c:v>
                </c:pt>
                <c:pt idx="29">
                  <c:v>157471145</c:v>
                </c:pt>
                <c:pt idx="30">
                  <c:v>53858622</c:v>
                </c:pt>
                <c:pt idx="31">
                  <c:v>381819187</c:v>
                </c:pt>
                <c:pt idx="32">
                  <c:v>356286</c:v>
                </c:pt>
              </c:numCache>
            </c:numRef>
          </c:val>
          <c:extLst>
            <c:ext xmlns:c16="http://schemas.microsoft.com/office/drawing/2014/chart" uri="{C3380CC4-5D6E-409C-BE32-E72D297353CC}">
              <c16:uniqueId val="{00000042-2DAD-4557-A470-A80A437BC9A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11!PivotTable17</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11'!$B$3</c:f>
              <c:strCache>
                <c:ptCount val="1"/>
                <c:pt idx="0">
                  <c:v>Total</c:v>
                </c:pt>
              </c:strCache>
            </c:strRef>
          </c:tx>
          <c:spPr>
            <a:ln w="28575" cap="rnd">
              <a:solidFill>
                <a:schemeClr val="accent1"/>
              </a:solidFill>
              <a:round/>
            </a:ln>
            <a:effectLst/>
          </c:spPr>
          <c:marker>
            <c:symbol val="none"/>
          </c:marker>
          <c:cat>
            <c:multiLvlStrRef>
              <c:f>'Answer 11'!$A$4:$A$39</c:f>
              <c:multiLvlStrCache>
                <c:ptCount val="33"/>
                <c:lvl>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pt idx="17">
                    <c:v>Autos &amp; Vehicles</c:v>
                  </c:pt>
                  <c:pt idx="18">
                    <c:v>Comedy</c:v>
                  </c:pt>
                  <c:pt idx="19">
                    <c:v>Education</c:v>
                  </c:pt>
                  <c:pt idx="20">
                    <c:v>Entertainment</c:v>
                  </c:pt>
                  <c:pt idx="21">
                    <c:v>Film &amp; Animation</c:v>
                  </c:pt>
                  <c:pt idx="22">
                    <c:v>Gaming</c:v>
                  </c:pt>
                  <c:pt idx="23">
                    <c:v>Howto &amp; Style</c:v>
                  </c:pt>
                  <c:pt idx="24">
                    <c:v>Movies</c:v>
                  </c:pt>
                  <c:pt idx="25">
                    <c:v>Music</c:v>
                  </c:pt>
                  <c:pt idx="26">
                    <c:v>News &amp; Politics</c:v>
                  </c:pt>
                  <c:pt idx="27">
                    <c:v>People &amp; Blogs</c:v>
                  </c:pt>
                  <c:pt idx="28">
                    <c:v>Religious</c:v>
                  </c:pt>
                  <c:pt idx="29">
                    <c:v>Science &amp; Technology</c:v>
                  </c:pt>
                  <c:pt idx="30">
                    <c:v>Shows</c:v>
                  </c:pt>
                  <c:pt idx="31">
                    <c:v>Sports</c:v>
                  </c:pt>
                  <c:pt idx="32">
                    <c:v>Travel &amp; Events</c:v>
                  </c:pt>
                </c:lvl>
                <c:lvl>
                  <c:pt idx="0">
                    <c:v>2017</c:v>
                  </c:pt>
                  <c:pt idx="17">
                    <c:v>2018</c:v>
                  </c:pt>
                </c:lvl>
              </c:multiLvlStrCache>
            </c:multiLvlStrRef>
          </c:cat>
          <c:val>
            <c:numRef>
              <c:f>'Answer 11'!$B$4:$B$39</c:f>
              <c:numCache>
                <c:formatCode>General</c:formatCode>
                <c:ptCount val="33"/>
                <c:pt idx="0">
                  <c:v>4840566</c:v>
                </c:pt>
                <c:pt idx="1">
                  <c:v>204623199</c:v>
                </c:pt>
                <c:pt idx="2">
                  <c:v>18980686</c:v>
                </c:pt>
                <c:pt idx="3">
                  <c:v>1099602364</c:v>
                </c:pt>
                <c:pt idx="4">
                  <c:v>275365559</c:v>
                </c:pt>
                <c:pt idx="5">
                  <c:v>26877952</c:v>
                </c:pt>
                <c:pt idx="6">
                  <c:v>72558443</c:v>
                </c:pt>
                <c:pt idx="7">
                  <c:v>325725</c:v>
                </c:pt>
                <c:pt idx="8">
                  <c:v>523641003</c:v>
                </c:pt>
                <c:pt idx="9">
                  <c:v>174489235</c:v>
                </c:pt>
                <c:pt idx="10">
                  <c:v>131610834</c:v>
                </c:pt>
                <c:pt idx="11">
                  <c:v>2490776</c:v>
                </c:pt>
                <c:pt idx="12">
                  <c:v>1156638</c:v>
                </c:pt>
                <c:pt idx="13">
                  <c:v>41915559</c:v>
                </c:pt>
                <c:pt idx="14">
                  <c:v>24697668</c:v>
                </c:pt>
                <c:pt idx="15">
                  <c:v>96816445</c:v>
                </c:pt>
                <c:pt idx="16">
                  <c:v>415345</c:v>
                </c:pt>
                <c:pt idx="17">
                  <c:v>6490457</c:v>
                </c:pt>
                <c:pt idx="18">
                  <c:v>594175841</c:v>
                </c:pt>
                <c:pt idx="19">
                  <c:v>54836071</c:v>
                </c:pt>
                <c:pt idx="20">
                  <c:v>3238158726</c:v>
                </c:pt>
                <c:pt idx="21">
                  <c:v>666308478</c:v>
                </c:pt>
                <c:pt idx="22">
                  <c:v>41850087</c:v>
                </c:pt>
                <c:pt idx="23">
                  <c:v>322660051</c:v>
                </c:pt>
                <c:pt idx="24">
                  <c:v>7398655</c:v>
                </c:pt>
                <c:pt idx="25">
                  <c:v>1924048194</c:v>
                </c:pt>
                <c:pt idx="26">
                  <c:v>570394108</c:v>
                </c:pt>
                <c:pt idx="27">
                  <c:v>423310749</c:v>
                </c:pt>
                <c:pt idx="28">
                  <c:v>2772570</c:v>
                </c:pt>
                <c:pt idx="29">
                  <c:v>157471145</c:v>
                </c:pt>
                <c:pt idx="30">
                  <c:v>53858622</c:v>
                </c:pt>
                <c:pt idx="31">
                  <c:v>381819187</c:v>
                </c:pt>
                <c:pt idx="32">
                  <c:v>356286</c:v>
                </c:pt>
              </c:numCache>
            </c:numRef>
          </c:val>
          <c:smooth val="0"/>
          <c:extLst>
            <c:ext xmlns:c16="http://schemas.microsoft.com/office/drawing/2014/chart" uri="{C3380CC4-5D6E-409C-BE32-E72D297353CC}">
              <c16:uniqueId val="{00000000-2261-48BE-9B81-81E2EAD5EF1C}"/>
            </c:ext>
          </c:extLst>
        </c:ser>
        <c:dLbls>
          <c:showLegendKey val="0"/>
          <c:showVal val="0"/>
          <c:showCatName val="0"/>
          <c:showSerName val="0"/>
          <c:showPercent val="0"/>
          <c:showBubbleSize val="0"/>
        </c:dLbls>
        <c:smooth val="0"/>
        <c:axId val="363944671"/>
        <c:axId val="512213327"/>
      </c:lineChart>
      <c:catAx>
        <c:axId val="3639446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13327"/>
        <c:crosses val="autoZero"/>
        <c:auto val="1"/>
        <c:lblAlgn val="ctr"/>
        <c:lblOffset val="100"/>
        <c:noMultiLvlLbl val="0"/>
      </c:catAx>
      <c:valAx>
        <c:axId val="512213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944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14!PivotTable20</c:name>
    <c:fmtId val="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14'!$B$3</c:f>
              <c:strCache>
                <c:ptCount val="1"/>
                <c:pt idx="0">
                  <c:v>Sum of views</c:v>
                </c:pt>
              </c:strCache>
            </c:strRef>
          </c:tx>
          <c:spPr>
            <a:ln w="28575" cap="rnd">
              <a:solidFill>
                <a:schemeClr val="accent1"/>
              </a:solidFill>
              <a:round/>
            </a:ln>
            <a:effectLst/>
          </c:spPr>
          <c:marker>
            <c:symbol val="none"/>
          </c:marker>
          <c:cat>
            <c:strRef>
              <c:f>'Answer 14'!$A$4:$A$21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14'!$B$4:$B$21</c:f>
              <c:numCache>
                <c:formatCode>General</c:formatCode>
                <c:ptCount val="17"/>
                <c:pt idx="0">
                  <c:v>11331023</c:v>
                </c:pt>
                <c:pt idx="1">
                  <c:v>798799040</c:v>
                </c:pt>
                <c:pt idx="2">
                  <c:v>73816757</c:v>
                </c:pt>
                <c:pt idx="3">
                  <c:v>4337761090</c:v>
                </c:pt>
                <c:pt idx="4">
                  <c:v>941674037</c:v>
                </c:pt>
                <c:pt idx="5">
                  <c:v>68728039</c:v>
                </c:pt>
                <c:pt idx="6">
                  <c:v>395218494</c:v>
                </c:pt>
                <c:pt idx="7">
                  <c:v>7724380</c:v>
                </c:pt>
                <c:pt idx="8">
                  <c:v>2447689197</c:v>
                </c:pt>
                <c:pt idx="9">
                  <c:v>744883343</c:v>
                </c:pt>
                <c:pt idx="10">
                  <c:v>554921583</c:v>
                </c:pt>
                <c:pt idx="11">
                  <c:v>2490776</c:v>
                </c:pt>
                <c:pt idx="12">
                  <c:v>3929208</c:v>
                </c:pt>
                <c:pt idx="13">
                  <c:v>199386704</c:v>
                </c:pt>
                <c:pt idx="14">
                  <c:v>78556290</c:v>
                </c:pt>
                <c:pt idx="15">
                  <c:v>478635632</c:v>
                </c:pt>
                <c:pt idx="16">
                  <c:v>771631</c:v>
                </c:pt>
              </c:numCache>
            </c:numRef>
          </c:val>
          <c:smooth val="0"/>
          <c:extLst>
            <c:ext xmlns:c16="http://schemas.microsoft.com/office/drawing/2014/chart" uri="{C3380CC4-5D6E-409C-BE32-E72D297353CC}">
              <c16:uniqueId val="{00000000-08B1-4F3E-9C0B-5A35159E1098}"/>
            </c:ext>
          </c:extLst>
        </c:ser>
        <c:ser>
          <c:idx val="1"/>
          <c:order val="1"/>
          <c:tx>
            <c:strRef>
              <c:f>'Answer 14'!$C$3</c:f>
              <c:strCache>
                <c:ptCount val="1"/>
                <c:pt idx="0">
                  <c:v>Sum of likes</c:v>
                </c:pt>
              </c:strCache>
            </c:strRef>
          </c:tx>
          <c:spPr>
            <a:ln w="28575" cap="rnd">
              <a:solidFill>
                <a:schemeClr val="accent2"/>
              </a:solidFill>
              <a:round/>
            </a:ln>
            <a:effectLst/>
          </c:spPr>
          <c:marker>
            <c:symbol val="none"/>
          </c:marker>
          <c:cat>
            <c:strRef>
              <c:f>'Answer 14'!$A$4:$A$21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14'!$C$4:$C$21</c:f>
              <c:numCache>
                <c:formatCode>General</c:formatCode>
                <c:ptCount val="17"/>
                <c:pt idx="0">
                  <c:v>189163</c:v>
                </c:pt>
                <c:pt idx="1">
                  <c:v>38804398</c:v>
                </c:pt>
                <c:pt idx="2">
                  <c:v>3529171</c:v>
                </c:pt>
                <c:pt idx="3">
                  <c:v>83836195</c:v>
                </c:pt>
                <c:pt idx="4">
                  <c:v>14308758</c:v>
                </c:pt>
                <c:pt idx="5">
                  <c:v>1988458</c:v>
                </c:pt>
                <c:pt idx="6">
                  <c:v>4322796</c:v>
                </c:pt>
                <c:pt idx="7">
                  <c:v>80026</c:v>
                </c:pt>
                <c:pt idx="8">
                  <c:v>54100112</c:v>
                </c:pt>
                <c:pt idx="9">
                  <c:v>5762909</c:v>
                </c:pt>
                <c:pt idx="10">
                  <c:v>8841134</c:v>
                </c:pt>
                <c:pt idx="11">
                  <c:v>186307</c:v>
                </c:pt>
                <c:pt idx="12">
                  <c:v>127654</c:v>
                </c:pt>
                <c:pt idx="13">
                  <c:v>9566636</c:v>
                </c:pt>
                <c:pt idx="14">
                  <c:v>427347</c:v>
                </c:pt>
                <c:pt idx="15">
                  <c:v>9389714</c:v>
                </c:pt>
                <c:pt idx="16">
                  <c:v>13048</c:v>
                </c:pt>
              </c:numCache>
            </c:numRef>
          </c:val>
          <c:smooth val="0"/>
          <c:extLst>
            <c:ext xmlns:c16="http://schemas.microsoft.com/office/drawing/2014/chart" uri="{C3380CC4-5D6E-409C-BE32-E72D297353CC}">
              <c16:uniqueId val="{00000001-08B1-4F3E-9C0B-5A35159E1098}"/>
            </c:ext>
          </c:extLst>
        </c:ser>
        <c:dLbls>
          <c:showLegendKey val="0"/>
          <c:showVal val="0"/>
          <c:showCatName val="0"/>
          <c:showSerName val="0"/>
          <c:showPercent val="0"/>
          <c:showBubbleSize val="0"/>
        </c:dLbls>
        <c:smooth val="0"/>
        <c:axId val="469505855"/>
        <c:axId val="330480687"/>
      </c:lineChart>
      <c:catAx>
        <c:axId val="469505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480687"/>
        <c:crosses val="autoZero"/>
        <c:auto val="1"/>
        <c:lblAlgn val="ctr"/>
        <c:lblOffset val="100"/>
        <c:noMultiLvlLbl val="0"/>
      </c:catAx>
      <c:valAx>
        <c:axId val="33048068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505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14!PivotTable20</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'Answer 14'!$B$3</c:f>
              <c:strCache>
                <c:ptCount val="1"/>
                <c:pt idx="0">
                  <c:v>Sum of views</c:v>
                </c:pt>
              </c:strCache>
            </c:strRef>
          </c:tx>
          <c:spPr>
            <a:solidFill>
              <a:schemeClr val="accent1"/>
            </a:solidFill>
            <a:ln>
              <a:noFill/>
            </a:ln>
            <a:effectLst/>
          </c:spPr>
          <c:invertIfNegative val="0"/>
          <c:cat>
            <c:strRef>
              <c:f>'Answer 14'!$A$4:$A$21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14'!$B$4:$B$21</c:f>
              <c:numCache>
                <c:formatCode>General</c:formatCode>
                <c:ptCount val="17"/>
                <c:pt idx="0">
                  <c:v>11331023</c:v>
                </c:pt>
                <c:pt idx="1">
                  <c:v>798799040</c:v>
                </c:pt>
                <c:pt idx="2">
                  <c:v>73816757</c:v>
                </c:pt>
                <c:pt idx="3">
                  <c:v>4337761090</c:v>
                </c:pt>
                <c:pt idx="4">
                  <c:v>941674037</c:v>
                </c:pt>
                <c:pt idx="5">
                  <c:v>68728039</c:v>
                </c:pt>
                <c:pt idx="6">
                  <c:v>395218494</c:v>
                </c:pt>
                <c:pt idx="7">
                  <c:v>7724380</c:v>
                </c:pt>
                <c:pt idx="8">
                  <c:v>2447689197</c:v>
                </c:pt>
                <c:pt idx="9">
                  <c:v>744883343</c:v>
                </c:pt>
                <c:pt idx="10">
                  <c:v>554921583</c:v>
                </c:pt>
                <c:pt idx="11">
                  <c:v>2490776</c:v>
                </c:pt>
                <c:pt idx="12">
                  <c:v>3929208</c:v>
                </c:pt>
                <c:pt idx="13">
                  <c:v>199386704</c:v>
                </c:pt>
                <c:pt idx="14">
                  <c:v>78556290</c:v>
                </c:pt>
                <c:pt idx="15">
                  <c:v>478635632</c:v>
                </c:pt>
                <c:pt idx="16">
                  <c:v>771631</c:v>
                </c:pt>
              </c:numCache>
            </c:numRef>
          </c:val>
          <c:extLst>
            <c:ext xmlns:c16="http://schemas.microsoft.com/office/drawing/2014/chart" uri="{C3380CC4-5D6E-409C-BE32-E72D297353CC}">
              <c16:uniqueId val="{00000000-3AF7-42B1-90B1-51785BA16CEA}"/>
            </c:ext>
          </c:extLst>
        </c:ser>
        <c:ser>
          <c:idx val="1"/>
          <c:order val="1"/>
          <c:tx>
            <c:strRef>
              <c:f>'Answer 14'!$C$3</c:f>
              <c:strCache>
                <c:ptCount val="1"/>
                <c:pt idx="0">
                  <c:v>Sum of likes</c:v>
                </c:pt>
              </c:strCache>
            </c:strRef>
          </c:tx>
          <c:spPr>
            <a:solidFill>
              <a:schemeClr val="accent2"/>
            </a:solidFill>
            <a:ln>
              <a:noFill/>
            </a:ln>
            <a:effectLst/>
          </c:spPr>
          <c:invertIfNegative val="0"/>
          <c:cat>
            <c:strRef>
              <c:f>'Answer 14'!$A$4:$A$21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14'!$C$4:$C$21</c:f>
              <c:numCache>
                <c:formatCode>General</c:formatCode>
                <c:ptCount val="17"/>
                <c:pt idx="0">
                  <c:v>189163</c:v>
                </c:pt>
                <c:pt idx="1">
                  <c:v>38804398</c:v>
                </c:pt>
                <c:pt idx="2">
                  <c:v>3529171</c:v>
                </c:pt>
                <c:pt idx="3">
                  <c:v>83836195</c:v>
                </c:pt>
                <c:pt idx="4">
                  <c:v>14308758</c:v>
                </c:pt>
                <c:pt idx="5">
                  <c:v>1988458</c:v>
                </c:pt>
                <c:pt idx="6">
                  <c:v>4322796</c:v>
                </c:pt>
                <c:pt idx="7">
                  <c:v>80026</c:v>
                </c:pt>
                <c:pt idx="8">
                  <c:v>54100112</c:v>
                </c:pt>
                <c:pt idx="9">
                  <c:v>5762909</c:v>
                </c:pt>
                <c:pt idx="10">
                  <c:v>8841134</c:v>
                </c:pt>
                <c:pt idx="11">
                  <c:v>186307</c:v>
                </c:pt>
                <c:pt idx="12">
                  <c:v>127654</c:v>
                </c:pt>
                <c:pt idx="13">
                  <c:v>9566636</c:v>
                </c:pt>
                <c:pt idx="14">
                  <c:v>427347</c:v>
                </c:pt>
                <c:pt idx="15">
                  <c:v>9389714</c:v>
                </c:pt>
                <c:pt idx="16">
                  <c:v>13048</c:v>
                </c:pt>
              </c:numCache>
            </c:numRef>
          </c:val>
          <c:extLst>
            <c:ext xmlns:c16="http://schemas.microsoft.com/office/drawing/2014/chart" uri="{C3380CC4-5D6E-409C-BE32-E72D297353CC}">
              <c16:uniqueId val="{00000001-3AF7-42B1-90B1-51785BA16CEA}"/>
            </c:ext>
          </c:extLst>
        </c:ser>
        <c:dLbls>
          <c:showLegendKey val="0"/>
          <c:showVal val="0"/>
          <c:showCatName val="0"/>
          <c:showSerName val="0"/>
          <c:showPercent val="0"/>
          <c:showBubbleSize val="0"/>
        </c:dLbls>
        <c:gapWidth val="150"/>
        <c:overlap val="100"/>
        <c:axId val="470069423"/>
        <c:axId val="609372607"/>
      </c:barChart>
      <c:catAx>
        <c:axId val="470069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372607"/>
        <c:crosses val="autoZero"/>
        <c:auto val="1"/>
        <c:lblAlgn val="ctr"/>
        <c:lblOffset val="100"/>
        <c:noMultiLvlLbl val="0"/>
      </c:catAx>
      <c:valAx>
        <c:axId val="609372607"/>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0069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[Garvit Chawla Excel Final Assessment Data File 1 - Youtube data.xlsx]Answer 15!PivotTable21</c:name>
    <c:fmtId val="7"/>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'Answer 15'!$B$3</c:f>
              <c:strCache>
                <c:ptCount val="1"/>
                <c:pt idx="0">
                  <c:v>Sum of views</c:v>
                </c:pt>
              </c:strCache>
            </c:strRef>
          </c:tx>
          <c:spPr>
            <a:ln w="28575" cap="rnd">
              <a:solidFill>
                <a:schemeClr val="accent1"/>
              </a:solidFill>
              <a:round/>
            </a:ln>
            <a:effectLst/>
          </c:spPr>
          <c:marker>
            <c:symbol val="none"/>
          </c:marker>
          <c:cat>
            <c:strRef>
              <c:f>'Answer 15'!$A$4:$A$21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15'!$B$4:$B$21</c:f>
              <c:numCache>
                <c:formatCode>General</c:formatCode>
                <c:ptCount val="17"/>
                <c:pt idx="0">
                  <c:v>11331023</c:v>
                </c:pt>
                <c:pt idx="1">
                  <c:v>798799040</c:v>
                </c:pt>
                <c:pt idx="2">
                  <c:v>73816757</c:v>
                </c:pt>
                <c:pt idx="3">
                  <c:v>4337761090</c:v>
                </c:pt>
                <c:pt idx="4">
                  <c:v>941674037</c:v>
                </c:pt>
                <c:pt idx="5">
                  <c:v>68728039</c:v>
                </c:pt>
                <c:pt idx="6">
                  <c:v>395218494</c:v>
                </c:pt>
                <c:pt idx="7">
                  <c:v>7724380</c:v>
                </c:pt>
                <c:pt idx="8">
                  <c:v>2447689197</c:v>
                </c:pt>
                <c:pt idx="9">
                  <c:v>744883343</c:v>
                </c:pt>
                <c:pt idx="10">
                  <c:v>554921583</c:v>
                </c:pt>
                <c:pt idx="11">
                  <c:v>2490776</c:v>
                </c:pt>
                <c:pt idx="12">
                  <c:v>3929208</c:v>
                </c:pt>
                <c:pt idx="13">
                  <c:v>199386704</c:v>
                </c:pt>
                <c:pt idx="14">
                  <c:v>78556290</c:v>
                </c:pt>
                <c:pt idx="15">
                  <c:v>478635632</c:v>
                </c:pt>
                <c:pt idx="16">
                  <c:v>771631</c:v>
                </c:pt>
              </c:numCache>
            </c:numRef>
          </c:val>
          <c:smooth val="0"/>
          <c:extLst>
            <c:ext xmlns:c16="http://schemas.microsoft.com/office/drawing/2014/chart" uri="{C3380CC4-5D6E-409C-BE32-E72D297353CC}">
              <c16:uniqueId val="{00000000-99D9-4C44-9658-124EA9C2A54D}"/>
            </c:ext>
          </c:extLst>
        </c:ser>
        <c:ser>
          <c:idx val="1"/>
          <c:order val="1"/>
          <c:tx>
            <c:strRef>
              <c:f>'Answer 15'!$C$3</c:f>
              <c:strCache>
                <c:ptCount val="1"/>
                <c:pt idx="0">
                  <c:v>Sum of likes</c:v>
                </c:pt>
              </c:strCache>
            </c:strRef>
          </c:tx>
          <c:spPr>
            <a:ln w="28575" cap="rnd">
              <a:solidFill>
                <a:schemeClr val="accent2"/>
              </a:solidFill>
              <a:round/>
            </a:ln>
            <a:effectLst/>
          </c:spPr>
          <c:marker>
            <c:symbol val="none"/>
          </c:marker>
          <c:cat>
            <c:strRef>
              <c:f>'Answer 15'!$A$4:$A$21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15'!$C$4:$C$21</c:f>
              <c:numCache>
                <c:formatCode>General</c:formatCode>
                <c:ptCount val="17"/>
                <c:pt idx="0">
                  <c:v>189163</c:v>
                </c:pt>
                <c:pt idx="1">
                  <c:v>38804398</c:v>
                </c:pt>
                <c:pt idx="2">
                  <c:v>3529171</c:v>
                </c:pt>
                <c:pt idx="3">
                  <c:v>83836195</c:v>
                </c:pt>
                <c:pt idx="4">
                  <c:v>14308758</c:v>
                </c:pt>
                <c:pt idx="5">
                  <c:v>1988458</c:v>
                </c:pt>
                <c:pt idx="6">
                  <c:v>4322796</c:v>
                </c:pt>
                <c:pt idx="7">
                  <c:v>80026</c:v>
                </c:pt>
                <c:pt idx="8">
                  <c:v>54100112</c:v>
                </c:pt>
                <c:pt idx="9">
                  <c:v>5762909</c:v>
                </c:pt>
                <c:pt idx="10">
                  <c:v>8841134</c:v>
                </c:pt>
                <c:pt idx="11">
                  <c:v>186307</c:v>
                </c:pt>
                <c:pt idx="12">
                  <c:v>127654</c:v>
                </c:pt>
                <c:pt idx="13">
                  <c:v>9566636</c:v>
                </c:pt>
                <c:pt idx="14">
                  <c:v>427347</c:v>
                </c:pt>
                <c:pt idx="15">
                  <c:v>9389714</c:v>
                </c:pt>
                <c:pt idx="16">
                  <c:v>13048</c:v>
                </c:pt>
              </c:numCache>
            </c:numRef>
          </c:val>
          <c:smooth val="0"/>
          <c:extLst>
            <c:ext xmlns:c16="http://schemas.microsoft.com/office/drawing/2014/chart" uri="{C3380CC4-5D6E-409C-BE32-E72D297353CC}">
              <c16:uniqueId val="{00000001-99D9-4C44-9658-124EA9C2A54D}"/>
            </c:ext>
          </c:extLst>
        </c:ser>
        <c:ser>
          <c:idx val="2"/>
          <c:order val="2"/>
          <c:tx>
            <c:strRef>
              <c:f>'Answer 15'!$D$3</c:f>
              <c:strCache>
                <c:ptCount val="1"/>
                <c:pt idx="0">
                  <c:v>Sum of dislikes</c:v>
                </c:pt>
              </c:strCache>
            </c:strRef>
          </c:tx>
          <c:spPr>
            <a:ln w="28575" cap="rnd">
              <a:solidFill>
                <a:schemeClr val="accent3"/>
              </a:solidFill>
              <a:round/>
            </a:ln>
            <a:effectLst/>
          </c:spPr>
          <c:marker>
            <c:symbol val="none"/>
          </c:marker>
          <c:cat>
            <c:strRef>
              <c:f>'Answer 15'!$A$4:$A$21</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cat>
          <c:val>
            <c:numRef>
              <c:f>'Answer 15'!$D$4:$D$21</c:f>
              <c:numCache>
                <c:formatCode>General</c:formatCode>
                <c:ptCount val="17"/>
                <c:pt idx="0">
                  <c:v>9158</c:v>
                </c:pt>
                <c:pt idx="1">
                  <c:v>1609766</c:v>
                </c:pt>
                <c:pt idx="2">
                  <c:v>118993</c:v>
                </c:pt>
                <c:pt idx="3">
                  <c:v>6681076</c:v>
                </c:pt>
                <c:pt idx="4">
                  <c:v>934036</c:v>
                </c:pt>
                <c:pt idx="5">
                  <c:v>79523</c:v>
                </c:pt>
                <c:pt idx="6">
                  <c:v>429296</c:v>
                </c:pt>
                <c:pt idx="7">
                  <c:v>4984</c:v>
                </c:pt>
                <c:pt idx="8">
                  <c:v>3116666</c:v>
                </c:pt>
                <c:pt idx="9">
                  <c:v>981590</c:v>
                </c:pt>
                <c:pt idx="10">
                  <c:v>697899</c:v>
                </c:pt>
                <c:pt idx="11">
                  <c:v>3322</c:v>
                </c:pt>
                <c:pt idx="12">
                  <c:v>4730</c:v>
                </c:pt>
                <c:pt idx="13">
                  <c:v>396381</c:v>
                </c:pt>
                <c:pt idx="14">
                  <c:v>132310</c:v>
                </c:pt>
                <c:pt idx="15">
                  <c:v>408669</c:v>
                </c:pt>
                <c:pt idx="16">
                  <c:v>387</c:v>
                </c:pt>
              </c:numCache>
            </c:numRef>
          </c:val>
          <c:smooth val="0"/>
          <c:extLst>
            <c:ext xmlns:c16="http://schemas.microsoft.com/office/drawing/2014/chart" uri="{C3380CC4-5D6E-409C-BE32-E72D297353CC}">
              <c16:uniqueId val="{00000002-99D9-4C44-9658-124EA9C2A54D}"/>
            </c:ext>
          </c:extLst>
        </c:ser>
        <c:dLbls>
          <c:showLegendKey val="0"/>
          <c:showVal val="0"/>
          <c:showCatName val="0"/>
          <c:showSerName val="0"/>
          <c:showPercent val="0"/>
          <c:showBubbleSize val="0"/>
        </c:dLbls>
        <c:smooth val="0"/>
        <c:axId val="298435007"/>
        <c:axId val="2092409519"/>
      </c:lineChart>
      <c:catAx>
        <c:axId val="29843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409519"/>
        <c:crosses val="autoZero"/>
        <c:auto val="1"/>
        <c:lblAlgn val="ctr"/>
        <c:lblOffset val="100"/>
        <c:noMultiLvlLbl val="0"/>
      </c:catAx>
      <c:valAx>
        <c:axId val="2092409519"/>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8435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'Answer 17 main table'!$B$1</c:f>
              <c:strCache>
                <c:ptCount val="1"/>
                <c:pt idx="0">
                  <c:v>Sum of dislikes</c:v>
                </c:pt>
              </c:strCache>
            </c:strRef>
          </c:tx>
          <c:spPr>
            <a:ln w="19050" cap="rnd">
              <a:noFill/>
              <a:round/>
            </a:ln>
            <a:effectLst/>
          </c:spPr>
          <c:marker>
            <c:symbol val="circle"/>
            <c:size val="5"/>
            <c:spPr>
              <a:solidFill>
                <a:schemeClr val="accent1"/>
              </a:solidFill>
              <a:ln w="9525">
                <a:solidFill>
                  <a:schemeClr val="accent1"/>
                </a:solidFill>
              </a:ln>
              <a:effectLst/>
            </c:spPr>
          </c:marker>
          <c:xVal>
            <c:strRef>
              <c:f>'Answer 17 main table'!$A$2:$A$18</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xVal>
          <c:yVal>
            <c:numRef>
              <c:f>'Answer 17 main table'!$B$2:$B$18</c:f>
              <c:numCache>
                <c:formatCode>General</c:formatCode>
                <c:ptCount val="17"/>
                <c:pt idx="0">
                  <c:v>9158</c:v>
                </c:pt>
                <c:pt idx="1">
                  <c:v>1609766</c:v>
                </c:pt>
                <c:pt idx="2">
                  <c:v>118993</c:v>
                </c:pt>
                <c:pt idx="3">
                  <c:v>6681076</c:v>
                </c:pt>
                <c:pt idx="4">
                  <c:v>934036</c:v>
                </c:pt>
                <c:pt idx="5">
                  <c:v>79523</c:v>
                </c:pt>
                <c:pt idx="6">
                  <c:v>429296</c:v>
                </c:pt>
                <c:pt idx="7">
                  <c:v>4984</c:v>
                </c:pt>
                <c:pt idx="8">
                  <c:v>3116666</c:v>
                </c:pt>
                <c:pt idx="9">
                  <c:v>981590</c:v>
                </c:pt>
                <c:pt idx="10">
                  <c:v>697899</c:v>
                </c:pt>
                <c:pt idx="11">
                  <c:v>3322</c:v>
                </c:pt>
                <c:pt idx="12">
                  <c:v>4730</c:v>
                </c:pt>
                <c:pt idx="13">
                  <c:v>396381</c:v>
                </c:pt>
                <c:pt idx="14">
                  <c:v>132310</c:v>
                </c:pt>
                <c:pt idx="15">
                  <c:v>408669</c:v>
                </c:pt>
                <c:pt idx="16">
                  <c:v>387</c:v>
                </c:pt>
              </c:numCache>
            </c:numRef>
          </c:yVal>
          <c:smooth val="0"/>
          <c:extLst>
            <c:ext xmlns:c16="http://schemas.microsoft.com/office/drawing/2014/chart" uri="{C3380CC4-5D6E-409C-BE32-E72D297353CC}">
              <c16:uniqueId val="{00000000-88DB-4F5E-806F-352883AFE986}"/>
            </c:ext>
          </c:extLst>
        </c:ser>
        <c:ser>
          <c:idx val="1"/>
          <c:order val="1"/>
          <c:tx>
            <c:strRef>
              <c:f>'Answer 17 main table'!$C$1</c:f>
              <c:strCache>
                <c:ptCount val="1"/>
                <c:pt idx="0">
                  <c:v>Sum of views</c:v>
                </c:pt>
              </c:strCache>
            </c:strRef>
          </c:tx>
          <c:spPr>
            <a:ln w="19050" cap="rnd">
              <a:noFill/>
              <a:round/>
            </a:ln>
            <a:effectLst/>
          </c:spPr>
          <c:marker>
            <c:symbol val="circle"/>
            <c:size val="5"/>
            <c:spPr>
              <a:solidFill>
                <a:schemeClr val="accent2"/>
              </a:solidFill>
              <a:ln w="9525">
                <a:solidFill>
                  <a:schemeClr val="accent2"/>
                </a:solidFill>
              </a:ln>
              <a:effectLst/>
            </c:spPr>
          </c:marker>
          <c:xVal>
            <c:strRef>
              <c:f>'Answer 17 main table'!$A$2:$A$18</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xVal>
          <c:yVal>
            <c:numRef>
              <c:f>'Answer 17 main table'!$C$2:$C$18</c:f>
              <c:numCache>
                <c:formatCode>General</c:formatCode>
                <c:ptCount val="17"/>
                <c:pt idx="0">
                  <c:v>11331023</c:v>
                </c:pt>
                <c:pt idx="1">
                  <c:v>798799040</c:v>
                </c:pt>
                <c:pt idx="2">
                  <c:v>73816757</c:v>
                </c:pt>
                <c:pt idx="3">
                  <c:v>4337761090</c:v>
                </c:pt>
                <c:pt idx="4">
                  <c:v>941674037</c:v>
                </c:pt>
                <c:pt idx="5">
                  <c:v>68728039</c:v>
                </c:pt>
                <c:pt idx="6">
                  <c:v>395218494</c:v>
                </c:pt>
                <c:pt idx="7">
                  <c:v>7724380</c:v>
                </c:pt>
                <c:pt idx="8">
                  <c:v>2447689197</c:v>
                </c:pt>
                <c:pt idx="9">
                  <c:v>744883343</c:v>
                </c:pt>
                <c:pt idx="10">
                  <c:v>554921583</c:v>
                </c:pt>
                <c:pt idx="11">
                  <c:v>2490776</c:v>
                </c:pt>
                <c:pt idx="12">
                  <c:v>3929208</c:v>
                </c:pt>
                <c:pt idx="13">
                  <c:v>199386704</c:v>
                </c:pt>
                <c:pt idx="14">
                  <c:v>78556290</c:v>
                </c:pt>
                <c:pt idx="15">
                  <c:v>478635632</c:v>
                </c:pt>
                <c:pt idx="16">
                  <c:v>771631</c:v>
                </c:pt>
              </c:numCache>
            </c:numRef>
          </c:yVal>
          <c:smooth val="0"/>
          <c:extLst>
            <c:ext xmlns:c16="http://schemas.microsoft.com/office/drawing/2014/chart" uri="{C3380CC4-5D6E-409C-BE32-E72D297353CC}">
              <c16:uniqueId val="{00000001-88DB-4F5E-806F-352883AFE986}"/>
            </c:ext>
          </c:extLst>
        </c:ser>
        <c:ser>
          <c:idx val="2"/>
          <c:order val="2"/>
          <c:tx>
            <c:strRef>
              <c:f>'Answer 17 main table'!$D$1</c:f>
              <c:strCache>
                <c:ptCount val="1"/>
                <c:pt idx="0">
                  <c:v>Sum of likes</c:v>
                </c:pt>
              </c:strCache>
            </c:strRef>
          </c:tx>
          <c:spPr>
            <a:ln w="19050" cap="rnd">
              <a:noFill/>
              <a:round/>
            </a:ln>
            <a:effectLst/>
          </c:spPr>
          <c:marker>
            <c:symbol val="circle"/>
            <c:size val="5"/>
            <c:spPr>
              <a:solidFill>
                <a:schemeClr val="accent3"/>
              </a:solidFill>
              <a:ln w="9525">
                <a:solidFill>
                  <a:schemeClr val="accent3"/>
                </a:solidFill>
              </a:ln>
              <a:effectLst/>
            </c:spPr>
          </c:marker>
          <c:xVal>
            <c:strRef>
              <c:f>'Answer 17 main table'!$A$2:$A$18</c:f>
              <c:strCache>
                <c:ptCount val="17"/>
                <c:pt idx="0">
                  <c:v>Autos &amp; Vehicles</c:v>
                </c:pt>
                <c:pt idx="1">
                  <c:v>Comedy</c:v>
                </c:pt>
                <c:pt idx="2">
                  <c:v>Education</c:v>
                </c:pt>
                <c:pt idx="3">
                  <c:v>Entertainment</c:v>
                </c:pt>
                <c:pt idx="4">
                  <c:v>Film &amp; Animation</c:v>
                </c:pt>
                <c:pt idx="5">
                  <c:v>Gaming</c:v>
                </c:pt>
                <c:pt idx="6">
                  <c:v>Howto &amp; Style</c:v>
                </c:pt>
                <c:pt idx="7">
                  <c:v>Movies</c:v>
                </c:pt>
                <c:pt idx="8">
                  <c:v>Music</c:v>
                </c:pt>
                <c:pt idx="9">
                  <c:v>News &amp; Politics</c:v>
                </c:pt>
                <c:pt idx="10">
                  <c:v>People &amp; Blogs</c:v>
                </c:pt>
                <c:pt idx="11">
                  <c:v>Pets &amp; Animals</c:v>
                </c:pt>
                <c:pt idx="12">
                  <c:v>Religious</c:v>
                </c:pt>
                <c:pt idx="13">
                  <c:v>Science &amp; Technology</c:v>
                </c:pt>
                <c:pt idx="14">
                  <c:v>Shows</c:v>
                </c:pt>
                <c:pt idx="15">
                  <c:v>Sports</c:v>
                </c:pt>
                <c:pt idx="16">
                  <c:v>Travel &amp; Events</c:v>
                </c:pt>
              </c:strCache>
            </c:strRef>
          </c:xVal>
          <c:yVal>
            <c:numRef>
              <c:f>'Answer 17 main table'!$D$2:$D$18</c:f>
              <c:numCache>
                <c:formatCode>General</c:formatCode>
                <c:ptCount val="17"/>
                <c:pt idx="0">
                  <c:v>189163</c:v>
                </c:pt>
                <c:pt idx="1">
                  <c:v>38804398</c:v>
                </c:pt>
                <c:pt idx="2">
                  <c:v>3529171</c:v>
                </c:pt>
                <c:pt idx="3">
                  <c:v>83836195</c:v>
                </c:pt>
                <c:pt idx="4">
                  <c:v>14308758</c:v>
                </c:pt>
                <c:pt idx="5">
                  <c:v>1988458</c:v>
                </c:pt>
                <c:pt idx="6">
                  <c:v>4322796</c:v>
                </c:pt>
                <c:pt idx="7">
                  <c:v>80026</c:v>
                </c:pt>
                <c:pt idx="8">
                  <c:v>54100112</c:v>
                </c:pt>
                <c:pt idx="9">
                  <c:v>5762909</c:v>
                </c:pt>
                <c:pt idx="10">
                  <c:v>8841134</c:v>
                </c:pt>
                <c:pt idx="11">
                  <c:v>186307</c:v>
                </c:pt>
                <c:pt idx="12">
                  <c:v>127654</c:v>
                </c:pt>
                <c:pt idx="13">
                  <c:v>9566636</c:v>
                </c:pt>
                <c:pt idx="14">
                  <c:v>427347</c:v>
                </c:pt>
                <c:pt idx="15">
                  <c:v>9389714</c:v>
                </c:pt>
                <c:pt idx="16">
                  <c:v>13048</c:v>
                </c:pt>
              </c:numCache>
            </c:numRef>
          </c:yVal>
          <c:smooth val="0"/>
          <c:extLst>
            <c:ext xmlns:c16="http://schemas.microsoft.com/office/drawing/2014/chart" uri="{C3380CC4-5D6E-409C-BE32-E72D297353CC}">
              <c16:uniqueId val="{00000002-88DB-4F5E-806F-352883AFE986}"/>
            </c:ext>
          </c:extLst>
        </c:ser>
        <c:dLbls>
          <c:showLegendKey val="0"/>
          <c:showVal val="0"/>
          <c:showCatName val="0"/>
          <c:showSerName val="0"/>
          <c:showPercent val="0"/>
          <c:showBubbleSize val="0"/>
        </c:dLbls>
        <c:axId val="707033551"/>
        <c:axId val="2091653823"/>
      </c:scatterChart>
      <c:valAx>
        <c:axId val="70703355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653823"/>
        <c:crosses val="autoZero"/>
        <c:crossBetween val="midCat"/>
      </c:valAx>
      <c:valAx>
        <c:axId val="2091653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03355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'Answer 16 Main sheet'!$A$2:$A$38</cx:f>
        <cx:lvl ptCount="37">
          <cx:pt idx="0">Andaman and Nicobar Islands</cx:pt>
          <cx:pt idx="1">Andhra Pradesh</cx:pt>
          <cx:pt idx="2">Arunachal Pradesh</cx:pt>
          <cx:pt idx="3">Assam</cx:pt>
          <cx:pt idx="4">Bihar</cx:pt>
          <cx:pt idx="5">Chandigarh</cx:pt>
          <cx:pt idx="6">Chhattisgarh</cx:pt>
          <cx:pt idx="7">Dadra and Nagar Haveli and Daman and Diu</cx:pt>
          <cx:pt idx="8">Delhi</cx:pt>
          <cx:pt idx="9">Goa</cx:pt>
          <cx:pt idx="10">Gujarat</cx:pt>
          <cx:pt idx="11">Haryana</cx:pt>
          <cx:pt idx="12">Himachal Pradesh</cx:pt>
          <cx:pt idx="13">Jammu and Kashmir</cx:pt>
          <cx:pt idx="14">Jharkhand</cx:pt>
          <cx:pt idx="15">Karnataka</cx:pt>
          <cx:pt idx="16">Kerala</cx:pt>
          <cx:pt idx="17">Ladakh</cx:pt>
          <cx:pt idx="18">Lakshadweep</cx:pt>
          <cx:pt idx="19">Madhya Pradesh</cx:pt>
          <cx:pt idx="20">Maharashtra</cx:pt>
          <cx:pt idx="21">Manipur</cx:pt>
          <cx:pt idx="22">Meghalaya</cx:pt>
          <cx:pt idx="23">Mizoram</cx:pt>
          <cx:pt idx="24">Nagaland</cx:pt>
          <cx:pt idx="25">Odisha</cx:pt>
          <cx:pt idx="26">Puducherry</cx:pt>
          <cx:pt idx="27">Punjab</cx:pt>
          <cx:pt idx="28">Rajasthan</cx:pt>
          <cx:pt idx="29">Sikkim</cx:pt>
          <cx:pt idx="30">Tamil Nadu</cx:pt>
          <cx:pt idx="31">Telangana</cx:pt>
          <cx:pt idx="32">Tripura</cx:pt>
          <cx:pt idx="33">Uttar Pradesh</cx:pt>
          <cx:pt idx="34">Uttarakhand</cx:pt>
          <cx:pt idx="35">West Bengal</cx:pt>
          <cx:pt idx="36">Grand Total</cx:pt>
        </cx:lvl>
      </cx:strDim>
      <cx:numDim type="colorVal">
        <cx:f>'Answer 16 Main sheet'!$B$2:$B$38</cx:f>
        <cx:nf>'Answer 16 Main sheet'!$B$1</cx:nf>
        <cx:lvl ptCount="37" formatCode="General" name="Average of views">
          <cx:pt idx="0">452293.59365994239</cx:pt>
          <cx:pt idx="1">816488.1239193083</cx:pt>
          <cx:pt idx="2">420018.10374639771</cx:pt>
          <cx:pt idx="3">517895.10374639771</cx:pt>
          <cx:pt idx="4">751776.90909090906</cx:pt>
          <cx:pt idx="5">769764.5648414985</cx:pt>
          <cx:pt idx="6">710272.1239193083</cx:pt>
          <cx:pt idx="7">532444.46974063397</cx:pt>
          <cx:pt idx="8">540783.8760806917</cx:pt>
          <cx:pt idx="9">816428.02593659947</cx:pt>
          <cx:pt idx="10">755629.69452449563</cx:pt>
          <cx:pt idx="11">655258.27089337178</cx:pt>
          <cx:pt idx="12">907667.01729106624</cx:pt>
          <cx:pt idx="13">661680.75216138328</cx:pt>
          <cx:pt idx="14">705868.66570605186</cx:pt>
          <cx:pt idx="15">780138.73342939478</cx:pt>
          <cx:pt idx="16">626403.24639769457</cx:pt>
          <cx:pt idx="17">774942.88760806911</cx:pt>
          <cx:pt idx="18">654311.99135446688</cx:pt>
          <cx:pt idx="19">622746.90489913546</cx:pt>
          <cx:pt idx="20">910266.05187319883</cx:pt>
          <cx:pt idx="21">668788.17867435154</cx:pt>
          <cx:pt idx="22">763441.4034582132</cx:pt>
          <cx:pt idx="23">471608.42363112391</cx:pt>
          <cx:pt idx="24">614064.73198847263</cx:pt>
          <cx:pt idx="25">693893.30880230875</cx:pt>
          <cx:pt idx="26">570557.80403458211</cx:pt>
          <cx:pt idx="27">683569.31844380405</cx:pt>
          <cx:pt idx="28">569281.78530259361</cx:pt>
          <cx:pt idx="29">417093.52449567721</cx:pt>
          <cx:pt idx="30">557076.75504322769</cx:pt>
          <cx:pt idx="31">695548.1613832853</cx:pt>
          <cx:pt idx="32">918075.11239193089</cx:pt>
          <cx:pt idx="33">846194.55475504324</cx:pt>
          <cx:pt idx="34">757776.93659942364</cx:pt>
          <cx:pt idx="35">698758.16426512972</cx:pt>
          <cx:pt idx="36">683529.60225669958</cx:pt>
        </cx:lvl>
      </cx:numDim>
    </cx:data>
  </cx:chartData>
  <cx:chart>
    <cx:title pos="t" align="ctr" overlay="0"/>
    <cx:plotArea>
      <cx:plotAreaRegion>
        <cx:series layoutId="regionMap" uniqueId="{312A2D92-BA4E-4B20-A5CB-26DC0FA781F6}">
          <cx:tx>
            <cx:txData>
              <cx:f>'Answer 16 Main sheet'!$B$1</cx:f>
              <cx:v>Average of views</cx:v>
            </cx:txData>
          </cx:tx>
          <cx:dataId val="0"/>
          <cx:layoutPr>
            <cx:geography cultureLanguage="en-US" cultureRegion="IN" attribution="Powered by Bing">
              <cx:geoCache provider="{E9337A44-BEBE-4D9F-B70C-5C5E7DAFC167}">
                <cx:binary>1HxJd9w4su5f8fHirR5VIGb067rnNMmclClZk6fa8KQlmQRnggCnX39DluWysuUu9Wv1QvTCdjJB
BvAhIr4YkH+/Hv92XdzuzZuxLKrub9fj729Ta5u//fZbd53elvvuqNTXpu7qr/boui5/q79+1de3
v92Y/aCr5DeMfPrbdbo39nZ8+z9/h6clt/Wuvt5bXVfn7tZMF7edK2z3L+49eevN/qbUVaQ7a/S1
9X9/e3KbpPtiP+3fvrmtrLbT1dTc/v720dfevvnt8GH/9OI3Bchm3Q2MxeyIEUZ9Ioi6v96+Keoq
+X5b+UdYCC4F4j9u37/6dF/C8GdJ9E2e/c2Nue06mNO3vx8NfTQBuLN7++a6dpW9W7kEFvH3t5vq
RsOsdVeH9zfC+k76zem36f72eM3/5+8HH8ACHHzyEyyHq/VXt/4JlWgPO+HNvrp5c7pPYBet9/1t
ob99EO3LfXX/L+1eEDR05GOFqa/oI7QEOfIRopgJjL5dcPtntJ4tztOIHQw/QC1avyrU3t3oLn1J
RUJHzCeIUsJ+aMpPiiTpEcWSUYLUPTTsMTR/Lc7TmDyMOwDj3cWrAuMf1c0PTTnV1/UXUKNNV4BO
dQ/L9J+bOh8fcVh7LNFjrVH4SBIfcwnYPJjAn7Xm/1O4p/H6lw87APEfYN1ekR2EqaVgCM/M/ua2
S18QN3YkGGO+VH/i85NmCXWkOHgwpug9euTh1fcu6vli/RKxR9M6BOnsdYFkXLUHslK8PE5YHDFF
iFQMnNDdhR85J8XBOQki+AOK/ACnf0eyX0D1z484ROuV2cWu25cPy/SfW0DMj4DrAUKgSw+W7idN
ujOEWDBQs+9c8FCT/kqaX6ByP+wQictXpTcneyD4+y615gU5g6+OKMMIaMF3UvBYY8SdxkhFkQ+f
/+yRninM03A8GnwAysnr4nBhuoe4ADj3C3obgo4EVqAm8o4swOU/smKAiZCI+YKJew06oNjPE+lp
ZH4eewBM+LqACTRoy8OefQG7xY64UJL5jDyFiYTbSHFO1YGe/KUYT+PwfdgBBMHFqzJYYZrurdXd
y2oHhnwA55IqMFvfrsfaIfERoj74kDvf/7PFeq40TwPyePQBLuHVq8Ilui1S/bA4L6Aa8ohTQhTi
T5srceT7jArQnXtzdUC6/lKapwH5PuwAieh15W1W9Uu6cnZEOMFE4SeplaBHiGGuOMb3OByE/38h
y9MofBt0gMHqH69KG1YuA1plX1AfIMhXsND+d/es1GP37UOMIhCR8JX76+HV98HiM+T5BRYPEznE
4/hV4bHem2lfvaBeYHXkKwmJStjwP4UaQKMIRZgiKu/9yIFdeoYcT+PwY+ABDuvX5b3XuvwvRenE
P1KYMHDiT3pwIY4w4dgn/BfA/BuC/QKhf3rCIVSvK6NyvC9L9y3Hv4X4sNTmwaL8586dkCMGxJcx
9N17HxgzdpdR4eD5n3bu95L9n33Z/L83z5DtabiefMgBYsfbV2XkjiE4ye9Cx5dDCpMjzjgUZeT3
1Il8ZO4gQmEcimyQZL73OgdR47Mk+gU+f07mEJXXFTNe7LN9ZwGWF0SFHzFJgZXJBzbwCBUol0lQ
LSx9ce+EDkjZsyR6GpWfhh6gcvG6CMF2b6q93ecvSAl8eiR8qFJS+rQHgqwXGD2I9Z/OQj5LoqdR
+WnoASrb10Wbt7cG+gBeTlF8dESheuLD9YMWP2ZrFAFlpv73IPMguv9rcX6Bx/dpHILxuuLI3f5m
n79kBpIcKR/5Ej8UtA68PpRZIJynwJ3vrdZBlv6vxXkajIdxB2DsXpdm7PZ5l+5vhtvb5gXV464L
hgMc8rFbv4vqKVbQHnPgOZ4pxa+A+GkKh2hEr4ppnexv0um/UBIGusUIuG3Gvkcp/mPHLo+wlIoT
8t2cHajI88V6GqHD8QcgnbyuAOa9tZCDeWFCDGUUoLsIksXfEy0HmqOOMAIPL9iBK3mmME/j8mjw
ASjvX1eMcrKvdONeMJbEwLoI5ZCkfKi/P1IZBVwYSiwCKls/GMDPCfxnyPM0Jj8GHuBx8rqaW070
XJsXrcWTI4JguSEX+RiIu24kjrBCT7ezPEOQXwDxMINDIP54VS7lrsfyrjHs5bw7dEUg7kvIhz1J
fhV07nHwNVD2vb/Ew6vvU8bPEehpRP4ceQDJ6esiwGfuxkGjtDHTw8r856kv3z+SCvscgxP5dh14
eHUEXclYQAb5x+2fzdXzRHoalp/HHgBz9vlV6cqZq7L9l5cDBZy6pNin7K7Q/nN8yI4gNJSYQk7/
23VAh/9ajl8hcS//IQrBq0LhUue5fskuLggAIWFFEH7Sk0t5RAW0sEA3xD0YB6WVvxbnaTAexh2A
cfm6eNXVvtQFNOrfuJdTC7BVyOfQ9HgYHgISSABM7MBlPE+Ip2H4eewBFFevi1Jd3YIfT1602uiL
I/DSnEGD42MDpY4QUndtK99JFdz+2V08S5Rf4PHnLA7hWL0qM3Vl7gKOF0wqQpAuKENQbXycwIIz
RYJiARXG7wbqwFs8Q5BfQPEwg0MgLl4VEN+i2P9Ceza/L/z637uzDxobJZxf4Zww/FDBOsiZPFuq
p7E5GH6A0PvXlTH5eNvZN8EtGK/iwY7854wX1AUagX2GBHiLn8iVFEdKQLsKfTigd6AuzxTmaVge
DT4A5eProlkrA1Hhm6va/jUoL3gY8OnzOfe+5X5PPPrGv3s6E0PDPmbQIf4A/qOtAUdfIJ/DJVSe
n+Td309N/lqapzfF92GPBP8vH8H8NSI/Dq9GUIZcfDv1+tMJzX9999v04DDuwdDvrv9Jlb1fq83N
7299xsFv/ThMe/eMR5zhH08ed/pz5C1Us39/C+f+7o7PwqkKQJD6FAEbH8B8/P72rpOcQw6U+4pI
KqB94O2bqjY2hVdD0xQXcCJXQuKBwxgIt7rafbsF/W3gUJViCjoKIAL4ceL4rC6mpK5+rMj3/7+p
XHlW68p28Fx4TnP/tTs5BYUuIOFDs5yCN0FRiYNpaa73F3Cq+e7b/5d3hdf7LrNL45Khu0ydlFfC
+XMbpdqaMzzKGgWjn6KodFV9TvXEAii3x0uKbLYobMKgXvFjCZ+SCJbmQCYQSECXhCDsLl0pffRY
JsR6rr1J4UXtd92HXE4uirmKN9I1zYbENTm3puqiPu/JcT1WbMXKslx5g/TCsaqKMZhGTELd8vKD
lRMK/HjSK6+p2S7hPd7m/jws8jgzu1ZlN8Qru+vRummhSqLSoPUcDb3Wm204JkW8sJ3Q1ylywyfs
ZjatMzmpLXc5mwKF+zzMPJNPweBGf2NiPu4xIfWSDOk4hL2uvDZkpIhNIFgmaKBS6ScBgv7EGz83
7KqIkzxUhU6WVarI0uZDd6aLvM6CDufx16ntaYSqmgVWyG7jeG/emTzT79qSo4Cn0i3Ba9izhJM4
wq4Si8kbTegqrzsZ/CYpV9pmVVRDsvF9OihvOXNCzxsk7RCOUFv50FGkdoNX5ouhL/7ovBlFI8Eu
EsmQBIwVVcgHNYYNZdWZ0zRZNEPbLIRrcR7mk9d8Thi3V6xFTaR0TSIrfLVVNE+CohrYJyRn+THF
k17GNC6Py9LQ96kk+ipLcu/jMLT9clbUrL1CqiAeBxm1dZOFc4aGz0Nv6nU1I7okcWMXSSfL25h7
7kQJ7geZ15jQE/10t7D5UpQuPUlqPzmd4ypb5rUyH2XsmSjN7LjobNavRF6pVc50c4xIoi8TF1eL
xOguEK6roqE0ej3NzgtLz8vOmjy3n3SW2FXV2Tqck8SGZKzjRda4aTMrJKOyTdKzkqk+UsPdBihk
sWwRqhYN6cplnSE/nHOeRtwbi5PEWLUaxib5OGMPV4Hn99OJx8s6yIsWL2NS+MvcjePZPLTDrrOE
LabEesfIwpQ8lblzWsRipTCuz+rakKhLPRdkc9mFMaQCLkaG7E50KlsQrNnCm5o2THKLIly1PBxb
3YemJ/NHp+YxCTrResf+oMqr2dgxkFIXC5fxOnRpy9e8TEhgLe0WYzrSTWPKJCwRLcOsJl04pm0b
Zg3BbZDgZjyWnWgWzZgXxyJXNjTWkwubWWyDLp7yOCjKmfxR+Vn5rvY8DrYjliQJvGYUJKjKqVxn
riDHUyriAGKTvglgk6hQTa3ZUmL603GU86rPBrTAuR3WDUvMdiRV/G5Gxbg21M93U23Sr2UyOtAk
W4W+muPd5A/o3SxI+ykB67ueXCdWmYuLyPR9c1IN1G6KKku3KG9gZmWdp4u2L5ItbqQ+5pllazs4
d21o0V6AgZSb3mbeWRfbcuWLLA5Vwss0bLRzVWCLxrnNmDHTBrFwblrJ1LbzYso8kQb1BEUAF/Tl
5J1R38k40C0Y61Xm+aQNStS1XZDKXKw0JelHWup6DjFTNQ6atBBtwFk7yg9qsPCsNJa0DHRGRRnE
cRPbQBLrrmjfVx9KBYAHPk1tFc2q8uqgT5tywTuki1BZM9utUeV0FrPMI4spLpLmmNW82MuiY5+k
0HJdG0NOKbXeCR5rGsZDUdKob8ekWnajM96i9JVbt2z281XpMbsnnihXYqL6c9XFOAl5mtSf6ip1
K99vaZj2c7WLBy3DqSyrTYrhiZGH47ELTa01DUjROhaV8UDHDc+mXu2aMvbzW+6xzl3ApqGXY6K4
DnDhFbApG6/Zd7Ar93GMqw8SNvjWoYZuxlF7J0PmpnHRKEFvp6Lp/ajtGnWS9P2nvFTe1gpd1mDN
W9aEuveUi4pOpkXE7/Yf9Wu2jK2rzDIrrFrawuEPGsvs8xyntbd0RUWLS9t19QZMnL40M0PXSZJO
1WL205Hs+lK1X5OyI2jBeus+e7oZb3WZmSgekjyai4psjMfpaa5HfENwTxtAk9TrxEfTqQYs/8hn
EBXF1pz2icTXMRosPZurQq26HKOzkvL2gpZ5dTmVbbumTpk0AP8pq9DWnGmwnwat43qUmzlN/KCn
pfyo4VEbWBITgPfp5vedH4vsGPp8xKbNWh2h1PvD+LSrFvlINL8Au6k/DyxzOICqFbu2HnbLzqkO
b2zXt8k7R3U2RkWf6aCdaE2CmqoKTMFEi3d8rLuF53vJeTqw4VMp/fE97ZAAwu6Xx8rv2FJX1bBq
bKqXDUnwWjExnXaq6/e890wHHGTIotxauaYJyDRNlG59QWUI7MU7ZxOuVxPP6jYQsIpL2XveFOIk
7t+3c3zi+YlPwjxrqz7IB4NPyyYtWdTQoSrDOe1LFoqZ5l8H5JdnLOum1ez36bYaBvFJkKQMvTT1
w6qkJEy6WVzTcmY3zhY8qn3ZLuaCpm3glZne+l7d08Dp3OR1mMe1HbcJpVW6NH3ejNCMO1RoY3TW
qw++i/lVWZMywEwPixbkDhFvyAK7rGkC2c9uP44xeGY/wxfKdOMCVdW8TPuRbaVW1U5w4T4nYtCR
Knt/33dtHfU0cYtyBIaU9rEJGw/nYGjNe4nKZK14XK7M0CRBSbMmNN5ULGZRe6EvCwrGox5CWU9J
oCb4SoHMl9bl5xa0USXdOu91WOfxtiz5Dk/d0nG3G8mXOaGfzbS12ESj3aAWB3nSXNmEn6fJlXHb
oe1uavCRvhNFWCv3qS/rkDh+ntEhVF36vmqZFzTCRhjz3TSxEI94l03VttYsKMxVXZyM3qWNs0Xt
VOjaLHCTXYuCbESVRzZLAzH2p452GzT1NyVNw84fd1QNwZgqEyYkiaoRBQ1ON3IsA5KOoeuAwVV6
WRXeCvhmHrTYSwIZ71CrN3yuQuSJENHhU1qNtw3eGpLuCN/nhG/iufnsF+kWizlIxRjYqTuHPV8E
dV6ubG7XBomgyHig3NeG3jrwaN1wTuHFLbh0XF2YpAxGVAWZPGegmlq9L8xl445dPgcQdFwV2oK+
fkbDGHX2LC2LRdW9y1QV+Pk+k32UF+eTygLCLhRNo7IHoWPUL0mVy490ysuAe+IsnWUaGBR/7cde
BimjG93QNjImg7cI7GQa1tYjoWllHyjwGStORhuAaY0oHzcm0V8wL6rNiKw84UNdbLu4qQIEjCXq
NCmCXllQJagFXQ560CeSDydN5+14PtdXdOI6EqRja9wWa49wd9ya2F92ha+X0suzKEMFilhXnqet
9qNhEk1Qz/WJ76lklRNYMuOJLSTVk4AWTZcE1ZTmJ6WjjEZVYfaplXXkukndkaU08ga/P03B6W16
v3RzYKWsdNiNCNfHjFUyKL2yX4FRUScau6kGxsxO28arQi+Pz5qhu60G7wy8fbIeTC0jQprxJhaV
puusqafbHpeFCKs8EZ+yFvNQqLG9yIWKkyCLa9CjScywCZu4BZKTUdMHvuXFVT5qzBZj1aEsDhhQ
1iAuC1ZstExhoIb3hnndoKVocrGB/oJmyVtTwT5rm5XoPBhjNesC06eIRKmfel8YzsFNFRQtRp12
aoG7Bvc7ztKGL5sst7A3KljTHCVJMPaZEEFc1CPegG9KWTCnzjXRQBJ/6Q+J/7FL82FbcaLXs2zG
lYWS0nXHMrTIyejZxeRyoMc1rjazQ3XoNdYsBPxCViTNNM9BjEwc5kbSj4yVcxOZkfIqIMapJS0b
EVUd0TqgaTadm1Fi2L2mB7eqaBUwXPMw7RyoXVPCfpS9THcj0zgLSuF0OMi5i3xW1x88Ps9dELfm
LtCAYHCVN2UHUrD2Yh44jYPRYnJqYqTCDDXJAo+TOmZZEZ/XXpGdZQTNK0ObMuQJgqh1kP2asble
cS8mGyTdqCFQk+RzTVsRWVWjUDeJDEsdi5MpLdIPUNVuQmrGcVlmVbz0s7ilAcRCdmdYkm95bkQf
ZOld7JcZFKkkxRtE2QQKz4qQFtW2qIv3BRzwX7kY+e9wgjDADOysrkvv04x1fKwNBEFAwc1JVog6
mLgdtixT+RrY2fxFIzt+cqiYVkMj0Wby0wr2GvHmcBqwDChPmt0Y1y4AitmsPZrtPH84612VX/Ck
9ALNh3xbSW0CnsU6jH3Z1xAe9mJXzsCGA9x45Ro4gopwp2QX8CLL2gD2S+kCLQeytn6mIuFJvYrB
b23dJEYwXrjMV6Ss8UZ58nPhDzSUdGijMSXZiRzdOs9d6PDXJsk32Ih6Qb2xi6p5dk1gIKUVASf0
P3ui6Daxy+KI85ldZV5Ggn4eaL5gZaF3sor9YLbSBjq22TrOO72SY5K9F56abAA7CCyq8820TpNW
fUKsoSuSZd6GNSKLXDJ2q5bXQB/rAoP16PyPydzHJcQWVf1BDBhdEo38jWcsX/pNb47Lyo+XsIzT
e7937CKfWzC5RI4m6LXpVwZ8zUlaAn1HczNcQ7t0tdEZSb40E06XFViCBXOo3FWe0JCB0N0aTz0P
mkF1a/C0YmPSHAJanHshKSZ5Mc1dGvmDmMPE2izyNI13I1LDDpIDk4h8XtEoj8l4JUadfUZElxCV
ZuPCV3ZYWGW74zLJXZAI+clPuhM3ltexq+JPVSv50jEIvAe/6MOy6P01H2UXJXaYl5mc00U2unKt
LDeBhjLMcT621VqU1u1i1fgn2lVky03qLQSTxXrskuRDCr9DtzaQKTmWHqlglw7xzs8a/l4xD59O
WQzOIh7TTeO4/UJwVu9yJ7I51EPFo3wYuh3ranFeFDPeFDUrVrXX8bXyR4ju6rhKjrE3QxiTJeN4
OpOyXTS+Zu9zlqW7rLfsI0Q2wEm4k0DuZlnWq1p5Aw+6nngupLj0gSHa+uPsIKSQJB+WaZk1EM72
05YTW37JJubCjrR6YYqs3qa9LG6Hhg2nQnjZH1Of41VeS5wvSA4SJbXLbSiqkX7ifdasMs3VeTf3
MhwbpDeSQbiu4nSEzexV132cdUUAUse7THVjmHPXglnzuFmmhRMnedbjK9EPapHgJF0MJW5PC+en
C4z65BTH3F0y4Lgb1E0uQFlWrfK8AqqKmppHUBVAN55nya7zTb0EG+6Fwk9xVLdDv6i9cjhlg8NA
bFrw3gYbHKWtBXvO7a1qY3UC06oXY1Emt0zN1arUkz4be95ctrATwMs23RnRir0rEtH6YdOnPOAl
MSFpyRAkdieVzi9i3ZFdXFZsQ+q7dAhS4wdqh+aU0UYfj4aIyyGrISYdkVyyUoDD0IKuyrghYezS
YolmroG127GGkLbV5xAld8u2MN2VN5k4QIlN3uWxwidYd/2GO5afUCkgmyGb7spvaLXimRdHprFF
RD1w3otu8D4RB52rhfZbt0jgRwyXQzc1l0lbj58ykcb7UuCiXShSlu/6Ip+vhkROa6Ty+ayd++QP
w8vspM+zTew36npSul+AwsSbBifNmoikNEEuG/+YJf04BXk2uSSwZE6OVV2ZvevvPBaH9N6aWNKe
tlZP7zmGREbVts0mK2GCI5jTSKe4D4vBglMjTbr05k5CmqOF9FozoeEyg1/cgakXbufbuV3gVhdb
RRr5XvCi3fhTMSxqgqYoRhB5uI5Mx9Z6+Uo1lVk3xdBc4bHIvmZ1VV7WHmE7GSu+VDHhf6QZmd91
0Na5GrTuRDAKJJuwp6mHg6qCeGWR93EqA+IGio/nyUM3EKG3ZzEh3iJPBt1FOnb+O6DPyaqGeBwH
tbDjO48NxC5I0tA0GCFvmQZzIdyqZTj+6ENy8XQwFV/Uae6iko49bOEUGOvs6yxddp41/QlEd32y
04MpPhZtVwIhbyFX1Hm+fwUHHv0pwDLPu6Coy2w3dlWyFXHjr3seq+3YzH4RlFUJnGucuDiFWrLe
xknXrm0+4TVQo/h4jgn+MAy4L6PMr72dqHNyYjw0rAT1vQgm6X8tIE/mQnG3n8Oq1TSLUpTVZ8hq
A9SeeODbDMOXrsTJcTFhfAU2oXqXjb5ZdUYPN8i07QpnJWmXNSpEFbSG1xvtCXQ5lO3EA5HcaVAN
zmHvSyuWWWwqE0DXs2eDHI3Ap13u7JcmT7p8bZOKf/RcXP/RYCM38ENN4/t4moZL3tBChsifmkUy
N3INZhFSPEPumY3fG/ZxyhU9jRPrH+M5zk7BSdqPKE/JqkA5kJfZJvqiHdsER8gatu8ZafIg4TGL
fEuS8yYb1IZkY7nzmUlOcqtRFlQjZEJ6J9WVD3bDhKxn/I96ymqgtn3RLF2W6q/US004xHm5xbru
r1SLyNrMIz2tak4/VLCFvaCMi2xT9E0cDHYcGkioxvMZ9gGrSnjJcZ5UXuDSAV92GUJzUBGfyBWx
WZ1HzC/nCwjamk8S8lLHeoA4PxzVNNzMc9Ocq7mVYWJcvChSlF6NONNAFnLo1AyZm9GaV8Yus1Sg
ISiN1EnEkaRj2FWlWotGQcqoT3J1lyJVGsL7WK58ZZr3ri6BMDhfLHkzDlGcCIgeiTQbSG6Y9VB6
9WKSTZ0G05w3kKmoshObdvGZmef52KkJ/UG8rl0O1RhvhCvRts8HtpqhTLfoiBy2TdeksOfifO2S
ybybHC9CaOeqjsGGT2s29Ho5p3EVlRDxfWA44yCsP0bA5+rI1qNZtmlDF5MYYA9A/YWfaEXam6rK
mltwnfNFIZpqR61xfuBgyYEmDO15WbL4ou7afFPTZEiDvu0hV2cTM0Husc6PIf+hcACZL/CYFsor
4P+SMlHBmFm+xR3Lz0HR2oseCjJJODHbf8kg/GkD6s0+WBKKyM7Pa+8GvK0/BJ7tJDCmvp/MYiAp
sEnUZT7ktJhoUdC7rvlCyyHdzxWqd23f52epsP16wI5do7Jr+6gc5yEDWk3TjzP4248MiifARrMh
Pa0saTY8jc0lIqzOAzZV44diaJEL/K5EEyyKRTczH6bmOLFFRyJAtfcCU+PinYOWaxGqhvDbLE8Z
CuYxRmWI86zDQdrkXRe6IbYf3YjnKYihc6+JYFuRba2oPmk8Kk2IyczeCR5juQB/K2zgZaCunUNy
22OrY3gT/IkMH5srT2fVOSGIfYK8phUQIvoOLSvaC8hAjhgSWm0ze8s6Ft0VZNaqnTEUL6FApVwI
QSM+BVbFL7xmchpIKysE3HPZlomEnVVZi9YOYYg2Rar5yssmxQKXcLVxkCoK2y6vvliPj5eDaNMl
EFoOmZW4jSGnMnvNtULjAKEsH9NomFWZB9JB0pxAURHCA2NivaoGU37teuXd9AhPOOKt7LbpMMEi
M2eg+NJWSQw1EsRoEQ7MG9sga2bSBySZ9QZ+3yGGHTL07bHBuG0XGe9gX7My91EAdTKWbEgzz6vJ
oerd4IT+MFSDXvaOtOeobjBUZvzPJWq908qY8kOlJYXsk0QBnFDQsKNnRyOj2lTfhcl8DnvIV2zB
K1Q0iG2e/i9pZ7YbOa5m6xc6AkSJ1HBzLiTF5HB4dtrpGyEnUxQpDhopPX2vqCrs3lW1u/oAB0gk
crCtCInD/6/1LcZ7lClvDlEnOCrgKBRnlq9MFx3ckJvRWI53OcNymqwyB6Yoe70+46aQzQABOx+3
FLJoC1kn4Zn6Ojhbn4lp2ltVx7rsHIbDKrrkzCym84yvg6LP54vsif62GmTQhnFMj9La/oztSsDA
GcInrHPzYVsjtLRdN69PeKuYPqNe6mdoesmd4RGDajPm5AHvlOIV0tVeSD2xEoJrsOy2voEwOIcr
+UykJOrAsYJDt9LC39Qp8awIsOO9sgCaZD6hpXB+TE5UpW0O6YaZ8zTT8SwGGzy4kG1b5biubyKe
iC+JDuvHJYGKmpp4+qm6JNiPgaqPCp2egE4kMSblzCKyE808jbsEsvYONZKAniSz+Hu6zdOdXLhT
xUIahnZzowRqbFSj28O5uPCk6k34XbBEdCx6Mp+nHPJcYRhL35lsW6h5bBiKMcwaWYQybjfIyI14
Gl2GZSPPYBkV3oXLUGxBJ16YZBsvlnUdjlsCbbNs6mXsC5U17WdkuConAqt06q7+LsPe9NipZSHF
kq2kLdaajbwam9jD/+il3Eodx/5kGp3bwvst+jbxTl30GHx10KtfcYJJvJ/xxwqFjfhp6Tzc1H4T
ptiY2A44f6l5tBblTsvZ8OzpkhzihbRHE2700xsZ/WqnpH/FWhvfdnzx71mvVjxqHubP4xr2AorR
tLYF1Bd1LTnZXPFrNcpblnzOYp1f3Baol03LeSu3OBv3ZOCG7plf79Huo7Cm6gZ+e/sdjUmz64Uh
NVqpARNaD/JxztYsxpo+rwc3afWiiZWXdB7FBeshyr00b4eS4ySpwxwrSJNBQOcD9JlYQiHryV0b
Lehvwr6DYcAyUdVKB6poTQ6VCF5sgjHcbBeR9OSmxzEIL33Q1S30lM6g5pDdTUvECAVLr1iHeQfR
tK/7Ft8ae1kkECMrntruIWJbereuYvlwcxaXs4rdXAzZkj1GoexcsTjuH0NBuicmeP4cBdQ/gExI
vm/L2n+dzahRNTX8KLLR/vRTNu5yNquv/dZAO5hXCDX91G+Xfk7nyjOznCClDNDZawq5Bsv1l6Hz
ylcu8+2rizr9sEBo98U2KflFUdN9QFIbyiDDip32ZqvWZZx2MgqgUtsmoQ/oX2FtTnGXHee+s0kx
9/l0s2E6PW5t3yUFV8Nww+qA39W6h9MYx/GbDjNyNHJUN3aj5ij7AfUGGezFZXldSV67l7W16e2Y
dinq4d6FNzoVCqUw6Y7TJJYVK1QSX2xnZ8zBUZ+16zIsHUuidllA1EfTuxTSa5cfGKXdK2R4KYoR
bspJUr3cQdRZbwWJHBSRJK8ynW/HNBAaemE+U8iPWsudDgAruGRRe+54e8R71jeLma7mr7P7RY4a
1ci0RmHRQzzdYfzmX7C+zNCJLd9eWqeCJ9sTfoCYy475EilT0DEModBZVtprTwN1h+PLR+7voPss
x3zKticAMmqXZjV5Rt+x3LtV9k/EKoeaYyVpYbI6e46UyN8aML+fiY/rL/n1VUBYmVTZES3fsGF5
aE42Ho8sojXaA5a/gWpYb7zeprOBhVdJjb6fadac2oWZk5PSVFh72iNWieW2nurpZELUEaXm0pzm
0DlTqCVBzSFQmO0zTtbHIF/I7QTdA4LBuj5DzkyjYtpWOBDY7qML+j3JUIo2vFLaZlDuomj7EBOF
/9NvWX6jk9a/yW5VHA2yF+8odyFZMutPAjwMq7LI4C2PdImeausUltO2hpBjWQc/OgBWgcMswkMz
OXhZYzY9MIiYSRHEa3gem1Z+GhLPz1r388lHa33vcscY7ovqjt3YUrSdSfKLZP1VPqiZfo18hpJy
wrpCIZWAsUDhVgiCLrqAOkOfuykLjtQBf6iamPX33Hnyjek53hGJUVxoM4YFTUVwG41JW6apGEpM
mEwVEzAHUUD0nnDP4xY6pGrDImqz+gwbGF2RDSb4lytkgwfKRHCiTAZ3tIk+7NjNKXxtaBR4Y4l8
4rkcDorw9UnX4jkK26icGddlD1PiFKFQ3bGlkedBKv8qXBPu6dYlVWoEL1m6+O9Rrfoq3Cb5lrcW
vpcL6uZ9pmnfFrlqlz0EkaHcRAqdLBABWJIwpueZaPpdbGQ4GloH5xz1T5m3Dgtz063Pg57HI6aC
qlqI27Cdwmn4lFKtcNY4e94c2U7zitEZUZfvbMiyfdjq7n5r9Vq6Du7EOg9piKZgAmsBLSTbq54F
+yyBHNfDAi+wPckKWm1/yLgIDhpi1/Mwe3uTjttwFk2MrhbqY50XMl6jz62h7X1ntvze80aUmHDi
MAdTgmHXTv192Nn4XudOpOWWZMHrXK/DuGs2Mb6PK6tvmFJQq/9PBuWxbSO1wn5cGCndVdv2rFZf
5RTyPURilNC6HYP7vMYWmLhFtGWGkfWFRKt7pKyJbpNgRr38GxL2B/H3BxP2O7X2w9i1F7z546My
/vXX//tiOvz67UMc/vsfr5+08d9/O/wy1zze8Ncvul7nX1+Fy/xx3SvO96e//A0t/B/gwd8/y+N/
+M//N7IQyB8BafcvLu5vaOGfqNz/JhL/+L7fwcI8RGqR5mAAc9RW+NABHCn0O1iIw4ZwdkSUge5L
/zib4A+uECd0R+BN8BEE4BHxuR4xvucPrhAHe7LrQcNZGqZZxlIa/f+BhdeDkAAtg15FPw7M8M8Q
X0oDlImgGw+Rbr8KFFopDV98gp2htR/BUKONCUwZrcCbsAN582xciDjFv27Zf0AJ2RUU/BPciMAH
IREIKJz4j+THX0DCNvI1zs3M00MfqW1vWf6ZpuFF02zewYXTVf5jXuoArN1UeMTY98OXNK3Vzq/z
UqHgR0PmsuMKGCuAgbQbtyUsBL8qHM3GSh/2E9ip+JQ4sF4xSe9Xqz6ZQbPAtvU4Ql8DDrUeAQM1
lcU+4wJSbQn+m/bdUZPcF0TUqtx6/Kax4tbLbRxpv7uCgoL3HSCZyGAN5Nse9ewDHecr5AE4Yj3h
0YpqocH3f75h5K/kZYIbhk9HyCiOqoygz11p0X+jQfNhgES2dtmB1fRlm89NMHaVDI9gPfPCaHpc
g3Uu2QJaQgHuCjJud82C1x8xfWvzaADbqI6jVeclFEgd/9PTJMh7/u1pxoTBq4gSnCxwPTfg31+c
zFxS+3bKDlkITs/bdZfpaZ9FzQ+yZC8Q15uSoB6BzgfTBMJuGfDg5Z9fA/Dfv72E64d4QJTOU/C8
AHb//SWkGBlts7WQrww7Mrm8eSXRrPXhG+3lwyKULURY7/Qku/Kfr/wfngyOPsbbpjgwASdT/2U6
QfInoW+z/BCn0JbCjhbB4N985tGKKZeWGKC/r7q/f1DOf5o9f3+vOVYDgMYJjpZFUufP7zWqJUEz
BOqQNZ0tnFyXQqvpacYnJf3zW/sPNzUnNMGxA3hvGc6y+/OFWLDhTl9naZqpH5oCCAvazxGjb7bt
TxnrB2HJiUb3/3zV3yjivywOOcEBIeCykVFi4V8u6ydqTDrQ9BB06Q+SxvdqVTd8ta84mOp96rNL
F49lt0G781Do/vniKZbZvw6kPCJZHCOjiZ7rGhv894EkSEa3PuXpgTbpHWZZXg42dqj/kqwYYLvd
LMNWBlGVqpwWsxfhcR2tOPThbTi8CkFKNclszyP63AZyqxrp32ZyRRNg5h9++3qHpr6M0WgXrUQZ
ATeABhOKTY+uLKcnAn320M4QuwAem8Lwsk/EUk0BBcY6iysrNTSlYMvbFshoZxP6Pe3sXQDgcj9C
zigTIst0BXEVJbU514BnxBboI8/B5HYefp2SJD7VJoN8R90B6YW+iHz33agYstuq5mp124MnPtqt
Q9SUfOtv2Gq7vZ5Q3MHUaCDLYbE02lXchrAFr4xWA95yra82QpSSXcLIe+aH6aCoB5BjiPpfnlP8
H9YccPYJNlOcU/r3abdoES1sFemBJ/Iz0IEtWsewOrNz55NjF80PyZR8zVb5QUP1OUf+4L0/UjPe
rNI8TLm6NcY+RB0odJ+Q/Qh4K1/4F5H/irj4BCOJhknAdULf5+qFlRTO5jbjq9eI3tltleWW6od/
Hnz/ceQDg4wozshFd0X/Mvj6dqUaVV1+2Jy5Ae5Qgh9ty6Sf7t0m76DXiBWFpUGWocA5otU/X/36
w/887QBCoPDAgoS4wd9GfmObYcnbPDtQ415Skz4EuXxwNnnp0X1Dobo0lg//y+KJdQTZtb9dFsc7
hFGMWilFZObPE851BLBqBAqY5jN0x264aDHv8ULCMnTdR58vbwNo3wIlrcXzIK5c4fAfo3jZUVLf
hbwFctu0B7OqFV4avwBpwni/DYMMpMTqEkgx2JpxpmoRB2sBHwAIUha60gL3iP3sDwF1TQnJWhRL
wu6CbLw6NA2uqOMbLvXLOESVnC3M4RpdlZ1ggI18asrQiGJyC1g1+HrStxBMPS3sam5rG7zECXsB
PwO4WXx2M5RD2jR50fbzE4NW27VyLm3n3zanA8jFT8mY/xDzeBhU+KMNjqA19yzQ+2nCCpGOTSkh
mMPtO43UDIcwHl1l1BFG6EHl5n2DMTJZaEe001Fle4CECbu9Vj0kkQXp62FPlw7BhMVBy4hokWbY
NAZdl6Hw31WClgYU0q2OFDznZWivVc6jW5K3ayXTW9+Ufa8+Ok6xh+cL8Gr+Fi1+LkXY3Snrw10d
fzMD/oFo92Fs8J3L+alf5DFjaHgBhONG/4KsBBUmJXMZcoZCqk+WYn5vh6WQQQxqM+luuwWGEeR/
VURN94GAQ7tfCzDyIVCzuqop3ZlhfutmJ0o+oe7T5tNlsYOvpD6hNe5JM+0mr5/VeBxnPE+muh9b
Oz3nCThAhEugWPqnxOBqfY2LrJ6VZJQBaF31ZWIYWmq8LBEA+GVVn9us3zQHuibWHRzquzgH/pkI
fzuxnlRDC1tZC3eoxQras85eao/1JEqqRU7AQnRfrb3PqgnFb7mo4F22/Mg5FhAncX3aYyh19XiI
wh6VGk+/EeemQqMkLbN2/D4EZo+FWRQceCGwfqBoywtsjMdO+7ZSxA4FkMJCC/zAHkQIyoGXq31Q
Ep73e7nIH0PafumGPClCah5AauEZwHTAAMR3gKLGM15/BmsL/We64T6pPDIm6JLdUm22HQtqaek0
nlPm8gcO87HYFrMfM85KFfWmWnKgixxTwTALpw5YWuEAy4MLSt6wkIodlGNZ+Wm6kFs2A20i7Vrl
cox36Nh/Nd2YF4Rh34DhCQR3Ds5mAmC0JO1XiX0Lcw/ALNHN8Qpp1jMrWnCFR2fgeynPsWGN/PU6
Ykg2lfHQwD9L0zezQMG3E/r3Gt5MoYLunAYh+nzIjztWu0rYJAaBkNCCOfi0hMkKABAtuLSoj0Et
zsEekqvYqShgENyRWOqj3JZ85T+DGKwhPmMJdoCAX5dYeQ5AXAOAz4smadK9uO6oWMELuHNZsXQo
w+P51LpLJp8XR78PDaXFWNcwcPy8J5M6tBq4bND3aEdY9otC/R57tC6hIo8gjUAtdJg5BGh2oev2
6GoMYJSaTYF6AFOeYSJZ+5CMqPIn6nG1CCVFDaIQZDacSgloVRBx5GJAMISUFDxaOHm5z6H5QOax
X0QyTJApcP3cuofwqvRLVHgdBnKjlzcZCSBN9qFTuEUy7B7mwd4GPJTQ4RHM0f19PTJV9Cee2PUA
OFEj2bCdUhIPYGn1UlmN8hdueOnGcQEAOEKSD946OWTV4EUPcrto8aYja9FsXffWLpixAGl0Mqqz
5wQTMqnd2XfkvZ9UUGJd/24tnoxaUDCZfIEzEjN8w/I2gVsoceBsAade7j244ALZlBu7dOPe9eQy
tQ5+Bem/eOAhh00aNArrW+wxFTVH0CMI5wPcrwM6KI7lzdgCgPlUjDhEbWdnPG9qZ0it5jPvYQgF
An7iMEPFATKeVWaF45IP6r0HbIekyQb0ctUfyeyLkA1BEdHOVcEs7zBgnroO0C0EbIf8x1FnwC+C
NnoJ+PCoLcq15bpKDfiNw84GA9j+SCi8HlBsKGzmEzPqB/xzWyCzBKB5svvfBgk2pgVrAH2yA6IG
IPGmcL2fYUxGVyfHznNWRaZ9RJsUYDtcxQ5u8h2Tet9Th2RAB2B7HMr8FG30DmDhQ1Jjs61RZKH4
iY/G+SqMwzstplMk+/skMXCnWZkJrKYTwCoJuL8AIPMlt93jHGzFmqv7cCHkYqO1K1ZH+pOZEQ8A
2ZXsNr8+I1gmK2JtWgQwbcqYsaXynrxpRMXA+3U/IRo+IcHwbY2br7pV/VEglBO1HO1V1MUwLsw3
iOXYiccM63893AizPsUz8KwYKQKUFJctnX8szgUl9+QSLQG4jCuFl8wnHT8FXkZVO2DLXCL3jfDt
uQtyXfm1FTvOAT9i5g20e/AOuLUDZVWEAJ5D2u4pFxiWeJr7ZcQu5F014HiLAmGDy2h45WX4MUks
Ib9tsfOMAebchgfotsOS5SmiNfo4KA92yYb93vB9oHkA5L3Fmk/prdbNvcyVPKtoOck5Q6VzXdHT
oGblTDDExhV5mykODrLHEmGBX++3YL6VSBosy6gK1iT5uZbqlm53BtBJ4VJ6JPk673yfFdrm/S28
k+r3CmbGC7U8j8rN481Q09/MoX2mHCIGW5czZNb3dsataAXeB4ufVR36AlGgDAajaSoqJqTHyBlx
NwQSN37lNqzHZl+fPcWPnkz9C0m5pzprP3lsUDi0WGkzO77NHnV1Qu+J0reNxM8TYkZ4q++6gsDB
LeMGV6Vd99yDH2KUf+MQzx5wRaSWyriOw0po0kFKBfKwuqiCXg/LJxGvNtmQ7Bxtc4hKBE/tXWbj
twHPrGr7aSgV745LwLuniUcvsK7BeAqaVumQnlJrwod4JEgOBYYfnGvMKRCkqTbag6XJ/Pe5dx6L
SNbvO71Am23dAVDgWMAOfrMztKsAJBPw3qUkAMeOHQ1kFQE/N638sHethKYdmPULm1Ez/iauhQrb
/QBHFo0hxzRbxsMc0Xv0bIdsCdjZGf1OHGKPsOjuFH1rIEndQIYvjIA7RwMQ0wsgi0yi99s8sEbi
mhNtb2QinhF/inAjmvBIo/aElnm9aaPsojhketXPsBP8eB91KfYW05zwpLdqRN28T32yj5GCPMwO
Zv1cQxBcJdhU9ORgNVDeJnKXNleQfpNY60RfTTqLDkGSI6voEaBBpblLqfopAoGIgO7UQbb5IXHT
m8SHCiM+XLSxv5uhxvBcP2DGHXI9TvteLoclTPekJg9bPZIKD+EX/L7dsKYFtP/OHhIZ3DR2fZDU
vE0mPEm4gZVAkmI35Ig4erFH1TKfuFJlkiP/jPOyAGYi21pQuI7DEsVF5sfHkeqHJl5HlK7yqsi/
bfF2tiz+VYurTHgxPbSbjQ2mqvPhYUVl45sOi39ULiClEdmbZBnGWuADSw45a3nFpqvkVufPFPXT
KV2xxfOo57s1Hu+ZQ7HUYgWPgoztyHnUw+eAbqoiwIauiZ6+6Jt4LHjcIum4+seu54AakHjp27kK
dNyUq8peFrUmJeBwLFqyjAYOlmqKFYivL302JhcTOFmCNro02qa7aLlkpDkOI0ZjSC2oarLrxhkJ
JpDblXH0GLTsS4LGuvQ9eYWvdKTZ+n1rE9R0RNsqmxHidWy5nZbw15K8jIgxnxJB76jh0AKA9cGR
K2AuW4R4xnMTg5y0+rFecl7FXfNdjV1ThQMSx2kHno2inSZ9cBvXyGTy4AEMXF+SEEsoNdtNkkRf
QoPOI+W4SxsQLNd8kRSAYYM3taXTl7gRcxWzIUcYAf+M4b5BiyHFGDRX9pDoQgk273Gg4wU5af0z
87Ypuqi5kNmddNQ+LjaAh4QcgQCMXattF7OJnu14WtIJWb3YLChP+4ct8bfrUMs9H4KXlWVwlgdf
BAzxhNxGP123IBYc1bdIeaVlnMdzOQL1CBZ2C7UqKXq6nSNnTgpbCkrs54xqmJZN/ZjO4mURoChn
yNnDs3XRtCNZS3bL9LHwGJFAne57OwE0iyEwEP6CrETZGIIJJmRawuz7xVz3Iwj620YIMEP6Kcuu
VdK4obhiIBzNdfTkyMHVtn1GQ7DTycL2uUbKpRFYtCbgGGPWHfKxNkUugDRl8YLEyKBJ6bfxFHkg
isy2VWQRMUwieHQa/EoJk6oYLNj3eYnnKsrNy8z9MyWITyG1tWNjfsfdVAaKTkXkarRE17JsAXtV
8hDeKX/EcfLPLW5NGbcTaqzbeB7f2UyTErMNgpRDEnNok73uFwLgb/7FEg5WK0CJsw1pdM1JA4iL
IcPbOklK0rxOhO3Bysgq99ujHtJfvYRjqKL0gpT3XsEAqzCHDmGdXVaOZBrEN4F0xJ6svIJJFx6I
ulpmy/s6HRfQvS1DPnBqaeFrhXhChAIEdWZNIkB8v377jx4SX+V1huhOlz4pH2QH0mTAZCnasKZu
crQK+JMJjpu4H/g87fKen2YB/h5tfSGhALQGkFfbjo9BXZep/+59vu2wkECiQGxaonLnATr8aFh/
2hHoVtjC8B3FVcKgOD0AhwBUGuucqCWYJQqSFqvQIdg2hMQlIgtBZZ1Bj7vFP6lpQAeP+j2FTyvX
5qzyBji5rcIVdbnW3U+Sn0a7yHL2zW3Y2q+1XMt4m+8QuxuRAbJn5DaQi85QLDPE4fIOwyoCDFEu
/ks/YxIG4b4WCBV16y/q1x2yNNAFafrkqP4Js+cQz+TFp81YrEMPFDz47prl0CXTKTOmpC2kSSoQ
UnM1Gs4QvNE8NM9Iw9w7lO49cnPooEY0cnhdVZ4flO+nnWidLqKSoEVBSdsfW4PpKuw9dd11sU+O
m48Oo7sk9YZjJRo09jYVDxQO0Vj7+nAlQnEzjgnYmKpfsBqsZMab8CWgo6TsJ5ujH/5EFqDIZTzv
JJuS0ih1g24ZARgSwIvKx27XQxsYIyANK2IMR9/A9ethGi9EItuLURj7PrqZpvWixFaXeCRIWfUM
9I/0eZlGJ8yXt85GyOWZ9THdKmzuTTkusAlcf5s2FPB/xLFX0g0hHI14IvQmbBNIqECScEeZ6aNB
oJGL8LHOMgzQ1Z1UyO779CpjjvetW0qet0jKTa/IrHXFeLSZfxibOSyvH6BaTLR9i7d6l2L4UMPO
o0GKM7UpGsKJlMCzvy2gMBAiVVDDVkRa2HY0Mbb2zvsfU2N+NVkPhYNi251+wDso6oFgNo39D8fa
w4hJXA6JyBAoRDJrTehxYejJG9JdFnDyCB5ZAkljaqtsa8He9t33FI1EYjaBAy3ML4feBPQ8ajDA
CGe/IUYaCvT82QAenarhMtD2ID0Egsy2vHRp+D52+VO2hVnZS0DVtk4rG6V1xZjHWQ8IZpg0W6ol
sW+x/QqzATRgxDiEKv6j1YoVDQ3vPanRQzRLkSR8B8VzL9ptp8MIKpNAysSl7ManqscDxLN2+Iz5
spvpj6nHypT44U7kqrKzzG9im+BgB+F7rJ0bcn/dfU7XEjtkU0DL29k0u/hkKCIxPrYkYFXugkfQ
tx9IP9TPuFnbYVzA69fTD2Ts1QYFiWN97wFVbkK+KzqYYpAGex9gzYItuUQeQt/lo36oCeVlls+3
vKePjt0Z/RoiMj+GcYxzMxSQBJ5hs3VVShxuSYJ1hyEJX2D/fQdh9Rg3GwVPGH/goOIDYs5dseEE
Fe+jb9EQJkhf6tOaIhNTm+GYroPZNY3atR3imNPIzpN2QRXJ/NEhD+vCGZj9WD/OOehYq2J9iFfx
riCNIcPGRQny6A2gTl2bHB09+jk4SLAxL3MELAh7CFjVWJRrZmaUkvUvNTJsDLlF4zzE6HhDfjJP
3MSXYIUDZKSSOFAj/RDA7kqr85fM4ziZxWDHatfwGO2Q9h1KJHKDfTLgiiPYvBWm9GFLU3qOOJUo
M5rT7GML8s4/TnZLQLKru0SEu9yrFwdx8jHHpSe2BPswNfYAdbRUKIkOwDCaqnaqAqdPS0swy5YM
O6ZffLNbr9j1UHYUyxySzGh+WftRZyM9SeQ4Q1cfYGHhnIQ2pBVpGrNTXr020wPIa7EPpm7cIQKn
dipPHJoRiaXBayQt185W+Gjiz1SGFx/3qH1t9gMBav9l1K0vEizzuwzKIxjwEZYV78y+pYyV0GEu
ODzHnYziH13cMtBL10NVou0Wh0rg4AcKg7jmoDZxkE5FJ2IrVW/1WYfhLUun9Yy6Hqh1Otoi0SA0
9ZGBpHpFDKogYTMdVZiJUkKWPzkDgJBuAT9mbTHjqJzD2lHEGML0hEYCugKHVNuuKy4QihAxOZ69
5HX6wcPhKkPqtJIgxio00TGI0hSgtY9/Co9yd4jZJQ7Hu+BOzoE9buH8EymWaN+CUttt+j61093c
4fyPCbBMaYba3Qo0umgEuyPtcYAN1mE0qlr8wHOEsqnewnqCVszACyKQgwTvlVDn0c8BrsdC10o2
81gy3B3pu53BySt9LG/gXqc4mQShoDQO3WGKo4tazmSuDySph51cs70x42vE+/4m9ek1N9d3gLG7
awl96KepLtyQ2H2KZmHd/NM2qLnIgIRDCUpR56ZPvxUE2zi/hEDbbzBuPpMNGdKgh+sA3QqGQTdB
hWF7nDqhK8XAZdFhvI2A0q4mYqe8CZ9ioIRL1/BdDfyn7ICQujWEs9HHT1qyDwLr68jjb3RE39yA
dtRRV+OIg24uPWT+ntQlvfZ+ATFfESp8bzeAiDUZKzHI2yXtgXiPry1Sn+UiugpbybvPsSANHoJs
XSMvgTyg21GcRICRBSU+hd+pTSB3ETYQ6KXPzYRmnWAjxnZ58lrScrXT0+Kph2os33yiwbcmS1c0
OgDzuHN+kOW6zdEBQSgAlkiTLzAyric0xPSzTlN+huR9m2A67GGWyBInQf1aVv6SSFQzqXhqcHIF
6nihq6EURnXlIMceknTzHWb63nfgTXQfB4UZoX2BZpC7SbXPi4Lel27SIQGhv6pa/qxDESDYE5Bd
KvTFGSQPwqhcUREeNYXYqXsmS1iX31w6vJIopIDNwhM0aL7PQV6ufbIeGIK0O4PhOGQfHuE/nAVk
cO//i6PzWI4cSYLoF8EMWlwLKC1YlM3mBcbuHiIhElok8uv31R52bNZ2toesAjIjPNxfJEKKQ+eO
7xqS0T6v2yO2oMQhuxMbRkjB4XrHVNorHX//X06wJoaUVm8ZYFE5jvzeTeHHLdrerjfXe5WX28zU
fRwGmNNFTh9bcf4uPh1HGL5G+fJkVu19MLNpVzWzFZfhbB51T8s25X5smA4+69GRR2k1caqNF8fG
MuyE6X0qahhNmKVX5sBTOhgJ+sVdiHDZDwXVES/H32pV1ktNCbV2RUjErMXSLqeT8gaa0rz/Ja1t
FVQzv2H/00zpzhwMApThn7Ir5k3W8VZ3hJQSFh7/cVFMYlfuec7VpsyDkt+Wem5l1jJR9Xqh/UuT
WklW0Dex3cmbTbRch7PaOSb6auS1nxMVwLFb7CdE+N3ySFUFyPubwnvUoMo2d5m0FNJo+qsvMF73
OX+cX+jfRjloYph+mPCtoQpaF77HuzNHNTqjiM6A0rvY0E6wVyTyjUY9JHSuWNA8BARWJmzRZ/Ua
2VF25g0lhloREMj/YAZWJwyCtNr2Y34AJ+aYLf1WVKbFm8PpXSHFIguZV9mqd7NrMUhVlA5lWW4a
26XfoRTsXbLe+LLNfWH3e694a4LF/ZxNzR1r5XCe7HlXDtWXbTp/GNUoxjvFsHGi7KOtrdcoyp56
4U8J9J9tkc4okV0VIYfXe9YWvy0DaZjA/omi+b0NDFgbLYq98jKobW2+7Sb/p3CtcePUEWnpsv4i
Oe6hAmAZlgxGxeQF+6biwiCUw9htS+fJcA6uGXVhjXbqhUmvGbWuacooFcbWoT3ZNS9IVMLwyCrP
3Fp6eBQaREh008fl2txnnzj4uoApmOce87GoMekul7xC5sX7cKq8Fc0hnTe5Ywf7vy5F8o72tWB8
4ZGVWT7R5m9Tnp88P/U34RJdtZ0ecyXQSHw6tGjsnL3ZDX/dhqpRBcXAJQjJoWyLu0YQ4A+8Divw
uagt12tddjHXD7Kx7n6lnIH7EDGpN6odIUpAAxZTrwk5pe7LYkdZvl3s4Z8/aDtR5mDuSnoRKyix
kwo/4bVq48GenXjYFcvkxG01//FE/jyuvUyQzY1tzsi7Su3yapX2bZR5sbcFLV5nv5URet5Db79l
FQSO8fGxeqYRN1n0b2gIiUj/zV/mXSs4x3xR/jLEuh4Hq7YQYSuSls8TntO4rHt1QUjlfHUyLtJp
L4PZ34mF73BJl+M8S5tSfP6p25qvUUge08i88Sg27y6GZKMeY+058w6RYk2Goew3KNK42EuTPtnv
ftWO93ed1C/ykFNMGOIja0mHjYt84mIutwyx7iW5XtAuHrXtxM3d+raKx15e58fVVxj5ppfe31As
gPHcbSjqZ8umpSBFTsdXOz3O8R2lGROecd0Ic34bSXGhK+uXAfRP6WNxsdYekz3CfGxqaA54qPZZ
uW0fP6Pbky2Uwjc2uO/fAMQgBQT9thbexzh7SV2EVtKbFiNIQq2GywDhPEpG+046fHmu949iaopV
OX+k1vpB2xnOEqBJEZK8sAnvLW7xbUmL/jSFJ5bZVPPek+GKE8bjvaTCkHBRdrrhcAERBj9BP61K
HRdrMOM+yD8fnvQSAUB3GDStujpOoo4zDFTonrrcMcCJUM27iSZGu9/V2Ly1Db+wsPV7mtlPcPcE
TRT26S4l1Ggyr2sbBpsBnSYPxX2N2q8FSF0WTr/8jEe7Jim9an+vBvO0amM/zR7WaD/4TKc+Hh0m
Ac0KlsaxL+LBHczhK7pF9E8s0w52Hy1K8QgnZxj1o54Gs1XEGIA2xpXhvlcNGuBA+ABFrGEWUHef
JoC01sHh6a2I6rURfpnpkvTD+kV66IvLFn8Ddg5YBAyY7JDesyr+yXS6FkG9U5Z3wFHwVDuaBIsf
8QjLE2gOagdChPt8uPURbjnaOHcrjeGsapNbHsNGMq38021RE1BpX0sIZxujxVwpK6c/etPCr0Gu
g8wSVRslWldgWwhzQRfGIDKwzYWsOiYpzzO2a5Q5eLOfs2EFbdI3tKL5+m1mT+0ADGpFJO8M92gU
lxmPADlQICWT/Jn5SI5WbdS8ylVINRdeuzJFLcorLFUzAWdLkvIBe/TXL2xcDz13RT35G0As15Q7
AOl83WbzqHedDlYeDKaXwqzfPZPzc1B1kcy1/M/301gG9bTt59rdzjnzzLHmNtHoubCyUJoICPxz
+/AUuN1KcVSclM70puTvNqZUFpGHKsZuEaspuPQFQ5qm49puqa7K2Xqx6uDmC67wiZT4ZBNt3lUF
czxvLDZiLJ4Z5ngb0lZfQ1PveKssYmYd336ePosWQda94XgnNvCmPB88WjrvskxCumFIR86ZktRW
J1JRgA1tqF7m1MTyWpWBdZgYl27TEr8LjpPNMPKCEDhK0rr+I2YkcoHzJyr0LxTC94Wa6bpE4Cv5
vr2l5JVuEnt2n8thVK+T+r2KdEiaebj7KxK456GallC7mAL6h7w3bk5afM3CmE/SejK6KHjtkSHE
IH7aecgT2D2xNmGVps6bvcjlFEiBUcOnN+Q/6QyrNfO2LkEpCAQ9XFORBGJ5r02v5Ayi2LbVq2kC
IPDnJwtCEdyTKjYGoi6ld8j9j6ob53gG2BCu1OnpY6DVkxitTb/edQYOJRxI1d5Ky35LKpMwrFfE
VZXz7plFtSHE4+2HEOV3pgSv1btIM9hfPDSbrA2oQ8uKEdCQDHrE6WBUJC5mZyWK1lwdt3hkVLv/
gqWgnnxwtYqA0L1u5aaQ+uY3/c2eZoaBiDxjx7UverkbQLZuQ3gjG3vNjvWIrjTTgtgIOZtBDLux
yN7MxRsTv54/uiLILxbhlGRUjAjU3hr7c19m26Xs/toZIXDQCg3eieW9NAGSTj1NTxQcArs5tnK8
lA6AHYPUNaknC4uMV38EQ/acpVg4nQCu0gNlI/DT8kkzYq+dH6N7PJp6fcXb+x8mP4eDoQWSqRbU
+va9ZjayK538e10UVo0F54kl3sKVwsEqmdlNCtt3EckvPXEV+Xn6kWbIyY15tj31moNf2ZdpdjDs
qN+EFmQ1p/cwXKU7X3rNAdxpkfofPsYeuXJ0pemX7l2k61bgW87Xapdn2Tabgqfesj+qIu82ZP9x
wKWOTnThoctGebDJp9TGAIECnXE0pF2DbahzqJqIVfHCOw7PX0Axs2naKtyUkOp4TYjMtMbwWqJx
o70+ZgVE121GDnbpXrII64w9gtyaQxdgFWPeyDZ27ihu9sCf6wS6iosab4Y14XbjiS9DI08sI/ip
S9yVuQOzaZ3NXW+09OFYCGyAYbGSuMjAc4k918tL7WQdMkwQBx0/+/Ig+XVES/lBNrN3pI0Jthje
P6WRvUi/+RV4FaXEYjH1rWYZp1CaNovbRlTe56gQ3WnKAgO9cjW2UTDvanO4MN0yb0ieZ5wmtCeg
u6SfTfefvo54+AKkANVssYfCqYUytTVR/woG6kmfcoktDJececW1G/C4I0PimmibMAZGy8zOL3EE
SZcmKpo/I4bJhOsvjV3862VQngPne3TVPh3FczARQOfq9jqLJB/npN21cxzIeSsDqRCyVZ5UbRoz
MdCUnv4az+5E+E2nH4032KiPyDbgBHCr4W/zhn27yvuoxLsaYCE6XtgldXcl3bzVuROPBkTi84ST
JQ51b24apR8EFa5gV2KeoQNBov0xNRFVf7BvlF57gzj0hgs238BQu3oSOFWnIRMWTI7IBUfzlpB3
c1pM5qxte1rHk67k19TxaZZZ852biomM6raDWZBYHNb7ZFovbda/ZZK5Zm7M5wKdewnmc+/BXgGl
Rm3IaVztGOFRo6LHpX2vk0zUry0xqyWt3QcUl2emtucN1sJXvS7f62RI/Cs4SQAO31vZP+e282vK
or3UXCrOONOWzvU2tKwnbauNrIZ1M3r+XSHxbNAbNza5qs0Mq7bKcCHYMwF76TN0cbTTY9Y+LQKf
mVdamN+8JWTwUhIXABRdhxH1GCFF0SKKVUt1lOiRZ8xb/4IFUEkvQKaSsnzp5QIWBXrpzqh+I2Qx
pRyuheN9lxWTLKsDVjUy6bby0jtXfv1f1tZnutTvNGyvDYgvq6AwsLlyA58iP8x/jyI6qu59WdZz
YLbMmb0apkj9CFU3WNv2+CNc5n/jLw+LU5wigVjSuGnT/Q4otN3ibgpzPJti/FGch/Go6r+T8ydE
1AYh52CIFjO61Gxt1eLS9JmwEyx66Sgygs+pkN+rexiaHi+RE2y6WS50POpomdaejtHdGs9rT2Pc
LO2+0bD1IFL8Xi1AhtgPs0Qbjt55dnVcqgHA9lJ8VwXlY2jio4B5gE7zTLjeP1mvProlk3Nqx2Ua
doN2Y6+3szcoPDAYjOieM1zdzCWiYWErHgisHcAEAmyFO6X9YNNGH6Wc/xhjg6pdROc56rJtk3p3
TrGK08/9UMwfj1mBOG/TXxfZBA5xTbe+0/2q1jk9NJH+Bebwtz0uPLHZEMUWr1MxUuQPaRYD+Djy
oRqXon1kjMKBHg3Ctz0wdurw84ZQoLK0eifwMm+8TBFWz/nnerXG0fJsFcZZj273NuWo5CqSt97Y
SbeyzjVHb9M57/h3otgdCPnPNoPBtjitFaQQbGNAWSzEcpfXFVPKJUctJLW7midD/xqkfBii40be
zXSodsXc5Bd/VREuNOgWoddtc4Y7U6sWMqn017mqbsXg/NdJ8z/F5DK18DTXsBQa62jLrVgxE5ZR
iG81k3LXjUsWDwYUjsx/OCjSZm8IYzf01vTcNcWLxWHRTRWs0Rz1A9CSUwV3ur1PMto7nO3Ryaib
k0ybD7RrBrdGFjet30BY6l5SYZ3g1DHY755SV1DZpAswaos2D28in8/6WTmTjpGqf4mRziLS/nbN
Y2+lm8Zz1G2dpryVdN5AkdMEo+Z1QsjJqgNgd9r26N84/dfKKLhNRR6TpXrp/OHSLzpJi/q1qaji
S9AFAiBFHNVpAEszvc6ei3bGvHQeLbXPBJOMKT8baa1RHVxrW89vecczMvvoS4M4Bq4XbBbd7yl4
V6YFwRQHOS7csna+Q9fwE5xc1LcC4d70/4UREFRcfBwQloN6ERWHSqTmZhi8p2LQNKOIEwP63aYZ
bLVVnU1G1N71eTg9XpDYm9byI1UVrmg/KA9E+Gny/E+q/vYVBT5f++i4NvlDBjSPqEtdzLTDO042
okYmnpBk5LnKgbFzWJl7sxgPbjkaL6Lx8tcAToJwaY0r/O+H1KdnYuS9hb8UMPGumKMJPrKKX+6U
pepNLN27riLrEjYB86G2XjAy2PrsPP6iqkAemzQlKOJG1xBe7LWwp1NTG+u5WPQPscP82LdyPsyL
/SekDDtTuC1n11g0tICci33B15aFVgZVNK3eFHoq8OLhGhWl+zAJwk937yXX4q5rs/VcYyQ6S9/7
NVZlvy+I2V6E2ygMW20eF+Cr9p4jns3qNxljbNKhMphZ6YSrFUymnwPstiscTbN7W4cImcrV//z0
OXLTLzDp9cmvxNbry+fMjOhs+r8hK/02pikwscwMCyTsJvy8w0ULC6GVnQc8WmkQt4sRYkA+apgg
cb8yKzXL0cTA78SrmxWxwRWybbIpv8gQRZui6Sgs945RIdimfA1Irc0bywvsHRK5u815ncL6LRo4
nfkYfg9rI7ZyBY2QqzbJWBeBD77+Jcx7SrORSC90TohTiREqoMuq+FZwz+gjrZUstf+tJM4g/Ljs
Ymht7pXcvNpFETy5s/cy4kzM6vFmmb9Fx1nbmXYQzz4Zs77h3JnbU1eiuJlYjuOeLp9hAldjYyJf
TU315VLo5pCduQf5VfwQ8zTo2ItM/R1rAPykq+rubLYqJvP56uEniYEXviwgVvg50/Js5SRuSB2A
T13HfK+i9MKhTEdNNpImDalTwiug9l7jMeDfJaDlJ72iPZ2K6D0aLAsuaA0/fjb2XoinxHaXj6UD
uJDbTKrNDAgF+VDMTj7djC09jKXr8OSQnQ6GCj5vWW3tWltJoSe1812CDoMH/dWdcKeLMuMnMvPY
nX67CreZTf1UN+jkI/XhVqXDsSeRFLfeEW1Tni2vuwD21yfvobm5jnWxHIkKqtBGHgavCKJy7QXG
dtCp3AG11fc2Zb7Z4c4rFD/RMkUJVr2o4xaYynW35lDYh1K/5gIh0p4OYuU3FxAv9jhjQH4KJkKp
eh0WIQG0CTzWx9mmuhjAg6IfLkdXhxtg/EeH+V2xKiPxFuIptd0+w0Ph4gVKKcFxUm2W3H7axALE
tAuU8ztJswd+uMx2coEj7Q8SyBbUP8McUnqNYtcv6sHJix5QsPwheYEUTxlegz1lcNmXnJJqOCAD
o/AoDDnERQtcQial2AQfVufG1q/GpF8dCy3rv5QJ0l4+ZpF2Pj1HapE8Kg3fYD0TLeNU4o4sk9l1
66PZib+e6ORVFHo3Tmt+DGxaibx3iy0wn6NmnnvQTtbs82b508MtarX9blrlS8FcYB94KH5dAemR
fN3Zqn10vCGjAHD/FOOcFB5LCAQAJizGwESbrngm7xH7mILxJX25i4f491waEfGT8iKMjMMPH2Pq
9i/0LxS4rkwqo8YH7jq8YvYtBaWogUaCKTN2ln6iFW+2fR24GKc4Z80jgiuOIbct93NuXlCSLtXi
0qkMukz8qD9hVreOWv1lA0S8dvAd14FURxmUr1XH8DLkpI5Z8/HSt/rFdhvgeqmF3c9gMuOxYwAQ
vOvmeLqWp5WQJdUB8LOwug+BZmxjz8XWhsPzAFd4W1TYhRNJlYk7qL3vZedRRcElJBm3reEZY3Uo
flRPqiF1egUPhCxo/cOJmT8QnfsCX58X5DulTDxiwwe4H/oV1/nQLHqAKGTe93aAuprN/gfn+r6e
jDL210AkOQFJrtHtkuNzFMLt9whAT4ExgysUatvM8ynv/Fu/hB+uoAq0uocvV2OVlAXlvauwodHu
b/sW0rbbf3l6TFxmKbuJABiSyo8s5bAjQehtlIuCsQzYLlRUHRmg499twnK3ro+Y6XTIQhTxR5RI
lKwRCaCfbEs//YGg9vOooJeKThHDdbYvPExdadYl1VpQtU8PYiZ1stbGrWnsT42ZP+yj9QC6uyYj
ypyImb6Lsat48h72osm2AGEu3Rm/NYlP0SY805bjradyqd5JoaiLRG9v2Gf6DpcFnTt7smQ7nGw3
+lUyu1SO0nFWSyor3zCwh24csyeJ+mB+zqsTEvL5LzRRC7wBK3mkP/uBuUg/UDT6vs1mnWZ9Ikac
nuBPvsBSu08W8VNZBp/mbP8XucgtzoCp1YZrfHQcYEGp2/EQraSjDIxUPYox6K947sZnx4Kj2zbq
eSyHlllkqO8Sz+vdLko2F+TF6f//LcRDFRuThjb0/5quwfw9uR4BP6zH+8IxeEbb4HMlrXcqCSU9
W1WnDylMGZbY8JbpCBN0E6zFJTNoHzbAljD4ReEJmIm4TlaxxBNrHgC0PfkPSdMmxv0XvmrvmvPJ
YiXJrh1oewbTVFjX/GxPEsc9zaXXXwlnvLOh52sIqXYQlOoKj/t/tTl+LGAF/2XBSJlmdi8c/VC2
IMBsoQrghLYw8A6Pv1jdzWzS6jJ12Y1CJDhUBgWf00bvboPy2OrpEjz+ApL2mpdDfW7hG8cTyzRO
Qw3fQBUMurRoz/CUzm1TFJs0LJnNAJRzRyJPfenj0q332DatZPbyiomaEe4KNB02JWCQa0KZAnxE
Je2rCr1lpbjIPQ4V58oqkw+zDs4NJlfL/wd6rb4O+PKrvkZ4Y141TPYxGNi5sDSWwYgnF9vBCv/T
QfGnCcdTWXe3gJnyfXYmnIowaEYSXklouXsjZ7Ca54xgqpvAQeKFJc+afDhNF4eXSuRJI9qvbsWE
4NdTYuLAShWVzaomxu8l3pscwfqmK2ti7Cyes46JSjdx14aBX72bM/g216sNCkqmYUWP6k5lU1Jv
aXGfurClHm0/G98G1Ff16W707PZl8KIitoxx+obue7D6Lr/5q/dLXf3MvQaP8tF6J+v2qiN7F81o
mz7wRLUGH2Nr6SRspztGqkNhuK8QckBK+5QUumvfx8F9FrbA0CPUvgfi3NZch56Kl8g546IxNiLD
+9BUgEd7NcVay6/QKs7cgwtWTudDoPHFreksh6weZEIjwWAepFtqb3tbYohh3tWu4x4zG80DHybH
RJI6N1h+t4ifeBMpDKIOx4J3e3QLOY9ePETNCX8Uw0zbPBaiYhpJjAl4oYPzlfC20YTnLnyAgl4b
2+Lzp+SsJ0QFZcsXP8RotdAKw2lkz1J+HtgAhJlnvjmG/6PwLDu8ECUev0Pt4PTwsseblhlXzYId
oMsuKHnGD8VcP+klj+Jwntt7u5as45qLv3PPExATMOqODLezCDLHwiDdIFvN2icj9mT72ynxQACW
ToHcU3dPK4M8wPhvOEuMW5cP/pERc1VNJpkuLFCDH1FxN3QYTYA20n8MGOM/jRp4JKTS/mQzLYT3
dmttC6PL6hpx6TJKrNxniBQh5i1MktJyL0vrnzDAeedV9n8Fr0pCzYsnizMyhYqDwINTXOvnpgiZ
pwTEYVh2ILYV6OSth/ncisJia1pMxoflztf65A9YRZiNXxjwvU7ajg6Dq56V4rHtKQloPpVxdkoL
umz+WzTO32XipB77wbxZc8+E/EEvp4e4cqfppzN2P5V4hvs5ueq7yx7TldSQrwXzvIsxoiM24W+q
vPC74G+WtLMBgtdyLzizL8RfRAJwMsK+5J0X3hcWOYzvIsAuXYUz7Ux2YczCW5RCpUzbLB7tOkrM
xTy07hrQozhxEZKbjiZY/3Vvjs8rqJadZh5DHdSqMyBAnkv/OyeoyLsYWu9kmIjgoJB4Jg4zGBOb
1XWq54w0fjKETBT0Yu5TcyXXyChrgq0N08tPeolXvrNhp4L5xxmeYzdLwRjunKjFHmlAlcZa2nGJ
aVashOIG9sOCj8VgNNLTM4UpqoS3UFei8LZcPizwmU6pFWF36+EiBIN1DhsRJZMo7kHeomuCkgIr
Pb76MmZldH5rJk2p2YT1SxkE7A8a19i0wMMuGsO4rYPsqDTJPu0CNMwnColcLMWVG+1cSafhRaB9
5eyBUzcRLlcRaONFpsPZzBZnA3F0SVjT4ZyFQHYlsDO9+IV3sSh+Nqw/WN997ZtXrzL/83Hpn1Lt
F1u3Mn57tCk3CJ82yeaFPqJfT67Xc0Q9VvChIdug5JjesJ+ny06MsRvSuzJlUIjcbcp0voaym69u
1BGbn47FoU0BUw1dh8lK7EVDbJWZ/nTqg3EnAzc9qZUjh9BGmASSicNqlWk8tnW5tyNq8whRawNo
rLqZLGSpJ+fCxL47LQSBoqmaL+DPssuoq3ORRc+Gb86XwBqeOyzux0pa1AcZCbRc7GkGuHKoQUUN
zKoPTd4W2T+180g9PpZJFc3MCNgwchmt8rciCne0UmFuHZMp/ICdKskACScmzlZQ9vo0ulRGaROc
cfLNlDRueSz/Q/cVuFG7z1WK6tW4WiDjTgORZtpOfBqEQTEp9dFPT375qQRfSfmLlV6Wv7Fuf7uV
U13UuiJJ2RWoIWu5txVQ4GXJ073Tjcy+y+JqZSURpozbe10lfQjIYzFU/W5YGcAzPVxPpm+eaxzU
pP6Lks5RRWfHIUlk2M1M0cExBJcpiu2pZVmYPRUskuKAHfLyBs3avJaBscvwEmLttK7NwyecyqDf
s1GFCJv7YZQMdKouP0T2chJyqs7pOPwe2aq1Vyzpaxi/XI2ITQSrTQxreF/s1Uo4lrs4kOXFU+rL
6+Zt4EBOq1qb5XUpaTu6QXjCjYmXvr3r/g9VKHLuivFL+LhQC4/nAI7SOPq49dvlExs17XBXvHZz
/WJJzd1mF0wYGZ9EJXGAXHA1uHQ2a/bcjNyknbV4Z8SCzUyK/Gsx3Z/J9/xd37FUCYzvNN/Yrop6
uUxn3Ci/ncA/MgljTyMfHri3nTswGLdDft4lILg6ZD/Crw6kfbjLAB+EAx01M47fbeu/QQ26jUWZ
OBIE6YwDDbmWZTtlT8kyDd0/vyQhXFvNP4TBEqzkzitXsJtBf8FaUMdlDkcVfyVb/NA2LBZsTUy2
4yLios3ZUMfaA56QqqZuwJpWDfhALGZf5jjfhjF6F1HY7jpMyEtJioUFKHTYAfCAkCUUS9vx7Nji
3uFQnQnhsD/Q+ac99wko5++ZiF7mAPxunedlXDZtD1q+wnwRrcHbY0lPFKgXhw2IlZ3/gV793ffM
FJlswV208AWMwx/LvUbp9ATojtV+Ef/r0C5/tNM8Cw3wHKO/0aNdDfKS9jOfDdP6zdiNbFNkUcri
H0nefoZrEW16OyjxvKRvQDdBjwOMnMoBYOHobFx/faadCb35wvt5NM20YXqdeD0jJa+Co1ZWj3Q9
pxLudGy6CYsQLm6X+sloGS5bI0kJOLaPvLKMn+GyZP9/amyN91xNwLT7t5AJjcYN2bqQeKw1PxF+
gfHLfLNbAqYxuKK7Bxk3ysbY8Aza10YrHDFs22i5L1I2LRYdMoSBJVbQGtTMhJLM9kPWgeQksKbm
XooP1WvSnRNB8lZq3AkEMzdG5D0Y82w+AEFrRa9BM1YM9RjGDqX7wAyEr8FJyePauTxuFpGw2nuG
LXELPQ8noIkq19Zeu4X4YGWsaTH87M3qp47ZF7zbOQQdbzyFEAlRf2C20qMC7vlyGfGTG2HZj6eg
VLJwo95wvWW0deNe5i+QYi6uEbDcVAP2r/zJBtO7iOeRLY1zDl2gq/0Vf9lY0QfbHiCz5h1Eirwj
JZmh+bg46QWZokCMz+/G4OCKEJORpKnudgAzfnoTcR/ux4tddFRkgUGRWnz7M54CuzUfVUFlIfUp
90jlQ2znQFuqH21oePbEip2fp4SFd9nO8pfxrV70QYvxmZryY+KlyfCYQivwqJHZ4HegsyvjYVVj
kqFK0RUWLboqrIMez+nVXRS5K0jGlKq8heYBIlCEf47hRJhO6pP2L4biM327mfMMoz2WsoyOnj3y
eyl5GoPXjhnsSTstgRBwkBjGMMptgwzHI/kDA4q3Y5MSg2bQoiUyaT8UMguv5qQuTgF98j+A3kdk
QbKCDlqAFz3ZbGXYeJKxIg7Ae4BRyR0JQYsmeO8MsiBhEMIFBnGtcBCNs5hOJhmWO8O7+2KsS9yS
y0nGenx57PYZHXOXS5bf6qsCk22s6i7YeiB3JhmNBg10G9hEiOej54yvg9JvLlpcgnHrb+RgyrG6
93kgdcFeCJ7R6lUNoHKj1ttqbnLMN8Yb51nDRCf7cNh2gA3YxO+ed1nCmiHNCb8JTOOH3TPGQyn4
nkx5FkT+8rq7F918DDr9NwrWvYNjFNJY+WO28pYR5WETA/Fy0yAHybysm8LzyID2GvjZU4imfAAC
fQu7Hm48/m2RQyeZoB1vezSjs/WbgS61v5phO+spvbJ0ZTvYjIGE57IpEWEOAJ8/XtR8CMrxyYC2
816NRbFfa8aEecn/uRCPxCio6xvnDYUK7k/ICmb6VNjQROky9mD+lxjD0acMl/Jio/QSfIhOGuzh
AXTKJTLM/hRWMj/WCvHJ7aJrwGw3pW+jawrNs+fRfQSt/bpWpnlERvzuRL9dYbZvM+Xi08PVrMbl
OmfVm9Wk5PI8hVmgcdqLy4bVk3K74jF9+1dkNa0nIzfoBSyd8JmEud6+6Dub9+YxpcNRN/tNIjo6
dIv9c5cOR5vdYAwaHL4lMS0gTh+y6BSVL/yqOzN9FG1kFo9dvzyhE7P7DXiAF+XFUzG/mKGfnoJB
8kyy4Y3RYuWdIas3u9DJsIxVzdZfhfywUvuv2UdnmWbtu4dDzwmjlbcU80hXeuS3cid9ozjdhvmT
V2fyy4SykoRsqDq2Su5UUVaPu9k8VX2lD2rJ7q1j5qciE9ZFr+tJD3wXkGe8fe7R5q3kWS+YfFnp
2jxFjn/OVusTlWE+ZCMbVOHB8+lF/2PuTJbj1rF1/So3as4KsCcH9wykTDHVt7ZkTRi2LLPvez79
+ehdt0rGFjPjZpzBmXigXUUkASwAxPrX9/NN0k8zSyuKuAVHyZm+w7qMehTuHNBbcD00qeMvPRbn
3QKR9QWLJzqmK7XBfjGjPLDTIA0qHYaBJDEhh6QQOloMv4lSrdra43wyiBo8RugEO34weqeak4NI
F9J13Js3k1HvRuhmr7MRnVuAf+rOnqm7s6ersdV3QNDekEiMX/G6uq9q6407yWnnpulzQFroNNCi
5CJu1PuRxfpSd5Vfo9F+z2t7vB7HRj0LZvORr3lESZjb3YyheLcNvk5arSC91bs60n2xVDxT812j
Vbhs1GwTsV5QHuc8TQCNPcMqPbUKDTaTPrp2M/ur0pvhTTDdjIvERi2tW77/2OXiYkRPkMagpstd
ipeg15aLG9tyPgbTg5VVjVdxJBQLZAMX9rDfL+euji67tLrsqt64E8z2rZ3b9taBqm/gSXzVYxD0
1z853wDkxpXhRLNxDkM/9VYjzn+24tTcpKS/Ka81IXVSbd8igdnieJE+ahF5uLK8bKtugqf3lGRJ
eBct/3DbrmXVdGUxR3cUcYXbzvfZJxI7e3Jbkr9AiqJNrXNsxDAChbift9dJQ9luYbVn41D/1BIr
uaijG1PxKauqmvcwb2uKbriooS5Hp6Rqk3I529W4RJCue8qNJWs06hd1DVw5r+fxDK5Le5O0wfeK
Ke/0walu6EixgTl0RaLi1ul/aWIs1hsqBhodGQS3l4jasCfCdsUbGuUZ/FEUi29QqxOS6fM3ZG1v
1FnmeOuhVhHuWW82SFE4X2Ydl/dD2J41oR+fgHLvqXvu6nQrNMJBzBsEXuo7IpklJ3DJBr8of/Xp
Pet1+1KPAkDzCUZXKRwKavf1/s6NY6ysKIozQlFfpaFzr+gNn1VdaHkg5Rc+YXOnoR3zMDl58JXa
vZoC7XkJaK6ux69dYyGbdBpvcIvg2rSzysNF4idmSCh3/G+WE9zPLmWZKVm5rauWsB7UNLo2WPAy
6qK7UHGuNFeg6RMpSnsILaGTcaMB6MLVRnWbYJZylVPkA9kgOx0DqsWtuLkeZ+ryGjV+Ezl5QZxn
G8L2Es2UgxsTYtxBlHdqgSw3xNSGHFAJhalWuNOGlNPlAQWYCiBZspNXCmpMrsDTN/waHzFiYkzh
/bXG4mlDBSPH6C9YpWE771dvfekk5yrDCOcRV21DFSe5ZZHFbJ2Lhqw9Z+yuPwPjYJ5GjW6eO8mF
ruzU4R5nBM5U04Y3QtXl2+alplhXHV/KVBp918JfTTU/qnV9F3JHW6rLy+f8g23kGSJIg3KW3C1e
rQa5toOo48tGcGnQZYFyjuIS3jmKaXvLKc2/M2IEb0BNvSrjEi2KKHIQyAHaSdO83PoZhKibwvm5
oIhl64imocJTYHqLaruxKQMIuT8pO/OKwgb/jn0zq3TySBk67jZMryIt5wLnqYGsxlVifGPP5s62
+XIILX3Dqe2uChaU1bTAKL7jkbmp2kUpH6E9DuYKaTc+Rkg3qjtn4IYaBMFAtSK7X15u/dBeaDNP
Rsl/EWqMc7D5QnKZI0dubsl8/4pD9GWIPzbYep51xcABbOQletx5Wcu108LUNpgKf7cqqtNYk8kL
BBH3iLd2biG6CeFQaQnwPZ7liSBELcbCX6oY+5FRqEZccExh/ngQ207wU5IZKgj3wkCzouVQ1Tgk
QwMeKpLEa6pgV5fkc/wB8EmNX8OpOQKISN3vPSbsu1ENXpqZuqOhZtJWlf2SqVQ3+qM4hfHyVkQ6
ms/5Mk1BUfR2BxAJxV+sTA3ZYopU1TF/RIK0davuJ7wxUu8OXInFF7BJBzLb1GHiwvarCOy7Wk2f
yLmgbspeq0GP0DNChMARCe0AH19paO96wA2nWMlZHFk2KXdYgPyiX1pDkt+2YKpQNpxTUNg6zY+4
5MwFbwv+rkupndVyV2jctxDmT/2cFEsgyDhH7OKlzZdLyXpUtwDgxhmlupOdcCXADelk/cSb4dEs
Jj4++aieatyWB1VBbFs8DypL3GQnxUkQht85JHYj/5lE8G2gKPaZCJEDjxqrFxVOp/00IbBIv87a
VJ+NdeZxi5icmRjywfZfPku1HtJfxZdMq2W3rUYJgY021CdDQ+Uf/2RTfmO44RUOI+VJ0ENOjN3+
LIv6rz3wW7Wk58m4Y+4Rn7vcc1nNaxDPo6dBK0DVXN5he87/ZYKGjJGGR10lp9a2xcyv6wQiAuPM
4GMmKFqqhEFCqlwb953yHnbxlQr0FWjxoGW/iJkrivMBmuUQXTh/XO/ncP4mXhbpFBT5+c//+w/b
sCjTMLiO4LpZM6gEg0f+EUGLg6yNsU3leL2vj1sf/0qVNZb5ErwR5aeTS2YGsRKqvQWA1Yjoamib
u1y3XqBb/FyUyqfWiAR6qI0Lm/M3MnZPK590W7ues7S8oDT4Gh1EdDoXP4pw+MZW+ZAkPXTsrLgX
bbuFhsIhESkDO4tbOj969RI2Z3MAY6zqf2e48qKOpQmo2JqmOhLod2bNxEl7dDxO2inGQeAOy4A6
xAlrBAc5AEK9l75uLM/RMgrN+hL/oYYCeqUwYQb0zO3avA66ZkemiIznAkJ2WcF07sH4oMvvi5z0
iO6TOYfJxhUjLkpz+QNdRVoWgFe4tYodjFuosK25z8cjN2cJKi71wrpIW4Kmrh5TDCdPx4VG0ljJ
PQYt30DovCjpcDsoyjKNuD4hE0gthP915pEnJGovo4jSkGlAsJeE1c71lcUPZ6g99NJmdctp48LA
HEkAV+x086GfExoP9QtFdxFm443O6pU/ooDF9jmgnlOJyXu0/HXSd5z2rmDqCkQxgcuUJZ3vRF9/
B05pAmIEW3ShT84zhQvwhs6CuivODci3IG02tWKdZ7Y1ntgx+oUmbR/TVj9H6Glz8UndCigtSw+f
G6u9mbGsAJzzK6/it1JQQRgTvnrWKNSSTuciIFFRKR4sMvgUFjNRi9Pb1J3OGit+bcslDUsNVbXk
PId+3JHQdE/IpnP/oWlfbBUgQPpkuBvYcdTS9AC7KoUihbG/HyLxDB8PBSVXIaxr4m3E/WnrZBan
G824CAUt6rxxrJ7tj7rfMGsp6lxDuPD6uWfSySb+GXVZ3hhMSAP2ruOfZDPnipJLTjghglsSVO4U
+2FeUWY/i6b2PYpUKQtjS3fQZVMRWS2+uz9nO9M2tc0t8lID6tvKK59A1DWnvxq1bigqs56pvQaB
YlG44UY7q0a7gWsJrh8ggTIKX8ki84SCGlllQR6MKf/JrH7lQp+2OEJdUkQx70RNhoJ67aVIqvhq
xQGNszlgCPFij92Tv5SilCCET0kRsU1A2QTVwmvUzYVY4Gp+iUbcLrKlY89dE7i2wX2rxps6Gcyh
yVIBpnAw3d/D5ifh7poqbggO/4IZXtDbHxj2Ud77oBRr16ubl7CPntXyIlXay8ki2RaHXP2oqtUj
cknPYRuC1jW6Dc4qJPvVSXB4NL4NDR/Bdp8jf8R6vu9B74XBm2tyqdMpZDjxAGYXK7+S0+MabdzZ
Uf8WRERo+t1sYIiqwbVeGztodRdl0z7nGTPXVe1nRxt2g0XHUBhMiRhYAFP4qFvSq997J4d+Ckbs
dMMtyjm/9i0tEbtV8WuUczpyojpnL3rf31mL6YSMRQaVYzksjOBCKRf/s7MCLVQs1cI3aNSK10mP
31RkhYBqv76OzXKkIGkMGzx9nQb/l2OMpLFBAgOb3WLWTOrO7J/3/yD7E06z6xqaWBZrVbiq9IPK
mODgzsf1bIRgJG+i7076mGInj8puUw3DRS6Ub3MPwHMOnXOczbqyfsROgmOWhogP/Txf94THpOtv
QE61OOQWoKReptO2yUgIkOF6jbLywlignAbmMKe+Y75goXUqFKj9oPt/Ju8xfve7Me2fM6e4KJKB
Ojv2u03XuCpTHibUlD1phQ8qp6Kofymgw30aBsawcQEqnvQa7hDXY/swBHZ9Pzf+9ZAB8LQUEuQD
rrvKz9yhOAvi7PNcjcE1OkGhLsLvAAvwLnM3up56WZ5eLQudXjHfeiP6Fox8+9kqDgfhxKbEyECf
ex1K8zEs55f942Asm+LHdcoW5LZMdIdgauFF6pLZArrMGQI861TBr9xkU4k3BXjbkeux1k6uyuTB
qNL7KIreIMCeTyL/Efuc6FNMGIwhrk7HBa9M0iM/oQb4RFP4CoghwEYTE5zlOOrAQ6Nc0AcHmbtj
bprWmBYng60+8SXST196i+M0lhdvWUr1p1IV9yNXBBu4qlv0b86pFQW3zRKcMJvoiNL5ax35nzad
uY7eWCeLX63sOoPPwr9NZ/7rf581zVvRcSMxPbwHUZH/41+uNcvBUFUJyX/7cvzNmOY8/xl9/9v/
/l+GNPY/DYEjummotgHcxsLp4S9DGsv5pybwOnBwFmHjE8sZ7V+ONLr9Tz6MVMN2IEk5Ouv2vx1p
rH/a1E9xire51VE5r/5/OdL8abmgaDRh2BYFu38uca4W9XwAjfa2RWS+iCum6TnUrPHmQzfc/RUa
/yfvsrsiytuGA/QfAfOfx0vHaLhjHAhH4Gk1ePDgokljk3t/UTevPbc8nJ7VgarcVm0p393f4p9r
939alDY4uMqJAwrS2mZ1r8a3WipQnYXcOFNNBlmmPt/fzFq/LSv1h320sYQVDwEez+GEdv2kjGYK
N8KZfWL/89c6Tlph8JYVZexO1hYGkHFtURHkPLRKrk5Xk9Pm8PLtmTuSDPXpw/4G115oOTh8eKHS
EWVvLw32KcnMi4KSlY6imC6MtvsbWGbUf9bO/wyM9KHhRIhNYOaaWyediviLj01Xi8G7m3B/UeuV
g1200Zjp+Li/OfXPtfrf7dmLscrHF7IzKvsbJLQdto/VqaPhS5OBBevhIivfus6C4T6R1MKjbrLx
aEuEo1PoG/Cdc7X/J6y8sS05SXC3mPWpOZhbJBlL5WnxK+ync9hcLPLsa/sbWRk3e5lAH16zIFgH
Z2pNnOUb+yWAfg3yVKS7/U9fewVpeUidGD45NbNbanCjdw6uxVUDZ/NE6Cb8aaPNp7P9Da0Ol7RS
FBSZlVVoUl4S+NRuj9ZXzaQANrDc7BRNICzwoMM4kHI5qgYoP0YYvr/ltQ5c/v6hA+t0iMtSq4AU
FiiFt7VKNfmmxBcnOLIBaamA6qk6oAqtrSUCYPbQY/BqHc0s8g80sLJWyBZBmdsPZkz1rdcaatZt
kFQM5X3d1EpyqYO9FhetErr2PZcfunXc8idbYWnxRHUZOCE0NFx43bUFFOBHaBzUK+wflZV3sqXl
qMHFivybSczavuENUQhVW+lDSoWzmNsUBbjbjmoD/UBza5NAWpzcIjHSDlNIr4B2DGe4VkuOc1FW
9N7+91nZlpbN/+Ms043Cd9DEMEZtp7W73CpyAS0NINC2jNphPBCva81IS05V9LDiRyzKSjhkT7Ce
Q4CebX3XoMk/YBG11oS04AzJ6HAaN11PU8Zoa3BJl1y6A6n2h4R02njcgFjSwkNKsEwcu3S8OjWm
cyWbxa0bcBn41zmW42XwXnxyLlkZb0tebSggEfSQ5XV2RbGyiEfjGzT1cnvcaC/NflhTuh7rHkdY
ltfjFvo0JkOzZTPnmzlSu/LIHtKlNigyQUqC25rR4HW5TSdK67iInCANHfcS0hEkcYEuu+MyBFWt
u5hZQEncRiixUZ8rlJEd2VdSpMPz1BtVGQFTTtl8rblzddNMrn499WZ64BS6MtqmFHz2xO8XAhYW
mt6Jsm3qWNtNPqaKfiDsVrZJUwq7McLiqNVq21OVgFrtQkNCtyndDs5zQ0GPA8rOqKMDja0sjaYU
gFNAyiAbGHhYASXX+12nDFegPft+Q/YiUm8Ss7fFlaNSR/tt/1RYOuqTs5spRSNuL75dzIPv8RUS
qti0G3Pz1mjURpAMrgvrPoH1iLcxMLAWnLFWai+Tgfnl/f7m18ZPilZoHxx/E8UHhQWfLjTShQJv
l5v9T187ephStJp9O0aVVuEeCKiv2JIF7dutE8RcN1D71QXPpWIs8MrZyc2bkS+4/Frjgy1+cRLN
NA9E29o7SuHs5LFZFgNsytL2G51yPPe9HEfSCPtfcm2GSsGc1rpFXUKMw5ceDUDxBuRiTpqjfCpm
D+5id+C7Ze01pGju1NpCdhQYHtDD+DV2kBb76EwOrBVrT5e26UpH/UZKCyPvdBCU6qgOdKIuqqfm
uNgypJWiiarJ1PDo8Fru9LRzw2417SsVfsa0y6OOMjXUkGXwhi6x0Q6MzDKJP4kt2W+ORCI2LBo6
GMvxFykYrATkB0lQvfegN8sD02utFWnRmA3omZ3Fx0EYpMnWWrwB8hLcfKhSvrh/iq0MjiEtEpbv
gsaoyFs2XYCnVsQ9clqa9tlxT5fWgEWDrIwcZ8EsUqSuYbdMVrTQjptYxvJOHzZsvqIKR40IBa2B
cS5CTHACcLnH/XT9z4erVonWgmS9F9nKfD/0uaZv+kCBFn3c86XYDuOuLfV6ImHsZ+45yNDqjMO5
cWTXSBGtl6ih24Sntz4VikbGbgbD1j8wL9cW399XrR963sk1IKGoGz0VGbM+dDtdGa+zLHgx3OSR
ciNPSShdXwrWM/t8f3+tbKC6FOSxUGox+A2DXcbfKO9SToJuJMVhoFH2Z0oo3TY90NRK2OnSwSD3
zXCeVQp/cZJ55/M26YE4JWXutQNmFftfZyXudCm09Z5sDDWHg6cT4A9uW8Rb1SiSA8f95Zd+sjz9
TpR/GJ82Z/EbZmvwVIPLZQLwVUmAD5fgT3XDf2kKHLqWOvr977I2NEs/fmhNbbPUh0rfUSiNKrmg
VGoTUG6TlF228YtaOynH9MCLrXWbFPLs+H6CCWvrQVOhYLM2qWCwwzEJN/tfZW3opag3fVS+4Fu4
7+L24qK1LKrtEN5duoDcD+xWa68gBT4Xt0qvdnGLMDIYmkeKnpLgquzy9P24V5BCH/h3XwXYtm7H
ABpMOs1Pto1JAzTW4Mi5K23oJv68huP4OI6nIRe0FL2eVK7bHXj6yqFHkwJdL2NSWDGeUGWukCAC
NNo3LiDI+KItUdDv76SVQdCkEE9KYLNKgxrq9ysYwCNOzB4Pi+OeLge3ibbeCdV+6w4uuaDl6c3x
HSRt2Yno0S43PL2aG5T02DoFpXXTOUm31KPHR76DFNShYTqF0AQXKob2Xui5Aw5dmY/sfimMYcJD
6gp4uNM42XY2QsptBiu82N/9K+uRJgUxMmMs76eEn67VO9gqj2OLJBSVwllfGs+NDUnxuIa0Pxe+
LCy1vNBFtyVTgXxV4FRW3Zlj/CPUEZxE2YHb4rXtVpNCupnrtkRv1G2DSD3TfcAKibtT4MxYCbUl
taCg07jPEANUvnHkq0kxLnyz1idcvLdjN3F+iD0npiICJOB3I1Efoa4cd0JUpWivGtSTHNI7vCug
f1qgWylp1ewDb7GynKtSmNtwj4NIcSnjgy11FijQD/O5sW9ZC9MDk21lJVGlWB870B1o0jpvRkmM
worqRzw5x9C2N0dNMlk+oFXQzzrUXR5ldeWDW1PmV2YobZjP6gkFCOZ1NjmZt7+xtbeRol6NfCxq
R/jVAXS0Cxcl/gaK7bTd//S14ZDCvquB4gWT2Xmtq782yng5Nll0kjvKga5ae74c+JSmZqAsWy8K
lRtW3W+6H9wnOGvu//krO5MqhbsbRZkNrLf1SH2CrhwCQfll+NA7wYWbxPqRc1YK9jxpkJY7XefV
kXld1VBquYy6ba3xef9brHWSFNlksodyQQJstTra5o3/GE3qswZ4af/j1xYrIUW0Ew0YciHh9Qwc
pTwcLQHQ+0lLCWKRboMijjzbR9Zi1G1xPUZzsDE6TD72N74yQkKK9z4wuzDhyV7K8fBmmtIcAbyr
7RSIqWelk3YHvhDW2pGCvqtSTaR+gRMUJUMUYaCO13jXUsNrpnJ/HfcyS+MfjtW+E1V2H9UdZQRU
TKr1fJtlSLJsrbxLgUHsb2Ql4MUySz404uaWQS1/1nrgNd6tzowwEhrtu/0PX5lqQop3DRhcjTaV
1aQfbtQmuMUs7bLsxofjHi+F+wyzMPbDpPNEvVj6FgWi+OI1rZwjf74U78ZgjBRx8XxHGe6S3D8b
4uJCRUy5/+evTSIp0IvB94NWh4IRW8p9LyAxdc7IlyYKvkbARNzfyjIlP/kUFFK4qypWwbOy2MDQ
922GZXdffPFhXQZVddNp1YEzyudDrbpS1FMb3LNz0FdJx4HOn7ea3pzB1dvuf4vPpylIkD+nqVEO
k079l7KFYbGrB+3SMA+MwtoPl0K5nMzWKko+XnW1PS+bYpdxXJiN7sByuPbDpSCOUqjDXccP14pH
AR9kdN+P65HlfT4EburGgMoSxlUtnO+aX90kIL2Pe7QUttSuJeM0WK03QVJ9mqdW8+JObzb7n/75
hFRdKWodhFaxSN0W2vptEhoeNeGXDkBF5Hv3S53pca1IsRtgc6+UhoCOV7n3s6piyoOvUDOjOBUV
YNX0yIkpBTGzvqpSwZnAnPEaIvVWnRq9PRxYnX+fIv8evaorRS+WIXZrmL2yHc8cbzwPX6g34os4
eIU2iE/5Nt/CkUzv6y9+sTl007YSEY4UymEQVkYVAk8Kq+C6FdGrGeCBVSj+j/1Ds/Z8KZYHVA8T
/j7NVg3LXUSOY+Mr8UMUonM9rgEppPEJE+Q6acBJzTunzH8g27h2LPeobUH9m/rOMCdROZS91Zl+
N2rJj1RLrxvbPPD4lRXDkQJbHSJb10e19dxBN/AHMBuMrUbrQPR9vumospQ8bIw+5QSubPW5w7O0
637Yc0GNnfJFjfRDhSprIyyF+Oh2xpC4LCC2JoAtYx+Pe7Lp1DPVhlVB0elx4yzFeDngEEh2rPUC
o/yuDP3zYBYvwk8PHPfX3kIK7V4HA2jpdFVu4KKcLluyknIcB7LcHhiNtSak8K7D3ub2f+SLQguv
6tl+RaV97efOl/0dtDKVZDVdnNmUSwGy8qZKv67xANpGFL14+x++8ttloVwX1Ohbu56PLco5DYHL
hOVs02E+oMNb++1yEOP7OQUUzniaZmqnCOFf3VGtjps5csnKFKoxF09t4+G3cAkT5qIYiltg7QdC
eCXI7KXLPuzNGmlOFMNK7SWD/xA6FEXF4qng559W+HBv9/f/WiNLx31opDCH3O0NGqlcPAzw+dw5
TvDNKrKfMNzO9rexCKY/OT2qv2sbPjTSQTRKwqUCC3CPly3IS1PVJnwRzJ/6oF5hW+pu8iA8JzmT
nA4h8M1IlI+G0lZeht3fgW1wbapJgT4AVRWV0TFcoXbbtOaDYthPlBl/3f+Wa4+XAr0d9CYsraLx
fEX3As28Hkv8A7ND13crBx5bCvIe/iRF/QYs1jYCRwJcuveb+0Bfajkw1WnM+sBqshIyslwtmvGd
hOrceC4gF2DPN5lz5CnZkvdsoNopupXaC7Pe7E5q24qvK6sEHguofDpumC0p5M2EqsOkMOmoqb2D
YkfRrvGslMnT/mFe654lkD7M5REhbGpx98CK0lP5OIn2FJ2qfqDzVyaRLE6j7MjkLIObYGqozxR1
P6De3xpKeWCOrv345e8ffnw4VmVSA0TyTA1P9q2WFJC0A1LIyYHfv/TCJydNS9qzDXhDTuektTeP
yn2UaU9pVd6NeeGNOF/tH4C1LpLCOI3MihsBmgAJfV05wXWBd2EbHUqsrT1eCuMUgyFIfRPMCt1+
E73Dmd/R2nvIUdGBPWmtBSmSqRaiPCxignYD+KIKN4qgKiEfxe6BL6+VBmTNWzb6SjviAOXVRoAX
tKXdwgS7DWv351EjIEve2troOtyKa+pIxWU/aZdwHzzH146bQ7LIzR2CtIuroPbyBFAuFbpVXT5a
PTZu1aG8xMo0lUVtJPlrwZm79gS5QHy3+GyvrkYnu8KgbHtcJy2D8yHUuHZtfWtQKq+xHOz8rKuJ
1D9AnZfjHi9Fsj8aWQKFlC2VvjrBdmXA3xqPww6jhuNakEK51eNKiQu38hJ3/DKO832tJfed4n7Z
//jlh36yUphSGAvA8VNuispznNSC6RVXRNpYZI/7H//7Ov2z50txHMd4zvXxxM+HFExh8F3tVNeR
0vzQK2XYisL6Etm4YOaVbi58G7zb3MV0poqPfD8pyvsYi9PM0Ssw2bV2qjbGTT9g57f/7VY6T9aq
dUruFOYIYCswgbqFVNtXRfmOH1Zy4D5rrQFppzamQrhkzStvKpsW1BGI9+bEhzh+KImz1oC0S09J
1zl1BsPMNAMRbJIRKOFJ5+LqdKCLVkJclqSpmSaMwVXg4PsDxqDK1Wi1zWmlxjeiFuXZ/nFYgvmT
SSajImx7HB3Ri9LTk/qLGQFOEFZTLwyvIz+CZXVaC+B+aoCCe/Y85+/9PE4X6qwl3xO8HA4pMdbe
Qor0MaotDCToqiKMIQtY9aZMtIcxVY+S26iGFOqpVgyZYnelV+dOuZsa0ZwNaREe2O3WZpIU6L0O
sqdMccKCZjg/Q30PdtRUQkrZP8Rrj5fiGFJiaWoTQ4xbUdUAFXYojzb9wjr0FbkyUWVJGtnRBGBP
X0JYz2Ov4Uqzrp0vRZ5/NwPjyHOlLEazEyAvVlszjYz2EZut+7Cdn10wU0d1kqxDC/xp0NM0qDw7
d1/zAjJzaBiHUpkrIyDL0Kpssh2ly0pqnJT6lbJ87bzDdey46aMvQfFhny7bNozhjhfAsHGP4Wpm
U6eWtT2uX5ZX+vDwesLPBfBf4TlF2+ITibdiflDEttykfrL46FLYVtGIPNPRCi+Op0j5EtizCvUi
Lmpff7BEp9eXSuhbv6GPzoTDiG9jwe5qVnmqGp3pnHeYBquAylx/wFs9KPWBAvQprr+PjoW/Ek48
Khtl0ubxeTb4Ad4nIwVyngLv1LzTm4TMqwvLo38VLa4YsL4Ks91ZZmM7G+xBxHQ2jK4aAQvTm/zb
aBuGf9calhL/EIGVdD/T3A65yUtaDOMtrgjwaIxie7ps9RZbq6HEw21T1pDDH9wx0zCUnfyqPlOx
Uuh2XMPOwW5w+wwgo11a4nyAfO6eF7bu+g/dOIbqpah8EI0nYJyd/MBwriyUmjScVR611EK49DjF
qicQt7/WOaSpye8e9s+XtQakIYWKTA25UxagXSozgKZgFucamshvfBaCbD2uEWk5Bous4hAYl54V
ZOa4DZWofC+7cPxpK7zSZn8jK0Eri43arBqwu26Z+Ub6C8nohYnlzun+Z6+smJq0JJfgiPtqsgs+
EArrKS+z7iWZleJnZkzDt6nQi1/721l5Bxn1kI3Qw5JOx30PqQMc2Jzb56k48BIrQ/0bzvRhaUBA
Oy14zdJLQVn0Y37rqsGFj8v4/t++9nipj3oyhsBr+O1m57OppBd2saB13APDu/J4WV5p9ui61Iw5
BMpwPPEVF6rtGP8EWHDgzLDWgHQArUWgWwlpZ27SANgV7Fj6oLxacf10VP9o0vkzpuC9z21BKENc
QWiupGeUYka7Qm+z43YWbZm+H0Y4tCLR5ZrVeDZZPYi6DrQz7M8PLBXLD/1k9deWjvvw9DoLerw9
egJsxBQXnXZ8yRfOvK3GWjuf9Ki66lRxIC2/0pYsr4P9N+t9R3YV6iQmZjocVrKHiqVdYeao44wM
cAu0Nx34ff/orESerLgbMPxRBfxXz3aK167oBg+gypE7vqy1K+3Bj+eATRkqan3qdurC+MIN47if
Lo36ICjGNyNuvPIiTS9CJ08ucWESX497ujTqTZzjU14UhHXe2SDVdPHKR+50YJzXun35+4c5ZY9Z
BZyJo2jip+l5lzsx+fT2kARx6YFPZuzv7MCHp2t62rnRsuI5mXNhpOUNh7hXPZq+dm12KJm39gby
3larYzfycYy1cq6/hxQUvM9Zh0Pvcd0vfWuYmp7HYZzw1WrZvXKeuLmKo/gADnf/81dkb+rvv3/o
IyqTfd9KndxDsdUmd1GOEdqpb2MSuBkaDKOCJrtRHBt7UqtlgblwsEqaLkLFNIsDc2BllIR0BMkU
RQQDnBFvHpAnUp/u5aF2b4XBtRJoX/a/5sooCWmUQJ/WgUoxFLRuR6eOHGgVicD8uEGSpYO1rXP6
jTkXD1MVOvh9xtyCZmFepmfH/Xxpb7KEPvM5xfkD3704u0rGxuGaB1/FQwndtf6RNqdZdDWV3Vru
6TqO1SfjEA94NMCtdU/2v8HK7iqWwf8wzSzcVepcowGsiV6aNtmFc/dMScnb/sev/X5plUrbbGrd
DkZqWYMPGwP919yah3772sOXv3/47TiSqU0DkNrrhXGWasmFpjXHHTqEFN6DDRIqp2e8aMLLNhDY
zMytGz8ZTqgdmDtrPS+dy5rYyAsjVzOPDfzG7udL39Kgzx/KLXzeOUIW0AUjGU6rLogs7NJ2uh9G
u7Qsj7tFELJ+Du+UyOkTHE8NCInQY+f6qYiNfhfaXX4cxEm40tw33BFUSS4yTk15jBTK2fmq9lhN
81Frj5DBfnWZB4HvRvSQEQ5XTuuKDfuQdrd/5n8+vMKVZr47JFM/qOz+sR5SRAxi0JzPMXQxps2Q
KoX9a38za8MsxQDAJN+B0c4Sh9ckJiaAEAdcc4RbbPY3sPYef9sFoqbq3SjztLR7SAt107XiIVD9
7f7Hq0tE/f0sANPwzyCGVQJztuYFzLTZOIqLNUN/VxnZVizOWcV4VpjG9aT7v7CWApF86D5m7bWk
AM9xUVMStJS4/urqTgcyf9ZPSvmYh2Z+VIALWWuXRrnaCa1JPcjx5ZnaRKlXZrrptZHpHDc4srQO
D7NM+FAQvX5O34oqBX6O2nfCf2v/6Kz0kiPtb1j+5RNOvmTFegrQTqlEL18j26xvMeMEc39cI1Kc
g0byMSupU2+u7R9mmpwXYfhYxtOBk9RKhMjyOqMXpNIpKaUwuoDsX1d6+GR37SElw/IrP5m/srwu
0po8xw2EIdBjn9qDsrqYwvYFV0w8CxPFOsH8zzgwo6yVtqRgL7S4G+eaV1Fr9TqOBGjWrKZkT4WM
BXXn0K3KWo9JIe9asz2ZDUd+dWjVCeMDtK8n0KOr5kC5w9q0kmLe6Qe/5PjMe4SLM1KiG7dNqdXY
qqjlkaMuxTdwWDINA7bkgRqMxUUsVHGjaaV5qGJDQmf/P7IcDgB/rluWoWujZeHupFDlkFFPWgkT
KgnsRwpVVHwoQ9i5zYb8u0hwl4Ggin+kExbPqkn1W5kGeCPZhvJgB6NDqmtCGdhu7dBV0pcSAvBw
NpRDWJ12Zjy+6ZlhXPZl3F5MUdhTsQcS2J3dMMIlJIuM+SlUKVW6r/1wnm5DgSAWg8JQmbFYw4Th
Wi90rKh0zS/6A8e6lQGUhYDmbFXaUta+DXzSaL2buFeDFWe7wRDx81GrgiwHDJVY74HYJl4bm18b
X2yYf/h7T8dNQZmYx8fslCnWkHj63MBk1Yzzam5f3OrQx9PKsiArAsHxZMHcjAnXFXmqUT801e3W
ndBibOasUuYLm5pt57xxlfg4tYSQVYJq5ZqW0ZsJl5T/zdmbNcepu13fn4gqNDCdMrm7bbcdO7GT
nKjiDEIgQAwCwad/lv9H++337rgqZ7t2JZAGNF3XWuvnhQUHrbqUQ1uGIZrqMyxSH6wJVyah6GIS
qlDjJmxkzc1gJEBwu4cJiG4n03VluE4fNW2vfWEXcxDxpbLNaJubUFv1DM06f4gr6X4AfOt9UJW7
douLWcgXSSSpGZpicgwQ5027Of4zcbPPB2QbC/rBTHTteV3MRNBKSLuESL+RCt2R0gaOQOUGwwA4
YzEFl/fDBtaVmoF/qQyUFeo2YtSgcLR/RPwVMmlgMtkfU7PcjeYIxG0BDRD4Px8V0P7vxpN/qRD0
nCEoSYBFCpzDoSJVjiwekBb9bB/m1JG2oKDVvANA/mlOuFQNRkw0wIBHSY5gnGg+JnoCDzBOIEUI
5aL9Dz7wK9/F/082iGuHCiktueutuUOcMwf3uu8eNXbY+d9/yJUV9jLYDtFmg1IbWmgR0sLLUBGZ
KQ/sgn+7+vsP+8+5eFEomDJLqpsQtPlyVJvKai3//NvFL4a/HxqidaRFThZ18kH14YA0/NulL8b8
e2LpBPeOAC+awzKFHTkZbv5+6Wvv9GKsb4j1UxNSZvNG0duxmg/J8DjW/7YahhcjHDpKP8InI3JT
rwOQV7YunfKepK7Lf/vXX+w1RBAhM5Z5Se4swobjzkwp8/yg0F71++93uDZ1XCoFkcA7igAxODdd
N/6mavgKf+IZkQqfRsdK4QFitoDKAxfP79Z89J1emRkv1YMyBPZxoVbd6I3qcumFO5EBs+PEJMnQ
kYw/mOivzFKXMkJAHNFLbUfQHWd2C8DIvVjE3Tu1PmCAUsXmDt8diGP232Ir/UtNoav9wU6sT3JU
Mr217N6dKwh+jPd/mz2Ci/FdQao7aA4uOIhAd3IJyi0Yvv39O7gyMV2m4G2Vc7KV2NhpkJPxSDpM
5Tp4+vvFr72Hi/G9wCGx97IXeWuiF7FGmbd8jafvLWoVrKNPy2YzBezf32927ZdcjPgdaVXTMhuF
2q/087na7B8xgtPzweWvTCjBxZhPIPcGBipI8pj34CPOpBpKryd/7CJ274N7XPsJF8Pehp3oooEl
8JwD59p8IgBi//3hXNFE+peyQR7u8AbCaHFDNo8tt21Tt+wHiDQQiUA/MZ6qDeB0CDzAQbxZd+cn
IB6P/VBEMObOP6odRCOwUpd9/KDXcOWnXubfOQ/QTJ/O78e1cZbHZulaVdaRBpDr77/42g3e9+n/
WRM7peYwJlWU22T3glPcdJsrkaIOl/rfb3Blw3+pMhznxu7AqtjC9gjEbMTyqER7bsT4O/DX0g4f
WTivTJqXQkNsGQNmWIv7GEB5HTq7DYim6WS9Q8ujD4Tp127y/hT/87RMtIAwMuMmi12b1GvJme7q
uO3kNSHTB6vmtXtczAa8skhnsTAD1HQvu25/nOTyNQqD3yimvP39nVx76fT/+zP6Jo59n4m5WGgF
QLHnIdHGcb/8t6tfTAESZG+fewxhMDDopn0zyrOO2Pzy96tfmWAuI/E4Sm2MhMMMWPXUpSoU0KTN
CcmqmH9kg7ryeC71hmpcSY/e9FwIpB58MWpEolfo79EHe673IuH/URm7VBruQbUOs12QejziA7UT
0un94J6q+NAZfuhk/FpFH5kHr/2Ui+EN+zfbWQyWp0pIWwY+8L6o736UT3hlbF/qDtlK2a6beSqG
XhZAKp05g9Q6mYY/lsCvVm+//v7Or93nYmG3K1A5MtqmQhD9pEL52EbVrTbDA5+253dD0AfT/7X7
vD/F/wzvoLGhxwa8mZWQhxEtZLShnvTqNWnUiXxTH6lFrr2ViyHu7aYdhGbImYKXKU/g58swyX+U
uXZlhFyKsnZYT8CSH6ciMvRNaf4JURd/eiM/2DVe+8dfDO+qrdq+N9wWQVJFqUc5tPu76Iu/v+or
sx+7WNs1aaC57HE864W1VbGNdkMOq23BgNxCqseSj4Z+lDt/5X1farTEwgQnNX4KgA0/EaV/j3rh
14UGEtWHGPToj5wOV37UZQqeqUQ0zyHu47Uoqg3BenbG2ayp4kMMbdU/PblLvVZTY2KJdzoWsXFA
SdcLFqhxWNJ4po9TK/6pAexfSrYSZD3MbRCMxdIAPNtWMU2VF+k7ULLXfxuFl7qtrWVhuI/rWBDU
AlIYFH7uvL5rZfWwhssbGfqP0vGuvf6L4b5XLd97VLqKJNEgIXrm1DZ+DZeQfIhmDbTg8sEB/tr7
vxjvXbRFcxQLUyhALFPDA5nWu+nSMVzGdHT+B2PnysikF8s6GLl6JHWI28yAg2rZEPRBapv9/fsi
1y5/MfAt2XZhR4nKCTTFUYNu58bKRvZrhoDgu3WFa7zx3GvA3RF25nOi+FAiAHVMyRCUc+D8f/w+
LqYIwXArC9V4UQ3zH4ASFeLszLMcyL1BRGA4/Jur37/U9KFlgcbAliQl9wKQEb2fve4+//1ZXtkC
XKr3GkKJaNgQlUNo24wPa5cmayAOYmrt7bJL+wLFOL1pWlGVf7/jlZd3KekjGqLfHSl25S6cDrKJ
kLm/DYnu4g8mhms3eP/2/7N2mim2OKuYpIyruOinIdX+P24o/0ci/M+lEWU3gCaNSy9ASu9qzpNo
yv/tsbz/mv9cGqQWBQ70gMfyHvkVS1iT2sFGH3ypV1biSz0f4ndgItl6nju4BQJQebvRPPph9MGI
vPbIL8a7DwTfztqW58jnKF1AH3inPv39ufzvS/w/Nqn/kyX858EESM2qRtZxBKHHv6leg1/Irrcn
wO6Tp35avrK1/mbNeA7Hfbtx1WIPQzc3Tw3CkgrbVn7qtr5PibZLphn/BFYgTeuk+Sg/8cqMeqkC
7AwZam37CK2Vrv6qB42+4E52SPXJcOIIFHn++3O4cp9LpZzyGsPjVYRla7zpAFvv1v2mFs6dg2z3
tbqfsfP5qPhA6f/EHf/HU7/M1Ys2KrqlHnRRTW7tXAZwvaZAUAYwVk3pqAOCr7QaYN3LqpEmEU9Z
s284RfiGCwolHyDqfdprIG/b0hBZN22q9wZgrUpsnvjB2AppJg75Ncjr2yjXcYWnRDHgkyvwqs7L
JFYSHh1yHwao6oLV6C8c5qL+c0+6EURwCpQR8op85JKyuvUHky1kHpwpt92QSObbsKxA1vGkx0FD
qN5LXRTXJ9awOYMewHwJQNpLtd7Hb2O/8z/AFcDhHe2DF90iobsVaY2j7g5mpiP9CXFk1cmsoX+/
dckMK+qmHA59bdJ6000XCK6+rzEx3qnrai5tGvWjOkGCFYIOy/WN9avxgU4buomNggllj6sG0IqW
IbG2j7a2RHXXyqx2qywDb+ep4uqoq2T/WkEZ/tqRMYudLHXYHft4DN6HWMIyrVbnciFYm4W1D7yq
9TMd8oLRRB0RfLXcxN1ES8hS88YEv8y43VVwCGUkcvdsHcqghwZdLOvNtuibgSZD7i8jyVQcZZNf
oyW56acqpGA7/6LTbd2vQ9o7cNoRngwG3C2SYUFFKJOhAhRen9z2hGSbrCM17AW3bY8VF4nUVQNM
JgIt1x4rl0V0d/Od7/qmof6U2cmm0/Qmsea0I/7WMD9MjXtz3s+J1L+Ac3hj3htMX/f7QM8uNkCq
d2BF++Ws8awQHGahSTLfl+UXTpShe1rp87iNJ+QppeOojoriiRmg3LcvU2Lyap/u4uVlldUZz/we
LoJj4No3P3mn3WqHz3hTaaD2R9gZhvRdNp/NEGw43asn6HyR8CXC/uASGJGdt0xnMs88i5nozxWV
4gYCbJCiw0aPR24CtuX4NuFhljV2pShCgv+c4MFPJt/2ITnj0YL3jFUPvwHt2b7nP9lGj1Pnnuva
hum4Bqd21Hdi4xkQ1Oel0qW/xfdULN/GRX6pq+U3CwONyGyTwzHYwI+7wpTrVa90k58tIOfBjk9u
GFgao0lWdLp66/fgB+m8V57wt2lP7nWkMpDqb63v8sqjX1YWIvu53TLfr/wiGqqvMQJzYInOGzqf
tQL5emqXn95aTynIawVXQy7scxtL7B9LaZD7tATwtoO97avppUnIM1Ms52aM0q03T2xHkG3i7gP6
SsKoBMuhcHVw19EIjSSefFlWfZ/4+kkCSbLV7k5HcRGYBZSNIffaBg2HIwuT0iPkrCvwpqdkOk+I
H6qmMZeVf+z9+oBAi0LZ+LASd4O0kltZdelQk9tBzg9wjsi8V31hK3kESDFTjQLRfU93LR6k3F6F
P+Xg6GU7+dbs0WMEX5wXRin0dNmG9R7TYAXJW4f/rpPkrBAt58dLSroH3veHeQcmsTEFdJyPdvJK
G5qzxCelTFcA+lOsAFWQKanz0eoHqcaD1b+j8CdlzQt8MzediuFSw66xCU5UTFk48leqKpxoq5S1
R5OoZxrTo29Au5E4VgGKcEP5WOdwKt5R5pcNeELpoPBO43EFdXcNqtTS+G0jdRkv/SOzcByahb0h
KhtFtviNGnPe31kabjlJ0t1tiSpHAArS1u/W9xnjM6hYj926H6Sgz63DUlptMCHCm4rtPE1kwf3o
EasRMmHWgKU9C0wZWl8cogok0SSEV8NMLWAEesdHYfMFZ+fcAcueyhn5ctbj/NveiO4Z/LbEpN3s
dlFYS7vPtka/KYWUJnqcAcd+rp0DPjoCafu5I2rLh6rH629Gnc0KJvFN/Aq2ccw6xI2EGf6s7Z+X
dvMeObHITVYDcKg3tUcwrlt/gju+AsX9RnEQ3HkLnEhGg6QHtKDS0ZCGAR7OS7KCdZrClIAccVXz
CIhyYcScxmy2n/mydC9tIpFxSzim1HxHnBoQzZVpi3Dylc5iztx8u6ptexSIxmXFJqAnOgV9qMGC
noKvcYQqWz+O7Mz57N1T1/NMrBpbqAUw5a6cnB29oiUJtjPBTpqb1gvmH8yDljrawFFGjC+VGaT+
/de+q+y7659n1bJ3d2JVcba1bXesKK6YU6f97sj0YIO8FUg4PYb1tiR3phWk+R16wWSfSN3yZycT
6FCo9jRLZ+OZH5Or3A8haPcSN7OPacLwo0Pf9B6BfpsrDFb935s2C8mHyST3MDl9bdrEu50jEPmK
eRoCDLHFS2yupxj+UWix2ImTPijFbLuxrPWcYC639EXRuP62i6rHsNFYMJ/naeqPc0TU87gH/k8p
EUAB4lPl2N3SJsMf2U7ML4CEst9giXS/VVuPuVhlk++6Y8fRC/m5UY7+YnThBu+R9QdJ/O2s8Ba/
N5AtITZuHs8LOKI/hb/O/HHvdHIzYWF6bHk4PCGzo3ve2mE4cJuMGIMAkHfZ3Ieo8Qk3+gfRu/i4
V5KAa93GrwqXwiiNRuwb+LR/maC7qE8xDaPjUA8qBxfn+0j41IHgzVT41Cej+vYOhKSpj7roz9mj
tpxsMtHjPIHn8GCRNOxyvWAhHjbeY3zxpMPCtHH9ELp+KjxQzD5Va7B+bWPivvDJjz73M2lP6AAE
peq69cbMlSqRwE0PSRBtZ0yYy49w8cYJKIq1zpt5jg9c4t+0bdCvvQORsySJvU/BBkvGFtYQ9EZ4
ipg/PG/LsMwtX0ZHujrv6y1Y0AqKEna3V0sbZGru9R+3D+1jUE8bstGX6rZb1+hrxGSbeVVFMsgs
WbYGpMNdBqxgOAFWMWihDUNa1u+wQm8G813cgYxzsw7DOJ5VzInL9m7E1Ls5zcwTUkKcl8FGOrxZ
t8Q+S7F3jL+O4LG/aiX86n4ArFjCXgy221uHXGqVg0hIoiz2JVmOjVM0KFyHDY5I3Q6wyMHBmb0V
O1xaXrovzjwG0P9OKXGRm7YsDJAUViImHd3WqvEl6OWmAkhe40NdvdTXux4kcicju9hiaw1KkkfN
19mOhaFIY2n1ChFWUmGCeFSIHGuzJmywiCUxOO2qm9oxA+jOm5ZsMF5lU84DSrHh7diTqmv6XTP5
HCAlKJvl4AkcOAfxDK7VsqQBEyHmvjVqPztHZYcNYCzlcJQCCt09rAJsYISnSBEF2+xlPrbY+pZ1
bDS5xSz41I1SqLu1boIscbsby3ZzZgN93ve9H9jw2O3eb2VCb5I4iGidwaHT8bs4WhP721ogDJ/X
xoMBYyXTnJw6upKRQ1qECOU9W2ibqFulbRN96jmgvX1q+tlOd+tCt3vMMfFWUlUTXayq9ZLTYNfA
y4F6ZP7TOlQrkszwsL8ZlBJj7BHp4gO1NrMvAAfUSyYbtqK6r9v6h3TvR7k1onFyw9uh61OFzKw9
9TvavfoNtha5qwTY0q12OwjtHBvG1sdGHvLMTiXnBJl1W94JE+z39Qje1uNSc2cLvgGKXcSABTo8
cydd0bTxFuXVysbm0Alk/OZb36nfsKHY+mBaUg+veDcbsmMAd7QZU5VvM4EBv2T+sCJITfoTNlgE
CknoaEGBbNDjXEJRwv8ZTRm8rD275XSO9aGD8cTmwLPt/AzQYvSmpw6Tj9nqqi86E3ptuhiY6Mt1
XZbg5E0rSl+B3888R3plXB+msbdDHgyVC1NFCZ4h5dX+3UMCmk5rt1eiCHY6/5ErIwnIOkGof+59
pV4xsII+H5Cs/RBPrN5Rfl6nLkOkTEvTBRaq7mhnG/lZvCbaZGD8RVUJ82+/3cORM8UZ/qrHf84N
70wG0wZO3oaPyxdAKTF1C8QUve2Guz9zzPbXURE9ZzapEcSHFxN3B0CetiiLttpDAkND9zMsH7Kc
4R2fcrPEUVzWldFVvr/HG6T4Noi9SaRnw7xvG+HfMpjlgxR+L/wZCaiEOnpIXxoLl5htyK2LAZnB
FdemZMCRQAo5YeCRkxzGmv0KghkHmwCt1e+iVStOBQ3zftXhwLYbE7aLd+AKtMYDcAnuk1BhY3Kt
qWreI/Wpn0YtxfQmw1q0OQ3VwB/I2ogz6RfvBK3X/jPRBJEPK7ICFgQ/JBlkhtjfIRA/Xk8yXjkt
h5mIIEWOKvuK+UK2paChRn6xjpdzP8zRjw3boi6t8DKr3BHBf3eR0/tZKjPYQ8RD+nkEKCIuFOHA
dK1Oz8sZS9Au0i7pQ5dvxPZh5mGbIQ7V1EqI2oiNaLbJJXrbxyYOYN2uhghO62Rq0hhvkR4q5mGj
JZERsNzVtI7I7cIafLFO88aU+0gwOHsdi/7BBgk+h26Rg8ul8GhfEAaZZumZzY9xIMK1cYLoIZ2u
d0zpyFITA6KZl4aKFC2QZDtXzh+nDFZDvhfbFM47VtNWT09IfV/2rNn9RUKa6dO2ZJIJkkcQdEVp
5Hn7q2qmRORYS2co+nlMXt6/ykcYk5C1XnutISfU08If71tNmmJDzud0Ur6wB0xxEC9XVVKbLIkb
A0k3p4SmcB6FTbqLgIibZhtNdBNNCVQC64oHlwb1Zt8m3U5zPq+I/sznqUMuxsRaSPFDjU3Xqamr
yc85lh+bR2E1zncYumw+SQsLHwSRPuB4AValr1Hsqi7jOFDi5EoT8djPlV+duvew1TQSUE5mU8en
P/toRYg6RmTu41EQ7D7dhE9Wh5VDSG2EhlXmR3xD4rvskjfL5q1LOc5w7bERsouKHeNdZ7xW0SOo
oPPL5t7N4Z623evqmeBTs0EHVXlePacDWYMI5RPpo/aDoPTw2CnsknD0BasJc01M5GdU/LSC0K3Z
IT1gMtzVfeR13pRuANKPAuWhOXJdSnbzPg+soVB7k9ZCv8/Sq11Y8AJ05ogyCpjhTfNU+3YioDmb
97XTesPs2zLAu5l/+N5Ma5fOKx+a29VNstKpAww6OSA1BMVdh3gGeQ6wMOunRNo1vF+x/54+TRqT
53GZ9zW5sS3yrPNhpWK7Y6BtPyLKVk6fe2MEOi0bOvcMsTLY5f2sFG/D233pY/+MutMoyo57dDgN
0nId46yu57VOV8di/nNSUukHwpCYcXRQpY73/RrOCjZ7gFVxXEq2dFjHhBwJS6b5IZgGr/tBlYv1
XajZhNJWV7W6+mXWcezvLGQjGvaATe4vwiP1/Ek3bVCd4fys2RHpQ6G+tyMF9bporK9DmFk8Jn7v
AAU5HGrHxb4twHEr7EFjwutTVc+bORgoh6hM4VhY/GIySIpJF3wZ9LnDJuTEaMuGI7rkC733jQJM
OxuJ12CLB7/Emg9thCQ0IFbW36hLtFh2QSKdTdrCKM+weCuqfza07ddP3MRAv8pYafIcoD/j//Fh
gKDHwOMoAswjhuObjCHprtOo6Rv1tkCn7mEHxYbGrdk0RHw8Em/x9zeEX1fzUZhqpg929AHsxU4h
uY/6uTtOaLMsdzgjhNV3tvShePXHgM2vvtsg4cb861k89JXJHQU1sxvk1aZVSPbRT4eu89qHOJp3
98sDApNBlEM6uEZzkXQq0Fm0ShveKtHR7a0ZIyNPM4vhUEGFd+0SZAJVbVN2Wsn4dzBbQT7jCC1c
uWCvvTz6xIu9z/5EY3EaWl2P94kKmj1HhqczT9pzQa/x71oBj0mnEJ6T+L7esZSu6TpGMcrbSW1X
VJSmBIsdJnfPP85i8luN7qwfh30aYxu3oJwCiiAOHQx1UX6QwRp2BweFNc/DqvKavPNjI950aFYU
Opjz2+FsqqGiSQqWiDNQi4YzpjXIqgy5DYjiywPpfITL76aKk8/OUCSuxaSp5s8e62N8dpHvQZCp
wqpGunHAdlRNMf3vt0b3vedQ2gtGjV6ibGr8gYBP4/2sRvxb3hWwjbwfgHQ2n7EzpdKkvMYcekLY
Xj1DotG9zwRyRDE0zEDbDFkx+oKaDMAT27zWDQQi7V1nxbglqLTgw3sxGGjsZazHjaGi52P1Zlmk
We+/IkZs0yyXcxRgSozCRcOC4/sGVU1vGdvlpnEYDd8Cf1yXkkaNJhm2cpM7eb2ca2yHpL1LsF9e
55SRrl1OsV5j1Wdt2KKpvEKKN+csJsQevGnbg1v0n6Pgi88SY/3UakGWJ2Qj13ObrRPySu64N7zD
F9FmD7fXZsVWe81aoWu0qdkGjP0Ntocc0pQZXbCHgYaC3VdMJusjofVWQ60UTJWG2och721Kl840
skyw+4luYDKTM7YoeprrMmg7VXdYq4hCpSPu2y7oUdVuxvVuMS6RKbbUTBV+TQYfP2yekwJ2N9um
63sRA1iEcDJF4JLZHDTXHuqrbJglNkkGYR7Ve110mXC+S6nsFf2k1t1Mt8sc+vyE8Am7o1DQDdhF
dE3S5rMIFDtBkMjGAmWF8ZfYWxafsEVt/TPgT9NcNnvvaqzjyCw+CbNXQy4pNI3PZKKSvW1t4MUZ
tmEePRhlFL8znnIe6CIb3Y40CRoUSRSpk4eBWYZS2+zZoGCMyZwMhB2QajY35Y5hgIB79LbRem6J
qQ5SBcuQBdSvQljxpkbd934wv0BwgXOlqFHxyNtqGsJyQ79aFK1ce4z21uJcCckVX1OvDtv9kwAe
nBSgecdoWaCCMRR2Eyz5DGuq1cdo9yv1a9456g0Nhyc3FRii8zcf1hJa9nUg5qcmwiHgS0RIuD9X
ZA9IKRccnI9AoUGOATuGAe+k46zFzp7PkNn7LkQxFTkWHlb5MfEzNi3b/IKi027P8LUxkledr0QZ
cr3ctbFz05EhCmk6KHgp2wcUusaHXm2yKbQLSFJOEtlvJRY4b8r5gqQWgMn32M+mCVvhKl17nax5
NMb+8quzJmwKdITfZSnoo8w4wsXB+AeFqKYusYmZXQqjG+tuxYzJ71B10Uru+9qL/RfXe0n00gRN
cuS9RZ0URTVZRJGEmsVtTPI7iWVEZM3YqSivXR/AIufGvUZ9AJSzA5pDXpciv6vtzqMK0ZlZei/E
fD1ahzoi5ozXcEXo+Eu8YnL8igBMHF7TPoor5Gzg9NTkZmPwXFaJ5l+1whpfCAREPVmkjGC/kehl
/QSNedO/+JEKXnBowRnEVTNqmYlgmp7XoZXiD1hATnyJE7n8GBViKQrr5NreWPSZ3vXv6K7czi4K
UZdewljeCYtt9m0TxPGEbYLouy8ubFHn4LSV9Eu4ys3wNGk2wYNUK+bZH021xf1BEdMI2ND9aj1w
VPX/WLYxzHlkbyaRwrrvRrRQoFAdUyhr9INNqvHe4u9i7dBsg4YDWPLHtQtRu9fIlHuSY4tWyyLs
sdvm6Ix0APuJEruyT3SlaAnQYIlRCw3HoDnBG7sPKLtE7PeUVPtNvNnkrvXj4HuIw3IZLG4reYWi
HXI/URamFUq1czKhdUAQVTUEUOrzZJ3u0DlA1so2NvcxHFpliP+Xz+Ee52baYE9eNYiVO4OCratH
drO2LEGVkrhPPfQF3yxnEZQHXoe/CP3QudKJRuHYtp87scFVAW/rby5ddaIGLScj9m/CbUsBlFW3
pqFJxG9mY/VdubApvWiYM1SF9tKrFL0LK5RZ0h0r730TJ2xGb6gNWIl4pOXW4z47dh1FKtM2cODv
YHTNZJKIH3id3vdaJK1AlQYM4rVDurSjOwQzlSHjn6DqQFgOdtt98e3cPvR6dDd+FOJIVfW8daVH
x6XGwiANzWTco+PGJRCtkDnzrUiiwD9Box0cfbqoA1XM3FThoGFxDNqvZtjXUq3JUNQKl0lruHsV
qsOc1Whmuf3obW3cZCgh+0j+lM25nfR8l9C+PtSdRakFyX1DsfZsyDl2LjIldgeG27Q4Dthx8h4C
0/j3PvwDdyh/kmKj70WyeSfPfG5VgWUlvm0pISh41Sz5VbchDq7BsPklIa0owXIJn6NdqYfGhIiR
pDTKW+aaKOXzup/GiLhCaZ0UQOd1yN+UAcvmrgvr1B8Ycnv7GVkYgFJtDXIQEsZB25jqm61v4Uhb
8O28TXKGoVChHJfgmJYmCEkseklRFBQufsIhOfha1VIlOaYErbMk5OQx8Ko4Tsliop/KQ1oYWs8L
TnWb1jodGxenOE90oD0lS5U3EA89z8noL/BP0P6Hx7ztHv0D8T2pXXCs99g8tkhNs8WA0MS8GWbs
4mrA613o+feAtHV/qHzvZfV4z86sWDVjbJxx7AzYckSNn0JRtaIUga4tQ8R9aqzcUZIySG9HGpG2
ZyzegDqSmMpDTeboM9c+vWWtmuC31nLLIrLE5B2QiTpk1wSQs2oYE+F8DNZ8AaPpbqyi6PsWb+Ze
1GijVU0bnai3kT4V2KTfCYj8ig0JZie5IyUZiaXowWqEkGVNr+T9QiPyDSV5HDrHPpK/Yi3rLGH+
ls84ddx6MZkeY5xYvla8R7y9h4wHBhOOYnrLw5q8m5tQ7ePp/6PuPJYrR7I0/SptuW5kOzQw1tUL
4CpeQS0iYgMLwXBohwYcTz/fzcrpzoxJMdM2m7EqYxqD5FVwuJ/zq1MR1X8uGIQ4RbruKV0cmwh8
Q/jpS24o+7bJgqKNutSbzonvQ/239QS3wJH/kNim8STs2e93IAcwp8T0t9A55TwcwN6uYKulKGV6
1V166rDDUBXz7eTZ6mHO3Qw0GJbUtIg9mpvs4gyI60fOgr1rLi6Sw2w9GeuKdgmU13JZhXmZUQEr
OwfCL81dHrj5FHXMSokr3VSnPujG3dQvH2SPblgAxtAtNMGNhz37fl3lZ6mnBYlZSn533rp7Y8Yb
X8zBFCNGGLYjfN5ehM4YN5yv53wqoX1X43XgabYFnYpgYtSXlaL7TSEdijOMwPgJk2pnuisTV3Gq
RF3QewdiDKG2jZIhwiLVat+WfrcrMcHejtNcAar0ydF0F/v7ktTGLdbYa63befMXPQ/iONa5gL4P
xDYs1nTfjZN1TWUZ73WQT7eeH1pgOpUTlJFQeb3xXGFGdJ72pvcrdV585b22Gfw2zpzuAPwdHggR
7e69el1uQiPM6NXWimIoHJ5UynDYTk4wRmuW6nffDsddiD491kE9xzXdaeyPTL5w7RDXeSeNgzG1
TST80OSIFSkgmFbfTTU+Bcypx0Vvql0KWv8sSx1ErQTRjdgIE0hz0FSrk48WB+1OWLDp0eqnZnYL
gNcyZUXkKr3UREm59xzdXbMjw/RDT08s9YY4vHTYO12V8aanNcfgGxVj6kh7SyXlWjcL0J33wRW5
XvfSE3q8FYWzGB+W0tBqN+Te1JpwrckiH5U/LMnFZnoS/T2mWjndTOz3Q7mBE9SCSbAKCGqz1ggs
AU6l489VhN+7JvzZd2XxLWgoLz8RADvpbecGPTtfamkuUZChXMjAJvadPwJgULQzAfRMI7NkFz6D
ytquPeNZHSQZCXtw1PX+YJ6ChZy/F8cGSTrqxVio8NupdrODbus0f/AMR+bfmZ6OD1F4dce0rQFm
qvxK11T2dmTqTk2s8IxAy2loW3OMUknQywtSi9LbJ8hJ1hsLG75/SsmayDn8+94uLomfBPnzKrTT
vPvpKKt3J5xUmUVmyF32vXYmu6KKn5ngsgunzrM2y7AKmwkWFpNK5lY3Kkc/MBXlwQtCtzvUed4U
RBUCReaxytjUVcxs6H49THQy1UO6JvOyV6GYa3QBVpqcOpk26UcydTvn64yctTEAp0uVPNZ9hg4s
qusycGjB0tk3rs124X+tYAGW8UAppQekRoKk7jvhLHBoIM1iUYeeEQANKF6ZjJ8MaxmKC2u1aA8r
wwE0yvUGMtIFXQ2/hY1NDm5VW6znirkNMrZdtxavrdFX8H/a1KNBKIJais9gWC2HAZONSLNvfZLZ
D5bTtsONyUHevIRLx3TcYykcGs6+HJv6hivAMJeNmRuLrXAlKdV+I8Cur45LQpGZRQa9Uvtml3Xl
n11lGusrUZJmd7HUMpRbFgaXNUYtyuoPQr6pN8qh9drkJAzMR08sufOiOpOdKSqkW5rvIly77IU7
UU1PmMeuU8Vl4rnd0SKSA/WBxxgvUOlAh/5HY+Lo+kRwsFM9k6uiTQ7WTvXjayCAptGvgHluDZ9V
fW8qkoYfXDvrmyqiwE80IIGoh/JCS9saJ0U+lb5dZVjqs780ZUs2XjA2Q39tWZn6Y5dilK/WmtT9
tk5EUbPBT4Z170DQKD+C87T9E9E6utnNNln0u1Qxapb9uSm88dJ6rnLLiDp3NShMyqTIbvJ+8PTX
aQLXpT73+8V8NnqpxkPqzD4SZfg2b90xf14mB+3UPjAohPtqvhC1GNboTlynOKrUXiY44XGYX8JA
lFUTG6EnZH1T9TPVYlbocDgmme3bkb26RIakdB7NA/RMAxjaBlViw/K5kBMtwGKR19a2xxvWu7fl
KOZwvnDpEN3t+pS0cWfn+lm5vBmVJngkSs3BVuMOMGoCv1CrZxaf0rQvc3S0k+TezHUi5R11dT9r
hCa2R43jFOB/PhIxFWpvG3ar5F51QVhoORFTqAbRS9rkZFMBPY3BXRmGgOo3yOgayILVzv2u38gp
HIWOINuDMd/OvjMGz6SZVBWoROeMxWtjoGS6B0vp2oe8y5PgHdA4nJ7cIrPdl9TkBnlu9FiYj4Gg
wed+Tgkl+0JCe7IsaDSrHoiLgIwlsDcYdofgNDfTIs9FWgTe2XTWrH0QzUh+ZqmWdN6WZV+20PJC
JCIu6mbsTzoLdH7xLeQnD4nbzMubHps0h//tHSjusQpglPuBdILKFf70vJaYw+KrgNs9p6mzim+B
efWrHIDqCx+CP9Edoo7SAJULrLE5tHbmOjuLwbzzl7CfnRxqKkycU5sUE6KPxu7debpBqiJDNmFP
uEk0MPnJBDqFlO7irunlEnclDTAA3oqe7IjwwhkvmqFbtbyrsZoU597txuC17QBfImeptNq24zDM
WzJK63pbF1qc0UOIx7xMEcmEHcKvTWYay6fKGNAbLTPo+7ae6ZgSY5VPNow7A8J0BVccZo+GZK8B
gbWsGQanNmkG0Q7WpytGcuMAl2kyY0en2M+s8zYaBwyMR5AwuzxpKwC2GabWVkCqiTVsPD0jLlys
xgAQL6XrckQAjt13FpjnbQjsH943FfjEFDs9AyPkHQ2U31Vnchk9zeiwRuhVxAwY84wXa5bLl6Zk
nXlxOqCzuzXgGdDSrFOpNuij5iQy/Ix+yrqu0zKeGLN1DlS60l+UNPYMGs4FEhSP0QsxaXWFRWtR
e9+mMpTiAajTSXclgq63sCSI404CKiv627CZN6g3arR+naZUZFaUZQ2MF0HfU0TVKivzPpGOt1zq
uh6cmzpdM5pVaDuw315jAnN0OE/P0rSbT0zOVPehDHlNdDX+fJuvfh0cbHx82S2qUr+Ip5qXs19t
TvR9kfutey483k9Ei9x7j2ltGjpKqrUXB4cTBn4s6+lnZDnPHxrDScpL0SbmW1fSbMYy7402yq1k
tO5MGqvy3HapU98rYfv5ntSKDilGhVbhNglTO4m7PlPNt4KJJADJC8FeB9VmBe7rtqUHgmtuyr0/
SNe7NxbEpbHb+jPKJrgl1WyUy6SWeKjcimgZCng24cL1npzGFx+h+KsceKbxkqici5EUOgMbUDTW
0sw2ndsmdBjeqp+cQLUqXn17LeIE1M+LNKtU3Ogwcd9y3yHwLXUMIE8DZ4Cxc9nMyW1tzelD7fcg
TmmD2MiPvF6nRRH1Ve5a+1Etan4qSMmUEZ0nYfcO56axSzHK+w9uHaTGngKV+zVb8mTarpmdfVnX
ZWm2oNqJiFzCFcShLodm/cq2lSex5/COt92QghIQ2mtaW1kwlPuSqJ5/N3RbffT00BfbxOW+KUWF
NALZsUAKCRuJVjHtxzUWcDHhlmNj8TcM1Bi/e0k7OBeuWkHjkefpN6c0meGBdlC2ce65hRXP3aTr
mO0tARCpQP1iGuwuP+rQHf3vy9xap9FLfc6VOoMxQYqtvYdgYjfctM5spZsAOmY6uYu3yE2vgJu2
SmfOyWECFNRqoVZOx7a/1ty28BS6GKtog7is12rmBYPg3/hm6S2RTz/VP3PwWPkm7bzSuWs6dEhx
SVUE313xBwLBTG8/rz2dVFxZ1SwPrjLEl6BU/UfOAtvcOSVazZi0/LHY2oNsTuOC7nejBmMpY6ib
8A4BXWVEs7nm72Pjqyoq0kaH99xk2TfG/9H2+F5PfG88wKDQF1UBk4jS0GfagJp6gYwOxEc82hUR
BQCzbovm1uwEw3nLmcS382h5WuBMYPvbOmsyXev1wXQ2WRb2nzhx8nwHguwgrPMM61u6MLARSejc
e/l+HIDiYwK+wvLUMd2FsKMZa8NGytGwttU8rx3TM3R3Il1nUjemNPSXrnYoA7Ru6cVowdf0jj2+
lEdlphxts2lV/gaVQj5SWEHQs178erkz0AoGcWUU6OSYLzxdQlomr9p0ad6tn1K/cB4YA5C+e3IB
aItajHxVbGLgGj6PcKXBNVeSMX0LE9fwh44TijVGAMnueSpC4R0TgHfosrUy4i7v/QklTGB7T3g/
oSCVrdOaYY5tsDbLR2PhXIqMUCW9jqSX9cl5afq2eV1a/KEB1bIdzluzAk1eaFphfeG7B6DuPHI5
jKHsnYRCuI7Qko/4Mmcxqjbc1ovjpR97d9T4sMaZccAMLCqmoQRbkQjeEkY9+pNhbjo7LSa9+VdS
0kOoaz/Yo5AvY46IFTGs5aNfkczubof2ubYZE+TqcXwYtCG2VZpBWfeGu2VKDvp6Sh30SEZzP+vm
k1iCYQcxMz6KwgtP4LrTxzmxwvtyFmYRiXUCxSlEsZWNZ+7a1tIHhED1w1qSrzz1aN+Fb4ooN0I3
zgMNqDtAc6BVM84jApUHrxvc2OgRy2R5BW2vmtFmCkdzxW+VcwCMal5xoTdP01RNm1SO/qmlsrGj
0h4SkF7Aj3JeZrDwrHtFXjUyRWjumSfoVQd7apIXZ5VyFwizRg7s6Giia4mGzgXtUE56XH2KDVM2
6rUUYfsmjWKJWkeaDfya0sh1bXBSZRdxOZlGvATgar6benGfFB2a6OWyYqqJaInXTQLgd+8wmOO5
Rc1J5mOWHP61W4OySWq7PCBhc5iELBNpR23Xuqg7w5yd5a9tLr84Uf/IeHK1SP7G7uNReFeq7svt
sJMHXH2HcGe9iq3lxc7W2lOkR06EIXNfbKY4OVmn4ICtb+t8bWK2JIK3/+Z1/Ilh6sfUZbe0pwVO
pNwm8oMIukilpwkd31+/yT8zMIrrs/7mTSrGPYRJ5vs7k41x6yE4ZUSoytB4Mtw4SiHl3tC6mjeB
2Y5byrwiamq8xjORlSrykSMfhgLJFx3U37+mq2nxjz74HwxoDExhgrrGCRjOndXvyiFw0nvFiQ7u
atFzRQDSq3sgGp484WmQ/hgjaUjDGBJYjX/zyfyZy8n+/Qcjl3VYMqPzd/SUzI7OUqouP0HsTQHl
HFCWesHNX1+DP7vAP1jWurbXvWPb3m4F1POfiNHMq41ZIVM4FJmCPv3rp/kTZ9yPMdWQ7G1YzZa7
g1CwUAqZ9baF2fxvvokfDKhN5049iZTubvIrFAsmUICsIr/5uyEDf/ghueGPEdVDK9uqkQn5RWAS
EQ6ZmyTMbwmc/bu8uD/8eHiCqy31NzfCgPkTqaPn7gKn3eIBRVuNrfpvFtOfPfgPW0mywK26NPs7
iVAgCrqJHTIFsv1vXFle+g82U6tobHS7fDbWWnmRPwCP9qt6+usH/0NDOA/+wwbhdWY14/pn2aSg
tt/6OrsWZ54mghXWAO9LM2IaB7Ma3Ob2r5/yzz6t67//5lKkgQQsYy7UDsDYfXParr/NTSjXv370
Xyyy/9v2wjv64c72c217k5bOrgpCqoI+rK/spcn/3jUl96uj6pB/qR2z9vZZkz/nK1iw6BP50qks
aZ8oiNJtp8tvy2SnSPgGfwUr+uXV/dvX5X/Id3X/z9fR/8e/8/1X1eguk1C6v//2P55Vxf///fo3
//k7P/zK/l3dfq7e+x9/6Xd/w+P++rybz8Pn332zrYds0A/je6cf3/uxHH55fF7h9Tf/T3/4L++/
PMqzbt7/8dPnb1VWbwAvuuzr8NOvP7r59o+fTGHSHjh82v/22yf59Teu7+IfP8Xp5/pbJj936R//
5fvnfvjHT773M8yBFTo+t6nA7cC9Or//+hOfVSeEF9huaF9jTWtFa/SPn2zxM3g+dB6TsGw7DBwW
Va/GX3/kBb4ZUuIEoekJ0/vpf73A312n/7pu/1KP1T1OnaHngX9/YPg4jYIwJFE15FUIHIg/RgKk
nl/Rgeq96bE2psLNqHzaBl2R9FHypgIBuRceZlGYx2BNjIsQ6LBsbH33Aw1LV1nDblqs/ASm8kDI
8a3VzOPtPOIAsIwh2w1WGSCJKwq0tVn64Pri2uDPautNibtp6iek8+a+XRZslSvjmxbyhSf2zg2o
s7qz+/7Vs+0XRN8jk7DMXzPS/1+v20v2FTBWfR9+XLi/W+v/H61uO7xGS/z5yo6y9HP320X9zz/4
54IOgp9tRhJDD4eey/K9Bkf/c0EH9s+2LXzL8yzbtYkLYrX9uqIt/2d0QkEYBGYQeiFg4n+uaMv5
mb+AsgBzdG2agfD/ZkVb7i85vf+1VfoOzxPYxFE7ruuwrn8cu9siHOrrsLL3SFmDdZ53QQXadrUF
IAwKI7dV45n8NUSTgYE5NeuBltAPafimevbvrQR1h4CWnjxN25fZ+NRqCmRCZvHvAhLcesWcgKLN
TPPtbX1UndfdUNAjUtc4eFvsk1Y1bWGkzUv5kh0me/APDTUB7oP0On0rRVRqlaeydJB4i/FGzfoO
/nUGEdTrrR7Q8Xj5eyOU+9JU1jdrqSB/g/VReOt7GZjeCWGwf9JNtgUjXG6YOXSow5QvC/pLV2YH
A6Njj5Yzyq6ODXT3G/wKxV2YNAcP1a43FOJ25PaEbK2YcyhTes/2DejQvTSVH60iJ30Wq1oY7PlU
9F78kkqTnOqwaw5VYlV4Je3z6Oj6rU3kw7Temuko7kkMVLss6cwtah+MWEUZJ52hd4W3lJFkSOFh
Evkl1Drb+3NmHYR0mUQZ7muBgBmmbsLaPLenEOFguWTnAMaPpl5kN95ogRg12dVIOuT7NcccsqRt
u7Xm2oUrZFBi0SKRKc0AwAA6dLOQShkRWpaeG78Z0LBpsgzsUZ6sTLzPg4eHPlh6MP6iOTNMqYzs
wCcSx8+cvYFZEAemdPdVj1M3lPl9M47ThrEaDE/26n0xpPbZTcKdqhIBiCmQUTjW1yoL/a03OAdU
rMZhxiSF5NDcaw2XgcGFJsW222MjgJE7B631YGOvYQpBFped1tumaD4UWTbubG08LSpv98qUGJdK
DNs6LEzAFic/wLKEuO2RhvWLLm4NVX6zFBSQK1e+uP13jcD+3OYMuU36HZKb9gxjjwzMV9N5Xqo4
zcP1kAlL70tQVaxP1m4A4j8kAqNh2tubCskEgMoaXtWJ6c2gVhV5vvPFKxZegwyv9i8142K/iiIE
ao4EaVnaOWusV8fdeAnaZZB8H+tMUG1GzsPI65I7D/UQNZjLfaTW5TynJpXlwjhA4bcntNxmJMLZ
2bYIQyMt7fGYWkJv8SGd4WyKXTUzcEBavh+vBgOpirqqNyYQxq7NM3RcTW/eeGuKMnhZb1FxBgc3
Ka85ClA/SXKppe1wb+ciqqsS4zOZKW1tA++MKc5W5ZzRNX6RGlHFlPrzriHx/WKWp4oqiOIUrLVI
kuUw1wLQgkEh/YCZkXqr+6YBG0k0iIYl1d+hhg50X/1nR/cSgkGMJ19m7S3qqm816MueCIfqcXHm
tzr4kqFV9Q0vvFiIei+J2bmRG4wEdCO4AHQzZVShYtpP2ntdSwBdL4MxC4rqMwkn7q0aqh40KD8F
NqLMbMjwEfruTWOrR887LsCKG1wc/RlXzrabEJlJ1zo3HZrBQGYPi87Z91i7i7MJqwZaTk8bhNtM
7OmmvW+0zEQ1MDFNdX9mDOgYNTo9eNmxHdJmVxFRFMP9GDHDiKdd73eXxW5R5+b+eKz754apno8i
I5q0Q5239Va5rfw8RIgimu2q2SZdeLV93uYxLudsP/ZZfbSwHkc4KJOn1O0RYmUeeb2l0x3at6Zc
9Jn45Gcxdc4eYcJDDWN9j6S0icYpL27soLpkSphHpJLziZTSOxfMDGF86R5StXxGKTQ+o3cu6+WY
WGpkjmozASg6zyPi3+20rl6UIu3aWHVlR76p2LX68KurXX1TqrLiGvARpEVDmujVO6UeLCPYu2H1
2iu3eB7cb8ieGSax+N3RhjDdMTTgQzG6cofP48sUev7WTUS7Sdn5t8rE4o6RuIc81R5ilW7dLKjN
+ghJ2caGxQrF9GxYrJ3G7OuNzXCYT6stXtVCAAa14nxyBLENeWeGp9o3v+akFrNo2uoUTGIzjZOL
dtFbic1MPsNpNvchOmM5mBLz4vAySk8fwt4EoUQfte8Q62wn5p+QVSI3ndl91Wn1nHd3ck1MADjw
UYthzWXoHkBUPhlmMR/A02ONUuycdbdjqtNjZiCXRonJaeM1aos384JwuThgMb+0AQEj7dqsh94/
ZQYqoqAlqZSxVgcYCywyqKPjIPcFuwVYmDPLLvY5rbdeSYCGbL3w9pcvo3UFTwIA5lDgvfVlW2L1
tjB/ameInVLn6HlmcafHNLnxSUoBksgrpPsVxy/yT445ceyU2+0ba1VcqymJ4Rb1Zl2GLlYjjHcj
xcFKgrcWrcaJ2MiPFYrQbR3snZlhCqUjKgpjtV/RZu/lWzEa3gXZG3PpZIG7R1IpAIBi8h81Psu8
AORBeta5Ou4ge7dQ/0QmYMFl+1+3rsAFnPKx7Lp8ebVQYEX15MOEBnOOm4KPVNxru2gOvu2g6SCd
IzKWKSpqwzw1PrbESVQuAc/G4cqPPS/TJUV/CFccj9ox8GyuOgqWPLxNrhNjB33D8CRn05eB/WH1
ptcEbzQy7eRkNGHELSQuUF3ikpT3M+ljN8WVU83G4aFGa3355Yucl4eOsL0on6b0qElkUYtrkEri
FHEmwgM8f3A3x+iEkkPeNVkW22kro8FSBXraqbm3l2DkDuhuCqP/WM7tx7o3xog7br788qWyR6JJ
PDSdZYhTzdyKq2XYXqfboqt8Tq3slAbig1UNHQRLQ2ZJ9dg5hYWkR2xcQm3IkCieRLYLtHHCXJyi
2/T2zmB5O3fsyl1r2jcg1EXUheqYmnqJMzf7oN/C8NiYr74vurhw5qdGQO7j3CgjpdE/6SwHNW4+
BQmshXxaOekqBCRAvTI9uJ5Q7IH266KXeZvxCmfRfRonPFacBgymQONl+5YR+WK+8TDyha2xHYzy
UKYLqlVPsVDtF1t3L6F9BXAcDHhT4T9N6bITjXzGcrRuRiXfWtFvl87j44QX6mr3CYj8xch2c1E8
6AsTbd6srs1uddluyQNfvnCMe9GM1OTJMQDvZW67p7TtYXg1CdXzaN9joQwidsF+V6DvRXnoGEfc
oGhGfa986cZm2qftiqCtKncWzgY0BWF2qwp2SiJDeUeF9yVp2TGyYdzgKXkkGAgRcZXB0JgbMwkH
bMKNG5e4R9Gu3DKfcGcNdYTm8Zj2ZgCLIrGcJPhphrp88K0QLYB11n7+Zamz7yme2q1SLuokSOS4
G62bPMliQxBNUeQkiYROfYGj+pxD86IbO4Vu9br6zsXqPaYVMfA548bBNYD6GwqMrLRK4j0uw5hz
dd35KptYFdWwcYrpBtXq1QZLRDfb6a2NUgY9DJc9X06G4J3n1NKY64j1IeDhKMQ8xKVf66NhyovX
rOMZ1fZ4ttXVFGWFL1b3LhckPWwlp6BHo9NMMSDp8pBajX5obG/FNd1Z25I5PgguZfc4CWTkfu6+
d133Ih9HxGnnahZoaa9f2rD8VObTvVHYxW3npQVFS6f3jjuZD1kKJdzM+ENCz3BvtPWxS1fraxrk
CFTNNrmz5o3BLo6tXGUXTl11yr0izi2o+kg2QX4uTHulPwgY5dUjvGmXWh1sLEkPHaraU5NPL9yr
y51orGRvWAScmoPbRdKf8S2bhhGHJZcDLnG9zxETHUoPX+ov39bMt7tHzdjspsBujmwoFQTvUSCa
bBM+A8n+EC+FfDE9p8JyI6dNiD62z8JPGf6AuCKVOya6i12tY0oFfODO7tBfGtgQ5rS4LNXVIeKI
bSbquBry57lmrL3Z+ZDHLEGUcZK40WXcIXnsLtWa7uaABelZa7O3LfcxH9xPhAUV3N5kL03lB7X2
kp0Wire+RUp8U6VluSkrckQ8hbdP+MtyLJhsrCqiaBI6scibzWEr8M6wuS8YWIlXWCZFKczzJ71L
L9O/FhK5Zw8Pznwj6Go0+gidCB4odaVOJjJkMTZ3OfTg1sq66TRbx1Vyk6fjeO+yM+DGSS4UcggQ
1rrY2NV8R83yZcRDc6LjsqOeXB3mCbU7PLz33ayqDeIwue0L1yQrQh+CPPk4S6qTBTP22AOAjikV
jUbzFSXpIhlrrYttSsmZWaSyuIb7DcPleCmLXm5809uHqXlvUUtTEC7fcZ69QTF9QJK1RbWlX7UJ
++7OZ7erP02tge7ByvHjZB4+AptNSzNcYZcz1XVnX139TCOwT9jxgJTqywSNvO+qb5Z7w8W+UOy5
G+S3b1OXwO73dyUN9s5fy8dmts+grCibS/2yILuFPcTwm5g1krdwvZtofaIVRSPhDKyXdvrQIqdt
DXoAlE173pfaTCkxCc4afM3cdOIQS9pI5PV8qATna2FPZxa3TXDOK7rEZMdZ4RayOk5y+d5ljbtr
bYlTAS9gXgxnxDeMJ7Pw7nE0MQDJH7BO+bhmm4Ztzxi+DApfhPTXR4ee2+yG6dAZIsJ23p/pr5AG
s2n5lhsPTLaeagc+qmD2rTTeXcejXFjhqRdHJQRYyezC+DhUEaIZCMAK9cbHDnlI5thkfUYWPr89
x/IZomSK8zn5AMjCie7xo9B/w6XIDerLE8JvghnSL3Yib3Jt1ofMlSfiIty4Hjh53K44zol7bn1f
vdJqznG4kokkxtQ9JNbk7ZypYDJuiu7UHp4tG5sD+hOSIPgEedz+Y53XdiQRPl9v2+dMmubBx/R1
HsJ1aysEXLM3KtxyKLmyZThqy7/jtjmr2XiA5U5oZHCGDbVBoAQe/qjyOT+EdMRN3nFqGvjZsvrc
ytXeeBArsfYOpsO8A1VMivxNRCrSsT+Ewy41w+44BMHHXNfzEeOIAfQYOJzleoiRIi3bqR+iIktP
GRMU7lHZb/LRzTatTfUR2g0zD6a25TNWw65msOimQosWpVmBOLUivDqVk7Odxxx8/TYbyfoiyONq
CiZ3EhYbsMU8NplGVjdajDFz+o9ZUyKPtgzM7/KQ8TJJUp+Q9gdO0T0Kt813a73etQvn9YRYje7C
OfhUeSdRpc1pKitSCGA4+W+az9lHhyPXC7ZSSmeb413atB6BQfLFn4Zj2Fceh/ZT41pjxCamj9qv
smdiougaoa4T5o7ts3ot0SsYetvnUTIG8tH8otyNOzvNgbRsucdnUOwGyaY+Vcv3sjXfbXKD4hRI
I3YY63Wc5de2SMebPBCfAYdvUXu0e3dgmkbdKnEY2jyyiJ2LStL8duZyNb32zsYnofC+NoNbh468
ciYip9qhBLNZishFD7xLxjKNyVm5knBucPBIBEAiseFmrvfDuHzvUQu9tDjFSf0obrDGYFRrFpL7
VH6fjlwuxXzZWDpsxClSLQxKZRtn6Nf2U+Z9HpzOjm2UVIr1vg9xXrEdyA0lfzTNy8dOFMx7a9xb
uHuBCWjaGGLiHkFow1VOsQFliFExoGqsonOPKGNSwVuX6sfFF37E1Pa9Ks9VZ6FcxT7Pxso4HvTd
FPxcCyeY7Y1KqUUsT2yJteAkKrpd5g4vdYdUNszlxylJUTA4NzKH4cEJTpJD9dRfZ7eEIt+HNHe9
3e9LMQMfpdN2CLIwnoOUxbLmdxWKHyyGhhn7GN73Uz6g4JI+JUCu71fWUmpzRHrXg14jgEBfuZ+X
5NPMVrKVeY3N0Q9O5tBZEY1GQf1Ub3tiJHeUja++cP19mntPaqbs7YS0aE/up8luDyoEDoP1ICLD
vV/dgSjN0edcldNz+eakr0mZABHSExet5BYEqb0J+3WHQxpHAQIb5viuUcJ5vDGH9JNf1nCZC+O8
kv/J3pnsOK5lS/aLmGDPw6lIierlLu99QoTfiGDfk+eQ/PpaypfAeyigUKh5TQI370VGeEhszt5m
tgwntGzs3/Q0fBOf+8hx6G+aZMlxKPvigJzgGHjLLD7aXgdq42YY7Zz8haBLzl3Zjtu1eWeY+2MQ
deJQzzmjj+XerXkvFpX63XfMnlp3dSFnbHBvz1FrVOUm4wWRTNLbF74dAXgcjhQWHrpKZCwBplvC
BLKxAKSiwGn2qZ7LkxowCxkJDheTGOHOxeSOiuLXG/J+BJhdjOJqJByn68R4TFkdKiK5bDIH1mlU
QdWI6NB/tJOFjWyLwIpJRpZ7P1P5fRzxLxjeWO1ndnScq4Fd+dzkU3HoNo3jceaqrJJkgMV1+6NM
fFeeQGyBgdMwTjiPftnsQQGdhuO4YMeu5OPneDQzZmYWdK62i2eXR9sj/9Za0L0GjfXoglF5/TIs
8ysWBCHNCV9gNSfXBxplTtpnrTGB1DnTb4/izN2SygOwJD3wtG+99+Re40wakLLCayYvTmM3u9K+
KOzsR9vd4jEbokrNaDn2W1xWd3z4LCZABIU+NfDBwtxVJVGVs+Jj0WljuBGXRMBrwlZBd0uJMxSb
1XXK6mVb9ycy4d3J8sunVea3R5hgu1j1WzbyTFM5xpMVvl5QWeS2BXCeCGN3i8zEEXP0Uxl61mNn
C/fT8z88uyFsVPMcxOd1xp75Vc84O3v/S2YpI8LUkAGQIjBX49wzODqD8iJzxChEUM5ux+7edaPJ
vinuQ7eyXkwz1u4Zj9vTbKnPBNAq49WylaxPkdXfkowMSWfMPJfZHCSG+qZi3QpaGCG9+MR4TgzD
NF+cvn/uNfNZc5obUf6GIwGoGmc695X1pHXOsPfjfK9zF8DjCDxXf5sZvjckq898j6TWkiFsYi8s
CjPbFO6L27DyKAt1lz5v1wwfk5uMd4cTOychdnGZ8niP6HA2vZZNpg/bw9e2TJqYtXixbWk8UB8L
/zGQyhlOvArTCw5Zn5a0eztU6lqZ5KdI7R4N06Ok0eN5Qpxbu0AUONcl/g2JiAi203bOI0TJrTC9
dWO5cchuwdw76fQUx+uTLSFD58NwbdeLcIKEoqZAK5f4yjx1ySkAPYo6ZglTLhCA8Asm1j/e4LVn
9kpRZXf5YbLKI6TbLhL+IzjRIhGk+Tn14dENzRAojTOiEu9llpdhH8fgmtzxDFZjYyeVzT6Kt3BL
QVtdDBlgrzaYsEOzeGYDOPXVvGHlrbYpufzEcEI11U8QMprA4CAy5OXblBck7og0TYvbwm1jZwp4
7BVdSG6gl5FelqYMV1zSsZUdPCLoOHG568qcLGhWQqSzjr0qDtjj2QpiSl9K5R4GNtn0d3NDsk46
kj1zXcPfFN5og/Mdb/DIVjZdXRt2BBKhXW0EO0jdmy7tZPPnluym+Oty1vSGkRwlPAPH2ItJfTX+
upwUZ2lfb+tnMXL7DWrbdSQs1CyDwbHbXYYFHpgPJB7NftbWIpxGBImZ1A90k0lu4gyxSJWcP8Wj
h2Egk0fSreF+KNx9P9gcsaoRICOp2Jk/GiQvAsfgwibgqeUXyZaQnM94BZnJcMxtj2M1RG4odoUh
X3Nz+J0xuJ1Fn+8qKlLFYFbbgVPM1urJ+rYkHSkKxgK4/OPxbFwYGwgRHeZ0QGJzSwBcVHS0sqC2
rqR4u8mZfSDAVZl2IE+8oWhoOFcTANPipzSsHBjoagdm2ySRJta/Bp5VbkybBFcHTysXFnUZ+AIv
y1zd27Zx3gctJm086SErk+ZqDpbBkzfvt5mj+xHiG8cYtmEvObTZgdbSlgXnQcOgEkjPxYwyGLee
pPnmkXYIe6o6adL0nzi3XmaYGzgcI90wPmTRwz+rK7qrMuLLDr2q8Cg42dS3xUz+0Rq+ZQ3eAcmb
D86SG8mlgxm4Sfcq9ynj5HDNy46NWheUrm+E4Kpa1k1IF2Bp8qF7NT2EzhyP/T7TtE8uK1/c9NpV
PODQANW+vxjvRRWzL+dk4vddMLQxHXNTc2V5ztVYNNvBrM+pi+yQui8TiZGNOWc3RXBHLGJiA0zc
fHGd52lwv23dDKdc7WbmXkZm0sVIERuj4zLVteyE+XW7AC3W0kXfLIP3R+nmEflKUXPEVMJK2s/E
j+hy/ItcMFKzf5xq/QXe8NkU47eyHqACFk8bJXsVKnVeF5leDf9eEqM+lzYv4snwvm1hHuEHzF+s
b3ALMwoDJrFfi/SpwswGPMzqoVDW3b6w+jRsUTXvbhs/Z5K/E9qJc+2L1XlNEe5Esb5ZnIb2bfL4
GOdabh0sfyebMYJQBDkDC47gXUvrXVHySOUod0CJEQdvaCKomySX6nS+/Puf2JDOoIrGb20skv1/
/8fElCY1M4DiWFsBJngMRiVnB2mvWJtt55hnTRUBleD8Oo/Jc5/KdFeYqrvSsGZFtffpOKM8jUxx
O7yCRICHPD80DcPRIPTpnsyDvMdxsjfzfFv2yavKvPFSr1tJTmCHOR4fI15nfS961DBzlB95A/+t
F4yCVpnffNzA5NdWEayKnC5KAt/vstJxL3JAiEqh/0o2nlY66+w+OXkMMt3b1YB73FbpTZh7q9bM
2zzkyTkrxsvYdOat8vRzq5b+bCXOz4NGtZtgW3lKbb2Y+IIk7h/7VhqaCMr1iuMfEth+8koe8wbA
upJ7gW35lkXNpWnqa93QK+ZA8nN6iwekbHdsN+qD9B9hZ4V5N03WtxwyxBUKR/48JDxBUXts/C0v
cEySLV8CSwz0Ir6K8QdN8KDVLkG/8jsv8cE7cwGd18ErbrCKHarU3Kxo61vAFd6mKKeXYSg+ATWF
Yi1KPhm20Xm+/NMNnNydtnpbuq2jxelGZgvMBCX0AxzsCJBXfMhb/Ug0PGha8K1dPwa53xPaxj/K
68k7GNMEB3hKVPTA7uqNd00VL5H8fZ3BaTkW2Tepy2dNMkKnrfR4JtbBMJ4ca2BrBdg0bOfXtrWs
yEjsJJhy4yr86S0HfRFZEG/2SKqYI1rMjMCE16d+WrYsSK62qzAJLUsO+G76TFVx7wo5RKhsl7j3
oUrbWQMjTHGoLuUx/rWoON5VMUaLZVzrsEsyM2x865VUS3tq5UEX+Uui4CDwuIXhM5HLl6NVRoma
dvYiXsdKvhQO5vXEayckE/TMZOKmFHzmmmpRDcyiCO3SKs8r+JUgn7TmnKyOA/TBRpjIzpxT49vs
eTKAVjTsqgQRWGtDbWh+ybQr7w8WnfS0Dwn0YS9X/TZXOro1fbOB5WkJCy6Hyai8Wuzr4F/Pa7DG
wII87R31n+Gt9cFzNH3YlXBIqvrkeB1PNZZpOhFLjIlRy9gPK1lmob00QTKzIqkeyQSRTU/g/kHp
J/U/mU8IRrI9W8QaDCmr0IxQKfseJo4sKQe4qtgqZLV1Cp6ULLtVBEICT79h5NuWSN7mUZa8eQRL
HmM+vD+f7e6YpgfIOnmkz+6W4OZw/vcvQ7+0FJUAuE96yuSaDKWr6aznUebyuGbDgeP/wB6W8ba0
HoDq5HsiihyYWffAHvcXd/gurLj9Sbz4iBx87ebeoWxx+sRAAMZe2rvJdz6WmZ/DsIqfkeztpmTY
35KIsXdDVkwXJb+yhC3I6C83RLCdnvTt1qZLhbMMmEXVK7Yew3FwK+dIIHPTQFZ+xCA2BKH5aePL
Ikf/Rcn4r7e4Uc5WeuNTfR3ptu+EmfczdOPjJKQPu/rUMHy5w+xv4LeADk7Ze5oZOhXk/8DVNLL2
veTmz5LdMHIMs9ILoC881QnJv0KzOUUQxZf5el/rih6A8dFC8CBt5Ph6umIl+5eRAqqAG0c0HXW0
NEw8KdkaFzMHBYCrDId1RzR9dNkIOewEZhSuwm6+dVv/mnAmY7Hp/vEb/3klUs/aYHxRaYynZUo+
wA1i37ADjY91S6r4Nx9tvm0KTWxySFmi5Ru0nWl9yYAxsBu09YB/xe4UBCnv/GQ66Mb7oEaNk9j6
2+v9FfSbKjigOdehL18K12NTPzXBUtbJlgU9uemaTfxsPeV1uVe997man4ad/biKnCXiMwsAdJuN
2ftXL0c+QBagjHgAC9QPF7PlDWNLwkltDYne7z/wEWP5ZTN2S1P16a6oE02WnvPUwiO9+iRa/T8T
49wGh/+ty9L3wvsGYMrcVrvfsk6HXZbp28LWdjwl1y2KaMs6eSsnFxSKhKZjnslKh93aA59Ul8xO
PyBq+puekPymdIjkZiv/01GJzQolPiUjeFutVN8Ne5pNM9yExRqr6jEY1GHsQtgYUAMwE5nVenWy
gg06v/0w2BcyrzlJrP6SEAvbtCxRmRD2D+TqgCgL+DM7ZuAbTJh1GwnKPBPdu+u/uaRmgVcnk8ky
S668ufUsVGnyWqZpBNfODCzde9Aq9UOdDKfKcz7KVZxID0CZgn2sT30Qa6esW++NEpeHIJQBTHMJ
vLBr84AUa/2X6RofRLcrNClBShOiDalzXjN68p1BgO38yDWakM1qWCcFfmKtO80FCjNKWL4uW6WP
hyXue5ZXyU9GhUOttTkSNJ1Q1AuU7rBddZaiEnBfrmMza+bHcmUh81XP/iGf4n2fAx+EBJPRmZHh
I0F5izlvWf+M5r2sqstotOfWTjlAAhakf8rqI6OkJ9xzrG0xzHvMNTRzzud0qQ70LdTUbUnOhJ4V
NZOB9sfe08/5k0UZY0h6+G1SLca3AU8sI5akjPILutG5tWI/BL5CvSRQj8crhdvaQuDeCNN5XweQ
G+0vi7LvgPRGGsQWnGnIvRvT0y/lQ89shhFFiwl70A1GY30/rMzTvBMP/uTuipj9l17HQZ7LG7Uv
TwqEi27abI8RZmylhYT4n82xpX8wSc7gI3grz8+5QPnE40Kgy04QirJ10z+6YXtODZqdBssoImE2
t3YiFYpP7zvrZH6l8N4+rVD9WK7O/Vkz4u8ZauDJ9awTugv0f36aaEm6PISYsp0M2n5mwFLnuRPT
Abz+nUc+SlDvvteNWI/WqgAl+THMa+unsjJzl432G4+I7pihWrX59GhNpPbFc8oLKH0V8Jp6qJYq
0V8npA17ThiwMib/CuzcSDAPwNcDfntaDRTKad4lFQfShXhyL2Z0hmo1wqrtas4rYZxuvTwfAi2W
NXSS2qTXBU7bMBxm98OitWVvzao5Wotk7wjUCRZB90aMJYtaaRRvgF6/a6jzQTdgmQO7hhnBG7K9
bonXJunCleq5YzGPXPPUJeP1KLQNbdlkoLulCBfQFBvp91d7/tNUhv1CgAVB1F2PY4J4ZcyuGwIB
NEMhWOU62CfzVb+MZGyuPuIG4Kd7OfNmiTMTPRMX21RQ+pw2NyxPY8SXZf4IACZBp+uEmp36PMYd
nrWeSkrPPYF9yvQHNnwAn9V22a4xmcENiIDYCyXDI/SJk14fVS77c4kgwWoxO8RrsmMw1qKsml6R
qrWnKW8PLpGbva5WsDgoOb2TG0+VjxvV4lNpl+SnLUoeMau574Z1vHhZ6E1xHkEEfTGwHgIEYThs
kdzzYq72+HywOVZyZvnQGhDFVgiOUEZ4RYzlkTWrrjhk2/UgtrXHfacZxnDMpa3Ysem4Amx/gNSJ
han+m1fV0RhX2mmW7GdOxT8ezTwNWy8k3ubF0WVkJyKwJSW8FWwESgbEBeQMPSfmDm8EM1OC8UU3
DooXEqL1G0Hac92ewbCrXR8tnXuSEE+JfL3LFUNbSQ1Fc9ccfAW4BJzrnLJYXVA7HhScnp3Xzq7t
JLRoMJm6D2Vh4Cs8RQ+L5937oon+7U6dM5tsoMtW1c7KX9SfHGxjuCQjnRD0yFVhKcw/Zrs626b1
yq1rZKgXlUwPspABxUbl2RtHHiJtFTWzb90avbwI4CJBa6InOB4XnsUDNQKHWzJY9X8XsjBnYr5H
ncbpsMgdPEEdMO+pjFzHccF+9PMutgj3L94eUle9ge/KgRA/w5uTc8MZdM+NgOw+Eyk/nAHFdSrm
u5dnQA/8LELE5ejtxGw+jByJn4N141niaagbL2hZBx8aj+8TvaAEGv6CP40Z0m1/P2CYe22C0NE/
9i4jr9DcKv4re/X/vff/l2SJTeQDX/z/2Xx/+YX5/tfjVP/rf1rw//P/+48HX/8XDxqLRIltWDAF
fQIi/wmVmP/CmO872OJ9jvskRf7bg2/+Szcd3WHWITRB8APj/vBfqRLD+ZdrOI80lmWarmUI+//F
g287gj/lf6Qh+QNsQiueYVmWIKNie/97ymtauPLBlWzdJc3QtDP/OD5+QalGRHz8wgKiYLCyo7Vx
i0PRjs+JqCBcZONbNifNkZM2RDl7U1J2QdFKie0WldxMPONiOs1W5EpcGQVI9zio6uTDYe4vE2YF
3QhM3efcBjs5XHH2Bk2T6tfSeWx+8cJVefE7bovl0iL07kxlJ9uUmOw4O+W3s3D0J655HBEHIpgJ
J0x27YlxtKZTfWXTNA4n3ozGpkOyTe3qCM6iQKrR/e1Yoj76KeFjiNLvuFcHXgf6NnGGK8xxnsL6
rM6W9N+NYhUHlhJQ1h/KWDFxZnM5OXt59bHafX8wMXhsSh9XyMyHvPeqWbA6TJ3tNPbLxqgcebEs
zlq9R5U8WNs9x+EVEkR7GxcIQXKwefMD+ijZU15t3J5MWq+d7g17p7No/hyfksnW7xllzAhMQccu
MtBW4b7gkB7uk/a7hJHeaNV8bK2xPdXQZpkpLmtP+VVTtf/5ZWJrvnXjVTKMYJhjOWnuSqf8U2FR
iNoSLnCeZ2XoOHOG1YFvtCqtANCoQLITp9gdnAgsDIVfS56EOZuUvV9mDrUoLk0V5RRfJ92wAsga
b/lSFeeq8PPznOZvpW9Mu+UhbZnVA9nEWH5JrKQM1xavbO23qHCq/GDG+WOS3TANqIgzuObUpwEH
eED9hTfhPkK1/pwSZqTSwq04QdCcdaFH5aLEbtX19rkFWIPcq69YVkoBu914H9MlYcGkmqe4XtAZ
9PFPY/+CpLd85zbABcIvwPImpkLWh2HNUY725uWP37UbggrPOJOaC67VOXSZNcpKjzBv/c1YFu5w
bF/gMCTk8EVyYMNcrjgmNMe7NI7u7b8FjuotV3V7xs755YoKd1nuPDmws0g7i+pExByg7FR8gKDC
ZmF1t4lL8EAHM2ZDX6h749qUDVJG9FuNZ6frpz8VK+xN1jCMpL2Xn4pVdeCBtCmCOnVlhpkuc0vn
AG5xVgmFYZ99lZingWsT8kF9oC/kqOxUw4Nbdmd2XJDmu8e+XeXd0RuIDiSCpe/snfTHL/26hsXS
oF3WXhoCLMmvTl370COSOrAITGNY8J5ZgHLdNsrauc0QbxkJcAkgzY9u9U8Xa/GZC4l7JqadvGub
GoRJYyOQLE/uUD3Jeare07INK6PAQkbp1jdk29to5VpEzoxgAfbsM9wPueMfbj0NhaFgGXRQFbt3
WuWqraFXGhrgVcKk5ui9jF9CeX/zeDxRUdJsPaS13fBTmSMtr6JYThOOtq0zNvoGtd27xeaMdajd
JytijsWjY1MMnG+XvIXhjA3VtZTxOazVayETOqRdsiAN9ZMGzMSfJYsvpn+VizC+jCXtomnS5amT
aCF1KusQ9KUROGk+XaSu31afNo66UFlg0BmJEL+Uz7ws0jDLu4eTG/eNw57CXCEdjoQ2tNVLjukM
91mryyVCDmchBMhthk1Vq91KEoi5ohsR6AkCZnpSRNaQa6Gq4x2ANZaNCjyshikT0NJ4g660jnAx
R+bTXU1BAnmHBb6GJOusjFuZZvbFhQmufK4xxDTmrCr9U+juxdBQoAGzQwpq6BxpsWs1hFFmfIUG
Oxb2afrvxRnOK83XZaOlRzcWmxHIB5sTh7HX2xPIANSDXgyJNfKZwYKsu+v4miJIvs+mq84uZGsu
biuY9Q4fiF4hhTMHZQPA8kf+Jl2xfiTtFSoEoEQ8nZAdGD4JDAhjVieGN8gSw+uYjJiznOXNxQXG
cO0yvuSYkpAozSyLN3CrLtM6f5sZhy2qyOJglkzbbcb6fI4si22eOZ0YWgYiJeZ1sdAvLF19WVn9
Y2jKD8wq/+PR2WIm1K9Iuf5dMo1HpKGFgjzHpoc7UcncgucKNVTozg141z8dwsqaw1HupSJQtWwX
d3pvzPRjZeXn+nQ99mDUHnzPb6zEsAArcHvoA4ErWFZP5W+2Qnx4MXSEKTF2RsNnneb5Oa+0d8Xs
PFK5Rk2Ex81rz0dlXNnC5MdSFBfP7h5jHZdM6v41CorZFpOp40XOyEIUMmWFSDeJ0DFhE0YHv+/x
k9vrSfXOpyB1x2EcG7rmp0eDN8OGfYEK+iVGBSrXv1AmSRBU1J+r7gfcG2frMhO7iQ8xbTHok5O5
dkm77NoK12G/HMtcf1K+fAUkTSsYqRfQJEHenyUboXLBOBDjEFJx375UELAKm5alJTYDrsFnj6lx
s45UplSJ8To165Pl023jty1OEuOQieSXqxnPK4ooZlgfq3KNbww05+RVB6synRPSZ1g0uCrcXiCV
10TOHobl3QSNgngERnRLxG7Yqta+J3FBaaUth31else+re13Vr5sWrDiu6DIMKr59MU+8KOuebB7
Ye/4Tb89ukS2yu60HV5CsCxmRr0rYMeLmt4TvzLOxNCmk+6Nx3Ki7qrpboWc5yc/wyBp1FMoE7vA
SaXRGzDCKvH6LMrMHmR7ucYnXmLfNX2VD4Mn/ODKb2fCjJOJc9aMGi63cExrgLtCvWnseiKsOawM
e2u817nBTnn4p3P8/u5YJm1/C5GKLvYQ/Lt6JzVWkHVlrLuFq27PrmXmwcL5AHD5VXmIrPp8rCaj
fZ+cp3lpazSwTkZ6nBhgfwHLza2yWdxUP6YUX4WJYSqmr+UVqjwAO1JmaTdfQQMBPe6rFYHPqqJM
P6Sl3fxagRMymk7qmFveL32qyGgQc6HNkHOko6knHXY3Bg7rU2oN2cYRA7zOXrIdRl6e87xuUtWO
HEswwJluXaEH0wsJ7LonAWY4UZKpEbcvl20mGhoIXS/0GzEeIZyyf8VSkbrjc4ZB9JkLw4i3GtrK
52PzonsKUclQ4TjPAucCnWO0CHJqbbvI1bvvjGjK0VSokFalCdabo4/ForgkRIg2PK8ZuO3p6gx2
dptZ1248Dk1HElUBR+Xl6tKN1FVWfxOoAYMeZydEo/7kw5wml4Ejci63Xontw0yA7SQW4oMUoxYZ
bCOiRWs/LIq6nmYTZLbWt0+ClBevVAe3JMSw2qxoH/Iwb/L5zMjqmftBpg6TT/JsuJyYHO+3O1KK
kXiaedatQR58u9mvBYGISjdftUkUByMb/F1FCKkq+mGbDWZ/U7YNgWqa7nO3Ita5XbgURjRKem0s
W4pdvZDO9UAQvcQdC2iOqGZWzq+Lw3JMb+Y6hHwW2FqiE594zA9VfG6ol4WfitMO7Zh7bApU3k5B
U1naCQsth32feKg3CoyArJ6QMv1QWzuXimz6eOBc9Uf7cRDJO53WXWw52z6mpcKbpon7U+t2kxhw
lJMurIR2Wqu6eS2V8eEsXF5Fmw/3pGgRaMCnPXae+WH15hzYr6eFnkjIKundfaFYBDuwK6I5O5qO
q16V4qeuZ+e0Ai8G6+A9Ne6brOr26PNDtfiST6Up/lFQCo9w46YDUv8TC1otnAwAICuWgVcfMvCu
Fk4RONP8AeDhsRhqmqearpEAyFrHXoVCDwnWfVzPpcWV52nLbdI58IBE3FO14m/XTjtgFVVPteMs
O++x9PS6BLjd6t7nce+ybrpZLSSNofnTj9aANEYIMHlnXLKuREuPY1d4lyXhJG7VwFAHaF9YVmjo
k3bM4RV5/DWpX/pO6nQr9+Xerup5SyBQO89mm5+wDFespPVd7nBVzfgswqpnmKNNkYDelNrsaMUb
5v0KV7MDkyCHb5Ml3EEzfKhAnr2mEzep6etWK3Y52161pFGaWupQ/SXXo20IovEX9+TBSHMzmGvn
r2b/XZEaz3Iultsgmt9J+qnrxTv7Ou3goO7vSbcil5rWhzT8V5AGJBf5fO7xRehNHFUd6oTurFE2
rQ/IVfEyauqDNk8gfXFHb03u61vYRHs8hic45nPk02pNYVZSFcbzbHR/gNf9EIFIwyXzvlqLpy/X
z7JPCzxRQpZbnwQvhdbaNk+wN5q1vC4LcNnqsbYXnFjRWJtxq1bHvlojqGLGJwoBO/Xsohq81/HX
+jHORJiNcXHBOtfovTkdQQJrXk/my08n/4nmMVi7fI8htzk/buWeh6p4c0ZVXWKBo2vOyz3gCjoC
4jSO9BScXCv891q11jOEQjLOc4UE43MYxSp8mGdHBKnh/tKZ/m/uyPHSnuOzCaqea6HJn5OOhJhj
b0flWmdz6IytGuiDTsqCfWep8GNwTU6jf+iHpN7Daf6VjWvJ/pCkcy6nEK85nc5A9s9aDWJ/1jTi
PfgCS6Eo77Ync2fbWOeT/NgWADil6UTulBbbtvE6tl9rpM3tenCIOVVkSaMKQHYJvejqrnQb8Qqn
d+HR6aqqFwfJ/F46oPF41LhBoTr/BqPCCCwxxRHZcu3aDBqxmrrfA2QnytznXPUFxSGV45UnXQKm
KrKh2oMcvnZ22x2BlJd7OXu4wYDwVckrl2V1ZWAm0z4zF6KXB66KraOxeAis5lTiW33s4s3UP8D9
/zJkb1xq8h9PePK2vJOTg3LEqWlT/yxS99Px6vXI247E6+dUtEcPiNkvX2BhHM243OtL88Hfdj5D
CaUfqB2fYH1QzJZ6+g3iaPs4k1Oka6OgsektzzM9BjiTR+obFXXA5HW3KE71i0p41FuPYj1YovkF
OoKz74zxjzmvTKkMG6jcJF+ViUKRdYdaSyP2sN5RuliFsD5tJs+gQnPUDoDSjw0uL8Oh6Bi7zdmy
6zSqFpY4D3Zg58RFkCbWQWbVuZ1+/Fi85GV81vngNnh5/rBGndjGqGfCPhTZNg/4QU7zSYqPL+6B
DMn9Qs9E2MnsqSS3Fmiu8UYWhbHDdq+EGrJN3awvhWq9p2lfKMFw3gkHv7RHG5ueM64LYmOJuDgY
LXea0RhBRbFZKYctg27LeuMLuyEKh7Xua/mSPFRqzu/4zxMW6OILxnNGTXLyWyuzaMRKxTqAggUh
8ehyyD7AgD2NxkBbt+4fJlx6qTl7j1IZ0pVkuRxz+WMIGIJx9ui7K9hGiILtkEuUYCCPEfVujais
QLtzugxX20pp33BDL9e/PTbrgZHN71hNImJL2ZZWc22yOKhb/QscaC/IevtHUHElRxyw7WcHJyEc
qvKd3oM3cH7s9yhz6Ffmo1I7aV37d9AUqcIC/v06miGnyIuhp6yOa+uvltLWNgNIFiAa5JT4e5Yf
fz2roi87RiOoBD6aR3z3ZDo2C+o2OdjacJkLKfZxpf80sOKvUvPia2HEdKDULtGVFMkcFWcJH88E
RAMnY8LgYTNNmJScsSLDZ5dfdQkMXYMLjauiw3dfPjzcTRAz9RzdsrhZY4MNTAyX3NFvQ+JDJ370
gro2uQ+DHszrsHT9ATfTldJQDAQLWNRTAYWIWdCRJ0+fHZIwDGrkz2rmze6PC398o1H9fdO7GDn+
y/JwvnG1nw01v3RDI5Bv6VzEj4ypWXEEaseSezjuyIiMtrEfcjkGJDagO2mz8eQtp4RWzlvB4D7l
wHaainU/2W0MlMVib43KJ7M4NDwJp+zOdvSXVZQPcUmnDzYfYtTKomTup92859bo9Nh/zabsiTPu
yaty+TULCisEKIWAlxPkv6xJ7ystYkRu2vGVF0nIb9BtQYyQFmNHdLRncnkTRR1Txsefc/7KRmvX
Drb3mYzp3ey1O5wGim3yuN/3qKuhUVuRjI2vvET5ZRbAvsATcBV8MI4mFRHQPdr8jp9PkeWAQV23
8xrNNZIPTHlGKeYfDoAVfsgRPobE3rmZjnJNvpCyecvr5K789FFX0xAFRj28pWbrhKYz/iRZ+xSj
sF1cbMDD+psENGWqPOSCcso/jCH9RzpU8YjY+iqwMLeJQPY1E39TpuWpHkh5CHSvPd8HVlpvoGl0
agcIHXbyUsXaZxUTiBVF/ulI504fIYYoldd7Yd0cZVfXfgDhSRcyu6XO4s2Akoy/VrtDjnGTEnl8
KjFhJS0J3ua5ah33lolhDlHusBTbobDc51R36fVzqP/mMsXd7oqTBHR/FWl34PBcBeXYJ1vI2q+d
4IC16jTowsc3XTqfNE6eSHfZ6zSw46kL6hdUZt88NOunLB32PTJOhASFx0YdMN44p0JDHaWlCjxL
A2caPHPUCfckbhhW3I/sf5F0Xs2RIusW/UVEkHhei6K8k2m5F0JSn8abBBL36+9i7otiJk6cnlYV
ZH5m77V9mLz2tJikTcNxQTiRfGq2vXNN8wIl9ptXrwqjhakNI2cf64wDLwDKPjs/lB1HIp7MPcrQ
MDe7jhLO8LYtmecbwwSdW9O+blDR7FMnZvJZvyYkbV0rRNhEuBPAJinsYNZWBx7vdW3c6jgVNAxz
rZh2o/JJUGExSwaI849o3XnX98UX/gTvmM8VZgVSUVE2+od6ubmte2vjFrVaDa1ZxlFzajQ0bwvo
ketCzPwWS7Q91/2tbBYyd3z3o8dQB1Imf6d6z4O2YG/MZRKn+i9+PBX2aC2UyeeKJAB4wZYYKGcv
JI9MHXt8e2N+sqsRU6F6rIlkR51RZQBS6OQ2y2XIe7EbpD/vNPajE9Esm4Jdb0Ho+T6ujbVw3kFg
xyMhtSCdU7VB4qFvnGF4SeBl7aTxVA1rfg+CCBMW7mZRIIib1GWC2GrBSNxoqQZ7o3Q37EYCMSyY
WXhDus0C0pqDS77OM1MZJhVv3AnYnwQytjaxn3G6X0giZTLtN5IxPl5+pXhxKgZP9ORznZvAtfuf
lk3gWbPVHxrwegvEeTMpWR+ynQWaFhNr82ibAeE38sKUTCR2EmpPsIIVdDwj1Rq4oRUcNz0aLzQg
xEPztnncexwEfuGe4lz8c1zSYrR4wacZEZclDcXUHrgli4Lhnf5I20Fh/Z8F3iToMv9vSQLRmboQ
by3tkkXSaL90TjCgiN+KJCX2bHoUcrKDYfG8YGiMbKcWsr96h1PXZ3CVeTuBCDgUjOlmhT7ZqfOd
6/ydLPswL81ba4ljE7OOKlVzTgeiYLgNBi8+gAlY1Y3AK9SCztGR2InLCV0aYXibsth3xZooxN8q
HvXv1ocJkNRcDz26v1ErXoFIia2jQe9YPHLnqKs2CzwDEWFfq4rfVlDlF83bovDqiRwfrWUnB2Hn
+4xV0HOC8cZGSKeZ6cP1dwWp3Be2IA9XefXFoJThkaj/yXSpQgtRF4rr6EOfspNT8tHLdqfiPr6b
EAvQ8otr3iIlVVqab7lrvxDnGlCrWLnVgieh9RgV4nVNEZwJXKJNGrg4h9haF1eI/SbjV4mlZkqp
7zL2Rs7zCBDlSJwm8QQg77uD67Hx0lN/LaBxoCFvI4XcMc5tAixxJaQz8uoesda5YboidVDtXqWo
Gd1bLTVXVsM9qpGk2IK8Ixv1tDEHKAzISUHiPZOBdrJ8A8lp8qGQu7Plz9E8m6ic9VX7GGtvFUBD
dHYFkk1dHjrDfo+a4rOvm38oKeOdRtJHYLNLrLih3HE8gjr4ZfvUMr3Q6q0Zu4+EGNyH/2J2/b91
HvCa4j4eCVW8pDHzUMKIcsfoz9kQvzRrIHMrOtzbiLiZn6hyqw/MuJVAWWS6/t60l4rGKqr2miNh
vJTFpzRFtp9Ydu3Jb/mohIPaf6ifOyrCw8hoPotL/8gb/zym/XD1BuxhkLce0IWLXWW7ZDqaNTiV
bsovtGEnuZQRYzywGLWv8M9bGV50iyVWDYUiLt/GhkAkLv0WI36EAbwib65ct2y9hu9mUJhpIvrI
XiToA5SrwsaxCd8pk5AydUCC18LjF9XzYGKGk+5w1VIf67KG4qmWI+8CYDQcl3p6yMr5wdAj2ru6
lh8alZ0Zzi9/ZK9zmmFF97QJRRYZK+9a5FQB8dfuAYwlRgI3Ct2JgfJqlj3CcVjOPEY+ywT2gMQ+
bBX2qntpYqLP8LXijxr9rZEjF1J19b+6MtOt3jndlYy3796n9y07az9PtvUoPVIMTPxViz8NXJWu
S+nSiytggvwQ9dqfWb9WZpf8FEk4JTDWLbOQrxMmrb53P5y2OWkUP8zfcbYhrsjPvBH6sdNs1rhI
3tEuOdu8sZlpLdmhmAt4Xx6hPax92BKui4xW1Afpr4ZSewGmYHuhJvn2/GMBCehLi41rzKQjpzXb
ZT5b29KRF4u6Bho1ymk9HQGyxVvWpv1Bqu44KGGe/vuB/Ph9cQRiE+gm90awC+ACyXYIlrK7SWvc
soa1Mj3GFkaMElXWSfkVRvY0a54sPyHsUraQyDDjlGM5b22Pj6DXWHHl6zE95xqzskQaKLLkvyqP
vYdGAtJuzGcT6nfmHQXMu0Pis1Fly7MfF8O8kyf7PHjsjhiFl4c0N73dwFiPt5GSoReDRUOkwemr
+2Nm+acSPs4m7/16T0xivHqlxKWW8TtqgvR/80RbzVR3VU/K439qp8abMKep6cRRjW5JF9O+XBbm
2E3aBo0sr6SGptcmq8LJT+WFM2DcRgXeQOqF7JLaTwgBs6vRO/8z+qnfQetWuMwh3EWJs1ytvHkG
78GsvVZQAPVN4RXpbaoMJtCOdgFpIhZrfJ6Lfk9YHflIa0NE7BUBDFK5wOipDUTWPS21kZ56o/nh
FAWBYBiXNiYTQoyMv3NSGLbgyP5YyMKeWuYOhefuS9fyzp1W6MGAAxGJq+ZdcKKrFygtqwjwDiGU
9jpn2gBThJjE9Udk1dqGPUowaPgECkMf75XV4rLTkVgbuXYqOajjhtkCKkE+AoUFeHRp12t3+pC5
QxgpCu+8tjquTLRiZENd/XpFPDGgiqKOpoYwDLGOdslc9xEbWjefoBIeNV4TgIUWMctxf5o0pra8
2FjyEgLmGJLwrKhXp7Wxgs64pXNxN5JxuLZ1+6N35g6ZYv9S9g3ZSxaepdY3HmlaGLxsTPfrVBCh
CMT3A3FEUC3GHtHF8O5mBPQCI2NKrmXWOUMNHWbRhI258BJ03YWHhomFosmTebaEKzdxYn3PPjmQ
jfFlsvWBoJT+5hGuLo4sr9Z4FA0fyRiMmNiobrkLuqtaMYqD636apfNEhs8aKb98EFW+HQs0qJZ7
T0tyfqOB2UvN4TNMC4096/l26Ahg3wDUeXIRIUNlrNmWbwRw/A1l+BLkLa2yB3Yit4v7YJpvMwSn
NVQLas1o+PtBU+xHRX7Bjv+YfUIs64kLBF8W9g32ekPyDJMPU3/R86frR5d6LMYeheV554qc2t53
WOqo/CQVo0jk2xktoadvCQhQAbw6LRdGaCS2CmLWlEbuO7uSMzmsCkaLdfqXUXDWW6/W0Lz5gl4B
8dlft4peLMa5ey0SH3UBioq8qqBKgA/34rtBInky6SWxbehv/rq5nTqsnp39F1wjrDkoXY3+Iafx
x7ChbPVdEnoaTrjpx3P+uLMJgM9JuRCRTuKs0vCJh5zbhPimy7hubT8l5E12Yhu4HaTj6uw5J4dO
XmosvitxLqaIsZ3tYnigc2Aee+jt/jJnKWQKHgAPG4fEkbHwkXLPb4ueyyZygrEcJ1J2l9elMbpA
xPqVsfXEJNBli2jWRMdk+p/a0AKLIcxAiMSVWlgj+OrhpixhsbD0G69C29jLhs9evbPmSENZ6c+L
40GmyrD56/FJ2M27hyFrDxzAwg1CYLQOKFfMNuJRoY6L0T1SEwOn1hVvaD9wKyWv7Lte8t59siRT
+bhTQHLmFyP2QPoTAILqX3yJzn0d9eRs+c8LLYXEdkgoebJZFkuHHLFTGtoMeARRQaPYk1yD94fu
bhmR2Y8GCSqcLjtdo8pb5JIGy9D3mwnSTmg1LD91v7yVilNLx1CLUHcOZit67czfIoNsOUPD3CSc
4nEn/mQWwQJ24u/6wf6JKgckKhFvREUZryp3MXPMBDgJ0cT73mL7Ts8Z9HqJuqvNcI/5GCRLwsea
fFkD6ZHNR577aBdOvEmYiGMnkqYlz5Cw5tfKN94AGbVbK2aXbwBCRXrazrvUKn4UoXV7/GYYW416
ExqmCbqn93dZPLNHXtNOFt/6TvVzsnbNkuhdfJ/MoVlAN72z9Ypuy/DmQ8dbtAGsSfeJEcmy5ybM
J1ipuJG+XOtuJfROSTbJNf4PAVUlIXyoOQ39KanpK5sPF7VYMCbpBrXLvwbwH5MXApBWL0485A9P
j8mMRs4yFM6vVopblyCVMnP9rpRzzUkOHr6brvyDIO3dJn3jwkOjzb95ZrEbd7o6IIb4xzImJ2ha
tc+19r4UkFA9p7wtPt2A8x5JZGJxw1eWxN1HOrP+ETOKngi2iW6Dwljit7m0bxVqrUDGk7bVZX62
ncTeWg1DTgUszYmKadsUHGX68NqLOnCfF+CTi/ROCmdl4FVUgPgcksk5Isa41HH5gjNjDqNiOaaL
BT3Ss70d1fUJtCXuTeyFu4XKBFWVPHdLsx/0HIg0cqhgdJt9QUpTUKO+SZbO2om2/l82iNBdxlsP
hGI3GDy+9ph022nAQWxj8ITyxn2ZGP1JSqQ9ND9AWVoi6VpvSY+WfCoiixWbJZd1FUhcSBVfCiRC
obHQjQxtoZ+xn4htSvAhSvE0DdMaUR+CAes9QeY3GoAEdO8FPdd1aQrrEE+s1ZLM9kFzPFuGGN+k
k+P4oK29duxIJ4xclFvLqjcSh4laSbehvW5iX7EmXX/oXWL8/z8h/NXGmE67r+x7hEvJU7N7Sxuq
LyERxvn92F09c3xW/B1JkVDpMS3Ml4k5zMNKM+thd6yg2DdJUu6vyNBdOCHc7V1tQvxkejoshnie
RkRJ7ZpUROYTv5ID9cZACw3l/8dw0SCgvrjqfITBONa0ZLAW2iRshPFEnxY2llYwarNumVyeUne8
uOiCN6mHYN1QzmF0SWxe5h43AZIHo16VhxguyLxvCTcyL1gf7gvdEUFNq6A9Ykldlu7DjExIDkBE
L/ZeFfUJ3VToinjeuyNj96FdFABSwzhUM9AwpD82mXTgRr9zir9T59SHuqqQBQbkhd4jB8eMB8N4
tSmUsYqPxaJ+S1FdsbywRfBR2meqPrAWym92YuK3m3naJZ6cwFEElS0Ji1225gcs6+3Rp850qzJl
V1Ea65iUy7uuzoxM9FNRy+EW5V7Jk0UIUJrKce91mdx5i3nyB9O/mbpan1N94AU9z8kyoRRYU0CN
WA+SwvTOmq8TOQRxGJ395AYGiL1w5fezlnYOM6aJsJsAC5mzjcvaM5YDXDEgybBOPe46+B8rAkCm
F7zY6NXFHB00XX07RnuASKrfhTJYEizi2rqmvhtssR+8lkE1OCx2HEiWKuEeW8enNs60nZZ3CruN
YZx4ygg+xijeTc0ljxm92MPDZINyL/IGawaTA1D6s3GgyQI8Ylcxvp3UvPiL++x0XUNu8YDi1nUv
M7/1n5Q5ELjwbm/orh8sDtYpu0QAo1Pepe9xlfo3h3eYk94pACQbLPMQBTWWlzwGU3xWVUfe8KBe
kqyfbzAZ2FVH9A09xLaNA9/J4HM4i7k/JVKUhHX63g0VO/F22D9szBS8ph44hal5ISwT5oPv7koL
JyaV1EKNmO6GNMJB7+DniQeN0Jh6hCToJaiDoicLacNL3bvvXjE1J8OprjWQ4dda18WZKNt3a1ac
Gigc8dksjNCiPr0lJcuzOGnUTlFdnrFBbrzF8Q+T6f/qtm7+KaGV+UPa/qQdy8IMI7BLbroxZdYV
Sgvrn2LMtunYxMR2V58zNxn2sxoANWCo8oOF8wcQwHqnN+UuqeZ6W6uIyxiH4lr//HNb5pReEj96
s+KExU/axSTJle6oQ/fzo21XsVqxWnkqa+FuzSnJMQMqeiwXd4qFxa1bWM1jBHmjuLGPKNShYiVR
wcRY05/b+FoyfHKVhkVqYKtfewwI0zm5WAS97U1xGgofz4I2n/Kqn0KW3fPBosUquviRdnBeCYnf
NdpwgPPP3Jn6cExxz8A4dsQjniVoEyvttxU009of3oiJxKFnbAcAMoEkIJfDByNdV3wnjqmfjWMy
40ljA4UgARWpZFDlNfO0K4vvNrN/227yDn5y8Eb9zRTFNoHscGiszLl6WnlGdFZ9hh1Bv++8us6m
+C5slX95o9xNDb/FbIwgWDKX7KS2MpGSYssb0yZ6aPoajG5wmlZCWIee11dFuEo4CMcjFcQroGWQ
p6MqLm1U2pdsqWparKLbZ1kcYUGa6+e8+BDpm8bIM2G38mzo7U/cRi78bNPh0ScxaPGGcHKg5lBA
ZHucK8ioHcnso+yaoJsTczett5axPoRJT52YMSmkicIgo5RL314D3ZoQmQUmIqB89I2bjWbeTNR8
ghaCLxTjW1/P4ogkiXDl+ISVfHyq7OYBRjU5sxEjcQEKsEqe7bLL0drCsJ19D8Vfyl5isW7rxuv2
3z95LQcBPWoWTGxVhOWJM4uxL8SW6d6cGXv07RWrTViC35NzNrx4jfniCfVSmk1yYTz12S2yPLWR
l4KLl/0+0opLPEY3MoVDLAFQQxp3uKOgpNWdKvXojZ+k6b3XKHc7NIc66hCWJpvOy917VRhumEx0
v3EZ7RqXyE1WRs2DCQ1dAoqKLdRYqk436u9lov1hx47rpijbwzjHWBGAyPtpvurz8B7yIdoWGshI
UO9UvXYtNP2lU067i4z5NpRxi1Q00sKYPHcWV2l1tQz3oxCLftRsaoexkvseQkgwV953uqpvgGe8
x6Blz65q/0XTLPctnMkbMMzVVxXVW4w47ilbf4x+XuzL2HhZKlve6jlrb0DI9h12ahY/zU6Mhrbj
PApHKBi+xLEqkmg6WXb0lvl1//ANbIXVvKS4WReeiPyPyRhmg6+dhf1a0xVRxZu84tNHKZOdSPsw
VSMkSqf9tUnDHvUKKFSVfDkauNAOeJROmQ6/2QBT4n10M2apieLf5Y/Om5wVUIPwHBFTipiSpQqd
rZHkZxjM2kY5tECRX29ZbabsD5aXnnomGFoYr0uLhzLygLZgPE8RbTW5wLNF/LBaOPRmskAKbISV
zt+eCHD2pV3Ic6XlnLZWGT8PGUEtoOawcOAVtbRbmROUzUG+bIdqQdeFQkjXzPbAuX6YuvQDxfty
HPs9dvz0vTOZpeaxKAPGPJgVk2j44MgJPLnwHTiLOIjuhUYrf/Wm7qJMD2lU39pHZLsoYbr+WyNI
95HhpFCa3R8WyJo0EMnwoFd/YSGTPVvedOYA6I5RDh8FbZP+sTQYJUkdYBk0in+1XlWnPDI+NEQH
GI2zhKTETE9CP9XzXSS579pJhrVn/Gox7bwp5/GV+jXdwQrjlSibLboKzn2XNtLO5werc1T5YvFC
2WPvmM3pM67qh14jirV1NwWek7unFBLZCPcRWQ27u3SoQ0Ovn+uk5Zvio9otK4c707x2W3qc2HJA
FugYpXcEXoACWJnbJk7VgZuW17YRgIeAarHfNnb25K64/by9pJInNc5KEAmU/Jjyz0MG2qBxfwtz
TYHl2L8yVuCZodTbOMsqECqtt1lGtyUxohMDBQ5/g/mmwIlgDb2BVt+oAg6yBwHM7pXcAGDMrOyb
/JL2CRi4pgV+VTonbsLf0cqPGPTKXd94O6kR4+z1H6rsi6PTedStxXw0RoDksxxmVpOQjvx5YSHY
rdjJ6RMhHUdCTu7faDZH4t3fV/hb4Km9r2tfxtJ/DY0EjQBvh2hLUiNS8y8ZrN7JZx9fYPis2XGv
KpbcmJ9gpROOkb0lZXmTA/ECLFHZ88FhRIbIM1+xPGqT9qkRdCYFhNQt6qknTqbxmJvshfpvKKIg
s7Uo5WgHh9oj3rYVYsYpRl47UjcEOWDjMdezZ1D+nqH3r/YC/DyOreHMc9m/AjPuQpt43J2oAD/5
Cgy/9mWbLEbMHFSfjtPCVyiqOhAnva/WBVQTmNWQHwqnPtdDtpNgJ0eG7uEsofUVkNSZLNCttYZk
Uemgk0ZLDi2/+Mpth9d3BPI1jMm2IBsR5V0Jmt1XONhxmLfU1kZ1YrH5ZlukJk4DmmrFkDWjgsjL
beVBYsl18rILBBbD37zwT3mZoc+NdXw9nnllhMh/LtK+0rQ/T5F+J8TA3pUl8jFScMmKMIrXEWwl
ZLy8DGENTAFEAgfoUrNLWFqFOoJORmRI09dt3EFGaGDwb6Ir9Epsa2LEU5uYw/E8F+mH5tr7sbrq
UUM0mqufchpqLC/xbprMHlkmw2M/xhMu+ZUNP3TVmPzBAiPn9DG5w86VeMCK+gmaM1J5zWSjN7sv
Hli/GvE0NCBgzYONfdbr5NbSFyIFFsu+NXjEUstrniW5SRsvTuIfo8NDl1nWGihh7pe8xlJFGx7Y
q3jWsFp199FblVTxk6qmYz6MpzX0++Yi3GHfgJbJM0V8mwjpqGcpzsno8muZyPSIFT16xkxrMemv
JmDBI9deeRisFIOyHDejUloIhfqA9LND0FroJ8e0jqUfo6My6m3nmNGn14tNUkJVnWxEMFr9ag7N
dtFmH9pe3gc1K6TrotruCu01P+Sz+EFiRKnZDVqozOHTTxMQpkRnnDzRfJHF0G17Ra1XIHfFjDIW
2qmSU1gOrxj35zOsEhZ2DskYqmT+3Iyf6J+YqDcrhgVJ8IYl5meKcuvir9CoClpWZcTx038/+P75
a+X2X0L8/ABcmSI6rj82WevcKh82mGJxAEFtm0lCDPqFcg+lV0jTML9nS/3JNbCbynp6s2375FOV
nccioRXUrZMe1S+NgRaERMp7xAoRg693QxNvbDAwmlffYEBOPhHr49hHVTZmJ1XE5V1jBLHjbj7M
/bCOGXJSJ5IUSAVUDJSddk0VYXihHbp2DEbAapgpxVgzkEAKhq/oJBeSVfZTF7/6Sre2LGW1FwMK
Pkb2od2PuBse7sSDKeoI5b9t1Ae7y7G0rat6Y5FQbTkgkPR9is4eUXIIuYHtOm9Sv3YvE0ngl6ln
cpcvZPFqY68uzoITaJhSnwxM4PpmQARyfy8K8+8wG8610AVcV7+otlpCYixLLgb4mhHUKv8sZQs5
mb4bPmn5MAq2M6TAqpDq5z6/m4lzxHPmfgubLZXVGAeHwu3oTHb6XFbXwtanez55YTRn0bHISXMZ
jDK+VJ3LGNZe3Rxa4XKGMB3wo1VwNyYqHGZ7OouK6sFArMmKeQGtoC2nyUxfPFU1e+h6MF2gxWzh
voNTtrruIAq0InAa922KXx+T6jEegH9yAotUvBpR7e4NVvFMwzCxG0XyP/Y8D6+KnWMh3GTXNssP
JyePvL5uTidGqoPJZdwyhDK048DYFq1+ZlwQFA1Y0l4Xmmq+jW5LLjFQ64aPETY/Ch231S+eDsVN
OfZR4Dx7/PcDbd2nk+cRR14ybVtsJUyS+dfUHp0D0UjM0bPlVNlpck/H7o48aD7TszOi8n+NpUEK
Afpik+pzec4s1EIYxPu5sJ6mhiXzIvojOM7fUvXaiZnrW+/iKaVBu1vmGhcFIQtVkoXDPPO/xqg3
vgv1k6zJlCoq3nvcb6j5eX0M4dcfE/KahFDtLwENw9Mra5sDEd1Ji7q2G4pLDhxwtn0smSy6gQND
00ooWRKnnG6FJ63T6kpaWhhMWmwSN1LS/upFn17QJOxyi69am6h8M8JiGo+KyLXT60zVvJrZSTkS
zOrUw1YmVYvH0+1+lgaZD3Osrsmk/03UglaUqOqkqI69VQBcoWTEfwaG1TpPTnonuGJhelREG85w
EluSfq+ljLQsV1uthSD7ZorJKf/XJ2JvVJj+qZm6sOEMJKQmMGmqmw7iKHv3b0uC6SUO/F8zD3tt
fE3G+BGNaJic1UMzkEkAdyV+qNbS7iPstutkRwgJ+4xeL1Ybgr+YgNoJCHkdPoDz1UIaxZJorJ8r
MBmv+fpvSoPQi4SQXD5QGcwH4kwcCkpx95M4Bb3/rukdMlXfO2a13X9G1JRtwvnNW1CF4yCxuCU4
EvLsMjuT9+RE2qdXMlJesJpjf/a4rYVhofPrcMPkRDKZjPOvjLpfzaiNT6zkKH0Lm5m3GUGAbhgP
wlqNEojZBtHy9UJCIyJOZqJs69uo1bclPrFdHRPyEIPsbFKjPMoSg3ffttMjHTl7UJfNdL7Fdcyg
PPYFQVViSlZ75Moriari2EhWUjLX47BoxmvnSbLpNVSvqNAeTQOCXbr9S1MOMtBk9LGsWbkyhouI
N281hoaDxqLeqPC/RN2bm6d/W0LTgjyxTmVGq4uQYO0+0pVk51xymYsQ3E6GQcx8ZjDQhZnffNdj
9G8wxw/VHjXhvUDA4io35xfCD3Se6ujXRrvrTkxYmGQ2Wz3nf6/84Tp2y7EoBqDM+SG+95plsvXj
ZR69GWkIoIY7qv1x76dsh1FncBPElGHA/z7jhl+xmUAjW+m0ASsNOtmaJJ8LZF502UT0jJKCWsNH
5WcvYmThYXvbfvDtsMgmhEmrAxBsmB60Xfc0ZrtBTc+p3/4UyvlfmY3vsYsOIUnR0/f6tiF2ckN/
7nrlPdUdpgOeIYKqAoOXiltq8aEvYKa6JN5nTfEvylqiz0X9rqNzq7XspnfDxdddwemTPpPclIdy
rMb9GOF58FJemBqcfWRscFBIzCgUlha2qf36GegDv1btjqiJHRcsXVRPvPPrr5H8Ew3beo+dSDsO
45mko32hIfP0i+g2LqkT9j110lhn3gbwJTSWdqPH/N9dlPckgYxEuld9fdTg8WWGDN1UaYFZsqyr
J/fvmMMcLZrlpC2FiyA7d8Kudc6Vlf3xrbFigs1WyNOK6tQLSJMZmTmDJfWt6dKUtm5cHsEyQpTL
5Uc7AeHoZNBnEtRWlBGIIZaPmllEpK89XZY0W85ICPbGDtD4dzO9ZMYZYtxA/5sMNABkx8e5RvlF
+bRiPgmpUtdO/LMqPLaojUjEKFsJyie+l3n814GpHRSJ/dvXLvoVDxuoU/IdDRaDeB/V3ZjML3qc
ES3kmC99WyFQ5hYkM4uMnQVap5M6HJV+fa+9V7Crb3bKU2asb4Fy0r+jiFCdGQiJGZVMvD9MGZlG
9QwZOB+TMfsL0vYVGS32lwm7rZpAjOXyzkbup7T5y3YSnsnMK8XcCZA0WB6NzysCqhY0FTEoo3j2
Wl8/5N0n0w8TCmDJGqKDxIwkodmmOqlpjFV3RVLdjUm8JLmmH8x4SgITKwVyXPEOIAMH9EJDFVfd
Q2OoC1Gf859YRRhmMRMYz9buiT7eGlYMW5fqKJw1xssGS22fTiTgu53QVbbhpAMKE1UAfmXG7xv4
0Tq/AfMcQHvfuynsexaAe5XEfJc5aj5WKxcGg2Hj2/NGpgQK2FwcAeMtFlQbO7L+eFn2O8mKl6yS
J2+k5uWdvEda/6tF1au7fn311G67SXX33vkXYf0I5eSVoYfOMbEXGVQCy1AJ3UgmLUOriJPMyrMd
mcvXBXIUltx8T66YvnXlE9DP5tUanetSZMHil+5X5h8HN/rUINVfpGT4jDrA349tctVKxz0LpmOl
Kd2nmmyMss4o2rAFwl2/F02MXc20t7qo+2AWRRPSGGFOaeDX8HjYoO0OKOUA/bK/xQ3RhXTSoZYl
iPcpilxUW8InuUrZe9nWcWi74G2IOdmS+sqrj8GICo4AzylO/zJJY4nzTzkG/SnBsb3ykIQ0znOF
uyBwGYhsrN7ddShRQkvn6WjaMpxj9l68J9UO+85GUvZu2DkggWnFJldOt5nGBmm6kX4g302CGg4w
+1nnaZzdLRS9PMinZh1OAIqeMn7pNEOx2jAnqIil0VLecOWv8B+omnHDtmTuPP0gSMFBUo/CcemJ
0jOTQzK7pwnLyBb6VhYwMgyUodsHzIltoBulAVsWqrVLXMC26vF04ETdTV7XUzdob0py1rN2zPe2
Z4sdF6E8OdVzyp5ol7YZ+i49+8PuexWJYO2p5mzaSOGDBcpTokYt53kAU4u8hzG+y81n+ijDGkiO
ZfI3sTWLUVn8GKfkl49C3+YcgAE+cH0TZ4QYyYgJauOg/FhfmrZUP6IeYbAGfoWQWGTzKtuPING3
yZOMuSIXKTj24KVMhpfvl1FNiLpNqBBMXXvRhol/tlTiPOk8vAi2IVrXCsm5o5GKOcl26/WZze4b
2rb86h1lPihXd3Nt21TCUEcXfMWN06Dqxpq+9+pu7/raK74QNtSEhxaD8akxGgeTnPFH+xPZHliK
hvqInuRldNgRq4wXZo5kBXCCFALf9E65br2pDPxu0+7w6gw8OvLbS6I/YGTMoynMb2X7j6mEpe6t
r/t/j/P6XMucVbhlt8NOkWCSWPG8YbfdhXW7z2il1uaWcSdGtQCr7zsl6GeSkjqsZ3+XiZu9xO+5
zf4svrquk0yKKRh7rspZ3C/cobbixxa2pI9rsUPKyKyJ+hqyVMen7noBnoI4mOT4MQkPSVcSfUTj
aDGZiW3Ui/oL/ajaxKLaIuWNQ1/x5feTdmI29anBEttZCZs7f5o8NEZLtatQHPhD/1lH08eU4LiQ
TfQ/g+Ap5MZsG2KCHSkibCa0Uu55TPwteohmTuYww2rvLhHlBeCwDVwI6AEWVa8CjhAbVFB2ymPd
SzT8RQ5PfcJ7COcH293sDY8Re67kHgK0ZgYtiR4ktukBHD4v0KX++l9NwJa2oB+ldW19rhV6aoo2
mz+qsHn/3B5PLqoL4Ql9RTBu4oL3MNf+j70zaW4bSdf1X+k464uORGJIYHEWl4MoaqBNibZpbxCm
ZWKeZ/z68yQroqNsV9hxz/ouq7pLgoAcvuH9ntd4mUzCXvyJ14Akpx3F+3JtNehGF2DOW0+4XAsZ
byukMYe/NaMH2+F71Exi1wLpQ6Yx7263chmBlp4byBgzUo4FGD0Dp/hildbJ8EoIawOhJUxSHflW
NHVut2OYD9S4XYJ9itzO1pTNlxbXxcXheMgJ9ABxPMwTXG+BQCeO87c4iLgGCRWHmMPIbMUXiAg7
E92F31sM+dEKub0MKwjeSEpv97KRNIpNvvEBw2xxk6SxTYhWehAw6BbuUzPeRamWIU9Lszac6SyN
8Vn0pveSgDftncF4Tm3Oo6VlvFfHugbHR1TPyKg4l5pEnN2JS76PJL0HMvTqfnKZjwncEEdLnZHL
oQueusx8d/snpETwAAh0PTAtrju1d2VFZJFsVZeJO0s2NTu8w7CwfgjqPl0bJr8zcMbTDBf7rzhv
TmFHO0u1p2SLKlPT65zyzqsrPkpAHGtW/Uu6FO/HMnxDdQ1sJTf2fURFBSYQlw4tacbiNQ2yIhMW
9qFjCG7VYNOjI8xkXs5Lg7ee1ZSPI0HkxgmpdsTFvvaY+o4ttkRbhuVd72B3Q+xZsAY3yM1I/CNM
PFxej62jOmbPI8pKKXdIiZBQKONdii8vZFJBPKCroSbNZoPpMcY5mQJSNU5JIWfc+hbipULsu4Cj
z0LsvXFLdCJWShOwQa9nQX33sEcm4FgT+qKrY8IBRsCmwPfLrjEcgWYdDv0q4HumFfMmTNtvB5ud
2tlHz5+A+WhiJK6Im1aQPXRkBBgGtCAruh2CkDfbqdXa/+CGyzmMCEPygINqDv0Xxl3fRbBH+r6c
18wJridJnN1bOuwP6KtKmyEy9TEB2ZR6VAt85hQ949WqidsNh9DFiXg3AIofTcYku5EYF+YTVqO2
LiNaL+yOQwfSZSsZRuJm3s8VxXwUd5sWcARyK8T+BIV3ovQglSb4Xba+eqkdTLNJfnGCRsb4HqcT
r3CzfZ6mX0ITzm43ncuKWD4cwfiUTnQXGvE6Habudjp6Dguha96nYzFhq0Sq2VifG8OL6Githnmg
etoQkBte8maEjDwrdkFAUHvbX5KDgUrHYw4LiaYXAUGLrydbwiFuxMpg+tAm6Mptbxfl3ROzbKwT
v+cjd7y3QXKZxsAzkRNSk2iG+zxyv7UpkfUydu8FJm2sKhZtVsVvtxu2xjRRd96hSjg6rp5qOCnD
8k1VOIVwhiIqJDxkRM6O7Vc/BysuK14vOkLSvYJDEe7WG4UaEAKMwlcD12XR0q4eSgQxs8115rEa
1lPJSTO0OQJ6tTVoaq25d3l/giAM3d6dGw9MtOUed4TONGElIu4xCrTdJjYmkUJrYTkFlyX0pzQ+
lHVDatXl15w6K4LPChVngVeE9JkE8QDQYSsGG3k+V756DGz7UEvC80YpLM7pHC0NWyzlfx4Wu9la
XnyKnYIhhf4MhuIp6OlCj938vfCzQ1PxHzoDzcM8nB4SVht5w4DelOAKVEu7tfP8zogA0SC2AhxH
GXlbQkqy7RKpoEt3QIwFhXkm6uZhwT1lyJ5j9Zzm+Venw2mpLWhlosybTr5ziAdH3I0chNsxjL4q
n9UYm+DMagao7p003bKIvhVLT4qXtqTzzJkVM7vJH51HeMGvi82yGmJ4UG2XAN/WKWtKKkkdBq8a
a0wP9bR8yCHLrZaay7kKZqaKYU6suSsAlWAxGzA6ZqVARYGMpIAeRbtB+iHfMYrNrUlGzGb9lDsl
xd0RWHuEQ+S9EQ04ldQR4Orlo+dIf9PQ5WIcknRaVNEju+qv+EN5vHf0j9EquzbWI6dfivQW+T8A
T4c/1qoyAgm590jcI7dZ9lPFFJC5lCgS28jYZKLhH4Vqd3PMRxgD7yMaA+xS6hknG93/ndXdsiTD
Xa1OYiS7zT2c2+O2g2M0wJuqrWuNHw4kCs6mWF4A9LG5GOOjeraPY8zCZdWfGEDxXwICLJvNc7uk
KBzwSfu5oOiqaBRTlrKRATTg0dT4rfUg9k6lINYX6jtCr2e2c49bZr1KrZ5SGN7FlLAbbJZ1FGGT
MsVtSJumbModI8EfqtgwOUek3LYkXetYedM+blrWXIX1aGTa5muKYWCGQPQ9M2I4C4uapiv3UoMJ
Blbyef/YW/NetD6myiYnGSotyNhN/IxLMae95NJXyra3lN2wQUlMaHMj13zWEZcbrPc7jIioiDgN
LfGEwcppUvDXpGduafem2OKglSzF7gac/P9szj+wORVQTdO2fkfn/L/F29f8a/Gvr8Xbvw7xt/Ly
tfkXgDn+sf07rfM/P+kvXqdv/dt3hPBdaJ2WMoX/H16nL/8thWtB7vWZhHaUB5SzKIFp/Pd/mda/
+TcSKKdt24C/Tec/vE733wrliet7IBKAWfJz/194nVLTOMtsDsti//bf/6U8+mtK8GQmTwYflJ/2
r+rb15cYwDiP8X/atqbYEU/NzsuMj5k53idOfoFJl24tqMo0Q+uCgkXfQVKILpW7DcApQqN7kODj
S/QmEqBdTiOtd1O5MtweGm5prQbnuBjCX3c2nGamcO69WW7NJXp0Wlz1/vYR3v/1rP8q+vw9FcVO
P5T89U/wLF/4jqt4Y6DtfvwTLLrIAiQZf0IeEJcZ/l510SXFcyaMagZ6IyTwkQG2vsWHOmfwlRJw
6tJ+/8Nz8CF/fpU8h235kjeqfEf9+BzEBpU32lmza3r5ajXTvbVMw7risoBNsC+TADPFit4XtpYY
LDHr6NO3rxFZZLaFV3t7//vnYYn88jguyHoTIwE8pl3Naf37l7U18ivP0Bn1pKS+qU64eh7iunj6
/e/xfwK+6iXkAZDj19jK96X109/tLlQ+gCMCiIvTi1l/JgcS66wesUizEYYTv/vS2Uta3zJiRsPL
ff50DXGA7v5W5d4DGgxNa11Hg/WeVO1+oeHbIlGpY+cYkbJRuXfclXNeEAF3ywEiNUwIuHJU0BiX
ZS4s8IytzWg1Y6ZfBukRoc+sBMFdaE+oENoENW2cXIcSSwuSHkfXV6zURKUr+BZ2YLSIowzAl8Jj
TLQ/zwRP1IBAd9b20ZLmRCaT7eoivnRjR7VHxkivuj20/g9IHl7jCh1hoSHOmBTT8BvOerlFAX8C
8xRHEDN+bpxEg7ZE+hYV/fjoBQ6mDEIew8LwVjYzYKtafyapwB/k9lO7fJKDU62X0eaHgE9dtan3
lIBbWVeSTM6z7wH6RMQ86bXNqWMpRKF9dWYK4GTYAPxsI30yFvfg9MnVR7fpuXJXdPHl99/e5ID8
aZFxDDA5JEzXFrbt6UX4t0WmGIzLwrjGYK/xd5hxtjRfVh3jxCxsXjJpLphR9xBIqtJ2RCUe6SZ1
C4PEVAWn3z+M5f3yMMSurqvQzsrbifrjw4CnVVVLDrxrZhvMJ2ojU7IDLSU+Sst4GL3RYPiyebZG
EvkQOgGzmnhP9AJiTEje13kuBsq9wMoJOWOf4LozLrPc2KiGBocPQVT2PQMt00bupQqrk6M4XyxT
UkDpxl2YTRdGYBHEunzDAgDY5PlfyghVaNGj1EPSsS8tB+mVsClgpX/6GNavG9F2TU/5HhvedwEP
//j3C/AIw0wvdNcjG10VSXN0yKiplKqTRRUNgXKKpGcgjsrHh4UttAopsqmGwqubadh/ch92GGQk
r7lidKskJ0XCmdBVwrGqhrT2MKYhSgUfo9Pc3d9O+t7G6cl5Ui0bzjF5HW3jn+b0xZP5ZfQ82H3o
W3zroGx1SlMmG9zgD+ePKX797K60pOswruA7tq/X6N/WINOhhmhAY+xGxlUJ8nkS2uRk8FTyZAPa
rnErriLUmiJin2EQK//wCL+e/LYrbem71IpMASrixyfoZR6Mvd9kuwBu3hoaFrMuMaru36/vf1je
MLrh1HiCP5Iz/cffUmQVNLs64+/sRibTZflu/jhAV8yodM7TuGuC6E/bG2jjP7xc21dSSmWio5c/
rSlaUkpFuJPuYFRc6zq7uuRGYuxR3lJHozgB+ygol29NOOxc8P80VyyEl+Nk0s+8942x3aicRWjE
4aU21BYC5c5vOfOKMDgx8nVlIOIQu3flxFxeXXIrt4rjOKQsOBlfnaJn+hRjmHWaonnCGA6AhGNs
LdmdZ/wEyWBhnoYMG9Y9G8vLXksT8svtWLcK72RQUkbPoQ6gUa7LuJycmUeMx95D1RMf5+m5gfgU
0hmRTnMf6f0xEufAk9AUbubOTDvf0uQQ2ZeSwqeYghKnpYlLfG7OAJgPY1q/lDHJX1vy+5HgUEdw
KAfGVyYfsC7p4+vtVsR2nVOvOvseTtYesoJ5Meif0UNnKM46hplrgNby34+YN+S5s+mql7AA2wZV
hvjLx+OgiPN7wRy5lO3HqeOOkxWifyATF1yAL05iHd2BlW/63BCNc02d+JKLCAoAxKP5oW3MlzH4
GFi82yJ5CSoq420fkZPTFogasQ1o1lOB+OubhJDMjWm5y8r4OhA0tNI+9iXmpcDbzU7bnw8+m0xv
98Cn3oMDImqC7HJ7Ahsr1ZBOad186UYYsVYJuIg/nxmBkw4IbmcSJndPQlnHqPK+doyp+20J+ka1
Z8PMrdUzF90Zky5/XYBSXZsv1EHGQ9B0+xRvj08VanMuuAZIVJniVANmglSMIYao0vV1KiaK4V+z
weBNEaWG6kv/Uky8yEaqdJONvC7h0WqgZ2vVtaSeXlRrh5YNSBvPZPm68Qx3AFe01aQF4IDa8F7e
jA4z2rH33BUMqzQqu8BdOnE3X/QXVllynSnC4fHzGPk7qCNkchgn5jlvKuy6FyYHvgcRtR4EGtsR
m7KycvbAGbh7PK4WZ3LoVxAB2NwL9dxvSpRteGDOcDp9kxioC8BoIlTUq2gJ06uNzRrce75nnX6y
0uLgeAxoh5oO34M2Cxoms1jHFDxkc6dXg2WzIJ3ajZkINDYLBYYhja6p4q+04uxJaJBJCGHRqz7W
HR42sd4NscnjM9BE5bEKdqP0HuoDKJ1PBjgBreUZ1pnFi1UuU2HjnF4X+7uvmnti8l2gikvfW7vb
Fx3z8juQ4bavtM7hXWlO9M9g/a+yggpqNzv3ZQ5OvhLeXh8yOVbYRAj+Q+8RDubpNVPwwqd2buHR
80StSWWuzM4xzigBYkXKY1TmMG5/x8TRAYe5z05tvZo1AUecWBsHbgqy8nSP0eUdNRt6xRWf2ZPJ
pZ1Y1vhorIoO5XKqT495SK9GaJwaNe2WCUTurMIraPvj7Xtr0uIwYutXQ7XYqmk50mdkgHB4l1E5
cKwZd0sIQVMQXkufn11ERGP6oJsrfmxUPhVRc0CxexelOgRe8ksS8vLy4muwCMKSYMD4x6eFAWQX
b6dk8Wmiq6PonHMrs7sliS6q6M5Jw8k6ccG6cF0DJN4chfHaDdRplt5pCiykdbQYbFl+KkLrXQiM
aeVOybUq3xZRYS1mqYOpj6jFDq+M6WEu4HTUETlTZnBlmIDRNg+Q/TJyGzFG9eYFbEwn5JhRnB1/
Lck5u4gRlR1jnSmHkNlxplVIOQHrXuEhcDwV013X+hun8e5v+G0Tq3r9gJXPb6ygS+NMxjC7Prmc
xnmq/OI0L+5Hs9yfGIna5pa3aYE1bxwcbLW5LNa6yYuMCDLHev5w29TwyUg4DX41BgUW5KDh1Ywr
Jn/441rBEZe2rJjsLZ/xencZZkW9TWNAGMbWBOOy9m0xcGF5DxlaRMY5dreX0LTZQ2aky6YL+9ci
BazvlgQXAX974gb3NtKgMJNaHJdv9FTOMozuyrV5y8viAT8fzEeEOv6dk0WvUzy91dXk3yG6ixof
t3EK32sEhq+hx0eju4avqninF0jncbIvtdrro7itI1Z69zkLPoBHLNfC4LpIXfNIrwHQQ+d/Bgbi
06mHtpR+nCBe5FzSk3Tu8y7/om/cITjhZ7NW1XykaHvkyEgROfOQWBse+wk1lvnBcv2vTCDu9Oro
R/sofHUI6oRlyfZsnG+GPXzsJv54b+CPL5DcrxP0Wqsug8jnuqyQU2N2BMdTdu/M8pGSBT2GheyK
Vi7d4fG7sK2jPoGokC13FbE3Gu9h7dSTwAPKRb2A7N0FP4ji4ukWw2XoXFxt4q2fUqVX6XBquXRZ
aiCHK5SiUNjd5Ao7cR0oy9+Mhp5TcrtNTj60jt2FohrNqHJ6Fmm4nxxH88zkpsq7t8IEJPkSVeb7
PvZPXsKyUkqdiqg6EljspKTj4gmYGaX+5LDveWSrtY51l13NObwmRXvWZ3XR5WsaT6c0ru4mLDf1
BVwlYl9m/VOUoSAOW7nuHUjvToKAr31hKu88hnelnZ/j3j0ksXvQUcwtXE25XSSTe1PAddBMZE+3
c7c1Dn0gP8wGbnMeuDPWdsQWZPCm6J8rYR7rmLPXnmE6CO4sC302IaCLB+ik+EGp5RznBgsSDGT1
EabTaX0QKVceb1eWjsumjkIENqNYkWBtT/hVW+AhkvGgl0ErqDiahY5Uypqs2Fi5LSoCm5O6NJuz
Fw/fu+DD7e52eYnQB69Mbl0AHjDvkauj2e59f3xrBJv9dveiO5Io0jDqQolLx8df55gM34iOgDKB
twf9s3CUAVYADAvoAfjh7mnSEi47m54kY2maW3cM9ZxPj7UY8LvlXYIpY6Vw0G7WSG4fTcY98HV8
V/yVryOUQvrYyO5Vjx87S/mURkzEowgn0+E1uTp1EdMGr7YPZl5ee78+m4t/yudtPJEjQqrLNnaQ
87xr1+HGyJszY9ipKw55kD91Y3TFmeJL0xMXmWENRAWYALaOVspTE9ZFwJ+2w8gRhMJAFWQgzCdy
qYK+7JDl+YxWsZd4QymNiSkPHhyTY86IF3Mb2xDqOd1KX5DO4MKdeyBJ6vJ7sAA3cdTw1399Cwdv
vy7TPMC2yLiHraPZBFs51TjLjf29Feh25cyXs/mBMi1ep4WjJqok15pHsO2RKFWMjLMcRsR3tNhj
vkfFXsaHoFrf4sMFZ9PBA7pg+WQ3ehu0SYPXJzdDGhVPxsSfUjeHrsrRN+gaQKjvdHZORwdX01g+
j3BOMlTBa8nkO56LgsdV22VkifXTzKGATGVVJy3YSy4Udk8yoGgKI04e+NYtefY6mNsHV8cbUoMs
kwqYOvrYhAlq+3PPGtFXWOqcMCQ4R5HhMXlsdlvhut8Ty9inEc/a6W0ZyPCJOfh3FPbj9ezhkxk6
FysigxRTerntP/b4BRQREoj0QzG4J12vQYRykCI/mJW9UToAhhF5HUNiX7f64E0pATFvk6H0z9KK
ccVom3NrWdtqiT4rm6eB/exTQEKRinjSTt6siZHkzm++mNSMVl5qH5M6SzfFnQJ8CREAmxapL/Z6
8EgcwkPWvnYYwkAHpEWRzAfbUXcJQ3z3oZTAOEfzube7dCMa+6tluW+DmTPpp6JwY8xFv7Wq8ANS
RZagA0qJ8WH4DjJDWrIYx1RPAC7j98mkH57UeIGPzfeM+ROsADmomW28s2oubFeqYG0kig4qI1UO
3h/c6KDVDGPYl0WJ5UyNX0zCMKbRQVFlBGOdHidk5v3MA3pxu8u8mJa6TdYUT/HVRUjRg6SKnFpD
t4pN1E/+Puy9hcKLuIuqhMO9C+HdBkA5+n5h1G4m0kV65JXJhjInFJuqe7WE4dJjq/IVk1ENQN7w
CU53vxtT81NsRvla2DjREyiQvpRoZVMFJyzxF4+DJMRVaRH3YaaJVkyl4ksfmNGTGqrvnOcTvJat
GLHHAdv8kNU5i1DI1wHnwy3jfDGGqgwsMFXPvhpoj86Sfm91ZqbrsZEIUUQ2vAgGDBOLKW1d+EyR
HyE32YNDRWzYM25jMbSwMH1H//9Wc1oLP7yk3BH16CH39PEnoPJOxI5fpQdDboWnV4+jSIx9AhbA
lM/BNkDmx9Dv4pcuqSr5R87EXtThA1uqCrwfpnUblynFzcDwW6SD1r72YWaEB8jp6Tpk1nNdICOH
XZFspwJyToPIhTlrZE+tJkGq58EX127Id63oB85cfFqiHEdNs48A+djLeZDN96Gc3nWFAMPAeH1H
EZOsgt4trk13IbYZwPaJ+KWy9x0HbcY1gbClIjByRbumaoQYO+rPg1UOq5TeGdDPh8psEmjIdrCJ
PLxsC0xtNrbJE0RLAf05gHLqBMgzstNgpSezfYfRacQAuenfhd0K72+xtozhbFfF+8jiByRYjEGZ
3IwTBiRUEr9VCj/McP7mmjNYHcS5honjXoQ6nmVmfC7z8s4gAACFmzzDSnmQHS2FziPz9StYD66Z
3yeJjcaSmsMmL79UpnhNlpRJlNk45VBXEycFeZtexkIe59o9Mgt7rBwCZDFjtB7adCHd9wbyY7SM
DJR7MZKN/o6ye7wu2uFRjp9yckk9BkDL8tHt/S/yaU65ZAfm5FT0aJr9x1tEpE/umRHQJJfvKpdb
Ayvwp1yF6BdqvLWMd43Cazkuh49pb3zFkAcuYoWJeadLxh3F0t7yH3nopgmepjJ7nzBzUmX19+gT
idqJIZ0nJmcvIulJxCgDhrL9mii0aWMjh82E1BdyG+un3nuKnDWbqXGDG8I4PWW1xVd8SglpMWZd
aHquIoJhtm6IGRxDB45WUraG8Ww4Ith0trqOU/u1FeaLk3hfmK0iBnDsHGzhJkwZUcf8jfGphDk8
pkLybugOzGegsG0YLTSAkODGzALTVCOaCRfD5M4HXmQ2No5AuXXv6+gUcYyuRJEflN09YMRnXzcn
bl/WoITBTAfKSJjKiHoQ9JScWJ1AR+TThS84+5HEsJm4zEFKZ0wTrFr6dis1dd22h7iJfEryEigY
686LrshH6QE/jM81ssq1TL6nC2IAACFkQXqoLlZfdFXY0wFJGqnTrYPg+BW2wmRavsiZvM4uKZlB
0MuvOP2Gl4Io0Bq0aRGzIDSRo4vELNr+lA2kQjLki5jBd3PMV747nBOPx/FndWpIptNiOEYonrfR
YHyPmJtaWcn9Qpio39TgiWOL5n3FGkW44JpUfHURAjv5T9IDZxldIrkDs47ibjoQh11RSRyjYTnU
S3bXMWi8NnwC4HCEHW7cmSZP6PQ+JJNFF9BIQCg2X5jxk2vaeocQv1dcvh+FnMmEE/7DW9PO/Mq8
6KIv/HNCSO2FxKuh8ZkU5AGpHYM/F2iZp7Fhzddpk64ScAUY947dBIGyDLZlS0GnSofn1s13+rV1
hsvw+EPna0k4XaO/Ih1vDOd1zXDD7fZnclfrxyIYrsRkCB+JH33ruWi/RL18yD+HLtPPc/6EVVN0
X9SR+dcD5zNSMekyx4ZJqZXtPUhq5TgQPur4otPXADivO48QAvIbUVgfXkYRLPRbj0ZttRu34q9r
S7DdzB+ivOKOtnQY5sFCbqJTicifCzXmd0OvA0DH6jM+CAqmG9ZeC9YgeTRTau0qe+laKDd9PpCm
p2jlWybH+D97JQZfEDLa/sVwiGvnHEmMMMH1AX8UvFOK5siwa0Q/IbBloVsn2GhcgJm89+KA8r8N
Ld8z6hep+5px2p6pE55nj3DCmT8jp3msXYI+5VoHkYIasLMPc59sCoOcLAigI7fRCOjmMwJvrHR0
dUPmLP1hQEsNbi+ZOwSHGSIiM2ATJiNHUhxikaZABepNupeL+4ZJkbEGNYkkE/5loSBzNu17WmHX
sGvPTTN027ZwDshUKQOb1vavjVBkxyFtX3RaC0X5bTbGh8SzrPuK2mBg06QKScnClPSa2OTDpPsz
Oh2+ddI+xSXH5yineF/F4yeseoqdLl36zCT3dnRvE7sq10k3sP+PffcSMv3DY69vHTjP93a2lz5h
1XiypbNB1P+M6cBjoEvgoW6P3Y6gSE8MFBzZQ3OeS3abWS0nDJifmFcbsk9Sf4vepV0cZ+YJZgCU
sn7gYDP2RDdrnHBIthXwNZQlzKZ1DpOUnDBDMUjwreaHiCkP8O7fzYhJWDikm0aAH/O5ERieRW0U
z49QoJkq4xdxXwZ0bGFcMz0KFIf/JWj2naCli1vvtomJjZaAoeCkZhgvIpKek/rkCeupN6APkYYT
9NBoJ+uIrkuSXonmaIdAcKBHcmRyhq1HBcxF4oqpt3E/oT6sFtCUrIdbcNTrFGTyS8a0wwlRDhmI
1wyfmHmePK7djLzAD6b9gKpU13uMIrnUoNLRYganOvaRGGKHpHp8GDLirSJzX3Cg3rk+Gy+xD1Im
2zqcn/uU2/dWIkvcR3tyPutO6tDzdIKnCzQYNJ7upgLDHGW4hyVmwqy1nh3dqY2ZR9TPfCuUqZCz
rS/lQJVFmKvETN+5u8aCBphMUAVKdxMysbL2w4FCHgM98BMm3invBGFACiwgfO1H3MP0W4KVgtbb
Ku/bUFJDMryTrvQaCeclZcr71pTvKMboXQdx7oI8CDfoduf0XFXBoE5dsQ668eF2OwtJJtP2fF03
B+Yc2iBg+Df+xG0ScQ/+vjX1T51Hl2ktBblKYYTxUxu4lz2aMlKSnY2POkMDFIV0GdfueFvMvFOj
l6SEjn2Mda3z97+bBts/9KgQIEjcKPjdwtWNs781AIdkUEOYYBeij4EukRgEFI+ppRP8rjsvUgdr
vCs5qcPtM9yasI6o7lGuEH2aKGljZNtUc1yTneQzg+LD9xazu8ugD2EUt+cIXncGCfOtaF34xB6L
X11iA5s+FmSvhLHVJRAupffwtu/qfPqIIQVUUjxg+uqrPVDH7XXIoguv8wNS+ytUIfyjWYb4MOEi
TaKe2cvHoemPtwKB7MIPkGh3RRVdb7ViZco3ot5PKsTzpGYuIC36PTX0mmiPTaIFL8gHzhUjI6UY
do2NaqC2J2wK1FsfiXe5PdGorggusJ2nHZVWx7SD7eIxNyXpenlO8RgxGbzpU3p8RvU1cAC4+/Gm
s/S2oLy9qiVAdJ9IrBVcQLfStgKUC6RpzQ5gUiZLNiDOvvTem6uPRESIoI6NU9ESI9oh1ZYpos0Q
0IdcxajTR7SZjFU59KfSb6mJ0OL3a0P+qk9AKkWDXyqEAQJxxY9LI8mwVAp5kl3QsjBrNL6b0kLO
DmophLbp6/ofGG531ERmLh3x4sr0SToZARIzW7TtdzpujbWWwwyyHY6kIWW4HvYIdwwlb13G+P0z
m1qv9KMky/Z8ZGGubVosvp/b+Jbn1U4sUwgdqoV/CaweTwdjK6uGAr1h8I1qOhVo/teURaO7ICmu
BeykPzzFP2xpX1i4TOMmAMjQ/qnxm0nL7OMUTogHnYOufs25Mffvg25yHxY5bUcxm4wyDa+Z5/nv
kRugVkFJEWyZuP449fIqKvwehjL/WDP0fmfC6W9rV7z+4TH/Ye/7JvMmNqIrYdLD+vEDW0UnqGqT
5nvWaSTZ3PZuljH0J15sHsWPgftn5WlqG2plulmcLLiiOgGuH7MjGYyVDDJlj79/qH9o1COD4rHo
5t7UfT8+U06Qa3WF0e3ahvGRi1Xb1poBX4CgfX6q7epg5C//i99I/OA6DLf8quLzuko6iAhh1pix
vbYrU62koDBtyysDFilFu347d1n8p+31q3oQJYLDeJTnSxPRm1YP/O3krZknsBhC7HbpSzDlghOO
e1B03imbkhzPT8S8VO46n9h8CTTuOL6UC4X00TtFBI5wo/WJSB6Tl166KQuGcGuxY5CSsd7mqWX0
Ed4fkAvPMLdBfrT/8KHMf5COaGGm6wgWOvKNn+6tscwZARfQL0IRfoEume3Madw3NAp2twKDUXFo
VF6HAaF6HOagffj9d5O/KkcchyvTRiQEwBGp548vsJcEFwEmuTsvVjgdEwNQ4Hoa0405W0fdzRHF
sCkDm/OXasTKFvRosLqDQ5AaziH3gPaQzzH2yaEu07c5l/eBXTzRuH+y/fGcu7zfKvqT0sj99bs7
DqI9h/3GOeDKnyWX3lTNoQrbXe6DcUTwwsFOK83QmdoQYUVXcFXqh9UlLCCtMGuoSRhAegM8DFf6
aluwe/UEfM+bcgLnUIpmRnmmsHsdkSPE1l07Dl/ynGQwa7S63kbuQf0ZvPI1wmMKaWp5vi0iXete
OrXXbRrpJ1crijjkX/Ml+hb12KczNRGY40A/mdZVoPmlupCbaQXoYNNcAgDCPE3EPUX8XyfuSxzZ
r26qAz0UW6OX38t5+pSP5bmlMQ8V6FmLKIuB/DGETSKon9ZFvpfYO7jGcjJTwuDfL5ObhPLHK0Hr
gx0btbAP3f1nla5vDlNHgbLahQG1CsbjICWRG+qW5BgnCW3/5aLMaVcJgICSSL430BR0hX8IFf+B
fkODDyM9LXym7YiHQm3efst8TKL9W+UnqKtzoYBW9yrnJjQBtgw6kZdwVdYRkscmz5+Q2j/OLuMw
TtmgnzfEXrfRBiv4aLT+S4bb0p9uw193CC4IQtI6dZAWwcr8aYcMHfdTM6AwdHUvtyE+ER/t2hhw
liqwL3AP1H2BmXjNVpc/Ii0PSEPiIb9yEezn199/il/vG8WoCkteoucWyv5p5UduVbqhG+KSoXgb
I69SsuzM7o9hwO0n/fTNFcpaX6HhVVL9fLYiuwpAsqcV881Hjw5EXaKQYhiVv0wXQqaRLdYwQ0X9
/k7o+TTmIa/10H1VirJKrN+DoasXwJ2KtOE5e3w6gtgBvkP3aKwoFVFjTtLuMaIzyAuE96WYcNoY
lXiNGrIzs3vKo+mkK374NpEZUlxG1fF0652JQu21zNUPSda5mY+BaV2ZoJz+FwsAKSMSU0fBciQ8
/nEBFN0AWWKJKgaXyZn9MrwQ8tEAQdOnD0i4mOQYutBW0/yY2gR4p32YU66Ovo6uM97Rv18Bv97u
SpkOIktLWvavd20mexhDplntMIhiHmO24F7XJ0ciHigAZGTUH8f5T7/U/vWmUspCkIHW1mKaxvs5
zinNjklVWe3mEXhwFiCZqmK+0a0+NS0Xx+wPgCaoAc6QgX1fl4/sD4U/bjOF2V+vvlkMAG/dfjy1
qEg47TDFuB/YvAn04aRaPtZ5seuD8r5rPtrgk9e3mqezLN+W4elWMKpCZFJEEl+8xfkmtZpIVu5O
Dvknv50+U4qHl1zQeImGP7zxf1AZ88c7WtOrQPrzeX9cAo0zIYueOANGB1mBJp+I7x2x60pQlkDY
3XVPrhdwqPX4dAvKJzS1xQb65x90njch5897Eq0p65GUwnF+3v0ZEd9Y1rLc3dqht1zQLmmACA9a
rd8F96x/9kx4l7Tlc4KhCe67MJwymFWC6ybSYivdbfWm/kPvGyvGYHlOXdr2LeoTusN508JYxRfT
PIx9R4k2o/VJt6T2OzQyEBcXvbQhaYBGS6kvjl+cEKVzhhaNYYzLhKwrCr8PHUKXeja2Nzl8jAA8
comwLKc7K6wnjUqdbhX6QguxjGwjM7ASnfQYR+fC7UYq93F39JzXLKMAaYvoWzYMn8BrU+4R+ZtI
FZBDPNnXzf8wd2bLcSvbdv2VG37HNpCJNuLeG+Hqq9h3EqUXhKgGbaJJ9Ph6D1D7HIuUTPrYDoff
trZEVhUKyFy51pxj9n3ByENcq5ROlJd+wEfP+LJhe1EWM34rZDpv98fKYmeJslquyCP7keNRWzNz
tcOBtIsYTj44SbMFdW0PIBeXlW2RDwVT9BDPFsKv7Acgb1RZzY0c7o0hqHF2chAb2W/kQOe7WHYe
/vo6LjKoVZSMbz/09u8VD/eetHHLoPQ1MTu8vAUrePKx5qi7l/6xGeW509FwlV4/wollR5Y0WpSt
H4m2bFmNsGnyGdLEFttuagRkhBbGA++KTi8qIkDB20jf9oLvr0OXtuVKuB7+mY4zc9h1m67Pzxf9
6pzq7FS01fUofcYRDvnfiSqs7WTqh8akx8Tk98kOOFenQ8JEviPKtLPWz7rSIuAXzylZaa3Y6Zi8
l45m384jj4Zmfvfw9gWyft+nfbZDDmFYQEzAFa/2aR3ZcmiZLu0Lj7ZXNw4cqxt/of+Q1R2CYy5I
iIh0oNbN7Fk3I6pE27J3th96G4tHo+7Dw9tvafFPvTpIY0X2HIkvBY+K9dqQEzCOD+jWlnszH/wN
9T8c1qVZYUoy6xCYOBGwmrk9YRV98kEHEGrXETiXpYyubXQCQQUlyak/WvO5V9c4NmHzrNkVYGgZ
4vQsgxkNNAgdSkczlpdNlNFOKgL0XVhPlBN+jgBe7ylf0C/TJTZTAKt16R4KTz+mwEWT0lwvp58k
6h/bki4xohq3Qcvj+oduiBGU5ePF82xumLUgoolgcRd63VhiWh5y83ZykK+itaYbpd2l2ciwWTGb
04tVcMLStXY7hr45ZkowVBwahvjYlOi2asKe0oRcDvT4J+KcIuYwEzdln+xQs91LiVLQZLAVJCpD
f1wK+q7ljCplGQ+7I/VhgE218LGiqMo+N0kBaYb5neOZ/NMXyInWt4LApvZzl3vul+NlXzNHSIe4
3FcZSoye23zRnNDHIujNop+a+hiaw5x4FzOMAVpNKw8SasoiNSdUruSW/9CixH3hoRDtrp+VTBCU
OQrkDlcLF/HzwG4WFJJIQNakprKj1wrpLsk6+UM0UUcWxMTuZj97p6b/vYzwhUtZyzJLDulvjQt4
egR8FFG5N3x7b4VUdMviPJdbWjGs78tQIkde9PYj8dt50+OB4MhGs8Smoja9V8VUbDXhpLEf70GZ
Mnqckw1QA6Ybs/0tUTM6EJYtEjafYFXSt6TWpoGDMBsYey0l0I9FB7j0ccGWfhYwSny2Ld9rHp//
IqjGG5Sx+2q0bhi+v7cG/3Zaf37zDssw68vi71nW6F9uB3cCxWCgHdzji73zIveU1efOQEbQRDEL
uewM1si17OwrICLHty/c6+Wfl16WN/xF0uKs/lsFklUACaIyowLhYLXU/uDDMBsyJFnT6Xn31PO8
Nv1aaXjsFCyneFKx1VnB8xf5y2eNdV+6s07ipeMYbnMHiIs2xpw4zh7FpK2XAAnkDQqJAiDijWkO
5jmNdhw68KJxdzIJzXxgtRohcXlMnCE8BA7xqNEkFrEuh7s4QX1mdLUFqt1jtkggU9zQhEbjBp0g
6De12yIVEIymhNXcxCLe4CREzOMiRSq9lOEoUdxrY+7vW0/s8dV/brLIOLMOhUyZ8LdEy6JLeUrm
tiBWFFskbsVVQjzLIsK50d1ARtDYfSqr4RoN42MHZuyg5OPEvGPXW7xXkzj3lRcRzEskCPejaj+2
oiFvEoHnmjMhiWANIqHIQfyFjGbbTP3DGA67yslqQJKIR8bma+Q9TWb9yaTdvO0lvJYIfEjTwRgN
CHyqcMj5ntx7QjLy48C1muAXma7qgefIk1sbKTO7hsT5yWEgld9EIsl2RXyjXDGhbgnP88L30aV0
T9DZPsYqfaTjjjiMpTMwH03mITSQ8plqyjkfLGgJZUBQTPzRtqyjooxH7YSxv7I13OjYbde2oEsG
oaqL24SYW1GdtRK24EJfk715JIiApRwIAzKmijIreJyXeTHMYvLsm3hD45pgW6AbdXwN2i9aKG/F
TsMyJ7hZ72cBfpLxO2Ikk0M8FQRx7zORf3aRoaIN5T4NKwGtAR4gYyZ1Fox3RhWSyWTcVa19FcXk
3rqgNZwkPPl0O9DuiIiDVmttjNqcttIxjkLZBA7QO0LWweV750F8vSd40J0tjF6AyBzXpPP4chEI
IpyGRh6Q3Dq30Zp0vYC6n8MppekN9xan1Ma0ARVPOJRMGv9TnMEd3rnuWvqRQdhQ/g1Xzo2cSdV2
mQXzKRKMLpm9mXTy/dZnmzkTNXHWXnqVdr27IrJuNcNsZvYafwXVS8SNUzz5yHhgSyH6JgKSe0XR
KFEx0hk/Ra2Ww1xsJYl4uiDwCHbaaBpnQdRMW5M37VuNd4L3bK/sQAMNCPlVQTXYhCW3V20s7tPW
fbCS/rGwW/6a0+DGBN4rm2NOhR44w23IqXhrluzDbqQu3r7Crws5zJMscKyuGAnZJMxXm27YVpYj
68zfxXomo2BaDvfvVNO/jTieX8PzfHopJko189WXWFON0viM/N3QDOeKj7oqeyasE3IRYE7erfTd
7w4JX1VgfJbThJ7cQNz39uf87VTJm2AjtKnoaSywrr/aTiLDd1M3hpwURPBWYLQj5IsCAEnFPDAZ
cA+ATG4cAwqY9MONwD62xw2yKbVJRdtm7/m1xesjPkr15XArOMczqKIl/fLOnmp4UKkqPThilUEe
2gMvG0J/N3bBjPiIA12a8tIRbA5ORi5N4AmOMMAZOMi3jVVSNxZwSMMAwKLwZoLjZb6Bdg9rDxvG
2xfP/eObZdgqaIHgLX+uvX/ZnzJj1h4Z8O7OxWdK9Iv62E91cxgMYyM4kEDlzFLUhCZlFm7rM6u0
gF0XxSavzWCBTaZX2DF4dG/GRDuXU0iAcpXHxl4OLnrHLryrJ1ev+zC113Mx3UnP3RqZNxNEjzRY
W2jtYBXUrT5aPbQp0B7zetilFkp5Ui0P2JzkShnRp85iJUdVo9dtXW47oEj49OqbzroeuK2OirOq
iuP8gAs72sTC9NcIxlZWPYK4crxT6UzztZiLq6yisdUx8D+p3CVgpQCpZaY95+USaCz5g0gAOMW+
fZH93x5Fzptgi10pJbNLqsRXd0TSugBEbZd+jUgP8NivpsGAuAkFaQH24VEXHc2E6kseYv9+vj5e
aW1qapWLuLB8VGRhBn9b/4DDauHHgChXRNWHMGbknS8Xa04gKyoARnHWk04TtPvUZEge+2DPAJ1V
Y8P6r37YFQejcRY/1Cy/6DGA590jMi2r6iB6Ea0FZgDZnmWCdCj0JSBkJ2pYD1XGPC/uvLw/d8zy
q68aZz9f0Kdl3N4mWz/DEWM4SwO7ij7h7uohvbfzSolyGVu0t115rFsxr1Ul5k3ouuAnoZvFvrm1
S30/dXlzkJXRrhrEz2uz/9oivNn4y603OsF9PVA6gaT7NM0VwFKs+4mGKFQBMYQxBBegj1ceRTjp
Q5AHK1l+zNSwUglw1MFPjHd2Lue3R4Zvk6muoJfLoFK+bh5VQRAmc0IYYVfkl3RRTmlnaFomPUHS
w51SNqrdQopNyBkrq7n7EzAGawG5bE2atLlW3PurzIc9S1oWn5BtpVCLCiig84K6G6m408BdJ0cx
Ly8yqyy3AKcCAEFHj3Pf3I+PJnDxMwJZiaYT1RUrsLFJJHdAAQD5UuZn/RgNRKK7P6ZBfaHHZTLM
w1VYGL0NyIeQus7YtYK35iYPiJKvjDIMsbrnUK4SiSKYeMh3jkm/F/1Lz8XybKaMLI+/Ff3TmMTo
d7hqfY6rFalsbnpMvqeRzBrcaDTQyZU0Hy0Uc5vJCN9TEMDt4SF7UYnbJsUKiCTGXSLwXpu7kYgo
YXZQRbuouw2C7Cghqcs0GQ5Zq8xtphWw1DCC8z0XRKF4S4KdEX6NM6EPndd+qWdI1kY0ctT3l5vO
w35IsEINznHFfOKTJu5gNfY1B0CfiFPULB+Z1ZwPkXsRzk5DOg+Jce4JLuVVX2XIo58XxrR9zNL4
mpj1L0wk5g2hviUitfpcp2xWkU6y9TIL4wT4Y3QHZ9fiF1+L/ouTkGIvSA1HdM09JJCRpKP7Yaxg
rTZVAO2I0K++PXaS/Zi6CuM8gnWRj/jeGtMlL0dGjNTYK9NJ6vNqvM7gFV37i26GwKMNYA8kunhn
mAVhY86HR+3DNkODcZnZFrSBHtBCrqptmcBpMJL+Qtj5lZUi5/KEe9P6BQFpQXCsJs/auBpPg+1i
YSDe5EvexkTyaPMqJqbgbOlpAlJId5JYAjSl4qxZPjk6IT4ARnZa3Vm/ZcFZeUn4VbDa8bwvO7dw
MFsJz0LDIk+Aa4OdVl5KR2jcW4NEPUi5qwwbrDgKi3lw1NYximmDxyPapOSw7KkKvW0Uj7vAJhJI
FxAal0RktzP1OjWdae1om0LegOs5Kf5f38UzkGcqt5xs0iD83vQUorXLGofb5QLOKuI+DCLnrqZX
Vochxga7wbgM5X4vRmTe7UDoeU529DsP1+sehGeDI4K+8MwuWMqOl/tLQ/xepvCe73ymomsyz6Jd
dMOdTBsvp7S2Fwoyx6F3drXfztK2xaSCAkc6PvXOc132S+mQJu3kMtlydr2IiboY2g9ZsEBFg/gs
BGZsVl4HGgZJh0oyvSs0TEhls9tgB84JE9imi/fE8McLNc7o/zTqt7LBQWAExs001/EZGGuiP3Tp
4PSxFjzAXpc009I4ZDBaDSXufQAAgw+KKOH72MxduStJ5dlBZiTLs8IaHaPOwVJYfCUZ5jhRYO1S
kyOxGyK9el42ZTleo7HrVtnowHdeGCJxSuy3hfP0ecVeiLy0/ZT+Mk6xtYaTfzf08rGS4odWxynw
0N3C1Gz5FXgNz52x84k/4ygB2WM/xLmEN5d4lEq2sy1q/xq7Jzc2zR1YitlRRxgcghzMXJ9jHq8I
WJqN4toMYBrHfcdZlsb/fiBtvs8KtVGSNdNMSC7Au3RdO7TNEgNY8tvf7G8kJoppiwGV7aNCYal+
3XBlZq60MZfgLjN7HUyaUoUJ5q7oKZ5EGt0DWPs+1+5xnma1AxCDcLixTnY2vPNGxDOW4uWiLU0n
cOkcAq/wvOBVbe/jMatJerF3HerwbTIFiOuCoiLgJPNX4dxkq4zuxdpYdKapT3Zh5/Mg2gmZjh4B
pNYZQWrNTi/ZicsGtLGoOEvF9+gBt11fNM4YEvTAf9Ym33zahh/NntWHGHS9hoV+5zs631REF6zp
BVw0iozOIkp39CxYkjSjAd+DnEyOx+yEGtQQP6aHHShOtXOK8gspmhgYbLZ04TbnCclPG02yeReo
Y7qsoqnbMuQS2EZDdRu0acdptd7FbG48GAhsfbOhU+xf+F0lt6M+mhwg/PiroDND4aXu7Kn8AGJ7
xjvMlSEppVgPsnvsENqeZTeMaqB1daOieND3zaJ9LQ3GE0CWPd1ywuirNfHQrI4QYaG7+wNlFBNJ
NbgMYWR5Z6gcfBhcSOX1Z+PIMNHTxp0z0FjNlIuvw7YYmQFsgCRYz3gk+4Ipc/9NBW0F04N8wyKD
NhmE4CNQKGOfgzS+PJh0sDFxrBsfh2eyIvxuFKSsRP5KJ9iK6YEDgK5GwtEQoyjBYajxcQXPdrHJ
evaFWrjhhn4ZFZKhU2LNkaOijbIJqMTHu/GmOAKCey1JfIEeWt8kSUY6NvlxIFk8ZChUXZ0ySHY3
o52Fl2FTaR8ZJtMoD54XfgOJOzVFdJ6Xxs4jAG9Swy5W0ORtLR97dedl1E6NlSKv5xGnrpLsMmTM
TJqf6kP5bWb8i6WNOUICumvlP/WEWNAFq10HiXc7zhvUIcEuXJg9UdWfljiaVpNoZPhXLOcrohji
g4N1iwR2vQFWe6Nrr91YkXLXIWpPnCRPbYtCtMPo3rhy3hiDYa456J2LpWMRefNZrIh4mdF2Qa2W
6BysE1820vzlyj8vN3W5UI41JMnemJFulx2BUH3zww4ivqpY2ShPYMTCP+bRG2wa9oXYYmYgjTef
QJiSwxFFQCZFEvyAEfTBdKuLNmK3ifp83givXVMIpTuzFhNBWfgX69zYUJCzhGPT6dw+3wRux6kv
8xacmHn13AyrAs4zXGzqZs5AUzS42yTmDT2vcf/P+IjLC30tK3pJUdw2//nvf7/w5kv75cUftsC4
WqLhvuvp9nvT5e1//js/GX0vl3/5v/qX//b9+be8gz60KHA5q/zXX1/h75+8/KK+/8d/OSTqy9f4
S/5v1/rLt+9N/Cvt8O8f/sk69IK/TBNhxNKeo1/+PKgfvjctoEHnL4dyiJ3f5ODDekyp8TfrUMq/
KK0BwEqPoWpTdgsAUZp/ARYDVS9pD0EfQoH2j7d3/XOd59r9vCB///lXRCAI1xdFPDQshvbSFv5C
xwKR5b4+SRutbfocovZk72AXHZ363F762JNfl5/6wgo/tU7WnQVlXlw4UZN8TowQyTd6cPuYGxUc
c1p8gJrdQRMSWVj6h4g9727QmGMM6MsxE5syO7CokMYyT+O2KUv6g8hT16B2J+T7kdqPbkqYD2Gw
B846BIx2dnmKx7g+98ivBgmO3wtHWx9/SpIYPUuKOo3fO2RYfBwnpTUSN1e+P5kfXNm736beJPLP
zYsnTt3dpZu1tCSALu7mou4PgiDeD6WhwyPhjfZVNjf+udG2xYE8VwOuTT/MREe2/lZyJDwk4UAX
cyAD4Ra39OI9oOLatmZd38dJCLQmy0HBjnmiNtQVEFabIDuMdkVYjcyAQ9bzVBHpaKi7VjgWqFm3
06s6L+wfkFGHTxNjm8uM3I5x3TXC+dCNbn80s6n6QYRfsiFDAQUfkq57jgrWtxlw84cSePwnfti7
smvlXfmZ05/AH1kHu0yHnamz6TaoHdZ7gJqw5pqxXVlTEdwkbc+paFDZZT8UNC1iCv99bCNSqGRH
iATYttuJ72tjihlcy2RlX1VoOPfoTrW3Rtkjrwg9nMjMNo3d2MdLH6kJzNvUrvjPGXrn3oyb8ayI
fPdcuCXh3kU+XXvO1AAaQ8u1C223NleOzTi1QOx63SFaOTGCSK5pt1f9noj4CdaQdM+6xjKohcrp
WPaZeJSxC0639N1uVYUq3sVxLMkocScisHhGTgUU4cdgBmeyxvVjocYneRL3qG6uKk9CH7BROWKt
DcmQWrmNCj4hEhl+OE3B/semmk98MXglB9JYrxwCj3ltmw5n1kT7zqmtO4LRwoHQ+pCQzM7FsDBl
LkbpmD4zvzyYg8s6yhLj4NERo8gQCcILvojiRiR99ymuuLYoE0rnqqlyzLpeU3EOMk3dVmedUeHk
Ctp2PBhCT966qCL/KTOXkVQ+9q61kmY7bWvQRXRiWlWDMCnMfdRkJmMnN68PPlOUYY1dG6EoYWY9
KMiiWnhNiHJdK9MDdmE3OBk8ECfeNxEbsKHAH5UlhhEUn2SOeE0/E0khrA0c6xE0BU8iJCvSPBpC
6M3Ss68dRaHsVnZ3LMaSMrrxCusCZRvcpbZsL9JIiY+x9NCB6CZudh1hRz9qO2ivx3xwviapMVwR
KBd9MIiSuBO8C5fjXz7espoY40aZdnLlWsGAsy1BMEAsVXfQRp1dJGUDSG2w6a2sWA6da8VM81QR
SHnZdn2QrKrB009mlYb7Oa/rM07HHpHgprOjd1RRf0U+ia2cEI/aqKKBs4jb30eB30DZaRy5LQY1
38+9xGfujvYdQVbuNY4jZ533A1judJjTj6WpwanTvdMMyy00tFHkXIQ0OA9MypxtA4cZKNpIlJ1b
Ed/j9kNwMJNy3oqec3CRxVRYND2W43NtMCtSKjtAlnUH9AwRM3qSdsVH0nicfZALi0TsSciT51bZ
GXkj/hH0jb72cgPqYmC1xLZY6XydRIYJ/0and/6cDqee6eUZiqBm5Fr57g3sxuEhD0t7x2yY44TU
qn1qEUk+qtaEk1zhcl/EpYcY1dWBlmi3xeXunQlMLHRhyCPYQmfXV6FlcENJIThqlmK8mGinnYYI
7tKUyAg9lJwYZnnD5VzYWPcbC2LUBiliv4frA1JKCvOxbDL7VKYS/2smp49WNhgkuZGUeD4Ufr1l
iMCu0FM0zjAoNljv9aEMJoOSOJBqC4XRPxu1xTrWJTq/6lo7OhI4weChGutuY9mVeMTpMG3jIlJf
BzaEj2Fj6u9ZW0twDUG7nd3MYBuyHKhRXvWUpo57bF1wB2ngcU7m1r4KhMD06UworrYmtgyClJzQ
mUka7ofPfm2N5Gpmzon+SbwvUozrVevIfUJj56IE/nnKdT0eUKxYwGC67n6mtCV/dqBRIq3qwWld
bH6JK9W3pjDUnmGkurWrsr1Jk4zeWBsMgNG7wihvCZYW9zPZyGdDBJ2CIRfxzasoGeRlURd8k4Tw
IUFVplt8TFWmdiGXd5eYA/EcUx/kGyPE/LLh/Nefk0syPjIwxv3mVfok4JHwKKCzGvs8PA6dn54V
1sBKVKMTtg2TGBNVBxTQuc6OfTUPe8E+s3fIVKNh5wYk1GW4BAmhJ6ichRjlczhGB7Qz4/loTXqH
wBRMjZn7EKm4sizLUCF0bSx9QGImV/Pk2LhKOu6Uupf1IdJhAi3KCNoV+Auk4tKNOUKRkmvs01kB
4iIZb4eU098gRbGQIZE9VpBfsUWLM+5NIrQ3yZibHyYUhVxAYTeLpbk8j2xR3VQFHQ0JhdUhYqSI
mYyzRdNCSsR0Tz+aUGqvVYr6nZCdu2Q2/U1kTOVdXPUmxsWBGcPGbrEZ75UZtndBzWbI2Ke+KoeO
35U9hczYp8i1D0PdC/aEToTxRV3SdGtSs7nIYX58HIlsu1GtSImONgBtFv7kfUT+113GttHsEWgP
F31Z+Ud3RiauUXpvuoqMulWfqTlbNY7Wh8qd2qsBB/oZIV7V4whfbTdV0XyW5JXhrI3MgPAcmwgH
80qDepnq9AP5QyAOzMY+NoaZnuD10EXL4R/4MbJDIijVFvvxsE7T6JgU3T3B5+zS7TRfJGnl3ubl
kNRQLjjYFCw0G36cwa+aSTSxc89ALZHG5uekxgg/ajO76NGnZ6sWUt33aeq6bVWxAwZzBSBtchd3
nOcQDZwMe3Pu/PNWNhOj52y4CoyUMBR3mteJsoglmNDKQcZP8uG2HseRcMmuo23g6B/mbJe7gg7B
OotaeCMAfy/AY9Hjjs26Ayeks7s6UkAjqjZ9rGn2RytEWwUsbh5h6ASJvMpEUFC0ThUStabby7SU
V21JWNU6UMTbENyQfCGHXXUrcAI0ggeJIlAgzzuiEIaJkhgpJ8kyL8kj6SPGexttVwmZ6V16NhUJ
zWx79r625I3BcmjZr40ONmWxZE0sOSlrz2wMjLAMhzbDUA+IxmR9GWSyvcqmqT11vMkr1lITVcs8
nWaQs4hTqTlNEfX3VeoX164RKlIrRbtWQ+8R32TMsJiceFx8OP0qCdP2YIoBEz66D8oqjbvesFK7
2NZGiHfIwEJcrGljjB9a0JELiMH07+jbJctEr3qw27A9sxOnO+LxbIBCuY38YLlgAPLRdz4qVjBq
jHk61EMybxyvSg/VYPqHumtCsLIDcbcKrQsybEcdFOlvd22t1HVLqBnhMSo4QIl9xu58qJG0L+Hl
+Z01sfHZmnASx7PKDyLWFoGefVFDEw7Sp1/OZ3848AhPvHPgeTXFF14+V4Pf+tQpATJjO94ynAN/
M1SUnHlb7LFzIilCgor4i1ZI6k89OR/9fc9rIVL0Vq2sm9uesfm6n3MKraGCD5k6nA3SGuAWgV9U
/OUFWTe7kmejnjgE9f0wHol/uIgJvzk0Vcg3aNQzmqHgvFOB2s8mmgX6Dgds9Pf96D0WxhTvlKFH
QXsjq7/WLdjtoKmbNYaYEdtcSKVRt6BO/L45+UFs7KB4D7spcIpzMiKJsyuH+SIowmk/xo13S09Y
fR6tJP6mi4Gol4gtY6ohtIxzx1w6kcVFayPjdMvuGFmC5rKFkP6jPY+QYrukPsTu6MMzsb0TNo/g
WwbUnu0onugiGyRIKOUhntKNSB48ywkfwGQWj2Zf6Q29GIKn8oQoEzy5k4yGR8kueYSOVOybZROP
RH4RTIl/JfNw2E4iLQ9lbFobNv9gkyJz3yZdM187I+BJKIWEBJFsulLSJYEqLwBFYbyvHvq5LL+T
GlNcFhkDaSKL7ufGDD4KznjX0qtprjHjSI6cTlAf+ZSW1G2t1t42jJsJq4xKyYsjV2/tcvs9GkTq
nChO2hPm4nVi1Ve6nIdHQUG3hd/AsqZS8UQafHyUU+OB7JtNZ+WHln8V2DgwluGXf1YnjX0+D1rc
uVbPKUSGhkCs3OcD20Q2X0AYGs5KFOoXrjGUBz0TdEyaN9oPlI+EA820c5bSXadJ8ZA0Sn4jTia5
taxx0jDZ/W7Xhq63BuyTHMfUqJ8MxdwNmnCwiK/Mxz5CXw/Gukbm1peb0pqYzxmqv/BmVWxs4tWR
uY33USGGDWLLHtthXQU7MP1s4HHzQHsfrW9iqXubSGGwG5C7HVl8UhRVx074WFltj6jTPE+9Nb1Y
itq+ReSb4LDxYvubymFFRmPAyMmJv3uJQLneDjSpLKtPj5mDLyLso4uqNdX5UM7BN6eyo4extwjz
rSz2wDYvxYG8OXB3Qzki0PLr5ixTpHxIqYobpBQxQVj0l4k41F31jXjgq0Yb8cbqomrHME9cznJS
O4gfTDlmqfeV5FNK4U4fXcEtnJhB/uD8PNep8rYWo7MzVdw9MP3K70OCic+GgR0JYyutVLueSJPM
o/3cq/rRLz3zQ9cGM5m9stk13bQvZwWuK+TbssA2XMZpcSpbyJprx+gx3U5W+1iP0MRBhkWXTpw5
V1x1f5OlVncO6d7ehXkHZGUuhwudcatUHOYF8wVm3dyvZVDQcC31OTUiCgblFF/z50WiIhx0m2Tl
Z5xJj76D689gjAMz0afPjfQfX9raJU8GR0CyRSlMLhrYhiofq9NoEBI6pKS6yGY/Zuaxyl0auoX7
tRiQGGVlf2tlLOi+45YwRjmMv7MoL+O0X4YSNjYuYdp02yxnUTS/9vCEXuoNnPPCfaIjAbs/j+C0
iKBXgCtL1VyN3ALrQdErbYpH/GfNeCkJ9Xts5374QSHabYq4yM9c7esHztPkPbfZlOH1C+PzIEPn
B7SrrLac2W21bVt0SitKnew2cSi1oNvgCIKY4sJgBu+WX1g2B6s1Qyn2zQ5ayed3Pu4r9Qru9QXH
buPOwi9DVMkrkdeQFiIMbUkWDlKbrWOnBPdEPRJ1rBQT5xYvu+KByT45otDfNVq6chPHlXHTWDBP
YTqAo8tth0UoSWdrFZmV/dXWhiS9EWY4O5ZLgOCa5L+ByKMIKfhKu21xnErXPyVOiYij0YNj/Jxe
/t/u/+6/l0vvtHnu7/6z3/uzw/vPP/5/0v41LdPCUfDLt7v0mF90gP+b7or/eQv4n7/g78Qb7y8O
mQKrmqTZFziLrP9nFziw/oLPbweBY6HpQP33zyawCP5aJsE+NwzeSgj6NHD/bgUL9y93cZn75OTw
D1DM/yut4Fd6Ep+uAOobWCXQSgLMla+ttEYQV/QxeRLoYZbo23Pd4ypUzrLchRH4P5HtGTwZt5bj
JPGmkTLe9X3tvSOge/lw/ONt4OoNFoUXQ0rWil+G4PZsoDhLhY1/VmF0F0+On9bvTNpfNr1/voZt
CWG7zPYd8VqjFwbT6NVm7ByrcJPEq+DbL7fAH4rMP32EX3/9UoL+8hGiYaK93PLrc4WCzsiEzXn8
PbLBS7HAPz6Dw8TRY/TFhXr5IjUx30lNtMrRrqj1DOqjbajdnUekC8972L/ztXAH/rJE//1yKG89
H2c7x9BXX8uA8LvBWOkcpzQMLkYmUw9IR+xLrNbV/duX70/fjosrSUqs/wgilrfyy+UD8KfASWbO
sQf8vzZIf6RDoRg3Mk7NLHE3KcPfvP2SLzeg5dMFiKkYpkgGBjYxTS9fsqNznQ66s4+6bDkPGx/a
uPLIXQrja08ynq8M9xOZsMme6WHxzs34+90SYNtYHmMePNKrXk1gitmw+taFvoeNe5H7jk8xUcPb
tz/gS0HLzw8IiAKxGDEwC/Dl5Qe0RSRDhP72EVXPro0+YcV/R1rwp48hIdRh/WUh++0GSTkwuoaZ
0HAoh+Jq7Lvy5ETR7dsf488v4pMOBnoFn86ra0V8lWoKj+EwkZ8coMZ951c3/2cvsbyFX+6+SSt0
aZj2jr6+jNrmadT1u/JVfsX/KHd+fhmYigXBA85zBNrLl/DGxvKj5Qav6JXskyBCLdtHe+WbT12Y
7LhFzG3scyZ7+5P9/lwF5iIVXF7ad3mOX75sM7vwcZOc52ocu0NB+/GORORs10Bd5VRf1Q9Kd/E7
VrXf1w38aaAwloeZ1fb1umHTDoDSXzIsnKZLghhOM4zVtDTf+db+9NlwPQSsGNhH8Aa9/GxVUBJ2
wdzr6Kpro+t2YrT/Nx5Tlw6ExJvm2vbrq5eFpt222B0QpixmirrGVEKAQPH17S/pTw8qg1hXeCzq
8E9ef5DK8Gl3FvYxdD5aapUw/Hj7Bf70CP36Aq8EQPRWFWCuyj6iH8kPUQkJM7En/c7V+tPXTpAk
5RPXiqPUq49hym7C0syr1Eiy8R4nqCcqb7xd5uDHtz/QHwoXGDuUPwhR7Wcb2svv3nBwKOiYta11
yuoEiCP8FIJmUkxCunzT98q6YH5U3CW2j7q7GEf9EA+2/S+5Q54faqbxDruIyWHGfb2MU/HVtWtp
eWxa9MeGGd7Mvef/61+ewOSH0m0Z2nuv8TKBTGs7nXrJaaW3P0+zT89Kvgvf+cMtQqVpORSdEIAQ
2b+8oI5b6djUrjimg33OnOODF5O4/fa39ocH9sVrvFpmo6GYdIFX7Nj7pUFgdjUdIAobZ2Nbf3Fj
k1x5JiJvv+Qf7kmeKqQW7Bzcmq8frTRBgRXGtThanTz1hjwkevP2K/zh4X3xCq+erSkHRRFIXsEO
oG0nE8BPWnRwDspC7nscVpDFO3sLBy/fvv3Kf/rKloMD/nIXRfbr1UljmmmZ64sj4WXGasg8Rl8W
5Ne3X+VPVzDAZMZvWwxQr5/qDNR57NPcO8ZJquh4DO2F9IiV1PSO33mq//SBSNdCj0y0F2flVxXZ
IFPLQI/GHjn29n9n7kyW40baLPtEKAPgGDe9CMQ8kaJIitQGRmrAPDngcABP3ydU1V1/MlUpq+pN
W+YmBzEYEQDc/X73nrvWZvJt7nFp/fP7+c2LwKpBC2Xfx47lY4ykSxcnLyrfPUB4sHYN09UNG+A/
OfV/86kJPivy9rdsHiafv95ORdz3EJtMCp5u/QUEZILIxY0bUT0z/OEN/falghsMiXEc7+rDp2bS
0Ui2qfEPIbGFJLyD/ntuxz+steID0uDXs05QnPl/X8b+6ztCGcpHEPnqkIsZ1Lkt8uATefgWImJc
l68llUzndGoAGg5Nnt8DsuqqSJWJgf1MQItcO2IZXmQ1tuOKCRi55ZzZAc3unb1Jhbrlc+g3I8BR
goyLiJkzh+owCR095u/veBgZVsULqqccsddtM6lFyvCrg8TPSKIfGDRKoqXDnMpPrV+oz1OuY8bx
yWw9hXF4y6oJGMQrcy56mkS67r7Npf/K7NgqI5dJgMY0rId3DIz2UVXk7ENm3t/iqsqrw4ShqSKL
ina4BYhUP+XldJMzb+tOGgTxK9kgDDUSKBDpWZMC9WIQtGrjLnrNGRESE2ozDBJhu5BALvts0/vu
GG6mPpxJvdoSyJQCHK9Xk2XltLzdztzT7fRtO4t6pGI93gb0b/grGQf6OrW+WUYT1SJEXepgYxlB
/VBkWB5WzW1PN9x2dwWOYCoxKDjPfdwklpFInCxEHPzFHbez3w2vo21lj0ba288L+ZZnK5VQ3Jux
C3ASpepCZVqyl5UjTowfCAv4/rBpvBbjcJL6935q5U+1STqaZBUtoGSoVBr5qg6iTJhOuakG6g3n
YjF3np8SdEvSUD20peFcsFAmJ1AV1iGd7ACJn3kLY+jRh/A4l9KNOqPDrSKwM/5MMxNXRZcE4bB2
HMN5qNPYodWRjdlLkxTMJVvAzs2qlnH3rejChe+1ZDA1VbWC5tkSrCbQY3/BTVCecd5hu61aL3uV
jZcHa5bWJFuL2nHgWDgZ0nNpGrNYg7KkuKhebJCl5AwXunu6oPosFll4vNFmsnYZXjAU0x4xdfF0
OVypuFDWZzo9zYZYrHLkQTutaW7auBSKnBbEJmIFXEqrwRBm+bNMBpkdur53zbuAaqC22HQIyuE2
L31aYQw155/nrGzWU4K2Z2R2dScnb76bWgDRrRVXbyns6UMruDzeGcSM1l3iB/jTZnbmYIH6em3F
dUezVCMgxhBdUrpeiHs7dB0ZjDcIM9sr2Vn2NlZMZ+vYUbs+47Y13MRZeURxtp2bQ0dNIE0wFc2Z
VDMznh88bkZao6YQqRrSvjx1nGd+8FR1dgR6+ofCmtQmH5di02epOoxIlgeWEYJ6lWDkVihfrp1C
BiejaqFQllm2gfTKF54kAuq/Ci+B01Bhhtp+RiWlhzYOi2/MPBjVOHX1hfx4fTUbkwn7EPYP7tgn
d03AFKkNAk7ujlm/pTFUgNaaujetXdh4uEgaMdFUVmJLOrpVKvYNNKFz0yXeBuWuBoPhi20yM9Vi
TvsueyDnoQDSg43W7L7KlI4E9JDxu+nKeQ2LprrjFyKYMjoZBui815smr5gJYKThWWeKOwqJ4pMo
0Xx96EcuZmqTtqsZfn/mC/mTosb8u1JB/FOOS6/Xg5yZhudYu15GQ4UnGjOqA34twLpO3G2zgX4W
263qL4zjxpPZQqAY3WL8GaemPljxNG4LMdWfjDCnjoDZ0yYzKZ6D7NnxGLCM8JhYU30IF2L9cWXi
BRv7pqK7SzYXx6mTNUUFcOQ8URhPvKBeWZidrx4NS5seK+QGYKj7rZvs6WCqoDtOpD/w2OtwM1gA
GdlQxsdx8adbIng42lgOvo8qZ4ro5kQSC9IQ13hGFCtHRseO37ivbWmZT10Js781stokttrpe0S6
7NjFywJB0E2uvlf021LbyxYMrPGjXsrkD2ev324H/mVZ+7DvDfqeR0LO6ilZNg3wQ6vQy8s/7KGs
D8zCv6+et1/jXxQGA7IccxVexh4zW2ODTcJjIJrkyqjJdlcxUxJmvtWoxTbDIvcUpuLf18JfCYMY
y7cjhpj/pe40fxyCJDahyh+O7hJS4uFXRflpgCts7wgHF37UcvSmULHIwFs4YWQ5xvBdl755obAk
WQ0pq3IyOlqTnqyTr+RSmPfl4YjTnoTrJ8+w5+cgKZZd307NVQsd02cNB5r6XNmc3GyJ77FRmSdR
5d7nICWzVfjVXEaezuJNSxRkA+N93KauMBiWjkpsxFzSQ2Yn2UEbuv/WmvRWL9UNe1l0g08y1ui6
7Yjxsom6PqmDfZ3ikakizxU9yG7Q43dYRJrkwuSebhgZt179va2UxgJhDaacB1IMqTF/xfyTA+Bc
GqUPI4dESSjJrKxNaib9obBAQdLVGI+eTxkBNuc9hmCP/qisvtXddB3xF7nAl0iJsq2Dbiq+NbPf
HsyBhjwx55W7sbTVv+OIsbemLcrNQCnTzbB2a0RB1MPoz0fS5ql1Mo1afapqszndTLDvvpdnO4Fl
9aJHZ94xLvYftRe3J/Yw3a63LU3/o+ougecCsZ7JMt/C8d+Nnp6GZU7bA2yccDMvZnFyqBDB0NWT
tTLgsxv03fKlxxGjNr3tGutndVvxfL6SkzFN4iJ/LYbWaDBYv62Q1W2tRE6zFUE9lQabhg7KW2JS
ug9YUVlp2R6QewgX2/rZ/lqLyy7pMRv9WqNNmo+LaBoZGUSU5sWXYlb+QVfij4HT392d3Ez02XPZ
en87vgHlp8N7oF5ZNQ7GhXRLv8of7s3fbZ+tX3M5Dh4Ezz4oZLQnzZbbSe9AAojUp198CX1mvhRg
Gn94pd++GRe+A3kARh3B7Tf5l2fAXDuFYqH0Dqkc5AbplK+5D/4A0f3Ni/iO4BTAgRd5xPr4PGvd
pqfqk+NoGbaXgE7QW1uuiP8HH5v/72MtKiGZ43742GIvm9jpsK7jjnnMXF8TVWR7IHi+//fVRNJz
qImcpjjgfBwNsMktJqr9IMQYBJxay95xLADv5hnDH/SJ3xzlfcJ6dF34nHX/NoRInGUojaoxD1wv
/S1n2BzzOfyslmmX5S40nNKsVosp/mOM+l8mMn7/uojbnOC4hz8eSbkNXUBFyjw4NUGDBGDQVU/a
nvdVWdJX0VcoMdSFTJ/S2jC+/PNx+DeaTEC+gr8ECRUG6H+9KIEfQHJPq+VAArdqP+llQMDyxQh9
sNEQ2lJM58vWGMM/3g6/ufECNBkXJwAK698Gcn3WqspVNn7/vJ9dUBRj22wrkY7bccj/8C5/+1pg
U23sCjet7sO7bDysBm2h54MnZH9cmKFFiL7OZkmHu3/+PH9z/6HVYyVFNLgFfz7cF37MHgwzJruk
NLuMJIfZqK//n17CvaEV/uU5EoRYxdI5o/UjvBiqOHWN/sOb+N1F8S9vwv0gKfB0iZ1+KCbaQjES
lGZkWTSNjc0f7rfffSu3wRTjIyg74cc6dbsFQxEU3nSYpS9JnI7el3lw57vBr5Knf/7MfvtS6D1u
wCUACPHDO9IL5VIyLuZDp8PEYOexgJXILBjxTZV//ufXun3FH0Y9RKsQplko2AJ8ZPRyoqVKaumn
gzGHMiH1PJGax+s7EPnQ9VHMdVVB9bDEzlk83N0AgObDP/8KfxsUMxCBJQSQhpWGUcyHVQBEt0/o
xFcHuyZFHrmuobbNaBSXKfWKV69omuwPF+VvXzFwTZAerD9Inn+9KOFtKZO6bQUPNDQuS+IQ3CnG
fr7OTtbbHO7Nb//8Fv92o6GzoBOSiEPOw0b04S0qF3d42ozqUNX+Jpjlxq3mP8j7f7tobi8BHJAv
8wa8+0gEAFuyECvFtOjVbDsGp7mkqjw0Q/L8z2/lN58d/GzyyHhPUAs/6p6dCeHU8qVCDQn2dtAD
M7Ij2WS7WPj7f36p33xquEbYHzDQwvzxt2FC07WWyjkw0s1SsLq57SnESvk/eBHKOvB3EWSk2+Sv
10KadkXNgIZT6WJCMy2sOd+LzAn/uxuD29jPYV5B1w0v9PG9MNbMCQa54yHtFdlponxxv9Ke23xB
3tXVHy5w1/74VOQdBWR/A+R2oiH8w1/fVtNI7HupmeIM78dhDUa/8tZD1sx3xBjEk25Q/du+oViS
thTiuT7JkBr/72NNB+9GEr77bgUyzKPKKUeUlNbyym0xuAspMI+6SmlpmHdNgHiy0qaG3pn6MWEZ
G1eMuaoDKz24qgr03eSUHGuaYtHPPef1hzA3ZVuSisqb5NxmS3BZFlXcDx22EI3oIIGtCjEQ2gnl
tLVumccoJW6WgWsbyWvXIWV/mVbzHqhOdmgrmEBNa3x3BwioEwG11SLGaQ94OjyGM856SEvLCs0Z
FF4YD88a3CRcY3NBOLUA9HBGwdE4cqakko4mC2eheEmHWMgDTxoIqSPZvHJnhnWGYTZZhH9JejvZ
W8kN4mDhjtj2PW6gkjofMKulQUlQu8i9kdoxMfJe3APyzY4DR7xVp4lnC0kcJmshq/gdrE6lxn4/
GKV7zirZ3gfS8p5qoxXrUQQdPbw+tXgNdJnEnIcNc735Hj+3TXfR4D9hAiFqwvpHZSedv7pgJk9Q
oRy/ioQfKFXjpSjeif2gnDJ4RB2mRc+M+fycjGOTNduKMp8pOXak4c99Pnv3DkLo/egL4w0kjfec
EhK5aipAN1mXzJ+atJM/eXCqK9V1RXa0ifl9h/DRIMXi6Qvr78TE2xeqn7GoBwU7V46OI6VuS0uV
tV9aPafkIa6c5bM/J9l4pfZCbrRlZ+3KNMfqa+sqyzpOKsT1BD0vSdciaycvoi+Ul/Nvp3xjSpY3
zo2Zv2GUJeKtOzmzuwE3lJS7/pes4N0UBueX2ND+0h1oBTVXPa3wD/qXJsEFhj4RjjetgoAsukXw
S8Pomnl60r+UjRYQG+dGudwq3uM5uVY3GcRTSQU3APbxJzKMywsIJOcHH7Pap8j67LpF40Si7TBf
F7ldQZ6w3XvoY3F3IGlDjkwrq34G1Fmw7BTOFdewekjyEIhmL6xHTzT5USlnuSxGYZZEK2V9oy/c
rNzBfLJQHqKgy2ILm29pHr1AjyfO50ML+7hTZwNXfHR7cu9oGUxgY8xa74fSa05WRWjUTYmC8svD
309UN30aHSvejq0CI1CQ7s3X2s3dXVHM01cpZkmCeQLETyt1UL0ZrVI071ReSC1mezNhV2Pcrio0
XxotqpDAbmVrMtTekOUPGUWAb23fTY+WM9XnHMUNDaC2oXeAWnL3EwQUKnxT+nYxbRM/cQmBA21w
yyoS7jzegiteWm68DHP63pmG+asZSOOqTS54iuNiFwneHNIHw8m7i6M40RmeyL/ndquAAQ998AXK
AycCEj5B+AjINz3bfZ0zFxD8ZKh3Unocm037FYBO9bmdTPlkSjyr23Z0qnSdNxJSZ1vw5rKKPjRm
YvWrOY9TSadLRyaLRMJC055QJoQgR6fvc97g+G7gvHwt3cb9VhZ+v5z00NLNNU/cnltKBuDjQHAN
Xn2BEXuzSMMf921KlZk1WP3eZcD8VPcuAFCvDt7R7YfPAc1IJTSwAoIsGUnX3nRpkV8yzp7sWchC
6qhKlnjeKnYtNntgjyTA2DsUWLcVqWm/D18n/Po/B+XU+arMPJPcCM+SiuOvGC8d9P/XJRXiPTHA
uG0dqqvCY93r7AGkThJuqTNNDiSXW2dFIVfZbQrPGryoaBN1iI2xGNHzsuCbW2orB8DI9hECE35s
aaV3YRHMKQOEfmKZSZfh1Ms8vAP2RJIsteurs0jI0LNsh00NnFtsMD6Dg6vLKsQCHgwKUEkc5m/S
MfROVIwdqMpweZ2JjCZTFCsXa3rtaYDpDNHDEhE486hNKEcKT1ExbaQpDxpGZZLScjKoFmuS6JJy
tylznFVXz2Sg+GpIRjI4q9dUd8WPdTzUX4sbKWOfwY1dqC9pGIbo6cbOyBY1V3R5CfEaeO3CKM0G
odyJ/ueUmEG1Nga/BAjAoObZwoNImKrs8hoyvOEa514pI4xQOciDaQnakZ5HI4svi4ptsQ6VMRK1
lYzM6jCVdwV5s26lyXHFK0f3aRqZOjHR7KQprl0Z35TSib7SxNNtuCMik4yRbSPb3nXAOtSNnYJA
jBzqnMa5lgfVmc3VtAoCuKFPTN6Rjg6ZI7Ws9ym5NULenTHdV8JOd9ZU9c8YC4fvCTOwGeTOlIA/
UaXHEI+b8I2JE7gEAJF+hBmzW/NGoOpOrvZPC4V+NB3mpcXo1CAAHYYtvTaiTXXPUKJAt++4g+Yo
GRexNvygO+SLGh4dt8yttRNPTU8zj6iTnWiH8tTDCtwEhjPtyhsaMnFkJvZo6/wwBLIEt/zM1RXK
29OozUzGYTwkxanxZd1sIWNrUunEycfNaBnsUqfOmfe16VPFWoYeqfc2tWHeZq1eS/qAllVLY/m3
RS7i1AcBNkdk1WWCDe81JKLCYtnHU+FS9Z06piJZkkNfE1PrtEdrBgUGArCZv7YkCyNT5dXT1IXd
D7fQwcE0wvqL6xbps+V01ht80/JJm4Z1aCyHvjGotxumYPDKEWJ/BlbbwD0IyKxsy7jw0ihAPH4f
ub6PSar6k+XlTsOd77vfHNqcyBeGrfvoQ1s+Lpw/DtNA1ms1TrN5LTXoPe7W7q4Om+w2Sinze9Tf
vFg1C8jgjvnOgw8ofk05SiCjpO/Vlk5iKuj5Zt8XohoMa8y6isrCmR4rUJwMsVL5VRLCeGAYwnSt
L033GNdh98X20G3HgHZzZjl6WTWBX981oemDrR5vGTRqpxjXWWX5ZNQifHBz27+2nW73/N4YGSvc
EPT10qTJVD0rdmPmyHW8WMVZWlXzA32JkUDrV0JC83LTyywD+8mRMjwnsAW+dUVPLRw4zDt2Ks07
2B0Fl3Ym3QIwKc72N9/cWZEXvA2YaM8WmsRbPVKGEkKkDJugpkG1qcPo1yHjv5U9uGTfZNM3P4eP
yYJ/5cr8L+qA+fvj//L/I3sGhRttwuTg8V/zZ6I0fRuGrE/eZPoX9sx//uF/Tx4Ezr/dlFkTJK3w
f5mq/0/yIDBvkJkQRxnOFNNCEvvP6IHzb6gGFr0VJtYAAgH8Lv8RPbD8f/OJ6dC4BYIdMxputw/U
mX+i0NA5+dfjtY8Rn6oWXHw2Qhke1Y/cY5jbI9yxkWJZ5ULYc+FEJ6qWgIokWTnVvHQzjWgzDppD
em/J2b0j0q22TJuSE9yMBziJeVTeXAhuqD7JVIvLbKfing7iaOlle1Vas+wOwR2EkOY8Tc22RXU5
sqOJt4X+iVxEk7e7WPxIxsFWW7+X5hKc8Ayu5r607ycPIkxn9OdCi2k1OdOWKtzn1G32hvdGZxjh
ccX2S95D9r52zO02BOqjuHZ1ZP6cXfKv+CaecGx4G9FCRPHhJ9OgSYm38oaVv/BFV3OyTb0oabxP
GEJisqa/AL7iFQJNk6Vf1RSfu9L54pTsxBky4z+tL97UUR84WzwQbXKoDetPLaa1tjG3pf14Dqzh
OQ0gtmU8ZvviYM/pQltOPZ40xDx7cCMz5LnQtvJxLOcfE2YWVhSImOnwZPVERPtyh2eCaJZunyB6
H9q+hAqfQXmzxynyGRyvsnwAMtOLkDNF8VbmXbtOJ8vZ2JV94pjEqD7iAZwisw40mqfpJq+bnzlj
ix3U2bJOf9i+sm8MevClifC2tIMXK1cZn4O+eyTfGZyKGNLlPDdnMwbhgo0icxjhg/BtvJkimQwI
NUAPU4a7STblNgFYgbOj3Q4CfkEi/DzCtP5E5Jz6b8Z1G7sA9z5TvYqjHegRZgScuAutdbbPfFps
VVju/BLES9F3EJXjxIS6G36VErNsUbyZ9risRsgZUQv2kgURj8jPMLfvRe+tONHDnx2gJZtqOuSY
Uqn3yV4UE1hKI0qwmylQQvSMZMvDmkIfc8w3U1eHB1V5L7TAHqg9Mo8TtQIDevzFIQHMtwxVsQcT
3RA83lsmWzo4S+cxbsZ37o9HAX4VcUw+dUUL7L7Kmgc/8e8LrB5HCX/Bg/wguvZrzyeedjSSQiyM
3/rkU5d1j1OpkkOuHj3Tzt/thh2+23Qns3sbk9h5kCR3I5ELezcIFOahr96phkypaxbzIY6XKSqd
wViNC3teuGJU/AYl8Hdh6E2QJPpUztmnnnEKKBY//dQv/Ri1NfxuESfLHshBezQ45axKf+JERKvJ
rodShjoBOteun+nlY5pJyj/MN2zP2k0wgvDN92VdfsuEtLeWWSYoCgGtfdT66kT+VFJfAWidQz6h
FRDMtR9nVZSRKogKU29qTpMNjiLsHTRF1YMTtXYXqXHYe9bdFJR7ZSU7Ln1cRAOrYNU/dhxzVq2n
935DTr7M9MnhAh2CrOA1vNeS5sUH6t8oQAzFJqVNlL2UY/IGOVgqhVAy9829Sdo58vyl3rAjfhlT
tsxZqAiQQsn0h6X86trYk2LH3OFjqnkFc7ojavM5rF8qSDFKpPmjyHtnRclDvjf9WJ5sewINMpx7
HgzgrUE3dpAgpPHWCIy03rTVsy45P9DSDiDxXCn7uBTiDkKvEQ0L0I3BoJMkrBmXiyIq4ziN5mRm
n9nI5yXPLzU9gX5zmWyAHvPgpzsDQ1E66ucOitXeyoD1e353Zzhmck5LStcyp2z3bbyjc8u96FA/
VHNcbXu+udBXd7E+Cn673RS630LCr3fKAKyMX/fdl4D+c22eUmda9kBAItEB18Amld7gOPrQlMlD
07v2KZjU59xck8WR19bvjoXvV9e2Df0oyeuF5zIcYCAHw6GU+ixK5xsGgwMq3lM+hK9zCyh2SL2T
n7oU2chyRR89fZnpd6HSfpX6dbUK8kZHiYWBJ7bPuQK8zVnaB02zK92h2+Z65KQdQk7I5H0O1nnd
EKrdxvVybMPyW6Dsh7puv8px/A6g9tJdqNz4ppLBpA2RTpAufYGtS1RYXK0ADK4OZRDZOWKhLgPU
UZ5Zp6DVlxqB6TQgjTEQIzuvrKVf54qvQWCVjUoKEup5sQ9xEj/3GKPwC3IQBEdWbcMhOTjgHNiE
idXQx99Hb/nBBLFYzTnVzibsRNVMwSotuop6mAFfROBHcKbkms3aanC/Ly6lCwo0W7Don4RID5NV
PpO7eiAKjydMo/QR6IgwSeJ8gB3v1x4/c1aHMBegFJmouE0MlJJDMCDP4ClZFrHxqoWFQD0IolQr
y1LPMF/2nAepp8AtGADAWQ30S20L5T0iCMhjHEwn3+jCtd9RtI0z6xN6lnmd64IjmpO1mzrNnMuS
uxczyOU+Hm9WYVmcSg4M+Nqn74XA+uEEADnbxsHOiGU0UFPy6vjrNL8O9XhFxC8fpIZPQmx9OjXl
8mDNRvLDraxTMHP2tWMxbE1jOMrMEUfVzasSw8p9O2SY1ZPJ34X4qwC9Ab50qXbfLf7CjA9MDoAB
94pI516tLnaugq9/rl/iPkgfB+pYxpGV3ihYK3y7i/ej5d0HHfnlJm5oH4c8cWh/OTndutw7dKUj
kIbntoNc3XFm2CM2d2vLLXsU38ra5iRRtkD1nL0nO8XI2HxPZ6t+nNIftERAksXdeHUncwEdlNKo
FHQwPDkEMh2Lt7ZVFCejrM1z7ZuUO2it9jyoxMmfXRhWy4D8V8lTYzj3RRyGnD7Fj3GBHpt2mPXU
aOzNBrOKAll1IaO4y0XzEFrZcvUl5+RBnXTffld5mB9Z5ijZ7O4Rl2yKJYr3Sr7OyAWfacNhvS4u
nkzuetW5+3ocAMXA5cSAg6AFeJBFI3kwE9dZ8VnjfqsggGN5v3fd8lWk9VvRpUjIeafgc+lgKwB4
bZJi/MyU3bgrew7DIY5ci+sqMkypjnZhfne3lrVM++a2+EWFoHLQsuRL6apVguxyMjCz3NC8L5kN
wWI2YB+phJS+L8Ntlwp7ox1KFxpgO7ueiuLVkKMN8u0YnKiH4tYXaW0ME4KhKuTalm0RjeG8nMLU
fO/rRe2cQDWnIUx4lOV9hGg/rUPbN66FEPcaC+9xbqvkzvHOADXqTYbbUfEyZxawBPxGsoUqD+XV
zKfVHHtUDy4rf/Tfc9M4D6X61MzNQ40BEf/TpQr8Z5LkUSLfiylZE/bZD556Rax+YZtU8NgwMRyu
ScwMG9/5kRWWicuvexRWDbWVwVGUKSdB9pftoU+H4N525o3TQ7StNXka0uZ5hIHJug8Nm83fmJyr
phNRXk2fu4XNXqfj+FrGwYMc8+YBZmt/rB16DsxysrZO5ThremCSR8G/Ygb85Nr918UP9DF2SF8y
KH5laLz3c6v6FCx2uanjnlbGocJbNkIAhxtjbKqqU/vQIC3qUzq0Scf48+hm3j0L+BFqw7XRJvyW
JLniHuzPUprqLg/VSCM75CGSNKwBkBJ3QaXaK0bWegPWP1kXsjbuh6Z8T7rZfAnr8hynY3+ZEre/
dEY2XBpj+S6KDuu2MtZE37pP4KS9TTkRvGeHyXiBR+NDIlw3yguQOzF3BM0Ek3W0jPKp02CXGCmu
VScju5kfmHBeR9yZK/4rzQZj/yPg817b7jxDp83qVdIiSuI2Zd/ur5G8onZ8qaYWKAUbBsNgL9ka
zjkbmfLWVvgU1gFSQJV+tRPURXcZNsNsvmK61+s5hesArQtAhOk+28EIp8lhW25LjpwA4Sczvjcz
84q++kRaeue7zsWaluIZbBy8RLWukno4BVLboMUmtu0l60rNNnoEjUG1cvPGPHzNovTDz/E3qZFu
+dSbLrXZbdulwmCKPrjI5GJnABzaqosmXz2X1XQOAnoiJQekggToMavFt55y0AhVY5fBJVk5ScfG
cMEdG+Bih0MarKt28im2z18Mo8/un0M3S859kKc7WGbgE/tRRfZkjZulbT242pKasIxxRRjMB0Uj
dtxLh5o8b61oh7xi/efxla7q1HqCqV5vbW+8mBlcsduCGdvNJfQbPknBZjfhOKFF+QI0idtrZDwx
aP5kjN22qx7E4IPSb+KXghkepWznbK4ecUMfS794tIX+zM4v3cVdRi+pvTXilo0RO7Vi0mfXU1+H
WLA9uClmXP+vN8KyYRv1Fw8rf8QZM38g//3J6bJhZzWFtdcTQT428DxLFvSW0ilMnvJoXIE6ZxP1
JcofHl2wrBVm3qHY5llTIKT61Zb8lUOwou/uKskx1TFi6smSjqrORiX3c2NqPh260bLO1qfKO5lD
JqIODxRCsj9eGt3dYTsAa9UnR8mStavskA1B4o13lZPedy19joxc9L3Oq4Ft0M+qnjwwoaC7Or5i
18hupYVW+wAboX2Q9vTeCAvyVVOlqFnJjSGfel/aZdnLLFZXRtqPHdiZuzKkh6rgLuYKHM/15BxE
p92zM8567eSqWduVNZGzoHFyaZNmP9GAxgHAuyBfA6G2eoSz0T1BVHwXzqCe1c7veuuCSDFvaRXH
3TW6j9IDhu0bX7VvP0+9zX/gTFE083Pupm+tDSRsQfAfU+cljqtgX5j+vreqnfam/CVPPH9VDWG6
9Rd10fBYz0GzG/CDHJdpuMaMunZMmHYDpvezoBUQu2W7KcJ63MD2h7PX6WtRKCOyle5pCWVEMWpO
t44lx0McCEo7x3Y9oulELJtmd7vUqVy2bCyy8cjTwiypHJP9NkhvAQpTZmseJdMjwMNXCKrlrjPS
l+x2ZdLSfqL4Adm8tIpDbzZyUxp9fjT6xVn10vY2FmLjtk0Lizlia7xD1jnezK3PjAt8Rty+eqxl
bq8QyPdY8+Z1mUt9zDniMj4o935icAKPbXmyEnnMY6SLbilmNEN6Cixh0MBTOvkhNMe1UZTp5yF/
ZXYwbhrokzz6/GuQON1BBHWMuf7GqsmG6QIdFKky9+W1LzQG6vGUL21zrgetwZHSDacpXjHceD43
vUo3pjuCaMLGdjd4rT5ZrnGBUnVfeXN99ZY6+Fy6qdzEmcq3rZ++ZW7i3tdwt1dQYcsv0jOcqGJ7
vwNKWW76WQO5tTjnop69tWzgaewd8nvREopyIdeuJGf+Xex1xrqBnLGZZpGdXJ63g+nOWJLp3Ggx
bydiSO5M0VNALNgsDCR8WAo60OVefqEI6Cin+FY16r56Yb1LuFjSohwY6TvuDsJ4vZ4bIiSykt0x
M8vywDjrTZuiBccItBf7abyp/XQ4+LRwJE4Ik8s2t06cByt34Eyca1t9UTW3Jc153VeQp4csXOoD
nlWa4pr0e6VBUeH25eKkkDHcSBCAK45vVt55X2eIVFu59PSBIWVyo7tAzZf2rk+rO5C88w7jcrBq
fAusAhULbD+RQrpK+ztvrsan/03deS07jmxn+olwAt5cDgF6v7ld1Q1il4NJeCRM4un1sc6RQqOY
UEiXc8Ouiu4uQxKZa/0Wsp4Uww01HuMPthZyoJ6FVE56bTIOH0gXe5PE2sLFmhjrHCFRqYgomqkQ
P3R2csrnJ7QHO7FDRD+F2IF++zN7SS1zb0WYzxXzfh6VJUNpNj0l7RZ9EBZGw6NZT2vXFUD9lltu
lpYl06pRVSRE6F7BIl4K8IVSEMo2GEKCuzceLD/VTpVuQ7EQV8V0muqMC5bcJUZGc4Ei1Z3uySky
apY0kiPfS6GsXZ+BCvgp3isnr4JTBzSTwInv4qSYttiMXomFIPueZ5pYzWYY1aMcCDsZFi87pv7d
4Kl+qB6ATwuYJK2uus9TcYiLxsBgBGrUx1oSuXn70uFyPKRWbO96f/ouzVke5TBZDcigD8cjokGW
xjsNN4mnvqCvejDBaStTj+1MhDoiyFdZCZqOxEz5IYf/ySGHAAkd53SSn0yabE5Nnk8rxpBnczG3
cwWQgCLlbBvZBrNP+3haiQRuobuynyuc+Rh1e59ppvWZSCL0CouritCli2vHduQZbLpzlyA3V/1v
uoKNSzOeeoM8aa9wt4vbQ4dnw1U9Y/JT6jnmrGJyG8sSd1BKDq+jyxVt0d6WumB58wN/52EC3DtU
oK2YiTA8+CkDcgcTN5Qw1U7mdacsn265ZhJMFrfVaqEsdYprcyMNip76dlPFTwOBIikUQBzbHu/X
lJQPPARfJOqLUxLPP9A5ITbxjt0wHxcn/z4s+3YOfhKPPqz1evz9V4lfzxQSa508VrSEb4m+1m0G
4a4g2yqLbf7K/q8yyz6XQbvZVa1H1MrokTXImUDd/GhX012hy1qZHYmDEkUa8/Xw4gnpI5UAvcjt
bFNbGKVKjoGx0cPnHz6zVNRMzWMx+0eS5ociCSDQNP3LYIHmK5k8ZFmeTK3xw8XKgC/d+IfVaThz
mmFN5sG3LBbFdlT7SnZXZ46vhiRMuJfGDo2K3KVpv/WWn01PE4tDpOpqqjbEhOkkCMgrramnXED8
1x5lcSTKdZ5HNjvqNhLsfs0w2tzkmRFRFOlCKxqbDBMEJp9Rcad0r4GxrJ1g/LGkdH+V371Gu3l5
sxvmagon2TkRq5C+Ehoui856zBLBk8OiB+rhfuuTmYI7Q0/Weoc+YHDrNV7HzewHN+OjSrrylFPi
utJra6/11bQRDhHCdnwEg8GX9yttfjYED+4pGLkI7c/gMto8PTNzzvhumcl7mXsfWTtpx9xt0CNU
TsRv/bXUrB7gfoBb1OoM9lRymRraul9G42zn3cWy419ZXvS3vJGk1jQg7+y4FNCW3ANcK+ldVKRI
oK6CQ+8V1RL0P+S91ke9p9Shfb7kTbI3CzZkH4qOjH3mxNw+enbNLm5EZuvUpzT4cNqiOZZIMNiL
m+9xnrYH0xu5nn3zVzDS8QJ1mx27ALtcb93n0eJxZTTDfRBNz3q+qfHHNSKyQ2sT1EcXdrfJFP5A
j1hkrtfp6C7y90J5RDqZb4FefA2NOrimeYpp18JMZO/YkxCuKnVOXfU9diBCTYyVaOMYAS/S8t8X
I3+Mcz6HmGzP8zB9qbbY5rP/iU//Rl1UsQy3pvkp4ueQVhWofJAdTXx5RKPvPd7p1iHxFAHhT+xZ
/bo3yNeOCz7oRVFxhmR2n+ecHwng6FSzT46wuSu+vKnh/SgbOqmasXAjslbiHefS3q49oH6vMdei
zv5kWv0pRvgUb6fs90Hz+MXMe7GQSd0NnNIt9sex5xe06+QRKO/VNcXJl81nYojvvtXaG13mb23g
X9PcD9PGvC8Jhk2LLf3Y2tMP6fgf5VR/dgut2rJiEqMCSCfKDsEScoThZHPCX8APe6PxIyKL9Ygi
1HSO1zou3Sh33/wKdgkttFynjRH5A8kWGIqv46TRoeqP3ZG4D6xqemOsBl+bLnoHIlhL9tKkwEHq
FGYPtuf7ezXhBq/i+bULHsIuNPR2dnypjfrTKhzzA4ouAQ3of6LEsDeimH7RgJVttEx89U31RaeQ
uH+TFtN/3rbxKqdI5NINRTi55pdu+DVv3M7os+p1CMSqHDI+g5Rq0CnlofEDjVofTtVD0c6K7xLD
gkZYoyFraxcIvVsbRpuvvSIbIo1MwhUm4iAcLeut7oaPviC51MuoNZ4bgU38N3KpfCN7uKAMI/bK
owNulQCf7WaZJeHfX5SojCVU+dheiFNcLb4/X1Oz5VZTyogqCwAzFkgfa81c4+8xd0ud7ahhMk8Q
ngSalvbR1hEQ4Wx9bgGiXC/czPBJ5SkBjLUl3AnIDm+HunQZa+Y4aKfM6XBzxyVEmBz9Y9q+l0G1
LothjU1OJ6pDuzTCuCOITWDW1QlWJD/PqibOTxjbqYdjcWp3oxxFbmjvnAYvcyk89qZ74FuXojWd
7RwbRgSK/25OWn53sNOHhO5fXDalY+Bq/a7t6FioiJvMZokyJrc3VUtAWMcEiqgSI31KyVeU0roU
0qXeMyEP1p7v5daGYtnB1P6Ucx311ZPhotviDK4xkI/cGxz/3ma2GspFJ+MTXz+Xgh68EAADfViY
WAP74a2rq/4wDbO51WULNtXoZy7e/BHU1i/0ULRfs1SHmT68TylajUj3iiYsDQiJJhHMj5mPTVU8
Vzadc92N/T9B7IHhsYn2Y7z8EoKtuBOh4dXqrZPMdRTgISuttGJrtfwVa3QuK+xncxRbo8FVW2M+
X+QBcKpfzXnS7XjzNo1qH0D58c1cnAA44dBgD742FBQctAMeG9JhC+LNkfgu68knMXReOQUbQzGK
uzlO/kHoLGiGb/NIe/qfJaFSEtPMuEJ3dx188jahGd9bogxOXYCWYmyMP32TKOyShO+rfDhIKKst
KVfvEE/lqT4NqHa/6Y3+VnjDmoIw+8OLzffG6901sHuzb+qB9apthgMCMbTFTE5otE52kqNCG5sT
tQ2eoqMN3zGl4MNLnRrLGTv5W++2xkYHH40Npzr7TXVsKvvHjJLpEGRTcVsEydyxdRuG/AKEaB3s
MZjCwlXQC70dRD0JVms3pzJwMUwfIJ8gaxSYf/x6/l2VtrE2rHR5jCOSwMB7x+q53LSDSj14np7M
cKt9KxudKJ6T7zHjS2Wj+5pLHlJO+ciRzleCVz6cm+LP7FZMSin6paGetrUl/ySDBhlZPSPYUcBE
GeGJoWITBFbDoBlQIwdvE2VV9YIqP9kSXweqFLY4UVc219o2WUjiRkdAUZLVR42ER9TIdU5qMPpy
oSLAHZ01nKcv4MRd5Gt90hP8qWq0xM1k7WIZb3VVDifwkBpQhAatceg2wnDa3UBfQEwh10JHMgOy
+Uu2I+vpnCANc6psM5kB57gDpdQ5frVx+MBXZuPF0FvjbzuY10HmZ+tlCvYFNQR7zTtXNhqoJZmM
NSjlTlpXSyMxW29V/4Jqyd4WciDzXdssxe+C5/5h5R948x1KOp65nnG5NWtKB4zYom2HXOqZcIsQ
SeV+qcnUV3P+0RWpijSw7LVDGeRGM1sz6uPur5iPcPOk3dK/PBF3D2ClTOUAXnTxrjQwiC9TssbS
3R2cJySJMv4I+AA1hkbUEKztDm2yEZ0K9qqxgx9Dxr1jAEO12JrXnau7rGWULy8qiSmnmij1psPE
Fcuf5altiHOTZTeh4BVRAyo33qluktoaMWyL3fDDKp0Dk9zPhm4ewFHgqtltPpBDz5SBknZjgBRV
aUrhhT+e13rZWo8ej9EBYcMcNrU6Zspm2sMZvPWG1iOww/lVNHTNDRkMiP5IEuinctHPohTfNdm8
U05BSs+AbiFpAY0C5KSbNrTrCqbPUqgHKvMo5+INTXKxXYC+0RRQFZnhyVYGMsHC+6o3isqSqLVp
kEvQawR+loVTQe5yU8hoUu2PYeERjtlP5hRtpEziMRKCVF6NHhctwHVM0fDBr7syxBH1cJTD2EBy
J9aA4NOfGM7Stnx7fvdRDJdZhNqwDv0fFhVMUV4JsqMT9Wh060dQirVl0pinp/kYzVLe65m0amGP
2raNi5+eavL1M1rYzOJ328+ne4Lo1615CAjw4xtCg0awAAo2+vXvY1Yw9vOH7vdpo6vIxliyCYo5
39TC2tKCap/LUZ92UxeXhL4BDs/vRFgiYqMGNuwFWCD64yRrj/Y/tx5+996zX+iPUpEYVMeATZsy
MNs8pc1qtihj0MghdwR9gq0+DZF66qPnJWBayopqDWB6TMbYP4v6E27e3NJe/FtVNADNmuTQUBA2
uU5OuHIZJunGXnA4+ONnphxva5SOtYpHBg6tToOToLjaJEJqlfocJbIZqw1BwkdpJfFBS+wvy8D8
Y+Z2foQNMgnwDrxd4hop4mOOZ6o+YszuLhkpYyfO6HLJshjz8QPlH7HQpEdkhfnJQKNv2paVQTWW
8akF+q2fIKwo9VQRPcL9oy/NDX/tH3HK18UGBLjaBJ/jfj8AFw6vpgwuhZ1qMB5zsqWi8FErqz8E
IidSwcwgI0dvuTLpXvpn/aou8uzYMNEHcT8/Ug35NeUJBxfPxhl7R4RoWKKI9tetyJI9qOEn/zsX
ipyddeLy9UdTD/vZD0SuePGh89rhvHC+CFOfoPDJKlR5woZaM0+6y3z++2KLnMQVHwxPDTH7JG9m
wJGlMtM/dX5Th3qfwmtPTEmNcpGi0u9pmMtdxfqbLvo60qemosmPI57s6FOLtvjYm82P0YmzQyrG
/g7wuJWj7Z0pjU627SKBPQcKfuZC0jJhTy99BSBKq4Ds9QubQMqMzSlP9g+KT6KuRfMSpO5ydhKz
DJlCaJKRs9zEuvXb98b8rHhOPMXRbiAkpqNpigrpNKcaPpbw0uxct+U5a5hJi2Uxo6Af5i1Q9xxV
wXgw7M5YVygub3Y9tPtSZ4zL5pymzTL7XWvB+wiSenKSlNrB1qy3A4JYPDT+gYgruZ+z4J62tU1O
uWS2dQgcx9bpc6NM5c4jFDtsuODHxbSuy5hupbtgeOpsfTe2nrcfn8BTPKJVKOmzvmleT6YI7pAM
sCTyO9+Peq2jjJwBZ11MpYpqAQmC57hbWwHSLPo/7jKg18oq+0MuCBW3cj0hiT+pDxSDuZmTUdVG
oYkckoqWpCG7Ej470gTpflB7gqTu+UJ/5L6VNpXFOKRd6Y1goTo+hJFrzm1PIvD6XYGKaUNJ5luS
mufSzovv8T7p6hmrk+OvF/RYLoJ80qVkvUM17ociF98ZZsVOqGJc+U8dTM4e4c0J3iu+epsOmtZF
pby34xIKtxXiECcyDZ2u4a31PgukVAnqp1eZ8ZjMyDqSOPmh2rMpgjcUJwKUPTfOoJzeTkPzvM67
5k4/qHedZ8e+DWVvb/vAjbpCfoF79ueqohZkSNrfZqmXkFpTEIkMHQpnSHMeuH6uHQXFYIn5yfUX
vB0upgWPuJs9XQqMJl7MTpd7EQ293i6O3YpW87j78Hiw0ScW5ZZY/I1jJctbTceIq2uUy+nQBlmp
bmasZ7u2rSFpBTUQVttpTPm2orxzOHeDaYOHFy9pxrTcG/24aYmlr13inK2BEbMn4AmXUwJusjwj
J7TlXKgSjKta/EgzY4HOH+J7bPr44FOs8k4LZY72pLHzHlEWDThspZBTC38airAPOiaEU0D5b1hS
C7IGdizoqYyTmzcieMjkeF4s/CQw8/skK59mIcr1xvqlNtzykPXLp2qbYqusId+aZfEN5LyKAj+u
tqazVGcTAFsaUw8nU6tth00lohcaurEl1d5oFnUh8ukFraM8dkSqt6i32DD1U6t3SAbS4TVf2j/O
XcaEleSpc8uJLWbH6bpXe5h+Vtm4X4D+XEThxBv1lKloyWaomz8aQ7k0nQ8LnRMWJAxHlFcia9Pe
+YTZw1JkS8StbjG9wUNq8Qd73JneCe8QAwYLeOlNn5kq9GOHJEwDFUgdr1yPeovB7s6dUafX1nPO
uYorlpbFW/cvduZuRN1EtKhd4sI1j7zDLcITXAKt7VIp09EIJnaFxAMlxx9TUIJ1cn8uWD3GFtIz
LcbIhoQMyZE6V73fMxyi4Ouc5aTrCTcSxqsn0TOFXZsYUUBq4C7okZeSFsQ4KIYVPqgz9oluZbJN
X138dIoskT7NDqXhfdpKJy+lltW6GYo/ZsDkoMVIMzUzuQn6707PGlYrQ3qLB4CMKbRF9kuqqGms
VLprNLkZR/xsg1e+a9Q45kv2s1qM+ogPAp16tkoXH6+Olu7IbDOenqlXVQx1WChg/T5+2ivmL5p9
EU4W06mAxRpL2pvrfus2qBnKQatWLRbb1TiSP5crbSvK4UgzDjUa1bFOqLujCIQMyPo96Gx2pV82
9tdNG1jfZ6vbzCwwa05gWu2B9HVrU9oj6lB/pKPYsTiD2pn0JsSYKY3cAx9whDiF8RYD4MoR/KlA
xwrVdUesOL8swO2nvuA3Dk6NPKnxw8m0LoLGpw0s7rMQCeSIMDhtKcwy/jiLc1gWB4t9OfuRo7vT
ej3YvPUKX9GKqorl4KtLS59P6FrZgNSPj7NnqGpGOBhR3SZMWGtWj6GtdwRdrxBm1pRmDW9tnFvH
gAq4ui4jOPON59QvDGdu2KisPMNhMhkv7LANvUdJ6p/yPDbPwgFT1jNnVxQUolGIPBL68nzjJzRp
Ts9ICTdRsGjDHi6eB9MhW5gGVMptPq6WWtGvO3qbZHRfrOz7OMb2cZiY8gsoSjEN05qaIMXQTuVd
MqLRDTqBPiLwbgVNDV9dnX95Aj2NJZ2PIe++DBFvdC8xL7nqYpI4AqRdXv2egB0QSLjD1DMeY6n/
tJ5KSyNz2m8UT/vdsGWuqT67jm1ULA3aryLY+ewAkesE8y4dfShxS8q14AOmGbg4klg8b3tndIDb
AVIA8alCmVkJKCvGmqKnoO2Ji2EDxuae9nJZIz8zo78/NWNX3a1WByKKS/q+UvgVv6J8Amn+ow+2
6eCPv1ygP6q7/R1+5pdZd46aD7WM0fDheRKQuDtmTWscjSZ4mURZbd1uKmk3zyiPJjsPVJSJBgDd
aWvxZbFk6HZkac74h2B+HFHf2f+XbY3Y9kiaHmV6eRyv46Y4mYQR7hDK01HzrBVTDNVNfUkWSuYT
8MFwaNyDg41nPUkYF40qQw+JAsAG10vpUK+DeIxM4k7r/2R1h5qjOZuWtZ8yw3yNAewOCKU57Oeq
eRsSDT1Y6x8dySOrZF5enQpNtlqadav7/o4mSm0fW0iM6G1eTx6KKsfX/U06LKfZRPu60EH2Su6Y
CBNVmXt6BxHVUEa07VWrHVOjkZEGrBJaMdivxhCHTdLKtrKkcUW3j39f0FRW27QdH5ntcSz0/pmV
1zr6xRMtUjCn/3sbyv/bYPJ/eVD+Z06V/4+KMkzD/m9tKv+n77/K/+xP+ef/8K9SDPcfukEhik/0
B9n0GC3+w5oS/INBj2AhYvn1Zw0yJvt/VSOb3j+wnWBb8V1i8237mVD6L2uKiWuFehX+DTm1+FoN
439lTXGD/xrhQXpG4KE9QWqGKJ7wtf9i9Qd+1VO6cnaGn7Y38TLjhD/wd0k2dHlnZ/d7oi9z5Jnk
EDXDMhJNNaXbpjRe7Ub4b4OKl4tDV2dSdJiDF808zo0VAPHo2V42V7mY5SWvaZSnIDTMJqd4nyEy
I4kGoLIVmiIDO0LSzRjT8uNMbDJmdIdahG4qjmnSZicnni9Iekgzxc9HZiBTo98vy8GlSH0lY7gS
b6Rsyq9k+2q0TzhIGhtCRbuN9PLlo1yekf0pvkkz2/sEoJ6ari9Of3/k2fG4NpF/IwwVw6FBualZ
i/kc44uf83SX9LgCsdo03zJkSh7wynXnyOmftA46W8spIkq6yGaN26M/2eq24KV27I6AySdv2Qyr
usFzSU7pe133824yrhSekI4628aquCmkqkOe0HNUSCNqmvEHsDWbQXIkQpC9a1zDMjCvON0r1qaN
hWMo8tz0lE1yRRjED33ovI3det8809v3dk24XjI0JEOiYJOFiR4ECsAXwU+XYNZtjVgezLynM5Lk
OaJcX2LDrrAfHj2kHXMrUae00wvd8Ki5tVsbkJLWumClVXeG4QMKHtNdyrhKta4KQr+nh0hXZMvo
45cxBieVQEQG1nglW09/7p3rqrpTj3hCYMFEVrcqJCDxnBfmR+mxW400G4YNE++m7vXT5NAR7ecJ
oQcectZ0A4FUhUtZoGDbaobHt0+oNdVcv6QvqI9Ot1PenzSEUETtaSocDK2EWTCKCwqZ/Qw/RIBf
/BO/6GfQercYv1BgiwFhFMm55VLaxGFO1JnJRTFX0spdSvxFLaXSU99/LmDZuZb+FrHIVym4azgP
48X25wriDkuIMT7jHGZ80hjF9XBBox2icOGQj7eMFd/aDOF7sPQOYwL/Wnr3xWl/zfg5yiQ9S9V+
GQ7qUFJDs4KwHHBaquas02jRY6Rn59Lq9zQdmxYiE7/4heSeEuM4SNZYRV9nA+bA6o4VSDFRVR9L
W1w9Ex6kQLijpfmKMN9rmlEKLqAoEXsZt0JQCCfxixXPLFQ5q1Mz42conqojXfsRA/Svyewzwqy1
CdeIRaToUAv9egn1stkLjfbmkYxQJKazSSUT/NyqcrRmbaRw4uMl8/3ywDsR1q1o0fq4v5iYV1gf
ulX5VtXebw9FrilEt6rMJkFLVCKoy7L9iKrozi69E73/9Lb7N1ocg7BUk4GDaD8m8O21T+J3X9og
MlJHdz9jS/byRN/58Xgo2wCNotJ7lnDrNU4HcLi0gWq2piKauAiPTBNB5M6iI/iVJzWp+W8ZYmKE
pk6I7A0sVQuS528wIhZtje24VMeFHjpGK4QFEGWsfMhbMVsvkAGiezOqvtrWmvzJSADYn1lalOLT
inpGWdY2oj/KrDzqCC1whNGGmz8hfx3Ox8Xov9dpf4RuLC8i9fFmBSizMZ0oL14ZCRwiOaI7pFzo
WauUXA2U757+6pTNx+gFD6PrabKYjI0jCJluFcOKPdt3NmYZId8UK76fvzSCDyrmitXQyHTFF3U5
2K5HcqV/69NkWI2cWJuxuE8OMt5xFN/M+HvslhdDM7YkoD0IzNQxuj1Bau1LMFui1itIBiCXt63y
H1PWUSrIhONR5vU0Z28rdsrQsU4mEamX3AreTJsaU20uF4z2oGCqWs4Ya4m+l0NIDqXJsMneNIBe
YZd2EM5NSBwqKPjFG8pV2sHVp8OPp2V9yfComU+Fpcc8lvrzZXSr9owdyUDVNwXtetE/ug7o0dSf
WHjr7zDK4RV8fsoop48l1XikQ/cEv7Sy3bZ+FCxzcvJNvPL+5Ee0knX3Qs5QNVkbvwStm0RlPy+v
quRX0BRLJ/LMehtrrfFAVzCFY6xmpB1me8nt3rrg197iqmu36vltoUxF3WxVrcrSTK+lzDa6Kfuz
JzxnVRVUnktnyk9TvgSbxaHxu6PMdyMStYDFsWmQAdDD449wszK/a/kitn6soVCTSbPyCBHepktH
5WXmI5IpB/ibQYZ4B817OY8arkEWAllIj5yjOlhRt4jXaYwhdQRVeLVwnmpK+9w7VvpB/eC5jpW6
m3nQkKki2DGDEm6tHXDJE6WlrTIfQAK6xj2MumG/uopkUyIUNC03X1Iv6JG31XOEemjv6EG+b6Ej
hVN/E3nVbfU+ZlQPxLzVWohwmEO9gYzFFWCuOE8QMP2xFeXXQ1Xfi8TFe68bzblDth25uI5C8K2c
mdyUV8ITzDUJNidbyOIAOKuvoT/tL8Amla9TRMpIbEtcmuWotpMa3WOfZeoFoaHlY+BKsyo/aikv
kCFIU4r8rPcaHJb0h8dQm9A7Sf/dEpOM8nwujm0JwVEsSFIQK8pL+8wbGMQUehyXNQVRHiWmzXgl
IaJTuXMNmpH2xKYyD7rTwMliBkXiSwEuGL58GMPWIKIhnJdy+jEJA7AEqig1RY/UOoufEhhfrKXt
tefAlOKYm3gaSqI2Hh1xNhi9HO1XuhCqwS07sQXt7HR2zk3nAsEVlOBAkTD2l7kjVgapppTJ85QI
VRZcaVxJ5BPLby161XXN1X3vtEmDLug4Uscq2eDgDA6LZzw8vfbD2MkGdKKonol4qH5WzVXYafKD
0KQ56pRr7HmC90OTFCevwIY1pLr+6CWfpu4PpNgV3gdq+fbKJodhrhZB5HvQ7I1RtFfCsR1a4ntA
AOSgR90R//7SO8EWf9S1wTNzTeqbZQJRWkyroZsm/l31JGoRmKh/KS0jy2KmwtQHgCLw1nq0wYDs
0gt2gHLIzAPktqhKunewbRu/iGm/UMNNIIT5rUys4ZKRIr+H5g12U+ZiXiJ/M6pL65WZ0jvnbSp5
B5zhfVmQukqvnD9E3LzNcu6wLpX/eon6Wqpj5WbmyRx7E60JI5bSYETHOkcK9HyhBPT29O6EjlqC
I7HW1gmp8ArD9pXtoP8KBn9n6eMIRZZrexOGce2OEhWt00FP1kDVVGVZt7YXh0molLekfE8l2+PA
LXcZSDnZOs5kHHMEj6FOqt8mqJQ8ZiSTR3WKknTMO8owO/nIaiM5Oz6Vt8S7hm6e63TuWO++vqT3
vy+N43/RBeU/BO9DMQzzZ9Jx0nZ+0t680s52IzQ3rPuinQe7FetGWO1ViGC/iDJ9b5TxJWaEj7Ij
NR0uoNkaXU18+aDSS9Fwe5hyxhkUvwUqOWBoVmFmC7GefQLsXen9qPKGsKIKzawJOYywoIH68161
Bk4uGO02agKOV8/7NFyz25KVyXCpQPDJ+/torLY8xZYGrEMi0w7VFwMakfuHxBTkM6dctkND1jsi
++SQjGK+BSSohaVZ+SejoFtrgj5aoQGwLosYX0rTTB9EBK/sscLkLMcrn77z0uX22dbs69A53tWt
UfM5KpBHI8BwTJR4vEoRWud5s477cTcUwY1yzVWZjHpoV3C79YQVONZ6FAfFDRCOubje9cJa5VHr
eEWIPnBCWspRkozqOo5dcUqTwlqXRPzjwZo5APAV/7QLOyRapY4GCNdDNo3L0VTBvPKxe698nEH3
v5d16+rtCwIQ9IxOFm8VLOJjbFzgDGPhJCBNlUG9tU59bZn/fCk7gGpi5Uhdq9D7hvzX3d7ocUXX
3SHp275AkwgDvBoUwsKg1H4DdyZbnZNtY4vvdWDubCdFxPLcYuLeWIEGtqQJ1Nq+br37NGxN13yS
wn6yy0xcVIsLC4kBc9LAe4cve46/1Ro5NHmBGGeW8ESYMcJB2sPatMuoTR20Qs926UG3Yb7MrF9n
deseDGdlSdO/u5bbXPw6QD9ZmAeRDObh74/+vnRiwoNlr6VwJBdOm75bnihCRCzYbtq0fKvloeHZ
5SCeynNuZskHfdgbP+c7nyJPXOkwpm+ynjajJaf7358RIfLNTDktaS3MwzHLjJOyOuP090c9BwMi
uljfTElsnQx/TremRvN7flKTFQ0wyLqVfEPyhHyK9gFmOILkRtzdsfHuPrpFvuecDNu+B6eWNVNS
40awXMgoMZut7KFZxfrpTcuTle7u50vz0r6Wr917DKim30rcwAf3EzvLS3z1r5QkkydOom2+R4Qe
nnLt5tyJnjtZF+eFi7op94H80q9Ku0uzivSC1QcOO7N/JRix3Kt31vcayQr9qajf+w0m5OJo31ob
+mllMU/vX1568nGeN/abgcGTvbyqL0pzjfsoXwKtv82BZr+aQZ0+GKhXRW+pF9TpVDCY7aOskY2A
CxbHZMi6h1EE7EKmuXNLrwxVFsSvE5vQefKT3+ZUxfRTyz5McRSEpWDbUGny2vLYyLt6tSls540Q
f98I4e3sqzxkoSzeo3B+G65WEOqv/a15cZur88f/qctD/uU/lnuhyPJiW7sxga3W3MMbFMH4jjFN
xw+1IKFblQJRLqFoNCCAOGyL/ICUaYUNjFNtZy17P/2yP7t3C63bp/sws1O/2ToKD9iWB2daXarx
1GJJCb1WRNk350+vnf2f8x/PfC33NhUh5bjiH8W7ea3itXvSbwXKmHwlzWLVjue03ebZ1f037s6k
uW0szdp/paLXHzIwD4vekCBIcCZFipI2CEm2MM8zfn0/cFV3p53VmV27ji8iyym7nBIn4N77nnOe
Ex6NwnB1OynxafgMBhob32AUuJUkra7YGpa1b6/Kju0lIUYBu8VIx4p+hc1tv1omHxKYaIxlBW/5
mobCEyDDBZEZrmrFOvJP9dVkO/mkHJSrf4/40TRiHMNIWKeHUS827txIHV6S01RLcJk57b2Jd4lH
OfdTJGW5BNV2x/S0vHqReAnk4qApm6JKnMDu6cuei2UMlxHQLWKRJ6fWSO2mz7MHYNq91/C967QK
1pWJNylFyzIuOluIcSmekp2kvPGsqNpmWnxo5PfmAZeEb/6ca6vg2kuIIaG3EOOCp1eIG9zni+a5
4HKQTw0W94zTg/pSw8r4zAcnekjalvOKvleu1cN89d+URxefRO2Be2TEG0JQddogD7oJb99OPvvC
JrwL1/ye30s4/E7n2Xh5nAZdZ3C+QxBZxUtjpZ/bYSvitWcSrof4ezjE38v7QKwtcgAqAB/NTFLi
b92Htwny4wJvdbj3yFFpi9b7nG+avFdslU1/N9DNm72rn128NZ/mF8C7GdfuIUi0XkPnwDfk3jS2
9W0CuxKWBOrsSUIbKD03968Bd+u8BjJiEFgfF6Dx1at2IMRzrh7xfXrEb8VTfclI6qmn+cn391Y/
jgfVLMEhuJxCkqS5fyoR8XVywJlbjb7dESRbtOEoOxqBtprzrBaJ76jUSDIsLNiV7PGRxLTb9Ivw
SfZR1y/pyUfuKC5+tRU5mjcXo78ObyOV9s/VFX8c2+loFxrymkTVYCxgZ7Jt89fEg3GVhwlQOtXb
FNgNpf7AaeYpFb2NvIkuBIEBEe834iaA73gKVqbqCmdP2YwffsJQCV7F1K3TWnCqe3evn9R9fS5v
Jtdn8Ww+sYvUXgLptX6Jwzuejx3yvdDlqyg1bbGZU1IlzvNUAbUQJa4gIgmP/YGgX+jUBa95MtP6
cG5Xxa52U2TK0ISkyP0+O8bciuCu3bynStGcRziddYyPjBI8R8m+iogI0bNxyRWogcqtHHPiz3HK
tgBG4cVDPsD0wwPNuX/5NwlZYp5s6caHJhZL6dAd8/PwnN4KvgVNRttmhS7qygK2EwiR8Ne8uncV
8jch9ScrKYLO4g7ZF4ebrTqN4bqMLG3dC9YNRhAiYRRSvEkD+Qsbu13cJsKnkiBxSmN5K2Rzhx26
A6qjGluMbCTysbnSKVWPFNPrzUIk3nWmEAIyp6z7i3IY/KeSrI3bJH7rRPrYvIzG5ID902wxy/VT
wdYuNGP1e6x5rwl0gxevvFl++Z7k5uTMGvRy60U9s94o1ddkGuBW+rjyhF4WtsU1uzbPJMeI67So
4YumFY2F/hlpfCbB5GNjfKlf5BwDd1ZpJzEWn702UeyYS0pDNv+oW3Fn5r36ObTto4B+7BSpaa0A
ygRHywojN0rUJya4wVK2CLVFkz49BXHhsj6VT/DMVrU+Hzokj1To37/UCy2w1Sl4VifuiGan7Fae
+Izpt1qse1MZVpHMn03ijUMzjj6UsGijSjiVesLFa6lQ0g02KaRbt2vHG95v4wgoHC/ujy+ZLp2o
LUfPxNO7aDKj31fzLz++suhjChUtXwOFWCL56ctuW4+Jb7eSWC09x1NTEqVleES+Gzxhk/XTTbdV
vCT2tVVMdpKin9KQJCGb4hFpJIJFHQVfi6IZPJhFQoTBm7rZrOJzTnw2WqHqPwURou8UTj254KU5
6Z3Da4lxBpLyOkjBT8gSTkro3sBDWHrcbrDSo0V0fenvpaNUUf/Wp++6q9bQcpuNWkR3ABQsMTWq
nVmpO4hH6jZlmErOoYBOSPalJ0RRvy1MJeVYCEBA9jaYBx5Dl8NNNTjZ6TrL5iADTahK2C2tn6PT
JdehFTPXkLSRb6RNDmPnwi675gk6gkVYPUlsFTcRvlU9wQj/CNPhuyrty5wdZF83b0qRB3aywDz/
VftesaJ0bZJFKD8vMoP04wCKh6yX9ZUIWnwG4ckrVwHf9PyMmWo/blSzjg6ouuk618CFBDhIt8QU
cnJZorGyutLbT7pph15TcrduGQ9M3iHpmSepi1BRBxtY4Y/Fyb+br9NH/Nbf60tz5i5SrzTxwXXb
SNm5DHf4s0BoydDArDyCv5gl5xzQ9dkvh4NuJt7OuDMoPiTDeDOEPCM8nMe23B7SymJU5G+Sgbli
II3ZsjeBJnRp94mZD4tilDMwjZBDNbIxoTLZviJ9q32GLRCzmmMAjXdRQGVZRsPAeEHjTDEGD13q
RdyuZ01SPyoOrIuWcMICPNhrXxp2UgBAVYkYGjncchhPC2NWVVTjmdPSm4w13vSCtZUgTmeaT+Y3
2ghwTEIjeTJzfUO8ibSeAdUirpRP2So2mMeZhAQTByhAoZoJiWwC7sDBYmQivgQHArO8W5Flx/5r
im/UIuIaEZrskEmjE8fAhAyDq9qs8bOAPmicMTtVQvlmNcK6wI23mbZZm8rbjpHVkkh2T5R0rHT5
qlnlIm7V+9i2Mb68lMVR+lJJskpWVGxMyXobS29JlLpe0Vce2KlR2gEkWdvzKRkzu5iptsr9Sfev
oe7Xp9Z7E2ruHEKcWiszB9yjpdIc4xtepEZ8JKVIMLZrvNVs7QnPhsCADqhQjGfMBOWqt5WdRiXN
KsOLHEWWq2PkiuEPtdOq6NPCHgDRV6p1nswhXGKfdIhovbPjFPBkbvJ+wO7eDuFG+QokHL+e0obv
Dc4ws/kUk8q60UEHQCHo14NQdZueCjdihtwWDLNA+PcCxLv4U9E5tlVoID3jQACpUF96gmHOACwh
jIV+OWW6hMEwjNZ+hkKoMv2pDUPgAMcIaM4xZTpjKFCsjd+WO93HmhQJIdPyQZQWXa5dOow7r/xt
R5j9FxLcY1u38mlLQZji0KXx3DbBt0pv8J+zZ98yq5C2fPR5nBWCeTj/wEGW/R1bNxyheIBa/ykR
B92Z5j+NhIJRA8lGBCCNI29fQbcqsz1pUHMDquvNt7pPLmIwcCMXDMH1D9o6YSzMsYBQAOQmlmwI
gYk73lmBrgPhjoAtRXMwzw1bq3ruQYOfrqw02im18TZX1OyypnjF5cdKGRqaYwoMk9mBFX0rO0kE
+QbyibDp/GZHDWT2bE0fQoy5RsBctOrlZD9yYqThXM+5j8C7FKrn2syEFQi+mNkPB2kV18s0yqRX
NZr4cg6ZeRMd00leQ3wrgX720sG3qo1gJs2yA1KyHuTuZRpYV2uFqi21o12tqpmlREFhM76E4VeC
W6nCQ0mGBr9NSXE4b31YMQO2CqtwiveuBQTYS9LDz2IFw6zcLPwSAAI2lINC/rrTGRWq8Fy4/4p3
kFJsaQcWu0H1KcobJHAHxA9OfXGZCC/sYwIxDhYRStCVb516QxNQGMcXMiJTKkHa8pIbuCx1GQZ6
tUnaklexEvUV3J1+B+a73+FPe21LD1a0qchk9gml01CP90UZ9yJjwMOPX9IAMvlM758QlHaG1Ew7
0vAoqFOHGhHl2d4QrZcgZ0jtWdPWmBQCGLKCeTAMJMAcWruS5GY9oLbxKIQJm52+17LWumBOS27F
oNrQiqf1REeqMw2xvs2S4Abw1W6jTnNRZclHRkSnyhwfynwdN909C9KCWPRLUZhwb/FIwyynWleE
sPdcMLgNYIBfyyyG+CoE4Rou9eSUkyKzdcSjXPhkLzTJWgmK9dLReriK5f5WCIi6IQgaaFXCkjRm
vOiM50RTscuC+9Bzky08zxDMk8w3A4arc/R6alpbG4J8YfT6s5q2vKlCjoudsyi4zTcjlKYFuNc9
N84MBnh1zYVoJ4O3zT3wKKlC7IQd3FcSDJdM18B6yHuf6rEUP3WVxzJBcG5hsVDtLAvIAwaFeJ7A
gd2dn4wmNBCtsmPl+dvYC5RtH8CyI1gdLSZKC/Z1EmZ2B+9DEWJp2+tsoJugcg1co00KRXaS809A
MwgnKpm2bHxrStVfQhLXF4PgEZWwVNj4IT7uiI7MdVtfyi7U9lFfHxoTpO6AVT6xvqZM4KDLQNsq
kdPEnOpGsapYPkWTZRAcVGwPSEXixPFAakuIwiq7G0wFPMqH12u1nRs9BgN26ltv8lnto3ankERy
shR2Zii8WlUuU+Qp4ou0coOz/wC9Qe8PuVhtSUxsk/qMj3sItMbJch/RaCZCFe34yORghCcc4GOq
gF9EXWdsC3n4TsWQcfTy5pK9KlM+7A3dGPZWjxWg8/ioi0nKR71ey1nxjTtZ6pZCW97loNwTGlXX
KTwCN7XMc5NW4w3JMdhiW+1XvNvFe8A0rqvU7nUACVRMZeXoamStAhnyFmsxTOmoao+QJnpq+YCN
s/6ipxvtbuqRK+qkSDdmrNQroQjBD4iAfMZAuVG8vG4jMz0T+rtzLNEdVolPAa7nqqwKOyWjiB89
B+aWoR5nI0fFMeM2FOqcQCvq7bzJBHSkZMGt8fiP4hnb+0O+BS1hnKllCTZ+iD5nTMTbfa36/S8/
/iyJzQAA0fz/SNrQb3LWURYvymt6UftWaw1Geikb1zJC+lpoCuXRUGkLzeg1zjzrlkvsYLVSkc8Z
JBo8rPumTaq938bGKuwlTi95pO90JIYd6kG/7TUusPl3TZB+zxPLWM1Jp+0QNRlVeGR0xnLbFkq3
zVtJZouRO53ZOeSbhpslEG8clbKEvGxpxx+/qIb8FSJWbvxA/PSpuXgqKhOBtxmJfYrs93mg3Hli
Lnoxaa4pyizvWH2CWPk5iJR0ChJb4B4QoTEknQtRn/MAppyF0hvNg/F+0I8atoEqORoetuM4YUbf
lGX21CTdGUjevovL5t1PLZkDE5+asYc/KjeGckQQeosDbv6Kn0n3OEN6w8/K9GtgqjHWkwDZm5JI
M8bME4eK+JY1MOnC3v8uGMq7PJXZhZbDAw2+qasHMAtVbvZOZaXqyQAmwfnU0C6xfKHh1lqhhokb
CHraa8VIJVZSRlZtzShBepYkX7zC7So2QsEMkwLHvMBibxS7gPoGURljtze8advOv/z46r9/K3eS
tOmUAuVlSK8NBIDYPIM3dEoYcwe9xXSNkYGayJ4k2ZBXimtkXQ2mD8xszYzMf1WU+QAdRS2mAuUs
TOARAbH10rArxNDGeerDG8QHpAbZ5I6WR2Yso5CDnNt2GPWQvZU+cZbStdUjHIXKDQILO/5U7dm3
CNs0IxeQwTx3K0u663N4YBADvL4MrmdN/JPiiG5Q7xHN7dTTVuwHx0dRxglCvIUnFj27Gr4SX2xW
BO3RXaGTWS2xzljqH5kZGc/7NLiaJeN4X+PoDy+XRWCw1AVMywEIsG8u9JElQI4jC2UK+v5kaVi4
mBk3yMk0CpnHoBqDbTwEd7Aq+kWFDwGhNMm2QmP7+BhPSl0/KxJG7oJoiBPO0BYtNjUwvMJGx7PA
KEFYWEgZmobN/uHj9FmGmOJFMYHwYSkbs2OYT3eK74ZDfSzJGThlm550Lok6k2W3K7IrIupLJQfy
cmIG2bLKdRAEsKAdLEn+JhX6h1AZHzTDD7bAYcTFJnJs6xRSkRdzRYPny/mDZBC/kp7mOMBdCF9h
eqZmg8cFEYYtTX2m2rtYlkmuftI2qQTKpyfV1tnA8+VGXtrjLd+QAoWC7g+kftthhUs4fCLux4iI
IwG5QRns+hSSBoi6f/xW8yrY7rwxdhazxsgtpe6jTnzuxG1WOYy9Gq8H2i52GR0QPj1fCw3H2Nlv
Su2cmjU5jfa9KYyM05NUbSpBxParJKNDjVywocTtya/D4sgK39iVly1zdu4PU9UZiulJRkV1IN8s
klBdhSOo0YbqhNFf21LokGCet6ZnLYdExWhZwU596uLMv3Kou+lTZ4NVSd0ob5otRIJ0ObFNWwat
tjUAE1VgWpvXNOuHZSiYfAvGOcdSYVbdRobKK93f8BhYFIC04n5s0cMaed154hsNCqi2RkM6ivOs
k7dDtxxEVXMmC5+Xioy+bOs6dauM0rtsgtlrTZvEC/1z0jGwhIf0RRowWFqWrLksEfXN9AvJyWAQ
rpLOuA2FIa+mmJDCsM2ioN5j3xkXSDGRkwrkwTv2OQoxatuMsTYSoyL6Rr9aHALgig6enGU7TaDV
FErYBQLVKu7GXa4USyWLlHUW1NuJh6Xmt5EjJjwuCLyagtNd2aombPk4FJ24JsMoYgJd9GZ0zKv+
mY8Adxe9cDQ/7dfjNJbs1+GpdRYtKDXdgnqQgnIoivfMrzt7HIUVkglI1zR8idQThHoT6AFDt2Gs
OWeJfk2qtYKxShbH6sddM+XqATRORvaxQbkIl5ATLPJZ9a7LmqOYAEP0sBoxpGleARUseZqnjK37
3QCoKmjqHhAWJCw3iw3yxbLKYSqzrk1dk0D0Gh1KljcQSByYHhu5svcr5QUmy0Jo4vDcDITDBjF+
ljxIyhgd840XDKToFNVhQUjV7BEPje6oeIyA5c0Ssdyw1W4bZ0Dk/GSTyoLIVuSu9eZgd4JPeMws
zbVa43+iAWEdVT4ErsGUSN0VfKNqCtcYLoViEtx2TgBSR848LYDyErCF1Ccm3Pq4SzkSYaYIiNQY
t0RhWN885XL/PSi0AdSfHDt64X+EL2qtKpuyNprdj1+435Tkoy7wJP1rpdIDhSboMIcC/pVbk11o
BctJJre3MTChAQ/FJlVbEc3Jo7FnbNlBipzoJ7nZ462p/qLfS55rE/NkhPbrfvv3fzM5aP3s+Z1b
2j7faVvw63//N+n/KUNLVW/eDG4IAObh90iEDRsTvHP9miwoHvw0epWl2Bk71R7rvTyHNjLhm84n
BtMOZPW4FPTVD3s53nD/e37++4//G9OTcx5mDT/HmGvsfn1UpspMRpVh7vM9f35UZZ6p3L4ENJPh
KK6LedFGJHqut3gn6GPKiBd9H1GuRCUnmJXbZXUVL4P5nqduK63Uq3xUD8rJeurKy0vp477TYndc
Rs08gLl4F72Sr+U7eFTvkBnyOX1WXtrn8bm5NWeDZB4NJh+atvcJq2TFwklb3G1OjwZbsKsxBLN3
wgLvZMv5o9FRM4NDlTuXi+bKFpFecuE2K/tf1L5J5h+K2EQJ97ikKoqI35s37ufXBK+B3MD7bd3p
JEPHAhq1qPIT/9BhLIAXQvTz2PbmiExoQeDNYA0IHMSo8ANQqZlXeoJiSrNxUvJxXhyAi0aIhpcS
+bBFRjR5fWw45rv5UDenCw1XC49heCItX3SHmnPMj1q71XSWD1Ps8CBeoEL0wMz4F4Oy6N5wIvoS
iyNczfE9yxJbsgm3Ger+zQQrsZjgCJuHnYg4sw+fw/epPCgv+Xvdv0em204b4B12JABH5bQjroVN
JU42QQaV6SvUHdlOnzs2oA3e5gvVrA6xC9BE5cX3VpiVlKf4GYQm9is6lhajeGpu9RUiT2h3p/Hu
IJY9MwTZq5c4cuc3vOYNr25+tdSfqVFAQ6YqpNtQhMYurBANYuEdkHWaZC5dvJk6I7O1qM0ODcS+
HP0yPI1omSaaZrbu0DexUqF1cuX7KJ8WCuilRgsN0ERj9n0WGqmIVjrds7cK7RQ/0zI+BZcM3XPD
nXyTHAKUVuixy5DXWbjJ1z+/omR97vr8+ZKCGYGSoFrkCCz910uKfXQMO0Zp3GgoVjnNt+O4M9u7
+ZZEb5luvNjccV94Wd7H5/raH5sn5s50SAkOTn+qvGDaUXD5IfAELxa0M9LOp3ArbVx+3J4qhvhC
mQ4K3c3ybLk/lOh2dHFuSpWRGgw3YlAFJoilv4mQQeXnMVbXyj5AUMD0eitep2ZJibl5bS8SWmGA
7/PCa7fITnzfWU180lEWSbpOjxKtseGOTLFStmxk+d1oZGz38V7mZuJElPMs2HbZbRzPmJ4GrwuG
ku6e5E6fA1ZE5Dw0+rG7yw/hVVdPabuoLvlT9DY+YBs9JD7b0qmMn9S1YIwLmotx/a8aK1n4NYcG
zxWFZXqqDvRALxrkV5V18anX3DyAM77wuJIe+tW6CTvxEj9Hzbb/Mj6Db8k3s9h52MTTJ7acizD9
Fs2y71Y/WOa73YzHdtt+iPpbisjSu1q/Idk281DvvnK32IXPgvKKA9CiGbbaWV/RMocs9a1BgFYW
ShNhurEj2SkO2T27e9fgLngbiVsQ4G54kWyPNnJik/xPYiIFjzY+zU/eeC0f8pWnKyHobcOHrzp5
+k1cdykMVkIB6hIzKZ8J7SXTmWOam8I1gYzPcAcGO4vk1gsr6QV2CPSjRy2/B4dyR7XdouWu/Da/
AGOCO/0iPHkwslR4snZotFgokQ7YAGJva5UucukPeE1KxSDhMcRHH+VJpbh79lNVDiVRvg3WUl82
onoOxa7FpEetgJUxyGNE82X5Rr0V8jraEE9cah2mgGBk2gzC0NgMQfv+5xeR8seADMkY0SDDA+VJ
1rVfujCZ+QVGksOoMekXl60SkbGTn5E0Tp7o4xh689/ripyuovIpHL8CmBgLLD7hlNoGEy3tpbo1
t6jDx4vJmTdTOsQbIoaUBnmitTwxvkdY99jzdTKgpaSnJK0bSMBrtFMncjk4TNNk0A5ldE0rTBKT
19e3KodGHFIZ5nmJ8xdP+NeOVktURF1Uaf2UoM0a4i+7g8rzfBXBonYb5QtLFQCqQ6kJWO1Q0ozB
rcmj4l2WA+aMeuwOjlAOW+FJYjW1XvJrdR6POuq1Xn42ZbgOTE6z3Hl77rzlVcIioe3ri4D+nYtI
RIyUg79YNOV/+vh/9PpI9P6pKpU/v9/d4KmXs8RMG9dvjIXwpMC2zp1J+eqYo4/LMt6UKP4wJ3Un
fc6fdSp46ueIQ1y00BXs35OxNLds2Kt8McSCQ64HjZ4mvL/ahP2Th8myrhEBMwxdVTQyXr9/mEDk
pCIvw8zVTC/dBBi19IOPCiwJUbzJq07b2llwB3qp7ChSH1Y7Q/PrRRo+DhoRk50vxpfcip5VETrz
D5maM6sKJhA7S5n4Xo/LUmNUVEeoUZGmHv/8U2L9cWeiUCqj6LJEilPkw/jzw4f/qkYkemHwMjZb
1l3p29E+jid9CTdqyQ4JoXowD0KamQdiSW7KpHj743c//lxWBDfEpbgPff2rbasEky8Ng1oKAMhg
DxingnallKY+BqlPT1FcrkUCaSzO+Nu1TjZ2P74qjMiAZCZs2iLsXQxI2t6rJ23/4yskK8nmfAN2
KCc729KJDZs5cUyJ6MesKA9Iy/WsMec7Y1ac7RDxuWdqks9qtDjr0gnnJVRqo1J3yaxbk3jCO4WU
XW+UWdfW3C59h9vY2CLbz4LmbXyOGWNrNlKcl0y8ySGeCYsd9SKS2VUlFatInAe9g3s4G+V+4c86
e4DgnszKezpr8PKsxuPXjhBvUOjbWauvZ9XenPV7ESGfe08Kng1tnzguOj/EJ0T/blb/CclgBYBZ
by3H9Z+/6z96yn/aUEgSyV3R0rkXagaJ8F/edUH1G2y+oaskr+DfSYqsYZGXK7Mm3007ZxPYudW9
jWNcHoGTkA78jiVN7nATG8Qh1IuclAn7ZdlacGt/kjK1oPlDTI5REcPy66sRd0fQnnzUt8nMjlLE
6NmjfG05R1r+4sn84SPM3prNs/ajH0xTrF+uQL0M6tL328CVD4aJ/h54NEstNWEi9CZZ3sH3WruM
5NLV21rcFjoSuJLU2IaUADalkpzDdtVkj05W69VwrC7dnR3Fh/H6Xzu5f6kB7pb/s263/7+jt5Io
sfLOJ8X/uSXOfv9Wvf/tPfv2t+M7TXF/27x335Pw93nc//4uf8/kGspv9IGaHK0gR+gMB/kU99/r
hjOp/JsF09PiZ6J9Mb5lQ/2fmVzxN+7WRHI1RUN/kcnJ/mckV/xNVGQsHaoooyaKyr8Uyf35Q2nQ
7i1y+iWnK/JI2Hj8cuJj9yoPipd4q56Tpob4VtJYpauBI9Xspwf1L65o5edZwPz86fie674NQ+IS
0H/5eX4qFHmh1RynWCUtcmhDq9nJ8KiZ2SrXQJIxD2F34X9Zjl6Njtdnsd3sQwzwqYgs0D8sxalG
FYIGxUYhp6voYBjjR6C8oBOwYKVLv4hsoWYj4L/r4Dh+927/k7nB/Mr/7pDzj2egyKrJYqqTpv7l
nuQVYW7B7aMxI2DXHpcuywMbc9URotMg9E/RUy8bDmj21QTk1iDYqFe6Y3IspvTUFs0F78ky0nmI
rYaM+fB8ZjPNrEksENFtT2//4sYDteCPD9mUFdYZRedN1n7tA0wZHQPG4gxbI1Wt5Ugl60itQzJY
b5ByrK4uKAAMRPySdJ9WjL2dBK8nNUfbCufF65Azux50jBA4qRmiIiZAMFTdKcjeRGagB5OoAIKF
10hEmnDerCShB/Gq0m9nZABpIW3MJ2wl699k76s35x73YNXRPk2XEuYNNg81pg1SVam2kEETRM2b
pmuLpsElhBefTphlmU+2/iIZfJuRXCcoTWjwVgFfXgXMaXWO8CGTSdSAY43uGL9rOscRUpZsS2h+
Jx/x3a+1JRAwWxNUzGrdMu265bYpr3zg7L61GAksA8ym1fBRlr3d9/GSkfQh7IZ1mMK3VmADyqSR
kSwoP6LUwm+6pVQkx5gIodor24KIq6xuYGGtGXduBc1gvKO7KRZ0iEEnejVcJtpEqdW1ORL76vI1
YBKoDatpehMVZSeWpjs/qCxU12KgMWfVYB6OyCTeVgMUiFl1YXmYMuAJyT1MiYQQkwJGlDg982c7
GfMK40yDs6PaIGKqHk4sEDEICX9/tDmEJI8f3Yn+jmgCIdPHfK0kRAhNtYOjy+lPgUUrHknYMidk
6IOfFx+PhLUgSiF4WNaia46WNq1a3LNm/YH8aMO1QJ4AWIZsF40f/cTrCdurADnFp78l7ax41L54
HEphG4bjKpoM2+LoHXHUr+Zwb8HFqvmcf6n1Nj9mclDgWHNvCENCzbFoYjW7k1R+MLc1/VNJyXPG
4DYMaTrm6WlwKYdiWBXqzNe7CH26FCOc5eETUM+NgHxbcEFGBZPX5cQz6SJvpaoflpYuA7U7AChb
ZP5nqfORwPSvquhmJIZnvrhJs/v8rExiejT/4BUYllWRvtUT2fgEuye1xc8mtcD7sPHe0gKi1zAC
7ARzbBucgdMxC5Byy0tvSdlaijVeaZ/LhyCcB3xorp9QaKxNp6R2R4lT3dBi1NAC8pAlma+F0H3R
MDP3iHTmWgvYvAtpzMh7KHlpeVLm4M0SI2TvCDfAUlAl7a7wd1AiV7mPgzWQJycfgo3Rq08lwbN7
UTsoPp2r49FEvxJ0GE2VafcdV19okUevA+8Nuq0D0Vw4xLXxqQYAAmnfw8MQpiUCnp4srXlCBohY
Ify/hG9lHq1EA6yvFLULEsXfdoJ+kyNuzWY8to6k14YdSeynR9OMtqPGMMBIZRL6nvA6AO+6GFq8
x9qk39WsxtQPeKcMuFStPlqGuda8dpCuPLH2923xCLqCho9WgdmMu6JQJPrD4vLM3ac7CCok3sYs
3n7c9P+lDdH/DjTyP/6t/4utuCK7a0NlCf6T7c530Ly/7G7+8R/9Y3djsFGx5j2KSXXO/O//2t3o
v5mMki3LgPYBt+v3uxvzN/zz7G90iW2H+NP2xqRcV55ba3VFkviO8r9EHJkrfn9arkVTNmQLqImu
0LMBGOXnI0SYadBDLLlct4TCrW7Kz5H1jnQer2uMRwd1uKda9VQjOi4mRhQg+zqK91qLNZrd90oZ
eo45VWZXJbDYSvAabo8trecB7MqZ+7H2ohDPB6F+rW/re+9F3/vCqO80WTC6TZcE+dBdI22V6BBk
LaG9ylU17Gf/B6EtglqXXs88BHW2Og0FpUWS7VlvGkYIsudWvs84PT+lygQcaZoL6lHTys46dSlW
W6nsqXMhwVZLc5ioZh2rda4aisUFDpxl1MR2ptYsPLX2MbVqfeTzQIJGmj5qoKtBaZdS/eiNhDSo
KiiryR+ccCVHBJxHQCiDTzNWUL+yCVX3sgGQNCyhM42g3pNulymZQyHSw59H/CaGDiZE0BXFZagB
BQjk6jOz5LVPUJKUtUI1W5mfzPQ10vWXthCUpdT7+cJVQq/H/b6gzgs+WYECNbPSRKimJOIUJ8mH
FxqeOqoUiHFny0H332UDskGrcP8AGjKUHzQPTstcqHCHV2a77SY6SJKg5wzrRzS1AhAPfEac9Txa
8SlyW/beCS2wxF9D7nzgUGtRv7rjZL5KYTxhOaJ4Sm3DYMd8QXdqk92R0uy6tAdXMO0UrbJOJltA
uq2sFooMpPqSCl+p9NstOwCMCq2criXq3R1T4Y6fK3Gz9rKWlkAj1pepEFPwIA7tXmLe4AELXLcQ
eBZjPpBqbURu+9gWV33I/ZIHUW5r3z/7VfqM2n3TVVyAka8SNbJOli9+9xPZglXQiweZ3Dmprdo1
0il8FMG0lZVKp/oOWgS7gobddPgYJOw6MfP1JPIeVs+7geKOINHcwF9R0EEYc5yGbNVWSAlcWfUO
j2q3ScVuo7bUabSTlG2YFtEfkzdO2bQxEr4IpMykjhIHyBmZ505xF6drX0vW/8HemTXHjWRZ+r/0
83iZA3BsZt39ECsZwX2nXmCkRGLfF4fj188XqrQqSZWT6prXmRdlyjLJiEAA7n7vPec7DTlXl2oc
Od1pZnuJ8Y5zNBXnVBy3WSN3gzHd5exZ+eHfX7D/X6xgfbqp3mkA+39e0fc1LemPakgHcxrP/uMn
/ljO1d9ARCHXsFicaTH8EyBFGevB/LZ99mkWaPUDQMpyTys9RaTFUus7nkMF/Ue1ailWeje0JEuE
xa8Lgn9nObd+HtpSfPHO2C6YKbseBaQ8TaB+GCXz5E+VW2i9zciLVIF5iBq9HbFiz0WD5n0icE5J
IBeheOsRY3ZR8k6vP1v7unn54aL9SR34L2Xg93fCW6GioEF1uk4/vpMiRmvKY6q3iwLbsaj4cwKH
tzJazL+p39T3nv8/22DfPzW4Nh9J6uk4+C/12+i5tuOA5N7aFlIa4JoG7JPy90R9dNuqLcI9nCrA
VhmKZXUKICgUItZ4uiR5+xm9DVjbwPmIgDldzfWrNfucm5MBtRJSQLCq4FljqiWnREYr5xTfjwnO
LNN7nPgUtZnw7MP3P5qC4UcUWGdoYL0jCXYbDyTW+QgbCIlHj0MxqYhuzxIPist4mVK+X53yLUHx
gA/pcyqdsLlyJz3s88yoc3au45IO7fvS6A/pMqij53plWWGCOzbKzmlGBgzzynsISsWVNnmzLWJU
x2NblTv0bV8soqNIY057gouQu9nDgIIM+USaesOTic9tzXYYy9RgOMzqW4KNlnOtGyZ7ZkRl7UCp
acZVIbLpWBt926h+ukVWb9MKF8XWn9UTWcFoYDPvW0Mt8BiaiwlyTGRpAgt7y9lEVZ0cK9R0x7mc
L332tTMuL/OqiqyqyAaWH9MvOI+9NNrkle9sEssCYglZFjamkJtZWNguPfYM30Bod0gq9VrM4mGB
a767NTUjD+nByRWEACvUJofvf8y2y9Dg9Ienw4TwjVruYVKPvp9fNRzETtgCCH0YbEDpdON67EK9
j6cyhvfRsEloxmVkvy1HoWFCB74C+GRnNvJxI9G4Ir73oSAkxJBsUJN11xPh5JxExqOICbluSbu+
80yzJX0PUT0dnRv0eYQl91BrEvZFbzopi42cz3EUjesu14RH9egrdJQ85nVX7zPCQbhFKW6bPH33
e2DiMc0n8glTFoAVII8X4VcX5NY9+IEhENanzgsb8TBX1Rla7FudJJ9TlmLb76ptJk5mkJKxuxMd
mtk6TDKDfWGs9dSqW8K2z/PmNG/pXOTTc0HOg+ZJnfojeWinVOCINN34lCOOH3VaeCWEasyGA5JM
oyhYkUp5UR3NPCJRpVOWzfLLBGI6qOP3CrW35WSfEXZOuu5PtSffW9Ru6H+BkNYYiir/nLzEp74h
Dq+J+nPmkJe5dhxuJLZBu3V2wuOFqjZ9D+g0WvPX0nY4kWAHj3wMtBGgRiy2TO92laMe0d2+cOpg
YEs69yYgJ4Zu9QUa/suw1vfz5F+hErpxk+ZbGlnPJNasE3yGaKCSd4TnuGwEQuIIbXEe27ejx3fo
VVemnTYpuCRHdG+nq/X9BXyPS8aknLSTpjpDMS/zM6vLwEM5t4Fxv1YCZ8dMndzNT9KKP/1JwI1z
bt0x+0TFhisYT2wuzSqzGodVubo4KRxWnZ89L4FZ1wkpXRw6mdR7vMa+8PStSkksUMnbWHfkYaoO
xyUZtOGn3UC25gLjBH1PyekYXXtvRVxdF1ct8eOHWQQPRCQ1vn8ZnO4jgaqucQucINENMoBb48ZM
E+viQvfVsxDPzDbOJ+ckUaUxUiimxtHDaQkngvpr/W12JYIMRJSH5BBJApmHSuHfMs9j4J+fthS7
7dCZDtPVRL6QtL2c6IHuxZXZJ+T8K4f7IQ/TiymMzqGN4V63qovS0MOyxvBJfalNSQRG9BAI74oi
+0G2igKbYEsSunqkbHxQgVfxbFZ9Q5OQ7piPNhxHtplYy7zsFtlndL54BQ2Tk4OVLqu9h0M43owQ
Plh8MfFH7bWFsbPWnb4UcGnxGB3bwb1q2g8rdK+92LmFsEOK1E0cBE/TLHc9Pixc9Xs8vGuIH7sm
btlQ0/TTgqmNQot7hwHbvCpcd8vo+baKMAI7zY2VofwvydFWzZERCsrZsIVHrAJuRH9GiHakyiP8
AlbD2K/dGC9InvQvAedlv0LjysUaRn7vUixX/ZwcTlcENfjNHE9oRkS+FXb5EjiQA4v83SBYoxuo
bnsfujc+t9chLi946wfZMQlsx4Ns6KhWy3cdUaHT914ue7pTHa8CMQ4nZPeSm3sdWw+l5H1GDplm
Dtrq1HsvesaG1YQ80fsipPgYKS1gFj40Iywp5KnIi6z8MoDZMvnTTRnTsMqB2fDFcHPxjB8SWd52
MnyYCj5P5ZcXExYfTPiwjNEx5Njrho7/Qqvl6f+fdr8fUBHcfvzXf7x9KzHXpP3QpV+HX8+utsPA
/S9Ou2P21r39+U/948SrfJdDluUqHxDnPxsYXvA3HgZSQCRTkuD7pOUf4xn1N87BDPE8nxMgP8Ob
+Od85qSCYt4DRISziqX+nRPvr8dMjpZ+gBTkNJ/h6O3/0r4A+jd5fTH724GimhbFAmc4NDgJmQpm
mx+uzJ8caX+WCNAIAvPK+Z4cd5/IOff77OaHw3VPskym48rbGo2lHZ1FvWvSBVtYPuTFPib87TfT
IOvPXhEVpwokElGHqdDPh+iwXPJgzCNv61u4uVdNKYtkPYqk1Dw/TrUZcS49ZzHhoYmTQXxf4tE5
WXIca1+pKT2fGRAfrZbwdgx98krQ7wVONufN5V9fmX+pO06X5lT4nKa3EnnOL7PbDEes0XPl43AW
4SUVGAgBbwhAtBIsc6EH05CTpRkV+JKZPqeDmf2fr/MuxsELk3IeDkQr1p9//bbs08v+WBh8f1uI
Nf2TZJM7kbvwxyLED1vZZKHxtqPVqMtBF3mNcqpOPj09pEfIBuHBqfLpSGqJfiyHjEZv7Adnyaz8
Z9vE5bWZE9bn5hwm721msYZFYZQfo2kM2IjTMP8mVGcIW8xagivt+n2MrXwPxKm5++tPwpz1Tz4K
qkH6hA5kHv7580fBrKrlMDruFg5+ctGR+r4j3wCDrZVET7WpgLXIoiV/tBq7O/RY+lvlaYaCRVkh
e2LMf1/o5EIyL8d5gLe+9Dh0jPGbgPW1JofiLJbZdd3h16B3v5WVQ5p1ZUmaZX56SWII845kualU
Qg5B+Zgp13rInexsqNIzYXy6fn2otw2SgZWTtYcMKPrALrsmDJm8Xy84ovDejdPRDW+nNnjOBzI/
shahaW3s+7HzjmaqDkxV7rPF7MRYMiwjsaV1dzXmyRQFo6apmI7xQ5XeDX5SsJFB7WujY0FncFXp
4XpI5Utv+TP2HNzGofkaaySTaa/lypSg0AK+tFXsLE91Mx4T5EbSD3a+r97LqPiWBDihluQha/tj
3+AWsgltqVNilQgm8uDfNhKZfiGdx1bP3zzNzq2hVdAezC+WJbob2IVXJCuBXvJ9fzuaQK3sQgPy
GccQo2afMr60Rqc5AiRYLiGU85wmTK+P8NSgqeRpMzDSjbGsrP/6zjkt978+Az5tYuXQD7Acz/tl
DWn8ss9dTIhbsrrK61rmFV5tLaFuBnunJDHpZBO4D+sSX5Lv9XlPb6vQn15bdO9zW06PNKTEt1Dq
/MxPVEwxwYRu5Q5liS2HA06d1P3ZRFb4S4zr0tnFTWm+haO27kfqriNhTeLFcvL4Qi6m248KbjqZ
D4m79VUcHIP8lK04evJ3D8yfPPrfZYIOzRCaAuwyPz36TSCbyT89+uhxDBqtbojXmS3UeYPC4EYY
ciPoqNocPovl1k677qIERtqstC+ag7Wo4LGY+u6TCYz1/tffyJ8s6sFpL7H5LjxMI6ct7YdtpIhN
ORWudrcwH9y109WfCd3bVk4Mc+f4Nyvzn1wGmkEnkZBkwM3O9fOL1dCndGAGd2tM74MU7PytgR/w
m6H/n36kH17ll8UJx1jq9U7nbnOCgj9k3dcXPeSaFfelV8OcqMzur6+hddrXf1nZgzBEIcEZIqDr
9stF5A7NmsZuXVAVDpDzIC9AffdjdujM4j4FtcKaqjV8hISwnBdHyuomrKLfWTf+7G2EqFZCDkb0
ufjXXy6vwDsKGY940ThKVtHsPdnugBLdQ/m/hHaD52iMN4WH6NYu9WMO1fs3F+LU0fvxQrgBqimJ
bpH9zZaB/2vHb2ZMYorM2wJqx1aPw3K8xBudgDmtA05B2mzCkcrCyybnts0XRK2L1Uc70JfV8Ju1
5tfDGKkS9NU4ACgLVScj+Z+vxgJBux09bjHIifnWGwj/wiJs09RpnN+81K933HddDrs6yyN6GVSb
P79UskTk3o0U6z4K5cNQZP55ac360umj8YyrFP7uOqNf+eVKI81hReHcxyrquxw2f35JbQNLJjw0
IkgErnAfKxhw0axfRFov/apIo3iLCQ0KeF2agZJqPMbD0G1yY0Vbi4bTnrNFsZX2DLI77fTZkHeS
+PqwX09hvhxhKaB3PfWQ1ywfGYHvRk7bHIkNVNMi/Woz+XpO+jJYV7YYttZiKfKmQvNkJnp0Uli5
BZTLKUkmw6h7iW4y+cYVSq4G1TUf5eCo10i1HqWc+zFM0nzFJaa32o6IFlk8wp8EmYkEYtWKwwGW
0hCkzj4bUnc7FygBWhR2V4urqoNyEpdDpBeNhNO1vJNMgZ+YguSB5laPDS4PLsvSB9pjkfgzNKXK
EcWcaAoLvuFVNSuYo2CW/ce6T5gw5bkFZSTKhjImJSvLDrI4RQc7HnQ+xBAzTsc5DNtzM/cbOWIf
YB1X7lNq1/lOKwNBAl3Wrh+HCa9faz21WebcTqlBDeWBUvmqcAFikXBioIXSvuDAMO4qnG3rKSeR
bgUzr9+ENfgaPO/pmbUU7s1ATMu3iqyd67nvY4boMkcYDzfirCncU1sFj0tPlMxL1TZ0kO1+dnd6
UAa+Xz7dCIAZJGLGJ40K6hYQgN0kH9OB5qkTmfGxsWkqVpT3OA7nGr6ayK9E08Zny9yJu9zv0qsR
LQItY1sywix9okUhI0WLGIlhneWW7oH1JiKrOycCeLw8GdM2GAKBdTXG+TKPBJ4q4/cvWYw6NjbL
+EpXptoK2gNYhPycQ1Vef+3GeoIJOUSfQG7bp4Jm5lzBQIKhIZ5HT7eXC+z5e1E702vntMPXmaaw
DaPHbkGduSpTKxqFYiVkwDTO8j8qHYljFHfuLoq1vdIDuJgZUyBOam7bywTp1mNninkTiKnYNlGF
VVIEELjnPtp0YeedQTMNzv2+ziCY051UYTK/IvFfjs0IZNknDGErLbS6I+UGiXaQ8YpOs9y4fbbP
C/RG+RwtGRcOzahQDXmbIgZ5SQ4YIv5J7HInCK6jvoEyGAmWSAsV0MCAf52WuFT62s33VeMsOLpU
fCCnoieR2fXTYxsm+RPVcUUssWttQ2tIdkmoMT+Oor2qZ5KRcIU1a/X9hW0A8XWbTDetCvDUuFW2
c1VvNoagzU0Qmv4xiWUMAcekN+kSFbfKL4ud9vr5wo6Hl67I8LPBNDmvnTkmXS8PthGxgzsIJKTb
iNn+6miEaDpoQZPiVdqCvBiubPJbsZ9xZbxdHXvqAMuH0LK2d3GHdSX90aJSTByJu7ly5GyRcZXa
3/JaRLcmiHAyFCR04bC0PLMN8vaUTB7XuyRH3oMDMtssChPVkAA6aaUNYCVtwiscudPlVJZhuulG
p79OrBly1lR0g/tAs7jn5YbEPpuxll/FY8icxdYWedzOAm4k90iGoKQlx7QVYiun0f1WO4Lnx0pb
vKXucKEiC9x4p95g3cvXCobOdS5kdy5ty39NQtmdWZGfPmFljfdjxBK3EpaeYPOKlDH0Ccc8B/S3
vCZ5CxHyH4qCxnsEUeUwE1+wT3PJ3F7WpEHVliiOi9MK6Fa5vOwn9Akbj27yQzAQquoJDO6+XQf7
IYudOy/OgyNgTXM0oozf5Izpsanm/JA2bvsy+ySIhXZh3Z2cI0eBP2CbJ3a2V92QfglqF2wXxgCi
hJvyvl+a8LzEp3XVM04ge26anquhil/coZuuCm7tV2Go2kdkjdTuk13TWnP0xVymasuGQsFmUdR1
UVFcBq1G/23NLPTTsplMjTpPNvsS7yusdc4JFEE6Ok5WIPZhkljUhQ1Hw6qeJvjwImj3uoDHRda6
+uoWjrjIVQd6L8zTi8UypcUqT6NOj9J+8JkrbJLKhVw0B/EqbIljLUtJZ36q6+rg93JCgAdGfz43
WUktt8R59VphHeKzF8s3vixIFjGoi3LDaLS5zOJpAc8pn6sKxHxCVf4s0OaBiPGcy9kBLLF1iq66
B3xvbdsxyV/yMvU/J2eSD/SEh3MTN1gtdMD8hVkWe2GeyceaQdbVMPTxI3UC9m3L65o9gYc2KWv9
1F0hz4me/M637jpnWi6suvEPIqqiy3mee0gjqSzBUSXJgwa2fCMwtX84swy/MuyqDvYskJGVUXe0
ooA4RK/q2Npdj0ZtrpfXdnbMm4Op4TaQFYPXwRP6cia58twS87IrWneCv23NF4WeEbVmjmiOpKFN
uK/U8FnRcWHQQDqdEqZY29COoo0VV/FlPBTdrpJj8ELpEl1GpSJKRtlaHnmWmIpoRF5rt8fK0KEE
3JuWYJxVRew2n7nxBcGKdfeaOWn1NAUzLmsDsq5DX4jBYQunwb3X4+Acc2A4pGLk006W5IE1JupI
xoiE+6qqk4FnsOoXWICA0ctYPfQynW6WLg73bjkwlkmCkhdFKetsWQdajketWK7nnAbbZiGc9EA9
Zu+YqRWHYYr1+WCnpl/pEjda7A/jznNc6B3S9v2T0gR+ycqmxrjIgwIBjqtbdjCiIlWlIQf3lYC1
PeflV1UyOgNqknziThyf/EhEuD4ShnIwwAJgvUOeQJMJI+ezI7um3ue9AMiDknGdEZ59OXRNcp8S
+sFAIO0OBbMCbHBTCBMtUePEW0GeV9JSoRsSaHu84bWwUtL5yu/mRXJDd1o6iEG0/sjbpX9TksY8
2169q5rGP0P/UxFZgHeMAtmeN7XCWa96zZfkRmEHx8roJ4sT89ZBtbuuOqSTiEyi/A5BUfelkXZz
LW3F5xhQkpTkw2/Hps3A/tSL/jZLJA2AbD1mEj3XcClG+8uiGqtiTDXDhHPLUU+rnInRHdhRUrqX
yb7pSndadl5nWgQDjlrOYbMPuyyUbIipIu8z1DNSVjH7iHyttFQvleV0T/h+5NGpGTDxEBfpQ83J
l3nLNEPU4Cj8Odh58wVQR3uzRK3ac8ogKIYJYX3uLhJEhutqYKLCGx9sRjOftVVAJxYDn5yz3V1W
BsGbIaEcnW8LDN6G54kHqPsoVIMkOJn8m7bPy0/KLPtqzG2bdRNEH78l/jpiWv9SxqCuR122Lhum
ZR8Wwh7XTSbCR38BhdGITjos6nO7ySPkzoXIG7L59PyopUmzDeHGahekksVATznpABXRPFWSnxGE
sFwUBFVeWUvc4vhqMAX5cgmeE84vl4n2+9emsOSzGufgawyEjMnxRPZC3kRBAQNTCVi5piKfI2Oq
JcckvZ76eHrKFV2TGWL0oTe9vCGZI7kxsmtvrYWdovdMgKYXusSRdqb8bIKwagGSVOmtw511mwhf
6Wo1kbgRbzqbKLxV3lWMRWfBI7JG/Ny9tpmS1taRo4+NqV3I4TmNeR9HhC6bhfPteWU6zOV+WXJ4
tVqSo/iyw2dtB3yHMoYBGOTGzo7BIu1LTduO5SQKfB4HZAKXmnz1LzKJy/KgFfrqbWINmd65qcJG
I4dshq3vlM+zN0AOqeey3iSkcn8tyjKqkP5VcLoBRJwUA5bLOS5wmjzaQnWlA4myY9jjT03kRiwG
NOFkWxwv7SBq72gNRDMkalP2NBpEaLrlEJoUs+wSWb5Bup2folEBaYhrnBdDQDzIdIqccVT+lIKU
hSMy1QOeX6/N6rWIEjyy9AlinufWOhta3UINXKAzrlDaoTARfmNtQQRF5aaOaj+/obUQybWXuh4j
CPSAredPj1HUl1cknJoH+IbDTVO041YL6a3gcIbEhA6E/VRUXjFyeXLlSS/o7ia+qYtIV41Z+6B7
GY2DXb+Awb4822gUPxMkP5cDCcgzS5LlXibUqZJaPh4viFAjIhtpm6rwhJdBd+VCLiEuxcycCGFL
HCZ3khedH5UkiCOg4VgY1Q1Ryiq5nkKH7ErZc5L3dRu8Z1mXlwyDgXzUnl2mDJArQmDrKb4vK0VU
YkKF2M9LDrFJ+OFjTzQZFU4aP8YjdxxtrHQrvbSGTEIkMLFsxn0jpAaGu11vHU1ymZxSMDsKfIC0
6le/XYKVUMO8B2NwwpWGyFuccAo/5pGI7Jwa9jAGA3GvMPorBokFfAe7m4szoozY9ktyvojhBXg0
8kVdoMeEgVJ7cASyyHms0Xhy/GVb+4TJ/uZrqz9kqnXfPZvg4D5A0aB1PZzVSZqfmTT1b2ROK4tN
R/YhLvYivSsnoHccihwLD3W3TCWCqoXFcp4W0n/89l1Gjn6TuVWfFS0pcXEyzKg70LaWfRcfbOOD
QqRFuytkRC56k/GuiJW8CKA1XtiZJz7gBabxCm/nfJYy2935YmgA0sEaWcHvlV+HoqkPpreJ6HHr
8p1OO4YTtZDjM0ZpLd6LLGWRVww1wjupUzIpFi6xs8J0hb6Acf1pCB5SabeEtoR2jYA/icrnIPSJ
+XL0uDMKgmRYQ8o5L+B33gUjXj00VNRMRKbFGWjtYcLmLoYeE0c7YZWBL/TpK8zS9mgVN5iHnZeA
c9ih7+DAB1bKY4RuaBtoc63i+tsUumejB+BQGgbrjq4BlcqImDFkUe0hLuHhmgqIMVYczhGR2sTx
EAIedtuNEmhkZBWc4ATM7Ckguy1bGaiGppxItspITCoqwDCarZv7fcydq6rJyk/UrssuGhAocc/b
D8MsXMYIZN15DoA6x49QndK8WcdF3GLMR4LAMaNwnE3Kns+JemoxHBY+4SB2XJKCwde+Nk3L/D1g
T1+3UQCEIBX9WRc4zqoMc3s7CEtcA8Vsdj2L7qqDuPBcz4FLMp3LVGgbu1VwP3k+JkeVZexIJoPY
G/jdXls5XyfTgs0sZxomvjjVC2X/yNzCo2pM25fJ8rJjP0v/GHOzQUQwTDTG4GRNCCFbYfu3hKhX
UyCBIvnOHO4pm8lvL6JuLQvbXGknsj+7QTb3+CyXOyFi/4mBad2vu2gZiVQKCkRnsayhy/FhcT5Z
1rcFGdXGSj3ruQMtdl14cn50RTt8Qb4TrwUywpHEevb/FYEcfJrUlxTfUMaTTci8YF1G5fCINo1s
cRFnVrSHB2XOGPvxHRBR0pS7jhiVqxEKzLFIoghKM5WtXo0zKSCr0NXiNiVc6gqcRXQo0ny5J2Ug
vrH81j9YHe+OY4odEWfE8/N4GrGsoBkS2YIlHzPvkKkbxbmcGVFu5EUMk++u4exHepoTHGrDXAym
fHVKcBTtdWI3N3iL1UMJ9I+b3gkRJdNEst8r7dkfkVjie28pyz2zeG/HYOQ9iN3lqCsSRCaGNxfS
hMShuf580wxlsw9BBOyyZPgUwgLVRk/cHAGZdms7wfwlUdxsK9kkN31Zg9MonGy6q0qjPoxrL9s4
dadz1YTsUcE4dNy7XjBcLZGjzrDGJZejMcOTl4bZbaHr5rmzDeWSdvLTHKEOCKkaHSMxcEXRHqyK
ew52/dSP7vNL3i/xcVEsbzPRmbXCI3I9lIXeTz4zL2pRgAJJFs7QaFyPhEMLh6F0maMRD/Vaqkh9
cnsEVOwZzGSKdXB6xqT63gUDsJIzXdudDioi4ChX+xiuV9WcR23Q7/QocDm1boojJclJXDRgI5m7
fHEt4eBhTGj+AYydNkXqvtdsN/clTeR3mgRpNK07wCLxGzDxyX8sTGhfBguTlBoyNJRywDspRws4
egEJBdA8nyjewjUav2X4GP22aHDshYwkv8Y5nOxX36ZtehVEaeNvORn1B2zR+PMDEcHrcyUrlYpL
3Hlzq7pvoO3Uq2a6ddlEM7Q9n8lip8IRIGVIWTQNc9xvlQrscQNgK7F2U+Y5r6KWXrsjWTpcj8xc
Ng2V5RNiUNZXJVwkPcGQQJBE8OabvnpxYx2/d8oeOXHULV/9LAiqyUsIOzTCE+4jWR9Kt4Xm29sw
iMa66ndha0HwUlMvt0ELh/h2QI1Bi3haiERRhB8FdbI4dExd+jjEkcKITp32ZhigXiPOLI9F5EdP
1WgYsdJ6qGq2r1pvXKJgbqDxDV9SK+vLdeeZ+WisBlAJ0alqZ4dT9jJmAlllmxMQNw9NsGrHPrkD
6Fe/tPi5dkrTOElpTK9Ziz4yG1B2yPJEp4BoU9OfAtJc4skhuLVsNYn9OGeug4Y36+U7IEbAECeG
1gqBZb4r69OMuS1cjjmIno71CAvqyHICU6Y6LZUloPhrxyT919Qq9ZHKM7pKp7hq13Nn0FGlJYro
WyFmYllnOMfeqm99MJPeqMWdYULasEITi75KtfGtlYDMfU7EKeCZwI3AEjPMphcYVxYk0qoa1Dns
bXG7LEtxUJ7C5Iox/VsWc7tuSni3HB2GIN8tgSbwT5WcaFvDXsm5wb/wKY4f7dnru32G/wwYmeU0
X1LWljX5jvltGIenb8wFFr5xIRdmKwVM4C6PFOydoOrTjZ1wjwe5hENc1SN8ApNlL9rH3lmMTfGA
Pw6UKwm8d9RMVJlTN2GyLSNic6cKT8S+9VU1bWwLB7ERmEaYO7OFE+aTreYF5u8JGV+TqU48TbrC
cKE2Y6TLbE2Nnb65OdoDWJOBekkqS5gV22YVrnTeR9d1PvOUBeV8jKshXGtSfu+YKCxEGaT1Nlnm
ab+Us309WieD5wB6Vrq2dQOAoHuS5LBvA4YSmxxQ8A7rE/daEmFiyWlW8qQjcSs9eGIDlKaQ+p+a
Sobbsg5hBOXYKHIX0jkWT+r0vEXcWZLpCbK19Xd0xWEINfhT3KkSlxyucSVKe9rkA1GNqynt8r0+
UUG2QxxlxaZLE/d+GVoQPFL0F9OQBmAAGyISaPLuR88DOqAGl1NWbR/mwYJC3CSpve9EYR6ybqjG
dS0dP9vrCjkAIKwMhyYS7bG4mk9N23YU6s6dAmq/biBujsZyLFf11NgXcMA5NxDPG7wVMmSmOEpV
EM5l0wkGT5LLE+lVmMtwYfKwbzhPj/uI6F623JigQZVb/Y3z/YisyyA5tzLO5X4re4N4gWYgOIjC
zGsR+v6NNS/hRTVZ0ZnifPOhzVDf1bYv7grddGJtDZb7Mna+c1PmrnevGl++Do4Wz2ryM7DzdreR
iwdGB7Ho0atqTkllWkMD01OyN+Cz74Tvds/oUbudOiWjraCdBuexFOXZ4I3WfQhSYtNEMt+G3mLu
sdG4VLdFs7GXCa6lExJYASR85xpM0BHHQeSIQ6EPQ27Fx1hBswTHBnY7i+BBqbw4G1M1HcWAznoV
djz5Iu3FVlThdDVPtsGOnROhGsfek8zL7mzoZXgdd8u3jnGbu1LC7q4TJZCYzu14Uq7Ei78znc/j
Bdn52VtU91otwvokQfB+6aW+q/yek34226XZoG+emlWV0hzW/mQPR9YOeRNP0M+RSXiLRbNLEqFh
LM4ay5K6zyghvXepHW7A2YT+NbsuOhSXPMpVwCH0KFl+NhWomDPp0aEm4TJ19zlauOcJsOze9vuZ
qDiyXGpghVa96XXXHMfEdCBNs9lbOWM7YcTm95+bMfYfnJlsvTzrzR1Hz/Elr73+xo09TlpWQhWz
KWoJRtLJlU2vuCd3KU7Km7KK9V62bfM+TVG/azW6nq6c0h1T9eagsQhuZnghO7JxqUDnqZ1yyjBN
GUDX8Zh7nrgZeYahWMZLvxOYdZ/qFCnuSplar3mAzaZzB7OJ82i8dazYBq5jsXiVcb/rJYJTL4y9
9yHMNaS95NRtylL2CmrjymHelKVHk/Zmb6bB7OlqlztUakg8JplcV51fsNKdFouiI+cPkWPwJsDa
YAYc1eusy5msPpjqqgsR57ip5d+6YHQ+W2cMn/0wTD8aLcUIOt+Ay7SCZq/asNgby/NPBZI66wMI
pMoabKTMmUD4HQd7MaGIYlXOmvslGpABW2X/7FYLm0dukxNKKv32fy21DOhLEDQWYs74gq3BvuI8
ygHZX0A5z573f+HP/R/YvfYf9dVb+dH/509m3P/++a/93/8ORXJDBtZPf9l+F6Xejh+dufvox2L4
7//8O2/y9H/+T//jH96r30hbbQ/36w9SidMr/PGTp4/wX/9xM34bvyYfXWd+VMT+8WN/V7YGNl4u
hT2J59sGTXXS1P0BHnH/hmBK+u7/Zu88liRHzi77Kv9qdmgD4O4QNrvQKiNSqw0sS0EDDi2efg6K
/GnNHiNnuByz2aRVs6qYlREI90/ce65C9foXL5fzh8u8ERYtqlZEPAvP6r+9XOYfiKaYlwlh29B4
/P+IPPK/QSkc4aKaBrjiMyZ2f8sR/iQTUppBX6c7Ans99RGM3brxGPHRuLlrjtiCO64bMTm6BJ+K
7396pe7/ph75M/vzr+IK5y/f+i/aKTuxKHDNptouGe2YTsh9ipL5wEju21BZ3urffzfxV40SJx/a
NLQJCqsOgp6/qIeSgGq5lWiEeiNn2Kpp1iyIsSDgPsD13qH16VYElcI/bfQ7kLdkb+JtNQQYhCzr
vK2F26BsjGQ5T9Smd7p3q7M+YuO9im5yDl/jGQQHQw4AxSoZ16JbNuXRCofm62SbFzEb99XQnqLC
OXB0ni1RNNt//yPavzkxf5bpYPzzLeQxSGMUaiz5FzucTSfvOrhttjkIUMi4+7SHoYBoo7uXnTIA
SxmMKebwpbI6gjmBiKwHPZEH4VIBR/odTEd9HIyryAwGHyVDDBmomz1W5iYeum8ZMQ+acziKPgP+
atSfEJyYZIMl39gGQUeSe+QS3xxwf6siCZ7biqizqD0OYc2sL8fuk3jzzPIqOihERqc8KvojXeIE
iqM68j/nh3CK4s1YeqeJLcwzE0dn3dg+fNNfpZFtGDxj6MGLg+EiiWJ0wC2F4LSXKjlkYtpTnZC2
qla/wSZEiBU9ZuLcv3jQvIJ7q2rXyup2ND+4t819Gdo3xear+tEQWTMyPsE1+NkPkTpbYXMo1ZJk
FCrz4M/+qk1aBpzo246WTo8gKDBpmJS3kVPsmwbjnvJ4lcZCvMraYktpeEcGDPbNSc0HOqfXhLYx
81X0OFHPkqVq/bDJa74WSQlZNa0PaCLSpzliHFMg32mq7Njl2OpKa1wZYZ198hKivsr0EalttSb0
ftPVP3NjYOjfihS7mDvQJi5remUdXfliumm4q91xyfYK9soI/FPvOQO63BHpjUdMRx5b4zV2nFXI
lD60ymCHvxKcSORUcOdj6qKZUBVTkjLY+QFxGnF5o0vUZkH6au9nOMfq5FhwjYxpQPbIFEIk8+38
TrfyoasVO9166g5+enXJwjr2FjkIBMvkflVuBycma9CyQVAP05PpEZWiOujnSi29GJKZvWfrS9Hx
zzSdeU23YO1gvoQwQbxhRfFq7OI4+eGNcEVzJNMM/BhLEPhXlQx30ef0Kzom6yFV9a2xI5TGAxrg
6ESpv89Evos9ErFaecgWoNpgvddpthPAW+pAzPs8e7Eaz2duFsSHIQ9gs+RNdQcocjt25bOb8az/
+0+u/KumzaPX51JGc61Q/iP/+mfVlx+WVqUp27bE1FzsImxPY5MRwPT7l3/7Yshql1rdJ3ugjoJa
UoorCAge4CIEAJxNqaGOYvyMY3u8DKOytw6D9KMbB3zkJeoOppf+SXvkhlZld+YFE0jYxMtok3qF
Ge2c1TRfWmRkg/bzV1S06i4jfEgniKA+LPIwdo0KyGR1vB9wcbtzj+CXjG0SEZuq6+6oNAhBG+Js
HVKy7kjFvf1+kf4j/Mf/RXnxL9kf/0RN+3+oCLGEWiwZ/9pdc/iqgSx//bkC+fvf+bu3xv1Dgf+Q
nKlsnxxIH/+oQOQf0hGOSS6Ah8Dx9+/8HX0mKDOQV3KfsP/+TTj7RwViu384AisMXhhGbVDT/hNr
jeV6fzUdIIDGduIriiOTbYCg1vmzVDm1QOWmaVTsY9N+4XjaukN3ML12eC6Ze++zINP7oZ7rT3vZ
4yfgxWacx7mZfitlOlxdtP+CPWGgcCq2JLHalxkmUZNmNgv35rPTnnFxmOByT7WXKR0R7JXONrff
A7+z9v1EplTdtA47q/DZREey7d2BuE+/bO+taeiuTY7du0zvirFR+7q2is1otwibMnthZ/dHRBIl
0p4BLiwLzTXCH/fYmhJaV1Qyo8wc2KnsV0GdjAVoJDffDiCn+NnEtel+Gv5IMJYi4g9xIdTxyIG+
5YCpBmJEfp0B67gYWYvUjpo3nXCaL9PttpUs5zujqR+7dgBTSHbNui9J/ySfjcbeQS5qiLe2Jh2A
4eX94FrFLTR1uc4y4W7s1B9PLLteG9NY+tBNXr802iYQnrGEx+Z6cME+Vaxv8f50d+TUYI2tnXvA
aHFV3ZA2sZUdyRdwWLwR0tW1X31NdEwTOfba5Z5MSxwSc8XgkGCAHf8fvyRhSPRTzZaWLd2YsS/W
urhTscPlEqXLFMXZGIYUhG0yNIYtK9S8N3vmfUO6HXr/3Y+JZfBDHMNOQcwUCWS+dpkLu8W7BaIl
yWzQRb1FA0u4c+0Q0hYuJV5g87qnb07o+1vAGA5Zs0m1HqTYSbZaKzYG9wrTYlZBWK4xlY9G/Dn1
eOuXpZT2b5bS4UnW3c8g6csN37vfNVyCyYims7EGfISh8T037KNU2WWczGnXclCSHTVhurSe4+Se
H/xbLay3kjvmCBvKYM7Ob7qwqUzSYpqYPaAy/XDtaBJ/ZbEfwLnw5scXe2bnwvjzAeO+2tsdOUps
cxxvPkRuvGafMZ1dO76FvkM0Qu09tzL9cJQPRysiP1kmP5rATm5JV/+Qv+r6rohgo6mUtWzumlvW
8GfNIn0lWuS0gR2KFVw6TDr+yfLaW+JWX30cP8Sxf8zmhJAc8FaBhSJvTiQhFS5lu2aIYHiIiHjn
Bl5+Aw0frDBVQTNrDAYVQVqcSr3kp8XV1RBwPhun2y9ZNZEAZN+bkilS95DpmrSk2diMVRY9yJCs
xkB+H8gZ2kmDKlqiDtaefUI4wMw0CaZN0Mpd7SfJJkCXhUeVcdD8MsTq3gpnsDVhcfPYXaxRnwN/
5ePUZ58Dpf0Jmxh6EDZfq6ZO7hPRemhDnQefXUmvvF+khdxhnGDRNZK6y1lCLJrFULOqB+QXCEsq
fOZWS7ZFqn/JBTQk8+hnJqPmxfHYvBhAiJi+1/sygkuUmpiJQAa0TGndYOd2ebFJ6u5ZKAMX+ix9
CNtQjqaFd1Qv5CNGN09h9uJZpr4bTAZ7ffelu7K8D4bqPC14FpYx9R39x86A3DItCJd5gblEC9ZF
wXepFtCLsyBfugX+0kOBkQsOpoYL0yyAmHpBxRQT0JgGekxASuYh7AuAMmV3gOfQH4QLbKZfsDOV
wtMvCco8VUSOxAucBtQGQqPhI1iwNRX8msmqntI8e8vV3CLENkDczKaDNsI8FUOYvOm+PQZpDesA
uOzdUIVI3pT9Myzvez4Wu1iiNfa0+wwt5LUJonvb1qxpwXTy+QC+YzMVZjM8UuEsaJ7AyomIkN21
z93ukvOjXLxZOwymR1RdXo2Ox2NDPbZK7IjozfeqwyClQg1/3Q/4jJfeeizy/uxxiq1qLr/baJln
mvsnnzzjc1Pcsytx0VjX0blb8EOZAkTkQSTyFjRRtECKLLTk0YItGghgVdW8TgfGZuGCNmLHtCJx
JEeGSS/ZLQAkO8oI9Gp6RlGOXmJ0vtkye4676N0ZST7om8hdR4X9VF073J40V0a1ypV8H7r0ESI3
Kgb4w6tWiqVIf28T67sw/XOtB4sNCi7m0ukkaJBoHTPpWpkRojgEtt9a7gKWUsi65vnJLpZv3GHG
dgm+6wLs/2PK+R9cS7+C8d4H39KEXB6MUsTkud6vxPlk85hs7KwY6V/NXSngSuL3ZPtTA/mbTL3l
KpxXBEy92szD990kOBwxCBhuHa7Zmvyqk+4XQyoKyiMxu7Dq4vwjr/wnZpewCNCm2kWdMSNDQ1RM
3QNHE44wCAjsR36RtQnTxAzfx8l6gqBTH+tRvYQoe/hd/cSNV25KAM/TVbThR1yHLLOJd8l0vysa
01xP/jsge1abCS0BrIi1m5PhUyoON/3lmeWbMqwvrcnsRV8OggPQPKLMsbgvOsTbhCCUZczzP0wz
ssbqqbHOQ5Rf3P5dxvIaTPmq6cm5Cys73boFgddd6/6SxCIhh0SclyCnCpkarMI05FEp5sfMZqtj
hOQmc4JN/NALK7muNrOBqMhkfwVDkjX6OLQwqEY4Jz1rCu97roqHXHVyDXA7xd2DwqoWzapnkrOe
kXZAXPR5l3nYQ20Hm8yu31pjZznjVzU0LRmTdQw/dgm80v2tCo0YNmqAZNgo3jnRbIjYjL3Ttl7X
HW2nXZEJNgfxwBCGzMXeZC4sRao3ZlLj77Tyb9gzvKII1rE7nZO4eKgErJgS1VQc/SRMjA1SNZ3i
hJu/HYx8TwLOzRhouVECEKfTYFxBaXMxTHcTe0RfICbptwy1yYES3jkojSusQbFh3EFEsWzKTY+Q
YCX9+Rr2BnE+CmsscURtD9R06F2IFUuWbT+Cj9TRR+K3fKyZtQaNumTBvMn40LdhdmnjgtiSyX+Q
Wn8LElQpRjaojVVH68KLHiZfEdoeTEy+BbdvafykWCzhARNOOI+AufVyG6TEgRfihgPjXjQ62rll
EK5LcJGR+im9JGXPj8XRz0BJFgmg/s5Lj1TV8NC8/p36MyFpKLyL0q5ElWtG4FZEc4eQ8qF1QFD2
uQHbuyRK3nCPZdq7T9H45IYtrFqPBBy/N55cH9qQkdU/jDGaGHl4j433Tu6OwVMWsPJMg1+JP8NZ
LbfKZ145zDPZ5+oYSnVjo+e+usmX0Y3pNiKKaSK0a+pcuRVTO32QmQkSzL04ge6ftJmMBxhI1rrV
BhBJfh/T22FMl/2fUCP8IMTROdaaYKA4WqqGUaTdGqEgTO8gRtRSw1rwN7hjT5LV6koM3gseCWud
aPOQ8Vbtgih7TCacj9mD6bB0c8noQuTHl4ziGnlheKgZxw8DH9i8K2IcDdPGKGa9mcjfE+9RnG37
7GeU8diUniZlY/aau4oE72qCLVoiPdqMRIpGUzedm2rAvEfGu0jC+FA48wXqa7iRrBM3cEOQwndy
l9bhKyVydAzh0LSk9Cq7fC2N6XlWpbioSP0y/XxCrhJfs3RKDmVARk2Yh4D+gF51hEUAsQN40syZ
fgYX56jqzm8ugR6952gCjDkpdPik7exNJ/uIh6w+eyH3fxaRhKcTGe9bx0mRt6vgvjXTDeuEbO8L
yeIMhecBQEh+lsFAKCdh7Ud2a0vecnCKGls/xPLBrH/UgVGex77OLv3yJSl2pLGihIijDMl6aJ0a
V7/nwqu3A4F7584SEf6ewdyWnvWB3T/+aGLzIagQ1jYzKF8TIe0RqbvHxzSZH1yam1VkRPMx5HlN
JzZDlZXe2wWdSJmxUhA4f9YI5eJVqsxpW3GcM0rwiTjAggU6MQdcO7bXAaTrLrX5XJOSmaLRKYm/
cqP0EjgISLOWwKVeZuKx2cg3NFHvaKCn5yrqkueOjS+xtKc+1D0rvryiOGLdaGn6s9DS19DOHroR
4WiV2xQ3hvkN596ApBTbgNmaxl3puiYngncA7opPIBeLSiuuz7NdxSuck+OrP47PdVSQ6961zyaL
zCs5sDznEJkir2HbCOGAIRSRMzmDtiu50u529oxP0ovvCxXY98QGzTuWe5zRkXVALZEjeUVaWjOs
3ZkJK1mjUD8ygnePjs3ZUg76ziD1kFVaTU+o5nBb5s195DnVvrS1s42i0MU/VrZrOXjiE9XNo20c
KTXTG4A/7kpt2NtuDjXWAGom+K76MKAz30vZboVbEhrdUpKm6vfjpw9lGs+H30HK21mzdNeNqr6z
geRP+PUrnYi/m3nEjh0u28d5tKuVLaJ1qeTwLEfL3rMip7gxSXSO/YKluIr8PSrBz7HpJcGRpXcX
56a3cYvpLetN/2pV/gF+k9q5NfEfoXNDQLP0mDd0dKdMsxj2Mfzd2TMzJAnq35188egvX+IBKXRc
/rC1wrTF5hoJI6aa0IuWKRSvQSbaS2idkyyNXq3YijZBGsPs7ZP8rVchQnj/bPbKPvu4jtY2tuzD
mCUUfaiw1qr1sp3bzM5DGLJohLCW9bb3MLpEcPbTPdmj6DaQKOzHxJ2ondGCB1ZIPF75BdjGu8NS
dNeavSAJNUd7Egpnz0rS3heVJY6I5mKebuOJY8r8al2OQUGfxCKHYB977M+QjpID7PXPOuWAY7+D
qUqW/c2pZ4xEzDEQGZsflWu8U826P5oES10qOR2y0dnrQdugg7kMUA9Zm9ino9bVXG+7MCnWOs9Q
CsBG32cSEKhZmNV5MKAz9bG2P336PD0q9xs2xKVNx8KGbAfGr2EYDyXZvrIe9xjVnefcmcfHynsp
LDJB/fFaesV0LWO09IIC9ToMD0gJ8k9y27dj3ZRr3gD/zc6GhzCS+id45ZPP6/QeOeEWafal5cQf
qCwpMPyyiHd+XOq7Xrfujil6BiB+0ndAmahvwEkduCdMkkOjlSOqBwDnxlGP3SsBht7Ol6XLdWEy
s01Diw9Q/Rqh7PkIxXczV+aJK9vZ5LpsQZGH+SOTnXNhNjj1NBoAizh0jI0YNIceSxyfKAL+etHv
LW6fvYkgjrSpIXt2JUYtibzxPVkcrXA7v9uReZjKzPpRJ7SwBEFey0XAIXy73xpOrIFrxdNraBCE
YQFg3I7oepdrQR8C/kkwrONLa4Yu73O8skOn28S5U/KCkUY5UgEw7yrFQej8jfxdONltED4ubpNy
fFCziH6JbtxUP/FhyHfZFOPOK8eMu7lkmJG2za01st1ct9Olk1bFUruxbtojDc0geeQGVJbM3Tkh
AMWfPmwVYTAtkn0wJv3ehOo9coxdMJpVa9gKByOvw5cOnuiq8NKPvigslFdet0/w+K2FzT6wr8jX
GbD43pB0wZkv4l9VuKfqG17FoqQ0lGPQ4fuHKVPxdkgn60AlP7AX0rwiWFDSgVSPNr0sysg184yl
Mn9ibBA9zhSFtoPWobbKeFunhthzCMMGqQMO7Sy+mKwI98Agkl1d5VhOc7wgrkgWptjgHMWk5Wq0
yRYhlRTz1lSMx9IPr+3INI5K5pIRxQgAj/PQG5kseBJ1dUEuSxMTD9TERnQv3Pys8+g1xu69d+3s
gCgkvgVeRR1N+Flry3oDiCjf6Cqzdg6+YiIEDHFL+wOvl7qvozq5mMK5byZD3w+M2RAnEVPbDTaS
9ZL4a8q3eIVZlcC5pNDXAYx9m4N18Wbb36q6C3beNCb7KiAWx56E8YKg9cUJAFxWpmi3WtUlxd7U
Hrzcjw4tlf0qZIh5NhIxMgbYdKEhVlRbJQQQ8stBnCz7MbEu0R3tu0w2qIKmaT3gArwCACBWxmvF
Dn2sYupjwhiSaX02cGFtExT3XDAseKbauwDGQ0SjWJIEmb1qCfINmGPi+YvbF4TTxyoc3+cgSF7J
qGeWk3fqWMvGx/XljIdKGnuiu+atlxhMAxtnlyzwfG8xZdCSl4TfHG0ly23ZXSPbfotSYZ3C6Ezz
DOW+qsD+L0a42ZTWY1N9lFNgr4fYKbbalMb595d6+dVcqpzEKvJzxYc1qPQuYmLDQLUcuIV4EBB2
PEW42LqQuQmekjt4Ty4OCQaKgr3jxptBLOglTbhvI2vNY7EknDXmzi4qf2c05bHDEcP4BPc4xFNa
bddpDzXSminPMxLTc59/ZA/tJzF/EDU1HcvOfMuHbuInizWtpfeU9fFpnEfr1ol8a9rhvPYwj9Yr
h1DZQ+C09zJrB+o3sZ758ByrRn5HcTndEx0Rrgufq3dqLFJzLbe8ikWs9pRKF/cnq2oIWVg7Wv+t
I+651Ha4r1uzWtdmIy66Q/MyKQyaRr4g+3kDkZ2IDfqe5CKnNt2Gu8RrzR8t3q1c6/Y8mRxMyRpI
J2NoZM24n3zhfAsYrmyQs8YbrJvHTPb2UTi9e4ayw5+iXF+PUwjtM28+7bbqd24qnXXRDt8wYRb7
shg3aWVYe0UK1MrFbbMaTM872stT47OTfWWKRrqxtUqdMNrhh11JSa473OL6gme4ffNhPMwzMYBN
FRy8onf3RRN5sB+qHcZNkid0X2KQnsytyJlho0P8tEL9jVTl40ya3KNi47G13YyK3T2lXTvuqowT
q2xqxlF++21uihqRd9Fd/AmM3tCW7SX3nsBZbgIiMRzLCW553/Qn6dOIRX3BUk5WhBqrivIEOfil
j+iRa3RfKMan9MS539DUougcoRTtVuaqqiuHLqO8x8nSP/oe6ZleVd8GMvNuEU8675i9xmNIm+vG
9+iaxo1jN9Eds1NF+PdhGJnadklJIHAsPhXDgbsJOdrTjzBw80MhcnGKo3GXmhXcU6eYd3YYOJAO
9v6c/cJlAW+qN7o9UdTF3vDV+CxQ1etyKJ8qZ3hmnFc8TaV/Qk9B2q1v9JvRp2LObf3kzigCoFpS
aSQhOZrjyHgApeUnDcQWKf4PO0+6Czoq90GTw7NBmG1hIOA/p6j0t63lsZofg2iHtaM6BMCxP9r5
3R8HcRcu/+Tc2UO7il5+f7EHb2uf87yfH8IkDUl012IzDRTOYU1wkxFORJEYXXvRWTdAskXSP4YQ
YUfLbU9Or9213dKO84hsWQcMG00UxDUPgAsStW3MWXoTSyH9+1etr6h+yvDgJs41NWHUk6guyIon
yDSdu1d/wltcsRB5cr5BwmppMsPunhJ9nSnePsTy3lumQ2tF0V3cIcpjjzPQAo3Fm+9mzYU5abMv
hup5NozphHofg2Bl3gInrHZOvEtgDrzk8+PEZueKrdhYOUnaMOWGa8hPl+wKq4w2Kp2DY+axgk26
vN4ROYJWh+p4iLnxLDbpgbYomsrbVJQGx69zcYHaoQ4cvXVg2oeyq8sTkyELDejSqDmfCejRB3xX
3yzCK25mUm6CbDi7vUtiaafra9vXWD+wxx+AXeo9D4zGcYfIL2Gn7Ey2sw7d0lwbWOF2IcbirRzn
45gm/coYfP99LqzPFssTANnhAveeJJYqf5vjIqIQcQ8w4H8ilAsf5BAgM18k/EMfnvJck94Xhis2
FrKFeCbSJ8GM8Pz7yxDh8ASEZ21j7Z3TkVowjNIfbQ7OcxbDzfEq4y2B2YFtq/6VxPoUdeKpKdwX
5tn9NSpbdWCgOx2tFMQ8DsUtZSlHipTJsTOqTV9N6c0H17uSLPiu4FDOWlbyoEbGha2RerQB717o
x+c4h//q6aI6y4jyifYCax4verkYkfExnXtZZ0en4iAwh4SENtlKBjpklyDH3KkhAcJuiG7LcGRR
M3Jc6xFDeQ1lgg8CT5COm4duyoLb3CXvlkqii0qKVW4ILjkE2GtrmvLDSMl2DZDRSEmECjlxbkfk
jP0pofDt3dR8DuJJPmYOT1LMquBi1Hj+0M2ynTQNxjgjOoOjbEGXjIr7p68JFCBxMGkzCAqYXfZF
qHcQCUkZz8fp0TGTYBeyikMxzthJtQhKHOPVkLlxiBqZQgQnExD+QgxHOeiOUaJPI1lGX/Z0gS7C
JVlUiBAfZu4vxNEZVuasvDkjEVQibV5ziypAolbYxbbRbJDf5sehQyM0DdbF64xHsyycY6Ut44xj
DUwxO0VHUfstOTimzfLAb5AJG156csyu2wV9AwLZ06xa7HTacXBf8ZiKhxizk1sjA5qjMXwpB0o/
DzZ0nCL9/J0WU1v2PR767JB16ZLpkATHoKi27AR2KYpXPKDlZzTDcSjL3jqmPlNibQ4b/mtaF8GE
+kqwxoL5TTiDj15zIGkirfDY2u3ESSAgnMCwQt+eqIM7eTedS+Otnzwy3GvbvuLbkEcENQ6q6yzb
9a3/w0fYmmbhc23pjZCVfsDnZjzRWoxrZt/sAqqta/NMRxiSOCoYb5Z1Z21sKslNMhbRJkImNK4Q
udRMz3K2WUul4i1yGdi9+SFLuh8DSYo6NftnFz4e89U85ur2QBk0UXuIpX8uCxVegZNwI4Ow3AVG
3+/KqeN7BYM+NxnOTKA+zIvGkpM1n3EPsxnap1GL3h7fJM9swKWTJK9T4E1Y2NXfNIX/XyPyfxCq
WswJIEn9a43I6QtH9X/9j69c/8//On81UR7X/6QX+dvf/7teBPGpi1CShDhyyD0Iq//Qi4g/EH4o
yJCExXKYkSPw3yxWof4gSo71srdoUwkZQOXxd8WqQAHrOhDUJA4iEwHKf6RYleKf9SKGbUlXEqIm
F0Hpn7SqhQ33EsjYvK/t0d4pQPmvRMkuJ3zcX7VMGX5L4NSfXqYmf9X1abRjXMHqdOyDYxly1zLn
Vle80IzwDMvcFmNiHjNRUol7Aa19Ynu5u1H2OO58d0yQb+LKFJi66HjZvKAtm445Gt9VjIn1yWHA
c7Cbwd3Pg0OHq0CrW52dvilu+RNcuZlPGyuozHO7E3Yb/1jMVFogMfJtzor+lMeMzXQZWx++5fcX
N7bdmMk00jpOIlDuHqf0Ps3THA6HU7wNQ1hZi6Eu/Q7KQ1zjAoMX9lYXo3JOtMBOGT3+08IoHyHF
GFCds6CwELuY5fM8N+Mt1TlooTq391Mkf+RDk14bzCTvRoFMs3RZAU5cPBmGXqd7Tpx4ZDtftXfz
LO2zGvV09S0nOpJkKPasNGLg36k6pW40PXcp1uNzEzaBgAkVUQ1Cf6X3sjK7vRY1rq/I5oQuDbgw
KnH1N8majSmpXdFl+e02aUlY9hvQC2VSpG9shvLvAcbuLSoa+31i+/TKyogpoZvl0dOc+R1RfT0+
qA0h00G4i1x8SitwGkiBsC9iHzaM3B3vWhVIY+MEeXRfK4XhPPRb+drbrNpwrFvqAQvjcMMCNb7Y
svfXrm3UZ57f8ou9lGthqKtbVIyjcaC+tB+E2wfhJow7+7HXiCeJfmP01qeZeDCyIscH4Vc6fMnh
YALI5sA01jNDWYtVEcFrmwhy9dbPq+he2bnN7Bpe1qqk8mbJ7RrcRpzLem0DCTljbVOYFCoNOiMx
y68uGTtWvhbl+5oGenouQlHsOVxN1iEa8U/LpbklZGaRNuS+YkNiRXx7i6ch2qIfsB9dpwm+fBNH
LAtLha0oj1WycXKKgYsBb/ReuS22FLIhLBiqpGgAZHKsu3nSZNb4Qfx9xMy/BRaBisiwRIYHp0ZO
QBHFWpH4QFhX+4ZG4GegDIg0U5q+ur0W3qYjTvWnBB08kQCkympDGC6Gh9EZTF4lpjjTN2xXnthk
qWTh4GV2uSxwsKSQDdcvdC3Xk/eONgY0r4M3h18d7PKnYmzZdgtt0A21qinsbcIjQ3fvxvWvYarK
o9HGpBi0+RzWmwpRIntWM2DQMblUOFbm+4+90/f4lOq5oWQLRsQnXdE+1r5KrDVWjPF1RG38FaGX
/EzBsVwsHXDxSgAIWQ0lo4Aw8SPTqFFXYo5ssc5RKhnroRwsQuBjQt5xkXl76Y/MGCfEtSRnJFI8
KBzTd5lBfgZuXCN219z34gfDX+9n7EvW9kbK3J5lelzfO4ndXcDB4+0Ka4OmUFqT/MRQKxAGx7W8
zszctyWm7ZuLPHRjs9v/ZFzSH7IqZGUpTLG32lYcguS30BMFh4c4ly30GAL6C7IGBUqSbCXz0Rob
dTRu2qomHYN6D6VF1BRnnYEA2WRVUNU7z5zs7Ngv4IdezBq7rGFWGT2t2+htkLXmF9Kn8DWvO5+n
wfSu5Zw9zGib1z0GMeD1Uu0qBcqY5rYo3ryBoAOEi+gSug4clDaY85QWC/nKc1nHqvkZaAHNZYOi
D5ZTerBjvHtW31QbHQb2luitesuqJ74j4So4OOEoP0SSIcxKM9XvdTiLDYw/eZs60FuREY93/Yyz
MPUYzMpcz1vhh/px4Hm7NHZnXCs1eE/VFLgX2TFyVj5oAdFN4VOY8CcXvZkPADzxmeEjaDoUUWXs
KyIVDkjZsGLLIL/NehYgD208s3D+QMIIqB+bqjXUnV/VHoF9diU+JjkxmmUDWJ2GsX0YZdGdZABz
Y1U0KuLz0UnxzDU93lmzLT9NLG4vs6mbleu3KYmtlWO+TWh2swXTzFuQjBCns0QhPmefUNxUHCOL
kYM1gGQAjL9VkHE3RU3SNaPE8U7ZGY2aj7lyVzgYChbslvuQj8K9ZDVzdKdJmVjXs/EYZGPTohlR
+RUW9HBro755aAhTwbHcGJsAItxLQIm3s2C2DatZR/VPU4k4IucMJbE51g6hj5W6tilUl5WZlmpN
NgWjM92E25CDg01UV1ybpu3fbOLCdoTamPdjrMMPPQ30ySz1j8nAztJkyb3H26uvJtNkH+Rx2z+J
viyukdeOW5gI07w2+b2VakT4JKuW7MhMlkyjKm84Tn5UMjuBXAA9tQrTL5vPW70iIS28zVWK77ju
4oQhC9b9sHYEORM1gpLaC4eT6dFD9VCXMASa3R7S9HB0dJV/Zy0fg0cL0wsxn9S+eaR37fy/qDuz
5cax7Ip+ESpwMeOVBAnOpERNqReEhkzgYp6nr/dCVrVd7XC0wy8O+6EVXV2dKYkEgXP32XttNT40
HEYPECaqZ4Ar1KVHkvLWRQjUha3czAAFR3EC+6mJ3f4GF0jfzdmkeNyC5LE4L8UUkSryPQsHYzPO
DflP5An75M5a+Pm/a63+pyTX/43olqBkd+mzJQLzL6bi6KNOImqk/2kW/o8/+VeCy/7DNR3uQrwv
kNEZiP8xDzvMwzrOfbjv5LEwQv9jGtbMPzSHD6cLVP93bcG/D8Oa+MO1yeZgd6ZNarFj/0/c05qh
/+foAH1E2LMdmqmWnxE39z9PxWqmxmGg4FWS5YVnsQUMxa1edXe+MqN1F0MJdQ8g3qYuDPNXY7m7
sFHKn3HjnJfy59KxB7webuBbkxieC7v9mEs7P4jIDj3u+LSttsa0gnY6rcrczC9OFL4jbnJTirGf
xh9TTrth1mXswg19fjABrvUjsZwWZeQ9r55UzgQfU9amGzgKpi+N9NG0jF8lxFFyL6OyqnNzr4Kn
RcpBSJ9JMrM3KbHoDiepdB+F27DB5+btlcK1+WvBtHDf1jzlzanrt74mlIz5gVoQ9hEcWLAbkeLR
cRK0qZKdQaUSLg8nsfgMvoUdbukHLLxyKXrWdIiXubFhfYT1LvqhKDyWUteJz7WGl20I3e8oBJY7
yoNSovpUarFy6uzARinxijZ8Npw3drtfSaBWK0nBi7348oJk3hRTmT1pRR+hiPXyklE/M7TKuFmY
yG9p1/hs6sat2ooam4B870F0f5LtP4/lKWSVcwdBOZ9nrE2No6drq1Dx81agAPU0viIIoGP1Ozro
1pxPaHMMBuMBsVY7o2Tvx9ExHn7/T8BBDyNRz1WHFsgzzJm2RZGJLbQbXBeWkW0jRQ8e8Fjoazmm
w2uacrCnljDao4IRHip62DIMbs8JzIjNZLvzVq2754lZ/jTNBq4IRR4yJVQP9oTXi4TZc9FvaY+2
nurGPRm0K56KuHkLSaPfpzmDsDRVmMxwm4G7qD5s90XXeRa3kGqRjoWH/wWLXxeFtOQgaDfJQ1y5
gu1KbvmGRDcm4A+Xt1OsaxgFeLQvTdDKizm6L7MwGQGszMCLDPghrKvdqKnOvWd7WYvMM5baxHjS
aeGpzd5rIE/dfn8xJmzJaQJQFHNIQqPonFF2k/zAU0rkqOYQwYT8kgj2Rhgg2+MoQD1aYjrg+yzW
uMI/ytQudjVuixU54Icgtxkbp/Q5re1z0I7TSSY5DotsOvDYWfiR6nuLQcpUR/OqtiU2PpiQAD9d
da2NcYRJYyh8heWk3mrVpuMgjLGKEuiRvgD8m3Aour2i6IchAbZvuTyI7FODkZKWpRSYaK9ugZbT
Atr67LopLHLFLe0w8GNUJzmRMCm0EyAbe0xhaaRozeSgKP0QSr/LkvnN6HQUYOICERa92rJO8GRt
Niqjyb4Yd0LeajsuEXGKB0GakRLNWi0SxCozOixL9KMr8i1NSeOOIo9ik3Zd9u7Ka54I/IpZ+oLr
wdhVkJHXhMQnQCIlgllYPqt97+t5m64iPB7PAY95V6cH1dQwmlTqXLL9HeW6zd1unWU5+XwN8//Y
xleH8i8DIsWTLozHNuqyvQgmYg8q7AfW43c1QnKytAWVnnHS0ovEl9Le4bKh1qG0ahrvFYBZU0rC
szlFGFuY4kx/Up38PuviRc3ZecDv2+YTTJROmcC4Bt18sLK+PzJj4fsbROGnwngpx3g45zLxGmqV
V0bgslbzJ1sCUEtVdd/apXYXeOK40tRjRD8sbif5Pc2he7ZNTNJpJveox/UB+fekyoxStNhknUgH
ddBjgrRmDox9OA2Q4KLKN6x+0ztcjz1kA08AumKRVBoXSWgEuwPl9hWbCfJ/ZFnJ98lnZtm9aAjt
jyI6pZI7qR00zT7JbBYZ9AKaDJbnudKwTxe4MLUfzVgbmMUox2iFBeUF+LCJKeoCL+6C/d7eKUFw
UZTOuPQkAMlAr4rU7tcBYP6+t3xRZpCEsl+iqr+UWtn3ofYlYc5YacOuPAUsUBx5FT7KiueAoyq/
5pbOKGvAJAEMaEpB2dWl9V1nw8dck5WQrfK0oIIR4kFZNXHD2q28j3rrmW2eUlwjqJKK4WnkyZeh
l0BHq/GJePOd74n9/70can0zJZco03byEE/zraUK3j1Ooi43/ZI+daVfVv1jVTqjNyUz9Mo6ZN0x
m1c4HWx3B50fbmguBcpHqSTuobOUZ7bgwQoTnR/Wxk2MgsPlSMoCgfoWa4gWPQ82I5D7Lr3hdnUS
95wQ4j/rhHvw4EyWA2CFHT2acsP1ZVVUWMX1wY4JKTkGKwG9sun9sKZZHMz8SShmdnD1+ia12d4F
0eAXEiEjDoZ326g3Y1tNb3FGVRmFP+4WAqG6U01q672Se/GdTRqdIy4lRrHSlKe5afM1XhnVM80G
Cls+9RjEenNlEj2S1QL2C8KHeVJfqoF2xdJtn0TFUq/TJHT2xLp2UrGPhUmbeq5MrM82aY90XTn8
2IE0Mbfr2rCeUvmUcDpjuDa3UeX8LEqlQnvnNpVlDlGsCPeRWyvurnKNV1PM4oy/jSRJELlnNz5h
R6tu2Vw8GxCN1mOs2Wg6RKhqyDz+kOFaX6y8QYu0kRXC3KhYrw8EpU/VS29Zh3oxigwyRts36Tdy
OgeoYEAgjBH8fQkk61XhufAsYRPFty5NYaDMi6+rWtth/IR9pfLY4iB+lxvAf41Hop/cTOHyOYjO
U9piDpoBe5v2UwvYguQEjGBjXljOIEKyXUv+BEcS56MW3OxS070CJsQ5zzVr1rTPlOkUNy3lX5Eb
WmOHnD2ckKDj4LAImBtcO/26bYHn1fClOOvj7Zqv6ZCr68HC8clDLek+YyMv1xixxlWLUddTrm7c
IjItvXiGXk0+Ywz8MUt9Cs3+zQ2aN6YFYl1gTqBSyL0OYWJdhWDulji3ORSnPIGFBHt5ZSbEz3A/
QjG1nsxC3Y02kxQ8xD55rE3joeE/gzo4Xm5yxpvSz5JZaKztQ0E+z2uj+I2I6K43Em2VxMldlNbO
IhIN96sBYpEsVGAxbYEQR94YN35Njn/VQ/VYK5X0FdHroMfTr1yJ7szAn8Re1ukogpWtg3ZLss3U
z+k6cXUq7TRUKxiosCtDLd1iMmEbw9yICR1A5snN8I9D20q2SsB/EcW3YhEoJzPybQIPpW88jA5C
UF4QNhjzkZBVdJNqUhAYqjezpGqutvVzEkyHipIhte0PVnqxA+3YJOUhDynnG8vkl8arr6rWZlDR
jam9BerI/Ge58abuxgowb/qrj1Bc2yjc6DLm2au7T51bvbW1S8RmQhRBLx1nH1T0ZOuIki+jVC1k
Geos8xwti/LDwlY2cuLNxqp8GrVGrmn6Kfk+tk3RZDHWmG71TcdkOI/BBsP4U6mbqHvUK6qGtQnZ
EP8u01Nq/oxJnolTs3iqhhIQw7ip2zcxz7u6paMJbzCp3hUBTuCP9ARqgbWnxkcSlXOe7FB/+P3r
YfNGuhsJ/uthuaML4efvokvNRpEysEbHTfAEv0vjiK7thzk82GP+q3D0Z4uYDQfeTwdddE1UnFPv
+FJF83uiuf6gzU8ZFxWZlVNUZ6BBV6ScLzLWHuxe4S/Ufhdd4rffq1319rsf0aXJm1cRCwq/mdHZ
lz9rB9NP6i5+QSt+U+GvrpoBw51OZyKVk3Hyq+6nj8LZ4kDL3U+bWkiTxF1puU9ypq2VEsEwjT/V
ipNFppkX0RiXDL5BnWWnqFd+lksCLrsuzagyb97A2WyDKv5kSfvJ1vtR8j4ic/GZwnp2aPhDbEse
lt906UYkhPsQlBZIzNGbO+enrTZ+NaL2JTjbrInH5PL93aVpUZnlusE9XDIWM8fClOx7B0289uEm
fRZhw+e9qN7yXH5iJAFvRyA2PbGYf8O/AiRG2dBu/FAQZVPT9rb8elWV/mpTZ5/WLLNRxz5zlwLK
gZ89ih6iZHhUjeKi+Zdwcmr4xdkBdRHvyT5HJIZfTAqzCuGFdIVZvjeaA8UQZXmc5APHQsKXzSux
EiB2A7eSAjQoaidPSgTZtTWWeLlinswqW0FjKYFCV0NpD/c6hQeawJ4/gqLv4YKspvoTG/EtaDEb
hBkICzewb0mpoVLCuPLqAh1Yqu89mckxWayM2gQIVo2+Btu9zaO6s8ZhhKLabGKAuz6k+S8Dm/vB
0YYDfaE7p9U5baSv0ZR2wJAwBIOw5ZFQj+KcupiBZeRXoFfPtUwueqd366jQYk5gkoqzoa08JWLn
72RldMA/R4i0pKS3yOLETwLUchhr+6rvpgMRE/Y/gZQk89rcM/oYQHum+DyvAIfEFV4WOd8Ehcu+
Q1zAA2w53vA9b6cJWYtla7Vg/jnPzlnyg4PyYDVfOo7Lq9vGUPsnhbX3WGOvSZUZDF9SHbTEMzhG
3LndvlVGR1ygPMS85HxC3Z4gyGQfI05HLVbhg8PxQemAONB7zC9PZoZEIv5gPaE7wMwkuqrSn2h2
4BRuToknaErJE7jNQ1Ps3HJIf2hdfkhtgbaFBbkj6+FZk/0ylVLsLdE8OGExnAoGXXWoJYTYSRzH
qO9PQ9nvNTBke8CrmPayrZ0N5sVpeSBbsEF9BZjtdhRJsAbPRW4hkb03TCPnE7ca9jycLrkkHFk7
uQuZzS+x6m7aKU6u/IMzZH6bumQqsqo/I5b0ZxosmpXUumBvaFykUg3cQ4X7w8VIk2iKuh7HF9Os
7RdMDXimQL+M0ip2wzCV1y50XuAB1psJ6Nyh7OSr6yzfPzCnZ9rIPru2viei6h6Rhr6yKKhOZLTJ
15hMiFYSBgebGhIvmQ3gnk5Z+U7XmWv6YY2z7lb7OBris5MmAlTuINCBGzClqqPvKdKWu8IKlV0p
SPYJq9k7spCk6dj32LgILk1/skRkPQYql7UsFU9TkhseRzygYFVOZYQXjgj+BjZld2BySPyi8rN5
V8URGeRG6R6Ksl7C180mQS656HXnJXqiHuXyRcnynyY+VZ+W9cKvG3oWES9IexaArvTRlk9IUPEm
xoVXA5YZXKqNlSJYYCz5uZ7QTOsgaW9haK8sVZtPge6uMECJrdI54hlPZA1ox/rA5O1lVQkDsuko
1WuhtuKvbR/ULEq9sKRKXkpjXdA6gzuSMaRsXU8LcR9gDVwPwknWTR/yNDQIBEfaNkvbZ2hfyprv
exYmOOFmgptBFN85oaHzFgiVYu/A/Fnok/O+/Bei/h4SFTIM49QdyF7LnVz9kKnyTMu84fnwWuYr
A8pZGUGs0aQd+iwE1MugIg6Nkf3GDXDh42G5ykdcKv1srYy4hl2m97h5AuQ3M7qDi4PQ2CSwHMMr
hg7s7GwxUJ424MY9FcYrPXqu5c1O6q6KOEo8S9+CIqegA2TsgyJmngNqsUkqNj6kJkiu2ZDQVF3f
hRbE7aXyUJ17B2DOWcNy/1Q4ym7AI49EYTorSCDiGE4g4eppgbcZxbqK3WJHE8nNGQ4o5Zxx+2X3
3UFbaeIRuFE5b0UN8IZRZ94Aw1GIRVc/zDoON405remVT7Yh4tV6cmCLN6UlKJTitZdKSBN3PRxS
jjbn6FUleuOHWu5nBq0Xw1Amvq36QQCIvZujHxxKkyOKy6vbGzPnMSIHWcleyukpOGKPv6Z2qvCU
mJK/fiEf2G6F7ZRGJayHjPYB+vkMC27vsDYwAfoS+ZgM1MiFcuKEFZw/LXV2NN3PgGtT6ResfS+/
v1iD0NZ6UMNwzGh/YrHfwBDXWStTCrs2KOJZZ3ODE4xgkmeRbE2mo2VGAKs4dBPjj8+u2iQ7q6vO
FaXjm6iPUIRiG30rgjxjhRcWwtYJhvs6Dpx+F1n1+zgYu0w0vs66i7rpgLk3vE52zHq3/BIzjJyZ
KlaqJsoN0CrTdxqBwyYnUgb0+9kgKucRGcYTpha3xrY/YgX6G9lMc29DYYxo6sSmVkY7ap2/FKXG
wJP1fKb4QB4N2ngYvKaXurXKdzHlucfF0B0dGOxPNWc6V/DAh7fJfJzOnnD5XFttRTeVaIDvAG3d
4CyAFORaNkNd+pl25G6CxH0z0gD/ljPVBzb9vGvglZwmgVGfvGjCJvM8Fg+vMil7zv6YArIiRbgl
IUcPu0XnUMJlR0nZSpolmK6Zzw8tOdyDhfFkILcR+Q+7vSn6gw2dK426JyG6D6d1jV1rzta6jqYr
SIX+SJ2QONhJeiaeG+8xr2E4XvyQtlE8iL42/KwpnqoUga5+ZUFZ74Z4Jog3E/g0pzm4WxXWqL6R
+aFqMs4hE+qTs6R8Uq1bmRW73GUDsLPgFtAj7m4azZo9V23DR1u51xQQoKFDQ6ht8N2BSTR5TJR1
N2ZiTVtRSWfBoZqiHThRlOa8OVEchBecRTx+g95HPCS+TtV4QN/vjmiKwot9m9Ce3FA+VLW0vSk0
NWSW5gSDBAl7ak5TbdiebZHXLx7j1obFLFu5dnV57hE/QUU3q6ipzYubZB8218VaTVn+Dcib2VQq
vsbhAM8ydKd21tod8pbJhw81nE2Ue45jml7aT9F0ryLLs0foj6EPAfLbCYE7lDmXziK5rDiMNR9V
l+w6kqq/YlaQM23hWm7V323L7NIXAkqWqhDSDUZs0GSt8qhtQKIfKyvOzkNkD0Q3IQiBWfvM1cI4
cf2zJdCtA46Xa5Gl86kYQIAXIWQJcmbBuWAkMiX1KVns7PI0ny8VKd6kbMS+Bk2KMNR0WxXCjKcq
OGIizbbX+aAwoPZpstXt8CQ1UotzqHfMaC6QXncwNu0YIWKMU3VMnCI8LP+E34P2LMdk8Kwzky/B
tWfnsOo0PfMiyagoVfBbEsHIEwZ+N3cuOQxydieK2RMGKYajFrrBqmorHvK59jmy1kXgpnejSzCg
ZBF3S8ktkisp9ZoJ5oftEJkEq7uKVFgmITHf3RJ67uyiP0EqxriAln7qYFoFnOctjhEn3Ca/OAhM
B22IpsM8yW906OTizF2+mvLI5RxHBm12GTTY/+M0FSH58RSnX9y6dwLI7RZI1ttYNtPG7mEElBnx
11zNrDNpFcQs2Ve8GagCrERIpWjCH8dZ+FbmBjsSfbsKOPnGMrQvc1LFrcSrebMCd5u2kX7KFmBa
mYtVS2DfM2V063Iay4RrGH5t6lCgBwxGWNAYsnKkMaBFxYmCpWbpE6Fmqhp/lmYaHt0Bs6YAD7ku
uy4inBPDikE588qU2jOncJgg2C/vNDqr+V5JtclpAKRbLCP+xFp/PWmgZfi/yD1dHr2XcXog0nTq
G2gbui0HgNIAuSCSkhAzPWeQ2s6ca+nbTnTGVOzsEgOoAt30E3aZMF3TS3mdLJzJTSmLLYVu6i0u
L4DRbxrNAa9sl0+aPmVrGCTlzg2OrPXrzZxDvxuFXyyg1X6QW4r4oLFg4jWD6tUI0elYm916vCwr
YlPqxVYB1AbljnLM5FqOowdNDASfiuAIq4OUEXC9Ypw+Czdyd1nn7nJVjvuqjDacNKwjwVzrmMjx
50h51GPGgiDt52+h28azQY6/IukmimK+mPliZ52Hq80TeZ+kxlYIPqK53i7KoeILycfENlN7Z22z
Z5mG4qxn/YYY+HhMGM6PNZJgCVFnH7b6dBgcGtkqDE9ralCWTb9Z4ZXHZtIzR7HfYJxIWlqUmjFB
ZDVvRF3JdsXMBD21AlFsKOvSdPfCCNpTH5BKxhqMJteALlTKYQs2hrVZss/b6DUE7bINe9YKsBl2
ilV+lyBu/Aww6t0EkAA1aF2pYblvc9KEJRvfWyzGjRBx6qcsoDZpEw40MCIFs0Cl6SQZH62m4Xne
v8K6D98A8dBzivOpbUT2bEftTMcP/l7S7gji+mdbTuN2grvLL4A+SdkV5lruBy1EcrorDxPlYjh6
2l9EndONYTihbwEJ92iI7Hcqs/V64KaLzUe/ZjLleVmC91BzfB51B2C7j/a2kCCjKNjedDHNargY
fxYtTPChDPBLuwwgKkntEYq2wCLTdqpKYysXbJOwWbLtR5LRlTfqy92YaywK9yYQRq/pXTyHkvXq
hKA2RcqRE6V5CS2HTXDxOMG7Wg3zA4vOl7nQPufKOjZ+odfDtihPEBBPvAjPhQFURRV72jjWsAWr
VeVS5ph126ELWI2UDueomZhO6KwttfdbWdxx0uUrZ9mNRc4XhP9PjWjqKqHjx9GqX0V0pnoY1vIy
6BAHHbhNtw2HPahahpI6mwbwxZqu8bBIU5ZiilxXuPZPaRRzvMDc70UqY2tOByBmbuVnrpClxZbe
HVEe704X0IEqvaotWy5gsYOjNB1Sxf2odYl/vKswbRo8eTUkI6Oz1tYQD7sOV0Y9VsptUuon2ybe
BlZ9a3NG3kdtydk0rU8iP8TtVB8zPPUbjWX4qlzin3NZSTZJhFJzqWKn4lW3LerF6+tCgw5o7jhJ
Md3wzOQ8DBzxmSdu47fupatrm3pUZR+whPDG0FieMCZJI+gOB12Y67SOIYtac3osYIs4g9ZdeR8R
oiO2j0H/QiCT1bosk7VrK9NRqQd8oIGE2VIb8xlEAakyp5YPY1VyCjNsiN9karcZHxm7iPQfbq6B
BQC7rwYdy5ddo4Tdj86yz33tOqdEhZ4AKn5XFPpHADedmhAZXEBSrwo9bLfzwC4B2lZ7IPjg7qAT
bVrDoq3cMMdrq1rDPWiKg2gn8s9lWZyknm+SpM62SAI4DR2qbwAS0jYI+7IalCNVvK+aBrYhLqp1
aSVoEhY4e+WXGc4XQTsZ2bSvpPvOWW63RnCMzZRKznzYzgXH6YmweRbW2Ul9HRgJHcvZDmVYbmZu
UL1Qw00djngqhfXDKDtyWG1dr+ZavzNfb4sMinrf1qaXyRiV3sh3Sune0vcpUgl7u7R1EPYqovrJ
JU2+jSy27aomtlEK4szppfAGS1Bl4X6N0MA4kME5b1PDHxQOS6TlVhM8BCy514ISlB0cC4OKjoU8
C6Zg/kIO882RNpiEO3Xp4nswRhJpbX21rb0V1KlvataPritpkqmV784KPiddziuhlM46IkcvR3kv
SzhqnYJXj/AoHMmYWormDs38bhmjV0PZwGa5TtmC5qQUNqQ/5BJePOosXagN7h5JwyI11jbsDRUc
i54PDw0jpta147qyG9q08oIvnXvrhPKaT853FBibCjQBCnQUbWydw3nq+EHdYqIcYxBjsM84cf0c
2AVtKtv6yup9X0bvODSP5mweBboGpLxPwmS8OjL+wP17j7kNzi4uUhVDMxBLzv3LDx/pk9cHS4ms
O9ytgPyoXJwdUTywnRvrU5vVLUYOQD66E2mbFGvz3shAj1hYzPa26+zYoJLE1BLbL9gMYKCIeGb0
GZAG9N0TNC+6C4DdooeBMhCgMFE7fdXQHl3jREOfuAxV/3OoQ2djibI8mpSZeHRZXSgub30FFQLr
haa/YUTbsyUTd9k8OWoXPgTBAGalqe7GiNkhnKsz6RHtSr8u4lHoY20hnRmG8cmeyJQ3o4pJWG7p
iFNOWoJhfdQ780KuJ3nCEUjhqfscOkBH0ql5UazpIyI61WaCHbwH3yA9mmlAeTh6WXvE2PEuLI3S
F7PWD1VUPDrgEL26LuNNpwfqJQ0RF/U6fwjc6jQ2lb5SK1O9h85DO9vySEqtWhddP91FvMFEvp11
M7vrhgVMwO39IVgmQwRBgxYHuiksZ8UZJsd4Mem7qLVe1AI7QmhQo0bfmbE2xoLVgxu0WOIiKPFm
0PsZKFqvCUjgamZnwyxs20PA2tpPkngXTPJRmZzsqhVkW6YK9paRkr6p+IUPoqDwgzZjTigpZ6Ah
ASGbGS7vRBN7LL+vGOBpTCx1oqOK83PKGooO1IqerFHhgjZCPHelc8BXrZ76OCCJaak4ezjvhYNm
IOGmjC/4Vq6cY6IURYLWze7TSpUNeAbMhB3hs8L2XXLZnPIJsBHAM7gLdewrezn5dZRdo2Eur2Vp
bkhVardcS1iSqXa2NbGdvYPpUAC2rYhGuNybGlYx9LgpS3nwd4AVh29S53tAePvZQImnrRboHM+4
V9roGUxlyMSE0k7WsHafOcPaqtmg+QM2EyQe1kXSlSfJGs/rOzNZ+i/5fZIG7i60uCA24odw6ClA
jVsq+UxB248LYXaMbu2Esx439muckv+co+tEt+WVfhHipVQ6FIZq42DhvcDavXjyjeaOK2dcDXW6
jLwCl3XHMgZCW8ILWFdQn1N9rSl6zuuIUaEpp3lvsa3edMiJZNdVc9cvHlMBFxmki/pQ9VN+7hwG
OZc7RDrxU5bFiJEWXlGkq7skL191QXZOzCryLn6qg8luFY1wy2Vb8VlmOYh9yfYx90eXLP/ueIJT
gKqfOeSMa+xloEBDrThIM/nrC25YKnKWk1Lb6T59GtG5D3YyD/YqPobIcZRDnffNw2ztUs1Uoejy
xa6mtYQbc1xQj1ksgwO0P2ssJH9xxi2030fWkO3xYU1vy2HFjgbOSZYcNnp1Nnpr+I7SQl/l+2ie
KEHtjU060GvaU+m9VjkdP2tAtw7SrbFoUAWypdWTrVTiPhcpGB4KyehahYTNpzdnGTpQV5g6OSk5
eMsgIy5wOm3OgYTZikp4ejOkzwwcxW0WxrGxmZ9dVdO8agyCFUi1cW/NlX7npNbtJY3qjHrctlH5
6K3RpuGR4NuPqHTDU0kLuQ+pJNsWQfVj7vBmTTRknCF8b2Ni1k/94JDcG8aDa9f5yWnoZGk6BtNR
7zGTJVTpteOVZszktffehuZWAB45KD0dsm7r8KGJOaWl2TUD1rbH8bttYnFPu959dqtkwEwXfKng
stspD79wyjyrg50+kxC2OasyjsNefK3m5KMpWPyjbZNeQXhusji/Jo0GZhFjkaeD99xJFTeACf3o
NMfV8IiDyPCbqGRVFTb8/QOOQHQHEzkspq1XqVJvNIz2YpVkLNNRV64di5m1yvV8IA9x5JsrtzJX
A59MzY/Wkr6hDdAtcQm+hT3j/xhmm6AIxLEpHZXGU6e5zCVWxllDgnQh7+wiHZRJXhe4UgKYMKYd
ohE2h2bUxlXZ2keq37f1MKA19Np7QnZ6aAV90frOregBHuuS7aIBiEKyxSRvzF17WbiChWjzX1OS
bzOH7KRh51+Mh7e2GunpSsbai6A61LR2sBRjvwVH6oPdH6O4ET2SZB3ZAccHHCpYOeFL8yBYcAtM
i2oWn6LsM23gmcXss6f6yiZo3HYh/uqm15UnxaJ9oB2iAQHiLS0jKFaAlQD8etpg74Vw9B+Nxe6v
V9uPqXLGI0CB6cpFnW0iq5dLlFPinDlG1Ax5/7v26P+v5GldBUf+r/zTd5kkMvu7efqvP/KXcdr5
w9UcnDPmn2nBxSD9Z/WF4/yhCtXSVCHoNPm7cdr5Q6Cb4qYmLWiamk2q8a8YIdhpyHOYNhEj1D/r
Mv7R/PFX2wTO8z+bQP7657+3T9gLVfo/uhIs1zR0fipNuLRBqzin6fn4e5ow0CM1H3JN26VWRxnT
IE6BKu/ag3svXjRKk4rCfCg+3Df1pX9K0uqQ9Ig9OKGbnjFeD97KvvJCjjJV0B8ilCnPzdUfsape
qeOD0Rq9ZqOjE/hW51X1mlIXUNbTOfms2dv75VdP+yJ5v03ykr1kHxAG3rSXstE+4f7rp4pkQxm1
D5G1ysDHZgkmJFLxK80QPwq9eYzMIbmyMwZsgAdu5DG0lTpgYSZHRPDkuXrqLwZH7FUNfu9Rt6aj
k7NK7MPaJ0nIaf/iIpdghYF+87e3/794VXXenn/5qi7//m8ZTaJfrCodqD85tV6boOkeISRcG9QN
ddxMoD54/LiB9mjlgTeYADvQIEc4JSvHzo+Ki/wXHSlRyr/mc3XP7uXz8EqzjSr39nelVU+BnmBX
MdeKvD3865/cFf/dj/6f+khKC1t5XerTbpDqiRzNqTGGxFfkwA+HYyzhBc6pcYZrPdJf95iXQDT6
aLoErJj1Xrskmnkd+xpwd+X+rpun6dI6AV4/EhoixkZ+TDXhGnCJUfxGPsliFGORV45rpvUHeESL
fAzIxVScDK8jNmbd+hxba0k5YqwJDCRytbWIiCKIS9csIYrLx9QxnnuOxrzqnwqWfp/ko7XLWadH
tRFvigYJ3uw5EFMUuKW6OsPhGX11hNj2SZVQ2cApwAPs0W8mnp9S5ynUarJ7SDkjFlFW0LJl2ZfM
7I/s/7O9qY++XSXmKg34FUaiWTLpN9zePxOHggTbsT6Jzm4jlZq0YGSknJ2MKazNzzrNkxRXDPw6
5vBLqa1pa1NNvcYbyxpuXD+G8c3irV3e4pr32vm2eN/b1/G1es7v9V09q/mXPIrTnPD6JD09Vwrv
jULGbqXM5Znn7bgKHFGzdQsPhhXGe+koN00NmZlRHyjWULethb5qeMEYLtiN7mvgnBopUKGTluUJ
rYLDvkgmP2qzy7+xdx7LkZthln2VeQF0wJttIpHeW5IbRJJFwnuPp+8D9Uy0VK2QYmY9m1JFqUwa
AP9n7j1XLHXxEqrGPoGoPGeDEeJmR5o1ZsSrh17BbNATFpoEDRc1yD07B5W8b+tnQy64uUEzjqKk
M7NlcyCm7V3G4DDshLfqlbyil6rNxA0V/AT0srbo1FY1m+45xMqNOPq3BpmkyVGpEN9na1a+Le7R
mdRFRflhKSnVT7USz3nQL2J8CAPS9QICFX1Zc58+Jk/SNv3Nfwea/hVplWN19dq/JQ/lqO4Z7kD7
Dssr5GrieqNdKoWHmEhaaBzIpR64IL6EsHpWj9zUQeZX5qbtcLN6wWTzwFSFmIf1ljdlDG+VXXbx
m0lUFyaQWjbCW8PDjBRIEiXe2rek1OAnSko7qyzC3lukjEojO6P16TauDGskOASK7jtJATKtZPC8
Kw6q1OCfrpayGOwiJzbZCsZfTP6qflN/9p/SJ4pNqkmdPE68s0I47w71rUivAu81eQUvS/0qIxK5
LsJb98he4FVZx4uMHFTTpIBhvOHj9bM9UUaWJbfLSGmOkVzl7GSDs1LgqVVSxiLRexohL4y2GGjK
4Zie8ltwCTFFwwVnyJC/C0f3bJjLds7jjuVvXq/5VgofUQ1L0gjWxYtAx2repZDgANxhrnO9pcZ8
axU04w5lX1GKZGus5JN3j+79s7rTJJ5blSgCd1FslF11GELUeBLx1I6MtdjHodLfcNYUS08FLWNR
mQPlN7afIw62cGReHh6b7+qjxtGi5L479xiNzZBzVWiWpbQnVTxv7imMDO1gHMxTT/09Y3T/wcw0
c/oi2ZMtDNerweBmoNvkD9eNx4Oowg19V1VQul7oENfrq07IKFELa2me5ETYK0k6beRoT8lOs/lw
dyIFo/Ci3atQNWuvSuPVNbQmbASgisXNS7irN4YZbHdOwT25j0/lmZ3HajgZYv4efBRcz6NedfOi
iw4Ma1x3uHKNRqFJEt4xPg4KBK9qi6S/HJeM6me+/uF9MD26QyV3QsEW60kG5idrDNoQvprXWAs4
eZaFgqmbPZajf6FpueJQARhL6Fscwqzqs4/SITCXy1se5ieWpuwXfTAo7ndiRjtLXo6xfCStAnIr
w8xJ4bBzQ3cTXpAazgcTVhB2Gf6IUs1bp2ClD47UWsXq+Nnc+geOoDf3al71QXdCPbSlj2qqBeJP
uCD7KU+ofLpTtZBOdQMF8NOdCgkKil7t3yUcDvOgbjZeba7iAe5Sbr4VRq7PmxbbOU0Lsa3lpeLf
gRKYKGd0MUfvpp3lo9t5V9IUdr6Wx8ic3xU592yj8N96ziak0wUKXwnu8exlVOWH1ZJ6lNyEs3sF
vgrTdp7GMVYxc+G/yHp89Js2/SVfh5OEtiLszB/tUj+ny2h69rRHBvWZiQzL0Pw5OgBHUiEqqNY+
e6t6/SSdJbFwxo4Z+ZslgRNMomlyD/xClGbW3uNEalZtkKxBd/+4qfyrQSdWfVpGfhve9GulNafQ
SGxWvukjfCh73wPtgjqMDuynz/IFgxuc2E5yCi/+BbrsjCmmmPA5qMeEaaOxBjxylC7uDdezWhUL
DT+yTSNNBxhVkNzJnnKv8pEA3ty8KQf1ZF2Se3Gv7kyv3yJ4qOppOo+kZ3OP5wyXNmBR7u77+Ew+
ymuFlepoIu5BDtc/R35PeU3L5CxtGxmM/GDF167fOgZvQP0SPiTzGuU36Tyc2r5inYC+9M28jmfp
gLD0afrCskE2njB0qGT1YYlrZHIz3hvjI4MNGFxEM1Bn6sIgqBsYcPtyv4Iosa2zsCcbEtrYo+lZ
0THyTvyLcq43UpQ/VXbKXCyG45H66+3rbeLLIATbd1RyUXtUrIqfNLB8NXU5qNkOnPs6FZtXaElY
CNptaoApCjj+qMvye3ItjtWRddfdQ+g/zqqT9OgfMuiKwj2XsqLZL3xKcGwcwhreCyBmNjOFBSgO
OzrG59JXDq65EE7RNcasQjA38AmLweI4OuF3+i1/QuVD0TfX3tPv8CP9sHJs1mFxBlDCYHadnvNz
CXe6TErb3Ran9MK+bNenPI4YhmAPoizf1D1xluMIvF/W5lXK2psjdbDUu4mF7GHkqKaG9tbyeAxF
k+2WFT+SWn7TQuskE3Cxy/ntfUVYBUxFMstbW3LR5Ra1f8WK6S06g4TiljcMF8TW0tLfRyh+WtnD
gC6jtSkJrJSKIUVMZ6HiSLRNiSoR8QU+ksFlCKgmhIqjQkMyucbP/+b32OSsRPzGHr5XSrajMVJM
u2vwNOMlEBOufMybiGJKJmrlJyvYDhGqhiFcSVfM1DBixsGxjnRc1U3lzV25WI8ivPdAsGr6EaTv
eJfnDDuQ+jOmWiS98Z3FLvp308jXRXdSGqmcR6p4T8iSAnVWdLgP2+lrYa/EE2ohegnBJyMRuGMN
ggRxY4Tbg2932qP4UrUqMFfjNfDwqyC0Zn0LtLQm2SQ1xJ0spJAZEmuBq7ufpXoSzLIuHuALQIBX
dVLCUIYtYrmCE1HZSSwpLFpH0+nUxoaN5tstTFRbLHASDpbF0CrBlRaI8cpz6w0i8t4RxvpJaXt1
ISAsCVpmk68KTjwVC0Zn2mVORLEiGhtLjC6Ni5jzbCKGOrVKuk9U5SGOloGIoD52vXhQjQBZGyrc
sN9aFVqBrCt+1Ggy4EzFJpQVKQh/YiMhk1tu0cL1KPs0zduyv12GKWMhz9A6h2RvzZEj7I2x3IaO
HChQMt1wQgBuxJqlgDh+60RvzZq0dEoNGd7AhZu40soz0PYX+XjBAHk2WIvhf3ENuxKSa1/1DLI7
P8f2ddW8Xx3J0mvg1ZsKEd086rDf/XOPJJEt+T/aO5OwSlzIEuQIy/gtRNHMSENNq1FajUf5nDzE
JmGoinnXD9LXvg5IUlJ7PC2UJzfxMpyB30cblNLqOXv0XXYkL4/wnPiW3pKLoTmu0LGQKBY51hcG
sehaiXMej+3b+GZmhykzmhbsFDyCFyy0G+Ri9BaAbX6pZvtTdunalNoVCu6j7irSjK494drudXJg
vZeCKttHX6Fdo948qR9edhCnoyjiTOqnwwmBiDVjC3YsrvXd/4jv1VMFO23+AOqe9Sf3bsi/4p0c
Rw/pS2qsRWgl+wrkNSP85AGP/NEDKp61Vv1RzESSZoIfymysLFX2NjZwFkgjpLwxfmSd7X0YrCkG
mouR//Iv0akIxo82MRfYX6QfP+lPVvaFG0KOf+HlIEehdaN9rhL1R4T0LK6nowlPYplAiOexpq7T
lY8621bNV8IRQGDCjDr36jUaFOwWI/ToroxMX+p5j/5Mycf5qOQXVyALUZjU+BZCWiMF+ypIZC1F
aDzaj2o8uWDySrLtXW8VgZlUg21TFIDtpr41KTGRihHh6+VeDE8tVDV8AAqPrBr+c8IpN32Mw7N7
ssZdGf41So4lv8ZW9Gm9+3dkg5tkgbT8zsaVjl7BGYdjlVO1vOd3Mm8uykk+ZJy6/3zFyn/T1P/l
gv0tETNEYkEkpTYFOiFaNpGGbqoZaHswFG/ym/k2PmK32zG/jKR3eQeRZmmSWzPcYlq4+qOpQaTI
+/Sc0uD9yyubbpXf5k+mbsCsFflBNfXffPtSJ7hJDVF9BcL1Eb2UKPlsKATg8FxF6ebnt/Gr+1HG
1N6r+nbQVHhzbH2Ud71yRPcixVJI3kti1xQJBsVC8eSWO/zza2QW9y8vckJx/WmcIwRu0nJFonwK
2pMVy9/wXyQ7Aac7yz4UGrL6M8p2sERneEvPlj/SR39SeTyGR34KtpUY6kvvYB27WCWKhZXwW4CK
ZLr9qwMI6sz2YRi6kX+jtokDRr22lIuOtBbP011vBd2xeBSv4SHM2oV1LR6Ah7ZitLK+CMNZz43r
+Ka8Tf+/vlG4qGfh2jnsSogXCFHee05k6RdZuUWX5JKfom3eDyeYleoWZykailDb92WSz7QGddAa
eYdjMgFRLx0u7pqGduvvlGMq/0TZAQ31DGZRqhXvxkxpOAeXEP/rGUrdG+q2tRU2CHkJKZCkU8Xj
XMGPVyEeK6d8TrVaNKnYskZmhBQ+0gdc7daW35Lb+JCtddJFW6scAKGfwq25JSTJtZXCuiYBIz+8
U9F8LGV23DgZpYDYguhWqvmzfEmP7oZTIqSpYmBi+Hyg4a7jMGRXdi2nPt/bYUG/Wuc+qNaiUjr5
q39Ij5pBi7qZ5mv1nTDOnTYND6YpAj0fIwWF0cJIMwuwhHFDeg7P+V1lBPHPl9bEkPsfl7+pAUUz
FIl8QUP865UlCaovCVElrTqrc4yjf9Opi+Wf8FenCBvETt5KExN1JjqCiBEP9z0xN0SbYUVJIPcE
MQ7vU8lk5RpmKigChUGd9fzn16hNr+H3W/TPr/G3EXFUw00UyThZaXm2kXW4WJhxn+Nn+6mbzUcR
/KAQQab6iEZl2a/L/Na/IWrB2Bnpn8E0PlHfQK89ipNisgXLvwYeOfmLXzAu+UXdpVQkFLhaZhuM
NNIP8bP7JCuu32AmteKviOFH6EgMQpCfLL2ieg47n5nXsPrnt6n8zdtk3C6xIgIjwsNompT/6SaP
kk6nFy+kFf7op78zkOJcWsjIkRWzwK5HQt5aEGXe6Nr5Zzv7bsbWW4plfjSS5FZac4SboI3xi0/d
Q0UbES+F5h0HBoOfrbATXGWuO+XUd/xbQaJND8nfvqG/vPTfxs1ynQmlmEHOUTuqikJ2/NxYxIO8
DraCyQBcdfCXL6uz8YwYELTPqrEcNSXq/aO+Jh/RR/+pvwt2op2xcLSYSKI+4QCU8hnTclM/NXXg
tM16OGvX/s0vcnza/cEkmocADwaXaIWW7jE8tMYbNllCixzhHJziS3kAN3GUdyD+pimS2PvvShy/
/h++Nm4gSzclVCCq9VstFosYsPIkkFay6i6sN/+9utQlicV2QUNWH8tjei2YLLEOoGHLaNxiRriR
Uc/HpH+lmr+GfnDUcxUAmOZMzv+sEJ6yviREZ2dFn0YebMGI/vzzq5anKfrv39ifX/VvB3LTWRV8
L09dpZG3lEOVdpLpZ9iW7wbAAL25AakAp4JZctoXVGBqd2jXN4W7YGRt5+f6XtJ7hnfhJp2yf7kT
/sgA//3F6aaocRdAveS/f70T/C4QyjozRdjU9FJcH9m3/o7fBAPHTPnMvqNvbLGOy+qETlVB20c0
8NU7C5Ry9LLJOT7m9LYVPa5KyqUnSS+3t96NjAfXP3+Mf7es4Iv/71f628fIWaq0sZaRYNxW3/xk
3ijpe9CLi4rxX/lRfwfHFmXnDDjV7D7K2r88vqW/+xqnD0lE7c6a7n9UL7nVpHgzAGAqya68FRfw
abThFe14waQ61+D2lrC9tuQ1/+JJ/y+diPk3dZ3153//t8KEq6Op4Z2oKx04CkASa0WJHOjOZ32s
r8oT5Na7nF56HeEeqv99dqZCvftXlZZco43I9tPNkTB6RXEyU/gd5TWeS6vint0BrvdzXPvH8tow
meyfCrbgwpR32mfxLXis4F9Vu1ciWwTnFS9l/dCxn5j+tsFlfFcSzeqY77Ei/jIZlQ4rgGaOwvg0
vvuMUqtppooa1JxmrFgGae+ZunaMX9tpDjt1ItCi0Q6f9AMuY8a1LmNbcZrf/vMl9DcfoSqKoKho
2cFRsYn968UO6a8rSIdWVuWbZr6krOGcZasyK6dpLbiClzvNbysGueNJ3ZN80THdzvKU1Q+ZY8uc
ZLr+AiFnHuTMP9DLzt1dvI3G4mun02uglICtY0sHZR+zfrH163T8la928E8h5M4yRtZp+5JjZFsj
EV5tK5KpRuaV2UtY9s7k7dbBRSHroZSGtZyIJvTg4CJF0RVGkdPey2/h3dM/0LdgEB6XSJarbc9g
ODoGx3CaFBshRuHhWoA9YIw8TPNk4B4r/0NnyDwwbE7P8pOoort/V07jNI1W/qX9+KOK+esDRRWx
VVome3E+Zu232xR4AT0/ytHVkFjLJiV789bIwoY9B4x/H01in1gsM9Vj7i7lPtmRJfqDALyZRs+P
YhpDm/dh0zJVKT9SOdNJEoBKCyq0LPPr8JMYle4MUL/zdQrobE5W5stLqlnZstwrRRnZt7rr0TfH
ZIxG2vBNy8fUqC9+tOHD8/N4XY5KjcINks9YOMBN0ZnOG5+VzhAMjg7PE9SMcs6HEq3Sm7x2V3H8
UyTRFsTEOgt2hQkHtG1k1pUaYAR/UaThh6EBYZUDJxGfvUfiEVvqNZRX+4/r9/+jnv8N9cxz/x9F
GfvXL394/a9T+fr1Xfl/FmdI//VH/7c4Q/4PE2KcbkiiLGqiYXL//5c4w1ARZyiiKLITk00Owv/G
2un/Qc9qMFbTTEuSpGn9/3/UGRLqDCRCFttgRQMebf7fcO00RrZ/KRQMJn10NEhOZQ36pKj8Ufr9
qSoNJOS+YzRWC71HfUEkjUeCfY+fPdP9C+q4Y2bNR2LDt4mWn5CRd2fdHLyNT1rbqEtrnJyIs3Jx
aWjysLH03KmEVDkYVB0xSeiIwnsCnxqDlMshRf2YxPnCq5EqSkMjbhEoEgw7+MqibAF4xioPR0wS
DP3rKlxKkPGdDgCkY1Rc60ZgnDp2U3aTNZ/ITYQL6gFbDh5x/Db2Q3aJIPSRfxVXhEmkmVMhrN8B
+YhZyciRLQ/xrbH6tesSjgrmy7THHjejUlT5inBG9iOV6J4SQglxBFQKHbKvOYFrytc68g3smSVq
YjP60L5ECz+7SVzecx+YbfpuCcm2UEN9H+A4xzGEowyYiOuvqqrHKKcZX/L4AhZF06djiDKJQXLh
WYH7DGfS2tMVcdtU8St1cRgBU/kZqyyyPROYWqbaXTowPu/3hRrUcx4pza7R8XoJS7ML2C0M8gMu
MK4E8iRB3wxeKuOaUbwTgSpZog2rCC8dq2lxU3q8i9HdePiIlzw/dp4yWuxju9ZGuUngsJcQrbbX
qlK69JFPIk3L1s7VSAIwdXKDC4R6VMczBvocN1JDumPvR+uEC3Xe4I1DjOkekK1hcTM6tmwelLsh
aE5+0GDa8L2TXtJED2r00/dMltPGHWyPjOT5OPnPlSiDhFS+YUMGZBcCWMmIHcg+Uy+Fi5KjcUGH
yValrgAihOreMEBuVWUuznWswXlffvKxHE3JV+9S7f0yhwCpKK7aWmmyreDlDa44rKlKrAYHhIYl
tndk48p0EcrG+ExFUdoi5a1ukp7uDbTqG9KkkbTqLBLZspiAj4ysM7ZCI0jrXpeDWRO46bGNg4UJ
uGri3fBU90kLwXPuCMR3AlVRNiqOlFXjFfNQxuyT8vkdvAIShDggqu4hMwxys8l1iDO+VRDoqKJH
DDC0HKK2uWYpbLxOkd4L1fRPHtDl0pWtna/rsQOTgXQmSTEP6eA92VKJZoTliXwfBmGWzVS5Wvqt
vuoHf7wPhrHLghYRSlXl+BONi6cEyk5QU88O20Rx/GqQVyU15Dwi9prQYLc85lp7IsyTDFxwiVOA
dKWVmxLV+ybE4UhBKCwKnWltjQISaiwx19oQXPG2QH7VCK40przKCMaUnys2nA3pWASwaNP+pYm6
u9L6luiejLZb5SOdiapml3IZrSUykEmah4ozCgz0e2bXiDQVJ031lSKlOqilAeyv2ht2p5gG0nm1
IbvVs7ZmFotsmXNCjbnPD0qwK2ET27jD0oXm45IBWL8RrbxYBHkPzqus8flnEYJunEsHOKJIRSiS
qrENpkZJtlu1IUUKYh0fcUVYVdKshKQlgLuXTnrllbaYKgKmEj2ZqV5N6aNI2cqXIixXHlWXRETN
2HwRK+WtfRwHNelHT0SWOPK6IxdDmkY75DuriIfzJio+YzkNF3m4C/1emVMxyqumHLGidfggdMkb
lmqUO+QDbSgn9FTfjZ47cFtYJ2yauPNLjeymFCSoDuyAj3SnZvHk6UP8nZmxHQSuPh+Gmiiw6bHT
6KD5qI+p3IEmRe0Otie+CBWTPjYIM9bhX8nnltMAPqJNaN1h9GUk3Ia/h0nF7wimiB5vPWqk0bqB
BO0u4CSwIp6mIR7OS6YTLpcpMpalEE1rhxY4R7S7N6yInbDxAZJJPWFBVU4kzF4lpUGDFOJpNZDS
mXVX7UXkRXM/T4a50QzGwaqZSuWDdizLmMeWNFcjVdqKYiFv//jZHz9UuQfNJDarn8EDPhdGcMkZ
2x0rEjO8UjH3pR4RBilL3cMtLkGoWUuPoZOtxLW6gkq2Z51vXQnMIkkdUW6sPSkOI6dOsef46pT/
7SvSvJlOLWnsSId0wX71ZuftSFNBxN6Odp+H9SGTz4plBOsw8LF2iWPHc91jQ6ywO/MMy1gS4bGT
cJGB6kkAnXGh2b0ipwsQ2AellzEVZd8BGIQF4mz+FfaDalguS7UQbTLE64VoFJy4MaELEcCiuPR4
ePJsBki9IVXZ5BxA7+0CQ+ylcXAQc19zrNqSZ66H2lsbqbqthxbkgWltWnhV+oW0M5w9N24hFo2Q
qKHTZBslz9AyF6k2F614G0gy1IeBGGJk2TxFvMeosWx0XX8OL2Fyk8s7z6vehAxxnVXAFxK0pzBg
dJCyaerjrUwDu1XZLBW51+1Ciz5VnbVGGGIVdIcvZo2qGOm7yu2edRTdRe/FQpismj28vGOJ7th2
E+nQxOALRtbXpYF0r4lOg2VAjEblPrm3Flir4H5h4kpqNJtu/qY1ZjpHzhk4YdpDHmDjY3thjzHW
D4hXUo9CC3aea2/WSSrk+JSINEo5CFi9Oxu04o1wiblUccilCeKfaNzlZbT3BJxUyKDbznjJmRbN
YOPEsyoVrQVhqhseelDJaguhj5i5y6HMPlGQDYAblCmDtQTwifOaCFcN9r14I6atmEU99nVJwcs5
6lOEkXGCV4//PoLjxFGOLNaw4gXMwtCpxOQyqqnP4g5Et5R7S2PwEBRGBnbZUr4xv9ZsK0WAjp3l
kz2ctQhUGTOidPdaAlcj7MW9L9YICn/1qnuTsBPYBvYunIva1lQIvcvJNQSHnzot3gAIFkpgix7p
yQGQpsyLScCESTIzcR1OlAYipEvIAJ74XgtGP4Mtjl1GPGRQRllQw5aNUIxYl1b0t75o3dJR+Qho
xmeJPD373asqI59UPW9cmA2DdB9rln/D3e7jVY4fvpIPbOIbxDDdGpg+e9kE07+K4qFRc6bXrTLp
k6qnHwcAY4neUzq61UK+EHgcOIrfP0Wryxeg8AGPKQj5gLCzLz81CU6SsCvdvargixq8uVnKd3kc
4j33KvlDxETOiDLaDxMFSzfGW5t0veO7jDBrorXAI8fIX3KWqgZoybgzWGqSHVFp9U7ACdsaqJ5a
jX0o9zAh9dI2F3yMiVO0vBgos5EbloEmptUO6tKYv2s9rpsmgREJf4NNAhFHMuG3jR6gD3KrhZk+
uk+QZlyjdeU7khZti3j8VBSWbCgcOh+sjST/sjJ3epEsQ8PhEU4fCMblflNJr8QH8gtJ1k5jzUTw
Jb0pmHiW6ISvml//MiXcCx7iB3DUN7E78fp/JaTKxoUMuJU9z2Ly4Um+RmUYSTKTp58hxNyYi6Y4
D9KYLUlTcKWyj24tvbd1KSKSXPUXlodOSwcp44tr8iafGj665diHF08aVqUJU77viH6xUH8KQXZi
1bkzSFJk745dQiCbg4odZn+jKI/JY6rCEpvBDTr2kc7kV8XanHaIwgR/pav+kwrpzHQf4MHLSMxt
gwuPgrJN5lZL/QScha9Mo3ijSQgIykjHN4O8ZFtO9HNZuu9GST4iaXEUclJ60Lkqc5MdoAjZZ4kK
EDU/0pw+/ir9apy5ZP721rjWxNzdRHGy7VUKDgkt/KypPW1WAZHD2GjthBahkJxo4BwEz1yK1lug
ye5e6Yh7R/y7JnFyGWjMmFsMLnoD6jtKo+++UuRlnL35+PH3cd9tsyBOHfgQ1rwQB6Bt+G3mOocs
N93whJ0M5wKtwixpYmMmaT8RG6m5Cndjbrr6JUyQRWiTddQPCqLT2hIoErRv9p+oLEg/fsstYi29
NknXTWp2K9M31T0izaUZIzcmZlVa1CI511ZbrxOcs7Mg4YEQC0cfcokdUSfCipDnRkaEhh8W+65q
u7Nce8/KZaxf8K8XY/ZVUTgts4Iarm7as+TDm1HlhrT7JIJCrODpE69tn/JISNHIWJ9aB5ZWg1M5
n4dpyruI71aHwriSrDcJ6wEAP021BaHG1NImdlzhjik7YrEQ5NhmYeJ/cbEh+QkyHxdDaovQBeLI
pxU0jHq6du8LhHCpacIRa6T2KOvlnPyA2HjVmF7sauqqOmIqhFg5CZUYL6s+vktRSvC1MjhKhmwv
hxQ4NguPPB+7wZJM1l2u4sAtH5WcfKSjiIrO6mYunNsidyfdMasP41daKca9741yGQ6qYpNsufWN
KbwOHvSmAnhy3YOw3oeExtzVnjPHUwRwTj30kQTFvp5pmzhgHOp5+RfN/qaIEu2JFqLC4uTUucvT
xENAlBp8KarXsGSHlKu76CHGRlySXoepl645r0XfVgZNZ7rXeE6vGUvS+6wFVPivfERzarUkhGtk
u0Kr0PxLgweYsOutNTJiJC+k2igd7sGR062p0EUEHdxXBlwNK0RhStAEgxZ6JHCSAD8jN0SeWwUE
ulGj0Cxif5jjTn4OGTiJvu3XGNgrUFnM1KGIr5qCGSZ3dLoknXVTqyZkp/6pyWFzTaVv0n59URm3
QsHBxlS+usiQ51aVcpTGakVKGwHWKtHurrHnyDaBIwtYAP3Q4bBxZL39TvJQWEkW342ShdnCNDmW
MCgjgIqbYNEDDprnqexydGu/0qYNIasQOwMDpCr8ckXi06KU2h6Me5PR2nfNjoy5ZZKKLMt8dJJV
2ZW2ynRvbkT4w8PPUG9xn5bNt6oGoMeKDpWbSyJGb1ZA5FLbh0XFNxx2y0LOEanM645HyR+32XTt
ExVDUmhICQwaYaEn1bqADmDLuHzmZg42zmM/bXt991M2JF9IPhv/sVGmNPAfz0oSmyLwRUGg4DIs
PLuPvXRlggCYZcFetthrFXcugWA++oawHHcACsZTn7mP0HSfRHKO15DFnVP54neJeFTXGoIpCStz
irDAn+CRF869ZiHsMuQ1FXNvt0WkbposPlR5rp7SekPce3yKCwMOgaF/Rla2lYcw27NkW5IQJS0q
yQCSIoz7sukuql4kGP95R8N6aPOd5oXj3IyLnRRajikYKtNUGFCkCiE1kWXEPMGoO22uPQaDOwGl
ODQ6+d5kSvzuHdDDJ7shMh6V3pnLagj5k7HsiG0+bMdQ/UlTo5wNlSrtgIY8WrOMTsjnj0ZWocvz
ssxpDPFHNlWCcQk8dxRslZukjc56rAl7pDq9WRLS7Y9OZSaBQ4oKR/wuJsZnU+QSBktw5iJMvqhr
3VMxFFcxUgBSeuXKFeRqlo50B2UTO4LSItVPlH6eq9R9aoF7O08FwClTE1/V3LWykQ33vowAipM7
0brjr6TxTq5rCEdkqz+iCFghi6gzw8B0l2SwaHB5OoQTRpzb1H6R/wjFBur6kNu4JC384MqvEIbr
dczFvYQRkWScXl5WDCE2fYVqHoHPgXjrABGgdcnDkF6+7qS3QcmJ1SakkED0JdERjY0NWNuLYjnO
ehFvbKB+EdQUrnwBSb3eKGtBpeMIdGYPAaGGkAVV16563mJWWCLMOXUBZ50HNZAaiC+A4fq0XhWm
6pGqXGCposWFHBed01Z7xMR+zXPZgiKragewX/25AcmONcXY9dpgbhljLjy2G5jQM17fSHhqo4T7
AO+RAXR8LxEqRgD4QQ1GcR3HjRNbpE4pjwot0ZYuC/cmvFMnzFWBSFIJV24wHNhweKrCQhKQYqVk
XFK48oHLJY6qGrdsJEqLMz5Rt9BplpHMTisdw1VlqPIKIrDsZLQBfOoIEgYIqp4MqwTPVn+MJsNR
oxUHQyJrrC0rZSVNtl/693yV5ujedHfSkucWklB5ch8r3wks5BkJxiXO7vADPe6TGunOXsCyaeNy
SFWccaJUhI4f6KSoTX+p2+S/vA4TfFT0gy2CdtiYEKJgXFRTgCTFdGJR9MnoAHutSTmxGFJE+ZpU
1xcFr610uk4ISuPOCAQj9RzxsB+fK4NqS0xeWU/5j6riVzfUKoVf9WXgmp3VliA/O0Z8MASEQ0Wi
GKliN/qd4UZuyc6AaQc1f0px9kdr4bEGc8gjKGZNXvQHLa8Jq1aoUHC3l1tJSS7WUH0o+SabHHsa
GOGhG381wGhYYa29ZgDpJtyiunvzSGHBup9RBUwQ56wHyJml70qiEssH8UZqlbNJQ6sbwk0Gshul
wUpBTxSIPfNJ91cS+ovMiu3RVYA8ozaJw50kfMnGu5CZywkvDDZ7J8Lh71vWli0JWhlmKRKFtbnG
wdQVBIW0iJnBvTpBKq9klEozz+dXOHp/YguIk5B8pRNvqU3VsxdZwR984YkTTMNlmlhE+o6j4D9p
OrPdSJUsin4REgTza86jnemx7BfkKtuMAQQQTF/fiyv1Q1/ptrqr7EyIOMPea0MXY1br+GRTpSnz
5XVRpL/IeWYfu7hFIoGMwTHlyR8ZRzCygVEDI//SD1gm2NLxERla3AubKazpEnxvLT+HXy5cNVIJ
OfbyX1iaJY9XtlZcWpH0joOV/3Kco7K23XvQekcH0vY6mLO/8YiWTCDfarK/+PofEobjHBnht3L1
LsnSnxYYR6Rog0OTmZcc0r8SwDLRhXTvOZ67pN3FieYBxQ/65cL8gTuW77JcXev2YPjWQy9T+Yq9
+9HUU/zoVqG5bWqalgYlbm+hksFw2lMoxb+OAnHPPHZjmMDBfR6iVTy0f7AtHMpIksbHjGvgo3X6
xV3OhzXF4WlMqhvwjRZlM598mcX81nX00BfQJUpmd7qKDl3DBxPOIHvCYhlZNtkZtXJ2BjpmbQNG
nAwRsupRm8HGMpIYQ74w7mSPlAeqYsYZhNbhma8wT2BCXZU8yisY4NZRVVRxrttEaC+i+UyODadm
D43O4zRP2JtfjI5/OPWMu6fxT+1kdWQkuKQS8uHxulM9OzZMg54ABzty7HNlhYB6BURhSuVkg5+O
3PZ+MjeqdkEgx/h0ROXPaxf+8/MwhQ1pAKCPjaG6el4+XnJpDTuLpPbVoAMieknJe+11a60H3+qP
bO+fVTMWZ6Nj2zuW/m9EyfAQFRUq9sDbhFn804H63fsCQnKosx6810CsRNn3ICOeod/O+6yRxwQi
M9JBZ14TuTwdm8l/CUqbBirpeG1mxlvK9xj0mb155e8CJkeSMV1YMWwVEJX9JBCWB8lw6xIAvVOe
6W1cG7/c/A/MH/LjnPnqWFc5xt4OsJSKIQqmkhiBCSoycB2YqbY1++cQoSQ3lL1PyAXdhaWsz+VQ
810nNZJZMBQNI/keqsllTNPPehbOY4gqkW8J3NrCMiW1hI/iOs7mcGhc64jyEsj09KsHkUOy1ICZ
hlhviXDpd15rPBaV118s57PJGbulU7Cze16yTD94g6PuATr1HKbRJoRzTdxMcbWVkZ4Jrlw43iST
6jCjh1dJt1W0IQrq3qkoWAhQz2z9POPb9KdnMIQM0SsP4xhrr5MW8RUdqX9RXnMzI5YKi53MqauD
Uh4xjp1ro1ESdwUp7ShMsz6H0od1MNV/WbEfcc24IZdhY04hd6lxTpLRuyN+x3wKNrLNoLW3GBWt
JQyeX0oqO76wbcKZ5ZkMUzKD4Q1KmVCmfxiZn5HsmGQgJ19uUE2r0LeO0DkF9YRgSBcs+pCy5wgx
Nc6KRn/IlEF5zRRWBbeCcPK12YJ56s96GsArp2Ca0ix2D03jPbqNBQmtrG51/pKUYDDj3Gj2puH8
SUrsA6TEXMueIdoEA7qEI2oDUFqlTvSa+7NeMQA+COyF6Osw2dFYgW/rV1nCnKa29HocwsOcRGwu
Z46qzNy5bfJgZR5uARBrKCnezcCI105DDd/KAn7We55aM4AGujITgESb3UwrlsfI0lB7zRxzmAI8
gscVJK+0bZ4a5W4HVI92YSbXsXA+RZjyx0vzV7lDf5di7lYJJOw3G2Naky9ItS48QIsSm7hrrknL
pNMPOhdaF4QeL4e7otnH1Q6J51E6uoc6hOBkdyM/UGoQHcTQi+PlYwqE+SJtHKsVq0VR1l+6/pNk
pnPOI4vaoitP41i/ZqMxndhcHmcbe4upXeZ8DJqOVT1sJWvtR9IUva3TbdK+GC5O+1mEf3VDalMx
sZUbjPo5EHerIAR2XiVzHR+kjAwyvOXImICxOfB281Kb9V/uI7XlnKbvlRUXNmFR4JdfCbx6CFvR
4hgOd7C6N0PBzo1Cy+wZNRE1611SZZ1TD7oX7u4C/EfUPbnLSVW4TBOrnB6rRZqxEXOT78zGGE+m
xpZDkb4HxoqiqWRGM5UNoB0+eKhCJqsmOBiV2xxccOfw1evo1jnElSQBUKlhzLYhjcOq0cxdeuYA
0OSivYmT49AOgCipZA9ThFm8C+KnysA7SNQCjPwJpG05PGjguE+0f6vOGtLHgm7ugrJ539A5nqCO
fdlhWb4IGayHlPRDk5PFq5riEXwd2yZoS1kj+N30nOPfxa6jqoQ7uUrjA3RO2DVugejFJog9TRfr
T83v1M/RREQIzJkaJ8F21INcjzGG2WQaBCPL0do2FKOnqOGDF2MPEqerNl5DpBSfOL/2Lhsz/ePB
GbHtZUE0lt6tq0jz6HvoLF7rjvsSwzslJDjgCB/nqgMIscV+EK7SpGdHpcXFueVWMN/CwYfhVDFI
c8bsIYnlzVMsmdPJYzn9m2ZE8AYxrUA6RM7KLagNZxzO+aLtDgfdXjubDIsaFsDe7VSHczljfLgA
w9kyxfxAotmP9bhS7Sz3GLrumj3QtfO9N0bjgicIc7kVw5MGqhLPJcIq+aLgeu21V7JYtTuHOWQL
Apa3IugRfVqM0zxgs+9WlPAUQwO2UCEyA91ovGsMUTPCj+FeHZrMvjRWNJ9AuybbqRrqQ8uxT071
H7rg9g+1KkB2gs24QR5Do94wJbDXOqvak9KAJYOuxfnPFb3MnPdcVv0X0tszUOViA8s8PIZNguaW
HEsmWzhW04Eur2Qh9Bh5dGBefXLMq+M7ACsD/8VxJwMicPDS5dODZehoozW026BgNYTllG1y8uSp
7DuvmFjnaDVXnv5nxJivSHjqtnPLQHkkeQRgHLY07aEZr8f7crzEM7ZcBjnaw+8fIB5Zk9Uw+1W5
iwPG8bnvXaLC/SNJqpiJpJ2L2MX2NxGc5LwKq8fvrpPPisGgA/SUYuE3DZQmHvXaVhjPiF0g78Jq
aEDMiCuO6xQ6NvD6Vcqma9tCXAYjHZjWRaaVC1yINWcQ51so2B2lwrweJoJDQxM8XcvbSnrGVfnl
m+ARZGRM+ZqI9JsuEPn0Ui4mlLxVLR6t+OaKcKPNeibltKDDn189UX4EBjGJwWy9OggjItNLNuyz
3mMfqiLd6VGr8T7pGH9zZNqbF8KaXGpSWEKWExzTON5OeQXWOvZWmUI3gTWOVes/0iJ4L7xUnIcZ
K75dv5XA1P7EYQq6YyCQ6L9/7YTxWk1GcfQz34GY61Aj2SUCHcNj4yW6NwgDyUmNtb8p0zDj7mdl
GgQFYh5NZtzEkNDcFkl9xkmSfybo0UrijNaEmGMD9Rxogh1i5UhyLDXMYhPc7W9d5z+Fsg1vZcgK
TtlUXwsg3KYralvigEJKlAMlZ3upjAj8ESVUKDomBhQuuSvitTEVvxF18M2w1cWcWN1nIcAiArLf
/fSRtg4YY88+1RHDq0cJY0RKchF0WwwlUInTrD4Z2VV5BF6NHupkHqmebYvhPrH04TNrqcDIWtvR
YzlHi3uYKb/zqSB6p7SawYjpDLX175AJnAwqOsz441fkwoXc8on+SEk9rOd7JtLykem++4wowF6g
dUGZO3tX5QHrMecq0w7gJemYG8Ny1AHS5kGRikAAHztCJ9Wg1xdqPn+UuOUTWRFD9m27hX+Kl616
2TTi5OmexUjszsfaSpb4N06tQSLpsUvLfo1Kn9zqXIP9pidEA2Cjbz5YmlVaKpsGxef0pgnmRMc5
H2g/5K4dO1wj84uiZzgNAV5OyOViXSxB4XMxnrMsObZJH1+JMiHv0zDjXVkR2eRL7yJxfScSH61b
ZNuoi+RmDl8S7U3bypz/kD9fQq3lO3NT6w6/7IF8P//UsAdbyRZnylgVzyQKbXCv0DH1m9pdNqlW
tZuGNLrB1AOuTpGx79qOyEgF0naEHML/hm+hx7qJZDItTZRjwbXHoL2jxJYwA7GKTWnB3AU8oqcR
+XqMeohEoBOqYkwbLVOaxmC2kvv/+C1iAgKZYKPvRP4KI0uOoWIfZeSHAe8xK/bihMW1unXWk+97
PwOcm3NS9z9uA/HbHECMAS2NhWsfjAVuPvVApkelz0qPBaLXSz52P5bU/Wuq6EChzW+qMY8ecM+I
Nazh/z7IpmXWqgp3C29nujV57YHKrorNLrVFexcJURlJGHYHL+/IOZsXo5umRm+G2n7971+bKmct
NwZy0xiBfRVD716TMVnHjJwPM3MhL2ijXZZAJI7Ko7SVfy9avtKhBjDZ+2ebodSxKQt9WoAlAdEo
0byI1/xgOPcceuT5zcElCNP7MA20CpQGqpLIvogf3OXO/KkwUiHuQaESo5RirzT/DWu33c2px0Bp
5kRH2qL3OeHxZ9FhscxfY639bxFDxUya1HgKmCPsNW1lqbLgCCpjWLDPNmlXbbEawLYfqXaibV2y
5mQwGq57LdXWZbrIho1ZngiNa5Sjrs0aqz23pNhd+qrg2QdnlPE3mSURDCRBRnG315lJPPZUWYRO
sGXpDRSCFkP9q2U59AQhj5pZ1zuPMG8uUrxj/AX5LmkWaPmSOxQ6AQN610IfQZSaZXTldqxJNyUR
4+brsHzAav+XdDD6wtacuT60vSXsaFijuye0ZyC3vugtdBjYzfBomkRhBJSUNeBXuzTE4yQi69EH
5dME995jzlDHSbzrKvFTTKN88Fzn7Puts++1rq+5ro6Vk3xpkKRdfcRVGrHUv+je/k4jDbw5HSmO
4CXAUf8bqfg+CHLNYpZCpyGt78C95ZKtbfEjMfgxPfckh468yI52vnShO0VdNj6EPDi7kBeB+z4P
3jOmbai/R7u+eX1bo7nxzUcVoX+qAtbC+IMlKT1nz7XwzDr+83I54DSPPp063A4LqFKSeqoGun8Y
TR22C4OwK1k2e8uNxj2r0luay5I4zP//I8rjv01PNkExcYAw+ph4nXV68SU/mGONQIEjwB7WGNN7
4t92DNztgxW/OCoZHkYkEgQ/TYKpIjzvtDXavee4SCPn5Lskn2BVxm1/U31J1HEi73IoX4phsd+Y
C1B+yu6zQ3vF3gBQV9TfatgVGbyz8yBYcQSJlVzTzD70XX12JDuwMgrsB3T704N6RAimj33TPZWy
Y+BSsOEWBm2Tg747NzktJWMlp2QeikXe3IC3PIfJKZBetYuS8tcW3aNEXbS3In/nztLbjUX0RHUq
+iaBjZ29M+b4jKfqDhHxzeCJOw5woaDWUPXYQbHRGfOoNouDC5RxBHI7ketnMow/hqHIn2Onbi9T
WTwGBlVhoEcWvH4q2JhuTNsnlndILwmykZ6Qiw07pfW46GbJzSbnqqj3QuCLdwpyVjM27EHt3fGS
VXraWiUaoZ4s08KH9hmlfyQTyAHYErxvl3FNbP0tRre+8lIj3WIQIWNyWYI6LNfEDZx059KHcLwm
KOY3tnO3kTWDs/AOblP3W/pITeKju2vN9DZ5Nbq9jAT41OmOU/XRDtTcSDboZ4bghtbsPNpUGlGK
m6DNd3nusVhtk1WTTQJ+oki/+nwK7kkPJRpmW+MF5boi8ZfVgi/4pdSvj9L2TEPzT7mZc8EZNu5S
CGiw1Wv71DQTkXWF324jtyHFk3iKA2yiDtdpnD3HgNo6wmauTdXCmJb2rRvS9nWMWJvxlHj3eIHy
9DkBHjE2gGFMF6x/cG1cjJOZ2U2oYMSPDRuAWDAYFp47Ovt0hOfQI0RZpawvVD+eZ1E+K8G2d3Rz
8kNFTOyIjL4qQceFc+Bgti49mcMGNSYGF/W1eGpbiropGC+dl/BM5pfRzl9DqlGWbzB8ovBrkVTN
iNKYuRDG1zU3XzSfLO/PTY0Krh639NgWm8HQNtgBcmG7iY6QG66bqfS3XeV9cuX/1b07n7MB8Joa
9wIZ79PUMb6s1EVZii8ru4Fbem8svKCj7/6g30Y8ly8I8OrUVTMJknxd6nny9O84MI2gk13VPcit
MiinaxsUx8RV7T0xgHikzt8+ibZxXqpH2UyfaHadddwE/sHyKqYaZHkRbcQOWnVL9rTPdVrF93Dh
RbkEIMPp5CDMtLGrOrMB8GxBgJ4K8AQzos+g919JHeG9GszqXcHuZ1aWm7s6UugyYCohE/RNPpjI
zU6UeTGg/m4/UnRCJAa/6ZosV222MIMn661X6JDlrqjWaO+KoMgevG54IlOh3DdV5K2AXshVh5H4
NFvi0ymYnBQmKnMiuVd5kJfUz9lX2sSfgfeukpzortjuj2KqW7RLhPYZnvOgZv7eqCCMhkdqUS89
xAZ05s75MZZ5KZTun5KilM0Bq0XkDFwM4p6nLXLKwLlhgMG8PQZvPEnBukjSl2AmBLAE7axcVUDG
MAEbTgFZys701VN5dHCin/wlw3my7S+/R3NmpKo6OGHy6FjzH9Xobz4kvsE1iweGZyCOQ9d+hQZ2
D3mu0SLSe/M5OoPp8f6UdOcLW53HnV4e4XDfERactc3K4H0BCzYnyXMU2R3g4ul1NHCsoqkRedav
gbI4e1sOqFRL8CuEgqzsxUJWQKfv5+dK1ObBSrpnRsN/Ld3+ycyB74QdlBPyyyKoRE1YsGmQ82Nk
xoR4gbcPHCzaHdBszt3UhGk0oHVdJvnCyw5ZFM0fxoD/apFwDcluaMXwECVXgYkGFYuM9gkebX8O
XkUT28exax6T2Tr2I3lBQxKf+to316h7uBoIGoWQRjjCUJtUqjmUVjZcJeq/RQmsUcGn6iJjK9sX
5CY5qhvuZDexYFIzvEbtk0oCB2TnUtitKdH/zcgtdnNp/6Sif64NHvdYVv+oJzfkO7zbU4bqImP5
QxbQqfWS65D6zUmY6hehZnewyrY/qSJAh67BqpNme3GtzlvrOPDQeuMlyqQ9oeHBKwh5aD64pVuv
JiubH8sERN9E4KMkl61xb5Wl04MjY3EMsBvmJR6C1hjY2iUEbheUN7u5w4o0xsNXkKboIpLpn+rQ
copFiym6bknoGY9pUhus7eFrmZ1512+wyH9YtI78EV24atFJMH6v9sp12DbbU76tKXntagRFwxjP
seruyKDKPvMew0hPpxQbmseNxnUZ88BSo1s2KQk8g6bdqk26LA7F5F0Hy5zhoDDei5JTOjNOcNIi
27PtqR+ZgF7mZDgaihqKedElInVvlceUgTwZGCqRgU8G90Of7WSpgJmV2RFh/TMjmeiQd5yHmnFN
XbG4TZAfOKylWL4ZV2fEvdwFeOF0Vw/XCglpnPfAj5MREnsfrwez2bg4OsnpDJiTKf8IzbfZEGnG
wi7Zen4BlKlyd2nC6cblo2mvebM82/9ImZrs+n6Jikw2PWtA+NlL5N+yTS/GX5S2Ygel552K6QnY
MjFpuGmN5K1xKtYhPXdKDas46QYkt8iMpoqq1ncOcobdJw2GOGMcxVsVdMXOODeTVe9loV+yGW9I
4tJiVNSOeT4/f87WErNSvs7+dCxrViqsYqHDU9PZZqc3WQvN3YiaPabYH8NOjY3hhPuptgjg7O5u
OJ/o/NaNk9ynTwHqaSNtY7EMYrrP6mKXYAFZob0bLzGo8808jPJQaeLClOs+Wo32TzLzP7NqCYnu
lqjv4NQ4xbRNPTvde2rKdm7VlxsrqAA9Eg+979h4rkOcRyezkmfiw3yQRC0J0L221yj40r0r9c0m
+O3kSrHkgdRHz5/I90A+MSb6XHTsJfKi26JU+OshHbhX9sBi2967dnCpx/FUc2YxIkT3MpXGKSw1
Ie3jd0b6hlDGSylBdYsWfJKMPwsze+LQfs3M/kXWU76WxrIaLki/dIiHL2GTAGL/8KHJiOItj+uX
1sRNYTnPtHMno6R/AVACnuC9arxL7ZggvW1+gOi9LfXLvPBp65EngUvh21TRxXPFGyw0Xqu2djmd
02SX+vI0h4jPCWYk/K8RZGBiYHjSXkKOk1UiPwJ9tR8ddXRrYbCBZ2SsWGCaxagOQWVtq07pTZ8Z
JfjA8mVkvjgm/OnkoVcbODBbW85PAZLWNq+fHX+6FwGz7qgHPJJNT65o3muvuaBLq9eaZN12IKw0
SciZ67voiKDaqfLslCfuX09bA2VpyaTE6cWmjJSxLnD+XCfNe1mzvBkctFFsplaOoz61r579TFPl
CtQhTB5Da/g2/RLiTrLOAnfvM3latUZebl28aWIM7m2uEASdSvzVG9dAv98GWzgvgnIuwBfTWCWh
37Veu8VA6lT9lIv003HYZPEc7GugcNAUWaWBjPdH52lMMggOGpFjSbOcyumgltj5kVwSPYZbFLnv
stwrWppDa7KfkDN5ZJCIWuUuur+pXyHA1yttxunRN+mDmj7IN03QMOtB4YQQccLz3kZrld7SAlFC
Hhv5Bj90dsWIkV09iL5BdMwKwTgHun/lQFCUBiLmsn4bCUcmLQ0JMoSvaHS2TksB1Jbo7jXFqKBl
ThNAGyW0G5fNWpk/Cu0sM6p7j6hiNYz2QbKjWmXBiXZ23zuQxGLziw3M2QKwNdjPIC5IdE8Y145F
uENeWmwcGV3FOIkHs2qPcY7lOyiMXdMMX6PjPzU+Ir+mZauaFWNJhYqpa1JE5nZFcYyn6KI65tLx
MHP7JRyyU/ZQ8n/vfYfSYUBjykwkRvh1qcAHyKkK+GR4BhECvbUpSD/+ExHvS8LkIsAwUOCJRdnX
pq/ICbieR/dz7K0f3yoky5z6gwaaexrBpENluwOInyEl4ptHuLpGo05qjBujuY3qbeBgNQa+AcC3
ipkEY7wdVEt7sBtG6KuNpU7xGAeHaoifdC6plyJWUwKwk8ydn7E2EWVO9lEjcmoJi9uPKv9AHM3Z
PH338ZJonSDUbhMs7NkDLCjdUa5MyjjGEoYUoUogpdwXFVWbOMI/iAKrKJGWlY5CLY5dW/FYYTwn
1zzJPjKXrOzeE4w0XXvfdZymRVG/ojJkoCcZwrYjHZgXll96bBQjxQSy4RDW+7xHbM9eD8Efwe8R
IirKPU7DJV2IjDdrM/fgqrw456FlM7lywSmjNNxUqujIHyeuK6nn8xxBtSUUykEytK46i2TcITrE
BorHKq7em95Vewu6F1igWvv1NgrAE06WdxaVNHaOiVshHEtjzbtuLMEKnufijgyjtwrS4KobcEvp
jObZg5QK6JbkS7kixpXw07trjPJsS+8UKBK249Q7DIrIew85VyoXQSZD4R06jNyeFhEtGVwOokCl
yl9ty+zAjOJoN3G3aQkKDiq5+LSZcSeySDdGFR6dEXiO61bXbEb4NUZvRHADzBXIC6ZkfBQZDZZI
nbvppyczWg6fHNVfSKOTho9Y3ZCA0aGuqog+R/EMMiZB9Cwx9ZQSMdg4G6iRU8aubWh+O0l676by
I7f974SEoCp8LaFxqgBLPR4Gbvu5Woct7z0+yPgMNe8T+D9Nsk3t1zGbU0Xz1xslcl+R7mrFYx6l
yXcr5l8p+yeS1Ssi5NmsFuuOD7UeKghPkboi3/6uXbnOaBiWCZCEBbMpK8SNFkgXhlJ8LVN4HUkl
6l1ruPY2uii6nzBGH85Bu+ncrFwxEkeQnZCGjZ/IcHyOR4BIEY8PzdG0zj1+i2nZmEl4hH4PMht/
4rRTJj9OrNTGiXxWS5pTPWf4sssZyikqRVWmDMPJnMxM19vYqFPpi9j6M2RoVkPxBAWlPyA9vpZx
0PLwuQP7Y3PvWYizFRKmwuMrCha1zBwjzJx/mUC+Zj1CXAeqwDoErLvyh95f+w4JoXoiGKvvK4Yp
yBBFzErJICUwYzO2RpSmV/xXeGT0HxC1ciPqD+4ngk0qZOiiaShRLX3NGx5AN0KejlOKLs6Yh61Z
xazL3WY9zwbg7mzmLb7ExdhtzAAxkwUIHFcB5mpoIKvIFTdT9G+ydz/8rpm5G1wHtb21QkOeb9v6
6il1TX3rr+MAzPeJlYR0ldw8cyjOjYxf7fkz5uUe8okDreAWn2wmH6RDvJbihPJ2WKvYHLiSm/3M
ehfcHT+/9sUPDmsotoY+zr7+qXBh7clAuXqUQys5UU6WbGry4Gr2JE0GatOmTXmKXmKJPoCeykZh
Lk8SJzEC3eCX6OU7oSKC3fxMvAmkn96225X0vjyzae+IkXZGWRza5YSXWDQml5sd8Wa+EyAdnQ5w
t+Th2w79ue2aJ9ckeq9u+jP9KIdigkrfN8zdELvZNjdya5O/GEBG65IKSPndc1PHaKt9JjApmTKI
8RuqjD7dNMm1bqAYT9ayxpT0ooGXX7LB7E9jhwqPWCOoGijzNzZDycr0v7wp9B4tSZJsR+OZYkOJ
LfdDlhxHOrbw2oY/lp1S3PXOg+909+LvYFjfqgsxSXFmeoHxD9Xgw2i7wBRrtCGG3X2bwVRQXRUv
fuqoPVrzc5zyVKRuj0GH+wRIuv9BPjN1J+E+26h2ul3JHGiu3D9ThypTiIQfj2tunaeaRbCdTGi8
EeGm0iGEm5ogcuMPuFs8geN4UOatkuKoa2u+906+0zlPWlawgM1qOqIGszduHuT6jYpRxZP1Z9Hp
ZrV0D8A9/3UkIK0YiiAJ1Asj311PA7mfNE9wiYFXWMtSEH+rGHgfzM71VolPvIyivz36e5fDfhUX
FCY6Ct9E7P5qIFe7anhImvqtjfErpT0O95gXIvIpsXyseASexJt6rsigCcNT1NVb9hbksJAO7pN+
tlIkwXSU/m023/yOyAM7hDQaigFWzexuW0JnSJkT22kYsYrO4Z7xSXesODvPlS9uRcotqSOPU6mY
AaGkiOEii0FjBK5Z+gJ5nf/VDJJIYvKJzZmeb+4K9N8ebrBaYx+ZwnpnePNXU/RHU/bRRljLGxzw
UIpJH6uXbEKPmFpxTJRstwZnypwMDgKYcfj8VJtXdyr12hS4OITVPbcJU1En40egeUBWSX0Hl2Ge
NSgiI6C9Q9bNx4qtuXCxT9lwg1N7ZJ9uMExljJMlHX8lriy+BGRRPlUue5d7GfbZIS7VGTvSZ6yi
7qhAoJAWxaeyyjoWQr0iqQqtAYLnVycxgTLIUZNaMJ7Gqr2F2F02ucS1kOBJn7NuPuYp07OJ1IUw
jgGie3m0Fr61LYd+ephzalSDZnD81nMYMZkoqdpCoptxdxI0x3eHWFNjmU1AnFG57PCLJ5tpuZX4
to9TlDB0y++R+a/JGNRErZVudZ79CbRnMM20h4Ni9X0tymzCF4STpGLItLOrwnr2YCiMhSoeGsqu
Gu3usS4ipAsl/UaNIHkse3FsC2viweigaruo8jF/5JSZ8c5SWh2tKvp1CU95tinmjPm5aKX5LN/Z
3ow3xrnE+8ABRdw771xROs/abxatRpT8wIpuq/Sl88iKFGCDicA0HgfJFLyFHrJBcQw4vYsx0RAe
uaMwY0bWbi0kAC8aI8hjHIw3y4rNp7TM9Sl38x9R2TlALJQFrUsaXEh4Lw8EUg0DgMjTIsKw7OZQ
Dv7jUDbwh+O437qJ/AJWIPBp6WIkwkF4AAnHoTnn2ciXhHF+rYLIfwxCYAkKNkSUtMnN1dwPGovL
XqfsvxkSM9f3tTqE8fRNjkF+8jNj3Za+81wX3gqbCYwxxNkNWMVVJlCp2Jrk59atj2Syz7sRYNCa
lVS+zTRxD7FjHaKUrVyvXbEbWrrhxJvM3dToC7lrLatBTOjIQ8ez0wQLLU9erYqRiT2GBoobQEa5
yWXEsr1cN2NQr9AO2/9GkwB3jUGoSoTYk7FBLRWH4pkc92QbzRivEfEwi2Vmdqg8DwOJ03R3fxpR
WSrlwrGgoEUxx/4+IA8V0eyKO9q7Zu0TLmGKkbjrLy6DjdVo5EgrbYQGKpXGZliSQelKb6mQC+/5
UXfa3DQp9auFDRfnmbkNJoICdcgVjayVFEGvJbO4bEE7F0X1rDvq4WZ2/7UGxTTJURFL8V0lhjcm
iocaLi0OaygZtYRcbRpTvSxxoAWSPtKTpJ4GBxY2WEuH5TCwJAMy7g6rrAj6TAEFj+IFrArZZoD2
LgKc0WUgTXXdE9dxZDGzSiyV/nGWNtmJmo3hp/3zyJG3YukVnOeh7Rjf6JIzilX6HHOuFQAhCv+e
xiZ9lMDRGVqPNJRgo2fC1HEKoTnl4qprwdPXWR+cVOUucepXndnq3PjjfGIy0NqWe65Ecojdcdky
BbeGHnIvWus16t+FgbY4EgPmE9kckuHb4j7tDoPV05Fh8KogxYXaPkma8I1GEBBKwYgmQDHI+Ar9
hPT+9XVJzY8nmyEd8i7WHq8InJMDRndcgRm16pzax7A3GW7K/lR1Bvlg5j+vrZnXBu1z1gT/LNQD
xCycnchWJz0w0cS2xiCe1i1ilhPlFWqXXV5miwuvV3SLbK6SlFW5gVoPYUZGkHJ6MQ3czVLlM5dF
xm6ZlQl7pivTmPxkWNYL0/NxCwr7jiMu33l6AEvSyq3BEpDaSq2Dqe5PQP3IN0KHMnnlezvExcFp
xB8zZ/1sMZdWaCdxm8hzDs2KY6LoNxAn0OpH7jb2mW3whrcrW+ApyyP/yy6jLaGfxIIs0eglXIw9
IrbmKDvuVX9ko5wYTv80lsWt657U7GT/hi57aQX3em3/j70zWZIbybLsv9QeKZgUCixqY/Ps80Bu
IE46A1DMUCjGr+9jzJZu6VpUS+9748LMiHD6YKbQd9+959qYiEkKV8lwB6i0q9SiKYDF0Aomktmz
73JO3I+YDgi0mglsbK9NvmcDp1e28eezT3R/P7YWi66pTCCmoEva7ejTAq6sdU9lHATJ8ctHfgbS
kY6E4mWMJmSR4dBFuW1L8RZH3fyKRtgfK6cj5z/jUfXIqyLgUo9tucw9TOl61QWiO1tNwhHS+Aqi
briJ6hlfSbJY26ge/HemwxcnjY6ZE9jPUY/js2ERwBVGXHtC68xZvGIUv3HSE0W+dQtnes7D5HfU
3tQUhLfBZ9nmUva6pXoRVIqgOTzkjbpvLNxhHomco0LIye4/roFCPuDyc8eWbcJv18ykaQYJ5TdL
ybYyqK0tVI+mmgrETfz2DmbiF50BXsC6Z+zKfgsHDPT6vj2GFHIzor9VVVgC7ImrrSXrnxzx+orI
e3daH5KxpdRhocMQV0K0vUhRdi9TykC3DLLYMY7dfQkCCXIJ5j1Gg3pTDAjkXWjVbFuz4mWQqmNb
5jx7hSjYpeesmhqnOhtqug+MDUHoTa/cYB/C+I+AKXGsum65zQDT9jw1m3+/SsTsXT08jEcnZX6I
5uWhhLSyqSqIEuOSNCxKy1UIV+Rl9IgkD926F4O9rXs5nGdM19tMZqyLQjnuRJc8DAafURl2FqUt
jXVq4hQVfjSvtLXugqmjv1FNmymI3uJ2cVcWZqB1lKru0iXiNacLWapcPiJXoIMT903rAuRDBJOj
49unfQezRetN2xIuylqyu79kxfAnTrcTb5OTPfnRqfFS7ldpfHXGmtuMHiK4kMnFos+PyDzzXmJp
UN6+9TaYsb0y7lWbNDIuS+TmFRRdfLq3tLtsnk4uyWDvzivJ4PYjybIj7xZk+izsTxawcImM2KSa
YYyG1XMdYrpvZbyzGoeitbkCCFV5IfJr9tTbkzxOsXGZQ1LNLSGIaa4kXtf3y7mrf7RuNH5ZesdV
n8wywIlT1DLqmEFYG51FajNVAAMhIru3BVF3AtpoJt87+s24ynnLnQjrPfKOo4F9Nm9xOPUPdsdd
rxlHvJWm19RwI2IpIntrkrxPvQnz3ZASAxmcudz4jo9PWVhc3u10uVTqNa7t+AJOybp4gpDmHJXf
8yT8x97DLxgmXM0G7gxISZQpOdSo04e1tmzxWjW4lrFJbWqdfeMJ5NktEgqIybOtQPK1iLGpnhCR
ajw1seSpgP/yyPjsI7P4ewgm+yyGS9uz7IOlRR1WNIYrkXc/u7u/RtsS+ZL119/PajTY1M5mP9rE
HUN78OWb4Sc6MIUAdzuk3QubDBBv6771C46xb/KL06d2wmfF6Dy3BDgEG7Qqz+nyDouDGqwOgQUq
z1DzpHO5yhFu7sKM3VCIRlJm5Bow24HRjhqCYgUrDje1WA4yG2ld32vF5mOLA3/LmbPqDK1cTlrs
nO6Th7I6uiwkHlouIKXrf8T1FtOhi6tybkHTjl+eQJRq0XLi2PDf4w6Qc4DtPa40fmRDnQKu3V/k
3Y5ZX9vHeujALLrhuemq6SOtSg7Brn/lL25uXeDRYtqo+TzOP9joT/Rv3c80LVjbl+rFulOiyITf
eYb+MeM04DldgBlyrRwTXku+ziph+neKcrNNk1YQFRWd7WmpqQqDh2Dbv/DnEcrXwc88WiD8ODwy
cF32+0R/C9zFATappo/0eyMnQAXBOcD0txpdXWzBk+ZD/ZpE0+vSQIhgU6zPcMJOTS4CgNDJu9W3
+TnlTxSkd6SC+6x809I7B75hxyVpCtVW9DzGJW8RmCGsG/uLlBqSQQNh2rfcM+id7qXikDd+ZD32
KQMty6o8SIdLm3NnK9H6afbwSC2wuWWr91VGXMxAD0frriPJZwORyOT9mDEjWeasvYUDrSoF5saN
CLKrV/rTdejTP1lKFbHs2piLY/trNHwBmF3L65xWXEEU6VtDcOdEgLbeNPfoblB6dMY5bXF1EkV0
KgvJrHtFcqSxec9eOLniZbcuNepm45AWLkTn3LKS5LEoqf4eYlHuE+bpSzXyteae/zTbU/no5eke
YzOXQjl8GyfTvBwoC4NtJPZsHKzDMgLVmwYy4CXK6BQlxTaD/3QZMQYPlPQeQxqK1hTMpBuFi/dY
38vevC795YdUxdva/EMPF1yFLoiPseXgSYyySxB9W4lbXAakj2vf9v/zA+mFtZim8iQGV541Uu7B
bd0Lx6t3MlaNilvdaVVaANKy2g/FttsaYUIQ/0ruNr2rVluXUPJv/kaIU6T681yoxzziik8H874K
vQqDF0p9g+lKzrV9zr0Ga6NmCJOxBpKFOvRKursaUDKbAidNOEcekqH21kvYUOf6WznQ6m2Klj9N
aeNcL3IOJ7AhJPXpnNf0DKLM7n0cXRgM6HAkN8R6rG3kkRPhnTDYDxZRMwJ/VWMwmTDszv167t2Y
ir7FPLkTF83MYfuM/7FZz2X1K8Si3vdj9dAKSTMKNXZbt4F9x7acLEBzcGAnFYrCpiSfiehPzkul
apvT0kWddsAYRqhv/PwlMlHOX5oYhkF7YT4OubtZlm32QxWatR3crZ5of85SYyvKzImuagixVqEw
c2IHIp0T7rOhx7TbNXuvmnmDlxuVbzEkWpthmAhh3cPQnsop7eqxFR5yN8PikCwcpzYgntXYsQwc
U84l43hwaeYUF3g7zseBpeDJTm/0lXm7yfWGlYRrthOOWPsmvNN6GgBS9571vx+Synd2sUnJzHAs
rMschIRdsYOywjstKCTypJdv48Y0wpn5GPErunXwYW9c7bK2CGAG8z7Iwa9tAox0O34c89ptnmfo
MpcEjNuTr8oJKmayrRY94Uag/G9I7ryfqPm1NKicHHBiXXxYiSAWpMnv2cqZz3bvvtQcKGsSODHd
x+q7JqmyllFsHReChWtEJvsKZIMUY6/fPOl+jL3vEIuFeCNImM+ts5y9+G4v62hZ7nn1IosPww2t
MIO4VrY72Zlx7fdN/vj3//v7J7TZk6qG6jLTBbS2syjZlUtz58jQtMwfGHFAYeCs204e4CZWg+OT
Ewi5jo2emedgY5GzJD7W1OcZJpHwWnM2ypxjm0VOYhIH6ZUtBvPOPBX908Kyye1ttYJbSkCiSuic
m538Iffjj9Gh+KU2Q3cBtUQh9TwciHmOe2+Z0HUSbjeLat5Sz3lLebk8DUXypisxkUNNECAPgxqa
G29s82Pq5G3OfxoVJ5domB6ZRHG61sU2odQcI908EksU4uJmqX0p+vhNQzx75hLjP3NIDOuKtDuS
5X3vVAI4am1o6UGpf4d9RdCtVF/1DCMkrcnjVq7jopPo9KOzv0Vbptc4IfwhRcOZXBIydob3Igo/
KNJZT/wknhfiZass4JaoB7DUXB4/YdpnYAuycgv+ZdarJJgetRLRQ91kyxo8whHR3D///TD1Zlj7
jLnnLujo2emIDi4bRmrQUwmzjpjqnhbdudj1IUSHMuLGODKZPkBuMMeGmPim0N5LaEvxJsVwIcZP
oiuwMDgJ8m8AU3ZdMuLll2gGAPB2zbwtyM/S020+WbMx0OU58Ch6HfOE3nKQSiktRSHDQZV+9tlg
nQNziHITbKHXPxGbztA7b2GUvWJtxt/IY6HyADbygMzc7uJ6uXvGbPczKP0QK2lxHbIAg6e5lpR2
J03Awio45dC9vurc3xUTLbEe5vwlKdl1299gZn4JjV3ailFDDGufS0eRxYyQFoJrNXfJi60rDT8W
d+RU5ekDnrJ4N6Jsr7BjQyBwqw3ZAm/jtjg/6iVuNnGqfzBrq8fOME1C2/kVUvp0FsPMY86MJ4Cp
/brqecYOU8/LqD96fVC8ZxFCc+ZH48/C1D9QjVdiKp2TjEt5GKbgOS38+TtFZlus3hzI8MbrSZmU
qG0LKL2jxgxD/E/UXPmYqeZGKJU8Qu33D/weaBdyi2ojwokBWIfTxonqae1jG9hOTr1HUXR+MS+h
cfJsfNBl3F6MCwLKGJ815uCLaxLs49vUL/pHSdECLLVMcSKwhUxz/WtJ5uU6pdYr10luCfgun2PP
J3zTJd0GgVUDakqbB6sDBCnnsLq6FiGqVuXtrsOGuRmdbt+E0AlFMh0x5zKhDFh0TTUFaw9SzYbH
i73xxy7E64iZMdB0kUS5u526+DIny3LIh2A5kcoBfpLJ5jBbobrAR3oIy3pnuPB897n8ZQRgAmyg
YiMjXJ0Dctw2+Majl65yJdZl51mPuONeynzytgxRxOpGdWpREjCIkU3rc3SzuGVozlqznHTRfLk+
IFT8hqR26ROsq+LFyl50bNStczqYZ04+b11DXQiG/9eCR3Q5ARFR3v3b/z0uOdUUTdutasG7sUSd
X4Xlgd7lrzFqP2b4JbTFcVf/x/fBUHZzjdoGe4PlW8SqsvTBsFMtKAdSY3Ch5jWP/7+TcHgEoDWb
gEbj0T7bI/apaGAfr+rIffTMRsIafeqa6DRXqKMDz6IfTkSZHc0Elzn2Gq58mDcbmdXnmhTGaunS
V37AwQPPhom4UZceRqPUBowIeZ+22Q1RW75OJT+TKlOX0ECCNVHOxmMpD+G4EJYKtqIHK+fkxnlZ
cqTGecHi7UTmg1jqsUXwTsbK/PuiVs5lfhHdY1hA7VOhmHB+Nk+1rnzaPMX4qlJ+NZrX7DaqYCSy
EuQyUAfxeS5BfZqKZVyZTdMuxdm8Q6hsia0nWK+j0d0Gijh4V1Vq75hbl1sQYJey54kYqFNSpr/z
8eS6Ar5+c3dUB7ymTHCaiPJvmG2Auvt2c2qRCbOW/9SxPZ+b4dJvnKANSYRgPtIpYQLVQk/xxlul
I2abhIRrHkQrV2OZWbpkuWhQfOWzyfBWNBWx0CrGpDzghp80IUoKWyAoMoCh9CWKYy1lTuZInHJt
cccno8cv4zPHu+17EsiFSuUJ9fgt70KqvSombneOzb7sRwb0ITjVrobXEzzMk4czLLOeAMCm+4RY
MnetajpxLzik8ezsm4wgD7cKtOl5is+LVZzdCCJCi51sbeKgOjhjlJ3azKZQJuMCqbV1HCTZtqrq
d4LqEHqok7e0KOAFIp9vGtx6C1fxi3DFAuyGkU0JP9k77cyhwbzfBO2l0FQUN3gYZ4ttdBD1z3ao
tvPiRRdVSypUnarkDaSPbrZMR7+zsA9RjL0zcU/VqWjyi04APVX5I3i88ika2jtlLpe7vhi/xNAH
j2kyh2gzvOl0a01bxUvi1REDZtwWm3yrioR0QiJX5EdJkSn6qj2TOwc80nhbguSuwjfdmuQKV3E2
wNTNdZp9cwu6IsHXMlotiJRC21/NcE3K8pZm7ybFeUUdyJMmy7+yZT/u4IgKvSXvFJ7m8o9f4qsP
w2iGUDd2LKTGnxN3gxxTq51zxau7DwbV5ujljbUewn7fDMAyO+JiFWS1stF03rMTAGMyys2Y9/Mx
ENGhbJziaMtPhBYeoWO0I7LEXrQsj7arfuf4WjrKbdFZ0uyl5CcHiCO75fj5mk5eoeA8DndHozcY
92gD+Ghcx0PUBvk3p258mtr41pdonS27F+ISLs4FLl02j9GrSOGVF93vPsMEH55pPmbUsHAwsuVj
uUmblr4AYfbZ3kfuroZ9/BjpxoGw0K5rhstDnPbexsfyIkiyHxvMfjjnyRJYPkDCIdbhNpLUzVSp
5hixycNHNrEDTYdOBHiGqmfYNAarpobVtpAJXFklhAecCj8aQ0OSA8Ivc2IqLEQ+P3ZSrsNIJo+0
OzR0T2dr9G+1c9t5fI0TaJRV6P72ZjgZRPOhbQb5rhaCTmxFs6LsZlCZeSc+6V2sTkvr/4NJzdkB
ZcVXGNr2Z0QwahMUXXf0wuk8mCB7Rt56kQXJ9jmt6w3xVHNQTnGIbSoul858BZaJ94HR4kiyhwr2
CaGxKvNXu3vh3e4cZIsPFfz0ekrj4XPuHXx1iUMA1hv6LS3P6sO3qaCOl+PYqU8Y5IfOseDNNS0F
F4xdYZgum+JuHszx4ZEbT1s26w6/r7VXJs9ZN3OzYMtIlXZAgD+LrBZrBYYcMK/JxuDvB1JV51xd
WPjgBxxL4PDg8RCctY5oAu/ZX2SW82KHsTpHEd9jgJeoL1q8BHZx9mfjrVIvIlijwMaZiTtgk9+8
sXwbsUBpTtZVPcafnUi8Td7lW/v+frFYNwgv+znYlbXyhSLqoX+3lKdsbYUi2Lbprs+wDuUxLkQJ
wGqDmlnBSeWrBzTyRgQYm9+iDgCuuI9EtXn0RPxup/GEw4v6xEG4W2DuW/Qfa4fro9mFjtgVMHix
KWpg6ZmGIOy/1LEmYZlY8jTdP/g6a9DTSGi3nHa3iBXdPuj1P1Y1m3OoeXjnnXuZg/grbTNi3Evf
7jHdfOQO2DB6gSGcdNV1tNhJumlsbfsSXSly55vuA4o6Lftlrgypx5rX+pjOp0LfSyTVfJm68t1q
VLEa5mSfFCy2ILag9aTWWydjg2RHhgXqEdxFZftrAvzNYy093opFvEsmz96WhSu3OszlQ2ILsUrJ
qa3QKhjkGxOym/mV9aF5NB0CgeET5g7mjRWBqK01xNDUikukW7Nv4xC36dKWp7D3adVpKChjxyAb
D897NrwQKv1d8f6xJ09feV0p3eKbtnGS3LPTI9sUlEECYxqsGxZr/7a0wMT//mlS/25F+v+VJP+3
SpLAdf7bSpLzl66+zFdOxdkfWnuQJL7/8z+cf/9X/24jkeG/hHCDKOAtZbvS8ymcGv905j//495G
EnkBJ4C8f3AEHXBVrU3KZwj/5QsnuheV8AXcmxX+Vx2J4/xLSBc6Jv/E5w/B/1Mdyd8upP/d4yN9
fJuhpIkEmgyfygv/S49P0LEIkCYyW9GJwwz1O6AOwwmrHRumjcyDLa/ijRe8eEvx2frw8P77riY3
cu4lfP/HV0DNGxOIE5KeFXxT/6WkL0lBtgULHEBT14ADe3hh7RRcYx8bck7n8noyIbDOvP95v1gf
QzK5ey2Ds40l/q0ZsKNhh6g2oOW/slKgD9oMlDCsGad899oAPFpLGK1sGxOxZz1Cpt1LeGLp0t1J
Gf2B0RVyGyjGXeu+qcrpfyD2fWRZIJ/ufwipBDjYjKAZueiHVNCRNrNASXThfmbEs3EJsZjRF3wB
J+lXPc1Z9Ije9yhdqL4DhycNG5cb7hbOYYDdC75AEHrpxhc8qZRon10vWqDYQrtuk+SKiWO9wCs4
euNQnP9+IPkBwRgqUtw6/3jdsBs695v4tkbGmbxfHbuMwg9xmnzBycSgFVCn1Iec7rrPnnsBNoMT
cEfpS7YHXcIEsZRrbovvgevLE56Zv6VYqFUlTOCY2RyfHvtMkinGEeBh7fmCtddH5Idm1gRkwG0P
pzZ1AmidgcM0XVARsqQImg42mYeY4BjDFeTcNu8TYFMQ0hN7m8ubSLkihgSZMNyGyPJj66xk5EXb
jFXbWuGht+NNGEFJ81FdNgGZP5HegwAsddTDMlQIZPHlSnQoOdaSdRQgHLahA6Zg53HAGRop/Z6E
DTEiyF6zPVe3tJn2GN3FmXMS4rU/bdr7Y9Zrfnomudk8KkRk5uehiWuAn6RkU+oQMHlUX+MYbpTs
SEFrB74QvFYVp8VWqASr2MC/lDK7yVYb5GvvCdTgvGrSsTtOyT0FNPIzBnK667vBuviqRYUdxDlx
6oJErPPlZsBVMt/rN1GKLzBobfwowQc34ve0D6EKFe+NF+7ybtjLwNOEq/dhjgpnDeE/FGtcPCdr
twSABE+q3DlKJml80gP3bM++BWl0zdqI11rt7+PahWiBXhxwubYgE/TMZe7RiPtPCTWf7xX+mWL/
nA38sJMiIOZy19bwbeFOpnOV4kcb4vukD8LZ0nJIWwn2Yuzs4swmdtjhSvTWdkkVTPk1+26xx2r3
s6w67h8626DnMQgXDpSEbB/iEiKKHmFw6+TvWeXcpebsvfdwwNTZPsK4sSJkuukX+HytH34nKGDd
PReV4ciWKZE8J3OZ0LO5OspQc23fcrdFn3F3ZRj/El4/41z18LPL5FyqD6cV9UVwwc2QtgFwtPDl
inhVEv3GxYHEyqRIIgOLTMadTBe7pcWLnlF8Ewz+N4ZXWC0uFiqIiqt76qBCYSQNH1oHj1DqyqHT
CLgqS+5cfk9qfHNTJztOWac2obXFAZSsF9pzIc4W0wNbfBaCbnuIpd6VzLwnPDuSHUM+rSKvuQ0Y
79L46E6oZTQtIhpgKiRc3B2ij7v5Xyvln0LqW5q6655c1+ueMkVFtos7HHZ6mKw9wJWHvsBVoGx1
pnjZPDft1dNYXQv0zJ1dwBiVKcGDHh4V3UhgCP1geo9x9JxSUfyGGjGs2IrInVO4XNNrm8ysD+0n
z4c/sNsY1zKMroa8+7tdEDsEtyfm50I6vwMeYhvR1/XF5mKqbNe7xSq6uzCv8zSzsNbTn3FEPkLf
qBG+cHvdxSQ/gg0bZL1Yk0x+96pgfA0cbMbRncO3dD4WAPESAGI9uZzcod/N16m9MTVHzyreNw2R
gzhDAp71mO/TtKODOWhZwtLYvokS55ApQxpiLoGeyZ8qjcoDTXTwI4O+2ElLJsfSFw3k0QS/rQFh
X0t9w/TIOnZq+eUjucte52drCh6teABoWlpPbcR1rACFstZ5+QLianpKIbkZorzB0OprVgTRFnNj
crXyqDu7IwtBDs8d1Spmw656TTQ7ewoqXRxKUzbHexA+6nrnOlk0JLuVvCUlfVcm8Creth7HnEiY
rALVXGTbMajfP2Sc+GWZJk+uxr8XlzdAHWqN84Ygu0nXdkpcTdTzRzjdxUrZv5OKHAlDuu2pfB74
J2ysHXUZIJm+IQLzknPi7NAAdB+bwXoWoz6FkjG6brtux0rIP7rByNqhiEgIoviegAjGHwooBYNi
FomaJgVs2uw9WObhiljlwtevosdMP5Q/OxZIW3dxk4MOYX7Ak6pi6ntK0LYzmvc2hxNyBTf614pg
6VqS5cK8edZVcC5lCMWvGbgN49NKhmdtl85HOLYvUeN+VkG2HMHAyaciYqCi0+UhlHJXTywZPOwU
m+mVvd09MhIYiCuTvJQMoOCZDXlM15ztpLPxh8qMckFzD+3h4jvXOd2JY0kFRuBDVe9wegN/Gs5/
P8QFW3ZevqEYzA4bakVKB94dZSIfoIiC16Y5O3Xmv3HeOK8pKIz6TFMGbalEw/YCuwrTev7KWETh
vPyRDnb0Q997gWK0qdJhdrKVq6++9ceNGExbVd9ALFWn2a0opV++nQwEN3pacMgy9ZQEhIURSLb+
6FMwG4DNDjIfkQrHtB/+HAq65FgHPkAsffFKJHWB6zLP2OulTqE+pA/bm1dlWc7jc8rjGITLAvFx
egYWkJ0nBaox7rAOCEl1Fo7IO7/Od7dlEPeQnMV6HCB/BWnV7myDPuBhW2uIN13q/ipzfBh8Z8E7
nlFozbPBFdQRFEpoL2H/XX/lUX9GGMLHII0DMjnLcT218PXvH9hmkU9S6iyoYL5SLE6xuTiM1Pqe
phAzMrURn8n9zdSWyXlui++QEfJMxRcVPVF88JZGHCvfbq+5G7fXrvxicYWUrCZ3pxq5zx0jHtqO
47wLMiokUrckVYsDfKnn31VNnYcO+ffLEP2wBprJt0NOZCRWvZYB23ThgbMqk18NCC3Xs/xtRMrZ
zgE4V6AaMBTMW6G9CSs7gDFfpfOhG3yffGMsST70clWYsTghvMAtzdO7zVdgtHJZhad+H2zwLcEA
s0KuxOzzwW834UMb4WRuquaPT4bnyeUlcMPMuKyKSTn70cpZTVrehMgHLc5t6id3cNgDzqBXxmX+
VWR2dGLcpcjVGoNNE+V/+jhs96H9nuV9+WZd9RhFr5lFYqjHs7bGZM7Rmc93Jp14AYrFtop0C3dW
7OP9UmMBduyBLVVDQXsqXtlNF0TkZPU2TMMHzWvLDq4FhjuH5u86z5/dMkk3PZLDHlE14csGEukH
8mKHKQ2ziJIqpw/ci1giF3bsPeu7H9H4fHMBxEFiTIpbPyuWXNjxkYTL9yi+Zl20u6XocLS1F/oW
0wu3YuTqynBL45kDBoO7r4edY91CUeSaWnxWwtNHz4v7re1BeeDBSfcqbWr3GgDy9gflJeIcwOq8
jfZnTDjnRRk4C0OdPFjWjJXSk9F7tuDYH++04kqMvwQvbjxRLrM/S2G43/UPZxyPFc3uF0+m8550
N/uSchieOzxxpSTUaXHS7KRNTZLsYdNGTe5v6rzsz0nr0X9nEbTDaDDezQAQMJfskQ4TLHXZoM6V
65uT5QHebfJjXbA2MqF9mGxyy9gA0YygRl0Nehmaav/Y+FQfAjfZqqlKztrLbp7LY6Ifgu65h9EO
WDhbEwuHRO5BcUTwxspgSrjy3mK/HcbvDBcNJ0BenyuKgMBCnvzlD1hdyBj18gL96G1subnklL8h
MdEMg5Bq3dQCrJL9ewUHqAM3REHYOa8J+0ZQXH1/WrbOvVuXfQC7XJXkV5PbrGHx56s22ZaJ4bfN
q5e2VcwGqZ9rdtqyPWPBYf9AtnkVOyW9DgGvMyfFyUnj0Zd0eMmrLNpZtYxAkVnxLUCTxlHDORLL
gUSQi6uMsw/MrM/UVqVyPVNDcbKG+dK6k3538ssS1JgoWjDMo5mvdTeJfbYkztsSMiqOY2pzxTXt
czqrRxDr57KQ+RXr9b14iOBIksJytbFvEWlNwYfVzrgN6/PUin67xC7a6vI79gP9kvRgBfzGh7Rc
ZqyA8ECtZT/Qez6SqUw78dpAn3wznU0v2NQf4z767eG1HflyLF4ObeIDyoWDIgt8n5N7btpXN+Xi
GdmNPkRLiPTlxskjjOFxO8mFC90wUsCsUsKEPTuKeOSRn1A5tUHbVE8x+B/fzb6Q4QA5l6w6op4G
7lXh20+yYQlQG+9hRr4nosCFvUwgTHUJNUSlCB1cU1b/AFyCzVZVYD9s2bh75ZTsuYaNLxWayUot
03jK72buAWcVcWYo0QwQaLLxRYALu3pLBdGmRBSchePceB6voUfYj2S4sBI1eIYwECEpF/54lPIW
A4k48/bbVj4qcj9TtMLb+YQR2D4BYf0sCZ+qlibKUvTJ0abBGTe7G25aRyaHQEYnFOH6svSaCRL4
JLgf43zU/UJ5sC1XI6ygvc3Ets8leSrOEf00qY8mCP1rx8tsSoz7PqqGXYRsgbDLF49CbKqNuuuw
uBpoafFJnsU6WmP7Plu5PnaJwjrY91AFQlIy3I8f4h5TbM3dbpMnwR9iHO4fq6WdzLskdBo8xLzk
Xmi7/JnOEaztSP1oUB9Pbml+WlZYnBxncO4TbAjbI7eOLuwaxIGfQ5pw9c5YFtM9AvC1INs5jfKJ
L04C9R25OY3PPiDaZ8kUIgv/mSlz5RoJ0WjQVC7ZYfbsSiuhLwaoZ8nekTBBe/T7hHi3qa9x2kb7
sMOQWC9ZcmiUZwjBkNb2PaK7XOtwHZNWB39HlYPlUjlLo+1NZZXCW1gW6xRz9v2k/pq6ycZtFF9Y
JRQsWkV2HUz7J67qj6G1xBP0dfEE0z5cufTKKFguB2E4azIOEhjnzYV6r1e8Y9ZVFSySAy6ONBhN
bwFNLLUvsUiRVN5bThBvxrhX55JPQ6lS841bvXqcWTai/zsr+hg92l/KDufhZG+caU+gSuyrPnfe
k4BlnEfDADCsaNx2bVK+U+q1BU5kP3oWcxAHc3hwB4aFgfbUVdvzkCkn+Wr6ND852n8oxnk6G+yy
dZ/Ls+tGj8rhFR24d44dLmuCPXLToGXvACiVZwXlRMqBLMdd4slsyzmlTtMdksEYBnGnoRd+2Xhp
+W2M23zxt6+y3kt+d2l2yihxvEEN5t3NxWhfZ1wb2fmSO1jENeiIoSRT/yQq+TlRR3DHDy/YNtJl
rxy6PVkjP6IAVr+m+6LUBjwZORMIOfK+jwVcu42vvVNBDK1wx3OccWk20bjTUeUdkyy9zQYTpj22
PuR9wElsUj/yjoWJ8FmdmJn3u4oIPijzzWIv2Ck6ipOQydbiF5mQfciCZAeasnodsoa04czqIW1/
ktYKsIg7NDY6eB6dfngUkbrBrEIWU+1HIfkfIvmanIoddYFtq2O1bokivibbkYM0yfYelJhCTSGM
pNI7E20jN+fRHuWMItgV7fBGdpvrqogCbxOOpCqRhgjCpzQotV37T63TDnK99eBYgf/AA5PvwmNW
VpBtL0YWX7090H46uM3NRxsIG2oaPZ8MHMmNtRl9aLx86q22uPc0EPMubdq9BGmhj/L+eComa+eV
tI51zUua2tYVL/dvFTvFW+JcgwTrRjBm00Nt6aMaMHum2icpNLBPklNy831gtrHHLmpkVCqb8RZQ
uHx0OhJ6cfPq++nNp1ZjnODFtMTUl//B3pksSY5syfVXKL0mHgEYRgrZC59n95gjcwPJEfNggGH8
eh6LfuwW9qZ/gJuQiqyszCh3B2BXr+pRXtC98qjT6UyfnW3hjdsoGjhb2B0PxwAsptFOv6iqwruo
Htx1qXEyjuTZL64PD8QwBwOQRk5uAaPTGjzcD5rOqo3o2mffkr8VYV/eJYr4Qj+4JWkVXOLJwp5A
zKvQOZuiCHkccpDGK0PZQxHsJrweYPhaFr2ETR5lZ6tNPUPIHaXdneVUQ5BoEah11qrBnccsHeDb
zZfsU3gY/iWNZGCJ8l0QEiqe2in8NCIiLdLMjFPAVnvbUTh9KlRcrl1ge5A9ITzXFE5uHE2r8H2O
1lVqOHvkEZ5lVM5YUamLMAQGwUgET7NLTsOLZUMzWM/MXme/Aw2iIiTz8Liaf1LXs45VeLFZBaxU
C1nBKigmiHCmDst8dJVB70/lGjjVKTBzumlNAg5NUnZM3A68SYoWUtDOsNHoY+hyHuE9IQVMhthx
CyxZXvbkW2+OOVQvQ5Rv84Izuuw5pNScvg/2tPdHyrhb29vPfg/qM0jc6xCJesu9FwH9JfX1sSrV
TjOS4+74twuAl8Zj+DtowE4R1GcAAiAXECW1S/kHrOZ0Kbt+F5jRTzptlo2jhk90XdbyY0tX2jyz
w8UI8mRNeF8yCjd2nRz6XYThd5tDJV0ppsYre06RoazGftY+/KTYw6JgXEpnn/+nXvGTgDpxJiCV
qTnEx9RO441JQnbX5ta4zrr20Zoh9Zwu6Y46p7MqrgggeaOkO3mO4QpK7CNxYpwsu58O7BuzQ5kt
L6XlEiv2MmrRK+3ccb3y8vUF0uuKz7c8Kqu1jtgz8DNQ8sSV/33ExfoIqfmppWWc02o8QWg+Bywf
qV8PGXiImUDhyU0KUld5T3udVbMnNczZeHR2+OlVKBz+YqlLwgy9GxocvLkRJJiF2fLHfv+R9e1r
Ni9kSstlLweWK5DJw51PzBpfhn3jpGzfqKlPoWT62FP0t6otqTIxeh59cLlYHJoYFZfibrbzB3uR
5lCI7i5jQzyPrnl05VM7eeLM0UARpvR+ESyZd60zyCOOilPoZulqse3y5kaGybwsLtliz8egsQBb
+2N17sJ2PAT0H1+XqUez9RQdLcrxtzF3ladKYiKSCsP/5PqfYtZ99YSqT3Vcvdhy4C5pRenaq+Px
BZF83nrx1ektyoJ4ENyb3lqjIpq3Mel/hItydyrxp53pDDthRSTCPK+4d0Vf0U6nEShQ+x8gsni7
qvAWR7ANRrv5nkRt+LDhGONfr9t9bs8gmMyS3KRQRzNql0uWley3hWB8xMi2mzJSgnFQLPfcZb/B
ImTc26eir9tfLfUIFAfFV5Pq7xdPO5+gtKbHBt7xKrV0pXE/QADCOX4OKSSjYIBX1Y2jP6Pf/3CM
GM23r/nre8vYlY3HMV6Mrvb++2doRJBaiIA+JvL62dTNjzjsW1Tb/LNyVHkkjxOscxm4TzlXrV1p
j80s7kLmP8qguoWVvZcTtkkxpm8QzhnZauYzAVTUqgldlN2tUguC7ayoOqUKeceb1Fo6/+z5q8Rd
JKZhgkEiwlo8KlgAkmI0UE07io+/F4YtdhTXt2s31ECztqEGjfbMpS+zDSZvrDhCs82rfRyHL7QZ
9AhNxN1zTOdngMVUybahd4b/4LySS/gswABckX7Wg2mJVxNgc0iBJQIQ5IQMk8wpxXbMRAyCOgXU
yoklnm6wF1xmTUzQhUktgskdZcjG4hB3fPjjhU1RaeKcbpOkXssqrB7VUMAK66cPSpeZQwBy7vBg
qlcKMdwdvDtjE/viEdHGchxHW50g4uN2UOKMjLlqvaE5ifg9jnz/gQ2ewck/O77b3ThzTK9zeuoM
L9gv/JUs1+RzEMTDemgtDdNk25QNMOmypOQTXaEbBYNonwuPhE+SLx+D61WvZRXhAfcwEZX9LvQc
YNlDjYYX9SY0ZfY4Yhzx4NIofKIDrD1lQNt4cQr0ns4MN1QIATXk0caGxTiOOdCV2lPGObbzfl2y
oLCD3HwPJSY4PpCUogXhpZHZ0SGL/Ubd+BoQPZvQrgwYUJ3xNdC4L/gpApX5ZbGEgSmlDmA14x6U
/rKPPLmZJclyAFX9M8VPGGra9m6XBXYq11hPuAF3C26qY2GSr8iz9Bw49SEfcx46hW1fOGFaZ9X9
bnCX7jvrAUjQxLBiuR8hT3swY6pF/kk5Y08cSFuy3KC+ml0Vxs0j5BwDFXR8YMj8SDLT26O/6pYl
OkeBz7EQIAe1YpdC+lwbRhJn1/uIAIFppWeT4xw3m/ae4kfyMnu6TXzGBZ1d3OC+cAyKhWHY3TLO
A1teyWKlYBHnKg/p+EE6t0YoC0nttie4owCCU4gf0Zjr2ml2qqx1GkOD0Pzxpsz0OZaD8elb0bY8
4QxmGk489ZQ7q0BNVPrWgTo5pYVfKaluUnaY/LG3bqEDuASkTLKvCWCxvqN+M3Ozep2OjdpDAFlW
slPVuaBvaL2objcS99rzif4kzdeydzXHR2Lz8Wp8sTe5S9AKy447L0e6YUpojlZT//DaYzyMIDJb
fDqo9IqJ2hhvKIfkIvrPviq6V07DhCMNl8V2/rNYSucSsOVc520AqaSSw36cOa8q91H0VvO+TJRp
EFqK60XdtISb5WSbeLgn9LX3CyENuCPom4BdyadzRq83DnlmlhRhS2y3+1WCxSlboZ4FkYVVtJjU
vQTjW5dURGQhe7Oqt2FI9PamCIH4BIkFyKM0zWRvy/677TYRxeclp7MgTyHi8hF17fA0xk5+AC3U
k9MR22KYpgd9fvJe9t8tX536RPRn1jvWZerfR4bhKydz1r88bfa1nwEwkwM6QUcLBkoczR02YeDA
xFEZh1ufQbmhJfS9nAlhZ554FyaM2rTuYFfBdAkJEz23LbSjOaOhtFxC2uHlTPV5ZWYbv2WXXdRD
cVp6Nuil7Z4Hv6Ta0FsnqmJypl9uYyoaww3rKQviH+FsH5dcQR1Jy51dWQ82lq+Dyxwoatx7hek9
oRMh2bXMUfpMF7XNi8Gdv5zZtZDS4K2jWT5jnTMERKqCZ9bdr2VmPrr5JGGHr7FzzgwUrP1YMjE5
tyvO5P4uDcjzOz4+Cbvd+pR/c04d/6IJUZBltiOdafjcfRWfUDmdTRdiUB1D+xOi/3I2i9HnhWCv
ENsIuzkB2CgsuV1N61fwymRmISee4tT76/bTBAyW0r8gv8qFSzKO76lcTsqDY9ZHAPI4qa/ykh1i
kmUXu+4uvbew+2S/KAcHnGfx26OubtX7MFT8KMVXZyE0N+l3MNWCYb3BCQD1qbGTj8Xj/YZ0kbTD
eJiWzGJPem9E+qsT4j6JySHrS2bZMJA4K4I1fsLtHPwQ6ObxL5AjF2a5oj47/mMbRIuctPrpmOO3
RaBlSo/DF+0AOz5bjmDYnVLcBE36OgNWFHS0rkXKLDEs03enc692HoGDy20oF/5hikxrA8WlxmA7
v/Ux0Z9GaX2OdL41jeecXUZABXBSjOO6g2S5dqJrAfyVcCa+EkCkeN4byS22OFqylESsM8GAQC4/
H8iP50/m2Ff7hKdUHjkQ6XuOjGyy5th7wHYBMmq650b4HMXI1HKBnirRryYXnTQyf4NKJow6ue2q
qee91QyfOSeKbkTGScI5XdMkdCWk9Ns3K8pnHBrXPYobk0iIqyPvzdByYGwZDMslRsQvfazHahjW
VrFtXYVTA9NDwfp57Q449ocq2tkdlT2Jif/XzGnwyR2pAGMs7Lc5ZQMq5/xPUdNMxXgM4j6UNRNz
vsQn2sW4mSDc9S41Jp0FnyQj6xY6VrKJHFL7toHQgKSVrs1wzHcjJT10DfdX7LtYYxNCuxxQyD8z
oJ/hYjdMSb31rVxuaRNc3cbzf9bOX0Zl6mbB/97UUr7iALE+C20GyBq1oy6X/icLxEkdiAFFrzqU
9aiDb/698HJzNZit2I5BTtrAVv1Z/cRUXO+oLam3g+zOpo25NS7UN5L+HIfa28Qd9EKavtg6Fo1V
XY4mJ2DEIoJnd7qMhp0UZn5RxKk0fMsAvJvcOa3k3ysL1TAtiHtMffnud+VDFRiOyagc26Ymnx5Z
4WaMa2fVRkbERVX+KmTj3lDQD37d8fiqR7GDjcaeJgyfFn0EEQmzpVdVyHm6G6r2EyqYAo9cK+kV
Nn/+WeovZKdWXpccDcKxp07KfjtFPmnNmWLgwUkMWNMdnzBsGS0L0WCM7TNF9ORNZ245oYnbIG9C
dS2UuCWG6PeBLeW2aOfsnM7SXtkZHzH2KupPnF/8vGh+O4nFpZtO43NfVZDR/UAcRdtxw8d/g33m
w7eC8myaS3lWueiOZGMfcg798xgN30xYI5fACIzNbfQ7/1AgptHzRj6yAnNuxscM7AEGExD+oVx2
9dj95WO/B2i/Kjo5bRB/anzo4sl1dLl7Pf/hBLqOPLjBNDAu2wDlJXd0DR+x6++N88M21R+cqwWP
zrEmgTyjL5vWe+gWwXqi5uIsbeB4Fezep8luIM60HJhoQlt2Il3SNar0vrHd8rNMuue0L74VnRng
v/UVeO0kfYk82gnM4M80ZsVHRt6oSr3me237Oa3RlA6Ksq3XpJq6Uxlqu0mSvX0FdnOdA+Fg/wbQ
CqDDkkU3MVsURLKKvKRG5R3imQKjOaerLCpNd++mwZm4IAdQQ6xdeFwnzHf042Qpz+Mi7i9Yqep9
7hZ/ODLZuyhF/XT5yK7J4adbSh3D69eXuV3CqyFcrkN40YLmh8rAIMfSdaWM30Nmds9I295L49M2
ALaWlUlxMJRjPnvq4Ujyvo3pk8sNX0XHFha6VHkb8eywiu8RHui7mcLm3qEOH4Xdgxc3zBSoJDlk
VmzXyK9mJj/25FVLCe3oOD5/VMKpT2/rZ6dtj+x8P9hH1gdq3JsNiygcJHJ+uLakXyX33424Hi99
qOWYSN6Mctn6SnX3uB3eKcPstl3hToQSzHA75Dh7WduUbOhXqmeHXmR5h7lg+tmYhCzKwGjOcSO5
+1TmPter7XBST03bFt8Ln9CUP8db6U/cMpp8vlZZ/ltHX0tXOkT4EhOMq0mSn10IPmzYaHYxWuu8
q3pcydaasDW94kkGk2gugpuNLthj57l2ri6TI9kbW1goOxRy1JuavtY6rY+hDUpoqNhdgqoQB69v
jAOAsWvZGPE5rOrknHQW3aj4vze4qQHfXJiJkzeZeb8x5VCKPDnvMLMLQhe0QWMTG56qeXzKjWw4
1/0qF0nwyOa+foKtxnoqDACUgZB8MiBrIrl23gbKJ1tS9V7SKPKwlPrAC8bRzvFpknMy0Ihz+53d
e7njPYISNucNgd6yuOVV+dJPEXK7iDISFqDzIcpjfnbBlzXjH7In8qfv9HQzzc7RAccEz6KhzRC0
Upa3/QH6xdZrR/fmz911DDx3O+PAR7ss/W0ZwmyakbaPja0ZjPBQ44iWOZ42wJZmCqb0l4oGUkwO
hbdHZWer71f7jG3VZmEVsGlwmBxmD2Bbl5acPxD1LO8zMsfk1gfiTz1Lnodh8VFEUGiwxZ9spxd4
viC9K0xsbRAG3AloIWBp7u8NgAjkwzC6JUPasNX2v5GsD7kUOWn6Db5Iqgpfvc6EphipPx7uVkJw
cXmg9I+mhSxvVq3P+x8teLJKtTw8EhmAtXs8pgrQqXEsl/49iFpi6wlo4jkhFEE3A5lV5X3Os3lD
sFaALrrvMlbIOtFIpCAOf1ICgpAwZjQZYMIbnzOqYFY1l8MG4GRPKmfcaQkp3MhJWeukad7rivTp
QJo6JscPd7ZZJXCRqozOE6Nk1U2q56eJZrkpa1rWbPPhVlDYZ4qkJke+k+14GEGgSWsGCAuighUy
D5b4t2Q2H2EreTmWnv81rfPP1ApRfYArKc+eXdxrlq1eDXTBlT8TRw3wF2MEmN290hl0rIa7aG7f
sa5Z674OMaC2CBxJfvdRIvckGzFWblxbRS8Id+peuP5pacLfqoo/NGR+KObDVDs/0C1e5parmEtU
4AUuzI1tQJAmId2s1WQ/vn5A0qktBwmfSIzz4CTwE5rqu4BHaHfTLRqmTWyF3waaDkHa2MuLLKKP
0sFSwKqW/VO0H2zWKfqdJLhnrnA2tYR2aCG0wupuFI+Gpwbl0zxom6blPSUTRiOyf+0aEKNZHnk7
TyjIR33+knl8osyAcdeU4RMq3wnEqIe5DGiHsci9zEeeXbPBPkS/kbXSfxUJH0NS/BW2LpWs+Eyg
VaV7B6jhDXVk4/sOODEPZsro4hUH5SrRxBECengh4BzRAL63TuofsPcBIABdnMrh12zNeILKNy6p
U5WmOyZCDn247U8O9YQbUURQyMpJz1ecbBIdwCnDn0mDR5TIFNoxO5lN007QMEboDdDO1qxuIe8w
l+KoSoOtbPPLZMkXftrxMCz5IZvC5Wmaxc+oa+tj25pHzKXNWVHau0ainrYWXJYbUjj1vn04bXAq
Gxes4A5cHjYdhNEgegMaQcgn7l21H0vKmdCK3XvWzHv8Sc9GxkmqL2Acw/maOWdM8xUa8LQ1swy+
LQrlxZ678lLxyF0tqY8H3XKLC7GneU2bwQAKiE8KuSk8IlEtz3GNRcdmacbzZtnAUqLZwClCDk1c
6X3BTcHnzusKGg+k5x+EU4oTWTZyuSUrE25WlUzA1QZ5xtsFAg36vlqnqn/yyjTcdxPEOyxWErE5
SY6E4QGuYSOs6FjcUiaZYByOsvvXlymo87vqp29pqaKN6Q6/+6bB7TyW1LYXSt4GFv4nJxe4RWSA
ihmwQCJ9tg+s56oI80vFcvHiDe1raLvBsba84dTxgYTT/16rDm8gVYQ49HgNJvaKVTZkT475KzEV
GeeWnWBvs81ms/yEMP9O1Wl/jeFauKYFzipZJszCO/MpWVCRodPFdNpH7nkpKwdIbOlvCk717cp2
CMYntWx34svnObf7LOje/WYY93nEqNsnku1b6T+iULh7fpqFoctKsa+74xlTUUqgz6lA83rTlWMI
ljiTqL9RWm9q8OM7/muS/uD9VqIK6euLlstiAZsoJHeZsqJ/UajuHPkAHZNY3gQdGJt8QEYJAkEo
MG8o0isMdRB9+Z3N9iMY4oMa2/i3rckpgYLeIYrUoLaEkGEaeH+rCHdw5su3nmn9srReum1IlJ1x
YFFm61FUgobVHFmg4WRSvHi5VWWbKAjYlPqLFioNm+T4cvLQJNd5ona2azBX+OET99z5nC4LACED
plPGY85SwwpfSnIryMcfMBn4PFTz/Ri2ww6jJC1y9H/cqEVrsKrEcgVa7SnKA/EUk2g/w0g0VvHU
mltjisNDiIlrvXRTcaOq4qjYoa9hDisDuoIERxmpizMIEDRL1h6bKmKh0yI8BF7ab3x89HsU9I7+
Piz5EFDGbZ2WNVlIDQZuUDvLVqnTQGya3BlmH4v2I9gEy7SbELK3LYpKqSg3MKdxOiDmYtJosvuU
uNADJDaTysbVhuM6fSavVey1UR4KFKVsA1YIqb98/VPQwS5p6h1iBhQ8xnT85UHlH2w8r5hWyz/M
zhJXDEy83jfbGxtDki2Oeah98spB6nmrgFXUSURQV+nKnYKB1PTIoaSZc29TFWV/AWn5nuNfWGVW
Cb5JkqVf6P7EvVYGuMzeS1XITZ7Pxrbox/LodGOxZbGEqS3OxMPi1YcdZFyImsD0ndyftR/9cjNM
rHXWDOhm88acarwhKNAgkpU6FuH8o2eeaEt4zLpxaa1U1UGJ8sdNWVo/wVl/B09mUnouIRAuW0gu
2Z3GYG/lzSLeJmPSXTMI0xzT6kOdypxFOnWxTdTQC+cs6XV5jG7pvFoZRv4pBbc9jeYjy0PORcS2
vTDgTQOWoPLhGniEmPu2aQ5ugFCTIrGeuz795NIfCM6clf5SQyA4fX1LyuTKOScGSoQnM5J4zfNM
YV+FCb/utDMwUNQAo+L79ukr1PT/03L/ZVrOCQmq/Y9//V+/pv8Z/6k3JOP+GYu7/Sj//O9/Of9p
fxT/KSr39Z/8Myrn/0OENnMxCyI+ja7+w/49Ksd9LyAihmFKOMJ3/yMqZ//DNwPLDx1fBL5HH9a/
R+WCf9gOd/2QzJlvhb7tef/yf3+0x78l0Lr/9P1/q/ryUaeV6sjgWRaBvP8nquaHoQe5yLQJ5nlC
ePx8za8f7Gpj/fv/e0jd5ZjnFrdeoG3JkCQX8VGKMaJgIo1BVVCJkMrIuNYevCt7YWrIafhbjT6s
zEG9LglXf5q8pm4Ntyw1oIpOHpKQYnBsK2pOI63tRDg8DtITH7gUsTPUxGz5gSEwgTIRZbEXidRt
ZBRZhssEzCetTrbZnQ1geg2CdpyzMTAnScWdH7h7Y2Z7OZfqib43544Ktg0wwIUUq28hpZBRi3kC
ujBwxwrzROwMD9VgKiQ+In3uHKkZYcFYjHOTQX2K8xqEGicPZ6T4JHUOLfxtniEyffOCLeaX/nWO
519TQt+l2Bl+fu/9pfto3cRcdyK82zV3Npm4+WvWMI8kaXFZgEihmTbgrogUMxZCsyQQ98ym293h
JXP2QMJwZpc0IXQGzLQqlk9oTTZ7m6Vlpsmbp0W07/VUs2VfJsazAfqZ3m/XLaf7AjJ9nkzFI0yx
ZpYibw4DxigWCGN1GCyATyGyw4rMoNjlLCFONpGwL5+u4Zinaf5wIqf9SNoKlj8y+dhgp6prScKI
4WPXuS23UupCqeGOCD8jucrA6W+Cdck6mdxp62PSHZsk/4ZAuCviwj4jcFMqFeJdCutMcJ+TF05U
Cd3dhDCAcYnbUNjircfUFZJR+5ygVhIc06xI8LH0KE34YFllhKZxkVm9rxfbebPHXiu9Nm6CCdMO
EM31nBpn10qi8xBN6zBKxnPmOGymwdObRWjerITPGbhUmFoKmlLRB+8m1oU7uyjnGsRmjvA2XEsz
q7b0U7Cp90YaLYf0Wxgk+wiyIHjL6M3oEsC9w0DXmLPNn51prL4ly4KVOCAtRvqG+cMQq2COSf6Q
znRb6R2UWbxMFQjmieUgKgps5bZIj7VAi+57+LVV8jMnmQJTkwBHPOXGacba3Mvln9kA4QbXIFva
wyDTBduuMyM3c2kYfQ5zQwP4uybbXtmuTa/DMHbPHaVKCPjpBUQZpQhUDtW1iD8cGFbIBt0Wfy3V
U5Xb7mlxzW+GLL65cU9UBhAwi9v5AVaNiEfK5N9J3n2L1sAPwXQAVCC44FSDVOLg8kma6CWg8fBu
+g2Z/zrBEZmHvzth199nEgxuMRXAMXvlg9qGHZRpedsp7D++1XyYDrVLy2TSZ2XzOS2qwtsplQXk
gji6R673SJlSbgKT7YtVdABhKPHwJY44b/LP5H9wNgYM1nHLGrDCXn4MiaCcwTSB7QCJBLHaxrnS
5tWpKnxsNCl/PgmXIzkacaEoeNr13fcAeup9grC1JgmBp2FWlMb5vokohLgEhGKDOPkqg6xiakgc
2AwZw8oA1iaxWpB52cBuyeMoU3tYuhlIrr6luAdxEUKzJucyTeFbtQwd2O3gNi/j8BSQLF6VkjNL
gtmw82MUEU6/e7MBTuOAqca5uR6FFxxjhV1QUH2wGkKgrSrP+2NcJ0+mF2cHipuEsv1rBP97kgac
d6D9Q6eSm8HhGMRZ9sPJJvtOo7Hc0MrKPDtzSTW2V8IYW/ItkBMGcCIkm8Kmi1pYfrfr2uGaYnA6
5FH3kxNouBlQdemCqKhssyQGKT8j9pcOL2PKUqtx8FW6JL/MUt1VRLFqgZMyt/1557queOoNvV6r
7IugXwY9KW5oih1f8KBRRJxNPCyUDFkKudZ6wQT7FGljbpFfEryizLb63h7zSJmzSrJPnKhgxES4
rGonuKOrxRgOp4YrqirP8KLEBq8a1J4ZP3pJu5Ky+pHK+OyzqvtXTqEkkRJIsSE2VE2Sf41y1lVA
2eiejKL5hvdueyFTaFxVMvy2+ml5dG3+HKToTiwsds0Q2Rdd1ktTEItPMk67HKbayh6ccc/vpHWB
13vroYuj5C/pHp9aDu1w/PSaWnxzx/kSZUSh6B2xLk2xAMWok+ZVdaiRFs0Ms5XqkJ5nou2AeSXl
WWF1wGma2+oom2iXLvlIc4F3NMUQ3aO0XC++WbylIQ+jv8PEP2bQ7jdhOOX3MveYtQnczqXkxtlz
xpWYM05WEDK2ZjrQFw9n3VUK4pj2sa45cPg2cFRfa64w08NCNg72aw0201UAJ0IJSHUhOXtTKbZg
JhlaMsI22k9pR4koMY6YiBtYNAy8o3ONgvlgaYmWddGMkRWfKTRezZ1g9VcM/WHoRXMFpOXL0GLt
bB0MnkeXBj8wK1+bh1XCCwFGmu0/O+k14gywNeu39SnB764Dmv5e4qx5gmk6HRmTvVWL/nevapLX
qrtSy2leqY37XnFuT/UBvtdH+VIf6sG055eBcz5E6B++PvhHegSw9DBA/86m0eOBpweFhonBYHJI
9Aix6GHCZqpQerwI9KDh6pEDahLbbz2GVHogcfx3nmwB9HVuKdnQNVvDALfFhEnYOp8J0gRkcjPp
bULR+VsKU70TLjrKh4q1KUvokpzKSAczPUE4OWR6cBr0CDUX2JCngl+n8+kPI3h8yvTIlenhS3zN
YTyYu2gJj0yeFdxXvnz9U296aq2R20DOCqJyDHe1HvM8PfDResbyQA+BPtMgq1o8hXpA7JgUZz0y
2np4tPUYibThQab2u1Ov58tZJQHOSSy+Yx9VLKPTcTtMC4R2PaAGelQN9dBa6vFV6kEW8zy4Xz3c
Gky5uR53na/Jt9dDMMmWI4/74oY8SSPTzKic6KF50uNzogdpQ4/UI7N1rofsUY/bgx68hR7BJz2M
+0zlth7PSz2o93pkZz5f5czwox7maSAhJ55SGVaFxhPLLffY4V2SbdatCZ6d4hFZIA60QKClArBn
2WbU8gHbDNLkZiWPchoUCigyg9SCg6mlh0GLEMZcvy24KU5e4vw1ZnaAxGujXfglXmgZo9eCRoiy
kaFwZEb9PfTL/jB3sziHWgYhrEMvnJZGIi2SGKglgZZNKvSTUgspppZUrLw2L0tlPEott+RaeOm1
BBNX1lulRZlByzOeFmoWLdnUWrwJtYzDESVd0TXGj6pFHuS0RyTs4s10iX8EX1IQmpDtk0pbRHG2
gKLuhBaOyi8NKdFykqmFJUtLTPBa421QQjUDYQDBUaT1K4WdwyXsvL+GtAifJHN5rmrPfVlIdvKC
riU3glu31P0NEPbDNN2cRHpETrK2qWoaWJ6wAxTn4gmRzn7t6L55raV3zu2quGEyX8+djW6qaGg3
nsO6+5UkDbhCM9hHDUQANxP7SHk1LQ146mGp6sbVTp0J+pWvGB5TYkpy2obKp8aWpB/3Ztu8G1W7
ix1JsYebChg9PG807iJ6XkTTPlFpsBrkFD1//VKRm/mWD6YHR4rfAXNR69Gjt7Nmm5NdFnoo5+zt
xBIHuHXNYxICzyrwdxMBCdsN3UlrIWTxs1L5Q4ebNx4olWOz4OjoA5o9426cHrFDB309h8mb4XKC
oAM3wW4y1I8Fv0tGf0BCnOZoDXF0sGTAT0ChhbeUtDdyLwcCmUESad0AC0VvvUHZ91YExni/21aS
1vS+kcWnXcb+1pXRvP/6K5hILlh/yo1hTOd0DOzTMvr85sRk5e6Ml6abAJGVzbaV5kbUFIQA5XQk
vEvxq3XgnQW9+SHDahej7qT1e40nihJjMX6zTPmSNwh6AvdIkLwMSbtpHHxSeNQTK7ZWYdWdCoCY
29rj0Zq14pfRopYNPV5jtW/hlCdRCNs5OWau5EgAV2EtEczHunwCf5zw2YF5hBrfUp3py2fZwbtN
So5r//FrBgNpZyw9y4w03AVt8je25R8Wbx9haR5ZtBLomxHBdcxLJfmrO3MXyBQRmFgEr7GfkvRP
ktvQl8DDi/LEE0K+OUkYPZv0ZGBfk28ppXNodGBGDQJX3M03rFXYFyTwTaY/cw9EbG3xOE4mOd8F
ZbHPBdFR8mTl2/j1LwOWj25KVZ+T4k6zEnsGt4mPUo398A5Pww7Sq8Pu7pq1XPtLQHWeE0ixY9UP
4itu0Pb0sdxK0Nibxj4XNFw+EOABF1M2pg2SxcM0MDIsX/tumdk3WbJf7WTj7UvVWze2GdZtsgx5
QO8taAqE1cz/MWu4LsMBha7NU5g4M969Y+IA3w+VsF57WI/rtGmS09e3Y0luyUjdgvse/5YRvT1C
hu7WX98i6dFs3sl3GbnRy+ygbbU2ZeApKDuu0aKNN10AG2LmELbEbfvy9aUJeCfawRxPX99y/ytP
HtbwlTVbJC9Yde37yc4enl/zFGueoynOHhbi6ilPh7e0mZyHMaFBtMrqtp5X7p0g6m5I/T+rwGoI
3C/fYjt6QngfTxEy3V0VTXpn+Dm3yZRsFB8WMnTJySgz78pD/tNVmXPwfe/dwtm5c5V1Srk2GMfD
teVnMEcrzqFsRcVjnIdt8OFQv/hoWaQR53NOjj60z+igm6jxiR11/OaMIXsnuVtdA2IDZ9RTjv2D
d/m3LzgRVqQd3C2Of3kJE6uidYl8jOT9G9ELdo7+dXLK6lAE3i1gLLp+fUmSZS0jL72w4QpPtG4d
eHIu5mrq5fclX5wjVL3uIVA9uF9nN2Av+I5NNEdlVu5lSNNfSiTZ69cXGeI5MjWk3eIFx1DQvhqS
pZwrLTbF+tuUHNau+T/sncly3Eiard/lrgsyAA44ALPbdxFzMCIYZHDmBkZxwDw65qfvD8qsKilv
d2bVondtVialSiIZAwLufv5zvjMR8OxB7GMb7wEueFF/xdTeoS0N53RjE91MQnGWMIXvf/xSLvMu
BiAJ0vaqJGZzD12Rgl3u8ktbZxjeVnGzRY3AaNAF03lMU/8KV/J5sHvCeW735PGcqIwJwVWzDgW9
CFAZSACqpFmbDmPkrBcc7BdsP8drENH+Oshuc4wrh7AznBsqHghoxvn0fcCNn5GKfjRbhBhnPpHN
bS2QThtquAi/uHYq34eIq28o6meb+FnAgW/WsVK6JDj/aQUAAg6mOcKQuW19caLoZ/js7JaJDMKw
pryAq4uyWY0w53XCiPKK7CE1ccXk3HMIoGaj9aNPE8h7akO7HhRlPPZE9CVVBpIQ0+Stl7ETdGRt
AUbifj/J6gwX5dqzIbQgpKXHJrfpDjObRYfzozapHB3G+SRaMl3MQuOt16INvACMv0P41BSa4NZh
jweDZf46xbC86so+2IqhcrchXCLcKMk5IhGz9OwwWWpF1l1rYe+t/sZg2kkSXWG8rwz0Gyt4D+Jp
pwVQ6koVtou/2aU36m3ZVhQWi/fQc45p1Q4bG1YRHsXGgXLeAZSYYTSNePlfXfoHdO2vdGndMCGv
oeb+99L09VuANJ1//MJx+8fX/aZPe/Y3E3naczjteYRH/qlPe+KbEKYlpWHCTUdBNf6hT5vyG2NM
y3OJfVlQb2b+myqYnf7H/zHtbzDeGGJIU0jb4TH+W/q0ZSF1/6RPu5breZQ6YaeR+FZ4mPPf/6RP
J2Db6XCYgr3TVeIEUkPid1gGUao9iVJnb2VWzr7shQ+dodpPlW2Qa0cts4LYgoAp/DWHtIPPgApi
WALsUqPoKo+8T8NNgmWhmxcUFbblsfsubHx9bQCf3hgchk50qog4e6e8kc8c31LAxdhXmXnVFyGp
Qx9w8IgRdufpFkB3LXXWUSabve34L1OfeNvYkTZFEdXbpNfGVnk4spms92GWL4n9AA0q0n0VqHgh
nFVue3w4kUJoGjukc7d1FT4wUT/hsduH053ep+baj/HmDF3G3VlRRdIbO5uEJKB4qAXkiNy1K6y5
lnIu+Ira6xYCGWNqXSMXFLQmcziS8gne47VZzCXW+J3tEyFxZ22lnPt9J3I2edy8BVMSHZM8Yj0y
gnSpsEIuAr/JHsLElUxvqYygiEg7THFowJRYNZFgN0cTHLczmew93emu3HpmJjue2uHL21CMwIIU
UZ19neEhOCg7PIW4WkQyOI+D0ZRsZ3DhBJmKzuBiwP10wUdIz2VJYTW6IPEsWjv9Q+xiGO8atYoM
NQJBPyfZHM7wU8nawK6Ug/8UpRQq97RuZkgAeHnkSqVfssbkoQqNTkl4HUld3WMhOEZOJvZJDm+l
bJ7sQV6XQ3P0eTMTvXvERBkzJNUJgYfuvZZyYLdmXlOtEoKTO4cwFLskSDJ2srDL9moQ/r1lNrsE
G9MYIZVgCqAzknleOmBVh3AK9G+XR/whHMGWpsJdlVX7kfs9w8AIPCp6ON6GrOUYZaHTJA30tyIR
/oLZIYS6AP2jJaKQicdidqAaIFgX9PdVC73ES+sbe6k5GHAr68WTAAISkt5PNerTUiPVd8jmP1rJ
cI1tfZsn3SaXo7bMnTe2vt4iaY4RO80rV9Qbd8pNoEiwMPImfyilBzlMF+x5HxQOqS6nC7Nkfpta
2BASfSvusDovcqX31C979QZb3cdoQnrDt1ET3owvEninAURBAYrzrDVV2Jew7IkIEByNaJDP3Yeq
pGeAl3cRaj1uTYD5dRZ9xbJM7uzApRtxfAKQTeyqaPF6ynr67qM4Lz2ZHyeV7ze9iWlLaTlcNHBQ
HFVUQr/dD6CGcVbGCzyaK0RMoot6RDG8MpD0BCg4Sge/kqo5F+o1oEAI/c8LKQ0n5phdky5DJqkX
q2TaqXzMb5p6ZVKWVXOFTMTWrgl5QsIF2LvtEm892gO8Oq450cvh6Pfk9bNojeXrqa8SZmD4BdZA
XlGMW4pN3MlbcuJqtxPq1UK0oVpw0LwrzG5X0q7BN6FjOgzTFfnMLc5YqCP+D1r5PseEb/uMbKzy
jSavY8OJL4aLMXY80wRPGYMSfVq4+RMotlXHDKHvHwpO/83MlUlr+T0ONfdkDizg0siijWcGBwZJ
MQdlfACEag9oSK9enaMJVMlO0EFGFoSEaTdp5TZq+23zQYZvNdA+r7rmpmsX0AeiTeWF2n4s3WJR
dsMmEgkRbVwTlHfhu74Z5uqKEiR05PAyWulqFljn/8N1smXW15uxb9uFgLvIYPuWo0NHedW2tXhL
/UcbDUcDYhGB0aiLWyDF+4FBYUdmffZwAeYLM21d4PL3SbnUK1vnfQMdE9DczOR+lHqHs3G6zd0d
F6imeFiepfZdIZ4nvaX2VFI+CCEtV7eDKxdD2K9N3LdddyVaDBBOiTXaXoM+4wYdPCR1xtPysICg
VUcdZjwmPWGQr4K2v9amGLMkeUVD3jLl+Z6NpAwS6H5Q0I6Yd7QdbS6Yw1J0+ZGPfgEpcJ2b36Na
3aAVsa6gMljs0UU+2rAPnVv8cdEJeU1XQHn9mhoaDRw7Thwu6YG0pXJs7KTRSNfmtDZV+yRIZfGx
c/L4ObUnGpWFIombcIkEWrwdR7UzGEkOdBOmtmvviTORN/OLs08FociKC62v5hYy5iFOwbFzPaXL
0YwfJ5PiEvwRhIsqh9xfjPiZx2/REDz1aZsclWrKrUEGYWkJfLQAT82cVgTXXDAxXLYXEW6bfTdV
ZJ978t94texea7CfkOzMIcBAFn4SznUdURifvpnmNWNkWBLFUpUshxQqrmqwEt6K4gKWddijVnrk
07VcZJwQSTCvEs1aFtHFQZJJqTh6w1Hi0myizmK6qOIysPIb/ksZHPvh5ERi6WePkXyizwYlPn0P
im0rbofmSjRXefLggjpOdHd16pN9ot5plFwGwXObDYuNASWhrz4z/ZUt/dIoKa3f+gyMFIqR2muE
1an/iFabVV2v6mPehAfrS+++z/Ef9LYTesCqbhiWwkJ8gCUy5tp1XgZ0XVPT3Bw19Sx4oydmii4l
ICQ6za/CLx6T/K52Ln13GbkLt9ldGtzkMKPa9zKCQQHFKMQemJF72MY4CecYjP/mBJz6Clqkk9di
KldeSE9MX7HJEFha0rXeXtCUyE6TPKn1XK6SlpZiZy3sK73dhVh3phUtMCr6yq2zVoLyjs96ecyq
oy62BhExQ8+XAb6ADnnBK5EGcTXCRO1pkfHPZRScCMMkVC319KUSyG0rWpkplQqiu6S+ifkGbMwW
mxjM22R+JB23Z0hLIyZuiLOYOMmnVONeKPtef+DNIrxywfp0s8q9t7xdRwecYosi28XOeyUBxWFi
hE6ZEAGM/PGeNxkWm8DxxpRubIrlyDLQINzoRJulBSlfZM7eAFvb0G+DZfl+/t0dgRwNLAxqo3kn
qwRtJzS7ZWDg8vFpdqeJkkpGGgoCUl8dcdiuN4qAgXoeBT5jVsI4evOHFhTW+5g8mc6zYUt+3jNS
5dOsNtXGzcrs35hdz5QQPAnDcSyv8v7F1Ld4FBf50c8/gvLR1e8z977xvJXqHg0iJvKoOHbRDVXa
771L7PBOtgn731tdbZwefMutLb6I87JydqjIL4ZNuekXVrzrKscaN+iflFF6W7yRBaE3w2Mhcp29
Jx1rn47cTFUGzqf74aTvX8bkZsTy+QAF4XUqe+Ns2OLTzkMYJsxR3sOyAjFSC/2oh/SDdcbkYblv
9uhh5h2iiH4qPPqVhFYuNMhFb1EzxtQC6M5tnEGfcEC57wKPYu7OPAcyOCt/wLjhONrVj18mOwnY
7HGeTbrJ3lRGWp094gSroCR36NQ9f5x/aVPnifP1eFZiDtzIXL/rBC14tAwnx8is9txDjT0eQZxR
4aS9Tf41qID8Xfo6LtrWaq5zpJxlhyt5wLeJwTMMNgQ1g5WoasAwVPvcRqQi1oVbvUyTiFcAa5Nx
MebhcAqLmnhBxE3FS+hfGmyC3k1M/I7NcmafCnIduyJpNUyFYB8q7UNLB4x5aWTdaTDX2O4kyWGQ
Q3USPV0lZmWMV6bnEEJPqk6SIJk2uH2773biQInJCZAxDoMXiXzdjPKiumTAGuFTI1J28UFxFDmT
T25k2Z0pBotQ+9moZzW7HQOCkF21zXXYsEsaBYXcXVSkh9qrmrn+h1hCql9E0bd3SSIZ5qTx6ceO
1A+BUQURv5iucq6KjmytOVysIgNhmQ1btF2kb6MX8ZXNjYyP64hrXJsHdNaYpCgnLjBW01yzvWnO
WRFyTrIbaymkUlBD6/JkU1w9b7Dz22DkfqTbw5e3tbKa3LxvsCWCNYzRbR0xfdgmLePiRNOINVfZ
CwmBNZdxvKdreD+UBZB/hm3rOraMi0NFMf0leDVK677QlbwKXbRMzaDnl5tQK3DvZdzXfBpnM0ml
gNXk421ZqJNCIX/iIoZVyf0SGVWcUimwg2i87X5ceCxNjXOoItdfURMHEBdl+BaiT7PUlM9xICdt
xLjq5BJF3kpmKuzeCwh1iUy2qK23I6fpQ+CEzYoIdLpKCRvfKkkhkSB6z46HgbNd5/Fxypjl5TW4
B2b8ihhLODv6w3PALZxM+XATNaDBMtTw7WwxiSwlrj3frK6dphsWZkX0FT+VflcoFgSHxCqbINK4
xM0naugMjByx713wMIvVxKfnVnHk1VsFGDEvgqM0GUY1FSsJjbdmOFEDVPkH3eU76HRCLBtP7oiG
9ss87Koli7CcRAVwhwTWjeN65SkNcY9M3YnQPzOBlJ2izq15bOrvqWT86QARKVwS4aQvUC8rIkNF
ydx7yKclo0MTm33R0lxUHeAinLzIo3siiKalrzh9ICk9+HrVX6ftcUJ7W9qkxyhxJ23Z6u7cS7wA
fvt9BMi4JBe4TzpCc6J/c2vstGHDiRHt6k7XjG1mFNdZ89Z2yUtn96yq6W2bCQmbYRZjCfwI6dxB
QSLnWzIKzrJ5fQOY7Qz5R1xlyWLK/IbUrHVbjhQ5WwlzAbTxjV6T3Cfpe8fm9KmIxH3VRRsrD6+A
RFrcJMadHtANGowOWx0mtmTK6Wgm5lvm2fVk0K1r9eG+1PHv4AVfhKaVbRO9DZdZlxxSWfP1bU+U
3yXPWDWDtioTB8BEVb8nQQysOqZrMyIQdMTfwNpnGDm0PqnWg9mxg6i7DyfeRqFefHXcDA1S+8tq
BFVCaN8nP/r6vxLdvyLRMUkR+qytoYTxH5iw/rR24fj28ZaEP2t1/+U3+E22c/VvxKykwHTJGvCz
bOeY32yBmCddz+I/zH+6SoXzTXdcChZc1/27FfV31U6YaH2OaxnwY5gK29a/p9phHv1FtdPmGoff
yh5+VessHFl4SZtwl/ZOtml59JKtaSrONlVkwPMN+M+LSXH4d7ScWmb+9XlEoLtq7Cl6L72w22Bw
HhvIuqVH+CXHZLfQjUwddVVmH2WceRZeviHHzzl01QrqjfjUE895yspY3ToJoeulAymHcnQMNhEd
mQF92bBmA2sb1w3pLjYyHE0XNTPuYlUVdouRzhZXCvTzZvBTynHqtP1wZO+RGcqa4JAkvf5JOaja
VSLtrOt+THO1CkcRH7RoihsQOVaPhgQPj+K7oUwCKOm5ksu2hGh/xbBIchTzGCJSC5Hsh8zPdlM6
kEqDigaENC0q1sDAMsZhyQoTnL28h4ptB8lHHU9MWzwqMUsKv+o4Ys2hj2zpoYqieEVAU5iHd++x
rQ1XXpxZwHDD9qEMWmtZuZF5l9FSCiytrgg85MENrVtA3Aj2LlXvAAZIy2nLDTSnAC0dvZ2Dt+lr
LGww/Cgw9L1hTCVlXmfs2M02fNfBoARb8kSpuUlNybk/S/rpUAL0/soxCKxjUH8rm1JF2Dt9lnV0
1WvVu5ko/RmyJgOgos/oDqxSb3rMrDh4KGuDfxV4dXLL049u676rXhhdUFscwW3Zj/l8bI3BgRCK
a6KNwrqyZ0iFGAG5m8L6lqn3wpPVmLAbN5vn0Q/lJTb6altmbbpydfrkhqkaDoMeqJs0dCNygDZB
ylUoDO0xFghfMe1RTOBrCCYSx+A6g5KJXUzpJN2AO+MOxa//AhYWTxm2HNDqZEGXRovmHGS0utpd
0c/Y38anFrHRXPAOrXsqylpyXK06DgvUkI3c943Ms69l5UEcxeLjL9kUYzG0KXDrF5FUoKv6yRlY
1UFSWGtG25rYZNbkfFr10EoIpcz5l10W2+VWViadHBpcBTLmdl2+TnlFZWrWqx0bfPyyZj9gjVCm
SaZX9mnW77BOl6D5BfWvSCOBhZrYtTxaxa2Episg2Sz+vJ4xflqRKTKawv+KYtB+lBqawKGYU11P
mN6IG8YikKeqxp5BGx3DrV0J8+pBcxtSzv1I9FElZfuZcloZINhH3VPL0RO4XTq0HYi8IO93Yean
2o4mj+Da0KIiWXdIKq+d9OGdxMUwvHkQru6swbf3HWQEIHoRc/F88o4Tu/R1ZerVCie6D5yqRP4I
Eh9Inh46286ecNEIh0hTChbdreGP5DOgM+6s90hnLJhVN+FQJDMrR64Lbyiu0T7HE0UuCAb9+MaT
AWkxZmXwofnGAOMBaxEKpU5QsJ/pvrir85zHlBrpjchNcKmmpTR8Ld2pEF34Gjhmsy0y+6Vve6iK
dc+xL+vZCqYAJQgvpgtI+wTMFUpg3REyzBDFFgYqMZGrhMY0zboqNY3bpgVFMgkJF1e2NBeWUZxx
cSXrKutfElHTuxCW1qaYe85GE6SvWVqHoZ5OTQruLEyKZd+hqXbs/DgBDMlnAEHwGCb1Npw/o47C
4t/jalm2gNY8gIeL3qViLEsM4kq1lqF8yhshOCIZsjmbkZoOysfvhauYs7sLjB+2EXkYZSTYtE2J
c7MBEZ1J2qrLUIGQqG17UTPEPSCPG6t6MsS+MGkexz2Nbz/I7C+mFA81LhyEzuHYKeuMexErhnU1
CfB5EtwYacebPmqPAjVRy7vPIS59WoPJs43kbkb31hmdA12aMFjM8rn2wo8QwpyU0xLva8jBzNjh
IbnqfPoqPY27AyWkaYxaVm98G2RNnjh43CLv2QzNU0cH/Bre87mhDtiAYV+MJXLZYUAhLftoV5ti
DZyEU3mqe9ucjE+MFlJV3FzprbZb51JV3nM/ZqTU/dcEwlDIxxGbdf2INeZkecOadP78cQexf+X0
CYrawc05DgNlr42LLx9L9LB2cLfRDClyhLGZAvlhJKcItJVtQ0pjKnKleGHpA13lNDHYjoCu2HOR
dvgBuUoOdsGkC56rFoTJjjgoaIfQe11PdNPyzME+AgPVINhQG07qmTDzIZbJbaiuM1rliwDMuLlE
56WT+px47nPFGG5hFa+mP1dTVxre9qFUF5bo26LOLxzFdzieMmLpKPRZDw08depDUbUc3sLw0BoM
+/3JInuRt19ZjD0WLPlgwwrQaHupo2GJvXZY9CaHG70xDGyKLIyy5PllUzdt28zpGIkXzozwmhMS
PkNuy0hxu3FSZEbE/r4yOYjY+Fp7XLprMrCYW7G5nyJvTN9lqMPRT2CluiMMFb+CpsLRswUXnVL0
LINi7+jaB/edbkd7FL33HYUuvHvf86wft+YAG4R5NnpEX5bPKgartWgtkC6w3FX7Zjb6eMIdrZ1a
JwxOHjMhpgjA/18VGd7vxAzDi+X2zha3BAZP1I7ZeF49dZ6J+qYJv8Px3ebPRRE6a0eU5oZbdntH
IDXH1td005UAWRFSg2AEB2l0KmIT5MavcWTphxQeWLTkuJY+5XiisB5PMU/AtUc645JCwOY3FSDM
iFRttrJqinhIauLR2jmqHugKDBNO24ms3tuysgOGfm3/jKii53uhG7Wcl4yJTgsM4zS2h9A4lm7f
9Z/w64vvqS3kfWO14NVb9n6IDmjyTwaziWe76tEBc3NMPnqf54lb1KkvVRoyo6z7UXuevABb4DAv
ZwZ0rr2KaUu4TKZootsQ0iUVAeVQWsswHvUezQ+446JIi+ISGKE7PsQZJXebWh+VOJdVWZ/SJLdf
RBqnFhLRXI0LtBuVJlEvQxiEX5WZlSfX94pLi9fiKpY4HQPT4DbupAll8pVPiVIacJHRekqWJ8gd
EKK53hI7ij0HbTY2EaBrzNaMIx0qnbDlQjUevAgmTFmhldY8rnphNaUR0aDVMiyhH2ODj4Sfif3+
0YQ2vtNLhHCr1pI9zZTyE0e4+wVT1wD2PtHjE7sCz7tX4Gxq9Lh/yPDecY6FdQmdzUzouG05q25b
07CPMtBNorfkqNyVygf2On5pF5jlBxcigZ4BfZyaRpDw7gP9VihpPrlx77OVwGCLIYm4EjpCnL7i
m7TUikrnaVvKis6LyuXDkU+t/oW4hW02YrTAjNbYA90Pd1Ue+sgx7fg6lqF98YLa7BdcS3Iv4P09
R0FHyTimpfFcBnLaj1NlU6tKX/ENoQobP3FDBWKh5RcRRWjkfRRz6yeegz4uuugyOj04d0vztU9j
CApMcq6hAXoaXMNbRGROzvWMkWmsrnzBpVMBqTWT8gRK3Dq0YQsvwEq7/JxHyrxVo8FszDQD5FJ7
DO6sLHUvvTvidywlvZWQ99QNJULDTktd7JAa4/ltMBGLW41s4Q5F34y3eq5HWzx607HwqvDZaLgK
wYKb7SsdCYIjSxsegdPIdyNqqLwYLFv/7JI43oJc8G4rU6l3WM/ljWww7GoGcZtlMtWK9SUxtoMx
UhAr7ejOK2S4Gc2pfphs03nNEBxH5kMp6G/qr5k89lnwCaY8PGe+Jo5xW86js9RwSQH0Bddgw1gT
Ebt96ayRG0lXuXcaEqJOFMQPXrJytPjAlpASNRlqr1pWRQzZtLa4Lr1YbkO3dM7KrgrkhAiSnWvT
+hXBl712AjV+x2mKcuzaIgPdMtkQxrrabe69sZ8n74pd9UoEEdMeXufxlhCeu3FGu3+c8JhsnCrP
3ghKemxzhnSgo2HqH22ROxe/bvKaRUXMVH2zBwIXzDV9kV/fRrWQULKUyfYczA28XbMYmhRXAF0Q
VxDwWkY2DaUp+270Apjumjto62b0nftEaxEzg8lrFgD42eHgiGac4ThswMKuqyGreH5zF1FLnvHh
GvD+dyS9wyWQkUksW7Oincof+/qFTmsqv5rOI5qnWz7FyFhfipXdyHBPCTHKVGFGmCbYAJscLQAC
EPOqID9TgUk6zy6H81zfdrKssLr0hme9ur7RX0wRKa4mOzwS/ygsCu0rrF3KVrm5ZsOUg5hxA5ea
OXZ/dI+3ZvBml0Q1VwYZSOvGBQpE43xn41FMTTxfSWIBlOeyd8UKbl+D9BYp9knxGBkx28CJFpJc
qWk7eT2eVawc0Vffug7t2QFlF0TUzO81wY3Pji/D+17PNUi1ldISkFQjxso0jst1pIXpqeno9VSN
Nz5olazto1/hZ86hT6tDw4zyJAo3Za86GCZTWd9Ex5PKf/M4n130XCvCNYcMwMM1pyGmhKVkm6cg
Ia49N+omDM08ocXUkXNAZsjJYlaJF2yoly7ehFeV5k3cBSmk+hAEXZrNs0A657BwFD3LWFn7IUc5
ti9+VoU3zUAxc842xl+NEqWWgYvFj07VaEP0CgBDHKtpmuMWkcXDMNiIPs40rHpdu9VwXaSReUlI
YUDTZswfAyqC0QhbuD+TdUizhQTe/DYGtQ5TqPWvvKT2NmkeaBH7Hm/apYXJJcWxyHrsUCKxS/pZ
eKNs39JWvpY5w8kAQH/faZ3OST4UVr4yEU1M6lj4bgVX3vuYevgcJssILqyCgH0FO9VDzAltbViN
+2FNTKF0TbXLoaqLN+x97VFPyEFwBBPjUx6LdBPkDY5UYerPZUn4z47sdlsbggbfkYQfbol6RGTt
CC/GDrvQge6ci5xHMH4RjKdamOQpyBVF2yK1gAzRiQPGj8ESC2eMC4Z+yXWgXNIhnCS3esRfYxZD
bVQJaJTM898GN557fhl9bLxW7x8CVTi3wWSoYRFT2IfhyXIgEQ7+zRg2xkvktNONbzQZrCuoOkvl
uvUNkoe7lxhCDgPuEmKsygQj6UT2tkh086mqJ+7egSwHtaiyln1upcE67yKN966fIVNGR4Oym7TT
2uajviOrTGLHA8Z6SgyMktxc8d5SIb5jtSEgxUW6SkeszcuAotB91E/xk2yS9rMIiMSw95E3EmbU
HcuRYDxgj/eFsjnxyAK+UQB5877SSkiC3BHNPcgEyu/YFvgv0ojdZ7zl5avrYWODI4N9lloBPaNX
GIe1QMG46ThM1YvKdcdoIaSenGwAc5wkQnEdmdMMaM0ZxeLn4K5n69mMIWydPXT4EftEGzfUduTB
Y0i2++wBQH6X+kh7bxsZX5UKGUd5MccIp2OOxXtI9lPrLeMJQJRG9kfXodvYpdXucSHVSxE45a1N
a/M+pWBlRdGhD3hMG4hDucZKTNZ00HS6ovyIcBq7l8I+uZk3XJO07MSCLAEfyDw3PZi4TXrnmylD
zbAFyjm2panA8JOsoIsH7o0wh1NRaAYosLSnPY93kNmxtLr4prDML8epcdc6eAEZAdrVtBtpDn9M
WqtedwkTuEs6WP2jZHlsVq6oHCRwI7dfgaqMy7/Vk5tSrCfw9KnMosdRxqBlIu5R56qmxYbhEQC3
5f+I8r39LGaWgPq/M43hvSjHGhNa8/9+/SOx/t9hDTOC4Jc/kDljfnrbftbj5RM7GV/6T1jBv/qX
v0MN/sp26niU8/6J5/T4lqjw7aP//Cx/lrJhGcxf95t47VjfDPpALF2XbAclwsU/mAjmN11HvKYj
GAuC587G0r/XBxswEWzP84RjCYynFt/ud/UaJoLEFMjfeKaDY1X3/h3PqfjVcYoLFhS9QfjXkJJ6
Y8P7g+OUI6Qf1gLLoewzyszUlgUzPQZZ/dqoCHy9o68S2WOkqNutT+xhaTv6Y+hL/Vio7ln08Utb
1tdY1MYt/QFopCqqlg2lEzEniiVPJQJrNL4YrMnYOEKM+iyv+N7sW91Lnnsgd143Xgm8t7hiZpQg
FadmH59/elt+R0H8jH74lfvw41m6QgB+EK4AK/nDd/uTrxbgTdhMTGtXw4xGt7EL+l95Xd7o0vnt
U/DbJfYv/CTeZwPaguEZ/M+yPKYgPzt4CZ6JSWSZtTKakdDp02CbNC7RBF876z9/ThaW5J/Mwo4l
qVazjPk3YfPbPPz4+UdRltRnNBNpK4xLKbHtpkZdn/aZlq6akWw05aR7v0PfSCXtCH2NJZ0bfr7p
hbh3AjB27Mya3cTBDaDXC//onljeqaUVYQlzAq+MdxXgTyyk80ZjK1WiHnQ1nRt7HgrsP/E7BIDj
aGF7NAfm6JA5EHNFq7CwhGrZMLFfW3qEr88f32Q3vVRV9MqdigooMAt/8bIbM7njlxJqi+XW1m0Y
Iba06aP+9cXwbSfsRqGBOXNnjz9zl4BxqgbZHBBSSZe9VzyXmXzT8EgRTcdBhsHQ6rKPVAs///yN
+cM8aH5jHMMQpmDxsEzGT394LATlhwDIabhOWYQWrkgxdpU1anSH0jgY6Tv+sYNMiq2CIQoSrNjY
HSd/lN10kXnmrWjru3hga2JXWytw3ihoes2waVIne/k3H6rD6EzwgWBy5zg2N5VfX7Y8dqEFNANl
ZZb/kgSkshy9vw89SaMtzUVlE92rttgTA9xNg9xGlf6oEWFFDmKHQ5KonuIVfpiF0xhiSdBkGUp5
35dwr//8gf5/7y8PlLgHU0AOziBinD/UnNtB5cgocrRVF6V3kaSPQoj6O3vxc08URfmK4xIaXxtP
X9IMPkCsvXbVdDdCkWtV8BePZn5Vfr7Y/vBg3Hkg+NPtRJelATky9Vc+W4qhJJwI2piSmQVt8Fv1
lz/Omj/Jf/x5UudqsnivHFP/wwXlCMhbE3amlYBujGkfv7eLPbfNeq4L6w7furlxx6xYdYUGqh9M
+VWSFdkpjn1cen1GpaWXP/vsMgIcF1ms7jGOJwczlABZfW9AGY5uS7d6dafgs4k9RDrYjJULQjyo
Z9adfVeiDi/rzoQMjGWGyxlMcYupi2EKPuRsnRQ+ZinXz6CaDQ+lpxSGPjKgzNeg5PvaJSptEOMa
JwSAdzd/fnX8l6+PyRiYZcxwLJbEX94PvGipKhrej2mykH2DTWi9WGm8+fOf8uMe8uvb4LCIs1gy
O2Zdtv+4Vk7MoXKfz7WYDwIu/qap6h4tt1TLySMJmRTjVQl7IR76O/g8+6YdL2I0X3yXAVOn/Nfa
d1Ft1Qfn8EWuJ1Td1IchbZ6GIt3++WO1f51J48eXvz7W+X758yXqU8dmloxY/EkeRxBzKnEAqMfZ
s8/izae861ZhybAo1DBjszceF0MaZasAzt6y6CftWjLkWeM7FrtkKrwt7ST5Ljb7ZEcqz98aHe0b
pMBIAMONe2x7q1iWVUMUEptqZZ8RBNnuNrhztDh8ZbQ6YavvGEROsCSANJgLracRvIGRgAqBNwiX
DnMmq3gamviNQQ/7gTjQ1mUWBPvRbh9NaMOraQi7r2wuJKcKi4FGWwWHXBbTJgnTxz9/BX/dMvx4
AQ3HttgfsY4LlpZfX8Cw8JoqtXJv5Y/yiHVsWfI2u3X+n+yd15Lc2JmtnwgdcBvmNmHSm/LmBlGs
YsF7j6c/H9gtabqlI52JmJuJOBeigk2yWMxM7P2btb51BAf8ny6vfz5PfhUlpraysRQAVX/+u7A3
132rQS5FmwdQaFrJd0M37HJDmt6iEY62zuCm7mQYiYuT9jF4igH+dWeRniQ07QS7kiD6RQFsnkDj
tef/8NH/5wfMRHfB02yjYaC8/csnfzZQF7R2GpD8pmIh7XY2uubk89+/4v/q+bIwZ6myyd8B8usv
L0NDAEE/QFTxEsbUYRJUjlUA7ZkxEbvsrrbLmns5t2gYTFihjGCGc1aLp2Sc7wTrN2YmumPqaGXr
JQcOwlCHllpHeURXhlGVVBGye/X/9OZRv//lcDaxa+ncnnxOVGBlf37z0kbmagX/73YpojFD3rMw
Y/3dRx51NQpu3ICU1MiQdVA4xYiSHdFvWv+HK2n9W/50NrHQVnGNGabgKgdE8+fvYiADeilD+NB5
ZRIHvxYbr1b7nqMjZ2d7T06VEzO5/PfvmPKv/lYsc6oBBI7LSfzlHbPzWdbNVNiuXQfbXJWIn4Yt
sS8q7BydYTMUCF4bgCFBZe/qSP9IYuPDgMaqlSi4IqksLwQmOE0iQJCEJ95eNjnNf/gm9X86Ci2V
itymTOZ9sHjS/vzSTJAbsMkQLMSQkuiSZovdwg8S5mDLCN6pYRFxtPrqqYgE89fFeG/RukLLCt4a
wi82iaHfq+PwnUSRn0+yHw4odaU0vo2IHCGTvdQFS7Cq/GxmsKYCr9kVcNK2s7U9623Eitb4OPQK
CuO+9lPR/pxz+bGf9TelxRs+F/7QpH7JUhbVDOpcjVXev3+XzH/xAhj0HUgRBU+W/dfaGCIvGRhK
ZKKtNh/VXNwR2OMa7A6ckK4sShGVZHbXeKtRbdHlwNfkljiZsL3vmvG+bCr0CLClvJiA6olcVGtV
FVq5/GrWRgiitYXbqTUnwBSEAc4c8vUY+s2Iv9mEXm+G+uhWspyvGJ0PI7QeBs1+U9T4rISam2bq
XrKrn6bUZU6eIOBHfbL0y1eUDJXLZPrS9LE7TEAy5fzK5uI0kTiSZim69Vp8DB3GY00LN0mBUacz
znj9trVQFw8pobRWz9gQC00lRwvDrohxrWgSfenMmaqkBrQlQyL9TTmoovoEZnIts1dzsb24+/kf
3oS/Pp/gTrB0sylT0J3B8Pnzh7A3igCYrkYJR471shPmbiiRWJED9kdx+j8Nr/zfNIf53cbLrfl/
t/+eP4q46ps/jWH+/sd+n8TY+m9UbTIzAF0wTP81b/mdTmmrv3GzmTado066o7XePH9MYrD4Gng4
VQ53RaXkE+rfJzGq9pvFOFLwFbHC4yf+b9EpVfzCf/qMrO5fgz6e83R9Vk3T/MtBJQB9VBL6vl1v
5SSsJM0rKrJ9OwLZr9qLS0O2nwMH8gLxVP2Pcn4i4XJx4At9K2Mb7Qa1FwQMTo+d+TPfwU97S/NU
85NfNDeWjS1rfDmHj7boNAIjImlJrx7iJPvIaDuwhr4EUvUI7z4UjEU42uO9WajWthnlbqu2ClE1
w20Wuu7idbwqC5tnvQMkMigPvrIaUuV8vkUSiin20YdI/8qaamMGuAqsNHLkeLfUlXykU/xSGLp7
poy83AbUrh/LDBJgoGW3jgjktoGOMgpta0tFhEU3PjRgmGY194C/y7vZnqHfwRIfFGOg1I5+rEcu
D3l9nc3WKToZhALUOTkLFTfRa1Y5WXtLyAOaqR/ZMuHjtz6CLma/g09rXiB81Qdfnq5FDb8iwpBs
55e5WC+01GA7mPMtIWt0AAMrD6J+VAoF2XB8NxQKI/O4gVxE/EVlwiEsEaXwCXRU0gogBcM67w3F
nWv1OzUYneED6FyFpCJn6ElhzRm6b6CKqwgFSXypsCCaLPBIaWdMrvi9TjfeVNNnlXfYwAYZhr4e
evaKlNTs7dI8WkEfEaOIFIVNEdsahBFT3z7acfMDISitvIGDdiqhRVEG5Nu8rlFtS/FDXWHqwFju
jzFRKb3VMzFJB9nvxGBRLNmmv5zywSQYrpHRrPUhiGv7cbjWgf0aq8mPX9TSM5JGBxynn4vpqqzv
G8uyWNcZ2cfnoEo5UZmyaahesw+Uc2Cgyq8pwxYJMxWedUX8LRPPTauxii/0+VvEJ1NTf7rdulnC
8B3Bu/OWUhkdsBjGpjJZbvLqJ3V5SOuGKEB8BJu40mYnGATKi9g+2UQy1bn0pJuDM+YKSd0xLtWR
qz3JphfdaNDC6HELNyt9GQMesVIgfCCgYyQ+VSCGRBL/UsXj8zCNe6noiBsIn5BbnsMi8PhE7lU5
RKhVExeLndVihdEBi6seW3RgKPaUxVXz4JMcJjqfMUD70BOGzL+YHX3sZJoBbpXcuWPO9h4GFeT3
UgNuJFRS0SwX9e9GKYq7qPOSknQqKQgCx1CrNXRdB4FXFzcbCMhB0tSHJWKXoJ3sIX8bc/VqtfL7
+DQGMHJUXQ0IvY6uUz7iuFSZ/vkl71ppnqowYEeQlG5rFqTxEvs1FAY7sPGB6FXtOJvDHQi/DLUK
ybfzQEeWq5Cl82WD4vchndP3NWNJmFh+iLC7hBj6N8jstziWsSp1Zu9VuozMkL0tTiC4QqPRH3sy
LPf8+V1oRGS76JlXxMolFthmJcRaEZSwY18f4Q0pe1OLXlT5nQGrsaOqXhw5Xb/rKrlTtPCr1ngY
Y41srqKfdNhoyApE/5Il2rhlJnFdGtSlmgIwstEclEY7o3quG1wmCQ5wgRO8WC3h4YA5vF1t4ux3
0pdgtY5DCX+DAcceb7WVt/JVIHrZ0HaRK/or/GgUz0HrE5QC4juyASAmOBkswacX9BjW9UzuPXW1
s/ersb1cLe4kbH+NgCYwNavYHdRpNSxbO0EqnhyU02ahToGiDvl0OK5RIKRT7GY89YrekuiNyyrC
bU/TcVzErsWDX7K/dEzW7pwIwWMnawQr9lriIK565mHbdAWAPzz9ZdW9ZHj8k9Xsjz3rZKXlI69j
6Jq2FOwNTlRZ+VmDkc0zdOEl+aubQbasPXMjhKnUv2gz7q0Jd5+0XGM7mcHxgiBIYRHAmw+OJLbp
a17M+GATxtQJ+zMIVikAkvFrAsXf6TLIW4udmM+2xpgKgVieztGR0U16McUAXgdyro9AqN1ZMuwE
psPDQaCb2iej7vS/6AomIPMVt6Cu4AX9F4Ihl41dieLrqRU22D9gvLyDQBuI941PsF0/pBXoIFa0
g1ghD9mKeyDznasB2WzsYcDlEMkz6BBYtAhtibDHNyXQpAWAhI3efGN7UIIP7QqYsMlbZ9G6a1jw
QR5rEJ5oYie3kuLZ+YOCVtuAVlFDrUihV+hQLKKeORkpQ3TH3iyRNYpWOcMhWGyGFYHBdKhZkRhS
jQbGUouPIcLsRPictcVF+FZLU7ePicHwKkXBNlZP8w4BpOqFffA9AzVuchUaRyI7vWCLqqty9tkK
hMjcaQDviI5CQM9faX12K98jnOR7eSV+NJXxs1pT+YCxzq6Kc2MjN9MxNEYONAK5PA1IMkvPGY5I
Xe0VbAEvM266fZNRfZcraITggcaJOI/aUDuTWaWstplmNdCoq5VmxFOTrOYaK9lOeG1mFdMN0p7W
W1YjDvRE1qSrOYcctAyJJYYdkWUFCRslxI9O8dSKerxhzeu0q8dLsmkKmjA/anXCK6XxPMvs6RmA
1NqDRIMfSGzCQwtvVt6pkTOHQe1bSk/2KtPHo6Q0QAQaGhVUMwhqc+URftdK/eK2kLv+IFX6stMH
i1KoGhmIsfKmPSd+OElUqELKnnaGB9lMbadFDpzRM2LGwidRLd2dRvAY5xGwb5OYP9Vk9WEY/RtS
zZ/ZE7saPkPzilowvsBFVahmFieyrPxQmMMFU1hjC5haqMaRLyusUYJzMLTviTTtAAdj3JoBRhqg
siOMroWC6B8FpMPeMPJUWfoBQgRSIy7HyBxPKH6Q9sTKbWqNde98K2VSmLGDxTGnYXhtJNyHeZZ5
A3lxcp1dEWG8rG+x0JrjCMF/xCtYVNQTJkAkZrbJl9oTjQgoQ2v3iwzYv8r3XXcSg9A2tQBIB+rS
k4XiE971kYURqmvFR8r+JTWCjcXiCINnpYoby5Er5a3TtmBhVKiqUk0S6sCnbNJXMS+78LAdMAJY
kILnfrhQJ8FSCZDApqxiAH8cp7Z9beBFqQWn08JaleNnQGYwURaQd6GdhiQG+aCnRPTGwPcacZOn
7pWS5bML17Y+6Pfx1GSXTpFygA8oeIOkJ8wvaU9dHW+FUnxDkv0inA7fATeK6kvoHNyk1gt85aGP
K47ZWhJCgJ0cXZlPSkIyRKPh/kP/nzuSvrzoiXTWRY9BeWVDTUZ5yos7PUQF1JOnEKHYW0Iz3aiD
fcrk4SOQ8caarQQ9cradTmal2g84h4BKkSaCYMqg0kHTsunlm5GMMvy0/n6siVBBvHpbymPf4z7v
dOMeKwT5SxF4z5DXUiRc+HxaP4NUWxEbJl877MmtgdvXSnTJhko4YW3SUzemX4rhRwyhQcvCU8J7
5abwaqqlehzikd3tQpKwZZ2lHJV1EXplNfwwMihEHZBf2u3Zry6YjfB9aAKHX30lh2ba6VX9XFS4
bLgP86GSHaqYGcBryVHTEchWV0iieVLpi4kdmUCpEFS7DDgNZI1HyUgdFVJHOTDxbQog4ya0F3nA
W5iE31gJlNqMVmV97ot0BQVo2SVvBb9XHQCAxeNnV0WPRUD1kUvLzVQJtyAa58AvM1hOrGuCj3ZV
TKr3lbIvwISfbXpuB+S46iIXVrwqkeRtFxdbger9ENp8C6W05CjfxoqMVSyMcmV1xzCClGhj60Am
RzhYmKJ9ijifMdAvmEl+pJU49lPSH8I1x3uyqEGXIVMeUL3dUsV6LhIT7U25iPu02NtZql+SJWzJ
SpdQG0+aX4aS0w7hHpEbN8FwIbyY+GjCqTDbIMbrRhQv2L0moq8mygnb+NBSVKKrkogIgjmG+yFe
k2CX95d0fE6SSzNf1PAOCXWdv4B6MJs738TzQ2halRKFbu2IFTPUI0j3YT4OBISVZ64NO78jLJfr
7F7XyJK8meJJ1w+pSqu1zBt/Enu+06sYL4N6P8rvNbMhSnb8Qn6dPUThkWy2/mTYp8I4K9AB+10A
TjVs2TMR4tGrb4P8svDtI5hE1RNvRPk4Zz/JQU+ByPwMdY7yg6SeoD86cd1xnCBTG4jBfsvmx672
bfuEE1abD4Oxi6ufSnAlFMELOOl9yP1Wd7HMO5mY3I5A3b3SAbQ5qsF9nNyaNVdK3Mbkkod7rTvG
tEJUkS2V+HIZpNsYHKZqu2l0lFRuaB25jsfqPiLOKj2zpK3jk8ZxaN9NBtb1nFQzygrqp7y+h/x2
0Yo38LGGem3UF7m6tM+ko4cUKJS96XW2HxfUnZQLF74ww/qCvDPY0RVPI+sxIIsbPmOBZ5SHUfGg
tFsdzbOncf6RgpP7BNzh+6CCuJSDF+geD04V7UoylvM9zi0je0UG2upe29zhQAilzVJtc8nn7gnE
dinvkE/DD5w7crBJISBBhiAp4IFERF2UVRTE7gTyqTOgMux3fPGeak/i83bsDSwaPjfJphv2AhuO
zHGL33CbAZSxfKVBa+j/aqNdIJxp64ISQLCH+/zIgmJg8omLI6fyOunCjyqumzu0BsZThcAg1t6d
PvGbaatZex4arXNxWZyLeNcZN13bt+KgTA+QVZMAx1t3DgdmA8+k3on0xPmZKp5eHazstQ1wpwcb
RxvPue3Dv9d6b5SpsTcEbY+Qy6Fyb1LjdQm3LjVPjT0A9RNz2IZij+AAL0v9yr7G07OW3kRyC/ub
xcMm4SJzsQPW6vGxfE/vFdVNcYw3R6Pcq+Ve029ddSbdI5ccB2sTWkdHJj2Ijjk6zLDI1Cel+MgS
AmEvWr0jWnBoXivpilV8YAIw+ZaJ7exAlgYO50k9GoQsYSCd9v4oXQD/MBBW2lc7OFSpL3WuTboh
kPeIcOVmC75QJn4CWm21UxF3CmDmznh1GlpIw81l1wZL1Bzb5ID+UDM9oEpI3iKyFSa/ZnGfHhD9
NSPuxcMIDzslSpR4e5d3VgWXQfGa+5EG6HGDLs4gLxv2cHWRUj+ut5m4uQxu+K01mjJYabDZsLnz
eih+V7um4uPaI72SxCbPrPhoHKbO66KTmu3onkDyHzPNrwZ3GXdZiGCfHt/JOCYLgMKkBQuvZhBN
LQvBfUUtrx8pyj+6UbZvXXEiyA6KTospAe31Y8rbh1wCQTI6VwxchGtCTqXdX1wbef7HmDklnzPK
MZL6Pki8sKj2Yh/8FOq7EI8nzxfjIpCcYH7uis5VWTdlrksrr5UfzRMZWlLv5WT2YV1tNmgbqbhi
tMLtpnsX4LjlDQMwZgTQ38nHgK5lSFB6aQkfm/h76t5rOMvZHfLQZdk0yRl7JGi0mHcs2XLNmppb
Tc4CUznm6WEMTL+BttrLybcFDUFCsLVxKkr9B8gIyK6ZEikfxTt+xQDkhBMjJuU3Kee1vOYJ+Ya2
P/VuKLskOAdXrAQmVxw2PpoCSFaMx0mu2JRf5kcNONrawYUtxn02fhAhgwwSAodj5O8QX6SO9I5y
gAMTBMKZmuIrVufSHSGJg7W77/OAIjT8DjkmB+ZT+aDe1C6W3GKy7sIUv2w+Dm4LOxW4VvCCioVi
bdojRMf/P0E4l6sf2nKXU9eUSnAnd9wB8+x2P3PxLmTJYzFGbAJ6YR5yAipmX82Ca5HnPzuqGyOK
3bRmbkla7qGtu8ojRvmFNEuPSVi/GUr5YJKqQ+QH0Z96DMYwm6lVytzR6vhLD4prgxRCBKtoWoza
hr3Bg2WgKY0Jnhz2aHq45c/TwktWltUt7WnRxpnE8XLGxrY8wLh3ey16bDODAkJq0D2zn83Xf0KP
Q9BGjeWM7L6NWFmhvPOml7KzLLOhWI7zdraEvunZeU9tec0KzAzdGFbsyFsnGTsIfkrDmTMFXqvl
NLgsnmQZl0J5EvEOTAUPlnVRVCijuRkeAo6bOBje8zJ7CmyOOGG+lzgXGbuYRso/XSxehjDfR3JX
bkfGBfhWxTlP6sKtVHbuSokJtUjmFk6u/sJYmaBtmA98Q1Y3cslqMVQK9bWGfUOnktxPk+EoEUbd
qI1foPZUzxI5FgwyE9+Q8NXWiOYBkm+UpPlEJujLRLSQGVGgMrMoVU0MZmOs8DCVppNRBMW9vi0G
ZDNjSNTMYJOnlC3ErYpNLkkbFaBHo3Nr2vEbc5WEB1wxm91UWvcT5140PTbyK0u5c5yB2Nby0xjr
vHDilTnJi6Z9dqibtdRyJTCemymfeyZz9Y0ctq+uPLW15k7r7DiRl62tqRBiwxb1oX2yxoAgjivu
2qsWjZAxc3lCZY3htlY/+N9L3lTbueNqXdCDq4lwdVsZN3b4ENKF6er0nuXSduzMV9XKx6M0z56Z
WlhSM55AjPC/Fhz/04uec/zJHKP87v4ssf0lm/2H/vZ/3zqIDdq/WQf9DCNwsPPHv1gI8Qf/WAiR
PCYguqIXZLcj6wa/8vtCyLJ/s5BxsouxLfOPX/nbQsj4DVXoKgth7a+Rg8Ou6A9pLrsi4BCCDSuL
JHCDiD//Jk6+/b6r/3dxZaa+7gT/y06fsDSkwZqQ2UjpfLFVBPxfNTx9EHU4X0xjN6n2Y5PFCWXe
oPikynSPrHfEXk1j7uKu/q4GFIXC6sLbXCm7xpB8MiDxMA8yKYJls0CuKxtX6SXhh7aCAtLqIl+T
NBO5Z2ydl0F7b6B6QKfbSL0un+J4tgnGmWGhZ+JSLxSEARavC8lmlc9LSR8Sj29S05QNJkLzICXC
cKxKzZ20JKyxJhx1by4DV3L3OKZFeI8QVBBexrLTKP1khohQhMAeyjIQh15MzXVsgMsFmuxRb6qP
lkGmPRt9/VgthfHSBoVT9Kx6OXyqCxHMD7aMMc9s29nnr2YiiySlElPJLtf66BVtuurIdElMDI1b
WHBjLEb0nOVNe4wnFsRdGepnebkuBsRDU+zLtCZlNLdG1wiayjdhQ15kYpC2+RIjwl9/Wrc2PnK7
MECdzfFqVvWMcApvhHD19wkU8iAfXYvJ9B7Hm33TI+2T2NqGdM3PkqgaZxZly95g3irwjlxZj/Ob
FZlcz9zzQzbJ3xDVL32vM4yS05NKhC/+rktiy8keY/HkLpr+Q66MH2S1f80Na/pUQ2uNndtOX6QI
l6puTa9Jkd13BQ4MM5I/45new4RwOrNExzEaYjllh5JO6o5OPHXqAmvgwmJ9SV/sjjT3xCV4BZ9E
TpS6Ku2yDnbZbMbdJpsi3V/AQzl62z5HmZVcGTFEc1YcRB4D1EPWccdveoqbOTqUJpmxAqcgc56M
sDTDKTAHeurQ2sfZiEpmMalFVcdqxsJPuUmI4oIywAXBys70g/b+tSFH6TmNlhfB0mYDu//QY5nF
M9R3ntRM3yae5XGyvboGYT4344tEIq1DztB+KdUnq+EXrM9Z60ZnlqMGY16GY9xWnpKKAKJAA+da
azKRZFV36iCkubFetHtyALqQGIxBWhCjBeRV2U12gFFFKwpEr2wGFH0Sw4mOmBDu7lX4Oh1lwRZg
EJeWIZRCWBEFckDW34eq9rVjc62ReULlZ8faXsD82GD2CW51VvIDN+SZFt/nsjJvE1TcPL9vhnIb
YArfqThfDvrff/jHT1ulTvfYWKHBmtWRZCYcsGENjKCqNToCJZRRqyjPuE7IuA9mSvTvJZL0tzoL
5Z0+kawk13dqN4i7YSgTT4ugI45TIvlxKxNqBUVi3/TBSVtqKGWW9qHEY/iTh9rPYk1+txHabfRK
HYl7XciwmWjQl9KwUb9iK2kyQ4YXWpN/a3bveTBqFzQXCRZGaXrEvsfUZjHbj0nOT1Pe3aIyyB9a
sD+uVI3yKaqi7ILNS9CLsmLquxczAzs6kS2xsaZs2OuMcplMN+9ZqZjvUq1/wgBrrj02fdMQ7X2S
0SIJBTWHtgwqe8Nu3tWNdRcNdv0Q8Ugk0tzu2Mt/wxoq4MxrDAsDcm3AG1BSjNbgq3bpV4yr9kOl
DYewn+tD/qq0JrvBLhvEYcSUgYsv+VkrI0HZBVnlTUccwPozEQiGABAUNnoeGN5kmxAT+6w5JTkE
E029VaQ74H0K7MfRhs442IyPKu1FW9ekhlLM246JMUMY8UX+ZL4OSxdvimrWaWs0MPIhgAGS3uiH
Xz//xw+//ttIHDgbaDNkQ96Zt1/DdBlDHrAQQHESmWyPPWgdDiLZdGMLZJzd15elEPzQ0rgDqOn2
PVEj57ov+RSrLVNh+1OtdcPvC/upj8m3scxl24SK+hgYo2Mi4tpCbaAXnKN8Jy0gAfVi7o+zIBNe
oQju5nx0hBb27NN727FrA3jEyEeQXrbxlR7BLsHvbwqVJ6nz1Uetkf47mUl0iFRQM71t3IJZZ1Qx
xPo2aMoTWes1NLQu3+dT/jV02DyxOh3lQh33k0pUezFPpwbXwsl8zkuybqLBvNh2/1Oac/NQdBBS
AgsROZP4acdWbH4ZhvSjkTBRK5TmrKXPiiRCEOG9QsPCBjp/I7ZNfUIvoB2iLvTJ0nmYuzH3QTs+
tR3trwLbNE+ZKWiwaHB4TYY/EVlvlZW2D8x8K+GXVMtc2deqRTq03bL+L5iOYp7FWUiNn3C7Rcjr
/FnvCdrRP3VwUHiEuXSLqseLirb6UASltZnKE2vE2U/xEXL6B25p9rJTcaSjW7Me+3SpvSLE+Ilg
EfumIcF3AC3gEndcOC03/FbjwEzlpGWElAtft4Gr1oi2z3zUXiXTrK/mMir3cQYJtUPw3XKqe5KP
1y29Ir8ufv9hHsXsLa35kBfiIcHSem7LcTrPhWl4c4OGQaLu30RGRJaLLEuOGFsY033umNoEumV1
B6Fc2LDFjN0imCGCmiEV9TicAquc8NahDBkkM7jwpp0zRZpPPdw81mg6S2OO63muvwcGDlkr1iEy
FG6jBA410lz4S5u8SmE1wz7n9kOpN8QR0Oeu3ncy4vChsa5jaQ1XxmvzhO4vUzVXmsVaWgGY7sVj
Cm6RhnsN+WY50xWwAyeyfLqATfEgihsUh4pBRQuQl+BTHJWITBFTbMTVbHFGlYoOjRh4ndDsgn4N
9Eeq0eqhiAdawFosjIlHomUaHKXVEWwYTblVNPOWQB3BuMJhkgRB4iQpLB2NRvNgR9NOqWsfduZJ
VbM7OwDuGvNqNrEMcKJXnEiZQ09ikUUTnqB+y5NtxSQsZfepSJAM7EB35r5pz0EjtecZtssYx8o2
TNkfxCxD6FwS3e/MWTmz9/+QbLv1R/AEJoz2E9Tn4AzEx1uaxdhnxszkL8t/6vLygYCFICY6PUdf
OdJtTdoizTvg3LRToFnp41FPSNHgrnREscg3ySoIXK8YVIxDCPDB+rVu4YJGs5unDGASZcAASw+Y
z6ojySI/Dm350g5qsJsXWKFlJDUspKHgFyRPAs1gNFTBfoEYRvwJZWCMYkgj/RQ0J3grxYvE8g4w
cWRbnrJlZ95YF7BAiQYD8qiMp37RVaaJ0R2EHeDG6bFRzR7M8IQ+gfmCGWVsKOtoP1kMDehx3STi
q2bjXG3lgiDNqo73WWRXq7FMZ2IRPmvQn9WpoGTp6msZrYHVpfnSMGO4g6si2c2zOrYXYxatr8UM
IYhSYOuJLUNrjfjI4weyWbW9sQ73ZDtKBykTyESrWnGMhUolmcM9YufFmSQybhbsoefSSnexTlKO
FQIWB9IcbpZmDXYlUKkaonAnkZqOfGIHtqnapknM6rS1bE5tD6Ak0YhUKr9y0EUNXKKazYxZkf4z
kojmlPsludXLXHHe6YlvvxnZcB2zQfItul0GnrkhbrNMpny6VJ5iDc9Md3Fnp8MDJe7oKWpL0uHE
lAxiFxjhKPL0VnkXImQ9NGuoOsss3zHlWBzAw9TbOBKKgpbflLa2LAcno2SUPZmHatTNawvGJTLI
CKiWPNv1xbJNq9hge29vjIb1wkg7UJWvA0w2uDMWO6LmrY5SxSlXfKqU6fjfs+cGaIXFagr3RvEc
6UlzUBIvK5P5IVaN17LQO7dueav/f7f+/wKGpNxa5ZPYK/5Ntx4vZfOR/6VX/+OP/dGra78RjLJS
INeWW/uFevy7eBMjrIW5FsUktn4Nd9TfenWdP2RYOKdkjb7cFHTQ7R/RLcpv9I+06YhblNWY+98S
bxJ09WeRtaVjO0RbKjAIESCjyPZf/CKaHUqlUgbDjs4MqJX8rMgJfsjKGaS3wLik9UnK2Jd7zBtt
EC7RuQhIj3Q0KL9gyAWeWBjghAZ8A9BOSN9g/keQs7Uh57vRn1kYKMO2aTwxvBbGdn0gclKFCQ/f
ac1jHT7G6t2sbu0jLMJ3m0iRkVP6EZyYJF+IDWh6r31HFF0xsnyqdJQdbixQs7My8ABpMOGitCxw
xmuMgffNa6c/4+QyyOzAkg+6zDeFF7B8X1gFIdpC0wLvYDdMxzHfknMBSY4LGlxHPe4rjVwB1w9B
lMdU7K6EgEO4rW1tkMk5Y3ZRbcfsD2QbS6/ilaVv/w4ctv9sSyLy4HptOGYd5cfaYt0KfpXHtHdK
YwMsiPss0jbyE7Ry0R0m8kWSe9JqS7D1U08sAStm7EwbYOBX7Wtd9ZDpYKJ79TLVXVwwUsm4TUMY
6pv22XqXdjDU9JfhLig3ZuFpTzKap7eQtbMTkAbl5vcdqQlOtMQEj3b841ea+nZIfGJYj8Yp+2Z3
tgH0u2GoQZZrnW14z18qxatpdjVghO4EFLxw/EFjMukr48PEqpHwkrjY2PZmVA95fGbtw2sOY7gf
fEPxrP47m+6oT62TWnrJ6MSql+mb4RNICPPPHEUM+ObGgQgWUQ286OChYRXhbi6QR5B+a6+ZIAnD
cWfgcxQs1PxngkeWfkfcdxOcWXMnnesa4tyMe2N4Et25ATy/6OZDKYOnotycEMNkaJMq0+vSxkFY
60TqgzI9SoZfVV/yrp+jlyVVCUJk8J6cK/1mDD8Nfb8Qzala1TnR2i+ioL+jyZlz7TvTS5htjEoB
HGxUtuTsEbx0Mb+p6tlrjRk7B1veDDVVh1r5taNYTNQXswN/PZO72Uhv8xS9q0X/hVjxa/3/oc1/
vIsk/8Jz/EOZ8h9l/Nq21aM2Tz63MCu3qX6caQzCKN8vIVbVRHZzJD2V+uD2NiZ2msxi3ZYC3mdp
xOpg+uwUiBpx/F4bZrzNY8Ulr/o89ieRjLiPQlQazBpUlj1B58VFeSHMaEPmoiaIoj8qIDfIgbdG
Itv2tbQZNXZke7NycvZS+U5tzJ1W7vSEbWXvNCCKzBOSBUw57O/tAMIDawHrXa+IC0WtpaGzq8lN
4sFYF9cRG0VIJN1DjsF2zm5Rf6xDFBpu3B3C7GlTVud08CRxTth4DRN4nQrd9MaOT0Z9XEwYmQ8S
8zk/CrdVeyiUn6W8z0sYb/uieZg1NjXFRlHuomSHQrYjUZU7NFJ+hMD1a6eafgThMapuku348Xwg
ocoxG3XHK9eW287c0cOuwb+bevjIiGDpimjXlIkzleDwFjTUx7i3iEx5lUaYHIdklUn2kKia1IOo
pdnMU8zvInqvUOBJ8zMwU2p/YhGP7XKQxnaz6Z/Gyucqv8Ss1HX1XZ12bDD4yI6Hcra2ISmhqgnq
2iBERHma9F1jM5TkdBTv9ciX9Ayi10dkMb6SPsVT5bbNc1O8S/puEddo/lTZKpfnccpcYGtmtfNF
u2//D3tnstw4lmXbf3lzpKFvpiQA9o2ojtIEJokS+uaiB76+FqKqnuXkWVnN3yDTwsLCne4UeXHP
PnuvLb2b48U2X0qAklQ4zfVdAehHye4MqK59ZnVly59ByVz76MUuCyka5Oyun1zm2r5/QdFdg6Za
yUAtJ3COlJ9WMxe4XRtsu2/DuNZTv1JyLCnPqvhRYFrn88UqMK5iI0SC3EkqQV/8hK7Jw2LqUkbp
7LvM+kcURN+T3T1iKf52RPNY/l2Rmn+ycZmjii46+WrIHVAkHGE3KTP/2q555E36TdfMowRE3iQJ
FiBqgaqRl5O1gzY7bNm/RZXzWJkPrTLAha93SaBeChZeTRjg6d3q4aOKWX4MkBqLAQcUH0sORbuL
vXGKdrV8a+A99OQ9+56znhJkTg/ziVAwWWKvb9iNmq9h6YEOaKczl+SVxqVccWVjxfJt+Rio2WbM
gnVsMpuGWGFgJbIXBQguT0+m+BNYKrDIaInBjnFeS8CTAbGszIaekPzhsBg27zGnL0aujdomG52W
b9yXCQpY2ttvSJ+A0i03UGXXxt3patipsIJeJbplCT56Ki2KTahc85FIU1B6Co7apUujg1McvEF3
vqQGR3T8YXXQuOYfMTQeAAVXTzn51N7tZ5zqbe+pCaxQ2d7oErvYXmNDBhNUHlaCUuWAXu26aded
oPvHnm5yM3hllHoGDZ6NOKjiDZ+CouAc3hXCAlb50xElrJKbnO4U6dIm3VVRmmdUrJXEMlWyM6rf
VS4K3G7TTwhPXKfvjN1eUzl3ZE5PG9GgaUgqyF6PBrUwlV/l4zZZzCV6S2pC4K9FZ7DIrGMq32Ig
W4lp7yigNnNf6HBd1XKDQm6ykS95arVm56tRisdDwVSVbYrsa5i/kH9cnUeH0o73YDitsCt6bTGs
DMqgS9UGutXuFyFYMpj665IMhHWjTm7aN5rtUnYuXVLtJBQcfETpuZ33KpP19G4s9VHVh0pkSs/f
QVAlzOzlQZQIVC2wo81gqnSSTMq6n3F1p/pTMPb9pq+fqWme6PBu32c53Wt69hv3x7h+Legu1VXT
tbBdAKl2E5kVBRIZBCuY9fTIdpiERvaT1AlMg2eZFEY0L8x/lHUH62m+VMYrITFSe81DEfwq1ZC3
IXp5GZm0sERbdhrrQOGom3ecuHwWacLrSDWGLNUp3OXtq57M0Nl1PTTuKN7PbcM+2qKQaMm44Twy
Dd8K5ssJa+KJcAdj65V67RVLC9IC/Uoig+xgA42ClWld7fEDj7C7YEizsOHcE7uwMyiSFftJsp8Z
ZNY4JvS1ydKYNgYWylcVK4ODJaRxqq/OjK409m51bdqMk8R/k7RbOpMompIvIQ6/th0NtzWwSRgz
A7ENYYw7pKgIr7NTr51dn0k09X4bqM8jknwR8IPidkXUY3iSYI5o5zAY34EUecz8MFj/JLl8VubI
8ymkiZ+yDFF/BtaItxQ8uebQ8Rn+whTftP3VZFXfJeR4SCC1UryG8XiVigR/JgtX1VgZMV9xCfBc
/C3xmwskfpFegb6v/SWHmPBxCxVetPuRsweITr94ZlvmTpa8xcK5xd6OaSwneK4t0t000KGewA8w
3yV+1DpeZSB7ezC5Jd+S6lCTIwTGnbX8rvQUaMkXhhw78XO1e7edCHdvfKrBU8WTtXa0tzqli7jQ
N6zoqYuRO7Zn5plWjk1iA9l5YjrvbGI4PwUEUoHTuMdcAHdTPFVDCeA4YWNvoSemblnLgDPXbiaX
bqCH77Uu/Kh9ab8XT7s5s6CZMNPn48VSm02EJ6Wqm43ZtEhB8ocSmHRqhdW2LwYvFNFP4PQ+6PkN
X8AEIGatnAhlqJHtOpZ8zKuBXaKB6T/cjanzWaRiF3do0amyI0PxVKa2F68+lSg9TeuRgqDM2ToL
lgxyuOs0OyHOaVZsByM/KkX8lSbkYUoxXBmor2NYYOlKvdIabVepk5uTYaGvlnteIF/0MEVNC6O7
hH/5JDkWhDwqMqbvavhNp2Bvx+dQlnajwxOKy1eZ6E+RRoIaU072afb6tYBVG+MVVc1sN8XaWUpw
aAJEN+rgyW8denmK8hSU/YkbZ2wXGz3ajqSQ+LIDXeuLG0x0Xx4+o0m+ZUXhJSCTo+RJn8y3XIHl
eyWTihbJ/VBNUp9oxcYW4T3Ip21jAk7CaBqxpGWftq4wWhRzsvJjxCzfsS9m95oqT309bq1KORJb
38pSfIhlzH/Uh9vFtGtpU6vNR0iDpELTVqtNK8oLqcfjkVTngFtZ7QUmuEuJrjAMw/RQtw4/qRrP
/7FLw09Zci6AgjdOjPoJI6SESs/FeVUsWBYV8N9AC1r+J0/dRzJo+5wDwe7/FLmFJ+NsAfX9hlm6
KUVCo4fmFTxXFsfDJJWeXLPIEe/UcVEuPPstc10v5Jvdpq9GswwmEmeiupYlBDtyzJL4RFpeMd3B
wrSuvYbLaaBGmL5FtlrAYbAMYm2yPqC5rQyH9kqDih2sjqpNnReb7LCJPXZ2yPRrC8MpDOW3Ov8B
mZCvcrVH4h69oTW9D60vCwZWiKIYUELsM+W4ThnBLEgWCsXcfVzhfaSnDydJqHxLnAkqFwyTrwd+
JZZWT7VQDrXBN6aodyXYZNIbJ7Iwh96ebyENOVKvv8odpxnPSBeZEkGYBKMuUfgmbXVygwJ/cksF
mmp+1um5l4H9M2UwEXTp2ilZoeReRwu5VF5QIbw4uMvVo5Oni45zcc5uCFReXtVAijI36bkI6ViX
zAey3QHT/L42JP4I3X6O+uuMuSziKmmV7UVigTCMFpx9WgcZDUFherNceGRK9JxNjzWSuljNUHkl
45GS3qpmyY2LvRg6Sp3uZf0dFamvGlQVsBeuxEuA1dqw3oQJZSLaKawYdKVY7kjr6g4QGCO0TPiR
pyLufLlTPBap3HB5ZrVPNVPlfOXvmsRvFDm4rI9nlaeg1O+BtmEstNZNdRu7Q+UjIICd4uFSKqfB
uJv0fjnyG31v5pK7CF6T9BjVO5ulDg8RA005YJhOWs/sIT+bWP21pl5Ff3NxIJl1bGww7Dcs4kQx
jvkMk+jAk34lGhzIzsbibdN11tj02ZXfs40hT+PSdOXE5gWHCNgmHwMr/nKkl1nh1mmgGeQvdry3
1ScDu0/0YhbXprnCZ1dakigYA0ibAZ/gx2Gyo47XbW4j2PJp5gaZGy8WnKR8OhnOLkdKT4pPfX7J
c6T/K7Bj36bxdupuuUwQSDlDH/XY1Sfxi9meGl66CBBpHqi7q8+8eA+1J94IGh+8mv33eBOEEsqc
gcXe88MIbFzbnyzXXLaN25ylYTZbF0Wdib5Em1r9JZa3nqK7LV4jVFM5CTlFmCIoEaHCita0ft3g
U191/DFN6M+pI7wE9cfGrFfAetPygxRFdM529UF18Faqz2W/8wEJsrNhQowTXyXnEcxiazo5RVyY
H6QVTwVKsjXzE/qBl1FrhGbdcJ6LGPhtz89hbwt9nTifk6YfiujK/g32aeDpSYvlK2YLkhyc9k3O
t/bwWk/Jdkiak0louG+Dg8PBrmFcSRvOzduIXjywZKyN5OyE31zPeOMJbzmUAuLR+g5igc3gg0UC
XnhX7YM1zXqbrElcWCBu033H0qIJO3xWvyyskQa2xVLhqAuf4JMSD3GVh24LL9SDzxdCeiStV4H5
XRknJzwOgGVN/KcdXId2DnYSCas/m7VTVu9NlK2OB5+Xye4SPm3Vel3SfjcHB4OgL+Qf0/jodftY
Lz/GnCVQtLMjPj36Szrx1R4KAELpdzi/zFu5DPySK4ZBDow4rojf7Jk+3OhBao7eVdQk3dfJDLil
wYfLPFo8AvFQF4zKU266Ekv2gS+YQVGvizPHxAQSs774ZgHsmlPsaXa1aeS9MtGGZ1srQpRcKCfz
zHNNRWw0N2YpqMPoMd6zBAxjLknmsyxDPDdYu0DuDTl2NlN8DjCzCGsCX8ks5RpkXTSpI+EqeKxx
PcX83sj3pKQmADR/Jf+k9oBuODALjhudJgHa+WigebVs6RGzEYp6jLWEHGiqoJHkVtU1hlt5pTN7
Qf5BICUeq/zohr0OLG1NSWOaXYPiHavRahDXSX0hgxp76LNMdVQQGvYK/zPPrWNUsnPz6iXcPQa+
BZSzui2M1wDwMpwA4hOjK9UTf2oo9jnVKXc7Jtih73KOVJMNTRlx1zOpNVX25inkYaAlP8YAP8I6
ykPlotvmjuxqmkZRLZ7331zd8aUwklMQ7pshW6kN3whEUmPpwLTQ/rDB0rvr6PRkWCaPz+u0OLeZ
OePgXVcCuhQ+FZveG/hGP04qr/XuhxEPIVH/EeK5jR9x9mJlNzN4l8xbVF9k1u26LSPWHsLe4pIl
X6Lxb+7xhEikqqYPET538aEm6ic5h7l5LqRvHXE6mn6rFoJ7lF9m/NmFxX1THbw01vwmes+kl9Ty
eSplLWc8lvo3RUTrcfGwoFbpuF9dMC9rm5VuzY0Uyaeno7NLqUBB/CIwhrHUlTB3UDYyJHRnmK48
xGSU7ii3knkxquHQZmQjNhVi7NSQQASCLPG6Ozwy2wGZ0zJ3Bm+ECt4Z9QbzVn2e9b+w1VbIuKCS
/AVWhasANghvc/vZ62+qsq/rz9HaQf2No93EFNEMF9Efx/KCmJeADCnuU00vNOiZaB0CU6jFriwP
6NYNWvXIGR+lX3yr9Gx6H0IeKNRfMpOO469JFMLCRq3BX0tiiGZ4pzhGtO4e0G+0zEQBH28qhRtY
COlhFTsI2vOHnp9B8m90ZTcY/WaOzhK3MzXgVNI6ZCxs9joP/xOLNCXx7RZ2LyPOEJ1E5mnTw24e
U4oLVS+9Ey4ldxQ7gUE4lD8YLN2g9utuebv/WJybBlOM+q1qNJPgnapO+NrWFWNqQOVOFN+CmCWi
g5JP+tqgV7mYniVIZkRobpq44HcZ9D2P9dEWuynq/CQBYGD+GepP1Y2rlseAFLI1Dd5k851d/yq3
3wv7kY9IqQPPbIxggvM8nJ/aqxm+pNmhqLaltOUmrU7XFPtOcujzJ33wROsrs580IHw36eDOgoiC
sp/rnUa4g3QLTVeCmO5nOt8dFdQUdB7s0UwP45ZaLTYNeomoeAxZG+Bm0La9+MojGujIJX+0aJmT
xTdxJ3GbnmyOAeus8IY78hnxU0l+Yr53ZVhQa7dxqCrBna/URK33acnK82RDES/wUzgZyhXXIzF9
tdYjRNomfrZPR4gtiu75VJLawq8kfyZITZCKcWiIn9V83xtbEKGkx900R6DyfcMhOnHTnCcawAxs
8BZZrT3XWdATm0jfTLCr056X9dPWn9hRLL25sOMwoyj6ztZRQ8c3SVlnHIXRjeRMZn+W8jpqXozl
U9jtEizbmfrNIT0byOrsL2Ty3U/UFazs9FBaCvrZi4SLO8fyg+qYYffUX8PgmLUeic5WOVCPOKT7
+q5qYoPMrK/9RYUesStML0QbVe3cMDrabx1NEyOJuJ1lPRzz5AQbffoq9COffaKjxGgwTt4G584p
YzyYEVBK0Bo2S0lsxBbsEJK2FNymj3bC8equHGMTa09DbSGTnkKxKaJbg8xseEAkbOfG2NuiVJCa
LyFVyE/U4Uo13yJfB/Vloy8fQmolCUqwQCLQF0pHhx9HfJTGYdVi4ak20UmqLo35zOUTU0oXvHHl
6GJCb3zsL8PwxGo6sl+7ZE/orKqfcKUnyiF94xitCl9Mmy7zTOsQI8L3+9y6R+WFIJOFLUO/VbCT
tH3W7rVjZx/bZjMFtEVhl6RNkWH9eRmjYuUiRyd7Edids5Wu2f8tt/SWqJa8s5otD09XkQgkkN9D
rjcTCrwOiuPzDY3Dp4r53nC17kovFyCz2fqS55O8ll/zcc+N0lWZdydGWEIkfOJR56Z9x4PlU/bo
TiELcoWlBOjW0jeR+homB4wMsKMdVFEwaCy+OLcsToG19Wr+VIavYWiQdvav/Ffepl/7oZ3VXRWs
u19d3ZB24NltY8v/CPABuJpBfgIVf8WHEtXPF5/tc321fgrIiDEfHV/HzgP17LXlRfjE439CrORc
JdD3riZu0RxMCx2JdSgm5EM7U8q5drKnoLsU0jql0y6n9XM1Ps1PxkndlacSAXg9Qc4mKnftfnt9
a5QwJtDXUKbcNnJVa32ohjePpRQNrkyHEKfQRk/xa/ObPfOHb7+l29L1vlQNRPpWfQQp/Xdelnuw
UBjEeI5kwkNwWZpkMWiBJ+SL80eIGi1ppE3ewuboTroLpWMYV9XHxDUnoXZ7lZvbPPXxOmedDzk/
YHwmiRW5PFxoK6f6gnvROzuZRvNbdd0Tk808QWo/pWrP1RNYd2vkPQZpKkXqb8q9W0LzVzp933tB
hLCP3oDxcvTmpPpkVNg6VDdjkr+WdvJRFxjNUJ0oZ1MIPjFZFEZy6xuMR3SeYfqeL3Lr3AsQjrZn
lyQebmGyDsWXjtcwOIwRmz9YyB1mNYJX3gSDIMZgSxCbzwdNciRQ3TzcQG2ORwA4PF4CpMbxqhak
gcqJu3/PBOOP/S+uHy623LvTb6eWPc24jch6Kgvt0dbP0NZ2IjxhDIngBqA78LUuxQF9v+mzTUco
Sq0KtyHSVXVEi0w3XEKxEIoNqaMn/TVnaU4nKeM5nXSUsRvcO0KS9iYftJB52Jxf+pZdMWKNzc+T
ZO6k8x98KdBGe4TNxvak5KVho0iz0Hrg6gNccBMRDosk21P5RqzcSeFr176Oyjf97OOhjN672WnW
gYqo8jNbD6kz11UBAOV+MXHkpOXRGf4gMOMi9XRxHrA5IxfXtE2s3P6oNNq9kj9MFIEESY8nhK85
u6QB7ngrItltm2PDHK2YH+NAyGj+KhsgrNxFlM7f+WN+amfmA/JQXIFDw+Lj/MZdRLV3WZ2Q/6W4
/dgHXlpBo3OZuvXULa4tVeVrZ2tcS4SLdy6t44W/e/Zg5hBPZF6ZJqzZRddGxL9YpqaueqL/FP5U
xbaTthqZ82EzFBu8Bndeft9bsTugU8wHnT9jC+hfONviRq3UdMcFzK6RgslqQg33y2Y7U73VePiS
DX3DV5H3gmpYPlt43Vf9gycqZgfi3k0AFpGzw8f8WaTeqLvkUzP9zyGDPJCxk95YSYG9pPkG1M1u
0QKFKwyPLXQQunPtq6D5HGyDrt0v33+lJ+JEdpduuB0tFxl37A8evVgeaYJdMxuXAqXFlSxmLh+T
bjlvZyYzTfrSG7/Q4Xo4UIbcMj5MF5OTVnejFDnN5X3tWGQ6fl/tE+3aKDv2omXOg2uTM/NUzleg
3qm4Up+S6MSsIu4cqoO0bVJ+3Q5ha+7XI3c7m3awltliPS4vv47a61QeO4phsGiuyW+sBUSUOD1T
h8ntM3iTfviZkd0fqdMp95S8Z40XT69kuAcurd0JGoRvMawHSvE2CPPPMd3B2jBORSlj4XN8lmil
iBjlFnxNUpdbXxqdlcoGsqgEweijjfCGPflGM4E/Sq+s45AApF4+JQLnOV1tvIuy7HRcoRA27O4U
cpJgcLPbcSfXX4aMKf8n4kJmObdAHrYxX7zxxyL8aA/ffqPf8zn3hHMEX4VCLq0RFxFFYH4/1+2f
XH2Oxls9PjoB7JVEJtIv5XgWe6uEu3S9iEwrjV6fBDuXhgBiPvu94ckBWAzJUupLRXvpOSt2gM6N
W7lE6ikEeqvI2MtL2H5aYvfREsDvlyg+tqBD76TiW5dreIEW9xzHxuSbmV6+RPkj4gfKEu63l5h/
sgT+qyX6H6KwsqtRhv1oZhuxAAKqBRVQq0ADggUfUGqABBRnp0+DepMG9hNyRGjMBtPKZUFBYlV9
UFQzGPzBo7H8RejTjxbwnFZj7Dk0YJ3NBWcwLmCDKIrYohLNCP+UBXxgJ3TELCiEaoEiLPsJuoyk
bWcOiTcNT2ZvZT+hPjOuG5xOQ0p8Ws0oe9MD1CVDyY6ihsL7zz/R3hLv2jJaF7O+66xkfpeCovbl
slV8VYw7p2jFiw1kAA40NSFUUfHYbOZ5n9pZvlEqppFRr/qVkwxnZwrjY80z5wDoyQHzQC0G2RZ6
U6h5E70KSCkhplplu3aaInfqm+xttPIA1hS8XtHkZ4OIC3fcnRIS3rCFqh7ADc9kKaaPLpXnc9lo
1msrTS+08kQbRa37Lcx0gF0MIK64z6xeTxZ8C5T1PN6n1xE+1lVxkpr1udoeNZntGkbXbZEGBeuv
jjuz4GiYKTA1ccq+CKOqNh1lYy4+6Og5Chh0l4VVDEj3VnciftJUFrRWe/jn/4xGZ7jITRsxkqhO
ZpSaqzIX1GI6CKW2Dh0ydN081VhOede4lIn3oS/rDU/GJHoz4bGy3uKZ3VXNC796xHzPKKy5FPSK
/aBiZa1nfQv8jqGA3lY8O8PZmBBBbZY009jErh4MLxrsoU2eF7+GztIr1NkZGUHD6S3Rzljo9qYZ
HPzQ/CWLhfdVCUygfFd8XUTcGX+7Dg5ApUufBLhId1J26saIyPiiCh0jMq2vmXqP4qzd4aTGRmG+
QAmDqCFtElzq+WAVmzRjEyB1xHaweC8wHXkvN9Z3s/R41lrKWktMHRdhqztKXdYfS+Q43fyDHHfq
sWfINCKueyRCOOC+NlPz1JA8oePvb5pYIOLNZ2OMhKaJFJAWuBXD6Q5RQQ9mjh0Ug3nklbLARtps
WpWGMUQNKkHNNU3pnJVt/Ebtyqagnobz3mz9ruKOozNbj1p9UnoHz8Osb2xEdFDlq1JJq1XPKpst
C8/bIvvDuQf1TJd9XaHEqJOfgrRYd/V4LCemF2zXKzwRr1UJI6BRT8GUYKaCAKX1sO8o1Duyi9qq
dhZtMix/bClwmM2IWSrrFJe+Jfs4DGetCnrAb/K2x7GXdspLEzvcTawRXBk2tTi2fd3QHzWXZ9nR
t7I6egaZwPXQCPqKiYBbVs6YQR9HctYXJWFY+pmq9LlXGQMBF0y8WO1EHwEVviyzg13ZineIOZ+C
E2qlHuIAmUCv+UjJDR/lYDrklONQF5a+hWq8iecClod1MnUbliPih9GiFYz1S1lIDtiBaDs32o+5
UIe0QnoVQGDMPjqgAnGJSdM3TtuXWmniVVuhygIfY12PslpYV7nCwZJYbCpnLgyl9CwoXueGb62A
zoNUqSvZy7XrADZ+hR54s+3iXvOsiZGjC13etg0a/wwdsKfFBvhlO3os0mnDQNYQiblunP4FN/67
mao/ZjD+4lljless80mNvq5X2tqWAFfnE2t3UXlp3uQkDhDWrWIvQTpfEtiam8SQEKqu386D+Rrj
Z8XbDYcy1RSdBA1tbw5bAtaZOE8EYOoq/wFOtAllpqIZrj6hv5WIWLyYwwyeLC44uJjw6vk6h+j9
mvnS69nz2Eofo8KIUY8D5hDMabLR76qSDywd4zHISMpp5/RB3lJfcm0HulleUk5OehYKhZ2Zek4A
JEyTei/DV/I+STO9lioWl+WdNuf4Oijk5g3jJ1LKX13nZ5imjAs5e5SovyeNXu+dMAxdI09jtP/y
JFE34MmKtZWLESIRb1rD0ofOzAaAjkvpOsIrkRE+2Bzhmnp0suYD3nqNsJ7S+d23MSiCPAKUwZI7
FNm3PWKnlPVvXZWOvZHsFYQkDHXET6TQVzgM+tKfMKv2OtNTR81EViQ/TUhMwtHme58CGOUnG9sN
dVcyfNxylI6hpR34HlYosPWPVZEU7HvAVQ1FekiJZlDeDbM/93NzVCptYB04oAdb5UmXg53TcC8D
uq5vZj4YZQCw2FQYVCyAMko0D64xMpG2pzmPL2llG6S/DN5JEmhZwrZYTm0q62LrNElEXbIMYy7p
t7Usl1sOxuagWtlabsy16IL2gIlhNxe8vdZsNIyBha9ZFb1V8FAMZijbFDusCiX6MUXNFsIT0RvQ
mSzyCraTGj+tbOpYPXfBt4Zbnb5OtvQd2lUSTdpOUe99Nm2dJIp3Yah+CU4Mkv/UamFPKe3OV6YC
uVJAxTCsA2YKKq9F8ppHkx8Nb8h0hR8odetHuXXGl/CRNuPZtMXRCLtftVbpHwSlE1bdVYs17dyN
PcvW2gDBxtRdAK2IwoB1cK0s8IkXHlDcp5jqA56BatXEvmLhcODvkQxAadKhwCQ5Y3hWgxaEWfFY
dpO8tdtUfdGw9SwTnM0eEhKbay2uionlL6ZP5dv4WbyhxOqJdwV/i9uz2rEi/ZGj7sYFaoWp4ZoG
g6spHQr2MH4PiBkFTgJZsz6CHqNMKLUPM5DpNH/jgfNLEeuOIGbozQU+EVMv9cXoAhVenNsmxJ+H
0hXvqX0+UlW3OLE5QFGSlqxIZeTuYrAj4Mi7sqq4//Khi2aA4Vo2Azqzcxnpb3QH1nuOtWmFvJVK
7KgwtONWO0Y5nLnFufePCY+ZFKrbJVFEzBikHqwaiJFl/1lj8xia9Me5ZjK/TxJLXCwaP19emP+N
Nk9lJJcS8lO6CAlj+m1KJkAuiz5p0T9EDbRHxnnK7+XweyVx+NJzhfznhcSof1TTRk+cv0bjXeor
848qEQ7t8tVu+8c//1HvRJcJ/shi111ecjEW4u5aDb3+wFOLUjR8hPZEXjplFVbZnkj/sl45jAVW
VhpcHQp5kZkH3Jlc5DkJMeZkKXyuspEo3IN63TTWQUAUR4bFA5ao+l3KEqQYU1ycUTnMM9tCEu6+
nPLp2iS/Ibsn4cFDYRtmo9wWzev/WQIG/x+e8D90mqkcCnQD/L+zGJdHTKfZv0cx/uuX/GcOw7b+
pZvMf7YKHYEMvQnE+r+YCcq/dFnnW6ZTP2DzKoQt/juHof4Lhzd9ZpSS4MDiV/3fHIZiQVpQFUgH
Dm2gmmb8r+rMVAIcQBH+DZpADRTByYXLTdWXLpvKAtn+t+KTuDfprSnbmTswiCKrZ58zwG5cNbn6
KpHEmltI9WTh6nomnsBRrhftjillM8bN72w7LG5xIvPoKAgiUpYls2bI46jaQEvcT1bb7Vrq35tm
OGV3uYdJ3BlghW3pQFdSQ8YBRq4u9adIAC0K69jaFM6wDcvZWTVA96QuCJGvipvSSToOBRsCb5Ac
2rI4NSJ8bfIOo/8YPGsmh4RZmfuYIZzpvHEZED66UP8YMKb6AkPgsegtlqujFFy7MFmqM3EZpyLl
l4D/0f+CCsrR+CzT0u7HIfs/i3rW1ZDscNNjSxxwsgyArPKZMwn8tqH06OI6DTB2wH1taHahYmFT
FdgIZhDWXpI0F92hScsWb1HdB+7ox0BXnwLb+Yb0KmzpdarL3C8N7B9NNaKoslwMdeztYcIbnSAR
yKlmexTxGm6X3K2x9IEcUylUKhoRDHyqtJ9GK+yHb0o6vGrc3AtRv7dm8WLUw8PIlFMhkDWp5eyx
VW4xFmC4MVp1Y9g0Tzs5F+aiMYf7XDUeDuuN3anDTxLGF1nWe78epWrr6EBUw6wfz0I2L7U+j7tC
rvPdhO8UswlpTSjHt6RrfhXG7X2c1q2rmYF2rVIb/llkm8e4gaDRgH5jPBcnWo72WpSkp8hJbAIS
tr3WcBEyyN+VjABubRil15U4deiXFG6rF/tgnJWdvVSRiBQJrZGVz9IpkpcJK2Cb9kCjlU6+lgJo
JpVQzTkcx0sczABEe8TeNtVtdKo59NWJg94yo6e5MnYiUGfsEHq8D3XdzRIJAqCGBiMqAv5hMbNC
GMvyWIsm2FrkRZAwaG1qW+miORRAzKK1twHtF099sArGr4o8JPs1QYSyxeE+28DnRhnAxth/B3kH
J7LTj9pSwk2HxlUBK9TpRs0+ciYIFCDD2RIwribXDpRi31UnP1BuumFQ/u6SiCUS03dteFRW4CPW
1UvHYmKuhuda1Qy/XGDMmvk8WaLAF42nLpghMlsSeiwsF1atpmV5ioLWU4YtSBPShKyBje3c01U8
mqnjTqbxaVoNC+WeqUmZgPAo6qItSc6n1Bifcs7vKok6WMH73XYCZ1iLcKHkNIOU0jUMkZ+yuvQl
rDcgZFy9sr5hAW+aSfsUofbZWTJ7A9foKOM1LZCLGp+AYrZWYRH9Glr8Qdv53lli3rLMm9FVwRPR
kYBBhGbh5LVKHkOesNu10mvVkcq3nc4zpIZd/gTxQx2tYRth36WKvt0rilHArNaEvzSrSw2NjNxA
+Gai2AJ1GtZ9GoQ/YfAcBOUb2VxpB8jzqMAs8FW5PSJvpwiQZgVbEHNFlMflra7rB3NTUGoQNS1A
c0KxY4oBMN+3plYcslC/6d1Qu3Gn1gcawPP1EJbTcUCsTUq06kFPEleVYmeLl/ERik6/Sh1xbhzV
oPLGwD72Vekc//mnVC2rlaNILH7HZm8Eo7Pp8kOqxvlvWHcvJbSomSBKIYWbwAJCw+fhfUxfoKLM
f/mSgNPTc1yyLzANFcv1EJGkAAp77PBIsn3tC7+xK9sXpvMdZGlznvv8a9RZMuOMjH2ctxxOFmsB
XYW7Jouwwsg1M8VM2qmLB5AX0wj5GKULWkp0toIB82hupXtwXvCRu/CztdJjAlQdr1IrndWJbWcX
mCwSJ/iSFhG/QTPqq1big61KPaVQfXJWktQmZzm4G3NQkgXm9qhajERxLx+6/2DvTHrjVtos/VcK
vecHMkhGMAqojZSTctA8bwjJsjnPwfHX18Nb3aj7VXejUfveGLj2tS0rMxnxvuec5+TOvul89miz
/VGbPnvpVvTMQxQ1znc4Th7Ewma6rxy/hhFeg/Z3Aoyjc/3NAVocehrHrq2M/T8H7XfX+QsiJzX2
BIJrnD48r6eWf03ijj4RG1+ftOXci3oazqORz1nrONvBxTVnxnUzVdm7XrLg5NlyUnYK0MSX+HrA
Y2Q28rrrAUCuK7+iQIyBoA5uGU2GmzyQLEzb6AezJxIx1GdELaL0EUvIfVLUb1ng/uoIa9ACVxy8
1v4pFgnxi17hK0U1N5SLITwYfwZBjQLtduX70PONiucZwdKH00y7fcS30g+PanDf86UkeMD/HaZu
cwucNR7L24KGSSEXdMEKRGJPTcBrl8H+Y1OBQjYxEbpPtPGVF2scONKL9GB02aAF8yraQ3MYOje5
Uw29fVGRq23NVhtEYFjvbJWxNBp43AQmgMePO443AD90AuvFNHXBoZ6w8CS1/yVhD2GT8HhwLAnt
m60E7WzmZJeOTBARu2rbiuhEZNHWjtp6LQGze6OB9xmX9U63yfAyLKm7G5dm2v71n3EmJ4JVRm14
zmYb/jDv1C7qrRdZjk4eTpuQcTlMXAcIIbaJMTgC0xlPiUCtt1W8bBdehY3Q4qPIuAosfnlWqFTE
5L+kd2js76HI/O3Ud/Wm0Tgih2EFoTHiZbaDbUeiePt59l2H9BmRa+Wk9EGNBuTniix9yOzwIdvZ
S/KeSr4PYgJqIcrNFFkPTEZokWazKDwWidPdDTwON82g7iFKb3LXGjbUsDIuAU/eSMU4YhjFMDNI
QO7jhe8TeYAmtDck31+TIiJemr2k+8o3h86Ed/nClt5teo2Anjy21XXpkkaU3cm37BWzGP9MGkzd
lM0oSPwy0KMneo/SnfPe5qCf/fBlAT/XhM68/Qv2q6NxggDlctVzG8o2xJKeG4rHdjyJb/MaicIS
gbgGTOgd+ljvE2mdwIo7945d2Vfz+mGMhLc6KKYbUQbBg7Cy4GGecCjIMiLzE9Q8Y2+duHG/WqpY
UVgJ2tjIkucGFgxpryYBDoiHug6Br/pcL3bM26TZ9bjpW0tRJomrI4C0d9toQzxz+ZPNeXYztGRl
g6pyt1UlOcbZwZL5X/RFFcMrtlnaNrhxeSNg/0DX5zZIHxYPggF/lX4f3CdtVjYAosi16OEVYH1O
tl2C7JmkQ3evx4X+jbX/egqIFfBGsRCr433qDh95gJBdjfgqmywLET+9kaWk8k5Jt2zG2LZ+lf0I
6NrQ6hKzAZlb71fCBr3J4/Q6gdNIl577IPrUOiY1Gdc6nB2KyRdsC4WetyKeyqMD98Xl53gV2ZBJ
ZvUiLe0HbJLBOY7Bm1hxrz6jYnk57GKuV9+iNx+d5JKvfMyVS/0x1P789bkIrmfCqT+6MOEhmrbW
s+UilZFbxsoVPYy5FSHbR+mbrbG1NX1tXZyWYsSiZIadxvA3pPovyBXilcAoUWq/RbWYiflUIb18
mmWEQXJQhDOneu4vxsb4RbtHhaCfWuexjR8he3zzhHy1fDe7i5n6r7s+vUkXWz3wXkUUTfL6x2X/
HIR19R3JQmGVBUIoO44cmjiIHUAPKcrU+mqT/qKXYTWsaGJVHdYanrg2uYPB2o76SRgzvnaRXm4F
VTpXqln8Ny9BMQAF1F/3gX1v7MK8BCoud5GnrG0bYMkr467dT41LG0Mpw+vMNu5zbBZxriXBqJwO
9mf+7SC3I3Uqh/hsI3a8LHPp3q//5QxSvNg8xe+beT7E5pjlwXhu+/RzrZB4SIsQ14lVO5tidGa8
fyEOCzlgdvrrl3WYLycaqJ8tRcYWJQZRF77I3aLL4G4uCUpkprhLu+JVW+y8p9nJ7nyvAp+mWqyF
Qd/cetQ0HoKu+rbnrLn96wcfB/xYh1TBGoYqWm7oga3uzfqD5Bp+HxEU0B7mAZARx8WZXOoK3PIS
UcYxFYDzPTyt7bwb8tR50GPFUZQT9cNhAdF2NTaD0CpvyL+ZQ5FjPcQd2ux6gWMR7c/WbC8mGCJA
NhGXoyy9ZgrlyPMwMqC+mGc109U6T6EmiAIHVMKNtWcuOWtNz8+IyJHX4LaykrseAm7rTfKi6sC5
N0SfamG/tqGcSTRdOXl56zdt/7tS3bFKCIQMpnqTRuvrsJOfahz9nVhfq3gYv/1RZLecaOT6Hvy6
tAGMHweLwztEzYLKB206A+rcSbymK4PNn8hIu1IxynrJXdcwFgVtWbIwyl5IILXspiycK22Wf4nh
K40prcyG8a/ONe+o6/iuN1IdaQRN0ujG6pNlo1Sq9lon2FFLzGp9VV+3okJA6TVWLrd/7KtFHUOv
fJiystkSuuw8BC0zQ8qeYZptkpCYoszw3jQSI66XXy0aRPc0nQspSR3Hjxwq7JD6wkFrxJciEnVO
6FW6npZAHYqZ9sdSiUNQxfmdgQd7bkcmcFm/TnVefMR2+GHxEjy27IQ55smH23gvPgFLvfmiVo+y
acuzrPn2IrDbn3TwvhQJ+LIoDvXJbiWr4vX/DxKNm6GpftZRqS7hv/mReAduxaN8X+XsEQEuMpsS
4LDcMri4XFOmNk0PMAtZsxFTyxpQxgtp483YvYaKbMiUVdcFahK2lFzhgarISvWrShftAR1hcjCT
PORFlHKlMAQBGo9vl+rKnend5THvgxyOYHPusv0UqfXCWYAh4JLrKYx4cZ7N7wkNNljQuuZWqth9
rJflMIPu7kGZi6W/TVh/7NzQw/JpBjjiLd4qWWGS0BkC4KCX6blOEu8BEMO6d02b3nmjj1ecgiRa
GzAZODiFH/Ixgfc8peNDbyHvE5rhyWZjTWtkWJwgAXt7FpF8JpYp2Q5OWdOzOyyboRTpoQlbsh12
Hb+IYn4VysmewtnGV0s9EQkRKj97iD4OiwR2KNiUqxpjSOv3zU1hXHL2MJ1SqoxuiszkT3WbMoct
NkkqLhtXxuqb/VwG1qWNZ+viSkaFYFTUnLFJJoufd3esu5B6vWEiNIPa0g9gMP2eb4jD7TdxI/3U
28TXiPbH2XvCYfXodEAnkoI+Tp/ZkydvvJ9YQgN8yMW+mKaPAQevilkwdynkLs/R59r4L5wQwAda
cekC3v6dLHr8kzDoizh4aNvZHFNaKUJWMWAMh3uQwYRCs0wi9ibktNt28o6pIRpnO2X1pGdVPuWk
F/3+tiS28SeBWF+wadXUV3P/g1THPzlM2dlTkq7gINAg+Tvz6fltlN45PrGaMn8WlvjVmuVjHoGl
Q/b5uMtD8cU2ae94xOMzXssMYewKNXPiiYXNh35HGDwIiIVPlrLM/rQBBN/E3OUm+hplYW5hkk47
6swWFITKJehkn5uwiV9THsx1Uezx6DSbRACb6nrCGYu7t1PvU1ohldRED+YpO2q/WvVSQk74E1nX
GcTLAdKdKf1T6qDdhIbgqXH74nn2sk/HX4gceyQUibWpMyQQv9V3GQa7e2rvrpbMVMcBeN/Jju5G
sMpPM6odlzPOBATLkqd7c+8tFn+/6Ka3zC1fZ7YbWLDwVvtBkp/V+sPYA6j/6z+B8B2o/mxpxnb7
XThJjxhhflOzXjrVwXzTpxzSSSPkaRrh3Hu0qkNIt/EF13bDeUkltEntHfSJ9DaIMKf5BIxXw7vc
Zw3cZJM9tEabJ9HTutD6YUF+x9n0ItU/nosmEujX1mubLztO98OMdrAs1HrEQZM+1Wn37qf2dO46
ihoKXz7XA0uU3n8ZRHHXF7C+89ZNjrPtbkiF52en7V9YEyy7PBojSGkxn7JqKAhezNGuyUizFPm6
1p/y8a0oFpcUmBs+lNIr0KjYrdTg73ZeH3Cqtp6Ey4Z3pW7iow5Hj+ty4D3QdHwDVlbgKuanEpVX
d6HNnzMckjwf4AXk6R3s6qOqgPCbgCCQPWEJ8vvlElup+zTXZ5mKy0gV7Lc/JJ+OwdSNuWiiEgpI
oAwJ8kKL2/aIpiM2dab4Ogbzp3l7JyAiaqoXYkDoaQjQRYjsVzS8e3n4vJ6cG0UOUzU2kZE6effj
+Gg4i4ZI/zQCCyOWIqIelgAaHn+AGquue4PHN9RE7thmsoWtuLCw1FPxTxdBgKxzAN1r78dFBPRy
25jdfLaGHrlSwdIDHkIz8oau3pdXt6jZNdcdBByHDVlmJJSKpIGi23VfFaH2QpFWlC5WXqdg8xxk
HQZy9ybKDQrMUMD5jqBdOuljxlp7L01JAHOdRpR+ihO/JrwICoBGwx0z+fIQFhG+3LLKNoPzORk5
nbrOvqg4+qxKv7ytU1DzsSG7XYeN2tUZjUkDRHL6jcyXT8n4C9wBqEYBKLY8Rf2cJRU5Q/27Y7cI
mMv/MxHXqibFishzze0SzXwAx+atjQnLS+g0ABc2iX2y4wnozhr/y+0Cz50o0Z6aANyQbb4Ms926
EXE/XOJCXkJ6p7TuJ7fJz0Hw7jtmfFKVIP6XZdGLoM/2uuqbCdF5bu/C9LXoyquk+O6m+Nw3+BZB
SvI5XMQh5ZNJi19CfBBZ2hPWA+WxeMQK67NL4OoNq/BsugDvYdtu+CPXO8py7xX5rzCq1VUS0TW0
ZH+i+VYJDiuYt2kLxZNZGKBuW2v8Csy5oXAP0yr11hg2BvHZjSt03OFgN4pnz0LUo+yOylcEDzGf
Vm2ljwiyEc27Ex2fMsMdUvMGioegu2UfA7SoCp3THBVbfiq94DF498WYglmRyT7EYdqUqz3GpeVk
aNKTU8/LcZhwxvpzZ93JlPuE7noeySG2XK9c9QmuPxt/4J0/RpCETEwyPE1wkttpMz7KyAHLVmNX
aluXb9sECzhzqI9EnCxQCMhjucw5dpXhSomTr6SWbxhCBu5xSu2dUeUv2ulfetTqX84KF7LCX+z9
xzPbDv1iUufJUPlQjvNyw+e8uEugB/baBHfRSB18GRXHqbs/ryEQmcJ6T6Y70lRf+WBeTI91QHd5
uquRqc9ZssBStLjZdGX1bAa9k32bXSyG5Q1A2w+TBsUur3UKcqOIz4mffqRUAD0uK+VAemuPuEFu
cLmF3MxKuE+BhS+lQTgByRGIDSuaYm873qlrVXXvEfV6qRviTs7gkGJTRILptUkkJT6dl1XHTkEL
sehxXN/U+jz10anOdXFQSr6U/ur0LIDpJ3ZJeFmTJLHX2QpxhggPY9PRpeFc9+Vwr/Z5D/w5ypBE
VHTpJEbYgHUYqJ2GgO7IdU7CGfGGm9QvGMWnKjk69RNFqiTpiwgnnC1OJe/e2sb1+dcP7nywvLR7
0HqxjpkKMWyGNyMZrFrEl5xr5L40+mnuOCKhbf+vHyLBP6rBhyXDfKK+QohLPxJJcn8x85ByymP8
sT2tHGXrQ6ahiMykPNgmpgUfescGY1d05hL4xr8KjAbWNTlZI0kMqn6SjgmFWHg7zIxmcn6I6eS+
qGyhDp4asINYr3BK08BkeD/fJHkn2e3TrLZkuXudO21zjGuy2AKI+lWtHIaClq3rLEj4RpHfPRUZ
j7HBV/yqZytyHu59jkpGrSrji0Rs4cm0HTJc4HMR30/TFN/3uFqnyidglppLPA72s5V66YPfZxvW
zgvJnNyibZQLQNr5dJZp8TVPOrtpCr6aqcI6Hy4gHOfF82FvkqqzgJVwsdwHSeF/NBPBI5ATfpJc
gGqbmxhH5HVattzc3ZJkXpZG3EMpRnD+TF41k0xgdswXhL2qY8zumck2Q8xWQBtSqQttyTeRRfUR
DisqrBr1JSgfvcpUIc8ZS6RtOJUCnBkqVGWP+Vsbco+bJ8e7d2rrsxdlupZY8Y5qFJnJsWLc9IN7
TCD03kQjN47I3NlRqygtoZtC5dj2ogzaRTADLzXFeBnSqOJv6k8Z0WnjYV9uR1oToiSdLnU1405m
dmLVirrEqX0bdZLFyyyHbZd+hKs9M4DOMub4hGyXABROB/eKSWS+KqMq5vFUH/kAticrwBYGAjA/
AK6AjNuOx9yaKDtspsPikOIIoqF/1uWoNhyR8tWs+3+7tr4B7xDx4OK6a1shtyEmQYIP9ObYLvVF
VEpmN31POrchypdkrn/GrPjGPiTfs6b5cJJiek4FQOEMBiX+xayjK7XLb0ZPrl0nyCCrJbVXBRcK
MO4StElTb4Qhz9LzQFFJku/UTOm58DiFApqf6WTub2HUc27ocjW3B/VWMHd0aU437jjsdYRMPU/m
1k+n5UiljSdiDN1Lf+HjGe+ySKo1zZq+G6fYU4J5sMIiOIyx9z7lGA3pjdsOpfUZ6OGVPaAkY+Ps
qIp8bRpoH9jUhsp9xgVL+svR8042nXMh9+5E/Wst029PYqaOkvLOp3tgx/7/4sRQoC3HKw+mx2Xl
FDQbuRTtbdxhHnkBaH0sAOJrXI7nJEMzzHSKgzuo7pSWz/Q2UWnFqFmFbKpim9NVtymfRxcPWyem
b+k49aO3/iCthEyNJ44V7QXwQSd5crs/kQebPlxwezXGCq+5Qt6F5TCsywdS416U7zGZRUcrE7RH
VviwpgEwg80KzsOSGI6nOaPlKgBAs0t8sge6TiMwvHyIvVEO4H+jNYkXN3eBER7FkQ6sPg2UccI9
t9OhT/YjtNvndNJm3wRBT9J4U3gZB+EySIZVuDk8N1g8Mgod/CYxzN/JQ2KRwmk6j7tmN5dvJYG0
3Cvcj6qRCxk1dyNl/xlQoqZDuOeKrHWrbLQFsqpKRnvXHZ8Qp55hYB1hWz3TcIClH++4VO+t59KV
0hSPVSi2ixnxhRFkwpmG8bJJ3xveP4TNwKLoxGxDqM9dTByqaxoeOP2FLUS5q2LnRSRIzbjPB7HQ
OBMyBHUtGY4YrIhtzzcOTAzZkVgeBixmK3EJpOvA6Ivh/MoEKY0vfhKdMT4myb3K4/di7Fi6sxNT
jhXhb2T3wSeIjGrDnagX3r6lCOE6Lt1fmTWIYwPsQQUICFkxnUfVvxYRwI2wMn+4x5yb1LsyIo64
O9U7g2gQFgs2NCoUt7EKf2qS2Jasvnpd0BPIQ8bLcxjvONmwcrbiuoC/fao7rixBu5mmInt1I/cS
2tN+zMsXu5xJTgX3OgF7aSk6BVzgjaFrntzafdUFfd1S4JAUOVeIOJ1ppQMBUkFolCL8qAdgXWmn
XhILQIupXBKqcPEYTU9FjX7txO8i81nlbHCpCdYvPFzaOYGs4FOBFLBZ39Ru/dvGGcXSZLIIwzi3
Ih8fw4lbUtz0G4mPnF9+qYqJmrwGsSajmPcVd5iPk1kSM82q5rqYGP9KV8ktM0PzsGLW0yBlHKmm
n5mz76LJ2l96atEv05yeLUOXTlfl32nLPTocPOKgWpCPXfc/cRPAExqIv07dvFzDjEfoa+3+jjdH
d8Y2c/GianheEvuWte5xmVz/PhrCJ4kasg3Qh6/zoukPDSiWbTXQbO6YItwWYZdjkhTkK1OnePBt
9xAI/aGRKO5nRd2DJ7pPI81LS3we74b1FLlk7zLsCLvFwT5Idr47Dq5LGknKR8q2w9t6gS3MQ/kp
rxr3OkuHiIWKzVii7HuGMw6lHmek2yExOd68belWuZ9dUHsz+0WYmUQI2yjld1KYnMQDyJL6d7LU
ZjuREepH3rwAowrHfUes+qB+69A51nUVfOmQfdDkv2ZRemH23ZVz9djl/UNio/Yq77thxzGFtKPY
KXARdxBbP4p2qT0CwA7YUcZyQAzm++3K81QX0R0JkJLIkXsfIBjfJjbuvkJRodTpaOMGfXVqy6XH
zm5/93peTk5bZ9eyz/Be2M3ZhBUxFZad+95HrOpSHkItf81VSZUBz0MCYDLXYtu5syY4VYBfs/xN
LGogGylMI643bGTAo2U+XArHad9tGgU92UO6jzX4InDYZmJxnPTHOIrB3PekBLuZ3ZvU1p2VDk9t
jcfHmVHkHTaBxCrpngO49kVy7SPEXn+fYLO9IEftMmDpV3gXokfX5Jc2wNPoFGzUBzPuTY+fQ7Xs
YuYop6TxWgqreOKeVNvF9yIil/Boc9+xLxlSnTIS1CyDTH8KGPKcZMGQAcyRcrMBs/SFveB4xQFk
HYaY+3dq+N2l/TuYbX3yLHHv9GvIfOjMrizAQgpiQ8s49ge01ZFaQr2chaPSU+ADZ6gc7JhlNhPT
9d29nGyehm0l0ecA9czx72R2yufYtb9x+1BKWqG4Zjjtd0Zy2go/714tGJc8vnx5aBpc59OQayCj
JTnEMmccLQGqDIK4vJczOTQERRWXMgadELwc19xxYOnSd7DE2RE+L+W7Z0haNqF3uzbw3lKTTmOP
9tk5EEiWUTrsCxcQUqhZGkZLjUsVL/Vhgkl439PE2SWee3Qsksw853aardeGr/QkoKL8pg/+kb+E
NcCIiaL3qpwEOo296W3FWmJJo49pXbrnqXJfxwxyuxcBP5ya6cfHomC85NSnUEa7MkBsb9xLGrp4
LnQAe7QEpQLD0b7F0UW6VycbaTWaqsPplDcgVVI23J3MACJojiK0exyrUAhC5B7b6V9TnBhXTdg/
+sVytmbUbVsGL1RQQKaowOfrjLdtwMfZzP0NKi6p3Dajr7wFAgPAtB2ZNpRo+BxN9uPo5K9dPN5k
0vzBxDhdwQ/jdPpZCIhS4suwT64My1V/Q7U60eRqCnB30y0geeBXM8+FdBG/4yz+TfUck9mUHmsV
A/njxmCcGX6ES/4+bKO3Vitxs9YYC281cfV5QLZkodI+NSCXSjPeMGdmp27qL/g46pOX007opKyT
BmrC8RuXgO4X7NlBf5TLG0vm8Fp0NQA9P/tVX5wpuzTD8KNE8Wm39iNQjl+8xkcvxJo2WJ23SSLy
Ugoc+wjgJfOpVHXlLkLcw+nTrWFecbbscWvbTGq5hwtiyULe7/EPl+6VuYUjRBKa62LWljWFG4nR
H8r2X0L8gouSv6Z4PodLSHuqR8yGHMRCmJHNVUp+hTpZ2lRIJvFQgyTQP5X0+J7KPHq0bIpdIpRJ
3sfIyBSAkPqtl4Ol5pM7FZLQM86YvstOnLHW7aj9XyJoQZ6NRwIM/V0Lv32mKnXQ4yOGFng9hNbT
sDroJWTxSQTg3IDispNOHWuWAAed9a8hEvpkVLwfCc9dsbS/FPJmptbdwUY1RTNbrkDG1wvUWdx5
pMAdCS+MdEuSjOS1M/cOTfUYlvm5rLipceXlXLJH8H1wi1rrK4gbWDogpjIZnMf0jOOMrIgK25OU
S3oQpDGgvcXpcy4J15fvSaif3M6e7lIieift2VzvRwzrZsk/VcV6Ndb9u1ogD/C+egfQgaOPefZ6
6lA3e6WPYJEINAvoEzlT774MiIdZir7ArIX9IYga9356JkG0TsDDiRvysZIEOF2gBEvUPKuYAGaM
Kd+gLI0BA9W6MOsOWnM7m1DSrCns4Bvxf/fmwAm2jQP+fssLwbAF5SYOmCn8QJ/5sm+jsvqjcb75
tOrQ/w3RNeHSs4Mn/stWhAqKy+ih8CSaUvEcSAX5zFGUr/nqFTMVgnEcDPCBiPosK/yyt1R1bHN/
PphKhuw5q4G02xA/YMQ1gGyiB1uJ4VS6Pi6zJKEMOQO8geOx2PhezVWqp3Jcef0M2YQPZOyn37Wb
Z4yxg9g3EdySPgq9x6X5WnycZk6VXM9YMr+z/nnGIXADNfAZ3wdv6PDLiZz6mrsIaPOg+oQVZOG2
sjEkH8vYv9eMzo9zAYTPWGX7wvr+Zq665zST/bdo/DNxE7Md7cHhWFirpwxc5NFlP+Hb+cUhnhJX
tn1kRXTTe+773JT6hlMu3YaD6Hj8MeNCjqLspILRzXyTkVdO3q0CoNFCgWxhCGbkHplbwVERpOLe
Hv+4Swh00VATTr95kHYET+b4q/RZ/A3y02k0ZepJCTSuoqReONk+l+4uLoXCA4mp1HMgkC6WjcQc
sNumz6mYLDxyTUxRii1eqsUF99yw7emzahe7AnoKjNGdHQdwtDHe9SLelHLeli75Cp2JOwp6Y3DK
lLnRxsiSmncvu8+iemYb9zQM2Ji8iOcS8mV7jQlZbKch/CkBT3S92HNX+GONXPZsVsiBhy1v4Li8
Dk/9bJ9MO1BRaWXklevkKx6wXTdujYzV4MqgAG6ie4foahyy+gh4WavypWiicN/me5sF3sGJcUig
2pJ/n0h9Dr+run1eNGZsB0l44OakGVtPvFnmqy44YIClilu0u6BtX7VjIAbrZoMnczMyUGYT/fVB
NdFajMOCwOGF5h2CZ7mf7RPfeSNZSsYw/DB/rND9aCuCNmRiWDlX8iEhXcX8sisT61MkmFUbe15n
7WZP2oa4eRj8JeC+zJopNfhVePaIdk/oBbP8NkfgGG4twzcyQs7Oq66+8jqCaZhPX0d/PqZtf3BN
Q+qoK30EHfB+btLfWGZ4sZPeoxmg/6KohnoCNnOm6j5wDrobOuux9RGVovL4bxGD/9l9+C/A2O+r
pDTdv/0PhwjCP7v2taSlw1eSUg9NGcPq6v+ba59Fb1PwOi3osFAEZhGLTT6pYAeTa9KILF4MSGpo
Ncqkbe1ltnJbh+otpLFdGlJS/48vR/1vX46yXVSTQAdSCcddv9y/fTkicaolVNm0rzy2YinenXGs
qJVbBrONWMtDfMh+I3xxWDjJp2esS90E1d7q5G9FYHKTlzUv3fQiATqaVjj/0SXya/pXvB3/p28X
eYn/8u1Sa7TB+SttoTkL/vnrq4lPqbzolv1UNiBGFDagmn7bQ0Bf/dVIRnsXs+27knV6b1Za1gx1
a1bfIq05agYSrSTft+VIDbSMeUf+/2jNf6PphPfS/z1d89yyd23/KV5DHoazia7Q/2wldV3Bcssm
GBV4rqJg9D8SNtr5h0MbqCDjwq8rJ/hbwsb7B75c0jCS3xLA7vhb04n4hxba9gLf5ThmExr8d1pJ
A+3983svsKUrPZc/UBKy5fNK3crfPxtR1jstKZ/+wP72iSUfqcQGVpj7mdjQAtvafp5BfjSlvBCa
Z99rzZtyWNc9lJbhEKxPTR0fx5Oj2COlKHbpTJXA0HmX0QFMGZkRCoxHS3sNp1Pn9glDzBYY6kaP
rPKN6/xEpO3L5iHDmobzpWdwdfSpGL+iRy1muQ3k0LIS36W6/Z2tvVQtSrHUFfPScmOHyV0upr3C
NshRRCAQkaizC4C9k73tAvOS9IQYp/CrCMqP2rduumSOt4s/P6TqxS44rOxZvc6zf9KkC1yrfCRw
4lw5U/00zEUIlw20r/i0I/e7BTBEkveHs+yWMIG4ymN/upqletMjoQRfTRTEUxsMY5n8Kn10xcHH
DAqYkBArBlPufqVVnqpo+Ew6WjKWCv8918e2Guc9OFxgjdCHontwgePiQerPyeuIgeVdSmubCZ1b
Q7Ly6GGGimRwiq2+gtbBv0414mbETANrf0oOSZNtHBTCPqAnvLBIZ0CEHzf54D2mNgmeUnMypI2o
H1rH2eSMxUE97orB5wQcnOoA0bDVRJVldckRpa6nGPYTNY+8qFjSSGxn9+k0cQOxc6S4Yt7gziKB
bvmcYq13XbONvBkr8L9SRasCVVxJm4p26cMTjQSj7UxvlsgyikGovdJY//GE4oYi5lhuKRvXshxB
/cEFbXDgeWHnbbUcL3Wc3i7+SxykNiVSCatsnYybgYsOZyTtt7rmUB1Z3acRN/yRhsUNO7cbLL7k
5CWqsWlmRIcE5n2b5FRqqN/lgn9j7rANCch+Kq00GdOh3ai6Nai2WUxfHiGSPJ2/h5rEcQrETUXB
faKWI+j/Uwutna1vfteZAvxuTSbYxkWBhysiHZX1K2kSDBptZyTHxGNu3tk90MTOhvNaVP2b7tPb
wkITWDXBIOlhHqBd51RyXnvNqzDWZ7XQ1Fo4XXDdFlyQ3QiHCUOcHmu2/SJur1IuOgvtQdiDLF4I
xhrH1OTXcnlUIxhEAMMpCjrGMuLo8cJNIVyF/jLZztL6RV/rGgSB2p7HCFCOTSTCruDY+ACkemwG
VxkjIi6xBdd3wCjsyhIbi5+8JFxBRz84Bd3yky34gQMA5cSom8cBsZoeipixQ7sxL2j8hq765BG0
HSyLn8jYxSbAICRQiKKzzxy9tMXF6IpLxhttJUhkQ/7HT3uEEwBNMyQGVelPZ6VOjCTOG3p2PDwT
nsf8FQ+0DK6MCtTF/oyUP+KxZsTN4hBbvH2sVsAF3JwApYwsXj8nFeIn/qAqJqybPydSPnua/PsK
zFCQMxTG/gl8zM3cOsCKQtqWkP0JvHD/hEcu987y24fEgQjZ7pqVzbFCOkazuhvhdlTwO5ZMYxhf
kR7xCvfI2aLsi7D+rWbIHWO+PDfjlGw6le7z1GCxsmd8eti2iwVwCE4q7zCW5tiPNTIj65vFvxQr
bCRE97JX/EjSMxjmEEnYRK54kvYtXGEl3YotSeCXDADkLFudOrgmLo5Qfrf77+ydSXPcyHaF/4rD
e3QACSSGhTc1zySrOEkbBCmyMY+JxPTr/ZX62eH2wvG88M4RLxSvB6klEpW4ee4536E4AOTJ8Bt+
8s45/mlFQbbpKLzf1GL4NrqbdP1rPwXP85g+ljZ4t8Q/TvfMHnB5dDaHhaxJl0YIX5urqWfs8/Az
wii5baPaxRDlW9sMxZVKQThfimPY9Bt/OxiR/eAOZKpbMssvU4zMMtVu8QsJchOKjuWlQfIl4ZLV
zpImpBjVLnIpxtFuWi6lwdcfR80qE8ZD69H8zLeGFxBGnCiAB+GUyROAGQxj5dBvsiQgQuWoW+VE
92ZZe2OrCmBTWd+FTT/ZNCnhThJ+SzMyt3k7MrfPaiRJEfOiD9S2SS7QIJIzNHprF7TDOcLcw+3U
0+v2Xrxg5zh3ZBhSqvSD13ayqYOsXxoUIi5ELSYw3ep1tEL4fHGyFWDzF2YJJnDq3CdG9eGAcWZf
jtNr57gveYvffgjgBI3588gjcRFgJbI4SoisDkc5A9GjMehHJbDyor/npxZrfddZ73MbUaQdanB+
mH3XJAPCTDSnhDDCgTAbu3+neXLbJl7H2JIwoA3OKYmzXe0rVhJN+xvgftBh+41/wL4/FJdh7PA7
zUGx5AuEo1+ujRYkaBpN3BEGYFbRCIrewFwG26RZG03yzAXxR6dcdKuQFiF2JobT7Oto3JDQi5d+
KGcaIkpnw+z900zmJ1Q5+CQS/HcRA46LQuoHvY6IQFa5LwHWA4MCn/ktns39pTbvAltcxlsETsyP
VfrQ5wVv9Wl+ipLocyisL20kEUsdmztsYCIDLToTYcNU1G9klk1pJWGAiiDvzSgRZYfRumlW2ZYY
3dXc6W3Y+/4tMcGXGuyt12lWp7jeCrY3La+O+mJQbF0IZHe7P7fKeSQlpgCS9u4KhMhNR9rjBQ87
KHXyI+AT7mKmF0KNGoAFwh/xCv4li4gNBj6605MOs2Gvlp4BsI6pfUcsCy4VXa4RQwSr5ZRluPy0
20pd4ffeQl9UF5oXUXvmOlqz5X8c+aIc8vHkJGWyzWDSLqOe65RI42It6virLmldLa0YyCtkTtcc
WexDt6rJftRqfAz8zNh2CelnI5mdo91rOhItf1MFXCZdfEBGnFob7huYcppo3FoWelCo/9RF+tab
DstcnyI310cVNyK4RoG6GIZQxyydJbfaZoCtwUDo3Q3wOVWazBMToaYq3nadD1jX4lj1PdBkHq7T
mhlFe81ek3VjYqUrA5li1Wjx3QHKYg5JV0MYYMsPzGXm00kxGfbR92SzTIs7XEmU70xpLZ1dKa9V
CjcRagkb2Iw3QekhGVXxze6RdeYZ0wVx0WA1xum+T3P2o7CJNwhwYCMU8gxz2ckIfjRhiY+/TKeV
NHlMmqYIUAinZ56BTV+WYjkMYOSn6HfNxXc5hJ86scS6UMDOxDmh7WLTKPsNCpm/IGK+nEd+F3PE
H7prmJ5J0XWgRLZGqh9yg2nHnJsn4ZfWKmqo5WtH9yMjw5XUlKjPzG5W0YFpJFVQ10BRpbxqXBeU
0gfhMpc8s4yf5znpWJfxyWzM9WyXd5l7IhkeJFssfR+pAz4UC9yLD9tjpS28wn6tX0qRnPwJQ5yl
qnaPyYnodj2/Et02MY0tmpRhgDs9ZQulYAnZYG+pboRsgPH/6D0mjlKlb0GKwyjz/OrcI8MvHSI2
2Dq9bSV9FssyoFe9kavQwE/FZ5p6P4eNP7loPvkwrH3jh1FQ5xcW4NXL1DRWdom7IpHfc1pN4OIK
Z4WF4Ivo3S9qVjvqySBVqYFGQXxnz6PNps2237IeTVuFkGNEe4tWzcgFuQgzyhDL8NVkt8ExkDxX
sjyIXBJL1M5H69TfIH26NFj2Lu+rAPfwPd9MACQPAYFPEW85oeSbHElbFGN8tNPUWFqBfYekBM4x
5iM2Zipfkk/3NzYsQqtmYZH2LrxCLJ/spE9dcGpyO1s2tQpPFfEnw6Ch0XeDeitK3Du7zumSlaj9
P6VixThol3Go/5Z+tzfC+uYL/6G3/WBxt/Ox/XcNjIa9pOyQMi9kNurDvOwSeIQw6iL4Hj2KtHo+
2wtppNfULeeNP5NbYUps8l03SFrpAugJ9NnViCPrRqCoaoNiuskGDGmV1yqh7Snlk7aqwxYukhzy
Pf9RiKjQXhsL067o6DCov8LU+TQHVkzRIG+NzD5Dj1ZVcDJQd/03P9IGJ499phNoo4EGIEx0DC/Q
6gEgHIp4/Eq5DM0hIdq7Z0MDAq/R+YIIAzFcLhG86PogA2PXJsjSdh8BEsDHwDvIP1SZ+SMrIoCX
PRVbGJ/LrTT0zapJxs2RseUUfjKkhdzsxWu+7t+ToPALD/usIUON4X1LkhyqIJ7WqpvuTWzld2SD
3cRzaY3YCiZeB8s49wVegPTsa7R8EE1Aohsgp2RZek7n5opXrrtENpxidgMq9S6BVb6kVf6rigom
HfadrXMxvABsZ1n+SIGg4SxsHvSQkvZF3neNdUZUuqKLZSoFSHT5ZWGzgNDEtreDxNNr/+v/xZt/
RrwRKBn/IxflUZfpx+ffuCh//ZS/uCie+0dgoxXCMLEsKWwH2eQv1caz/6BQDikHS5QHO+UuqPyD
i2LDRbGE5/hoOb8VHWRPVeku/rd/FcEf0kHg42eiioJaEf8b1cazEI3+phianuTGbBP6dST/c9CH
/qbacMl1ExAb2xBLE1g/k9LoyLfDx6gNh33JEb+G/Bk/lgReD1OPxu05FOMUFpU+AC14S8neLJ/b
eGT/DdMiPPTg11aZR+MZFYHJrmApsPNJk251nfW02ZqS+F5rPLqAJLi2t/Fnl6thG+OSJNNjc0XM
LaqJRvy6BwL81WNsJOMlbBzopmWp1SeVQPaOIIe/mdtSPFDuHTK9qOBnDff3lShGvPUzzfyC6BXs
OK+DTWMB3JqdwvyeAtDCi8iL2q/Jp9zDd8Y4QQglo5haE/ZY1aTPAwxACvgkVHelKvIvuL5pjh7G
+Wxk7l16GfQ10ZWNcWHg6KgoMdpzv6xeRGbxybWn+yRCJIZmyIoCJYIF7d19SxSqV9QI6jHnKmZh
neS3CeC5phpOePWmwLW5hvo2Ydhp5J7VD2EEYlIZfdbwUEYVQd5laP8VRBXpj5GNSqhsAkmqnS5N
gj2PtXMkb8hk4dmqTQ/kODkApd3m3U0mOkqdqf7FoP2nB5nhY4j1T5j/RQswnAVKUxfU4mBpR5jx
huAdu3sNoxD8p1lF01nrOf/yRUGEjsfgVcmBy78OsofGaozHcuZWsDAdVrC1JDdFuufuG20C89Jl
ctyqjASYDp3oHExByOBmsv9PW2I9dC2Fe9aQ40oEljq1Chx26ztEMVLNIrASOHPqlht/YdSsjSer
KB4jt8oucTiOlLs5zfwGJdCHF1I1b4Y2p/PcNfk2YV9EeMi6A6Y6Qhr0dAF3qfhXF2Aa413d9Q4p
LMX1qBFNsGktVJgBf8g+MuE95E6HWU+LYZMA0NqoqfWeA+6YG2KB+YcbA7By1R3Mh58mXFgss29z
aRjLcYIWYExkdWrDB5GXeYJmOQ71rRd0+dVxsvnBqh0QkEPZHmLTfWTIPFR0jF1QS6pVDTgDxq7w
nmv8dVuZV8HWtVoXk2DaHIj+tB9ZMt5rQpPZfzIaKnD7e8EbzwV43L50H+cwI39vtA5/pILG2CRl
kYur1d40HhGOOkr9RZHDr8H0mR5ouKFxXjQ4g3jGdm4Hbscgh1gvm8QJrikT1GKqHLERpQX1bCqt
Iw1CHS/ibN6Fc4eTFp5Kea5Txmv2L8GGFLYPI4koic2fHbAigX1HyYkbbzVveIpKGJ8TS6O0x3iE
COWRUrfpz16zchbb2R/LEytc9710hoDA2wwK3M2yJxyfetVrI+YqGDG81xI0ScsXv6hHtvVeC064
yKri7Aw6/G5mimDrIk5uheOJTReEIxwDqOpmVoVvdg5uIJtsXC/B0B/MhvmqzAcf/4uDE0iJpNuI
ZMDc7SJLLxI8hIvKnPlaDNS/cD0s4hBKwZTX68idC3B7+GE+QnoDd16goZU1feQ/5I7S28KY6kPm
5tVem4n9MJhhT+tGj97Y9hOyDi026XtLan3dxE52o2gO/LkVYtkMC2IJorybRrtJ0m1jJVuWTO6f
7Qw4PJgG79LnXc+Y14TsM2llrRZdWbtLe+SG085d+TAPWO3AVvgn5WEoy/g0HZKKT0NQZuImrXRe
jjAOcInP/fc8VGa26IlkYy33UFj7wf3IUxt7eAlp8zqpWCertsssznf4DJrURbdM8kBeu06pc4/9
Ce02/TCt8dCXePkmAyOhzENaXkcVn1rDxJJFydm+GqNsJaYgec3q1qEDiaXH0mPQ3k0gEyX47h6z
YgEK432cPaKNhDp2tW7aRyBA3beXYoZcKNYQ2AVVcE3mMdozHs0XkhPdVsgRCzH86DezMEJjjbFR
3s/REu0Tj/SprYh05UhEaN5Gl2RPdjQ0p9rnPqZBf0P9fTEcXz00IxeGIcSNIruWfsB+SDp3ldQ9
X8DYmKobgX0fo3elbwXcEjD3UGHvPpV+fja1ieI+oT04ML+R+JdNSQZsyBNWFM1QnWqopue25xa3
INBovloIVaum5jGt2HmutaBxyuRDt5qxgK700EI5bbryJOnPuYVum33Fui7sU1hGMGdIl5THlidh
54GgYeKGdbbDv+qPizqb0JWSxukPjmTfPKmseqxzMpR5wN9T4RjtdJ5RhNQ4lIUvaG3xPrnNi1Ps
mRaBaqdAMeVgLFjwp/ROUpy3luWIljsO8lKDp9kkOU6izBbVQ084YmMaCaibaFIRcmsK6CqIHX2p
nRhzfqyt1zJsBN5lEX3aHoDFaVZAG7veQKK3ua6zPL3YTnwhK5QcjVFRVtcP9q6ZlUkviD/dUIQH
Kj8845HxP9qgszZH3Zsdbev67KYQ0pEpi60OVPju5ZKkNaw0YKiTOvIwhrsgdr0L6EuXltaqewmg
F7zyjWgOmQgr4J36S7Bl3TrwlDfObHJ/izvjGnQYB/MWUzNabKxXyRhLMErODD/KvRveqJVRP1sh
u/fcSbJH12UW4vkRzYfnpD5MuImWb8il3KyDYDowT4RrTEZQbiekR7x6FiJDJMIrgb5wbwXVcOrK
0D2GkVE/GjkbBrsr9Vsdd+A5E7/9QeKsWenJDsn4ug1k5iZrdlkyGds4h4Q0RAAr3bzpCEdMcfNk
RpTujgwVBC2i6cnDXnWupJfspxqzO4OT/WvmO7nFbScuYUenVmla4TkLi+ZmSrDHi5BE1rWS7rzK
IyIfwnIgTs3oeR8T7nMSU8SXr4VJ06OPXIaRKU3qtROjUFZExl4rRwZvDBvRE3F1cwu+y9q5VYCd
VdXpVpPHXBFJrT6LoHCx/2b6anQ0TApZQEDTw7APLVSuzGK9nzVpfquGURygmTRIRKVTkrPKk3Vk
OelSYV8nFYYRKHU2tZeauzwNomcdh87OUONw8Wx64Fzs+nyDB/lc0He4xpMKx9eMURdCR0S8EeD1
1KMdbiwjsz5Ng0qBCFDPdZhdeCKK3RcYpuElkGH3YtC8ci4wqr2y29HrYEjHPdun6qEcVX/0zWT4
IA/Z3uvAbadbhUmrb2abDtdY8/qFCZFjIoUOyFcqzQ+5bbE76TzLPsmhzf4Eo+fAdLfIG6ZKr1q3
Z0XVuqbcBCIBmm6ZlHtxiB9SL2JgVWlVwzmK9M8ggaFCZHnc5UqNKytJjDfDa/v3zgyJeOPKjU5E
9TnnSomWZUPRzpd2GwfvNV6H6+TbHB5drsW9Q0NRmtZHY3Js8tB9Kbw+2ZeZOa4cC6GhxRT0Xst6
BKzb8k/CfoL3Gyp1wVo8noMaM209+1A9k4qeDvBa20Z79htEUQO+WEgYy6zS5sIvIddzeO/+9gaz
3qVcrcCltia9u6PGsdswnucIjvPwKsPATYmmohvSXpCSuifk0/ISS9rx4lW9f5qx0t3s2Ap/tWE5
43eNPdq7CbuyZ6qYC7GqyqKjfxvkLM3ZOEHv2FicrIS7L4mISfpNEZAINtR0KBnjvCtRjRuCVNZI
zYQRvI/WXL1kXK2wJ5Uu9WLcuNAP3S5Y2LhY11nJq8MtSIOwL3GvbUlIvYhia4+fzn5Q5kDNRm2P
3zyHMIJrjMQfQ5p7n3Y3Q6HQLLHDxqpwgIbD08DEmS5N/COr2jWiXa+T4iaT0mQ76iYd01TuWg8M
ZCi3EN8OZmwXkCYni0ahhpe5I9vToCyKoLM0u5peSu4ZGlf2KociejYTGbFrjmkstziQHC/k+FdO
Wm1wT6pjZVnuOVG2/plWhloJWTsw5qx0nfmu8hfu1GcHxvd2I7ktPtRahOCbKuU+Bex3XqumhO2T
xvHT/4kysf2uLh/Ft/qNgv1V1VObQOD6iwz7n3+p/pMUu/roPv72F+vfasGT/m6n67fSOT/1L1/O
/d/8Z//hv3z/U5qDJ5z/UXO4fqQfqsOK9zfZ4a+f9Q/Zwf9DeC68GueOTv0vXhE3+MPxmbtdaVqs
q/27HvEfqoP5h2WJIMCOKRzzL6niP1QH+w+IknicpW2bnCVS/m9UB8e6M1//Jjvw9gywKvleEHjY
qdz/ZlSqzHoknd0pcmYNRSYcb3iqecyj81gnaAGgpAudrZENpnWWjlBneKNe0uEGETW/tfRxlaLe
Wc4kdr3dftiJmClPC9WiiJx6rVFl6SYN9dqPskM4sakqatteR1VwK0QSPSHMEM5A6JVfOur6tRsg
rk91Jlf4FXmXOMEn4Nrwy2yB+wi6r7siPQ1O0uwoCsL41bvzYYzIqAVpBCqjFfS/mMbBozitSief
OK9L46ewEMUJpRHgG5Ot30v76EYkhf28OUZht/ULt14lM5ygMGMT60/+HTckcnJJDFIo1mjMOTZz
w0YkiL25ug7YLNZTbDxjAJnP3VB9+pCdNqGTJpvSR1SGE97+MC6xuw16R54ZEsDDx9QklXbZnmBt
6QdvHugNdcDtWEjJvxFfImAtXLUsV1047ZAs8nLFdh7QMzGBBwCnIQaJ5oKx1nuUhv3T9CG1dlyl
V10vYD+FvEpLIbodSNBFN5Yz+GifHsrC2zljYR3wwi8gTPzoYzX+tAsTpagvCybevcZ7TMC7rFZK
Ss2SSxDy6acFV0LnmCXmp9n1A+sMN3kkrPUjcmiKK/pGkzgc7dVIQ48YonDPc06GxxbhHZEaP9Se
Cpee5QKS7vmPoWukb2HkqDXQTrA+pzQgMUc6AxtD1XzWjvk1z2TgzMYmCUYAOnM2uT0EH0bi8m1m
JQhkvyKmwBtkOQ/lGXiiv5rE8FMY0GwyQeKJap6ytEl/sakRicRiC17EuPQFs4hVlU+ynd31ZO00
RvWjp9+tqFHs8GNiOA/GeGfCRA3aQYvUk3A6x8N7PHseGv865waz8fOcHlxzXBJMjTdp7f4YOP4P
dUwmDG/oKUDneyla+4ZpVXFZsDq62sv0oQzoIOJ7hxsVUWrjjpWmVI0NtlFPxa6gHDS7J6oUa4JC
2Efe0zQU8Xs8/v6BTfq+rrkjqkQGD7E7PpppN7VETYJ8zdYQRM/svaseHZoLbnSyQ4o0uqhMrsUE
Hq823rwiGV4TvDuRL+uzESVbtyliiGhf2nTitxmnP6EtA03dJcdWONlHhonmM/G7X42HHcgruOdZ
HVfyanApdZB1v7SU51zpv5DXQocvdgojxgf3dprs6X6xnkqMrTlVeV58xej7GLPdPLnTT4SUSztE
+sdQmvUlybDsxCvQStN32iUvVI9MT6ATXzBK1y9McEsQwIDchBi2dTn1O18Fj07oqFNFfIxVfvye
lFH+YHtN/mCRBrkrcQk8B76L4z3m1S3JeiRPhoqsTcA1dKOS7ujYTXeccvmeRXPFVaSujpa2TiKd
gPGbbJxrUw5PeZcKNpVrphyweTSuozH1+Upr3u8mmNzN3BErx9NSnkrVHCTC6iOB9vTx9//zFV3p
CfG6ze+/F4u+Jy0IuLbEwvaAyEt4o7HuED2xphai/hihDGHfF2++6F4gzTnw+EAqm3qg3y8IDZbx
94qOKPnyWvaG9ApJlovODU1yOnYwOmjgYpGbvVVxSZ1HjXOkCupPoNRkGx3AnvhRRhZX0domh3cw
+OQ+jbUnaWW4Yk6YlrLS0ybNo2YV1EOwTBpcR0w5iLvVxY9b6zJ0014W5P85579sZezbzq43KpQ0
u/QERWcH2z8UTExzYWhtoJdZl98/sLW1EAJie2XBIzBMQE3sF0mjZzjZfZLnjNEHjDL88iZe/1Hz
XDsZAV70elaJNdZ6K5oVJ75I2wNKQbHLPkWSEYPwxweyA86mREzAa7/G2J9mylrTlFQzo3d4boUP
D1YSj4mNeItGw+qS+PgBOFFFzTXGPFmvW/odlrPb3aPCznSEuKkWeYSvoEbKWnAN9B6rQPP5ibS/
i6hXAdNrUrCGDYE17SGDcIBXwdg0ZlDt6JEK1iI6chBw+ZEeNZ56KB+8SC/Hovwck7hBs7dQzAws
gV5idE8N/wnKVvp7XUFw6YG88GdNwLnM/Q+/62AF0Zk7mtm0hMUagrweCLV795x3KVe90xMD8XRJ
Y1qQ7lAE1+YUmXetWW3iD0x12RYNx0arCuxtkzdoG/2oaPS6+a0Wz37Y0u7TMkHmNtYad6rMY2V7
ZzZ7oM18G3YFF9gM9Y3eXJ085jHWARsHvh5H+5ftr4gxnh262LfhwDYuLmpcQM2bgCsBEai0XJb0
FX3POI0Qd09N05Q7MnTe0SHie7A467pGd+ffP+ja6WhmFjktQ18FiXRqQ60VxpRw7893ZHU+YMoa
sOBpL/4crAZpulJ3iEOMSYNWew1IY9+TK+od5ZxyUeTrtsgdyGZ9fjHIno7AFXe8geU2JAtyG5H3
WLVD6+DChv2PZifLLx4zO5FPBR8Do01nWMay2NIOymeyMHLYVIrn2SJnVObJKkgN45TbU3SGg0R2
hp3n4NrVMub4XHeSfKQs7HRD1JCKuvH+jh2lcQhBieBiYM/PaVac+07ytVbNp0umcJnEEQwCEX6l
LCnOeZqckefJ5PbijmaHA9cBiCuLkdMdWYpXXwBQyoEtyD1kQwz5I7Gm9hANpX0q8pGjLkqxLjn6
ZPOChELxyjbGeKwmmnBZjt6kIY665jdAgIa6RmDKJ3mnHkY6P4DOCEgZ0gLRDGpLkuVoUGf2Eibp
RD0YvrJQN9mROOJrlUn3EGfqIPBVHKeaW57hw57LepIjT71oc7K1gndy7/KGG1YYstrXpKKPDFix
4/3KklRv41SqTVYPJrks+yeEtH45mOanP8ffRGkvfHPZxgaRhc9/pXOKTTIDysvUkNmD7rr0izzC
fWaQ1dfOHqMs4yxyzw3WSnJrAar2OdukMXFQRqcfMpUj5XJDsY2ToOKsUpAo4MdY0APeROzBSM2D
bZlF5r6V7j52IvlpCQgMjTTAYkzonhDVwfiHYUeau5FPjrx59fCRd1PzEFUk8Hgnl8J5S8jFYzIa
YZe0yT423ibqvBFn4n3YQral4Q3Px7RXAOPWYMD5dBkYGYBnrzAagJ8EewwBkI5ny0cbJsbfUgtp
fduGwCJN0iKr3V1KhBDjab5j9M12eTdsXGfODi7FCfboXn3Qie/K+1VUjM4AErlSmqOJCUWBOlEk
leyu/znNOFfqEDSCAoyh2nGN5REUezqQ5zQ9Tvyg5WhWP+tg8GE8jm/d2LW7JByZ26ZhO1DlpTjJ
F7GbQJZQGAoqqJIRcH9KmaadM317OMYXv3/V4h4diazoixm2XlV1j8BuP2M6XxYWCp0NiWNR9vwg
/WjaYLt+GUfpPI5B8YXtwd/mhDlOAW0upwJnCE7LUwKPZ+20xrSZbbtYzTAj1+iw+aZou6dpiNol
6hmOy05j9hwGXitgf9Y8pfqBd/tL3ycFFkLzUeW9PAy0DKrRsTE8jCPGmSt7A3FhbImWTUoiVvXS
WMk46A+QtMxDibS0nKcNcbLxQ4kfMX7oo9VXKxmBv3BgqK87T4priOi5N7P8qcZngZ+IGbkl872r
efI2DjU71n3wsxrdLgDIlVteCjDiWY7ktMwwfOQ43O6ikx8H56L9LmQzHjyoHkCZjQPr3+d8Huke
9Idy1aJGntskea0ik6euAcXQVm57TD3oWjXhK3aj/ca22/CcB+mzjyzHCY39jrx7H4zf/QjApAik
WJaNPa57K5cHwrIroYIS/mDDYtNqBUVv5rJsuZRAyT2ZJSuzuWUWJ56M9xCWXDfizQfJIEdcbgO4
vW7onqsw7ijSq40DZAVcjR21yA6FP+WYgB4cAZyPvhExfHn9sWO5vY48VoS4mU1Pt7cJHQxdrT4W
ZcimupwgBRO3p9F5AC06jHtnss9ZGfVny5hriOs9LzFozRcnp0fZCzHv5g/St8fnqN0qiLq7orbK
o+6QSFsnKnZBgr/+fjmIgL7dspz4NBrOHVxiVCsDive2qIx51Sas2+wghi3mCKx0waRu79C0gnWO
jZ62dbqzvSljQ6feB5I/57ktflapxD3iED9G2L6wDBovfaUWgPhhSpql+dKmbBLSeGWGlr45tJBg
ghpzBip6j5oeL2Qa+xwa3n1nPfEgQclFo5sUHX8MSQzE/RmYMab1oNl35OXpO3TrLRHIiKGhMjYh
BZdUVsOsnVgbXRjT/CEFkxZPVx212TrBvA+n1uJrLGD7tGUqzzhR96EeUZloi7mKmLrcAspn1Tuv
Oe+BdVhNGYVo/sqpneQpamgO7VypjggL+Nr5vGyEYUyHtgjZQE7cJjE21EvbArajtZyem957ifO2
gA+d4vx3IwMYORIYH7DsWMrho3cARiWaNmKrGRzoTPcYKWCbVRTk3Qblf9zOOOWImgCg61iPbdEO
onXaDYLGVc4IQ1tAKXS3zTNavtDy0eTJWv31lJgDrBrDJLuQbYY5f27mksi2vOIpe7RkNlxLq+GW
29L1x86+3c906Ww1KtxqLnlK2hYvELEU3KH0N3qTom/exWUWh3LNmXTJkpYKaiMGrAhMdQpNuca7
ASc4E9+yFe/dEOW7dnLLt1SQnWDOC6a6PwTExyJZK/Ajqlh7ejhP/YjPWyVPusxHAhjWs8JreTCK
4jy5+s9GsxAsm4wFBg8pm7vkpIyUAgeLWkeTg4ewA432FSRsmt2A1mxBI1FcFWJLyxPFCMJT2w8a
mbBvDn1wFEY+wxD1f7W+unmq5uE3f9Udlg2z6A9hb44bjsU9QDtn1VQ8MaNnxTuNB1j7VbcSjJDE
ODAMdIX7y61yxhPAyit8mDYRT6rL4lSsykDblP2BdeiWvUU5o9qZvXOJhq8Kg+guEEBWjIKYcUCm
3nppGHi3OPYeDWckOyooArYteUyma+NBXuroIDiiP70MMaDmvLN+dD7u5SacQZNrzS8nUqpsFPlZ
137oE3MHVQEDXRk8CdXpnddj453tnXJ0uTQH1VEEZGKep/Sb+3PS32gTaFcyK9cJXWHvKSycAXTQ
PhIihwU+jSfpeiOxc4FqkL4k5n0mF7q4p1CXctA2UL6BpG0A6rDpyUwyYR9o3shRQ7hT1+u8Btgv
a6AKweRPGATdHaDj16Dv7U0JsrDlCGpm+QvzOH7avLoVUOYgDwuKBvlIOaLeWkn0y5umj2HCTWo6
DG2u5xBHms1VWD42skGvIFr46FTtyhWtsQrgXdN3XUGqLDuoXJPoTzgfsIHbVzLR3tn2qQfDYTys
HTMx9njoYYRiC3UhXnGY8X4tSaThf+AuEiI1EjjB668t2kHLqrZvOVbgpdMS/dd9TXdtZMLv4Ppg
OAZpjDIol5nh2ltlwW1xxsA4iYq98MhoLFs/XwM0HI+A5JmoWFPyU/UpcSdzgz8ph4UDcEQo+rV7
z7DgajE3NEGGVZLDxiA4telkvXfwpKwzMRKbpSWAZqjofmkvt2SWCPqU8kagBWOziVQZTV/K081u
kHSSgDSG9JXHekv/373ZIY4fU5/XMrLkojFm7yEMHCShkiPX78r2mPzuxGHJBE3ybtgkHlt8hJGr
uejDIZsn+VArFoSZPKWGFtfq7uaRtuYjihVg3cUR4YzKzjYkkb/TkgJhwZfrGvvjI6Jd/RAj6Txb
gDfraHrRhU9PUxeRC4OascoQuFaO0QOo08GDGHy5k0gphPYTioQhR4Txd8/eCSRS6dziOJ03Xk3t
uMzSNR+O8bF8G3N3vmEEugG16rrKv9Xa+3NEydj7sbHuCoAaAhcwel6XrTvIchite7FvyPGbZZay
M0NCzNki7g2ZLvPAyC5NDpmgogG6FjBDeCGqOzR/WrTZNJ4p7Rl2gaZ/igrcd0NZlB2Apt9y0Kgq
e5qBJTCs0N1ImaNruvGq4P25ISr0MN7LDEzaihYGp+kC72W/odPCXxIsD5fW+PXvRJ3JcttIu0Sf
CBEYCtOWBMFZokgNljYIyW5jBgoozE//H3hx70bR7ui2ZQqo+obMk/SOez2vftfjMD9ZlHqxm5Pz
E5P67M4mTMC0CZmlQShEdISgiJ9uTyAWJdxNJtNpwmgNsMRxdq72JmbjBW+1BuaV1ZraJNI8AElf
USQANTLb/EqqhoGdlR1oel86nEcbaxQcrsgRtnnSvTY85D3o5E2bWgjDLVZGfU0SEIdBN+X5RmMR
talsnZxHKz3buNPHyRqwEGV77vWON2p46GU6seJBxhovjrzmC6pukwqn6EvmHzard1Zlq3uKSutd
+E5/xFPJLMZExeAwQNaW8QhB87vN8iYsliacc6pia0LjtBAytWldDxxUySozjb55RA4xZQkHb7Zv
zdHYghmNd1G8RkRWCLhZbdxE6yTnfkLvnC7+HmeGeYglwJdW9eFK7ptiZr+ZIibwH1JcT40bEpFt
C+LUEwmpWYn7a5TcqwyUAfKUEeDA5g3L7EqvxaEajTika7Nbr9UDHL8cO1r7LscnAmDKMHLcv72M
P+olY4zQ2QyJj6mkYSsKU9up2seEKX3c+lYHMdH4K8hCi8TgBk6NgREyDRuIHPgp04xkJSaUuviN
Lcg+JBBqjBToIUEb4ey1zg5FMkHdJSkTVsV/ybp4gYRWkM8T69hhrOOs3YRlTwcPoVdfZ59qQF3d
WM5XXZbtPiImj4XnDK/JTYxt2RQky2fK2lombLgp/om8qAsbYoJWP+0aBRmR6ggcMu10Y1srHGW5
n56tUmv2Vly/5oODyqkf/4BQa3ZkHCFBSL2ndEn/NHG9ghGjUJjiD3GUonvJuU8hJzJ9M/3/utgg
HJ65isi9z5lATSZ1xBJxFs5D7T6juP9uewyiLI2CWBldYCiV8Y7R6qixvLCOHPmuCpfmi3lb1V4n
lOZ4TfB4olelxIFbxzQdG0HMqmiuGZUyH1PvqAGMoAZ3s9OIWYgx7O1HBA0URuOZ6ELvkI8d0rxz
JF1AxDPGN8xqt47wrnCymb4V1QLwCn23y9Q8aYbQ5Snj3vkeLUhuTg8PRuk6BwW57LgtXnpU+cgV
zF2bQUWlpN9qheHsfNxhbXWiIyGopgl037+O8Qjp0Q5n4bDYVsW1Tl1rD178P0Z3R0LnWp4M+z8T
HgnaJXhjnVT7dBQjbC++ZCyd4vS90ZGIN7y4h1hj6lXDts7Sb6RNb7NBnpRbZzdtaEqANYJsn0H8
8PO/quWaQkDfxRn+N2apG6drlyCK3E+63veehlc5PGn11CFyQ4nPXUXBoXghyiez46kY3LwPJt9v
t4T4bkcNR0BUw7smnBy2Zcu8fjF6klNaZwOM1sRhwvtgWp+q88sALmEUkztmWqjnchIbthTGh77j
AYoyBpbGBOLQESgjrHyCEq27W5tN1qZ2FqYUJidaZflveWP+9Qmk893owDaN4qIhld4R9k70xr62
CIRdFCI1DbBMZVTDYSjuQ4ZUmQhxQB5pH22GVX0QQwoMZotgP+WDjLFDXZdYWWaUfKOFQqvGicS3
UGyJogCBOeR50JZMMqcRfQLD+c1gZTMKBGYkSTkcIuHyTSg7AEiuLXYDrAJHGBmnAbcx2wMcZ6OF
qdE2KKw7/uoLT0LHDlLW7sui0dBFPY/n2PX0t1iTCE0E7v/HZNyJdCza9N0YCLF+OzWi7eq5Koe7
Gs2/pZ398Ut0Op0DMnhsIuwG3Y/tF2RFJu4qfiMLRxNflMoxnlu4uOZSb4d2heF6/C0ywE/5rL2B
lNP76A8s5k+bJUbn63/0FIbWjNRnW5cUI4JFLIbFlNsYLxR0aD9EuQXXR8PbndY3byHnpM2bxxKR
1b646clIxYuR8SOakum5MpmMDnnHb2Rq74Pjv/pTcxWSjyCW/jEtGW/O2Qrwj+Mv1id3AjQOwzLk
iJbyJaiVYR8KI0PHRB7xAgBqBu8H/Yzfnii/B60zPe48/xZtCyzQ/0jG9buU6aszp94mSedtarvn
Kcb6aQIBsydxq3XEUWOFBs9GfhPbjLf4gEVHl0I24hvLHLUbANhSWPQBFR3SqWmPZ4ykFNkMO9X6
oes9mZr/ytr7MBVk0ExBMyuyJZihpRq5T8JfvX/j/JZr6QvKm6dGU78SwyARFOdxrOimIUKPm1pY
dw3b2aGtmQahYtsl/9Q+cXsZsCNcE10CgqKo8NrmagN31ZR2RZKBoHxCuiLP2cw7bXvzB2EGVZBl
JVdjGhubovONq+OqfQdi7sU5FkxHzv4QL+c0HuJ94eX/SZjRN17534bQGXA44k+FoiSqSJ8v5wJ3
nmsW5NbZ9DYent6WVKpu6mWgla79mcg/lQEpQJMSqTyMzN5O2qPrFsOp1e0/LHY+iEkA+DxV8qMY
OfJ8jKFpSbEoM2EHKZUCJKKIpOPef5WSeg6HBPj1KNMDlO2UYAbmVIJAQnNpiEQV9O8Wi4C8J/Qw
GRA+ay85UZB09aD2cUTviHOBcSZtE/iXDQM0dTHuRlcrTbwdyzTiIOyeUoexW2KM7bXtvWOPSC4p
/gxGQ6eNlet6zTKz3DVzI65FG8lA2f1/fA7yGQFCt+1KezkzZRu3srNJ5arlGDAZYZSikKUHCQy0
HQsR/+hS5iu1Pm4mdVxBtpZrtVi4SsIu4ZrBV+Ij2+bw5EhE/s8BKqhV5vdoME/ulsCsYW8X0VX/
q2aJ4Up7dnPSpwA4/UKIeJoixFAUPt60M2DhbsVYffkFfuMGL5xnlqA/wSAidyfWQxmnpLZ++gUD
rc5xPyHipg7mPHSDejSfuoXRqzXqPw5pWxva5mpjTYCE02uqOW9ay0a8LWe84y67pHSILgRm/SUJ
56r7bNG6gqqnZ8U9WqsfHvsg+2euJ3WCg5ycY8N553Cw2DOztvKrKzp2Zz9Tm4OwIwYt6eOTY+h/
fQtuX/NXTLmOC7hcv8urweuT21fGSB94jENRZIFYpKImqHaZkRGQ5t6LOmpDzdbX+Xu+05XHHYWF
vhMsiLR55w2P/tv3WZQthkV96kv+7mjAD8jOrmhf0LbJBGish6LJRZCNTl97hSYFqVCO91b34lNv
Nr9oypNrgnvimBrykuDb345U9kf0DuaL3jWHbLGzr2Ikttb6O7sMwIpEGA+v19Qh1WZnj/c+pyHB
JpkUtnNRPrK7nK3iTucfWimHO4q45Zyp6aEYDl7wtXyC45AbkmIEpldBSUj1c5mGciY23XFDy4ad
uPqQ8LxCE9SbBujjSnKoRRo6Rq12I6s9cink8mpG4ksgLDgjAYhC0EsWZ2oBYYmJGBI0BGoi1RDS
nzR4qQPPFzk8i3mGwE8+ubHs3ap2D1EmkxeNqQlJHzLkbeOe9w2yJfQsuov2C2Si8eigV25tJd4N
qxrPWdPVYZr5LkMhzTkZGEh7a0ZsmnZMm4vWhtStZrJl17E9EbYnIGIHaY6HEsHtVxEBHPYcghHM
GULmOJVi63ko+X1RcZqXfr9v7Aq9TTTR2fT/yVSznuLZDfT1/WWiwlaDzo+FGsNTxJ5GmHQG3muY
Tke/sYatxHkUGgyQcKcvw1HmsRkYxD0O9TrULgp7jyT52pUA5Gdgdplfd7fRZbWsuGN3tRE9KuDH
oPsnwbKICgQQhI12fTflYOYgvF1s9lCkM2gXxh6kbBTYMFNv66sLOpbmrVS/Ft5Ujwm1ZA/9VOm4
I3OGvLbNK1r6R5EV7Zd0o3pf+5aiO0vG16pAeNNbO/i7b5Vu/8aUNdM9Ze/mHAGRt/ply0zeDipd
ge2OkOh4aPCfqxgTfMcEG6iaA1JymZMtkuwhxL7vYv6ELCgrO37KhH+uMtkdljFrkOw2KcNTGAWU
XePrGK+k2vGPpscE6ID53xiT8EkDgD3JdrHdEXe/jvkm8h6tiMtVUt+TaMAsuXO5TRDRg7pEFgE7
gZV3BZ0iL+JXLiz5QjpNsAxT/Dot4dj5f7SkKMJ4iR1A6+DDl9ZkKTJ7Q9CUQvtAPfWs+so+iJRt
p1WbaKVntS+adg5i1p2M/N294zplyDS62dTRPNPtwnLRNarqzG8eVU1AA3IsZjFd+ZXHMENwa4VE
g+6aIouOeY+gWTULyB1Dv5XCj6/ET7EvJ/0LYwyByYpkEc1HreYQgqXwh72YevM08ziGDgu9rakz
5gJd0YcpHpGTFPZZpUlzyjglNzrQouOKU11BhI3fahjVI/vo99q9nkeDYAjYrzqR1OngKHY7Ig8r
Q6AkyNW7O+FPgVNXP/tkwOmGW7+31QsD4ifdkQVrogsauOU7zdiL+1F/lJ2Z7ioxMMMG8raLRKlR
saQfmbMwH0c+ww6Z5Q7vcTiW03w3nIwaOEYMpzkQ8myg8BkLubV4b0mrEIeaMaTf5yQlaytxkP9c
YovnrnEg3V5yp7Q2wLPF3cn119j2h/1Yf3m9fYUBzypZXEnrPvqAPp7Yb5YHS+IeNH3Wo8W61u/I
g7CS5NcwF9Fzk66NV23i/lBZiFicdrEx471NVOa2i2dwBJXD54rBAHrItF1d0zx/9AepVeuwi7Pi
mLgGbR9hjsoWzmUssp2VwBFyJXOUhLSNjYv7/ezoH1PluhcSWXheRCMOhiwAocwF1jsUvn0z5884
1INZEEbA22VB10ECYffIFTpzPnaAKSErJcOTigQAKeuRp7Cwq6X9m6+Hv9doH7o1kqw0lwRY5n+K
SS+DRnfObNT0FfTPRD6T/fnfl2RJ4ZFwsyhkCtzmKBp/ReMQk06lYsa70ZHiPH4hzew/rKMHPa2S
z6QpP4YyRQVNSPPE0PhiCevLbdvoF/ZlYvxiA/Yvq8s14jlMSFHacok5W7dLFMte/5UhtCR9dpH7
fqGItFta7bSX7ZNH8/dMAuLZyNhOyGp8hsXzk/eOfCmcLzkQbDziCWUCqRNznDDOkSZ2Ai7n24Aq
2zFH7djozbNcGPpGOkqiQWVB640E1JJL3wNCyj3WwdjlInIxuwQKk56FoADYOCG0YRZHkh55mUSY
Lffcdaw3F1WbgxfFWxr9uSmKN82ql9NiqtfGmdRedoNCJ/fhsa/aFjNPkGBcdi0ldTEKS++j5KYK
LOxT0o/7m5lEEAN+2qZZiJQDw0ukxrvvcIiwwbOgdOTq7GXOk93W2GfgKsd6kT8Dc8mf//0TrAf9
ySxZCtj5E2tssmWqwd1BqQwRtrlbUm+60xyPJcnfEUnURT/uXa0HFZnMS5C0XkdcpTntzJFAIHLk
2UiWw/Jina3RIwgiT97+fSH2K0mTCW7OaF375Zcmk+UTSWRzKCZywXrDs4Eb1f4Op6b7Yg6msWsM
Vib/fmmVWX9xouQP6xpyVifzayCYIGgy0MpcbRVZj3m1NZ32YaCF2BolJ7ZHVEq4ED7E1LJ6pMny
WhAY+nABt8SRPb2icEXtbpQDed2qfJZd/deI9iUX9KUee6LC9JW0zXdMzrx1SiK3PPy3rIFlDtnC
sCisryGrxz0CHfYNxERzlF5cUyXXlHS3YHLTG4or/II9cS648Laxbg/PfgOS1uPHB/12uPdEemKM
cQ7GJvAtPQn5w1EmYVYLHEmAd5Wg8nC9NtqiJ5ovPftkDD1NS6wYMdCC1xHwlTGcUJBGzwR9kxPP
9mJ4oIdXlwR69Mato+4yZDmoMtn+1A7D9bZwNBJ4OqIu3JNFvsHe17JoZzmLda/m8Sj19ieK9S9R
YgsDBECwbUIWMYctnoVRhpnjuojkKnefdCC92XpAAAcLJrsOh0TZXmqP4NWUhpX5G+lqhYnxkiFl
1ujv5MCsTCbdg9TJIMhoUU7msTBQLk5Bohns8hkDDGrBGtgxvUpK9YXjiO0u0ttt3mjUAM7gnkvE
UUensI5aKgkg7mwktsAalkSZV6X18+Yj3y4AKGHgy+7cj2QMekg5E1ptJvKWq4hJHnUr4D4jouKf
l2VOszOd/1lxPF5Up0Mok5zWg9EyPfA/yIYoLkD8t2qZ+/Py4lrl1myn+smBaI/fheSjLrLRIRbG
dJtN47dVedPRUlwa6EwumtPd0pmtee6x+keVydaKZdjOF6XxnCCQ1TvnUcOXCHH2zTvZ6x9x5MxH
10FHuBYqsz7wRSA3UjjfStfpGDVBVyZHJyNoyK+CuKuP2DiIPbSUHrK8gCSRlMbWkG58VI5m79wI
jm1ra1UgbeY+mig4Vfry2DGrlZ5bP0wvRsdYg1SeaIbM0c6v4tMbh3aPPQRXIa35pfu/L3i24NdV
MMqV+MQrYt6ZBFQnjlTsrWvOZgyHmP3CKTXND9k/WUTf7uK2jY8j/4sS1S6fI8KMlRMiEHPxFJGf
zKBr7wzzdKiKyg8Sp7CP7frQrB6gdzg/v5AcHskcwcbkuxjn+PmBb0bNEdlF2JaczI3hXaRFxLTs
sfqMudopFk3npBGULsWMPgMqKYnrVLSTMryntgf+P+CADajjxZ59ogVoCOIiPWXQxVrN05aKDfsZ
9z7WI+XXUnNbVul/toqYd8zDuV4lGEMPzYSWlYFGO2C60+eeYTCLlFML8AvRAQLt7TwupPeuz5K7
pi3OOFXYkyyE3/j02ZRUJGFmw/w7TtZgb4EIq+XVOP375b9/ss3ps1dkU/z/v6qH+D8Mg8iiSmc8
pVZ7c4bPGOHTcRFjsbPq9qC0gXHDMobWUrN8jVS6c2IMb0k9EPNuuC927YaRyqrnIoGLBQCgfPS5
Scdvo8pL7T1DY2CX0oBKzqSi0C91BUVJNe0b8WPRARuBANeGl6B1f7lAr0MWl5cyGrKTnY5PJVq5
jW6yV0cGxhaj0DjVMga5iQ2Uua1eC9I2OIvb4kj6zg/SiAapsiGfNZ5wqWdZQB4cj26U8iRH5KGk
OiGm7uyZe32yUWH5ZnScTCPaVSq2Aq8W9T1Lcnkf2uavG8cfmaF1oWNPJQVi6t4s+Xu0VkuBovzg
zKD4VykqWvluESyKmChN+XnIadNRxbRoSzXnulDrnbssJvIa4E/AlvrZU6N+04D63FIWGpdZMUOO
SLOCurIR3E0ho2HAe33627SpkJrF+gXbYi/6eLky6w2xH55QkcVoE/g9GvBQPrcMzexCvIKq7V2O
0uPFS7E86gRPBN1auWVlEwV6a1y9bio++hJD1VB2SNOskM2utTWrkvM2cuynweaI7eSyZVG3G9EU
o1Zb2lMza/KIXuEYR2CvewTDd/IdXvn4ALs1ljj3deFxAqH0jZcP3S5LMtN1WGERuHNfkxwBegUO
Z7q69NVbJfXusnRD9Y41DDi1m26FuQLZO11n6mia1EpJfBvY1nOKTBEBF+0fxiz2DlxiiriNA7aP
jfJJq6D2mOVK4obHXo/Fw3Oltss8/zh5SfFSJKbxhiDvhI0Q5+dYuHzIn0MzL6/QaH5npRABtUy+
81X3TrLx99JE1pb67jw7QxcQFDnfmWd0u6T6Tx/6KRi8PD5MpD9toaxNd4NxcsqAkigLJA5o9Dng
J4dLIbp1k/9DwF/64je/0wH9Ss81FTaN9tLOX4kCRDrGDoZmn2hhlNVuywI4Gj1tC9d2+GB0Zges
MJtdFvXf801rkDGOyK1HNsVHforFBo7U1+SwimX4unXduHhyfPMXWhryPB8NKdDknfQ4wRVi9nmM
LnIwEBLw5wu9S29tTlOigfAsNZRMU9nAZ5SOQvWUNptBW55GJRd219qXtPQU7YVk3tvE2s32sCca
htSujVHk3E0pgTxoxwPbKaOXjAaC4CmD4qxKhxBPqbwJNBCloRlcXPxkm55nraL6OMyTnWCPUa8t
jtMXWBDIqoiARbrdOtu0qr7pZg6MYKuNQBOmO838FLM3mPS+f0a1WoZl7sFA0vLk7i5pvMN0le3Z
H5S9WD4YW7N/h3+CZCjSkaCN+c72GmObGMU1xkbJbI3tmzejJ8ik5qPI9RPwbblLF+U6P6jCwM+h
kunb9p7EvrcfzE+RE1mpL579Plvi2vlEsmVsJp5BMuzJTpgODQk7x9Gj7K1RvpbL2AVU8X8LcDBr
9OhyMEUz7odqyEje1AYuQX4HU/VM+DWYpzMN1hwv3dG23ac0GSFfsaW7Jp6dXUUNaUk0nKA9ISUJ
SJWTaUUPQqVQoCdzvfU0bGJEOHw2sxnfF0sAnZQ8zf9+6c2ztY+px2DFRmwf+LQ3SD/hjwrPv/ce
VMpCPItAlzLFa3JvXa88//uFyzTq4uIKx9PMXMJe8xZmAYwlmxdAMBNrapQZKOsZMIvAiKiuuSuY
n5YG7baZoFG3RnSEJvZ0xtLAbHqPGA1tug7rl8QmKigmVo6mgFEU6tS92ZusbRbYoo1xV7bbPwr5
zg09b5dsdPdcUvmrwaL8mMYpcbiOKS9OJ/5KdjWPkg1vVA0PiJreHYWq0tAtWGLkEiqb5pFkAFSc
sbpntl9drEF+44Qd74yvugTxgxmz4J3AFY8m4xTHvhCZEEFMRlDrl/J3lvXNmSSAaLKWHbZduuRV
FFWP/n8uEZ7bLG5JuGf5bvfWfTYM49zzM98Zk3/WR5Y3csqKgNTNbmNOzUPTBpraNg2VdP4aHuTX
uvxO4I1tFS7aULjy0OFWpDqozCN60LrIXPpntPazQ8xBVmYL1mQDFrxmwPBK/PIAnXBXT9ZjPdK+
mP1umxF2qB+hVnIlnHp/mT9FDeSe/0Fpafcqo2TYpV4NWqfPuFa13r0PCVqp1s7P+LyzpfVPFji0
jenHOsxDyaLPbij2sE7sKsfSt+2ox+Ec9bBjI1KDK9lcyFMrd9YKDl184vckHhPASfKuWd55mGHV
WQWXElbzhTbKJn810z4iy1slwYo9MhPoTZKzTQWGAymbpm876xxgfFi01PCHTfQINBTfFtKiD80a
CRddvtDS1++6zibS66e915berdV5bTUimPdiHsSbX0w30Nj9Vhs95lM2uRW2MAN6+PKee7+1yvUf
nhWD43bG6fzvl+VCNPGQI2MEO0E299oMUm3IR+uEC/crdoi4Qp1vvbYDDVgbs35MnOTapK3/mo9O
fzJYRnInT1dtQfmeSNw6BaF9KLAhbzrsu1CMadVt2rWQgv50A1Vjk6X2hQiDn3lyvS1ekpNRW8Z9
ZEoli+7WKj9+ixRXc+dtUSlYpyGH0N+3JAzbS6YuzdC7T0i5SdVOPe/WMWbE+S5Dt6vUw1tTNQpo
cCzP4mPMji4k1oF1dw4zRytYOXU5uWFeIeQvoo7BO/lAiQu1/DDyjxljzYc1cNZT8LELQUNTuHxP
/bzG3kOGdcm54VR34Vk9JEKZjRzQj+UGJpdVIsksyUbzuTQHc0LXZVqFgdWbeeI//Kqv2eKier04
jL17c8pOMYDxFhgG7u9J4cMwI/ds7Gw5tU9q7HtyZudfpVvMe2hNA2IKgsPdkkInca+FbbzVsZ0e
6xjZNbjrTduwgbSYdvWLbrykXkRUyGhlR9SKC0s1tOSEBhATC2d9nL9V4ppbsyRJrPJohPWxRBGU
WIeyWIrHMtDlpG7z2rGpFxwbexjWLmbyFGG+ru621pJUN6O0sbJHByKpc9CX1l2dH+uRNz7K2jJw
hwqBUcwWr/YssLy9h0W0ceywiKJ95IHArOtuD4Xpnjb0GFRFP3bTsezwY1KmVfFpEsukfJepnj9o
eMCI15nzv6WRtVd3qJddB/pwhT125yYm77RY13VLhpU0frPi0g2rSL/rtgnLoC/e0GChIUSNiyy1
PmhZE716Rb9XM2QGGJT/gRub0Wl28Fwb1jgUKgDX1zVFnqZIggfAWRUmT4GmiZXpIeoHFSR4ardY
mns+cnMXzcUSpATmXqYvz9AmjgKNOJSeKMVOk8+VIBiRZ1yHszpsAB4WYV6NbxYf7HMxG9kx8Ywv
GRHPoTsdO7g0C/o4+xVV3kqJUNs0o/egr2BBgrAYUoulBX2u8SNfsC/ZBGkkvnhTmoXfWSVH9ndk
gBcUCYs19hfK+sAchvorGvmRlrRZS1PGB3qK1AF5VTkm0Rat2vQ4vq4jrKtNh1shxAGAu07WQEVc
dULe8Y0gqqQ0S1v2NM53WurVtRt4eSmRDhSX3jb2o+zH46DOyplA7BY+N1gdM5grE7I6Tpv3IoFx
gZ1D/5oM4laNdQ+qqNSIxe0OWN5+Rf2tNvuFNOnyb12kPIIMd/eIYZHQ2/4t60sG+xnSO6+vgBnZ
3g7PLOhSHR9CDlYr151jlyIhrli83DxGfFmleYc+Z8o65OXec6e7w0JoYwzGG5cxq0pQZunQA5Wo
Om1bTMzQh6nXie0Z54NJZCVOcKQFznKIxxEnbjGw+Vt8GUSYiENjmYnFSqYDkaL5Vsb2u923F93g
Ctbb4t4xo+JVHMyNM/Ce6lp8c1qbkC7sKeWMyAS1+OfUGU0AmpZDo4JMOr0JUdb7AuLQpl6nuDiM
TrTn5gV48IK/gfc8TjX7EMloa6/BfZS4J1OT3qHqnOWCq5cInYh31He1+TymcjlPUHURqFWXxbG1
kAnye+HG9yImxs8Z/vZdYn5UtoteCsa7Y0zrFIGIOWXlcmf58xCynuJPhjvqpIi/XN2aTg7qdszQ
XyYpPJ+2JlBJ6E58NRG/bjSQY9sqyzBtVCBTHJq0F4tVEF32BGu+TuQhxggeViVcKmfuSS4AmrGl
A+5IablGEtB7Nr36qEQONQgfzi6Gk4Ti+jjjWSl6K/XTgrDdPdoxG24+0DImGuPNtDrjqZjzG/kG
wA1Hv3ylpAzLBkCV3WfuxhYJMtxSgb6V5TVb0pIIzfK7yqY3IlWZdFXDeCFuaSF+1uK6cnGidVgu
HaJ4uXsqwIDrSJmkQZoCTd8rL452s6UesyTdN5mZ17ImIK5SRIFgiWh2+jUq2u9usN7jSZRBz/Z0
VBfSxoQhf7LUhEzUsD3SwaCdbDwZr3m6JoKjESf2qA4JXhqehOH0T85ghENZQlY7RAUTZUMfmOoY
6GoxXI23qOhI5KwMLO0vxOG5ZwoLmFjclWiiUaWZ3vKaJbZ3bxA0WiJHxx/L52ZtA3GVfiK/cjma
qcPKGS12OlbxRVhItlRcyqBsJIeaq9rQzwmQSpOPf9+Xk1hxUCU6QudYqQOmMUjbi3lADu3so5S2
D4QKOloNkzq8ODsKoBCkWz/u4tMYg5127eltApjb6ubd7FC+QeHeYTb45ax2dYmZH12//qdZ7bTd
4pB6NDXdMRL9uZIG/F6zNQ4jNFlz8EVoi/4G4ya7/vuCRT0Kpt5VD/NcN0bLTREBpGs13v0q6l7q
2dSALzPqblO8NMDTkqPfQm1YBnEFCMUTYFjaU+5Vv/VBzmfdLR+ZPxR4bcqTK9ZoZuaaRIrzp+Rp
jQZ2qjZD55nX0i9ytFnpBb+K8ezwIF3h6D90Eq1wEpxK/vIuk7kyqr2T1k4mvP5tYRY+37froaVC
Hu/i3gymwljYqJNHwEIP68o4sMFERriNJkLBRmGrIB8rJ7BBL4WLR+yWQV6p4cCTVrncS2d8cxah
saVkKWSzNb5ieg9VTKXfyIc2pQQLIxF/S/wLK716V/tlw5kK1Znx+o7QPhMiblZjSeB1xeG47tsL
mjjREjWA+tE2vHNDSIZnN6iYlo6gYfR/mAkgPXU+kZTmwHmAbjLqniboeJ91DifRqPJbMs01aCZf
vfMvbFHB1iiqXy3VzW5iis8cuk8OgBDZUK0rkCHH/GkUtXhRAKAZs2XGrk7nBGJhQnnfRkSxrLKH
JtdCE+XWwewaCpMm2wkjmS8yKrJDM3u3MrOmc+liNJqytXkAJxFyIF4odwyq4KQ/WKL9TzaK4d0q
g0vmdSyMq/owdAfKGRwj9XyAC2te4uYWOVLsLSrcAGT/3gTndl4Nbo6e5udh+BBTkV086f9oTRtf
McfhUnWg75Bth6xRJ2OdGXzC0GtG413K/cIj/NIg60P/khgHZdkB9OPq+d8X8mn8AHJbdazhKYUM
NqlHMg+uZEEeRAOmdV/mXZB4FTN9Fv9bUd2WGnGvzHEHeTW8jQgY3DkjfELTG5YLUQ0/2jTxJZX+
C5whiz0SyrR5TYfHbfd7ZPy5GbVJvWRTyReIEzghx1fd/b1Y5fQykR+Y24U4SUlx4zoFZkWpROh3
rbc3uijeY9TZ+2mZvdeWRtwkGzU9B5tIrgDtVJ8HOeEml8apzN1QdK9zrRlnMlwQpUTR8mkNsArs
vOGuace7MHmLUb+i/9vZfhr/MR1FpwkVkoMUemQ+IfJG7O481dygGxA231G2RI8iQmCedXu2ouLI
5uyzb3nE69QX71He2ruBumLimsIqmshHyuFZVsbTorTlbOGl9yfinfETWk+6+M8XtnwkfvZhWwzy
kgHpD4AFq3gyEvlTQu3IiAOFn7BCYxwoU3kWQCuoXnG4OTyLzc4vPfmiNfIyi6g7g2rYWu7CZeST
7DKTTs+iItM3S8W0ioN3CPQycw9Eopzxr4idvYAwVYvh7qKshH5ZrUctKiHcZJSaUdfLB7B5I+5+
fKuzOUUMDH9WBtjbk3/M/n/UncdyHEuapV9lrPZxJ4SH8EX1IrXOBAi9CQMJMrRyD/308+WtO9Os
sp5p68UsegMjqghcZmZE+C/O+U75FngvGjXrxqjq7xAN51UpPI5UzrGBrPfUqvUh4g7cQR6Fbit/
6tJ/ZtNQbZGAJMg/pHlMZnGLmg4ERS6vZVrh6DO993Yyy52f+TH+C6NfGMAnj52HgAvytWeviogw
lDTw27WLt36TKKIZTBf1ONuwdO/PEy7BAAx+W3TAbiKUGmr4bDxY9Co38DoVn4SxtifmknBWw+pU
YoLT+IxX0yC/pQZ5iRrWLua+Bycc10jmidW1ecfZjnM/xrwDU7TF/wihvavrE/vCAB1KjvY/nNDe
CBYduoWzUlYORoc+dvcYMr5lApYFLokiFAzCSXHOxgb7tUq6lZ2JfmNGzYOoTXudUl/xcrN3Myfo
A4HPU8wseA86jpY2atbIA6cz3Je7awXVnkiqYGcjbJw80reLRl8CcMq4+mg/cODuhvmltnb1vcJv
g/gaGqwa7UmkW6cJ5LLu3WMM2ZUyBRb6CKp4wZ4San/svurE+BHSfh9bfx049qFvTcYMdc/kr+tA
XLC9yaMwPkSaEIYWtt0qSu1qD95/TfYck03NPRSYxrCV7pRz7uT3zJgOAIYaH6vUY4ou1AVDb3ni
HwQkDuBoSMzlyFq0Z04ObHaoXqJUriZl30Bm9qwBibMpWL6BYnAcon0K/Kf0ubVXfwTKgPh3j0lJ
QLjKyMFaQb5yKXBRMPB//v/CGjsnPwjYqH61/w1gY47NlO7Pd+HfcWZ/YcruvLS//+3pk17uf1w+
v7rfaWN//dg/aGOB+YcDGcwPbOkSjSjuuK+/IOfeH7YFc99jzhX8BSL7CzdmOX8IaZIBYTrS8+3A
tf8P5Dz4A4m9zU+hYfdBpJvefwU3Zv1rKqIvHTuQfCEkz7RN+1+S6VTjBJ03eojRovpWQc3ttNhR
w9wyih3hGmth0/YV7cVHB1fHhrsIHXb0jflcuB4kqBEcQ7397T38D6Ia4YXy+v6JgUbknu+5gNeZ
28Fd8+5hk7+FSSK6JU0Zs/pa2xN3oXtX4hELu1Cj9cODaQlX2X/QlfXQgDjsE5IQpoB0WeR2DGMN
lLdBGX41bhqwZWZJHWaHZramG6m15VZIdFFx1h3ElBb7oPiyUhMvpmj9k67ZDw1oVPZlUt5sYl83
9JNPfR++0+LxX3JZRhgD5kjPsac1IpnvjsNyhq2HWOs7tizdkw4FAyCG2eH2+EQtHJ6ZDi+AKBaj
5Xi3StC4eqn1gXpG7kQ+FGskZtOqXfH4I9aDamlxR6efddm+KwhxW2AC/TLLpkezZr7XDhh5Ck9W
26npNbSzCQZ7ovslj+RqKUmeefTpVs9pY1ylPtxXDgQDL2Qvk2WGqnvRxuP3GtLLChxiTiQ7TrcC
nbAouhb7VjhdMvWSmXHFSRf5T1qS3uGUQ31sDV68pxBsky+2TEIOVsdUN7ibIABcNmlYDfGyHobm
V0VO7EDdtvfLQ1CZH/Ukj26addiLGAYrF2RBC/cg9HNkR6EimkyNxJczWgRHB9ai3Gnffunz2dkG
eFRXg3iKNPxkk5n8BLjq0BQrIxSnQKCztxPfQLjzCbzF2jIJP8A/IH90+M6u1F8kTvZh2oV3q9vy
bHg/raSQWxGIj9ADosmAn7MpDsKDlz3K7kto+6ST4PtoMzBUXXtHq3bnNkOihCEeQG1B45kj1Ukr
FCedm90sK0O4I5MFMuPxpMVhrljDmuwMFhJBnsWvAWqLW5mMvLGODHJsYJXkrfoiiWx6DvxBrkHz
lEn2XAHS03zEH5UfjiszZ/455uyAfOLCvkVN9Q6hvvp0xi5Z+gtGfPIh5wPd5IOZb32/fzF94jLm
3L47RJMM09mdlo0VYctcADxGRoyhE8tmm95loGlk0sxWDFoqy7jWpXxGi5BuW4thYNkYA7YcA3Zx
6dAQOiOEXVseXHTgSCl7HAiJgemNJwEgKr0VqKi3rc6/G92NFxAd6QTw+XFQdroTJBHfB8H4I7cj
apbcDpszSe0hYc9cUOjp4fpneyfJD6oU6gF8WApyYyrIA7aMI5a2xybMdk0jxTmObAqeOr8HxPzj
/+LBSqRYn+IL5EG0j73iPY2bdWk5B8LdkM/JGGU1uutkHi/GHRI1i/hFDWW4MEnJXQyeV6/HwVfH
wGFOX4ZDshnRL1ySQYfb1Ix+4opPz37HMGF0mgOjAr10OhZUcFL0Iu2M4eB70NOCXzImZA19Xb5o
Sv8izO4sVcDGymtxfEU+/0JDvRUZ9HR/dp7LmKeDl0xqT5RTt4oTb9wAEQ8oE9cjMRHf8CiqjdVP
FfVl9zD3jX4QKsMV7aSvgRWXz6xJhi3UYEZlRXRw5jzZjeRRXFrjTqVLvT3qi+nDB0yFKXMPvEiv
KVWcbV62R2wSctGPHnGcE6YNQ4cUnAevmOWyM9mnSwNBQTPmv4I4GzZF+CaRYx99FIIMBY6l/NEM
GWF8E2t7upGJaeVcbo2kvyXZ/JrfR8vYFEp4fUSvZw7U0yYTOLnm11mwJ80jcQXxO8N9Yx0YCWKB
ZhQmK9ObjpOi7x19i6g1ofZO54EjiBzG+fNaqJhNWgb9p02KCEFrdGHraqFqAvJtd4ZCtFwfxsFG
5mh+q9tB7aOByawLryiYroTck8JQ1TMdJboXdo+nyTz3VYViseAWjXsL07zPl5Qq0Y7vzv2ifm6i
BzBc2AntG540fpNJ7kaGz8fMH1nStWucr/gwXfM98/0Ao3Wl8UtU7jnupjcv6gxo83CpxvvEgMbJ
8boMnLRGGdCQ/KnaUC1reA6b5iUdun7jJeOL2+J7G3RO/uL90NMhRjZb8hiEFrf3sY4vLNrsJfJH
vfaUslBYVStsbUjfXGb+rfVgiJd0tvZjhIeiYUiwhDP03dExihQT3EQjl4EF8eeuMqX//CSgjJ6/
TwixHNA/TvLqADncjC03aDyDRIgD/03Y3gtWHLYD47qd3X7tmFS4oE9uWtc/PYb6706N2MLKNmHE
sFsGA614R7+Om1UsIJlsvYgNnUs8wLK28VZAkz8agechnbY1wAki3cMO0wEXb7RWcKkOHYOIRe0L
uU5Qap6y+xdkdwxZ0Qb7lG+MvEj/tnXgnzw3Zo+AqcU/tRyYrelMx6YMiDVFBcwCo72HYBXjOaH4
PnVdEw0bFWlsTEXSn/qwYmGPl9F3n0Qc/hiy2Nm7eexdkBV/TL0et6MnyIHkHhikWZ9c3orTNQ2M
+si4RR2ZgqA9+/PL/VsvrJrjhp4Jf1DbzSw+Cx6ta6LRWTErpzwyoqqOZRVWy9Tk3hAwv3ibQcUf
gtxPtnWS/aCG0DgVSVLVQwk8tOEoYkjBcBiG3oVwwu6YeMFXy8Ic/yfBqUn13qQvhZ2fiBQn0VIO
nxJu2jEG97QEwl8eIUgsMbQ8mx0u8iSA4tPg8BqJfThEkQrWho6ZY5Vi3PejS+dFxO8pjT7RrXr7
ueoJZA+ievsn07DoCWs05+7UW/JnmHXPvT8SRuB6EVNM/hR5/Onfv0WEO5OaYGAaub8/U8bmaXYS
Z2uq5NpzjZ7G+xde37wivbdu4IFMXC+XEF7x2u17dKheI4jnwvaKXwbg9ASgsHMxOUu/PzEBWnlx
rTit8DeMY5ssTdDc67by0dpJJ7iNcAWyqtw5+CQeRZe+GMDODgaheAZmJ0T0gvwFwi2zWFt3Pj0G
0gikHqgDqgsZ7hOt9yz64/OQCyKN3Vas/AJnrh2ea3R55xBi/Ox22dG7L52SCZ0EUYH7QJkXSd16
zjrfOrdOh1KmNdQi6i3CvCa3vWk3gUrQcFAXYFhzrm5yUp4IFVoXwOfOQwEHrDUZsBE2BChhfIan
Xe8GbTGJg2KEb78PIqR4YBMMZqbzgFtaDUAXAC9MxcPQWOtr4Qryte4mFFO96dxvkfGiq9AJf9lT
0VehwXAyPhkWNc+RlcuUmzHnfFcGgZrhrnM1FafnRhWWbpytZkM0yqiGb2nfTkchJbSoJK/WySin
5WAdg74huSZDnTR1u57n07ppxQMSo+LM2096Mr6t9azkR2DM6d6KC2ZXLB/wXCwQ/FRXClHmEYCT
xhkb5lgk7YpggmbFWQv9Yeyx0ROPizB30fXGeNFsLIH5UmxDsidslIzAQ+cYW8MnJ3j2swjs2jOP
730vkcCSBAuiQuOqs33F2M7/iu7DsqJEgTs3+NR4SqWlm39w6VFeEnJi6Sbfo4Ffm0zcqn7Ivo2Z
2lUpayCnn4OLm1lfc8x7FnMMP/Y5z6FkenEz8wHArH3NjWDPIcLZO7kvLSC9VdAa+SpM42qbmP0q
LkZza9bZXumGo3rIqoMrwc7zP9MhJOaitlAFlrjwL7O1QLgOLsg4YTkFeAXUhXgzC9s44+plpuBZ
2gXprR+ZTZ04iIMaXTzeDH289qiYDEIs3Sn1VpWofpKxKp4ISD8MQ5GsBLKoHZf/vhDRtM3j8u6q
CXwoQHD97sYgLEUrVY2oNKsAiog1TbuyTPbQg+g15j45dB1HXMwlM1KlPfdsF8CBUu/C5mJfWAnj
w0GzgL/Z5m560XecHzINCw5lswZ7UvzoEpxWhX1w+Jd+gwbtwsKzok1e6PrD6ux1g3zn6NUMweY+
YKFhh5/Q/kC8ROE17Tr0yCIugVxbu7FpQiSZgQWSN2q/zPqimaywN2ExW4yFtzDaWd6QHUEhMMC1
xF4gYKjgtpithARkGxSEOzKfAhSRnk2twq0EgbcYfBdBfoK+qQ02tZnAPp2kD2p7aPHx+OqhCFBG
h9HBpnlbtFkOOTpCkcof1hHWigc3tS9lZyPSuH/n03w+2AyCGyMsbknzi7Fcf+EhH8Vzu0oDzeYf
VdSSEZtBFUO0ZIySS46pcwC3Fx6R0UX7IPL32ICjSy2FPiu5y/tOrjpIiSvsbNkl73o4uVSkWcff
dksoJDnVro9CfZv3POdLI3mjDb5yp5J9lJS/hjkh/jcdYh6XeP8MRCYl4zOTe2qew2jJO6gfVKuo
GFxhERT81pOIe3N8+WwkMlpbnlHzOGPXZUGGoQy3gvUYIP0wle2fzCYMV3yukLWRTV4nw/kyLIbI
aQ7piVuSa90FbSHMc8Z6x3G6Yq1qqkK8SmttGvZhxkAGxhS5Cazmg2843OCJYyyyrjMO5ZAbB58y
45AdyLu4N9ZBeC09NhBuTJborBL9XDsHOzNJwrIfpnjCB1b45AsTVoqfVS/srFFH04aojENxeLJZ
ozris60U4DXfX1dzokARM7rulYX5ikdOV6P3ckBU9nOXru7CwBsPl4Etgf2NU9p7A9MTFObw3lEl
7srEmbhKG3vvOsEIxsK0WYjNjDJxWg5VzQym5WoPS3lIYos6tdnrJO93A9DntUgwolaMEsIAKa7m
M8IMh5K3Hr1jjT6cevlcDvbKZ7y0HFM6D5CCxdGnOUEGitX5ZunMud3Re3vwF1SjLNOc2iZ327I2
s+t4D2YhSD4W+akq8LGmVsKJIOoD2jjoFNB311MZe29TeI5CGbyPJAVuBbzJTX3nr1iJJfbKasal
zOx5xSC03VlGcCC5obkxRsGYMozWGv7sMu0IyPT95qob0ktpvuaDgVyOmZC/7x2ttxYEXGI06bfS
kTYhiWg38SIiI+gSiXmbB846RW2w0xOtsCzHBxzsajeTkH0EMQuYqhcHd/KBH7mmd2iHT/g2cDMk
cn3ZVPCe/OLJNDJ1qJX7synq4WiwDUt6dXJZIC1G0wV84fYWh3Yjbo7Mox2fCjaQ0dtiSSHJOc1f
EtCu29bvvnNSzjfToPivMD7UKv9e5IbeA41nPjQGn6FEj3WXJHd95m4QPE1XsyoRdfkWRsH6vY39
8dBmRbJDNX5PojeJtmNUvZqt4NkWUbXHD1BfXRZj15Dl6CrFbhGaPNFrPFn4FhJz5YmCiVBTe5dp
DBHFcEw85inoPswl7s202n6hcPCUaFxOAX5Aon5R4mTKJBmHRAqifPt95E79h0mMUXKne4WMPhZD
BvNninSzDFCB9NnMaWWyxvYqHYMGoavJ8hI9w1xdUDI9YqUun+he6mMvYHrGd7FAmb9UKXJqWqfi
eIlBMz15FYLwqR6IT6p9FEQAWBW+xkBQEIyWtG+FxWuoZP+eBAm8I3PYlqy3OayMOo1uqTGckEzZ
u0x4WMF8kxyvng6T8bbz6RbxE2EiSM8oa6SohmdkDd8btBYoIKrNkLnZEiwkAH9mC5sxYtQuKxc2
QuxBS3drb2+NM3lclvHdn1Bx4DZ7GELDX5QGRsai2QlJ8ZyqKbhApmHEE3Svc7O12ea9qWpuYHr3
P1hNAkSjZ7o1fTCtmkBA3zUUMdIEqL+XXfajCc3uqW71m8Dd61EcvTkRe2cBlmyfNcn3usF1kvdO
dAlLk2CqbOwvI+j6LPfk2u8bBaeYKzmpPztljw86Q8c6ko+a0GztZCYfVFoHvKtcvR170wKbVDA2
cDVrKLmOHNSl59nykBASbM8E7CHfjva2rvLNmDjlldjaYpf7H/gfWEcm7UzkkrWzE5sUYK/JN2y+
8cIoEA12e2ecAhraTvnOaVT4SMIhs23yEcma9+tWHcrG/RaIVBwKQ8pFkpUL32mHp9n2XyZdu+xu
uvTsyRGFIBg7f/bLDewcYpen7uc4TtNtLvqzTOQ+JqTjMo/1kgiA8pToSbDLn3+YWTs9du7aTMhO
rAwiYhKMPx4jzkDpn5bI1bKMdb93izFZsR3zN50oejQ56Y/C0z1lUI872B9OOOaGjZGkIJpt8KVu
Pkn22I5/aSOyDjz92MTxsejoiOyganbEIBJ4UyjoUQnUDst2AL1XWj/4qN+bJBGHxKPnfmVFvZty
F/ueX0Ev6nh+W9a+A50WODVBnvjBSw45bummO4Q2AzhV78zGG67T/Us5d90mY9xD+7GWDA0JgNbp
Pvfa57wVX6ojb2jkx0Ue5AsVmcYuhYnPhOWXITnv2XPX+xroEQrsL8XNuepdfTDCdWEDeQz6RVjj
TYfXm69yh+UpLIuGtGVX+U+VDNItgDGvr06h+WIEBM9h11mjTCJAKwi/WwY5iHPBQnbtBUSTp1O5
By0Q05SxNc9TCDkms8fKiLa1oGlF1LWsSMsLJqQFKO9bBzkObJYXL43TxWwLSkE8fHpKE6agFN1o
PUXdk3Iu4FrlpV5bU/cxChu6d1l/6vHqGrCkrNzvIQJ4R3RvKbAsjTLTWmdS78b6LkPObtJlchtV
DgHDw2oYg1djkMQkx2APqqLFtYLfRru1Wg/2vq466j9jGXrm51yYR9sXnwQ+bpNGVtQS8mw6RFMm
7CE5gng9tAH7NCOjzx/rZt26xonM41+ULRPxd1sWQWqd6n5bOYRm2nepHmagrHlxvVeXuSFaXmb5
iXC6lZUmyEaV9YmKAdy37xyHEG0ygmLjFDTVRjXYxeDfMkvzkbKPQOiJjGfug4MAZjsk4ojPG62N
WDKjy9a2EfH79HxrSj5hRDA0lNknOodhQdoj9jHLrnYt1+6jaTWb1AzZbn8orp3lXMzjCuM5FsbS
PebRsG1UVV4sg5llwLsUu9XLgEbTHa1b4eb9nrQp2DspCY0g3ddaBydWJMs+uXrI7RaJhtfmY2VP
xUrKrEHyv0pze+eYHV0KI9l159MPROCYFoC7WPvE5Ecw147Dae0QmqQyTKdVjd3HsFCt5e7VBtli
z/EOIANMVsEWtScICsMjgeuSk821fMirQYihLhxONPf1EsZ4tObJf8aRRrIYwR9hgIij0OzMse74
B06eFwYsBRnzUNMmD5EquIMuYOJd6vixCwONFiP1VlmA56adPwiHCdaB3A7Od7YU0Iy2RBl8qbLb
hMP0q0mDnWunDruNIj/++QUlpAmcrloy9TDQvDNVdiR7Bbd5dF1FtkgRE0KaxAc5oIhDzMzgmvzc
pmrfSOn+Ar4bUC5bS4ekgoM0+wOKRoLRB/UNsswwOdabN40b6glUyUXtXy0CY3CjkEuatq+gh/2H
+x9SGLTvyn4u63zY1P4crIgl+pmowt54TgRKR5PxRVMhtiVDSvZcE/COsEWABWDKGMcSXWzvA94C
XkhfsrKs/g4TiZpnpyDLeL7b99y+3juz+sgFjUJmDZo4CnS6VlF6RPoA03XTciN73z7INkUm1iqU
BwlorGWeks4Xujz/GTIzCsDbfyjy6Tw0UXSstWMcmOJFxz+/bett2wF+haJy9AIyAnpAMTvplcUa
luC5xfG6RFUjwWiTSinFYcJJl5e4FUbVZOsKN8KTeZNiTiBX1Mm55vPjOZpkv2wZV7syg8Q6Ourc
yDEiRs8a90NSPpiDqb8lUHuX9Us5W+YX7J5UIGyr5m44zCx4VxHO6Z0Vo/ZXQzCfqnDewa8CiPoT
6mx9Ria1iwtJEulUuKvBoowhrHWCBOb7l3AYd4k5iDN6nYVhyOyC2WdItIKiSj9KOiXPqkQOpOck
0yWAewp8jFDPksyFGEnskwk6GUE62vcWPpOPrxp1Ng9OGOB38kPUgy/xdmaAG5SeujrUHfl+bA+N
UwH7dJVn3ilAonN1khmVRxUXz8wvgXasyUwsnm2PG4Tb6NozHowZ1CxqbicjJczeyRwIWk7JJ8/0
ypgsc4Usg142ZiGBYWpHO1o9tQI7x0hO2qkgDOWp9YaTh1j6fbDbtx6o/jK+Zz+gJLlbJVJcDioz
wWYioDAt4GIRcMuNpDBdqcJc5HnlnNQ8bvyEBw1/9dHsxvmm4/7LT2bj/Fa1iFHwpV1sTLnLTvEb
OOvFU2BT0sUxocWo45bQG5/I5X1D1A//v8irTYZ2a5P4JFvGNZW4XxZHGxbAAmgOsm4RXKNczQvP
GGveu7RstiYP9rsYnTF94d83gxyViDMcOpgHOQCOhCuBCLlqQf3M1nDL4u5bQhQorbVpMq8xT62B
glG4rvOQ2v60UbkCj0VieGgW7XWwXIqQWrz1SbawYuDHufbT58ZqGJ+WLN3kfR+e4iZKQyLBMRAx
7+kJpGScjCkD3qgcJ7xXZFrV5pxxkEJa7hUgvRhrwWKuRQMYtrCvqUg/8XuJa0fi2kXhGcEACIwk
DK52a/tnP8PxhVo4qggbzbJuP0jQKIJcTvJNHbmEIBrs0QssRTQ8BrOaNlacG8zQwZYzUt7kQE33
fsPBP85D/5DlAaa3Xm/ccZTPSQUaMCaP0LPgImnX6c8Iss5laTGwKTl55P02YXAxwqlP+5UaY3Gs
g5StkzafMKRQwxTECKj4GGqHFKdSKWOTpx3nLOK+a6s/eASNm6C20ST3ntgbBaCPIve3RE2VBxNI
xbnJW7Ii4KGAyJHWsTBAFhv3fzATV5zXDv1ynPv+0Wz6YdnSbWtC4WczEnyeOsNGE9xyM7cW9dQG
5zHGd14rXe/YyBmHwFTBgtivV7u17J8MPKkd4Z7J2vSZdxWoMKdOrBTBsR9OJr90FaN5IyZx5dch
QRZ1SHrzPMFDm4aL18zBKUUvOIqsf4W2Aet1YrQbmTWTTldPtxwLiUCXegib/L2HrIBFWm0RkqJM
G9kjOT3rJgRa0SvLFGofBwiZnSSngBBp8Of6UUsGIWtsuSmWZ0zUs5Fnx5GqsEn66aRsMWG+UWqn
Ih8IX+weir5xD3Q/22r2w0ONm2qlZzskjuGTpTrjQKeatkxuaHLMCTLaRMwtcMNlPaTfhAJRUbhc
YhOOQEpaMP6B2mgxW2tiKNxVBcPlne37iKip76+hhprBJP4ZBBpAxCDeWn3yTuFfb+FNYIox03Ld
lv3Zj8zscRLnlKnwbF2xzbyExDqsuvt0IJ7tdJeZ6BNbVlFOFbqrOlPDsQtHqsg4PI6svWtJCrjT
j+XVrVhm4DVagv8Sz3VabQtpEn7BcyMw9Xh0JOuBgkVC3g/q6JIK+9YVSAbr2nlOo9K5AJlDCtD4
0VuombB3HoOtAoCKagmyqoVvHSuRbqJ2Ttms1XvZzyMkfur7ZsC+NPuNCzFObggA4CE1YckuJgDC
Q8qnL/IO5u6MFsDS+U1MSr3m+asq5wO4gP7RpsrLKP8OWQil2y05DVTIOMsF+7JL87wgpJzQpHgG
Q2hGRX6rHYaa0iAApNXFPfFll/Py0XqE0cVp6xeGYfWDMNHlT/SDhwLtnjLuyTvMjx4rpKlLO2rF
VkSRiwhTPg68ql1hxuGqyHBV3BeiixDi6ol0mGXDfOopFG3ESs6/cmgjFMcD/eobyXWGYTSYV5yq
Pzq77p6wp8igSZ6buc0xsCVMzgbE1dEdj5lVpyrN130zG0cixKCmAdWcYjM5cg/6kehvxHJvbBdQ
uwoitUko21wbF612fKy5MxO6UlC3qnsLXcGmsYCcmXm0GpTJ8VkHBGCMpDipI/jHQzCPzdKQgnVk
3CSIevLtqEn4kyzjFrqIYCqQ15t01qsNiXIXhhDj+w6dUOl04Boxfi8o5liZulXFZu1bX3fTIY2f
qiQqyJDjSAlRlewEk6eFl5rGmdePxJ2YgAUifgKHX6M+jk8BqMsqpl7sxtbdaKeicTUjsis0iK6G
gN6pTiExO7IlbjnFnBR47wD5DCwWKJ4Lv2H/6mUIDmthgOQhUIYK7xG3qaWJMbDcILqiWF9mQ9Xe
HSQbQm7VfkCjhOk6v6Azha9HBiy6AnHxmPuDuKSPw2j00cHP2Cdpg4eK3CW8Fz7mHra5Z2/tuG2w
IrqNKC2vSi5KzdP6PxGV3SVjSFGjqtx//f1vvmDQIE2L1Y6DEM8SAmHf75Ky0u7aLk9Eu7bD/MOh
wMgdEvnmqjzJ0bmg9/rWWDV5IOWeTB+uEvEwT8ZnnQMcMXmkn3q6CFP2j1bHhoWiaDHU8Xey3nYC
v+Rd8QGbgH65LH7R2qHsUM3i//0K/jUX9P4CPNMMhKT0EKZJOunvL4BMIBu3sdGuuTNvBlvCMPTa
Q5Ip2r/pBcTjw+jq7D/R4lmW/A/eN2nfdXhIhk1X/osUb9Jzbw+zQDeqwxdRopkhHCxY2pVDSIj0
9BYuxbtBtAkRmgwAM5vRQxXY0bOBTI3I0V9eT9yNfYPuUL6BhHhi3A7yFV/AaCAE6I1zQX4euo75
5pfgSot0aNf9cbB7j/U/yp2OrgQ9XYT+A+0NTb7FrgRmH36X9K5kSHuihVgX5ho29ZCAa+wDFH6S
OnHJhPUHHu1o0STBOWxQNaViBwLqgNYBNRhnO6nNjtPfNDqLyvpEEXMYzTJexE75rXDdi1+qt9gJ
yCghE4dQK8PBxEcSjeU/2WnySw/RlxjdS6pIpFP2p5dWt0S5tyzsH1y3erZ7+6cwPKIFvCcdzS9u
YSwmWezThv9GI42neQqPcHx3rdCUOzqF3+lsQaXv4jG81STCFGP6HD0M5YDQTn2Li/JG7umFnNKP
iX2STL0Na80HvzOcfQ+Ep85ysZ1NAuvrEbpnkHk2sTnE+8SiRD88IvcnrmV6S4BkxWx8lhh1yq2D
nIocehxleUb+R0B42prI8+BYZmvDQJT055X8P/+hkv1L4UleMN//YEWq7mnC//Ltvz2xWKyKfxUB
//4T//Z/lQr/09/6bxRebHkWsnDUwL/d+Csikv9ZU/wz/yyjz/Lzd0nxbz/5l6zY+sNB1+RI4fH7
bNNBuPuXrNj/w3bcwETT61m+Ffg86P63rFj+IS1BjLFpMYE0hce9riush3//m+X+ETiEGEsRBCjd
XO+/JCv2g/vT9PenrUdvYnl2wN5CBqSb3J8qvwl4E8Ae2knByADLdN4C5G3bLm00qwdYdbs21e6t
jz1n19XA0/M0JazInMj7hrHrllfKT0mpkRr2RsBaOwGaap/gJgPFFdPIoUdYgAWGQs7tRpsuJtiU
DplAjbCJkOpXigSVDrMbuVEdKTEE0AR7lA4tg4TMDj0SJvsWwLQAmxBOhfPDbMN0wCWlOr0Isyz6
ntSZZk7hMUTiUEaFuQylQ1tjYGvEBzQV5iP+spHNRE8wwQp3vlkfpjvwawwYpdAajoQIEgFTPYOP
NzLCihv9Lb1zcLBjxxe8vlPH7Vibr2WTJ9TcGa5N1w8zkyELrfDgZT3gKxAv4SDKJ6wMxYuZtABQ
ZUn1sQj4iHHFFjIsFriRrHEdthqreTClNm04e9ov1qfOyTFmuC0aYyiTPjQkry2lMjTmBHYumdDQ
JqI0iAgd66w5JFYD3S/00ppnxVCAuhUZiilA1K3c1TRxYE91k+3JWwgfOzk0DzTYgH5StCx3G3J5
KmYRPESoMX7F0mm+CAj1zqPP1hL7zIwYB6TlprtHGvemB5p2VgBhabteak0uEaSMZCOAke04BssD
WQn5nVqprjj7jauZpVRxMjNJ8UqjndcxjxUC8LNt6GZDAIr50czzfCAQMLxVyAzOE/DADZ8Ha7y+
IPNvIMNipyw17/EXyiUggGGVNAEYqqEb97ZU9XNN0b9Bdl/h9IsyufRqST0u0W/c1dYvFmlQBSFc
cAaXY2ihDplryR6vq7sdlusRWi1BW0y5yEp7HWaZXBnK1uz4bdXgpJugeRDzc7BjLV8sU+pPwcQr
Y5drQby3Cg9drncPdca7DK/JaIz/xduZLMeuZFf2V2SaI+XogYFqAETfMBjsyQmM5CXROwBHj6/X
imdpWU+ymmhSg0zLtNuTAcfxffZeO6hcSG0GPr2d3nXDfZzBVAxKU6oQW3+6L32ThhdMINaLzDzr
zqYZdFdCbntiUCiPtpbwCXfH9FcMRb0ZY7MiHO9KtjlFScVI38OxdCWKKD2/Ai8wpLWzK2TJ3Dyy
ZCGFerWa3OF6ZNY5gCVlf9ZTA/l3Bsr2MAEYrkMdq9xWWEP3ilcqu+sdXYcdJ+07gZvg1WiKej9b
xa2FqrC1XTtZ9bodusQJo9oenpikjOe+dMcd3v35q42l81p4TZfvEFm7r0JMeOeWpIOtklLLqALb
5H4sZyP5NC0fHw9fodkJIuSyi5KUj6RDorBTZaV5s3uB5W1yAr3UD9DpbFNbU/e5vCR5Zj4NpREf
ImUbjzwzw24GO8NU2pv2uWpSiyU+PuD0RorimOjnNuebExMCoA0E14M0u7MPO50KXbuHGhGZxguo
KmxHOcXr4KmbnWc6KQgKVA0pb2TDgmKxInDhfGIPJILUS6zU+ZiIo+7l6IuebevU72i6/oTRk6wz
2SV6KexMewFnXl49RP2HhS88p2SHZX+tiXn6NTOfLWxm92xmbbINUKLHEmRSPtlzABqhrJHCZbnn
upFv03KkU57DgOroaRQ36LDJwZP4HYYZTy+vw5JiuvJmItQCeeTQSMv9naKupoyKiQ8XY1OvWRZg
wVfdcKQC2cQ1qE8z0lejA7/Bz5VTbFWQdqzsfly3s+/tC6zPbOhbF6uAJNlAoziPo0oakvut6reU
l8hTM0cO/hAnBttVOZOgxkib3+axjH8HR8gHbWnFanSAg6D04vgzTCD6+pgOl6LuACeb5P2OQ3bb
1RuTV/7eWL0fVWNLsl8ZyW+zt0nhtl6HIVjZyOI4UlcNIj8VWokHbM5RfgIb2wTiyCqbxqllqYEQ
+8TTuBU9Duh9TmAVgwLz43JBWEvunBXsm7H8Rf1kLZXwGXqxhto4e/ncfFWuZT4TUbBH7KeGYDWX
+Vde5aa7K5Kxfh87zSUV1gHvDSjxcdIVBtLkB2voAIJYUPuyKukfOsbcZ3CnYA8ewxxYLG2rlpdD
YnRKeK3uNFPDpvWWR3rQjv5UPLbDuq4G46HFFelA3kUhCDFk15R+ekP8Os15fHTyfnpLWpk9Cx2U
BKc907WaWohqGuUYFu2INMgZLDO0GAJQ7BYs7jvEeUJmdrFetKT/dL3c/uIZc3/SzIPJ13jVJevY
tyC/9ib0ULDNqH2QUSH7kClkoOF15Y3OTzNn3UeZ2MnRKyR2h6KL1W6UPgGDoVa0q9ZywH9lEbJV
BR2m/E7pB3EjnkqCBltPGNlX2mWYzWtKTwLswNlDyjWmxklrYWs1uE2zj+6+xqjKXzJzeI7NqdR4
V1EXz3nClvFWKyVfKS57niKK45GD3YtVeWJvGbPFXi5JFPV7EtBnOWTybeic4pli8eKrhfB4hlaR
7f2Z8JPbq/ZKZUpNXC+L6KE35URe1IbnMKKxq2gzc/LtqggsPXbP+WzbTTut58pFijRqfTnnSFTf
7pxGVxCU1hyMPXmNXmf12rqz9VQnqb6P/D77LDPnHZugyalqe5TPtm3xMLptdC17I3+xbwtfmVrJ
wTSkERjt1B7qoYsCR8422+t+mMI5WqIrs4N3gi2SnwYACIwHKuUVPGCOqOtEnZgPy2tiG0BrElKJ
5LMdhx0/8A6gmzxkG6yc3ieCmTUGXGTSd42A2LnQiNXSTkx5HiWWxSq2sv6us3Tv3fOpvb0xUut9
piMthA0VXHszhp8SLFjrDzTUUA4jKoslgUYmye5iY6P8qjtNrPvMtdR8eTCnfH4p29H6trghPsFF
bB809u57046WP1Uh0IsBuOunuLT5n2x41bNTCdBiDvD0s09dx6GBS01L31K9JTK1P3xZ5Ae+BFR2
j5G18fSuRmRJ/Y6iKlNdW+41V1qvtbDs6YnzuEe+WY5ot2Uq3DXV2tUJTpDG6pvPwUa0FJ/dbC/l
ARFlooQYJE5uSfmmg6d9M3BOICkqCixUk2B388tDy0VtXccWOxoxFupb8xeTwtW0yDfZ4EHjiDIO
SFhwG7mM8dqeHYe6DTPla2d4lyTNDNh59RzqVaWehaLUoM/1Yc9XWv9gRa3tOnfusIELYCVNXXxm
3qDwK+nuQ9KDxw8sKThhytL+itMMw5VNlKD3HF50Ztb217k20okIeKOfM3cEOkVN6Ydv6CmVwI7D
IzmToEr9ovZva1L55QAcu1dkccKOVFBKKCSl1DxHNEeHnurjMpR8QjxJCXTdYjnDRFc9Dlwknpfc
66+5MTZnA5hNiLzonk2jX140g72eU4/+Fldkdu4WL1mX1J3vcPnHmyRl1a61TGiQ37o9zp/uvRHV
8LkMumKtsUyXqNYIfFOhyOulLRe8jSyBmEv8Le4Pi8A420uiM/VJLp7x0ZZm9KxKOAKVYHLAQQzK
Ik1KPA90OZG1X+xJBRL80KmRbCOQFUp/67qUfbZV3T7MU+VR9pB538KfkbiilncwZHb3w3du1mxN
ePlLnRT6uqb2/a6j1PTNy8V8QW6HHJwI792hxowexFzq97Nv27+2UtUrrhiN/FE2rZaoE9+gCnVS
DS1HhV/66jOeoxTCE3HIGDhsMEcgdTw9mhihGvUkcqP6LNx6Wg8kqlaZ6Kx7cIh4iAV6GVLX4vnP
9M+XdtAO2EdtRzPWYB25XxS8cx/IW6Z7tzV+sev4h7ikF4F+VqvYj7gKVyPv3ReVUq+hRNtjGKus
GhQ5GYPCjmoIsawJXga9jJ/cbE4fEkI8CSVPXrGvEjnC9CqN9j53Ozgps53V4KXgP6jMYIPflM3w
EFcNmcDKFsuxiCjj7OrIfgBjFH3FkPRDvzThDwHaWPt6452MGL83oIv22RGgA7sy0UKtFMMz2y2q
+GjzBMi3DNl+ZM0I7iMq93JZOGezQb3B6xSPcF2ta2+M7ganovmilGXjONP7O69yxWGSHZGMaGSH
GP9wTaJKJa9FTHxkNLAVAAcBDTvn8h4FOosDGqXt+7YiNYjMD5Q6HsrhsWGrXIWCVcAbyxrelUbm
8zCa0Nxe6QSyFmwrBGMywn4bs/K4TTaRRrqSCh96F+P4fo5M97nNvZuvl51gVTrzRtRw6MHrFPeg
KcyTDu1q9F2IikNTkNGfuf5lXYv6Y8yK3Ga0jGedp3hliyy5CBeQmZsYPQ6ZMXfeFz3S6CURIuiF
E91F+Ds3JScEKaTGdlmZlV5/tOFKFiuu7Bg33dotb59UPoauXelAOPsCrBApEwYTCxPQtGQUKrDI
9T70CHAyK6faxT3rNglvBmot6zaXX27pRBsHeu37/1+96SZs/V3I+qfQdZNu/s9fClb8U93+z1p2
aTdf+x81P/y0fdH9JYH9L3/wn2LQ01wTMP/8U6ZylbadSr+7vwtCJi2OCMT/8fc/4b/JSM9d96n+
7V59/vlpk//Hr/ynjGT9A6XAQFV2HMfn7Ean+ZeMdJOQdBusqukZyPb/kpFM8Q9LtxF3LJQn4xZC
/5eMZJj/8Cy0ad9ESdKhURn/m3S6+T9j4NhsbEZb4TjCcA39rx//m4p0S4Q4qrcHdozOHJQWVRDU
yPbty23LLyfK5uPLMP70Vv7LEvs6FP7T7T/RrB/qkU7q3N3f1Pmk1u7TyT7jMPTwq/rw5fs5vtBN
cWGnUzyzFLzT812aN2fZLOxJAd/akYCVFOP/YoHdbv72rfin/vlvsoeJyW6n/c9/t5Fa/odApmOa
4Sbs2S5fWgdt/78LZD07FiJWw7DlT4XEabSHsU5HnMeSMht4y6U5XUaMTJu2t6+IMFuN8+FoC8Yh
3TP+6C7hJ5+o6yHp6o9+pq8HiBZZtOaNNCSN785KxsK6V5B2jj1V7GHOSCK18jGvY2byeT4wHMxw
a9k48RvSOGfp87F3a0q2WG64qFTXuYizozsDVmmVAIRlsVHmBtneqzH5qahJF7qtn8Fy0TRum+X2
VoWZQlyPrLk6Jbf6SsOvD2Ryp8dkzucLhl70piJaT7Sg77iFdAeEMlKOtew2t9aJXnYcN4vVBrFr
A1ftil0hkv2ofO80OO7ZI/P2XokdbKRtvgwV/D4D9nZivmOnAhdsC/wYbo9WQz33AErkmsx2taHI
ZTkvYNyQ6E1jO91wbRFFuWGT0LbUVvNLnOj3jVNRDVBTYTve5EOO6WNdIVAtdBgNonNZDERR6FjF
Q52aO5uYLGFrX5yBeAj2oKsO1xRtFLG7qq3S4R6SiUNtg9gqdevRnn5GX905WrIEpTLz1Vw6Buzq
XON2fivdmDo9xNSSHiCarJCDnkACpjuMXeRHoWVuKF42wj5B5Br0/LlzPCxpRfNMgMsP4JOWK2sa
q4PlTfFudl6F2I8a0VgvHoxt1htyMwwSQVOuwfEAWZV7ArVADSEpBbNYvqjTFcEo5g1vBvwT9dHt
4bU0addTV04ysknvzCkODbtk8yqecNgEmFiFno8htfVnTRAo8zOapYCywcHCZpB11jNObWMjHPMr
T8nPWQB9q8pbDrNyXgq9BXkg0gfcRawWG0+dIkUVHrkFUBQD+HUVI4llo3xqRhvDaquOsRF98NpQ
FLUQ0Zi82D46k53dleP4UXQRLT9LcyGzulXsLsJMYcB2kr1BIqEfCju0Wlp5KE4BTVXRpgAnGQfh
ieU1d/66vFpM2JkG4jhH0auy/Bm9+j7Nhgu6I5wkzyVs4GwMbi4KY0QwuWKXA17MsTaPfP8DGxzZ
CsLGucfu7psoNx4KR+g2tynlW3PJgojEe2HBTsO4XcWbbqDqzqbfbl77DYizih0W+K53J6U2GTb/
ngxNiFufkTlPNdosKEobTIQTAgPnhb4t6aC6YMsjDqTdjFbTqXLUXW6hn9r4P3hywthU21afQhVd
ipn2Q6VOeJvOrfGQ6Oa3qcM9cFQbOguVhNawBsa3pQ5hl4FuaKEzhhZJMKwhDvSiPH2m8vMv2zkp
xem0tP2duhGsZq688Zh9LRHaQJwN7E/Z3torHxmSsFl7rGKcYTGGT/6+KyffORKIRp599HELUNuE
PK9748qQtBFEpfVKOPI9b916ZWvOX3SHjPjdwaojkBbLg6YdmStUWMUytD1s3qhphvRe+X5y+FEy
J1wScaNN1UKVbockfkpTwTcGaERVU95F8Avb98lpXtKye2FtttbRmoKmi2G95gfRIPmJomN9IHeV
yg9a3WC9VOpsJ7j8ROGcO4wGVkpBBNPeHX4OMY17wyL2b0CPtWV975piJ9sL0WPaUIyZQYz6xoGs
Fh8xMrOj4we2RjZa9rzM2PmCvLCSV1SOs1rUtuK3ny2D7pnxpCzoH84aEYgeB0FRC2Wy2znX1z0u
dmB83kdOcwse4A+VJi96StOL7//Os//DVdInt2nu6zQ5pZFJZrYnjr5cEtCv4Ds89VpJutpMsNFB
n1Lp6Wf9WYhum0BZWhG5qtAntbts5u9Y5pDv04R2AsNKv4TxNtG5oE3lzhutezeG8KuLOEAkiNf9
cmOJm/6F8vZHpug7GIAUbkQJqOfW+OMNEwde+ooYCQB4uBW/RtAuzdQXISkwa1vhkXgUbY4hzUU1
SzIYtLqWrReZ/CyVbmEuD8HmiZ1up68j3T/QHodHaZGltYHT90v3XXbC3eWV+S4q9TE1yg2RiMV6
gKTSK44XKkeIA/gL1kzuLSvHGw7OCDTaKEA99wsvP9SOBk86ZhEqy00IB+VmRsFd99nyQL2PHmSa
tYZFMYYJbvoVuNJz3kUrjNmQP9rpOkvu7S1YqagE+KQwwHPpaHpKt9gYyYKXO24g0d4oIYRym+/2
5iRm4+Rsh4aCcSDe27hJWFrbtv84VneCCAa+cOx3SdtRWkGIV6eUU4MTPI2K2nReDRw4QNZjVa8r
D7XFny8J+Y9gGN75RxL883Nrg5cJoo6OS1SY+deE4LuKau+VHuQN19k8GGT/hiGM9nJAzJoTHTIz
qr9sjHKFOsO4SenYaUgbd9nH5GB3bh0z4HLYrbWRavuyxYSs7KtVIPJZhJiCtlY8Mr1dbwd2Tae/
/stDOklzkW3ZPe0dsuiws/h7wLJgtaWKHC2WGxBk8oy8oNmywcft2bUgdyDP2BagBJgZ7YYbCAt0
hRegbScI08XtAwZwZYBW48Xy24gzTuG0v5eTRU3a5NM9dsu7ug0iq+Lb69vmln9SoGstFxOa2ek4
dyT9LY1q6KeD79ckiK756L+IiJtcMWEHNnDl5zQlEBOFsI6j2HCobmEbaIfjIi5jOUsietprxV1v
TJrigcXlJy1rzGLOwdJlu5kBtYSti2c2h17JDQ2PlU1st9eqk5BWT3ePWZx0gxLleKp1UBSlFiZ9
dK0GCkgTl3BcYXctOMPh0Z69p2TsKQDEaOVUZORAKv0mI8tA3QMgMoAEQ8GuffNJAd7BX7PIFev+
mIh4hE/3s/B54y71uCupRwtY3NxcSeV5BoqzBfLzAF3mzZjnjDNoZEsbl9iPaQkd5XJf1RiFyxzz
oDVawy7Xqeii1fF5yHSuxhaX8BojQzM9NYOmVo7ZIgp1AMxpvqip+orHxVyNYrg6Jo1/YrJ8Zr/s
JR3B3VXEA4Ag90QNjJ7528sJAzoVTdi+SrZKdWFNqcRaK8H8m/MhGooICjfI3RHtdkzRsh2N0mby
Vx4NIM+Kl0yezd81whaPYU5PIvnr1i7fvHp8hGXn8jTEyRqtAM2UvrcBk0YIcRvUdamV5LM/soK5
ldzBATT0F5K3s+LU7kOyXPG6Mn3jEQfa1bOGM6m7/DrQVHsXx8uzPoId6oFKEx/y5b4ujHpTzNYG
ih0xBhIMcO3unNo8d6yko2JipgERQbNyGyaOvVsi0CAlTJ4SP+Mqs7l3R3S5eCO3BLKO/TL6G7S8
ry5heJKuOPUVUfMs785zm0GWlZpx8Y2dZ43JxS5b/iXtkOxSAn9WQtwcvCJgLHjLAaZZYzujlm1a
HW6AGA36yD1ag0AECNwxRXZJINkc80o/mN3w6rNUCFJ8X6TuArLmrsueHtTjlLqojSp+MvGI9nW6
o9JheBBGjIqT8Iape4VkTpUjqyIgmhh0hmNWv9Msxf4wdqlkJRyyifmqXuEyCtT0odw2Ho9ONhk/
tUpOSITeqoe2doffzLvlhwwEJzWdAShO54W/2K70ho90JiUQ/N8f0AQn0Jj5ewpX2j3E6s1S0qA1
29qDybKD7ErVBY7fLEfKOAeMxcRLM12XpOeW55QyzDZf7CcORIw+GD+RO6JrwzbyAZWY8j1DNlig
u0PvsWgL8va+sXCV40hlvKuXFdzH6d32jMOgux84F8p9KRrzZPgPpiqSu2mkp1aNq6GYm5txigex
G1llJw+M6J9E4L4MSBxeQoAngkyFZ5h1OD6KFmFoEjhGW/cnTmdGGJx7Ux9zLCfgJd0I8DVfRIDi
+5kcNwYG8FuGvipd8wPG2FUtkoQQ2LTQwqll6Nykb+7U1CGubJEPMuRpBui+diVM9b66Q3ijw95X
wP71ArZG/Jy8U7c47kjt3GiIY5DMlx4Ag6a9SaK+u9IytXCY26eJrI4VyUBkmMcgl+lAD1XoEJpu
JNaIWEY0nFbJbpwQNNlAsdLNXmPX3C2mO3AeZ98wHy+TSQCf7PwKsgYds7I8jLly+MJYr7bWg1AX
73asnZO08+/b28p6iEB7SXJnTatfRvh1QdywB2uYwvYdmPFc0lat6vQxG8kMQYrxt2mBr9xsMf8O
QGPuchjlnRbRcYpLBc2hfMgI+J6HWHBrxKG/gezC4GpJtG5/+TXrip7wfAEJDWd0o1FQK/vXJkva
U3aTavVGw5IbeHVTbn2XSBWvCeynIBn5bhU342xQzj0/Z+gvfE5H1adrglLMUbwcGglxXTViOvHG
GtBr6faQxWQzp4DFiImYPyJiOhsz682V0WdgRF1j3aZRegcm6JnNMmhM4D586+9xq8e7fOgreoqi
6uA77zrFBSNQHfJgZobfDrOMuXMr0j6ehygbx8kncfTxxjeibtCVCRQ3tv27rFrCZVk75eAHjFUX
XUsoae7KLSc9we/B2WY/I+bWTE7HKGG70sInWzkddTWx1gayGej8iP7ktrmEvWvsln75WUT3TOTo
U7hz0Htf5AK/8WzQGN53j2bJbAGOlbp2yM6pj8RA61XEvSG781g6sUA5AcrcZF7yhBeIxnuju9r+
eDd4BbGoOFLb2NCwbSjnOtvDZkQMDueaG1I9quui2NGQtYKONkMvpTsKcTbKSxrquOk50VyRJMQP
02xxGM4bNynUaoYFu238n742knNVVKz/4JqFkFjI1dT5jpwAgBHSgJzkHUvB0l1FxMygyIVlVyGA
D3n3zd0OsJ3RzRv+uDigIcvfQv8taR13YO4Z0ysdq+UhJt/XDStrwG5DEltuKGq5FZbQMtGN/UHD
rQJ22o7xI0V1OODwOGYO50kp7bPnEY6ELk3UL/+CWrDPDGtX5rON/d56K7U8LLiQ8vgZ+6oheY7r
7GI1p3Se1DaqMDMNJIOHZUeL+bDyVH/xwa6GUBU3zdi89pp78NvbpDWLc387xLqoe+tYNZCsqUXI
Fvsl8n8bSH2YiQqGdti69PsSjmkcot3z4xzNaQhUpQlGx85pceJE5PE2biWd7dzkK6ujmFItRzUP
XBHzM8CFTV/yksbYuPIIM/MBiVa0W5wtTWGCj7nQOXR2SJ7oWNJEq02srLynGGv8KYN3FSdWtElJ
CAe5SQRPdx8zmbJqkNx/uJqcGGv10li7lk0fY3Ufe3hDsfRvwBqri4gBr5ZxJlmZ6x1v1HQTx/C8
XOis66HivuFaAMQWFv7MVvhH6lsJ6LKs/DF11q7WnvU5Pc96N6M8NveY6UwcxoWH+sDbV6Rpd+wq
lHWp0+vrwoGh3umhiWv92lCinetR9ZBMJe6Z8ntiejvRieytdGt5gp2vNqob9bfGdd5rDYuLYbAE
hbuGj6ZgQS7zkC+4vhN8PFeKiXrd5GIv2ymIu4bGGNhyW0Oq/e2jTnY62ykaPJCBWAH7rp4dKQwF
JjM2j63b/zItFzxXjXqMCBY5slEr8y+OsHPglegeqUx4sWmVJVNTPbSSKIbvMnRWWIqhwPtXHo1k
jca8HFu9NfdNBspWeWd2mXxSa2pjtCkK8zqKIYEGulk9l8Sgwqlrm5XmEqKPbvk2K/d5i5T9Vo6/
PPXQOxszYgHdBIWx3GGJHI/e7D4uEqaWyaa5EQgUrsz/4DhrYcjMn6IX4hl2eIUXrOUi0GTLHfmL
jM4eAlKJciwQDeKTqkIwycLa8U5v9g10Q6wzQtsj29znlLBeYuu18HPIVTV9E/gEgGiU+rzDpwzk
UqjuTZnNAyPKvWqht0P7wiY8LjcOVDuwJDE4aVW+M/3srphmGhfThSrXbOQclNdZcUP30vRxHNMT
OUUZSHL12OiNPNRUnmEleiqz+6Qtgbak6rGqpjNh1WKbJcvGBk6HhjLg0F/k88DPWS8pJqCht95b
zOQ/6IhrNfneUc95z7e4jscZ11WQrvnjmGRwgIW0r5h7WTCBL7CaVyi8gUJABCnhr+HZ2hv4E8vK
K4wXPbE21C2Mawe3BRIfHHnRupec7iRAEtWMbFUvQU0fdqkRFEMRfIqRtMOq1DEM6hXcbexqDY7r
sa1RUQAublOwaLFfniBkHater1fsbZuVQNsjsRi/zFRxBoXi13o5ngtcQDpurIq20qPvN+chd9/8
tt+mlsG/nBxWLC9dXB+V3j/oDII5166JRZ5f7Cbd6MO+uY95sVCzttEWgZUH1oBFrzmVsDBvaf8D
WXfQbIUlitBQ1SQYw6v8OM/tgxruvZ7Hgl/CxFL+MCCBsPVvzu+UTCwvK2RVYfJNEXysqu6ePTsV
hk75Sc3LE/doxenJdFCpc8q7vcLmsyJoQHVbReu7zaKxjpwtP+yGDtp3ONg7uojfeThXGiraNiXw
qRnE8lV+cjjYcQ9drNYtQobmGQN9TjzPhNEz0dgKpS/aGNz3aPaZUrsMO+xgpb/PqfYJzIkX0m0l
MLn9M1/jC1daj9+AkdmYcceMmneeWTZMmFRMskEVwAggUYAEyFCzCZAv7F6f9ErXA7c7GmWNMYXa
WNvvmPMIHrtC+5P19o+jFEmyjjPo3fI4gvN2fGsdscXN5HMC9SADlPU1Gi+tgxFm4OuzgAub2TMn
T9D5cf969Dp1nMNDaZ3BEhTBFgzVhD8i8foHY9rqnb6JrU6t89LDqwPFtYTtxo4LJQ7l87cVs0Lk
dUOverH04a3xPToAnaNpGmbociMMm05cOd2e2gLWvYUvDMCPA76YgRbnflqBHuR9wu28AJV+e+s2
evUnojJi1Y/GoWNkpPKTUmAG1L6FDDeSW8/u/EqqnQX+pBDiLkrSl6ZB/PXYa8EPN3D4NQDtBBL/
UEyPuWd9Z7XOjcc/dV39iqsJqbM6uco/9ob6wYbwx/IGuaqa+kqe8NVN8DM2w72WjD9NA0kudX4H
N0/B7nD5lKd68ait88XG5ja35VOIfiLXXK4BxfpY/kQyXqj6Q+Wc+l2hVS8itvnwaVrKsFI4yJNs
6W/mBjsCQi+WB4V3+hjRvxjVsRtquZNSNhEpOp2BbEY9erBp6280Bf0UHaHb1h7oDq5cCsJHEVRd
pzaCobSavHaXu9BY2x5rhzzD33GPZjNY0CbVkSaVtuvHo3IpJsFCSAdPhLEDW8WabrSPnjg4HrNs
3wLQm+puAjpyOyZr+HaZ1qznlpraKJkRNVLwmXP3mgoK7byitVdGlq9hAB0WbpC368pb3ylrjXMD
8QHW0prw97Cht6THzuzRouKAW7IS7YHyHcBK+WvVIa3qc1muJ+4dOlzBQwKaBNMgueWYAiS0MJo7
/2rGKBk5DFrCYM80J5q0rUNd12Kr0zpFnIojw21zMqIaTxV9SYUV4R8EnLrBcd4fxmXZN5FOk8M4
T2eiiauprY6m1pbvMl8eZ/8pA+KwlaCfUXyGbqNZGsUjvsaoSLI7MD81Hcxr4oCO7ElwB7o7EqYv
3nxz30Wpvo7rMcJGnv+Ytn3saNIL7Ne5oT0v4lqNLWCis1V/sZSG7FbxQOJ+2U3+Cv0DuBIVkYtO
IdwcjXXoitJf6TfyDNIO+DrL3NXAINkLOTR7SfujinnL0Fv+OaIJ45jkVTMNQO4gtMzjl0FoRznz
l5yWYWtp+cHAnhKCReH2EC3letSsH3vwdjH5sRneDK4rYs2zC9/XdA2ucJRO+PGfqjV4RVfikkwW
QxbV0Zwhhb6p69txKj2aYg2UkaQDDnWz5nswA19Amv0O5XTkWu+cJZlMZ7ZQDXMPZuDAX7RmACB4
CTPKw3Kzj6HCel2W0YmVfrolVdG12QUaVuR9YqSPS2eILUvW5jAiD9qjB7gnT+a1rkUnY6ieHBUJ
fEdevvVaulIA1SFgRvS2J3R23W46puX5QaTmH94QNDABoUTTaFdLDw0bvTCtGBZ0bURf5NMZkgbC
ONcT4LHKbKvFtXdYBMJnqnlrAZJ61bpKbBtglgFm5XRbZu2ly3tza8SrXBT13Rirr9hIYBybyaUb
/2RO7r3k4xUZVYxI1AhrI0ThZe+k7glfqDw45qQfmsb6pKoIkZzhY4df6pA2Y31view3ifQ3WWQg
YH3w2FbNBCT6JuxyM998c1loTp2PflwL8s95wgt/5pjq9GmnGnmA27Hs8fVbh9bFUGLJ9s50hn7T
kM1PmPMn94ZA4Bh2WTi/M3o7h2Jum6dhcLlLFZKX9uQxB0eKr03UngsZD+eWe364DCV82UKsIEB2
gEbS3bzI4jGqMMs75tCvJ4oX6VKmjjwX/spNvF+n4+Q1vBc/rf19z+C472t1z4XzPodwQUplarYM
5DVKCY7Fi8Gm5951ucE0Pas8HpaCgdXCWpuV335fZ8eSWpPNQJEsHVU43WX3kEcT3BzNZF5w1j1b
S9vrvjFnO8clGuhT6wFt6pFFU5au24EJZLGK8mHlT/DU5yV5oVfOWM/l/EdmLAIJdoyHmqs1A1eC
WapKHs1m5KfzYgnhHf+IhFWFY5gO7EIuATbzS4QuFXoWyztbZYwLzbrKdEggFKbgV0zgyfEch5Cg
WQLf9mENhSBhIeVwSNUERwwvBbNhvlw9OTLad3ZYpAi3XZbm61bIeSsrtudxZK2Xkf4TA82o68qI
oiFpEmrR0FHcao21ApykqxSRbrzn0mptPlFWTuUFgHS4PBZPLOxcUHLm2Yz7hdUQ9YV1x7iZiDvL
TNIdVzHUTNNPVz2xi3VZPhXAJbIi7k6RT6uKwpAQ5KwFh4nZVObD1c/K7iHD1sQuBJpAWYl9r0rc
GhjKqsTQn28M6QhvvDv1NtVL2nWoBjbaunjxndzf3rKgnluMmMgxVOdNF5aFesuWmhruNHuGahpA
fOofVZrRr1B0bFVwwyZar71kkim8A0IVdrwp35yKYD7MrKuOlWOraVbzQJ2gd4QO8Vw5NvP48hq5
knZ3WMVT/ee/iDqP5kiRNYr+IiJwmcC2oHyVpJKXNoTUkki8t7/+HWbzFtMTPaZbrYLMz9x7boa/
KtPFbR76wOlDZpfiTlAi+Lpt3fj7VVco4WZgeqgtAFc3blDilNRNvuklzKo1fGUzeeGjqL2HMdxr
g/2uJfMepS9QFa9+t+2OUtRyf1QO5qcgAL6B77EZhHN0Odk3k+Y+J2n7Hsc/YV9+xdEf2WnQwXGs
2o1zp83z+1hswbqtOD90Gnz4b6bwHhPPTjnDsR7HNJmWcXMH44RH4KxDywTXAScxLatzjFJfWfGf
u1TvHltwOpy/ZlF/FgdMyC53U8zJR0tC7OCAtJT7v1hnZCv4r/VYd4Ok0f+MZDrqUwq4ff7ywLyl
FpRpqKp3NEDPo15fGs88mqQ4tt30NH22QBC5uReE2UAdK7lfUMjaZfYBUJs0Y3MsQSFxn/BPvTb+
Z7vjA24klLEoJgb3SKU8b8fQ29mENJ419LcrLr25ok1WD5CBIbvA++zNb7a8V7YQBCfNyR8GGyqb
hNoIjALqahzWq2PpLgavwtBr3o/EsCK10O0nFMzXzBTJ50Bf7IdhJAO9tumSC6e5R3FtXODYgcSX
Bf8oJr4MIN89E4rOmx0GuO5yhit1BI/8naRJ/UrIx8O4fIgW1f+SwJ/vY/QO1YjCdjKKoJd2/FTZ
JN9rI9TuzAQbUNtVBktpLA6RZ3zrWTYjj06TuzYaLg6zpYtpgHgRTvtscPJsDHxFfocHLUim2tou
ZUObB83R1FItSPtO3wpBpSMj9ysyK82PDHmaJKv31I4UzSAzhglPhZv1yod0h1o6TcRJkcOzIGff
11j5u4YBZGpXhw4RwZ5caUBY5VSdpBpyZJju/TLa0b6XI2iBVRpaYyowWaNGTEaCRrrLgUDxO1Cm
FUtHqtBqbndtaE4nvftEG/uvUdB6gLEk53IguzWPySJkcPg4JPZrNF6dvocoCfl+DyiFxWaljvka
7Yd3QQaWI8LNAP+cx1W/gu8Jt6Q8nmpH+RotxVdtAE0j5MMBX7YnO0ExBV4o9XIWPnY+yl1o0ZnW
GXu3nJPLl464dlA5nwUBBRmwtIMEoxERsPouqz/GtFj/lI6kBnTNBiI/C6C1Sxmj9zg3SCkFU8wq
Rdy7CcdIAuG56OmTQSvDfpk+zHBCIzS76pzqdrvTzIu3Kl3Ix1se4kp/4q5BQFNo2h4LSLKReeMc
Ryx/Qb9AH2PjvkfOapx6bCq7UNoPSC46wlvtZldP8aEuGNV7BlgPRSN3NJeqZqyGJxTbKod9Y+SB
iS6YVZQX3qFTMK4TxKO287HQLR/YHKgjDLe7o5gojpNJL4jfh6knpQr5GfPFVC7b5NlyXt2Q5awC
T+g3vFmpIJZkgjCR9sPyC63u1g3pKWX7cOm9Tj237qCoMp10Txznbkn6KqjVjIwkhhs4CnAKkfzu
R/7/plmLNWCd//2wyIl1IzTF2X0hv/GRwo/ZhzsfRqRyPuurlxEGLZrw7GT0bjD3FGSUyyLJqiCr
o94nLN6E8+bc4zVDb1tSh4QThVIKiCtlGDf02vTBNIF+g1/Qc1bjnPD6p7kWF0sUUNH593JVSsz2
X0bj6pgNAgzjM5ws+ToSV4xL5qgJom2kp365YK0eFUJTO3/wTjI/GShQ2PtiPIae7CEdGsofjCaM
bGqP9x4a2eCuOd7pU+nEDNUWAoBH7CWNZRxEOIZQ7JobN1p7xRFDL4yk6siC9TqwZjzBe3rPK3th
YIWg0HGr58pWGEpwgTFd0RJOhd/Iqo9aIcF1KUpuE9djqrnmvdLis5khj+jjjhCyiUT61LzYg/ur
sUptNDJjJxpRlAHqtnKcWF6iQUpgu5Vm/g3y7jbpybCZGZddpuwkiNxxi0RcXDXchqo9I4V/N4cp
9/NCHXhiXNyQ3Qj8DXNWI+zb6HonmxKTzUi4Ge22DKqMXMFujjAIdd4dqIGzkc+Trwx2iFwI2IwM
1lDo1RzIrdtJYN5l7UsyoZPfC7iTe5U4LB7mE5dAiQlP/Raq21dAhMlp4RFiZ6KzwCG7xBcq/W4z
DMj2AjVkqbQJNBu4H9aXtEqSmHGtB1Kn69BZGRnTqKSkYGg0DnhgycylY++r4V5vw4rblQzpauQd
wiP2NUE+ras3VZkoGIUFKccmtYiJO1e8Z/tNs8YFSrZTIkuDjC/bJ57stmTuvzoZXnFUY6te9myv
vf0ycr7w+FECzIgoGmP4rI1k3oKvpn8mfZuaFwEXKNqNZpKLEDf1zctB0ttOxDZksf8sxUQQISP1
ITbIbU+NNRbQsuP3QeWXxjhPdf1UjfNC6cjoIaElzHsNpX72oEH5hVrT0xMbPEEbWzO+HL18s6qv
jEBlX+bJrrEIAC5rLHPWyNJqeMcsqIOfQ0KhV3KniBAwu+jDuI5oJcMKNHxlFE8jdqjNUFpoLTtI
J7PxJHSMQLmNY7z6w01KlHrTtlt2d7cGJePGKJpsGwtuljjiUkudp0pPPrrES32wgDX56FbV/HVj
9Rc6gGAnNB3dbBHbiaBz30/269iKZeOZfbXVGQQRYkwnZ1kV9Hh9h1NyAhCE2TCWnyzk/iwWE5sk
YccQOc535ORsyvS7bBnIRrBBB/YaiDU2zYwsaBiW5akhoxeH9gzyt/4mVh43o2qp8dnJFZIFrhZR
adXVaGxN3Tu3ifFPW7z3ln53WR3mXoS4cujTx0zY76XOLLAvkWLMF0/pTxAEJUNJb9nXSnsz5+QZ
FFlnmfzOzoiQV0ZfY7WmcQ7zUabPaTm9I681dzxvQRp2jBQxY/TeYASAj02MFtvD1FAo9ou0/FjK
d7a8CfPhe77QQIs8StyFjNqo+jdHYC5d6I3pvEXGxiUvC7TMU/uGWxrWUT+cvWEm0YJN3Gzu87Cz
L2RWfozodWex3PF6lBu1BTeFrg5VIMuYep873VureJRNEnOM5ZvP8kUTcUdKmvjOmamCs8G/vZAT
xd4Z8Aiy7oB1T5ASspha5DEKYB0MpunO68G7X5kCKetwMy/nWxGylcSFgwImJCMw6nZ0qZc2zK55
JvFGyII3crrhGZqCCKZs0+Dq0frHVKYYNROxLYY5enBw6QGhf2aV8ccg3tqMjAMuqHlF3QACWGB6
pGVX71wib1OI82R/xtdeuH/QyPxReTcNqL+vV9nDQkmM7rpEBwYM82QM2afjkLCoUSB3UDvbNGPt
tawaT+shHZeXMYIYa5rPlluSps74H2PNEvDKG6uO4WTFYmtpmSCxNyOgvjL/jah5skhGt4nshhSb
58aM+hsBlw9ZR6wuY74N5uX9Ug3ckHF9V1TEFgCLPrV2C9yBHQcSUoM3SvghxeclB5XY/KmKZiqN
TBIEUOtRcagDYF4/XRJgAKCC+zi+ofv6msRwb+dnl8WbbzJzwB+6Wn+jHGc6Rwv7na2domN0UGLA
ZbtGP7jKftq6Te6lUj9YlM7o8YZNa6cfbuM+jw0nvzan93U8zueIcVqMqTt1EmTSxSG1gEWxn3k0
iBtFYRJfogGKNkXnTI2PEElEPhJBssB1r6TstAKX3qUR6CMxocJYaJa3acX3JQ+aZzzPJqEKIuSk
mleVtsguGWPMPtL+JV7/X89DThCXo8zVsCOroQx4k34VKkIG5ffRPGgsyvUDZp3PWpJhVmPjsRnU
DnO6xv7FG3Sau8ROar41IxJZBvXb1HoNu2k/9ih2WlkzymqJa+pGts9Dr190MzzqTvGuIrvhibYq
CoocgxrZBS4YwGHw3oEBL9z7WCjEsq8mQqoiPjkb3nmqZNCp9M2OJbig4rrEnuW7FZEcywiMbg7h
gLJedCFZ7ua6JW+Nq7JYPZOtYeIc9DB7hp9IdlrEFoE72fdaTcjn3JX3HmigRj7YEacfv8a1qpF6
4rOic+i657RHJtBU5nPWvHhtF7hw97wuegWxN52ArzlEkCACj/KmuCda5YE6FzbaMllvdsv2joV9
UzWr246Fc68X4Brr6jG2wvnqim7bA9X/Knod1Y9sEEdy1OxiF/AhVn4+pdJkmW1X5mbMvX7v2oVz
dtx5Cig72M6vuhZHMndNwwZYra36T/akh2KxDqUjiRXtJvp0lXOjNtDje5yOfl+WJnI5rlzblKe6
EAh1a3iJoDfHs93ary2pJT6QBQMu7KeuJ/T1HmeC1+jcGtgFd+xT0P5C+ZdF6Ryksexb7KXnFqjd
uY8n6IlDdLHG03/xzyVMkBghBChm5JgojeyAti7EYVFGF6ZRn0h8lucB+95GGGW7xdMb70wydDEX
YE8dQvOIq4gOK686BlfK3Y0DYfb51CSXzuFiAQBoB7pOmTJr9kdDSgxw7+mpBaiAtKEaHpeEGtV1
YYEC3vejTMgLGkzad1Olu5lFIigKqz0o2RhPtAtoHYs/GAubeKFBbuPqQKihcRtHpOJGX+FF1oqL
Aer/yAekrnlV8tDqERy+/tHqVX3AR/QsFZOJCHQA7hfkBHgI4nMpqqtL+NQhx9+x0Rho7ioj9bbh
e+o+dUrfrmqIkaU1l2YfEDnFq9CTO8nhvZPFUzEX8M97qu+FSXaEDrmgz/Cs6U00FnK2gBIWolj+
ge0Z1mLX/bkWIh79LyNftukxBUww6QPFfbuvvOKKbgiNMvRZTcdc0WbqHBsnHk8WHzE9xoTMnxyq
/p3+0yezioqybq6pFv1Jy71AAqUhjbgAnSlD2gfNsLUvDgInp6VOE6mHDmbUv+E2dNBkzbsYLSpu
iA0uXIPVwcewIC6CD/GdwmKW7QJLq+vPKZwWlF+gqUOCmMRYfJY+vQ8TI9DYGH7C12RSJ2CWeGA7
gVaOC9IoA/df1LpXQCzHrFuCycBwYSxfsvd2VVn96hVjiKqx2IHG6b6fbcMvBHEAbk+OIDZT4FV4
MPHV+DJZ4zRJIoPmwHagI1GB0kgD9OPlC7cnrbQ/acNyFg0U2jZrKwaG7S8+2CqIh8imYyGbc9vh
z772Rq3vR5X9sOiyQnn0zJwBjmedPNETRdMnjC9j5W5bNwR2FmIfs9Z0qMG8Drrt7njb5i3+1m1L
IuRz8kx35B7aGHkeNm03sDT92ayAAFpGgrzEiE7MNlWQNpUeEAOFBq4iezI0tGfC6KOLNATivoVz
Lk5SeRCgx1REkw8UqnpLh8XaSbDmtS5+5Kq16IQiNW62t1D1FuD1CC5gxTtVJT+EsVSs8VE9VxEl
Ru45H2sw0cl0agIvMa8iwbPuwW/+AKRTwdhV/0pXAax1018VDdEemgSiST0dz+LY1nV8Y8azTzvP
uGoqMtjQdAhQnbEIyFx9i+e1Mjjb0A/vCg1M4ai12hWRNeYYIiHhtEc6Qc8Iga+1jBpeS9J22gQa
nCQoGmc9DCLrkT8uXVnDxL90xktMAp8Puf/dYszZaultEvrLmFqMlrSIDWLKSYK44ihK0qyzO8d1
DnkRvQzFfTuHu6QaadXaDJTCtO8gpl6VgyLNhWEuFdvBqg1fopCCGwRiBnoDDavITjblXFS4PFKT
fDBYqbAp4c0Wzhkdpi/mmKVwFT9HI4aWevTeSNp86UrjHxVVvjM176lD8O9PDJi4yOOzUTbDdvLU
dRw6cYCzPTM6wevrxN6BpePjEkWfaV0rxgoo6Wa8KUrD1lT2zHmS+i8iy0NDCxOkJNtv2KTg+GA/
axcLv7m6DrVkFI8+8ODU5Z2Zo0PHuXHObhDRCwbf2D/ISgEzp2EHWynPAs4+qTBsgMNXIYUbhF4N
8NQmNKLQfEvHFWGUhIXVtXs2dTbMJQoBBKBYH3S/HkS9L6LyTYOQDr98DA8Fw5+1xPU77XcOO751
uO84MJCv1Fl3dOMSadcQ5DZppXO3/jCwf24VXw4uQR9Ckocsmy6xjdH6yJUvXiauP45etV/dettu
QpMqvOKrHQGckI7LbsXNuw15Ey+EF8KzisXeIW8OoFgf7YYx+xgNqo2i5k/JMOLT0VA4VIsHjNnZ
EZRAiE5JwjaEv7nEaJThxJeUUR0OhYU1TkJ6PbDozlYwzaLsO55/sLeU/lhTF469Qi5HSgEh510O
Lj5L7V+jb64Y66BZpTn7kzF61MbIPdRGfRomdJXxbmC2z5QPJmcawUhIFcFQNmiBKay2nGOUqZPB
wdwv6Fej+X7AYbKhpwP2s4aPs3Pcw6D6IM+XO2cwfsUkPm17pJxIoxcUUQim8B3qs4Z4WCHOB8x+
Wv9iv4INSrLObNgYliOC2OjqRnO0IRUd1RFfA3sLbTcld5PCO8tp2QVIA/WNLd1L3HjpsYGL5TNu
8uNsguHTsr2qnVVraTuPdCBfJFFouygfAypIZupUKyUoZGRQWQCiwN0pVK/ZSNLcYD3hFz9hiTkb
s/nV29pdv84h3ROgRcTgk3XozVzftGl/M2hTmRzeC8KqeasICrR3BtdXxwVIrBALdxtBARs0e1ui
S9Ht5Tx2zrExX8OBQHfgBTg6tIURREZ0THISS/FvFmFynUI9uTKg4GbFHAEm7cFq14HhXO5sbPBI
/ps5sHr8m8WMJLUDrMoCRu/pm+Z1iCbmcwd0ahPWRwCeCVcptUjOoLmXb93kbdn87ioJIZMq7jDb
yJsLRL6I99aS2nxEz2lt9Ja7Aqa0E8d7YUeAzc34EzHNo1f2NGBZ77O/KHytN62tRP21IbfR6AhB
S0DIB7F7REPBxN+9YdD2Gy0ttlrbInJ0xb4r4AE7xZPSuh8HIKxfNjcranLq5Bq9WPlJfN+4YeCB
bLNgLLH0O+Ti9rUMa82v6toMpiqhCsqIznBb89sq+eaV9bcTGuExUrPfjMxqu4EnBZA8j3t9yZrq
zQT/LXSulAl6fOTpN7dsnhxGhWa+PBol48mYHUpX09cZFVpdPXt2Bgv/XQZbr831rT5WkNtQjDCo
K7dZPWukYVbHIWndPTp9temkQvpvRx2pqoyEG0NfDkPN4nCus1OcuyTIGfzqrpMj8Bj01xZc9piZ
Px3F8E6zVlNa1D6XTfhGUNEJY9+paCT0GeNtJTyFRbGtQ3mKR/OJnKR9ElU0ZNmrpDyxwnelqvaY
1QuVVYYGRfM2GY2MH+vDc41rEqTTo8qjzxl294bt7iM68GfLc7bSnn7Cot/GhndC3OIFKGhZIWnD
yWAVCZiZWeDIXW4uN6RF31nWbSsmPrzv7RmYORNnJoT5snp5QVIDhxUnQrwfPD7tPZtx+imdFGtS
HJ0Ta9gzJqj01FvERS42QxNya7RAlsiFnHpOdj2xFXvN1Cb4ZvLUqS57iEvCEaT4nIbMOQHWhY60
utMg3FBEDwhLinm6dCP6cGEQzG2ASM1B+AcGjUkwfda2ulUdqjlvOblafasjfR9CWA6hHAckff/i
b8GTohFkq3d8ziWzrqlu9nkF0mZ25qPIspeBmKG7MrTmpzK8x+eUIQrSgEmHKLFmg5HYee4LUsxr
JqwrO549HTKOCl/VUmJ4K2cCpP8jSjs7z15JiHbp4QLXXsDQqU1hfiat9ljn5lvi8CQk2YTgg9PW
68dgIQScWsBfDCffyrFU5KuKj9hj3jeRd4WsMmXUX4qd46ChZUHCtI50dZzKgSmUc6w894SxFreL
3gQtFaVfJ1RpCkB7tdbbXTUilaatFgxgkZGFhK7wchGl1IPl5g6HpgJuvYZcM4QHU3eeQqGO/ULo
B7iIXWoIAo+1U6h6WpKBly/HaYYFsL4skAVOsxqP7kS0SB5W5DcQoaMWznRPnQw7Svcjyg2wfva1
7mpvq88opIFdys3IDOlQSm+9CjLMkXO4Jz+D+YAXJ9vRKi0WXqo72k5DYbKePCVWEovuphK2SRRP
Xu4b3TqkWUdRyXxvi0TyNwfXFOs3hsH3vCzaRbGANbrOOBoaSrmqs1M2VPM/TrzkMkbj19yFaqfG
Zto1lZVuG21E41eM+gkOW2DlkXkktyQ+jA2DKOGWF08bH5B1SMeeEXWazLi1aDlU9aBt49yaYQKW
MTRNZpO20UnU8nK55D1e59pwdugEh9OkaxzUDsGH3dycXDCInQm6IJarg1saZ/qnt5qs+GjK/nkt
JsN66p60Xv/VhGvvONq/jXDAaco43QSEtyd8Ha4jsqbgEjlqvFVkc/ZRz4dQA3oXYBCqiXHwjIo3
Qd7MwcboHsdWg5ET51kbMQHuK0f3cTCf+okEsIg857Fr7g3GTke5uC9RPO0SLQ/3RiMTP7cv6N7H
u4SuzYOKEFKtxEBRPzpQaAfRLIQGsVgg90p/ail0AvTpzEso4De5IE2vvJ9D6uAxFtKn9HMRR8o7
skeYQfftu5TDt666J6p/nXDGp8okkbGu8t2AQJaoLYZp+ZihR8HK1Zth7yML9wEdXnQxvKCq6e75
NR/JOXaobsgv2fRdgUA2hkuuJiJXK/o13if0gSNzCc+AH17rFIcT5ZKW3FwYUXJhCyGIvZ4GUfhf
s978WMbybnnqPozJP5NEOGwmy/piPIE+vYY7vypClD1/Gfwxz8SsscZF17Jl9ntwFnINUhU/i5w/
az+5rwsqHp5y88H1UMiP9c1eze2ICWMCBqua1jj8WTw+eVH+snxotnUEwB9FlpfNQ0BubBOw3ryj
ckf5N9PUDxGE7EoR2e7IN3YLn4OVgOBKC5Tr9SbVWRlaWVecZsP8FO5k8bSx9C2S2Nk4S1/s5Tg/
CkK67oD/tJ1kxB4tnh+ZbbWNYZj5MVfqLjL4fWfNIZkJeZxhRBB/YhaZjr5avzq+kdzdNssEBIjV
lFA+jSxFeuZvPsZn54WrbvDtOUPJZFTnAvPAMU3WWULF4ZaI2T7jIYUPUEY3ewKWwXl1NzF4J7sD
pY6Y62tUpe4hrQrUOq7+iV2pvk8ybWukk/0dsbsHdndrwD0Rizpfy0GSMsdAfxyT5DDJ/q+sn2Yd
dBJiAzdEeSnlv3GpSkor9xertB2Ysn/T++yhTruPor5MHSLEmzHqvBAoiKZq25uxfg6l9y2E+1nP
BfGcCU8i+3XFUU1Vx5LOxrvf3tXTtq1WZYZrn/E6f07mQxgL566An78xW8eHcfHtIEtjByfpV/KX
vL/0UqEYB3jQhviOtcJ+tEOLBLKZe4ZAd5NbuDAPJY20MxrhlzWroOMY5JJZpzGyesJLcJ5Fe9f0
nP61SbhKzepkP7ot0rOK4LWiMX9Tne1MK3Bj5uQJXyd27iplBDAgeWAziAjVteTNSBuYfJC/Xsp8
BUu1+akn9vyq2CnQjidPmdV3G8TF2gFpOuFcmdOySpvnIO4j6yTtPA3Y1k67OJGr32T+ZwFwPhMv
/lcuo/kQIbrcW/SOvsa9FFOSj+nsovjLvgbiqwirc9UGWHLlUzzuXKxSEBLTQxLbZ/wDD+lAA5ZW
XbadzY85H472Gvm0yMrh44wf3GHNI0D7LhvAYKUuD7Yj3CNBPXD31gguowd7I/f1pJ3Iniz9Hmyn
jw2KL2UJ0WkwchOR8e3igN5OJQHhhUeSfBi/m5kzXTG3mQXGDprNeVtC4pW3NC5B9GS0ryacZEh1
e+khi52dVmx64h5H0AJUzM5DLPFUGJZzbZi4ODHGOW6Gjaus8iwTcLF21V6mMUufzHr66PENj6UJ
ayaAQgiZJnFIWyAwL0gQDUzsfEjca/XjYriv45TfDAeR65S8WQNu0RTyYxY+Zn0HTCSEZCtMY2+b
3b2mij+PXmzHgG827XOekLosCqs+FGP7nukSpkZvXywNwRA1gLkFj0MCQ9M9GvrQH5v7KY6WO6cr
7LtoNPS9g/uL8NMD00p2GRNuoyGNjNXe4SdTNT6g8CbajBoiATOIq8irz8rOX3qzek4jaLP1WG7z
qB0e8sKihlnUj7DBncUI8PazDRTVo3WlnKANKnHy3g0Gxl9kxkhljHk/GFN0yzDOWwZbJZmHmNWi
Pr6UsTkHlW5QxykzPWiwthNkl3f//6GV0cNEe7R36r7ZN46WXdSod36MAuiccaANvUgvVuVtVZiG
n6DLgsR2noQw1GOYa/3ZXpTcssEF9ZQdIjM37rGBVQ/aEuOzor+P7pFQuG9cuMwaB74w+ueJNJzV
X9Z5zTYbO65dWuiTMrVfBnQ6btcuP0ZxcdOqcj4NK5zOq6NbZ0IhVS1OlWR4kDVO9m6wfjznQs5E
yLVqVMfwM6rTr4RgaprZ6iodNHxC2Od0nnDTl+ZviTV610uUdHx+7g2Plhka9/+Zt9GD92TeaTej
9fQ1363zBZ3vztAI28i9yjmbgz7yaZYWl3G/bGOiFfykDL+GbCnuorl48DSP2UZWFiw+sYPWwti5
5KvvlK6B3RxZB7KrSHdUBZyUxPrgwEuqnQ5TBYt4CuM6g/1In79xwsLdGTO5Cl2iO3de1O1xsO/b
Se4d7oUfhXmzWfJDK2Epan3YnsMZizzS4TtWHd3BThxMcH1eb1PGHH5ZoC2o1BLigZ3aIwI7Dj58
87j61wWgK52jiXVCNwpz3zVm+BhO9MqjFsqfxXpG4h+0nBZnXSb93upZ2g1DxOTL1VoSnszvsnCi
91JEeNsBP5NjtXxGWuvsANCFp9nmUOF13aVhipBh7QQ93QrsCKW3abAoZ8H6ZnvVuS6y/kTdXR+X
bPWzMB/ZkwxnJpq8LSRXDQIygtvCd0056U2lDtFEfz0O4lpzXF/XIVcwpCXdME33fmhN60UvXUKp
1p/Sl0ChWEi8DvXZC5Rltjc/q8ssqFM0hqko5geDm2I7FK7fzqO81DQ0CmpUmQxQsgr8dqpuDzrL
zpdk6n71+SIXBMeDufTnah5wS+XLRZnCOticDFA2CHQrmMOp+RelsXWWjvxtjUfisssHPunTsGY/
MGUGvU2qyC4VJhgsXjqOFPMK/Z6FZf3DAL32lzbWL1UEPXogm9iBiug7fZztc0pvbGU6FmYUzqzU
8l0/ewBd3dUoVOg3PSbVMGGiDWEj3puIZVRNYFnb3U+VF+/jEWvFMsbhQ2+Uu0wiS1cOzril25BH
FtTouJ/6NrsNBgdIVg/OqY21O9KubqAneR9lVxwKfXmPek5LTBBQm0gkFVmy1Yh93/XF3X/fSM4U
pn8ARGPIMJtGDdE1TtTREf10rphbGIUOm8vNOKlmNzyZ7fLcTN2u85jfJkLMh7xrvyI1vsadVj9W
DPX9xDi4RWPdXBbRB9W2cBBQEC0seF/KEQKUy9vCYEQ0RwPr45GtQe/nTWOeNKegtjR654Tk78dl
jBOPofnA4pZbZNTTHRrealvFsU3P0wIWt+tDOaI9yeKu9sfUBjqRunvcjPbetF3jzBSgCRfxNDRd
QWqscYurMyFU/Qe7Io9YXpf2lq4O15G1i9NVwCxUACvmX1WTwgy//lOXse+IxgZvvCQ7JXE5NvkC
P1ITj5qDYH6U9HWVpOpkZFaYTYVMlypLlt02DDEjoGbbAAR4qVDLQegGmCPj+7BUb2DAps1C4sIW
IhE5snxmTVv+uQK1l2rNDrR/1ENq29tV6Z6bMe4uFYIJRHYoJpHjx4cmzwIwpPU2yYoXN2/x+ncO
ELEJt0br+rlu9NiFEXuYZOneKtzrAdjwwjfq7i936uxz0utzJbfc9dNltk6Yp9sdg+AoyGMv8eF9
QcTVF3VaovFVmCF6irYDa9TiGpGJY1+KWcuOaGVem9Z23qXLisauG6qY9aeO+TpCwHqL49Y8j41c
yU7/VJpNFytu/cXkHk2hUqkogt1uu8cFbIOeIvZ4KuhOUBi6HU7h4YYs9RjBHdwkRvnm6VIFVmM8
InV5aU0cWMIk+0xfXiIyes1cm+8ycnOEcR+1+n0EySXUZQtPFCoMetOfos+phwUZrZVTvKJovTYu
LibdmoOB0HTg6xT41dxtnSjdTqB+MMB0iFsb61Iuh8YRR4V5fusMwG+8mErnmM8OJ6vBNKFd8mrX
lKUCVHJVLoyjLhn+rLY/FsN4c8Pwo3cbwdyYiNFk/LQ04rWJdsV9t4oCzPc0FZeIofjGauNixxzf
tXGzc4tDkq7ZmI8I9uCVjuVwwxHyw39EfgEWac4WEEuMYviqtSQ+Su3bJaYPjSwqplmPaA0RtjAt
am0bhF03kA3WVLikGC+qlDhj2RObYIhnO16yrV1f83rlIIAHQ0h1r0ZgP7Ou4xZKEHzguDSPiwlm
BlMuIahdeR6Amn+5pJtScONXnPT8WI9MX9cA01OuE57HkjVobTQ/c39HACt8mxpN/Awco5HDZeIu
gRTUKXBM4XJqE+tCghWhoGGiBQO/H+WR6INmMKw7Epf1UN1EnCxvOtQdZ8C3rsUEZlTog+thsjc5
IPptw5uyT/JntRQOOeOW+jKjQ9eOuKwak9gNR74OSapfp76/VXxwjICmTT+YDOFGrNTUm8u9l5Gy
ySKsOxpcSIyfV4X1CgXWDeD/1oKJ1XN6CrLQ3jhMcmk9CwPi1C/mG3kStTxGUf7ggCqmuCGNZHQU
CnR3ebAesN2blziaHoZl3TfGSmzz8n/snVlv3Ei6pv9KoS/maiiQwS2IM6eByV37aln2DZGyZO77
zl8/D5WyS+my3UseNHQxiUZVuyQzM4PBL77lXZD/yEpVO0E3F8X0yuzXDVPXOW4g4ZxjxboSIIiQ
z0GFuQ+bZ29FuKACL3HWKK06W6Sib9dOmdEwR8yyAxq2xA4RfIUH8q5DmH+e1XSMCbcIHyugk8oS
fNwwtD2acsAy7LoQ87ymf2Fjs7bBKoRHRUWGKWpG3BJKEc5yNU1XfQRn09EAQMHR6oqig0HozClk
0zujV7ZFYuDnSC4SOaFzVmFKcDnNosQY5TeTM6sSs48L17lKFcbFfi29mx5zQXQ5nQ0WUtfqEDMO
AkLdRanARlFlglAz7Qu6PlwGPK09wlYMH1T3ymlrB6icV23K2PoEsxrjBpXvVCT1FVncRPOgu1dD
aNMayP5aqUywmzLCNtwXgIKAtPa15VxrWN5AcSyaG9tgMuVb+Eb5hXaqyNqigQj9pypjeedVYNbB
QUbOyq0EmVphX0S9+EAbosZcBzVCLPJOQqOCHKTmj6Gbq2dWBto+zZJ+ESeusvDG3Nu0GfOn+Loq
r5N6zG97N3t0Ax1oavOoV5/9Nu5QYoSNpFlLahvzMoUTq7R+cSxVSFt6C45mRD6lzXGeoPH5gToy
PYlduF+hSjGfP4SpyLc4HSxcL7+36lC7I8H/1GceUneZeSpqyiZ6mEhAoQS7yQyXHk9TFjz00Jci
mhGWrLFTrGBQKBXEa2MSzIpjTsyuOh1ldVJXibhPio7Botm113mifhW2y6Guap9HJN3Pu96HDFiY
SyvR9ZVi6tHaT9FOpU2N4IU50HfXvATvmavR9Dd2D48lDGCeVta9itasXrrUyhJRsdT4mHcQE/oE
qQMNZRN6GOrK5wimvDrTHHfT6eABAt9fYDtGWszxQqW90qw6WChwHkL6RxMb+YMQtAPSdFQWvYmF
IugrNErPvbTkFFYmWo+CHgqKYLMsutPT7MooNe24KC3inmduZIAART105rI5Hat2WEWxjmJgIa8E
8SymTzWUzaexQQt/YCwBHiWeaW7+YKASOMtWYEPQugdLB3puC8lTnfkaXMokeMACigCGR0JkqXJG
3GFMWujeWUf5rHbJwtPAxZUhMEaJZW2L/B/dILofjX+mVBLysxFmS1W7G4XJWZQ/yoT4paFnQdpr
DcdDIq4DsMyLvLDE0iCXoNEwQzl9uMit8spWB/iKAkT6YDYnaeOZ5Cg+5DR7uE0zUotExEszJP8a
eIBPhpgivfBr6DJhDWk0oukpY9QpyBooQGKUVTCsQ3Ub4IBO5zmsi+shMmtMDOdFyUA5AIyuGp+j
jLhvFf6VHNN2BQedwY/eA3PrAFtGw9c2NsYVBdpxbVfdxgyDc2nfaEnsoBBVz2QK/ycbhXHZBTgp
FuhQFDDlAyEwrPNKwJsVjfSizU9rJdNWKk4b694z56Hn0BscmaiM0stWYWLSmWLEfJLVk6hshnLG
gDrFcRFkEWecuFAy5StFYLOE2zQQckB79ELSZRH5ZNNCisioYEm4plAWJvSVwm1JzsFR1zaSXHKI
9c+66dw1dj0cZwHWnXGdI6VioFDKyGGt5XdF2gLPrIAZyiZslxas61kFRXINXuhZYECwcKhIRNuU
F47vfrWnSBVQWJ5aWXqL8Re+gw2ibhixiA9tI92FCmdoRs0I8bJp+rMwLxisuOjV4JLN4e74t5DM
cV/wICfnOSQJm8RnoRsIGME58AGVeoAQBpCIlCY6E6UuWnRpG5xkvbsWSKIDEAVCXiLXMneN0j7R
83FLgM7OvIZ/SCtCAjikEkoHqm3pjqdoxrhYsOgKB2yvMXhGI4DWh82om/alHufVZRyAnShqP90M
DASv+0Io1y5+DGFlAE4BdzNLlVpbGkDjTvHGDU+1lGGa32M66uD9Awx0ZhVS4pGMU6WG8K1fEP+S
szbw0T7QIMFrtvM51ASdaNyTIWaCvUysYzchB8/c9kEt0Fk2BpqxtLZhGDDFHk0rWrrCQuy3/xj0
iFUJSreZWsi7tE1QbK6Pc2Yqpp5dNsVVVAPzk/jp4kKDjYVLIp2rD6rWXZe0Ny5Mh6ZGg5TKZDx2
hhHKo8yQxSGLHHDO5EEmCxLB0ipQNUAotkPeYapyHT6wFyC44DjlvPLNe6dAl8HAQGtUKEzMmn/A
hgaiQP+aKb4KfBH1WbdqV7BqjpPKXyRDudF19bRQwy/IFkQnnvZMJWSAoGEraaW+9AyBdXZID7XD
cY0suJ27kX7l2A+q5z+aaB4TlqESJEHwVbfCr6IM/TkCbcDLFOsiboGWo5N73Vmfh9I7hVawjAEF
RfhFHbulhh4qgv92chajpAEHzj1Rw+QqRbiHSVlLapgylxomBrXF/atiZ0ULHfYfdVKoX0fHENaf
xdhD5C6dO280mRHVFZkXInVN+FVT6oeJTImsj848x7wW2S2QKzpHZfOQ1skjPLRHNcueMM28bQPr
sQu0S1DdqMARv0hLaq+XC6VXnrEfqGYXhpZUADJP2rq+chwFNj3XSlqGHzqWwoMgQ9Ir76uiU1Qw
vZhSSkRJvNsMMcTcqe/w7SPVqY6BVJ+LcVLV4KqhQx2idxTTZI6YmAMJVCoHPrJ3a1biPPTlsGrI
9RcINFwb422qOusw0MWM1jsbNrrGC6Kbv3xFdfooXlQt44GsvGcrDe5dQFmCaeyDOjJA9CkvUOO8
I3GGgObp10XWk5256bMV3o9MZPGWiRmjGnchem2xqyxzg5VvdZCHbvUAM/li+rfT3tg24d8Qp+TI
7iZrIevFk1yl5pmPnJmNbDqgJYPB168MQr12oRZ+fyxHUOnErGVJsbuBbg/wdVS/FNUA2Wfg7uXq
cSuxyNN1d4UzILkVeIba+BKNzdUL4cC+UgLroS9i0NbdFt7ZOZZNuPVo4W2ly3sE/y5GKISC2XTj
ZBhedZ/zYTiPAkDGqmFsnAwEjSnEWQ2dSKrxFvX5DwNAb3Osn/FyO7XMxEacS3fnKkbsOzn7/+/n
+Q9MGKDOGkjjq//YiGEb+dv06a0Nw5u/+93RUzXQDdWwY7BU05jMOb9bMZi2zn/WfvDz1LUjw7KF
cCbMtO5YkyNEBTESP08hj/iBtBxp6yqb2Tb/JSMGGzvRN36eFh/L0vhYNvMR2wb194N78jAWlg6y
0d9kVb1OICMCVnHiS10vsrWtIgimMBWZV7XenXmmW5z3Iqifxyrvry1EkEGlGfi6UTJKSI1jOgEe
UlNB8T4LCSo1TBcMOOMPhqK4SwcJlJOmtk0FVJWjfrGCAejXBCl3DAUZdxDRM62TOvLI6B2OZYi8
N8N0kqE4JYyLOl3H6NnThZKflBSVTBla9wMkE8QrXwwsqTpgTM7UcawuMmbm2PaE6tyl7Xo3woFM
ZhIJ5UXBfBQFEyWd244M5ngyMKs2acgh5hKtQPGbKNQR+s70ivan2ni3cmijY8BjuIC3tKFYzNus
LG7bzr3vQ3lhZHCY8jhhgkcpU8wGTRrXaEd8NSOJQA0ZVgF7BEeqcczrCdjnW6u4R38MB/bSfBJ1
wcRYAeNEXECQxV+2Ct2hUSQoKuaBjAo6maSYrg10ppW+dWc1tQIAWjAHY9Yyi8qo3Ri9emlN8HB0
UOJt3tTRkmbPqlVrEvFIZ43tFPxMbxjrwUF4Qpe5eYZJXHeWl7KhP43whSyR6RXZpySE3FMDqJgp
wRgdZzTJ5mqkWLQt1OfK6o1FLgwmiPGJAl6SfsB51gWPEQaBC3Dm3bowarjGMX4NmEaFG6ULu7kG
KWfW0WU36kbZNLLzuZkuysfCc9bKON6rNXq6UYfKlRUhzEsOnGQ6mDNgmqg+mmQSiKbTjhry5BS6
WrNqq/6Bso65ZWfQVmnMYGUAqV0Zes2EL1e/MDlQZ15v2XjT4gkRYf+EsArTbb92QFnQi1qhKB6v
QQXCizM8DT3McpKJ6CDFmoKOQdxqCnlfS0/E9C3kV6IS7AeCtJakG9maI7s7sa5KyPEr09UmjSFH
WY8AxSF2DPTwBqK3NpIehr3HQANIzh3+ktXcHOjV1IOiLhM/YIhaKeYyKK0IHbSSehp3x6tuyD+r
vaxXttM2NzQTHURs3fYTJI8Y1aimPUbEF00pdWxTutBqtOQQCs9CShToTLm+yFSvYMClaZ8TbONZ
iAE2WgME18Gj7MGOzObU5uy/KbEdOlVN174mSwPGpHjempZtuCr8RpkbVpgA9QnsSwcJh7naJ9at
UtpMb7wek2998BZ+pCs3ubSgYIAug7+R5Qy+HBWTBTD6KC7COw7lrR5A0BlFr8N6qLx5rGI2Xgzg
j/UA5wSzZrSO50GDL4vaMY2q/HHd1tJdJrk0Pui1iyxqodgbQUt75qNukFEf02FLPOtjqXtI3llK
eCzr5Exr6cHTJsa3rw8L9wN9E/3KAsB0gvF3dNrH1QjDBQGcyOwZbbiJvlGtye7U/NCaEPcJ1/E1
qs0lSYm79UssavN6UQ4ItemJew/LuaSrFNvHUacxqh6xBMClTpAk0BUv7KhYgDmKZn7Y6aumV8wC
mQ6D/j9TJzJBRdetTwAC8vUg8WBHniJlH8eD+Yh1d7QVYxWuAQ9a87iEQEQTHuWOURcWiFo50V5A
vaGVECA/AgCaPty9SvxGk6bWLlXF8lfJmJRXgBbxYhhp38wdvxzmqlNsNKHcO3ZH6NQDslr6+kWC
5RzYv0vq9npeQ5jDCTVqUWtRdHRcx8QGeurfF4XOE4vYxirTEYZvOuBWeEBA1e8Roo9GDD9kq6sL
mPzwx0O3Ke/G3EAiIOrHa1h59UVcYX6T9gImsXtaj96FGST9tA3ymSqVe0oVZGd9l70jIV4ho5d/
VAOaSzQYHFhLk4pPqn319NA66+yeMpL3QKSlB986AFfDTnRuKxWCn43jZ3dJkDV3sMHSEzzTy7XR
wZIE/Ie4ie+rbQ5VD+r7LPVCASpHA4mQWvml0SVQLfGUZC6ACS3NlYxRuWriZJMjs2MB1Dn2i7LC
LqHtJjra7d/+NHH6mXOQTRrw25PY2jcO8t0hL03dEmu8gJN4bceThoUDoQlQWKY+QGsQ1/WIWHDU
VA5l/JDX4dJKAxvNYVNFpVWHBWMmPPOIGWxEoOdr3yri42JEEh2uXLcCysF8JQCMRt0BdRyuSaoj
FSnN8VgZEomioB2oN6iRRRdJFdeUbFm4CaG9Qd62kFjrMkw9jDAGgqYBWcdkgKYBXehKuTTB35wD
94QOKYUGTgTmjFOP2q1RJ8GyqkOMz3TNmacMyG78UHeeiJx4B5vFxH3WEqhmw2DBMw6CS8akxZos
iIkNOYGN50A3npQ28vcBjbulraXYWJsetW+NWR/dzkKvIaDUqoNcKMRH+n6OzjzC4FEasgTESyuN
/LHy6uCW7ggFV0tId0osIDJPFOvO7eVNUWvmA+2xwFlk2NzGc9Iy7YqBEHWy1ub2l0BpU3uWMWmm
sIzpXJdRzwS4qFGArxxgsxG78hagAWp4CNvgD6Arw/mAedpnHHTMY+SX86ukLfVmWWDQBa0DFlQZ
DuirWYp6LoMi/QoZFAVLOqwrM3XxdkqFrS4aI1ZuvTZQsbNAdKkFwwRXtsZmaaYwp1rgpePkZ2ZU
MmGhzeU8A05FBID2LFOuoHTzzcCE7AnNoxH8z/RwWS0S0MsJpGPPUOCMjaUH0X/r5wUlSKg5n+uh
rk9CN0njRVZp7ccQ3NLSD+EaVbFwTmqFPbYYS2pIJD5TFyOqutgYyFcBxHU6n25yMNyCe+iPk67S
rsbcLMGkv8SyZAprCd9zrk+hLpyCXhb41mM7BcKKeIA2mOnpl6WbBp+zl5iZ+k7AQeolQXXh4L3X
z9wuwX6gyRX5SRvK6GvlDTUCN1a/EW0NU8lOpT53ofVewTFK7juV/hjYsckLB/I5Z4dCRxF9ToDB
2EFHFvwMxHAu4L3g2NchWgc3iROMZpeCJtkQ6KemJ+njuqlarK3pOMyoDT2EE+rgA3oReE0k4Cw7
unEOWgTRdAobQmgP6pCRtVWacmx2jYUhtNFvtInwuB4xX7pqO1M7iZS+PAtwHJ2TnimTlrYVbKQ5
AKeM03i4Snq4bdwx6wx5BUS4dEtiQJoTiwNXiSGup3SbUybroBVSLZxkV0EWhb2qrgM0Ao8DrwSI
WyO7O1mZMNe0PSYkgVaTq3ZJdBE0kX8lIC4inW1OPcls8mJAgmQxZpG8NjEwWrlxIFeoihO/baW4
UoDAXnZeJD/qhW5/dDxTe1Ksob0D/S+uvRDpEw0Bva8CvAJfX5j30pHAAgpbjS48xWo/FSgfoAuR
EcnNTEU63h2S23JE/BPVuAnsZiALJy3s2xoh5ak6udvT6K7mNS0wcAZqUeCF3lvLVKtFDcBcBDdB
5eUB0xln3OBNC4Y5LEdEM/GMmRVNbIKeDOSZHbv6ZaqU7rGe1v29ilb5RlNUBxBJAnSBqfhFa8Xp
42DX7QpoefJZNIHzeQQ1cSlNoCFiEtkLWgNBKz/woZ0ILIU/hYhx0xN1EbI0GiM78TPDABLhuZsW
Cj86e2m2EiqZtM64eFWVprk0BPYEjpFFG7cCWjiN4dQzF8H624Zz6WsuHe2uLjvaCnUXOeg1odtC
T5NzGaxUGj+piAvgxRw1pyVYr0+WK9NP6HqbixLaP8w/hseqwB40k/oS76D+ggoTeEUZQHkbIrwl
04gZ6egJZoRJsclbhyczcD0iCjxtxOZxHp1pqqnHJyFHED2/8C638YKfKSq96Lya+nbCb/CX6OT0
qAtakSBcgxXjC5TAlCQ9RoweglZhJSABJBIF92WeZ7grdflnqVUjAMY4EB/1AGewREr8qMa8GWdx
0lRXLFb+mMPJ2bit8rEDPn3XT8o8VlZA1SANuWqYCM+7vLJWqt/CVe9QRRyqTNKyjsezUeTuce+6
Yq0KQeYAuwsoq5EuTbWHMoPPJYABzT5FRzpDyNwsUVDT1EsVBeb7BJ4xWrZK2E+D9wxWmJvpUFl9
lH1loken0gvyz30boXwlsvLeJMM60/2y3ggLur9jq/1DUiftRorcPgFyPm5Rz2o+eG3i3vom+FdM
emVxmuhkn1IwpGfS5l9oHkbYOo8+yV7pnQu70JlEp+pZFQTJQ9eq2Ij4HrrrqtK2wNNEWG0yVUTI
xjuKj6qxo8faKUAUjOGSLBlvA1WHxhElFO1qZ2tPuK4i1AtH04rXKuhztAl9O4O37ykEus6o3Q9m
g1GQf6xWGn4Bhtn1+QWWEvKyw8Xn2q314DnRLES9mHEgIiRhj/FQFHeebBQAe4wUWtoXtybEilVv
ep/jwQbz2nZGvJQR3g/JxIDQQ2qi0kErSnRts7Y1VFIbu8tvEOw8k56coxAx6/sSfiel3qbrkfpI
g0lmwsDOZOtBGFvg6aM3i8g0givPDEYIFMDRRqgGJEACRkqe9p/tyk/m7HxrphXg8D05ia2Z/p0A
5nVaMQCAFOPo/SxJgRwJ7NQvag4JiH6dcgunr14TnuEWCGRCYcEFT7XCDDZsXGemZJ6zlGXf3ag4
6tz5ueOd+BgA4HMbeKe2r3rLakSftU8UAN70VT54ADfR+UCimw7mZLuDXSogaALMzE5ToEaBmWnb
Avr10mxb59qM0F31fN1blDYz2awKzQv+hP2cBzkSlch0OY6wZzEkwnbADxh/kj9rcImU2szmguE/
SErVX6F+D3RdiVGTVAJEN+yhU05sCTlVK3u8AnpLu3Vrx18WnTDPwjhzkNwxonU0dNp9zVBplouK
XdpU7QfeCjh1Y43kkJ6qBA9mwJ5HKjK/ARzBoDeBqmCEPJYSNfl7PzH0L6prZptCoANtkd/Dh5+G
d51EcEBL5MZ2a3wyvDydNCHkuVWZuLGHYPqoQ/slLvDGin5CfuKB0Fza+LAfG5pJ+zqOSJzIIx+7
Sj47zWAtgkAga6PW1yYWXBCSUMpyhFwlOryivky/KLA/86LG2GM0YL2Sky27MtROzDDhyES65dyu
tXGZ6SI9yYXan+Qm00HSEFx+ewMPzwb4wtxquKMzvwJAB/4k5v7jG3THgwpejr5VOPt9XaDt+4nS
oBO6rTNYo8mLhZbUfmjQOSWpjYFm/Jptcgst4qHYKg/FTXdRXQezKr1U4ovfv6PxF3NWXQcKgaq4
YTiWrtrGfiHSoamXMHF2cdKWsNMy5JHmZkTkmqm6gxpXxgz1ysip7OaVoXRfNXrRNN7d6Cs2iw7A
Jx9Rd62DPjDLVERQkQ7RWbgwa5pwAbK7uEf/W/lIQUYry4bBANI+63B3qoNkin56cWtATYIQIgJt
xZjN3eSiN26SLKIDaGhUc6YqT/UxyL9mZWjd5a4SHIPOHm5jmFIt7PmkBcTgF/h6eCH747h0huQM
3bzy3vB0hcESo+CP/2DZ1L36zTY0A9kkQ7Ms+rmGZcmpvvuyvQlSD6NY7X9XjqNHbVEoa0Xri1O3
rq0lJMXyxBuL8EPe5k02i9tpQAog5bwVtvapkkgAI7Nse08SR9a5o6sojSpYMSicjVeS1vCDbyCi
yKyrX9GxOwt0sItWqMFCAYenARBS8ugsilAMhx1QdVeaoaMQh22n/8Hy8O4ILQGyqZkaivhZtfWc
IWa6LccGUVI4fXjRQfYynxji0Y4E5U5rctRK1PBdM9fIqshXr1/W6T82U5je6EuWD2VAN6nas2ne
+8PyP+fZLNj3bxfhP2wZrakatbBBZ//XrtGLbbJN/2BU8cciaPbGFd//8m5aYYsjRxNc0jbode1N
K9QjZg6WpP1l2IbFXv9uHC3UI35ic65bFPeCvPTPeYV6RFMI12hTpSw1hW78K/MKZz8a8pmk1BG8
wVlZMzRpqtM4481DlpdK0RkpW1wLg68g3y7s0lznlnMHQIleaKgxTLTxtFGYJHriOh+tT0ixrRvn
M4Z6oFgUZOz98T5qUFcJTBD3yjI8G8PypO7AyNsxhXB7Di3hvhDIEEK5y0dzHY4loKy5EylLI8aK
GY+rRq6sDnfkmHkJlK04RO2fXktk6ddWiS4vKI2uMKCaaYwHZsLyHnvPh3xFzhAXt2AIb8feXcKq
w04YZ1ro73H9OMa3g0eHJhnXZm+tbKM7t3N53Hj0NHPjIjX6+1wHXl+nV5apLhkUrhHGn4WTIrtw
70bAZgvpGncwLTZlF14mLkpJ9uQxWZkltnOALkG/XNeevdHzClCs2X6umUSrEgVjg2XzVGM9qaAU
CpJrSf1FQfoMMuAZLZ/lm933k3aXNt2oLAZvkR4//fffXm+krdqOzoZi5/xwyAxJKSrICsYyRujf
S61Zwljd64pLcxgu7ZIY7fv07Ed7qTRopnF3fv8BDPvHD+C8jL1Uy4Q9So/0h3bbpM8CKTBA7ZYB
e54HZ7IpV70aQ9inCl4yWbnkSEMJwh2v8Ke9b9NAPzNxFDlOLMYp9ux50PE1GK1JbIsBy8rW8PZw
sxERynIDKBTVbekpx2odAeOs1LlhxskCkYgBXGkJBEHi2dnpJNKTNE/GfGrjgt0vgIXMfNtVyTbE
l6FzgTvSRm0gcQPOx/hZaJTc4tSFGAUw8RQEUwFTP/dO30ao1ztE+Pwhmr7949/Pgy90l7Ov9f/Z
C7r7f+nvd1nC/377K7+80N51/7Vg/nrg/DTW7r6X95xNP33xar/L/nIe/FO/9PJdf3mhP55fDpnd
NPlLRperHG4w5cvSvRA75XR7ofnlI103z+XwuyvE2zqom6dnhr7iSDcBXUmTQPry+tsfcHu81x/b
zhRjLdD0YOGmFzki7/dmhX61Br//ejfPVRPXv/+dvS+wfUqCdBFU0NS/1G+XQDdeZtj/zCL8cI03
i2AdoWDLd3z9klPsf7MIUj2Cucwyydc12i36O1oEDlWV9PBHUMEvNsOv18E+Mh1dlw6qYC8v8vc3
6+BYR5pq6zYH9O5FYHtfmwHEgdRhJ/2TT8UvF0Kzj6RK/HY0lvTNCvA4qCrQCcc0diuwW/F3tBOQ
nCCJOvj7iyOLDUBZyOH55vs74kiCKrGk/m0LvLsdYE4gmIOigWYe2aZpatL580u+WQP2gGOZdAKc
1z3w7qIBFkAH7wBhHaFCoQtd2q8P+95GsPWjKUUWUkMVYHq9v3MB08MDN4Iwj2gSSDIvffclfzgW
+LHqWJbh7N7oHUUBnfOcrPSgx0BwGHBzdZXew+61twOkPDJsW/AQiN3ivLvDQFBMHroGFtmRwYFI
MPjJGkzhUNgmceIdJwZTAX/oeaBThQuHpZDTscBr/0mwrSNbqiaiBK/BglPj3SUGL7DLgzeEdsSU
ZUoAXnf9/kJIcaQytwMU8e5CwpQikrsduhPox2jCEYY29Wjenoo6uSFgVNN+XZj3twV27Sh6q4eF
RXmEoYpOif/zR8E+wjvLsDk1dgHj3YVF8K9AfQ5dBpIkCkNBZ/enkdE2jlRTTCMGsVuGd5cfwGaa
OkcH7QVNO5KO0Jij/DQakCnadC3JxnZBc4qa7yssTnuBD3/gMtBDsBxuNuSg19d+aNCoKm1Vl/zK
7vXelkHTTbl7TmlSvW3J/LWR8suSUThHmiMJi+z0t3GRDMJQ2QEGBeX0enfxgO2rHXosasaRzWBP
GAyqXl77xyL5gUYmTR79bvMk+rSHhkSoFS9dJB75ny6CfSQIvNo053h5vb+dMKUIwjl0Mwj9iCa8
ylpQib95FByN/y6mOc/r+ry7M4ENOo2FDjoTdJ1moe2YVMffo92bRbDNqYdmkTy81/xApw26uzMH
BMOpPUCLBOLP3haQ9pFjcwwY35rN728LvPKzDm0i8RAw/iFV/tYz3m8kSpNdYmgTuH63S95duszU
l9KfBgdBi/8jdP3QuMCT4VCFyKln8C0PePtk0G8gazY4Knfx8d311TRaPbv79O8/GZp6BPZlatL+
PDxYR3ADBVvjtbp4j3UkHYVXVMK/vw701kz6CWgmfQsFe4GCs0JAGpS2+m5zRts5eN5C/SCgRxqO
3I8OU/U08TonCuY7qxjecFAPOybpI1A10Ux5vcE/rIBzJED/Ymv6/h6A6b4cmCRwOpg6vXPkZX+a
KsojgOcg5KCtvLzeXSgEISMOrZg058igjUai4OwWgVv99jyYpo3SMWjbvLuH4KWVdPCBKKiaGF9P
5+vPDkSHJIrxg01f9fuP31f74KWnSJw6/GkAC8rMWd8PAi/TRksVDpDR9/kYsADTYXjwAlhHKpNr
6qKfJgWOAWefaEGPfffahZ93NG8SBriBQ3cBKAtSTsMAkbx77YUDySIIYgXPym4R3t3RSF2jHroI
DFqkweDKnGaKb4OheURKiHAEzaSX17v79pQy1u5D/ftJIfkQMBbmCD/mQ8waVZtB5OtQ85/a+f/E
L33HacFhiJ9eYFzBc/XS9NsBlP7hL3xDMP31Aq/opQmSqIHS2vvFCdW1u/SfKK+/73UWXxBWb374
DXH18j6vf/31C/71rffe69u3+vYfN8FzuS2/+MPLD76hxC62CWCw/5s++eX2j6ty+/Rc+W9RVtoL
rOLPD/Tff9v7uG8e/d9ev2zS7Rd/G//sLXZQ54PfArPM5O0n302BD70s3Ott+fayDD54Qg+97GZb
Dtt0++1CL5tl14s++MpB8suV1nbNzkPf4mSbJM0f/2ub5P/1x+kWulOwt0KvzbRD3+V0W6ZALaP9
Rdr1rA++No9C/MOFX0r8Qy98to0qf/vUPT/ne/d2VzMeevXz7ZM//Pwx3dUmh77B5VPAx3/7yV8P
+EMvfNU8NV/857Ic9i6+G8UdfvE03D7uX/jlRD70wjfbcIvay3YPevsKsjr02rdBFAV7AesVu3Po
he+2SRD/cbF9at6uyOspfejFP9T1tvxZEH9F4x56/Y/PVf3H7Dn1tvHep9+1pg+9+vmWYE7Aqsu9
Pf5a0x569XUTcvX67ef+PmY9+NrZ3if+Pso/9Loc/N9ZPBfBl+yRu3tcxZB6qv3v8QouPfj9fpcI
TFXlDsx86NucB2NW7qcDf5ash178rgzyZn8HvV6c8uzQiy+2TyRiE6nqYutxMzbb9jkOvl33JU/4
juc59L2md5hu9Q9Xfy1sD736+Tad1uknF/8fWKbzZ49scjvsPRXchdcO9aGfffEc+z8uOpc2mBQf
fOnvz9uvWXNvGCD/TrY9n/QDA3bPfib/sjoTIvDQr4DRxrauEb748R1eR2j/A/f35Zz5vRDigYt0
wlHwS6FFhoCHLtLdM4+W92OO/ydN4dDrn22fWJ9vn3NHgPvJ4O73b/OzSvI7yeev9eU38s7P/tp+
8Tz9xpf4eVv+/f8BAAD//w==</cx:binary>
              </cx:geoCache>
            </cx:geography>
          </cx:layoutPr>
        </cx:series>
      </cx:plotAreaRegion>
    </cx:plotArea>
    <cx:legend pos="r" align="min"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'Answer 17 main table'!$A$2:$A$18</cx:f>
        <cx:lvl ptCount="17">
          <cx:pt idx="0">Autos &amp; Vehicles</cx:pt>
          <cx:pt idx="1">Comedy</cx:pt>
          <cx:pt idx="2">Education</cx:pt>
          <cx:pt idx="3">Entertainment</cx:pt>
          <cx:pt idx="4">Film &amp; Animation</cx:pt>
          <cx:pt idx="5">Gaming</cx:pt>
          <cx:pt idx="6">Howto &amp; Style</cx:pt>
          <cx:pt idx="7">Movies</cx:pt>
          <cx:pt idx="8">Music</cx:pt>
          <cx:pt idx="9">News &amp; Politics</cx:pt>
          <cx:pt idx="10">People &amp; Blogs</cx:pt>
          <cx:pt idx="11">Pets &amp; Animals</cx:pt>
          <cx:pt idx="12">Religious</cx:pt>
          <cx:pt idx="13">Science &amp; Technology</cx:pt>
          <cx:pt idx="14">Shows</cx:pt>
          <cx:pt idx="15">Sports</cx:pt>
          <cx:pt idx="16">Travel &amp; Events</cx:pt>
        </cx:lvl>
      </cx:strDim>
      <cx:numDim type="val">
        <cx:f>'Answer 17 main table'!$B$2:$B$18</cx:f>
        <cx:lvl ptCount="17" formatCode="General">
          <cx:pt idx="0">9158</cx:pt>
          <cx:pt idx="1">1609766</cx:pt>
          <cx:pt idx="2">118993</cx:pt>
          <cx:pt idx="3">6681076</cx:pt>
          <cx:pt idx="4">934036</cx:pt>
          <cx:pt idx="5">79523</cx:pt>
          <cx:pt idx="6">429296</cx:pt>
          <cx:pt idx="7">4984</cx:pt>
          <cx:pt idx="8">3116666</cx:pt>
          <cx:pt idx="9">981590</cx:pt>
          <cx:pt idx="10">697899</cx:pt>
          <cx:pt idx="11">3322</cx:pt>
          <cx:pt idx="12">4730</cx:pt>
          <cx:pt idx="13">396381</cx:pt>
          <cx:pt idx="14">132310</cx:pt>
          <cx:pt idx="15">408669</cx:pt>
          <cx:pt idx="16">387</cx:pt>
        </cx:lvl>
      </cx:numDim>
    </cx:data>
    <cx:data id="1">
      <cx:strDim type="cat">
        <cx:f>'Answer 17 main table'!$A$2:$A$18</cx:f>
        <cx:lvl ptCount="17">
          <cx:pt idx="0">Autos &amp; Vehicles</cx:pt>
          <cx:pt idx="1">Comedy</cx:pt>
          <cx:pt idx="2">Education</cx:pt>
          <cx:pt idx="3">Entertainment</cx:pt>
          <cx:pt idx="4">Film &amp; Animation</cx:pt>
          <cx:pt idx="5">Gaming</cx:pt>
          <cx:pt idx="6">Howto &amp; Style</cx:pt>
          <cx:pt idx="7">Movies</cx:pt>
          <cx:pt idx="8">Music</cx:pt>
          <cx:pt idx="9">News &amp; Politics</cx:pt>
          <cx:pt idx="10">People &amp; Blogs</cx:pt>
          <cx:pt idx="11">Pets &amp; Animals</cx:pt>
          <cx:pt idx="12">Religious</cx:pt>
          <cx:pt idx="13">Science &amp; Technology</cx:pt>
          <cx:pt idx="14">Shows</cx:pt>
          <cx:pt idx="15">Sports</cx:pt>
          <cx:pt idx="16">Travel &amp; Events</cx:pt>
        </cx:lvl>
      </cx:strDim>
      <cx:numDim type="val">
        <cx:f>'Answer 17 main table'!$C$2:$C$18</cx:f>
        <cx:lvl ptCount="17" formatCode="General">
          <cx:pt idx="0">11331023</cx:pt>
          <cx:pt idx="1">798799040</cx:pt>
          <cx:pt idx="2">73816757</cx:pt>
          <cx:pt idx="3">4337761090</cx:pt>
          <cx:pt idx="4">941674037</cx:pt>
          <cx:pt idx="5">68728039</cx:pt>
          <cx:pt idx="6">395218494</cx:pt>
          <cx:pt idx="7">7724380</cx:pt>
          <cx:pt idx="8">2447689197</cx:pt>
          <cx:pt idx="9">744883343</cx:pt>
          <cx:pt idx="10">554921583</cx:pt>
          <cx:pt idx="11">2490776</cx:pt>
          <cx:pt idx="12">3929208</cx:pt>
          <cx:pt idx="13">199386704</cx:pt>
          <cx:pt idx="14">78556290</cx:pt>
          <cx:pt idx="15">478635632</cx:pt>
          <cx:pt idx="16">771631</cx:pt>
        </cx:lvl>
      </cx:numDim>
    </cx:data>
    <cx:data id="2">
      <cx:strDim type="cat">
        <cx:f>'Answer 17 main table'!$A$2:$A$18</cx:f>
        <cx:lvl ptCount="17">
          <cx:pt idx="0">Autos &amp; Vehicles</cx:pt>
          <cx:pt idx="1">Comedy</cx:pt>
          <cx:pt idx="2">Education</cx:pt>
          <cx:pt idx="3">Entertainment</cx:pt>
          <cx:pt idx="4">Film &amp; Animation</cx:pt>
          <cx:pt idx="5">Gaming</cx:pt>
          <cx:pt idx="6">Howto &amp; Style</cx:pt>
          <cx:pt idx="7">Movies</cx:pt>
          <cx:pt idx="8">Music</cx:pt>
          <cx:pt idx="9">News &amp; Politics</cx:pt>
          <cx:pt idx="10">People &amp; Blogs</cx:pt>
          <cx:pt idx="11">Pets &amp; Animals</cx:pt>
          <cx:pt idx="12">Religious</cx:pt>
          <cx:pt idx="13">Science &amp; Technology</cx:pt>
          <cx:pt idx="14">Shows</cx:pt>
          <cx:pt idx="15">Sports</cx:pt>
          <cx:pt idx="16">Travel &amp; Events</cx:pt>
        </cx:lvl>
      </cx:strDim>
      <cx:numDim type="val">
        <cx:f>'Answer 17 main table'!$D$2:$D$18</cx:f>
        <cx:lvl ptCount="17" formatCode="General">
          <cx:pt idx="0">189163</cx:pt>
          <cx:pt idx="1">38804398</cx:pt>
          <cx:pt idx="2">3529171</cx:pt>
          <cx:pt idx="3">83836195</cx:pt>
          <cx:pt idx="4">14308758</cx:pt>
          <cx:pt idx="5">1988458</cx:pt>
          <cx:pt idx="6">4322796</cx:pt>
          <cx:pt idx="7">80026</cx:pt>
          <cx:pt idx="8">54100112</cx:pt>
          <cx:pt idx="9">5762909</cx:pt>
          <cx:pt idx="10">8841134</cx:pt>
          <cx:pt idx="11">186307</cx:pt>
          <cx:pt idx="12">127654</cx:pt>
          <cx:pt idx="13">9566636</cx:pt>
          <cx:pt idx="14">427347</cx:pt>
          <cx:pt idx="15">9389714</cx:pt>
          <cx:pt idx="16">13048</cx:pt>
        </cx:lvl>
      </cx:numDim>
    </cx:data>
  </cx:chartData>
  <cx:chart>
    <cx:title pos="t" align="ctr" overlay="0"/>
    <cx:plotArea>
      <cx:plotAreaRegion>
        <cx:series layoutId="boxWhisker" uniqueId="{449659B2-AB6C-4F4B-9724-D6DCBB87AE9B}">
          <cx:tx>
            <cx:txData>
              <cx:f>'Answer 17 main table'!$B$1</cx:f>
              <cx:v>Sum of dislikes</cx:v>
            </cx:txData>
          </cx:tx>
          <cx:dataId val="0"/>
          <cx:layoutPr>
            <cx:visibility meanLine="0" meanMarker="1" nonoutliers="0" outliers="1"/>
            <cx:statistics quartileMethod="exclusive"/>
          </cx:layoutPr>
        </cx:series>
        <cx:series layoutId="boxWhisker" uniqueId="{80D2D37E-AF08-4F7F-AC93-1E812EB7F16A}">
          <cx:tx>
            <cx:txData>
              <cx:f>'Answer 17 main table'!$C$1</cx:f>
              <cx:v>Sum of views</cx:v>
            </cx:txData>
          </cx:tx>
          <cx:dataId val="1"/>
          <cx:layoutPr>
            <cx:visibility meanLine="0" meanMarker="1" nonoutliers="0" outliers="1"/>
            <cx:statistics quartileMethod="exclusive"/>
          </cx:layoutPr>
        </cx:series>
        <cx:series layoutId="boxWhisker" uniqueId="{CA925234-FC8A-4475-8618-8AA96E019680}">
          <cx:tx>
            <cx:txData>
              <cx:f>'Answer 17 main table'!$D$1</cx:f>
              <cx:v>Sum of likes</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0E11E-8C47-4262-8BC6-B39745C5C88E}"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07E21-85AF-4F5D-A138-731787956214}" type="slidenum">
              <a:rPr lang="en-IN" smtClean="0"/>
              <a:t>‹#›</a:t>
            </a:fld>
            <a:endParaRPr lang="en-IN"/>
          </a:p>
        </p:txBody>
      </p:sp>
    </p:spTree>
    <p:extLst>
      <p:ext uri="{BB962C8B-B14F-4D97-AF65-F5344CB8AC3E}">
        <p14:creationId xmlns:p14="http://schemas.microsoft.com/office/powerpoint/2010/main" val="6652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9207E21-85AF-4F5D-A138-731787956214}" type="slidenum">
              <a:rPr lang="en-IN" smtClean="0"/>
              <a:t>3</a:t>
            </a:fld>
            <a:endParaRPr lang="en-IN"/>
          </a:p>
        </p:txBody>
      </p:sp>
    </p:spTree>
    <p:extLst>
      <p:ext uri="{BB962C8B-B14F-4D97-AF65-F5344CB8AC3E}">
        <p14:creationId xmlns:p14="http://schemas.microsoft.com/office/powerpoint/2010/main" val="176891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9207E21-85AF-4F5D-A138-731787956214}" type="slidenum">
              <a:rPr lang="en-IN" smtClean="0"/>
              <a:t>7</a:t>
            </a:fld>
            <a:endParaRPr lang="en-IN"/>
          </a:p>
        </p:txBody>
      </p:sp>
    </p:spTree>
    <p:extLst>
      <p:ext uri="{BB962C8B-B14F-4D97-AF65-F5344CB8AC3E}">
        <p14:creationId xmlns:p14="http://schemas.microsoft.com/office/powerpoint/2010/main" val="22400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8A07-378C-0BCC-E17C-7D627277A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7B0119-6E98-C718-2EDE-8F3DB2F97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E33584-6DBF-94B5-793A-2A2405C79C6B}"/>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5" name="Footer Placeholder 4">
            <a:extLst>
              <a:ext uri="{FF2B5EF4-FFF2-40B4-BE49-F238E27FC236}">
                <a16:creationId xmlns:a16="http://schemas.microsoft.com/office/drawing/2014/main" id="{ABB80F9E-F6EC-F666-D612-F582CCAC7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94CA0-631A-A3C4-0AFC-4EE6E5FA6968}"/>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7" name="flSlideMaster.Title SlideFooter" descr="Classification: Confidential Contains PII: No">
            <a:extLst>
              <a:ext uri="{FF2B5EF4-FFF2-40B4-BE49-F238E27FC236}">
                <a16:creationId xmlns:a16="http://schemas.microsoft.com/office/drawing/2014/main" id="{E7FE2E75-734C-04C5-B5C6-6FB382C8DFD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803838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3B86-8B81-35B5-3393-CA959B01D8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BE15FC-2E96-69A4-A35D-89F0948B4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7E6A1-A512-DA83-59BE-66CFE01B979F}"/>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5" name="Footer Placeholder 4">
            <a:extLst>
              <a:ext uri="{FF2B5EF4-FFF2-40B4-BE49-F238E27FC236}">
                <a16:creationId xmlns:a16="http://schemas.microsoft.com/office/drawing/2014/main" id="{1FACCB5A-0D22-04A3-D8B8-2CE819A4A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4AB53-E710-A29D-B94C-0ABC9E5CC1A0}"/>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7" name="flSlideMaster.Title and Vertical TextFooter" descr="Classification: Confidential Contains PII: No">
            <a:extLst>
              <a:ext uri="{FF2B5EF4-FFF2-40B4-BE49-F238E27FC236}">
                <a16:creationId xmlns:a16="http://schemas.microsoft.com/office/drawing/2014/main" id="{997519AF-7C6C-4093-E706-FD1498B18CC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400648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B29F4-7E46-5800-F07F-7CB7CD9671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578EA-30AC-55DE-9A08-8A834FE3AC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ACA0F-82C8-B920-D3F3-9EC0ABC10D60}"/>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5" name="Footer Placeholder 4">
            <a:extLst>
              <a:ext uri="{FF2B5EF4-FFF2-40B4-BE49-F238E27FC236}">
                <a16:creationId xmlns:a16="http://schemas.microsoft.com/office/drawing/2014/main" id="{73497A39-BF2F-C503-9DE5-EB15FD138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492F6-BE31-9B2B-294D-63E65F434FB1}"/>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7" name="flSlideMaster.Vertical Title and TextFooter" descr="Classification: Confidential Contains PII: No">
            <a:extLst>
              <a:ext uri="{FF2B5EF4-FFF2-40B4-BE49-F238E27FC236}">
                <a16:creationId xmlns:a16="http://schemas.microsoft.com/office/drawing/2014/main" id="{219DA70E-EA39-AF8C-858C-912F10EBE1E9}"/>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544837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388F-9C40-C12C-27A5-C7DC2DEEF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64D89D-9524-C988-FF9E-E99688184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6EA656-1AB5-1F13-6840-BD0C6EDBE21E}"/>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5" name="Footer Placeholder 4">
            <a:extLst>
              <a:ext uri="{FF2B5EF4-FFF2-40B4-BE49-F238E27FC236}">
                <a16:creationId xmlns:a16="http://schemas.microsoft.com/office/drawing/2014/main" id="{6F61E364-DF1D-C5F1-5A5F-C9E54A844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3C02F-DE91-44DA-93D8-9A2782D67002}"/>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7" name="flSlideMaster.Title and ContentFooter" descr="Classification: Confidential Contains PII: No">
            <a:extLst>
              <a:ext uri="{FF2B5EF4-FFF2-40B4-BE49-F238E27FC236}">
                <a16:creationId xmlns:a16="http://schemas.microsoft.com/office/drawing/2014/main" id="{963B3B43-D03A-B0AF-4807-6A38F47770A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1428761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6EEB-A5FD-57E9-FFE4-9CF4F3F8BA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92B3B5-E789-4C25-1430-699A0950A3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0FB87-2F3C-F006-1643-59AADAF0EA3C}"/>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5" name="Footer Placeholder 4">
            <a:extLst>
              <a:ext uri="{FF2B5EF4-FFF2-40B4-BE49-F238E27FC236}">
                <a16:creationId xmlns:a16="http://schemas.microsoft.com/office/drawing/2014/main" id="{AE1A0F6E-ADCE-964D-96E6-7BD562BAC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8190D-0EC7-0C24-BE5C-19E2B4CCD987}"/>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7" name="flSlideMaster.Section HeaderFooter" descr="Classification: Confidential Contains PII: No">
            <a:extLst>
              <a:ext uri="{FF2B5EF4-FFF2-40B4-BE49-F238E27FC236}">
                <a16:creationId xmlns:a16="http://schemas.microsoft.com/office/drawing/2014/main" id="{3661DAAB-F088-B323-F84F-7CB111DBBB4F}"/>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410261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E3BE-8EED-1B2D-8C0E-E355018CCC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0EA365-5C44-9310-82E5-DB5456276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1F1BFA-4413-42F6-6705-E260F976A2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9CEE1B-5126-85A4-9112-5120BB52241A}"/>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6" name="Footer Placeholder 5">
            <a:extLst>
              <a:ext uri="{FF2B5EF4-FFF2-40B4-BE49-F238E27FC236}">
                <a16:creationId xmlns:a16="http://schemas.microsoft.com/office/drawing/2014/main" id="{60F912EC-7BFD-FD07-7A35-D0DDA6548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0A7EF-2B18-7394-1C3F-60BE53053FC7}"/>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8" name="flSlideMaster.Two ContentFooter" descr="Classification: Confidential Contains PII: No">
            <a:extLst>
              <a:ext uri="{FF2B5EF4-FFF2-40B4-BE49-F238E27FC236}">
                <a16:creationId xmlns:a16="http://schemas.microsoft.com/office/drawing/2014/main" id="{B91A240E-A5BB-A4F5-7988-BDDC6CBA8C7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699137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3988-7A1F-FF00-96FE-EFA5FEBC09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E908E4-C9F4-9E57-C057-3D44E352B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733E8-6BF7-4978-548B-8AD80F960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24289-48EC-FBA4-22CD-B8D843409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564FD-8A9A-B845-FB65-60D7A708E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FA4AED-F5DA-688E-1ADD-9A614B81CC3C}"/>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8" name="Footer Placeholder 7">
            <a:extLst>
              <a:ext uri="{FF2B5EF4-FFF2-40B4-BE49-F238E27FC236}">
                <a16:creationId xmlns:a16="http://schemas.microsoft.com/office/drawing/2014/main" id="{0AE6B100-8F08-0F4F-87F9-C2701B2B93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13DF27-F0DE-82C9-6E26-F85630A2DB16}"/>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10" name="flSlideMaster.ComparisonFooter" descr="Classification: Confidential Contains PII: No">
            <a:extLst>
              <a:ext uri="{FF2B5EF4-FFF2-40B4-BE49-F238E27FC236}">
                <a16:creationId xmlns:a16="http://schemas.microsoft.com/office/drawing/2014/main" id="{BB21CB09-F09F-DDCC-3785-1059454DE2E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7541957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70EF-7F0D-7E05-9C0A-A2FBE33F50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4196CB-5703-096C-8016-7C0A18F65F85}"/>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4" name="Footer Placeholder 3">
            <a:extLst>
              <a:ext uri="{FF2B5EF4-FFF2-40B4-BE49-F238E27FC236}">
                <a16:creationId xmlns:a16="http://schemas.microsoft.com/office/drawing/2014/main" id="{C8CFC936-4AAA-AE83-3E87-0D73385C21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A8435D-4255-8857-C3B4-9E037D050870}"/>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6" name="flSlideMaster.Title OnlyFooter" descr="Classification: Confidential Contains PII: No">
            <a:extLst>
              <a:ext uri="{FF2B5EF4-FFF2-40B4-BE49-F238E27FC236}">
                <a16:creationId xmlns:a16="http://schemas.microsoft.com/office/drawing/2014/main" id="{BCD48C89-0160-3479-FF83-5C39071DFED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549526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B2ED9-F239-C642-7E50-33D6198CCED4}"/>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3" name="Footer Placeholder 2">
            <a:extLst>
              <a:ext uri="{FF2B5EF4-FFF2-40B4-BE49-F238E27FC236}">
                <a16:creationId xmlns:a16="http://schemas.microsoft.com/office/drawing/2014/main" id="{67587CDC-9559-CE8D-AF07-9491B24047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D46950-BA0F-CBC2-A204-94A4C6AA5E9C}"/>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5" name="flSlideMaster.BlankFooter" descr="Classification: Confidential Contains PII: No">
            <a:extLst>
              <a:ext uri="{FF2B5EF4-FFF2-40B4-BE49-F238E27FC236}">
                <a16:creationId xmlns:a16="http://schemas.microsoft.com/office/drawing/2014/main" id="{08504740-EB3E-1E1F-C196-947E1A2C9BC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3990812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99C4-D756-D8C7-BA31-CD4A1B699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2ED0A5-D237-0D63-D28E-EF66E0C593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C1343-A920-A4F6-52A6-82C559223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8B084-A083-2626-11B7-C8A0F5FAE0F9}"/>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6" name="Footer Placeholder 5">
            <a:extLst>
              <a:ext uri="{FF2B5EF4-FFF2-40B4-BE49-F238E27FC236}">
                <a16:creationId xmlns:a16="http://schemas.microsoft.com/office/drawing/2014/main" id="{5168FA97-08D9-BC77-7DFC-593181860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98389-3631-0E79-19CF-7D9462465A9F}"/>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8" name="flSlideMaster.Content with CaptionFooter" descr="Classification: Confidential Contains PII: No">
            <a:extLst>
              <a:ext uri="{FF2B5EF4-FFF2-40B4-BE49-F238E27FC236}">
                <a16:creationId xmlns:a16="http://schemas.microsoft.com/office/drawing/2014/main" id="{363A518A-E42A-F81B-C53C-A969011CF8E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7559633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BBB8-1D3E-A0D4-1646-029936370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DC45CE-673C-ABBC-2BFE-C42B91526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656333-D644-215B-8314-18558E645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414FE-7DF9-F7D3-DFC1-BA521E5C1A9E}"/>
              </a:ext>
            </a:extLst>
          </p:cNvPr>
          <p:cNvSpPr>
            <a:spLocks noGrp="1"/>
          </p:cNvSpPr>
          <p:nvPr>
            <p:ph type="dt" sz="half" idx="10"/>
          </p:nvPr>
        </p:nvSpPr>
        <p:spPr/>
        <p:txBody>
          <a:bodyPr/>
          <a:lstStyle/>
          <a:p>
            <a:fld id="{8C0D588F-7F19-4B4E-9D17-3A3AF37FD873}" type="datetimeFigureOut">
              <a:rPr lang="en-IN" smtClean="0"/>
              <a:t>28-02-2024</a:t>
            </a:fld>
            <a:endParaRPr lang="en-IN"/>
          </a:p>
        </p:txBody>
      </p:sp>
      <p:sp>
        <p:nvSpPr>
          <p:cNvPr id="6" name="Footer Placeholder 5">
            <a:extLst>
              <a:ext uri="{FF2B5EF4-FFF2-40B4-BE49-F238E27FC236}">
                <a16:creationId xmlns:a16="http://schemas.microsoft.com/office/drawing/2014/main" id="{D7A01292-3C4D-224A-F337-AFDA5A06E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579BB-32C7-2D93-93E1-114C6572530C}"/>
              </a:ext>
            </a:extLst>
          </p:cNvPr>
          <p:cNvSpPr>
            <a:spLocks noGrp="1"/>
          </p:cNvSpPr>
          <p:nvPr>
            <p:ph type="sldNum" sz="quarter" idx="12"/>
          </p:nvPr>
        </p:nvSpPr>
        <p:spPr/>
        <p:txBody>
          <a:bodyPr/>
          <a:lstStyle/>
          <a:p>
            <a:fld id="{6733B20A-8492-4269-BA32-FEE1CF1F7A0A}" type="slidenum">
              <a:rPr lang="en-IN" smtClean="0"/>
              <a:t>‹#›</a:t>
            </a:fld>
            <a:endParaRPr lang="en-IN"/>
          </a:p>
        </p:txBody>
      </p:sp>
      <p:sp>
        <p:nvSpPr>
          <p:cNvPr id="8" name="flSlideMaster.Picture with CaptionFooter" descr="Classification: Confidential Contains PII: No">
            <a:extLst>
              <a:ext uri="{FF2B5EF4-FFF2-40B4-BE49-F238E27FC236}">
                <a16:creationId xmlns:a16="http://schemas.microsoft.com/office/drawing/2014/main" id="{A74448D7-4ACE-FE31-BB8C-CE5265C50F26}"/>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39589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5560E-04BC-8C5C-1FD9-CED22681C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C9401B-5B5A-684B-88F7-4EFDCCF33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A7B59-ABB5-F626-575D-3C9A0AD5F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0D588F-7F19-4B4E-9D17-3A3AF37FD873}" type="datetimeFigureOut">
              <a:rPr lang="en-IN" smtClean="0"/>
              <a:t>28-02-2024</a:t>
            </a:fld>
            <a:endParaRPr lang="en-IN"/>
          </a:p>
        </p:txBody>
      </p:sp>
      <p:sp>
        <p:nvSpPr>
          <p:cNvPr id="5" name="Footer Placeholder 4">
            <a:extLst>
              <a:ext uri="{FF2B5EF4-FFF2-40B4-BE49-F238E27FC236}">
                <a16:creationId xmlns:a16="http://schemas.microsoft.com/office/drawing/2014/main" id="{CB408A80-EFEB-CC43-153B-9F3E993C6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295DC1F-D2B9-9856-5002-DEF7F7714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33B20A-8492-4269-BA32-FEE1CF1F7A0A}" type="slidenum">
              <a:rPr lang="en-IN" smtClean="0"/>
              <a:t>‹#›</a:t>
            </a:fld>
            <a:endParaRPr lang="en-IN"/>
          </a:p>
        </p:txBody>
      </p:sp>
    </p:spTree>
    <p:extLst>
      <p:ext uri="{BB962C8B-B14F-4D97-AF65-F5344CB8AC3E}">
        <p14:creationId xmlns:p14="http://schemas.microsoft.com/office/powerpoint/2010/main" val="166123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EF85A1F-72DC-3BE7-9825-3620E2FF313F}"/>
              </a:ext>
            </a:extLst>
          </p:cNvPr>
          <p:cNvPicPr>
            <a:picLocks noChangeAspect="1"/>
          </p:cNvPicPr>
          <p:nvPr/>
        </p:nvPicPr>
        <p:blipFill rotWithShape="1">
          <a:blip r:embed="rId2">
            <a:alphaModFix amt="60000"/>
          </a:blip>
          <a:srcRect t="8076" b="7655"/>
          <a:stretch/>
        </p:blipFill>
        <p:spPr>
          <a:xfrm>
            <a:off x="-1" y="10"/>
            <a:ext cx="12192001" cy="6857990"/>
          </a:xfrm>
          <a:prstGeom prst="rect">
            <a:avLst/>
          </a:prstGeom>
        </p:spPr>
      </p:pic>
      <p:sp>
        <p:nvSpPr>
          <p:cNvPr id="2" name="Title 1">
            <a:extLst>
              <a:ext uri="{FF2B5EF4-FFF2-40B4-BE49-F238E27FC236}">
                <a16:creationId xmlns:a16="http://schemas.microsoft.com/office/drawing/2014/main" id="{825E358C-C8C7-5067-D6C0-67513BA5BD42}"/>
              </a:ext>
            </a:extLst>
          </p:cNvPr>
          <p:cNvSpPr>
            <a:spLocks noGrp="1"/>
          </p:cNvSpPr>
          <p:nvPr>
            <p:ph type="ctrTitle"/>
          </p:nvPr>
        </p:nvSpPr>
        <p:spPr>
          <a:xfrm>
            <a:off x="841248" y="600427"/>
            <a:ext cx="9875520" cy="3299902"/>
          </a:xfrm>
        </p:spPr>
        <p:txBody>
          <a:bodyPr>
            <a:normAutofit/>
          </a:bodyPr>
          <a:lstStyle/>
          <a:p>
            <a:pPr algn="l"/>
            <a:r>
              <a:rPr lang="en-IN" sz="8200">
                <a:solidFill>
                  <a:srgbClr val="FFFFFF"/>
                </a:solidFill>
              </a:rPr>
              <a:t>Excel Final Assement sheet Garvit Chawla</a:t>
            </a:r>
          </a:p>
        </p:txBody>
      </p:sp>
      <p:sp>
        <p:nvSpPr>
          <p:cNvPr id="3" name="Subtitle 2">
            <a:extLst>
              <a:ext uri="{FF2B5EF4-FFF2-40B4-BE49-F238E27FC236}">
                <a16:creationId xmlns:a16="http://schemas.microsoft.com/office/drawing/2014/main" id="{53CDDF70-07FE-8A26-39F9-645B0E869DB3}"/>
              </a:ext>
            </a:extLst>
          </p:cNvPr>
          <p:cNvSpPr>
            <a:spLocks noGrp="1"/>
          </p:cNvSpPr>
          <p:nvPr>
            <p:ph type="subTitle" idx="1"/>
          </p:nvPr>
        </p:nvSpPr>
        <p:spPr>
          <a:xfrm>
            <a:off x="859536" y="4072045"/>
            <a:ext cx="9875520" cy="1414355"/>
          </a:xfrm>
        </p:spPr>
        <p:txBody>
          <a:bodyPr>
            <a:normAutofit/>
          </a:bodyPr>
          <a:lstStyle/>
          <a:p>
            <a:pPr algn="l"/>
            <a:r>
              <a:rPr lang="en-IN">
                <a:solidFill>
                  <a:srgbClr val="FFFFFF"/>
                </a:solidFill>
              </a:rPr>
              <a:t>Employee number - 4279</a:t>
            </a:r>
          </a:p>
        </p:txBody>
      </p:sp>
    </p:spTree>
    <p:extLst>
      <p:ext uri="{BB962C8B-B14F-4D97-AF65-F5344CB8AC3E}">
        <p14:creationId xmlns:p14="http://schemas.microsoft.com/office/powerpoint/2010/main" val="71423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966F-CC9A-F279-B1D2-D9AFB8B7D2F2}"/>
              </a:ext>
            </a:extLst>
          </p:cNvPr>
          <p:cNvSpPr>
            <a:spLocks noGrp="1"/>
          </p:cNvSpPr>
          <p:nvPr>
            <p:ph type="title"/>
          </p:nvPr>
        </p:nvSpPr>
        <p:spPr/>
        <p:txBody>
          <a:bodyPr/>
          <a:lstStyle/>
          <a:p>
            <a:r>
              <a:rPr lang="en-IN" dirty="0"/>
              <a:t>Answer 10</a:t>
            </a:r>
            <a:br>
              <a:rPr lang="en-IN" dirty="0"/>
            </a:br>
            <a:endParaRPr lang="en-IN" dirty="0"/>
          </a:p>
        </p:txBody>
      </p:sp>
      <p:graphicFrame>
        <p:nvGraphicFramePr>
          <p:cNvPr id="3" name="Chart 2">
            <a:extLst>
              <a:ext uri="{FF2B5EF4-FFF2-40B4-BE49-F238E27FC236}">
                <a16:creationId xmlns:a16="http://schemas.microsoft.com/office/drawing/2014/main" id="{CC062576-D54C-7026-AE16-2838D6776D66}"/>
              </a:ext>
            </a:extLst>
          </p:cNvPr>
          <p:cNvGraphicFramePr>
            <a:graphicFrameLocks/>
          </p:cNvGraphicFramePr>
          <p:nvPr>
            <p:extLst>
              <p:ext uri="{D42A27DB-BD31-4B8C-83A1-F6EECF244321}">
                <p14:modId xmlns:p14="http://schemas.microsoft.com/office/powerpoint/2010/main" val="845828255"/>
              </p:ext>
            </p:extLst>
          </p:nvPr>
        </p:nvGraphicFramePr>
        <p:xfrm>
          <a:off x="478790" y="1353820"/>
          <a:ext cx="45085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229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BA5B-0F20-224A-DF95-33050B24EA47}"/>
              </a:ext>
            </a:extLst>
          </p:cNvPr>
          <p:cNvSpPr>
            <a:spLocks noGrp="1"/>
          </p:cNvSpPr>
          <p:nvPr>
            <p:ph type="title"/>
          </p:nvPr>
        </p:nvSpPr>
        <p:spPr/>
        <p:txBody>
          <a:bodyPr/>
          <a:lstStyle/>
          <a:p>
            <a:r>
              <a:rPr lang="en-IN" dirty="0"/>
              <a:t>Answer 11</a:t>
            </a:r>
          </a:p>
        </p:txBody>
      </p:sp>
      <p:graphicFrame>
        <p:nvGraphicFramePr>
          <p:cNvPr id="4" name="Chart 3">
            <a:extLst>
              <a:ext uri="{FF2B5EF4-FFF2-40B4-BE49-F238E27FC236}">
                <a16:creationId xmlns:a16="http://schemas.microsoft.com/office/drawing/2014/main" id="{E164D133-6B8C-1E8F-B51A-AABB5772BF5B}"/>
              </a:ext>
            </a:extLst>
          </p:cNvPr>
          <p:cNvGraphicFramePr>
            <a:graphicFrameLocks/>
          </p:cNvGraphicFramePr>
          <p:nvPr>
            <p:extLst>
              <p:ext uri="{D42A27DB-BD31-4B8C-83A1-F6EECF244321}">
                <p14:modId xmlns:p14="http://schemas.microsoft.com/office/powerpoint/2010/main" val="1889158355"/>
              </p:ext>
            </p:extLst>
          </p:nvPr>
        </p:nvGraphicFramePr>
        <p:xfrm>
          <a:off x="685800" y="195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164D133-6B8C-1E8F-B51A-AABB5772BF5B}"/>
              </a:ext>
            </a:extLst>
          </p:cNvPr>
          <p:cNvGraphicFramePr>
            <a:graphicFrameLocks/>
          </p:cNvGraphicFramePr>
          <p:nvPr>
            <p:extLst>
              <p:ext uri="{D42A27DB-BD31-4B8C-83A1-F6EECF244321}">
                <p14:modId xmlns:p14="http://schemas.microsoft.com/office/powerpoint/2010/main" val="3899968434"/>
              </p:ext>
            </p:extLst>
          </p:nvPr>
        </p:nvGraphicFramePr>
        <p:xfrm>
          <a:off x="5448300" y="1955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376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BABD-79BF-F655-B6C2-C955CD5F5287}"/>
              </a:ext>
            </a:extLst>
          </p:cNvPr>
          <p:cNvSpPr>
            <a:spLocks noGrp="1"/>
          </p:cNvSpPr>
          <p:nvPr>
            <p:ph type="title"/>
          </p:nvPr>
        </p:nvSpPr>
        <p:spPr/>
        <p:txBody>
          <a:bodyPr/>
          <a:lstStyle/>
          <a:p>
            <a:r>
              <a:rPr lang="en-IN" dirty="0"/>
              <a:t>Answer 12</a:t>
            </a:r>
          </a:p>
        </p:txBody>
      </p:sp>
      <p:sp>
        <p:nvSpPr>
          <p:cNvPr id="3" name="TextBox 2">
            <a:extLst>
              <a:ext uri="{FF2B5EF4-FFF2-40B4-BE49-F238E27FC236}">
                <a16:creationId xmlns:a16="http://schemas.microsoft.com/office/drawing/2014/main" id="{BDD840B8-F5A5-5C0B-12E9-AC0CAD49C8D3}"/>
              </a:ext>
            </a:extLst>
          </p:cNvPr>
          <p:cNvSpPr txBox="1"/>
          <p:nvPr/>
        </p:nvSpPr>
        <p:spPr>
          <a:xfrm>
            <a:off x="8039100" y="1866900"/>
            <a:ext cx="2667000" cy="923330"/>
          </a:xfrm>
          <a:prstGeom prst="rect">
            <a:avLst/>
          </a:prstGeom>
          <a:noFill/>
        </p:spPr>
        <p:txBody>
          <a:bodyPr wrap="square" rtlCol="0">
            <a:spAutoFit/>
          </a:bodyPr>
          <a:lstStyle/>
          <a:p>
            <a:r>
              <a:rPr lang="en-IN" dirty="0"/>
              <a:t>Here 100 views = 1 rupees</a:t>
            </a:r>
          </a:p>
          <a:p>
            <a:endParaRPr lang="en-IN" dirty="0"/>
          </a:p>
        </p:txBody>
      </p:sp>
      <p:graphicFrame>
        <p:nvGraphicFramePr>
          <p:cNvPr id="4" name="Table 3">
            <a:extLst>
              <a:ext uri="{FF2B5EF4-FFF2-40B4-BE49-F238E27FC236}">
                <a16:creationId xmlns:a16="http://schemas.microsoft.com/office/drawing/2014/main" id="{1335F65D-7288-4350-024C-5020E70447C2}"/>
              </a:ext>
            </a:extLst>
          </p:cNvPr>
          <p:cNvGraphicFramePr>
            <a:graphicFrameLocks noGrp="1"/>
          </p:cNvGraphicFramePr>
          <p:nvPr>
            <p:extLst>
              <p:ext uri="{D42A27DB-BD31-4B8C-83A1-F6EECF244321}">
                <p14:modId xmlns:p14="http://schemas.microsoft.com/office/powerpoint/2010/main" val="2184189308"/>
              </p:ext>
            </p:extLst>
          </p:nvPr>
        </p:nvGraphicFramePr>
        <p:xfrm>
          <a:off x="520700" y="2482850"/>
          <a:ext cx="7854949" cy="3600450"/>
        </p:xfrm>
        <a:graphic>
          <a:graphicData uri="http://schemas.openxmlformats.org/drawingml/2006/table">
            <a:tbl>
              <a:tblPr>
                <a:tableStyleId>{5C22544A-7EE6-4342-B048-85BDC9FD1C3A}</a:tableStyleId>
              </a:tblPr>
              <a:tblGrid>
                <a:gridCol w="1392836">
                  <a:extLst>
                    <a:ext uri="{9D8B030D-6E8A-4147-A177-3AD203B41FA5}">
                      <a16:colId xmlns:a16="http://schemas.microsoft.com/office/drawing/2014/main" val="2548673650"/>
                    </a:ext>
                  </a:extLst>
                </a:gridCol>
                <a:gridCol w="1101313">
                  <a:extLst>
                    <a:ext uri="{9D8B030D-6E8A-4147-A177-3AD203B41FA5}">
                      <a16:colId xmlns:a16="http://schemas.microsoft.com/office/drawing/2014/main" val="1881859368"/>
                    </a:ext>
                  </a:extLst>
                </a:gridCol>
                <a:gridCol w="2251212">
                  <a:extLst>
                    <a:ext uri="{9D8B030D-6E8A-4147-A177-3AD203B41FA5}">
                      <a16:colId xmlns:a16="http://schemas.microsoft.com/office/drawing/2014/main" val="1518583134"/>
                    </a:ext>
                  </a:extLst>
                </a:gridCol>
                <a:gridCol w="777397">
                  <a:extLst>
                    <a:ext uri="{9D8B030D-6E8A-4147-A177-3AD203B41FA5}">
                      <a16:colId xmlns:a16="http://schemas.microsoft.com/office/drawing/2014/main" val="321210081"/>
                    </a:ext>
                  </a:extLst>
                </a:gridCol>
                <a:gridCol w="777397">
                  <a:extLst>
                    <a:ext uri="{9D8B030D-6E8A-4147-A177-3AD203B41FA5}">
                      <a16:colId xmlns:a16="http://schemas.microsoft.com/office/drawing/2014/main" val="3022552731"/>
                    </a:ext>
                  </a:extLst>
                </a:gridCol>
                <a:gridCol w="777397">
                  <a:extLst>
                    <a:ext uri="{9D8B030D-6E8A-4147-A177-3AD203B41FA5}">
                      <a16:colId xmlns:a16="http://schemas.microsoft.com/office/drawing/2014/main" val="1521523873"/>
                    </a:ext>
                  </a:extLst>
                </a:gridCol>
                <a:gridCol w="777397">
                  <a:extLst>
                    <a:ext uri="{9D8B030D-6E8A-4147-A177-3AD203B41FA5}">
                      <a16:colId xmlns:a16="http://schemas.microsoft.com/office/drawing/2014/main" val="1626483928"/>
                    </a:ext>
                  </a:extLst>
                </a:gridCol>
              </a:tblGrid>
              <a:tr h="257175">
                <a:tc>
                  <a:txBody>
                    <a:bodyPr/>
                    <a:lstStyle/>
                    <a:p>
                      <a:pPr algn="l" fontAlgn="b"/>
                      <a:r>
                        <a:rPr lang="en-IN" sz="1000" u="none" strike="noStrike">
                          <a:effectLst/>
                        </a:rPr>
                        <a:t>Row Labels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views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000" u="none" strike="noStrike">
                          <a:effectLst/>
                        </a:rPr>
                        <a:t>Revenue per views in rupees</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786068371"/>
                  </a:ext>
                </a:extLst>
              </a:tr>
              <a:tr h="257175">
                <a:tc>
                  <a:txBody>
                    <a:bodyPr/>
                    <a:lstStyle/>
                    <a:p>
                      <a:pPr algn="l" fontAlgn="b"/>
                      <a:r>
                        <a:rPr lang="en-IN" sz="1000" u="none" strike="noStrike">
                          <a:effectLst/>
                        </a:rPr>
                        <a:t>#NAME?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4427381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44273.81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gridSpan="2">
                  <a:txBody>
                    <a:bodyPr/>
                    <a:lstStyle/>
                    <a:p>
                      <a:pPr algn="l" fontAlgn="b"/>
                      <a:r>
                        <a:rPr lang="en-IN" sz="1000" u="none" strike="noStrike">
                          <a:effectLst/>
                        </a:rPr>
                        <a:t>Formula used</a:t>
                      </a:r>
                      <a:endParaRPr lang="en-IN"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709274123"/>
                  </a:ext>
                </a:extLst>
              </a:tr>
              <a:tr h="257175">
                <a:tc>
                  <a:txBody>
                    <a:bodyPr/>
                    <a:lstStyle/>
                    <a:p>
                      <a:pPr algn="l" fontAlgn="b"/>
                      <a:r>
                        <a:rPr lang="en-IN" sz="1000" u="none" strike="noStrike">
                          <a:effectLst/>
                        </a:rPr>
                        <a:t>#VALUE!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206364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2063.64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B4/100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083861806"/>
                  </a:ext>
                </a:extLst>
              </a:tr>
              <a:tr h="257175">
                <a:tc>
                  <a:txBody>
                    <a:bodyPr/>
                    <a:lstStyle/>
                    <a:p>
                      <a:pPr algn="l" fontAlgn="b"/>
                      <a:r>
                        <a:rPr lang="en-IN" sz="1000" u="none" strike="noStrike">
                          <a:effectLst/>
                        </a:rPr>
                        <a:t>__03GOeEMZI</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1508761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15087.61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gridSpan="3">
                  <a:txBody>
                    <a:bodyPr/>
                    <a:lstStyle/>
                    <a:p>
                      <a:pPr algn="l" fontAlgn="b"/>
                      <a:r>
                        <a:rPr lang="en-IN" sz="1000" u="none" strike="noStrike">
                          <a:effectLst/>
                        </a:rPr>
                        <a:t>100 views = 1 Rupees</a:t>
                      </a:r>
                      <a:endParaRPr lang="en-IN"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2670081"/>
                  </a:ext>
                </a:extLst>
              </a:tr>
              <a:tr h="257175">
                <a:tc>
                  <a:txBody>
                    <a:bodyPr/>
                    <a:lstStyle/>
                    <a:p>
                      <a:pPr algn="l" fontAlgn="b"/>
                      <a:r>
                        <a:rPr lang="en-IN" sz="1000" u="none" strike="noStrike">
                          <a:effectLst/>
                        </a:rPr>
                        <a:t>__XaQ6q2ZbI</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534787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5347.87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105401191"/>
                  </a:ext>
                </a:extLst>
              </a:tr>
              <a:tr h="257175">
                <a:tc>
                  <a:txBody>
                    <a:bodyPr/>
                    <a:lstStyle/>
                    <a:p>
                      <a:pPr algn="l" fontAlgn="b"/>
                      <a:r>
                        <a:rPr lang="en-IN" sz="1000" u="none" strike="noStrike">
                          <a:effectLst/>
                        </a:rPr>
                        <a:t>__XgHijSqW8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134940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1349.4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740839778"/>
                  </a:ext>
                </a:extLst>
              </a:tr>
              <a:tr h="257175">
                <a:tc>
                  <a:txBody>
                    <a:bodyPr/>
                    <a:lstStyle/>
                    <a:p>
                      <a:pPr algn="l" fontAlgn="b"/>
                      <a:r>
                        <a:rPr lang="en-IN" sz="1000" u="none" strike="noStrike">
                          <a:effectLst/>
                        </a:rPr>
                        <a:t>_07-k5kkrlo</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763757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7637.57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223683500"/>
                  </a:ext>
                </a:extLst>
              </a:tr>
              <a:tr h="257175">
                <a:tc>
                  <a:txBody>
                    <a:bodyPr/>
                    <a:lstStyle/>
                    <a:p>
                      <a:pPr algn="l" fontAlgn="b"/>
                      <a:r>
                        <a:rPr lang="en-IN" sz="1000" u="none" strike="noStrike">
                          <a:effectLst/>
                        </a:rPr>
                        <a:t>_0M5IV3Z0ww</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795525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7955.25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26604159"/>
                  </a:ext>
                </a:extLst>
              </a:tr>
              <a:tr h="257175">
                <a:tc>
                  <a:txBody>
                    <a:bodyPr/>
                    <a:lstStyle/>
                    <a:p>
                      <a:pPr algn="l" fontAlgn="b"/>
                      <a:r>
                        <a:rPr lang="en-IN" sz="1000" u="none" strike="noStrike">
                          <a:effectLst/>
                        </a:rPr>
                        <a:t>_0R5MD6BqGw</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54075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540.75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31131892"/>
                  </a:ext>
                </a:extLst>
              </a:tr>
              <a:tr h="257175">
                <a:tc>
                  <a:txBody>
                    <a:bodyPr/>
                    <a:lstStyle/>
                    <a:p>
                      <a:pPr algn="l" fontAlgn="b"/>
                      <a:r>
                        <a:rPr lang="en-IN" sz="1000" u="none" strike="noStrike">
                          <a:effectLst/>
                        </a:rPr>
                        <a:t>_0Rv0Pw1FgA</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54116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541.16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63711880"/>
                  </a:ext>
                </a:extLst>
              </a:tr>
              <a:tr h="257175">
                <a:tc>
                  <a:txBody>
                    <a:bodyPr/>
                    <a:lstStyle/>
                    <a:p>
                      <a:pPr algn="l" fontAlgn="b"/>
                      <a:r>
                        <a:rPr lang="en-IN" sz="1000" u="none" strike="noStrike">
                          <a:effectLst/>
                        </a:rPr>
                        <a:t>_1iWMsOwyRY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52669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526.69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30333347"/>
                  </a:ext>
                </a:extLst>
              </a:tr>
              <a:tr h="257175">
                <a:tc>
                  <a:txBody>
                    <a:bodyPr/>
                    <a:lstStyle/>
                    <a:p>
                      <a:pPr algn="l" fontAlgn="b"/>
                      <a:r>
                        <a:rPr lang="en-IN" sz="1000" u="none" strike="noStrike">
                          <a:effectLst/>
                        </a:rPr>
                        <a:t>_1lvresagmQ</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126373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1263.73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3532822"/>
                  </a:ext>
                </a:extLst>
              </a:tr>
              <a:tr h="257175">
                <a:tc>
                  <a:txBody>
                    <a:bodyPr/>
                    <a:lstStyle/>
                    <a:p>
                      <a:pPr algn="l" fontAlgn="b"/>
                      <a:r>
                        <a:rPr lang="en-IN" sz="1000" u="none" strike="noStrike">
                          <a:effectLst/>
                        </a:rPr>
                        <a:t>_1mPvuGxaBg</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267827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2678.27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015085617"/>
                  </a:ext>
                </a:extLst>
              </a:tr>
              <a:tr h="257175">
                <a:tc>
                  <a:txBody>
                    <a:bodyPr/>
                    <a:lstStyle/>
                    <a:p>
                      <a:pPr algn="l" fontAlgn="b"/>
                      <a:r>
                        <a:rPr lang="en-IN" sz="1000" u="none" strike="noStrike">
                          <a:effectLst/>
                        </a:rPr>
                        <a:t>_1YkdW_1kcM</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8917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89.17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80544465"/>
                  </a:ext>
                </a:extLst>
              </a:tr>
            </a:tbl>
          </a:graphicData>
        </a:graphic>
      </p:graphicFrame>
    </p:spTree>
    <p:extLst>
      <p:ext uri="{BB962C8B-B14F-4D97-AF65-F5344CB8AC3E}">
        <p14:creationId xmlns:p14="http://schemas.microsoft.com/office/powerpoint/2010/main" val="176596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7A24-EF8E-515E-CCEA-59E9CFC9FCDC}"/>
              </a:ext>
            </a:extLst>
          </p:cNvPr>
          <p:cNvSpPr>
            <a:spLocks noGrp="1"/>
          </p:cNvSpPr>
          <p:nvPr>
            <p:ph type="title"/>
          </p:nvPr>
        </p:nvSpPr>
        <p:spPr/>
        <p:txBody>
          <a:bodyPr/>
          <a:lstStyle/>
          <a:p>
            <a:r>
              <a:rPr lang="en-IN" dirty="0"/>
              <a:t>Answer 13</a:t>
            </a:r>
            <a:br>
              <a:rPr lang="en-IN" dirty="0"/>
            </a:br>
            <a:endParaRPr lang="en-IN" dirty="0"/>
          </a:p>
        </p:txBody>
      </p:sp>
      <p:graphicFrame>
        <p:nvGraphicFramePr>
          <p:cNvPr id="3" name="Table 2">
            <a:extLst>
              <a:ext uri="{FF2B5EF4-FFF2-40B4-BE49-F238E27FC236}">
                <a16:creationId xmlns:a16="http://schemas.microsoft.com/office/drawing/2014/main" id="{16DF0DF2-2192-B805-5D92-B1FC658F6AF6}"/>
              </a:ext>
            </a:extLst>
          </p:cNvPr>
          <p:cNvGraphicFramePr>
            <a:graphicFrameLocks noGrp="1"/>
          </p:cNvGraphicFramePr>
          <p:nvPr>
            <p:extLst>
              <p:ext uri="{D42A27DB-BD31-4B8C-83A1-F6EECF244321}">
                <p14:modId xmlns:p14="http://schemas.microsoft.com/office/powerpoint/2010/main" val="294818034"/>
              </p:ext>
            </p:extLst>
          </p:nvPr>
        </p:nvGraphicFramePr>
        <p:xfrm>
          <a:off x="838200" y="1054100"/>
          <a:ext cx="6667500" cy="3883030"/>
        </p:xfrm>
        <a:graphic>
          <a:graphicData uri="http://schemas.openxmlformats.org/drawingml/2006/table">
            <a:tbl>
              <a:tblPr>
                <a:tableStyleId>{5C22544A-7EE6-4342-B048-85BDC9FD1C3A}</a:tableStyleId>
              </a:tblPr>
              <a:tblGrid>
                <a:gridCol w="3093480">
                  <a:extLst>
                    <a:ext uri="{9D8B030D-6E8A-4147-A177-3AD203B41FA5}">
                      <a16:colId xmlns:a16="http://schemas.microsoft.com/office/drawing/2014/main" val="96545915"/>
                    </a:ext>
                  </a:extLst>
                </a:gridCol>
                <a:gridCol w="3574020">
                  <a:extLst>
                    <a:ext uri="{9D8B030D-6E8A-4147-A177-3AD203B41FA5}">
                      <a16:colId xmlns:a16="http://schemas.microsoft.com/office/drawing/2014/main" val="2098036762"/>
                    </a:ext>
                  </a:extLst>
                </a:gridCol>
              </a:tblGrid>
              <a:tr h="204370">
                <a:tc>
                  <a:txBody>
                    <a:bodyPr/>
                    <a:lstStyle/>
                    <a:p>
                      <a:pPr algn="l" fontAlgn="b"/>
                      <a:r>
                        <a:rPr lang="en-IN" sz="1000" u="none" strike="noStrike">
                          <a:effectLst/>
                        </a:rPr>
                        <a:t>Row Labels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comment_count</a:t>
                      </a:r>
                      <a:endParaRPr lang="en-IN" sz="1000" b="1"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838244037"/>
                  </a:ext>
                </a:extLst>
              </a:tr>
              <a:tr h="204370">
                <a:tc>
                  <a:txBody>
                    <a:bodyPr/>
                    <a:lstStyle/>
                    <a:p>
                      <a:pPr algn="l" fontAlgn="b"/>
                      <a:r>
                        <a:rPr lang="en-IN" sz="1000" u="none" strike="noStrike">
                          <a:effectLst/>
                        </a:rPr>
                        <a:t>Autos &amp; Vehicles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26945</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391972214"/>
                  </a:ext>
                </a:extLst>
              </a:tr>
              <a:tr h="204370">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3117473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55489034"/>
                  </a:ext>
                </a:extLst>
              </a:tr>
              <a:tr h="204370">
                <a:tc>
                  <a:txBody>
                    <a:bodyPr/>
                    <a:lstStyle/>
                    <a:p>
                      <a:pPr algn="l" fontAlgn="b"/>
                      <a:r>
                        <a:rPr lang="en-IN" sz="1000" u="none" strike="noStrike">
                          <a:effectLst/>
                        </a:rPr>
                        <a:t>Education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455965</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81666933"/>
                  </a:ext>
                </a:extLst>
              </a:tr>
              <a:tr h="204370">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8969633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20962474"/>
                  </a:ext>
                </a:extLst>
              </a:tr>
              <a:tr h="204370">
                <a:tc>
                  <a:txBody>
                    <a:bodyPr/>
                    <a:lstStyle/>
                    <a:p>
                      <a:pPr algn="l" fontAlgn="b"/>
                      <a:r>
                        <a:rPr lang="en-IN" sz="1000" u="none" strike="noStrike">
                          <a:effectLst/>
                        </a:rPr>
                        <a:t>Film &amp; Animation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1196090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639393880"/>
                  </a:ext>
                </a:extLst>
              </a:tr>
              <a:tr h="204370">
                <a:tc>
                  <a:txBody>
                    <a:bodyPr/>
                    <a:lstStyle/>
                    <a:p>
                      <a:pPr algn="l" fontAlgn="b"/>
                      <a:r>
                        <a:rPr lang="en-IN" sz="1000" u="none" strike="noStrike">
                          <a:effectLst/>
                        </a:rPr>
                        <a:t>Gaming</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178580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21568224"/>
                  </a:ext>
                </a:extLst>
              </a:tr>
              <a:tr h="204370">
                <a:tc>
                  <a:txBody>
                    <a:bodyPr/>
                    <a:lstStyle/>
                    <a:p>
                      <a:pPr algn="l" fontAlgn="b"/>
                      <a:r>
                        <a:rPr lang="en-IN" sz="1000" u="none" strike="noStrike">
                          <a:effectLst/>
                        </a:rPr>
                        <a:t>Howto &amp; Style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411823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56423380"/>
                  </a:ext>
                </a:extLst>
              </a:tr>
              <a:tr h="204370">
                <a:tc>
                  <a:txBody>
                    <a:bodyPr/>
                    <a:lstStyle/>
                    <a:p>
                      <a:pPr algn="l" fontAlgn="b"/>
                      <a:r>
                        <a:rPr lang="en-IN" sz="1000" u="none" strike="noStrike">
                          <a:effectLst/>
                        </a:rPr>
                        <a:t>Movies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4617</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092535478"/>
                  </a:ext>
                </a:extLst>
              </a:tr>
              <a:tr h="204370">
                <a:tc>
                  <a:txBody>
                    <a:bodyPr/>
                    <a:lstStyle/>
                    <a:p>
                      <a:pPr algn="l" fontAlgn="b"/>
                      <a:r>
                        <a:rPr lang="en-IN" sz="1000" u="none" strike="noStrike">
                          <a:effectLst/>
                        </a:rPr>
                        <a:t>Music</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3450605</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136473291"/>
                  </a:ext>
                </a:extLst>
              </a:tr>
              <a:tr h="204370">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1056430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187085613"/>
                  </a:ext>
                </a:extLst>
              </a:tr>
              <a:tr h="204370">
                <a:tc>
                  <a:txBody>
                    <a:bodyPr/>
                    <a:lstStyle/>
                    <a:p>
                      <a:pPr algn="l" fontAlgn="b"/>
                      <a:r>
                        <a:rPr lang="en-IN" sz="1000" u="none" strike="noStrike">
                          <a:effectLst/>
                        </a:rPr>
                        <a:t>People &amp; Blogs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1032463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800493781"/>
                  </a:ext>
                </a:extLst>
              </a:tr>
              <a:tr h="204370">
                <a:tc>
                  <a:txBody>
                    <a:bodyPr/>
                    <a:lstStyle/>
                    <a:p>
                      <a:pPr algn="l" fontAlgn="b"/>
                      <a:r>
                        <a:rPr lang="en-IN" sz="1000" u="none" strike="noStrike">
                          <a:effectLst/>
                        </a:rPr>
                        <a:t>Pets &amp; Animals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21384</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616693315"/>
                  </a:ext>
                </a:extLst>
              </a:tr>
              <a:tr h="204370">
                <a:tc>
                  <a:txBody>
                    <a:bodyPr/>
                    <a:lstStyle/>
                    <a:p>
                      <a:pPr algn="l" fontAlgn="b"/>
                      <a:r>
                        <a:rPr lang="en-IN" sz="1000" u="none" strike="noStrike">
                          <a:effectLst/>
                        </a:rPr>
                        <a:t>Religious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7014</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014420903"/>
                  </a:ext>
                </a:extLst>
              </a:tr>
              <a:tr h="204370">
                <a:tc>
                  <a:txBody>
                    <a:bodyPr/>
                    <a:lstStyle/>
                    <a:p>
                      <a:pPr algn="l" fontAlgn="b"/>
                      <a:r>
                        <a:rPr lang="en-IN" sz="1000" u="none" strike="noStrike">
                          <a:effectLst/>
                        </a:rPr>
                        <a:t>Science &amp; Technology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3381982</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76717131"/>
                  </a:ext>
                </a:extLst>
              </a:tr>
              <a:tr h="204370">
                <a:tc>
                  <a:txBody>
                    <a:bodyPr/>
                    <a:lstStyle/>
                    <a:p>
                      <a:pPr algn="l" fontAlgn="b"/>
                      <a:r>
                        <a:rPr lang="en-IN" sz="1000" u="none" strike="noStrike">
                          <a:effectLst/>
                        </a:rPr>
                        <a:t>Shows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64106</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8018982"/>
                  </a:ext>
                </a:extLst>
              </a:tr>
              <a:tr h="204370">
                <a:tc>
                  <a:txBody>
                    <a:bodyPr/>
                    <a:lstStyle/>
                    <a:p>
                      <a:pPr algn="l" fontAlgn="b"/>
                      <a:r>
                        <a:rPr lang="en-IN" sz="1000" u="none" strike="noStrike">
                          <a:effectLst/>
                        </a:rPr>
                        <a:t>Sports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786327</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1730882"/>
                  </a:ext>
                </a:extLst>
              </a:tr>
              <a:tr h="204370">
                <a:tc>
                  <a:txBody>
                    <a:bodyPr/>
                    <a:lstStyle/>
                    <a:p>
                      <a:pPr algn="l" fontAlgn="b"/>
                      <a:r>
                        <a:rPr lang="en-IN" sz="1000" u="none" strike="noStrike">
                          <a:effectLst/>
                        </a:rPr>
                        <a:t>Travel &amp; Events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2236</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66207162"/>
                  </a:ext>
                </a:extLst>
              </a:tr>
              <a:tr h="204370">
                <a:tc>
                  <a:txBody>
                    <a:bodyPr/>
                    <a:lstStyle/>
                    <a:p>
                      <a:pPr algn="l" fontAlgn="b"/>
                      <a:r>
                        <a:rPr lang="en-IN" sz="1000" u="none" strike="noStrike">
                          <a:effectLst/>
                        </a:rPr>
                        <a:t>Grand Total</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dirty="0">
                          <a:effectLst/>
                        </a:rPr>
                        <a:t>24163673</a:t>
                      </a:r>
                      <a:endParaRPr lang="en-IN" sz="1000" b="1"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129054291"/>
                  </a:ext>
                </a:extLst>
              </a:tr>
            </a:tbl>
          </a:graphicData>
        </a:graphic>
      </p:graphicFrame>
    </p:spTree>
    <p:extLst>
      <p:ext uri="{BB962C8B-B14F-4D97-AF65-F5344CB8AC3E}">
        <p14:creationId xmlns:p14="http://schemas.microsoft.com/office/powerpoint/2010/main" val="53879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4881-B728-E4A1-B2E4-010EFDF92812}"/>
              </a:ext>
            </a:extLst>
          </p:cNvPr>
          <p:cNvSpPr>
            <a:spLocks noGrp="1"/>
          </p:cNvSpPr>
          <p:nvPr>
            <p:ph type="title"/>
          </p:nvPr>
        </p:nvSpPr>
        <p:spPr/>
        <p:txBody>
          <a:bodyPr/>
          <a:lstStyle/>
          <a:p>
            <a:r>
              <a:rPr lang="en-IN" dirty="0"/>
              <a:t>Answer 14</a:t>
            </a:r>
          </a:p>
        </p:txBody>
      </p:sp>
      <p:graphicFrame>
        <p:nvGraphicFramePr>
          <p:cNvPr id="3" name="Chart 2">
            <a:extLst>
              <a:ext uri="{FF2B5EF4-FFF2-40B4-BE49-F238E27FC236}">
                <a16:creationId xmlns:a16="http://schemas.microsoft.com/office/drawing/2014/main" id="{04796428-FBBF-B431-E6AC-02CAB9822DCA}"/>
              </a:ext>
            </a:extLst>
          </p:cNvPr>
          <p:cNvGraphicFramePr>
            <a:graphicFrameLocks/>
          </p:cNvGraphicFramePr>
          <p:nvPr>
            <p:extLst>
              <p:ext uri="{D42A27DB-BD31-4B8C-83A1-F6EECF244321}">
                <p14:modId xmlns:p14="http://schemas.microsoft.com/office/powerpoint/2010/main" val="18507451"/>
              </p:ext>
            </p:extLst>
          </p:nvPr>
        </p:nvGraphicFramePr>
        <p:xfrm>
          <a:off x="508000" y="2057400"/>
          <a:ext cx="6350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1D323770-3C4A-D5D6-392F-978408B3CD63}"/>
              </a:ext>
            </a:extLst>
          </p:cNvPr>
          <p:cNvGraphicFramePr>
            <a:graphicFrameLocks/>
          </p:cNvGraphicFramePr>
          <p:nvPr>
            <p:extLst>
              <p:ext uri="{D42A27DB-BD31-4B8C-83A1-F6EECF244321}">
                <p14:modId xmlns:p14="http://schemas.microsoft.com/office/powerpoint/2010/main" val="96562469"/>
              </p:ext>
            </p:extLst>
          </p:nvPr>
        </p:nvGraphicFramePr>
        <p:xfrm>
          <a:off x="6858000" y="1631950"/>
          <a:ext cx="5708650" cy="3168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745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61267-ABE9-885B-5DFC-3F3DEBD76D7B}"/>
              </a:ext>
            </a:extLst>
          </p:cNvPr>
          <p:cNvSpPr>
            <a:spLocks noGrp="1"/>
          </p:cNvSpPr>
          <p:nvPr>
            <p:ph type="title"/>
          </p:nvPr>
        </p:nvSpPr>
        <p:spPr>
          <a:xfrm>
            <a:off x="556532" y="643467"/>
            <a:ext cx="11210925" cy="744836"/>
          </a:xfrm>
        </p:spPr>
        <p:txBody>
          <a:bodyPr>
            <a:normAutofit/>
          </a:bodyPr>
          <a:lstStyle/>
          <a:p>
            <a:pPr algn="ctr"/>
            <a:r>
              <a:rPr lang="en-IN" sz="3200">
                <a:solidFill>
                  <a:schemeClr val="bg1"/>
                </a:solidFill>
              </a:rPr>
              <a:t>Answer 15</a:t>
            </a:r>
          </a:p>
        </p:txBody>
      </p:sp>
      <p:graphicFrame>
        <p:nvGraphicFramePr>
          <p:cNvPr id="3" name="Chart 2">
            <a:extLst>
              <a:ext uri="{FF2B5EF4-FFF2-40B4-BE49-F238E27FC236}">
                <a16:creationId xmlns:a16="http://schemas.microsoft.com/office/drawing/2014/main" id="{35ED3F59-C058-E8C2-DE29-68195F3BD3A0}"/>
              </a:ext>
            </a:extLst>
          </p:cNvPr>
          <p:cNvGraphicFramePr>
            <a:graphicFrameLocks/>
          </p:cNvGraphicFramePr>
          <p:nvPr>
            <p:extLst>
              <p:ext uri="{D42A27DB-BD31-4B8C-83A1-F6EECF244321}">
                <p14:modId xmlns:p14="http://schemas.microsoft.com/office/powerpoint/2010/main" val="3965342136"/>
              </p:ext>
            </p:extLst>
          </p:nvPr>
        </p:nvGraphicFramePr>
        <p:xfrm>
          <a:off x="643467" y="1675227"/>
          <a:ext cx="5820833" cy="439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664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23A3-5048-ECC3-EF46-3091E30E869B}"/>
              </a:ext>
            </a:extLst>
          </p:cNvPr>
          <p:cNvSpPr>
            <a:spLocks noGrp="1"/>
          </p:cNvSpPr>
          <p:nvPr>
            <p:ph type="title"/>
          </p:nvPr>
        </p:nvSpPr>
        <p:spPr/>
        <p:txBody>
          <a:bodyPr/>
          <a:lstStyle/>
          <a:p>
            <a:r>
              <a:rPr lang="en-IN" dirty="0"/>
              <a:t>Answer 16</a:t>
            </a:r>
          </a:p>
        </p:txBody>
      </p:sp>
      <mc:AlternateContent xmlns:mc="http://schemas.openxmlformats.org/markup-compatibility/2006">
        <mc:Choice xmlns:cx4="http://schemas.microsoft.com/office/drawing/2016/5/10/chartex" Requires="cx4">
          <p:graphicFrame>
            <p:nvGraphicFramePr>
              <p:cNvPr id="3" name="Chart 2">
                <a:extLst>
                  <a:ext uri="{FF2B5EF4-FFF2-40B4-BE49-F238E27FC236}">
                    <a16:creationId xmlns:a16="http://schemas.microsoft.com/office/drawing/2014/main" id="{82C4D255-B2ED-BF0E-92D2-444E23E4A2F5}"/>
                  </a:ext>
                </a:extLst>
              </p:cNvPr>
              <p:cNvGraphicFramePr/>
              <p:nvPr>
                <p:extLst>
                  <p:ext uri="{D42A27DB-BD31-4B8C-83A1-F6EECF244321}">
                    <p14:modId xmlns:p14="http://schemas.microsoft.com/office/powerpoint/2010/main" val="3751800597"/>
                  </p:ext>
                </p:extLst>
              </p:nvPr>
            </p:nvGraphicFramePr>
            <p:xfrm>
              <a:off x="495300" y="1563439"/>
              <a:ext cx="4572000" cy="48006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82C4D255-B2ED-BF0E-92D2-444E23E4A2F5}"/>
                  </a:ext>
                </a:extLst>
              </p:cNvPr>
              <p:cNvPicPr>
                <a:picLocks noGrp="1" noRot="1" noChangeAspect="1" noMove="1" noResize="1" noEditPoints="1" noAdjustHandles="1" noChangeArrowheads="1" noChangeShapeType="1"/>
              </p:cNvPicPr>
              <p:nvPr/>
            </p:nvPicPr>
            <p:blipFill>
              <a:blip r:embed="rId3"/>
              <a:stretch>
                <a:fillRect/>
              </a:stretch>
            </p:blipFill>
            <p:spPr>
              <a:xfrm>
                <a:off x="495300" y="1563439"/>
                <a:ext cx="4572000" cy="4800600"/>
              </a:xfrm>
              <a:prstGeom prst="rect">
                <a:avLst/>
              </a:prstGeom>
            </p:spPr>
          </p:pic>
        </mc:Fallback>
      </mc:AlternateContent>
      <p:sp>
        <p:nvSpPr>
          <p:cNvPr id="5" name="TextBox 4">
            <a:extLst>
              <a:ext uri="{FF2B5EF4-FFF2-40B4-BE49-F238E27FC236}">
                <a16:creationId xmlns:a16="http://schemas.microsoft.com/office/drawing/2014/main" id="{F5B31621-0C3A-5F5D-57AF-53BF83D20EB1}"/>
              </a:ext>
            </a:extLst>
          </p:cNvPr>
          <p:cNvSpPr txBox="1"/>
          <p:nvPr/>
        </p:nvSpPr>
        <p:spPr>
          <a:xfrm>
            <a:off x="5969000" y="1027906"/>
            <a:ext cx="4089400" cy="1908215"/>
          </a:xfrm>
          <a:prstGeom prst="rect">
            <a:avLst/>
          </a:prstGeom>
          <a:noFill/>
        </p:spPr>
        <p:txBody>
          <a:bodyPr wrap="square" rtlCol="0">
            <a:spAutoFit/>
          </a:bodyPr>
          <a:lstStyle/>
          <a:p>
            <a:r>
              <a:rPr lang="en-IN" sz="2800" b="1" dirty="0"/>
              <a:t>Inference </a:t>
            </a:r>
          </a:p>
          <a:p>
            <a:r>
              <a:rPr lang="en-IN" dirty="0"/>
              <a:t>When I plotted average number of views per state for the given data We can clearly see that states of </a:t>
            </a:r>
            <a:r>
              <a:rPr lang="en-IN" dirty="0" err="1"/>
              <a:t>uttar</a:t>
            </a:r>
            <a:r>
              <a:rPr lang="en-IN" dirty="0"/>
              <a:t> Pradesh and Maharashtra are having </a:t>
            </a:r>
            <a:r>
              <a:rPr lang="en-IN" dirty="0" err="1"/>
              <a:t>hing</a:t>
            </a:r>
            <a:r>
              <a:rPr lang="en-IN" dirty="0"/>
              <a:t> number of average views</a:t>
            </a:r>
          </a:p>
        </p:txBody>
      </p:sp>
    </p:spTree>
    <p:extLst>
      <p:ext uri="{BB962C8B-B14F-4D97-AF65-F5344CB8AC3E}">
        <p14:creationId xmlns:p14="http://schemas.microsoft.com/office/powerpoint/2010/main" val="246467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2774-5F88-A84A-98BE-9559229F9763}"/>
              </a:ext>
            </a:extLst>
          </p:cNvPr>
          <p:cNvSpPr>
            <a:spLocks noGrp="1"/>
          </p:cNvSpPr>
          <p:nvPr>
            <p:ph type="title"/>
          </p:nvPr>
        </p:nvSpPr>
        <p:spPr/>
        <p:txBody>
          <a:bodyPr/>
          <a:lstStyle/>
          <a:p>
            <a:r>
              <a:rPr lang="en-IN" dirty="0"/>
              <a:t>Answer 17</a:t>
            </a:r>
          </a:p>
        </p:txBody>
      </p:sp>
      <p:graphicFrame>
        <p:nvGraphicFramePr>
          <p:cNvPr id="3" name="Chart 2">
            <a:extLst>
              <a:ext uri="{FF2B5EF4-FFF2-40B4-BE49-F238E27FC236}">
                <a16:creationId xmlns:a16="http://schemas.microsoft.com/office/drawing/2014/main" id="{CB7F8685-95C8-8D89-FB05-EEC8757D39F7}"/>
              </a:ext>
            </a:extLst>
          </p:cNvPr>
          <p:cNvGraphicFramePr>
            <a:graphicFrameLocks/>
          </p:cNvGraphicFramePr>
          <p:nvPr>
            <p:extLst>
              <p:ext uri="{D42A27DB-BD31-4B8C-83A1-F6EECF244321}">
                <p14:modId xmlns:p14="http://schemas.microsoft.com/office/powerpoint/2010/main" val="759404389"/>
              </p:ext>
            </p:extLst>
          </p:nvPr>
        </p:nvGraphicFramePr>
        <p:xfrm>
          <a:off x="304800" y="1577975"/>
          <a:ext cx="6032500" cy="4914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FA260D0-E78E-F00A-8E77-76FF11C44F86}"/>
              </a:ext>
            </a:extLst>
          </p:cNvPr>
          <p:cNvSpPr txBox="1"/>
          <p:nvPr/>
        </p:nvSpPr>
        <p:spPr>
          <a:xfrm>
            <a:off x="7848600" y="1690688"/>
            <a:ext cx="4343400" cy="1754326"/>
          </a:xfrm>
          <a:prstGeom prst="rect">
            <a:avLst/>
          </a:prstGeom>
          <a:noFill/>
        </p:spPr>
        <p:txBody>
          <a:bodyPr wrap="square" rtlCol="0">
            <a:spAutoFit/>
          </a:bodyPr>
          <a:lstStyle/>
          <a:p>
            <a:r>
              <a:rPr lang="en-IN" dirty="0"/>
              <a:t>Here when we plot the scatter chart for sum of </a:t>
            </a:r>
            <a:r>
              <a:rPr lang="en-IN" dirty="0" err="1"/>
              <a:t>likes,views</a:t>
            </a:r>
            <a:r>
              <a:rPr lang="en-IN" dirty="0"/>
              <a:t> and comments for each category we can clearly see that Likes and comments are very closely related to each others but the views are different in many </a:t>
            </a:r>
            <a:r>
              <a:rPr lang="en-IN" dirty="0" err="1"/>
              <a:t>caese</a:t>
            </a:r>
            <a:endParaRPr lang="en-IN" dirty="0"/>
          </a:p>
        </p:txBody>
      </p:sp>
    </p:spTree>
    <p:extLst>
      <p:ext uri="{BB962C8B-B14F-4D97-AF65-F5344CB8AC3E}">
        <p14:creationId xmlns:p14="http://schemas.microsoft.com/office/powerpoint/2010/main" val="388012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B62C2035-8432-1098-7C6C-AC83A9DF3869}"/>
                  </a:ext>
                </a:extLst>
              </p:cNvPr>
              <p:cNvGraphicFramePr/>
              <p:nvPr>
                <p:extLst>
                  <p:ext uri="{D42A27DB-BD31-4B8C-83A1-F6EECF244321}">
                    <p14:modId xmlns:p14="http://schemas.microsoft.com/office/powerpoint/2010/main" val="2143711630"/>
                  </p:ext>
                </p:extLst>
              </p:nvPr>
            </p:nvGraphicFramePr>
            <p:xfrm>
              <a:off x="-101600" y="1584325"/>
              <a:ext cx="12293600" cy="368935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 name="Chart 1">
                <a:extLst>
                  <a:ext uri="{FF2B5EF4-FFF2-40B4-BE49-F238E27FC236}">
                    <a16:creationId xmlns:a16="http://schemas.microsoft.com/office/drawing/2014/main" id="{B62C2035-8432-1098-7C6C-AC83A9DF3869}"/>
                  </a:ext>
                </a:extLst>
              </p:cNvPr>
              <p:cNvPicPr>
                <a:picLocks noGrp="1" noRot="1" noChangeAspect="1" noMove="1" noResize="1" noEditPoints="1" noAdjustHandles="1" noChangeArrowheads="1" noChangeShapeType="1"/>
              </p:cNvPicPr>
              <p:nvPr/>
            </p:nvPicPr>
            <p:blipFill>
              <a:blip r:embed="rId3"/>
              <a:stretch>
                <a:fillRect/>
              </a:stretch>
            </p:blipFill>
            <p:spPr>
              <a:xfrm>
                <a:off x="-101600" y="1584325"/>
                <a:ext cx="12293600" cy="3689350"/>
              </a:xfrm>
              <a:prstGeom prst="rect">
                <a:avLst/>
              </a:prstGeom>
            </p:spPr>
          </p:pic>
        </mc:Fallback>
      </mc:AlternateContent>
    </p:spTree>
    <p:extLst>
      <p:ext uri="{BB962C8B-B14F-4D97-AF65-F5344CB8AC3E}">
        <p14:creationId xmlns:p14="http://schemas.microsoft.com/office/powerpoint/2010/main" val="215710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44B4-8A1F-4378-18D0-A4BE92F99905}"/>
              </a:ext>
            </a:extLst>
          </p:cNvPr>
          <p:cNvSpPr>
            <a:spLocks noGrp="1"/>
          </p:cNvSpPr>
          <p:nvPr>
            <p:ph type="title"/>
          </p:nvPr>
        </p:nvSpPr>
        <p:spPr/>
        <p:txBody>
          <a:bodyPr/>
          <a:lstStyle/>
          <a:p>
            <a:r>
              <a:rPr lang="en-IN" dirty="0"/>
              <a:t>Answer 18</a:t>
            </a:r>
          </a:p>
        </p:txBody>
      </p:sp>
      <p:graphicFrame>
        <p:nvGraphicFramePr>
          <p:cNvPr id="3" name="Chart 2">
            <a:extLst>
              <a:ext uri="{FF2B5EF4-FFF2-40B4-BE49-F238E27FC236}">
                <a16:creationId xmlns:a16="http://schemas.microsoft.com/office/drawing/2014/main" id="{DDE1B0CF-A7AA-E83F-CCF3-CCE9C762069F}"/>
              </a:ext>
            </a:extLst>
          </p:cNvPr>
          <p:cNvGraphicFramePr>
            <a:graphicFrameLocks/>
          </p:cNvGraphicFramePr>
          <p:nvPr>
            <p:extLst>
              <p:ext uri="{D42A27DB-BD31-4B8C-83A1-F6EECF244321}">
                <p14:modId xmlns:p14="http://schemas.microsoft.com/office/powerpoint/2010/main" val="4294818668"/>
              </p:ext>
            </p:extLst>
          </p:nvPr>
        </p:nvGraphicFramePr>
        <p:xfrm>
          <a:off x="698500" y="1690688"/>
          <a:ext cx="5232400" cy="40497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1D5DB72-B81E-CB55-A113-AA49C69D7A4B}"/>
              </a:ext>
            </a:extLst>
          </p:cNvPr>
          <p:cNvSpPr txBox="1"/>
          <p:nvPr/>
        </p:nvSpPr>
        <p:spPr>
          <a:xfrm>
            <a:off x="6096000" y="1447800"/>
            <a:ext cx="4851400" cy="2246769"/>
          </a:xfrm>
          <a:prstGeom prst="rect">
            <a:avLst/>
          </a:prstGeom>
          <a:noFill/>
        </p:spPr>
        <p:txBody>
          <a:bodyPr wrap="square" rtlCol="0">
            <a:spAutoFit/>
          </a:bodyPr>
          <a:lstStyle/>
          <a:p>
            <a:r>
              <a:rPr lang="en-IN" sz="2000" dirty="0"/>
              <a:t>Here I have plotted sum of likes and dislikes for the category of comedy for all of its videos.</a:t>
            </a:r>
          </a:p>
          <a:p>
            <a:r>
              <a:rPr lang="en-IN" sz="2000" dirty="0"/>
              <a:t>We can clearly see that sum of likes are constantly changing over time for this category but the number of dislikes remain more or less the same.</a:t>
            </a:r>
          </a:p>
        </p:txBody>
      </p:sp>
    </p:spTree>
    <p:extLst>
      <p:ext uri="{BB962C8B-B14F-4D97-AF65-F5344CB8AC3E}">
        <p14:creationId xmlns:p14="http://schemas.microsoft.com/office/powerpoint/2010/main" val="317391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2716-0F53-2FE6-DCB6-43131348F0BB}"/>
              </a:ext>
            </a:extLst>
          </p:cNvPr>
          <p:cNvSpPr>
            <a:spLocks noGrp="1"/>
          </p:cNvSpPr>
          <p:nvPr>
            <p:ph type="title"/>
          </p:nvPr>
        </p:nvSpPr>
        <p:spPr/>
        <p:txBody>
          <a:bodyPr/>
          <a:lstStyle/>
          <a:p>
            <a:r>
              <a:rPr lang="en-IN" dirty="0"/>
              <a:t>Answer 7</a:t>
            </a:r>
          </a:p>
        </p:txBody>
      </p:sp>
      <p:graphicFrame>
        <p:nvGraphicFramePr>
          <p:cNvPr id="5" name="Chart 4">
            <a:extLst>
              <a:ext uri="{FF2B5EF4-FFF2-40B4-BE49-F238E27FC236}">
                <a16:creationId xmlns:a16="http://schemas.microsoft.com/office/drawing/2014/main" id="{9678E31E-B540-3D3C-F791-3B42D534CCE0}"/>
              </a:ext>
            </a:extLst>
          </p:cNvPr>
          <p:cNvGraphicFramePr>
            <a:graphicFrameLocks/>
          </p:cNvGraphicFramePr>
          <p:nvPr>
            <p:extLst>
              <p:ext uri="{D42A27DB-BD31-4B8C-83A1-F6EECF244321}">
                <p14:modId xmlns:p14="http://schemas.microsoft.com/office/powerpoint/2010/main" val="3960678014"/>
              </p:ext>
            </p:extLst>
          </p:nvPr>
        </p:nvGraphicFramePr>
        <p:xfrm>
          <a:off x="497840" y="169068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CF3351BB-2FF5-D96E-9987-8D674303A328}"/>
              </a:ext>
            </a:extLst>
          </p:cNvPr>
          <p:cNvGraphicFramePr>
            <a:graphicFrameLocks noGrp="1"/>
          </p:cNvGraphicFramePr>
          <p:nvPr>
            <p:extLst>
              <p:ext uri="{D42A27DB-BD31-4B8C-83A1-F6EECF244321}">
                <p14:modId xmlns:p14="http://schemas.microsoft.com/office/powerpoint/2010/main" val="1265454744"/>
              </p:ext>
            </p:extLst>
          </p:nvPr>
        </p:nvGraphicFramePr>
        <p:xfrm>
          <a:off x="5892800" y="1829435"/>
          <a:ext cx="5461000" cy="3016250"/>
        </p:xfrm>
        <a:graphic>
          <a:graphicData uri="http://schemas.openxmlformats.org/drawingml/2006/table">
            <a:tbl>
              <a:tblPr>
                <a:tableStyleId>{5C22544A-7EE6-4342-B048-85BDC9FD1C3A}</a:tableStyleId>
              </a:tblPr>
              <a:tblGrid>
                <a:gridCol w="1308100">
                  <a:extLst>
                    <a:ext uri="{9D8B030D-6E8A-4147-A177-3AD203B41FA5}">
                      <a16:colId xmlns:a16="http://schemas.microsoft.com/office/drawing/2014/main" val="4172805857"/>
                    </a:ext>
                  </a:extLst>
                </a:gridCol>
                <a:gridCol w="800100">
                  <a:extLst>
                    <a:ext uri="{9D8B030D-6E8A-4147-A177-3AD203B41FA5}">
                      <a16:colId xmlns:a16="http://schemas.microsoft.com/office/drawing/2014/main" val="960152706"/>
                    </a:ext>
                  </a:extLst>
                </a:gridCol>
                <a:gridCol w="1511300">
                  <a:extLst>
                    <a:ext uri="{9D8B030D-6E8A-4147-A177-3AD203B41FA5}">
                      <a16:colId xmlns:a16="http://schemas.microsoft.com/office/drawing/2014/main" val="4050633340"/>
                    </a:ext>
                  </a:extLst>
                </a:gridCol>
                <a:gridCol w="977900">
                  <a:extLst>
                    <a:ext uri="{9D8B030D-6E8A-4147-A177-3AD203B41FA5}">
                      <a16:colId xmlns:a16="http://schemas.microsoft.com/office/drawing/2014/main" val="1644286082"/>
                    </a:ext>
                  </a:extLst>
                </a:gridCol>
                <a:gridCol w="863600">
                  <a:extLst>
                    <a:ext uri="{9D8B030D-6E8A-4147-A177-3AD203B41FA5}">
                      <a16:colId xmlns:a16="http://schemas.microsoft.com/office/drawing/2014/main" val="124405267"/>
                    </a:ext>
                  </a:extLst>
                </a:gridCol>
              </a:tblGrid>
              <a:tr h="158750">
                <a:tc>
                  <a:txBody>
                    <a:bodyPr/>
                    <a:lstStyle/>
                    <a:p>
                      <a:pPr algn="l" fontAlgn="b"/>
                      <a:r>
                        <a:rPr lang="en-IN" sz="1000" u="none" strike="noStrike">
                          <a:effectLst/>
                        </a:rPr>
                        <a:t>Row Labels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likes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comment_count</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dislikes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views</a:t>
                      </a:r>
                      <a:endParaRPr lang="en-IN" sz="1000" b="1"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67911028"/>
                  </a:ext>
                </a:extLst>
              </a:tr>
              <a:tr h="158750">
                <a:tc>
                  <a:txBody>
                    <a:bodyPr/>
                    <a:lstStyle/>
                    <a:p>
                      <a:pPr algn="l" fontAlgn="b"/>
                      <a:r>
                        <a:rPr lang="en-IN" sz="1000" u="none" strike="noStrike">
                          <a:effectLst/>
                        </a:rPr>
                        <a:t>Autos &amp; Vehicles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189163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26945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9158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11331023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79223877"/>
                  </a:ext>
                </a:extLst>
              </a:tr>
              <a:tr h="158750">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38804398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3117473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1609766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798799040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207471787"/>
                  </a:ext>
                </a:extLst>
              </a:tr>
              <a:tr h="158750">
                <a:tc>
                  <a:txBody>
                    <a:bodyPr/>
                    <a:lstStyle/>
                    <a:p>
                      <a:pPr algn="l" fontAlgn="b"/>
                      <a:r>
                        <a:rPr lang="en-IN" sz="1000" u="none" strike="noStrike">
                          <a:effectLst/>
                        </a:rPr>
                        <a:t>Education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3529171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455965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118993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73816757</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82392720"/>
                  </a:ext>
                </a:extLst>
              </a:tr>
              <a:tr h="158750">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83836195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8969633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6681076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4337761090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667108429"/>
                  </a:ext>
                </a:extLst>
              </a:tr>
              <a:tr h="158750">
                <a:tc>
                  <a:txBody>
                    <a:bodyPr/>
                    <a:lstStyle/>
                    <a:p>
                      <a:pPr algn="l" fontAlgn="b"/>
                      <a:r>
                        <a:rPr lang="en-IN" sz="1000" u="none" strike="noStrike">
                          <a:effectLst/>
                        </a:rPr>
                        <a:t>Film &amp; Animation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14308758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1196090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934036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941674037</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99860495"/>
                  </a:ext>
                </a:extLst>
              </a:tr>
              <a:tr h="158750">
                <a:tc>
                  <a:txBody>
                    <a:bodyPr/>
                    <a:lstStyle/>
                    <a:p>
                      <a:pPr algn="l" fontAlgn="b"/>
                      <a:r>
                        <a:rPr lang="en-IN" sz="1000" u="none" strike="noStrike">
                          <a:effectLst/>
                        </a:rPr>
                        <a:t>Gaming</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1988458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178580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79523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68728039</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76419916"/>
                  </a:ext>
                </a:extLst>
              </a:tr>
              <a:tr h="158750">
                <a:tc>
                  <a:txBody>
                    <a:bodyPr/>
                    <a:lstStyle/>
                    <a:p>
                      <a:pPr algn="l" fontAlgn="b"/>
                      <a:r>
                        <a:rPr lang="en-IN" sz="1000" u="none" strike="noStrike">
                          <a:effectLst/>
                        </a:rPr>
                        <a:t>Howto &amp; Style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4322796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411823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429296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395218494</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713872222"/>
                  </a:ext>
                </a:extLst>
              </a:tr>
              <a:tr h="158750">
                <a:tc>
                  <a:txBody>
                    <a:bodyPr/>
                    <a:lstStyle/>
                    <a:p>
                      <a:pPr algn="l" fontAlgn="b"/>
                      <a:r>
                        <a:rPr lang="en-IN" sz="1000" u="none" strike="noStrike">
                          <a:effectLst/>
                        </a:rPr>
                        <a:t>Movies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80026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4617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4984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7724380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47160701"/>
                  </a:ext>
                </a:extLst>
              </a:tr>
              <a:tr h="158750">
                <a:tc>
                  <a:txBody>
                    <a:bodyPr/>
                    <a:lstStyle/>
                    <a:p>
                      <a:pPr algn="l" fontAlgn="b"/>
                      <a:r>
                        <a:rPr lang="en-IN" sz="1000" u="none" strike="noStrike">
                          <a:effectLst/>
                        </a:rPr>
                        <a:t>Music</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54100112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3450605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3116666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2447689197</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19666129"/>
                  </a:ext>
                </a:extLst>
              </a:tr>
              <a:tr h="158750">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5762909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1056430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981590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744883343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020830743"/>
                  </a:ext>
                </a:extLst>
              </a:tr>
              <a:tr h="158750">
                <a:tc>
                  <a:txBody>
                    <a:bodyPr/>
                    <a:lstStyle/>
                    <a:p>
                      <a:pPr algn="l" fontAlgn="b"/>
                      <a:r>
                        <a:rPr lang="en-IN" sz="1000" u="none" strike="noStrike">
                          <a:effectLst/>
                        </a:rPr>
                        <a:t>People &amp; Blogs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8841134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1032463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697899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554921583</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60643087"/>
                  </a:ext>
                </a:extLst>
              </a:tr>
              <a:tr h="158750">
                <a:tc>
                  <a:txBody>
                    <a:bodyPr/>
                    <a:lstStyle/>
                    <a:p>
                      <a:pPr algn="l" fontAlgn="b"/>
                      <a:r>
                        <a:rPr lang="en-IN" sz="1000" u="none" strike="noStrike">
                          <a:effectLst/>
                        </a:rPr>
                        <a:t>Pets &amp; Animals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186307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21384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3322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2490776</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903510347"/>
                  </a:ext>
                </a:extLst>
              </a:tr>
              <a:tr h="158750">
                <a:tc>
                  <a:txBody>
                    <a:bodyPr/>
                    <a:lstStyle/>
                    <a:p>
                      <a:pPr algn="l" fontAlgn="b"/>
                      <a:r>
                        <a:rPr lang="en-IN" sz="1000" u="none" strike="noStrike">
                          <a:effectLst/>
                        </a:rPr>
                        <a:t>Religious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127654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7014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4730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3929208</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315440079"/>
                  </a:ext>
                </a:extLst>
              </a:tr>
              <a:tr h="158750">
                <a:tc>
                  <a:txBody>
                    <a:bodyPr/>
                    <a:lstStyle/>
                    <a:p>
                      <a:pPr algn="l" fontAlgn="b"/>
                      <a:r>
                        <a:rPr lang="en-IN" sz="1000" u="none" strike="noStrike">
                          <a:effectLst/>
                        </a:rPr>
                        <a:t>Science &amp; Technology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9566636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3381982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396381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199386704</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43818570"/>
                  </a:ext>
                </a:extLst>
              </a:tr>
              <a:tr h="158750">
                <a:tc>
                  <a:txBody>
                    <a:bodyPr/>
                    <a:lstStyle/>
                    <a:p>
                      <a:pPr algn="l" fontAlgn="b"/>
                      <a:r>
                        <a:rPr lang="en-IN" sz="1000" u="none" strike="noStrike">
                          <a:effectLst/>
                        </a:rPr>
                        <a:t>Shows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427347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64106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132310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78556290</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897398144"/>
                  </a:ext>
                </a:extLst>
              </a:tr>
              <a:tr h="158750">
                <a:tc>
                  <a:txBody>
                    <a:bodyPr/>
                    <a:lstStyle/>
                    <a:p>
                      <a:pPr algn="l" fontAlgn="b"/>
                      <a:r>
                        <a:rPr lang="en-IN" sz="1000" u="none" strike="noStrike">
                          <a:effectLst/>
                        </a:rPr>
                        <a:t>Sports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9389714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786327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408669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478635632</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772051619"/>
                  </a:ext>
                </a:extLst>
              </a:tr>
              <a:tr h="158750">
                <a:tc>
                  <a:txBody>
                    <a:bodyPr/>
                    <a:lstStyle/>
                    <a:p>
                      <a:pPr algn="l" fontAlgn="b"/>
                      <a:r>
                        <a:rPr lang="en-IN" sz="1000" u="none" strike="noStrike">
                          <a:effectLst/>
                        </a:rPr>
                        <a:t>Travel &amp; Events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13048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2236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387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771631</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09319512"/>
                  </a:ext>
                </a:extLst>
              </a:tr>
              <a:tr h="158750">
                <a:tc>
                  <a:txBody>
                    <a:bodyPr/>
                    <a:lstStyle/>
                    <a:p>
                      <a:pPr algn="l" fontAlgn="b"/>
                      <a:r>
                        <a:rPr lang="en-IN" sz="1000" u="none" strike="noStrike">
                          <a:effectLst/>
                        </a:rPr>
                        <a:t>Grand Total</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235473826</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24163673</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15608786</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dirty="0">
                          <a:effectLst/>
                        </a:rPr>
                        <a:t>11146317224</a:t>
                      </a:r>
                      <a:endParaRPr lang="en-IN" sz="1000" b="1"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996739739"/>
                  </a:ext>
                </a:extLst>
              </a:tr>
            </a:tbl>
          </a:graphicData>
        </a:graphic>
      </p:graphicFrame>
    </p:spTree>
    <p:extLst>
      <p:ext uri="{BB962C8B-B14F-4D97-AF65-F5344CB8AC3E}">
        <p14:creationId xmlns:p14="http://schemas.microsoft.com/office/powerpoint/2010/main" val="393132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EFAA-3590-ABA6-E9DD-4401FE1E3181}"/>
              </a:ext>
            </a:extLst>
          </p:cNvPr>
          <p:cNvSpPr>
            <a:spLocks noGrp="1"/>
          </p:cNvSpPr>
          <p:nvPr>
            <p:ph type="title"/>
          </p:nvPr>
        </p:nvSpPr>
        <p:spPr/>
        <p:txBody>
          <a:bodyPr/>
          <a:lstStyle/>
          <a:p>
            <a:r>
              <a:rPr lang="en-IN" dirty="0"/>
              <a:t>Answer 19</a:t>
            </a:r>
          </a:p>
        </p:txBody>
      </p:sp>
      <p:graphicFrame>
        <p:nvGraphicFramePr>
          <p:cNvPr id="3" name="Chart 2">
            <a:extLst>
              <a:ext uri="{FF2B5EF4-FFF2-40B4-BE49-F238E27FC236}">
                <a16:creationId xmlns:a16="http://schemas.microsoft.com/office/drawing/2014/main" id="{01EA3972-5D46-60BE-6D74-F04F64D07F85}"/>
              </a:ext>
            </a:extLst>
          </p:cNvPr>
          <p:cNvGraphicFramePr>
            <a:graphicFrameLocks/>
          </p:cNvGraphicFramePr>
          <p:nvPr>
            <p:extLst>
              <p:ext uri="{D42A27DB-BD31-4B8C-83A1-F6EECF244321}">
                <p14:modId xmlns:p14="http://schemas.microsoft.com/office/powerpoint/2010/main" val="1893056010"/>
              </p:ext>
            </p:extLst>
          </p:nvPr>
        </p:nvGraphicFramePr>
        <p:xfrm>
          <a:off x="838200" y="1536700"/>
          <a:ext cx="5257800" cy="4216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14614A4-3D08-1EBE-7D63-BCD05055160F}"/>
              </a:ext>
            </a:extLst>
          </p:cNvPr>
          <p:cNvSpPr txBox="1"/>
          <p:nvPr/>
        </p:nvSpPr>
        <p:spPr>
          <a:xfrm>
            <a:off x="6286500" y="1231900"/>
            <a:ext cx="5651500" cy="1754326"/>
          </a:xfrm>
          <a:prstGeom prst="rect">
            <a:avLst/>
          </a:prstGeom>
          <a:noFill/>
        </p:spPr>
        <p:txBody>
          <a:bodyPr wrap="square" rtlCol="0">
            <a:spAutoFit/>
          </a:bodyPr>
          <a:lstStyle/>
          <a:p>
            <a:r>
              <a:rPr lang="en-IN" dirty="0"/>
              <a:t>Here when I applied sum of likes , views and comments for a period of time of months, quarters and years.</a:t>
            </a:r>
          </a:p>
          <a:p>
            <a:endParaRPr lang="en-IN" dirty="0"/>
          </a:p>
          <a:p>
            <a:r>
              <a:rPr lang="en-IN" dirty="0"/>
              <a:t>We can clearly see here that all these three metrics took a sharp increase in the month of may in 2017 and then are almost constant since then.</a:t>
            </a:r>
          </a:p>
        </p:txBody>
      </p:sp>
    </p:spTree>
    <p:extLst>
      <p:ext uri="{BB962C8B-B14F-4D97-AF65-F5344CB8AC3E}">
        <p14:creationId xmlns:p14="http://schemas.microsoft.com/office/powerpoint/2010/main" val="408566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5797-7ECB-3650-37BB-AFC6836A1613}"/>
              </a:ext>
            </a:extLst>
          </p:cNvPr>
          <p:cNvSpPr>
            <a:spLocks noGrp="1"/>
          </p:cNvSpPr>
          <p:nvPr>
            <p:ph type="title"/>
          </p:nvPr>
        </p:nvSpPr>
        <p:spPr/>
        <p:txBody>
          <a:bodyPr/>
          <a:lstStyle/>
          <a:p>
            <a:r>
              <a:rPr lang="en-IN" dirty="0"/>
              <a:t>Answer 20</a:t>
            </a:r>
          </a:p>
        </p:txBody>
      </p:sp>
      <p:graphicFrame>
        <p:nvGraphicFramePr>
          <p:cNvPr id="3" name="Chart 2">
            <a:extLst>
              <a:ext uri="{FF2B5EF4-FFF2-40B4-BE49-F238E27FC236}">
                <a16:creationId xmlns:a16="http://schemas.microsoft.com/office/drawing/2014/main" id="{4A00B22E-7909-6546-0F27-36373B59771D}"/>
              </a:ext>
            </a:extLst>
          </p:cNvPr>
          <p:cNvGraphicFramePr>
            <a:graphicFrameLocks/>
          </p:cNvGraphicFramePr>
          <p:nvPr>
            <p:extLst>
              <p:ext uri="{D42A27DB-BD31-4B8C-83A1-F6EECF244321}">
                <p14:modId xmlns:p14="http://schemas.microsoft.com/office/powerpoint/2010/main" val="1538931972"/>
              </p:ext>
            </p:extLst>
          </p:nvPr>
        </p:nvGraphicFramePr>
        <p:xfrm>
          <a:off x="635000" y="1473200"/>
          <a:ext cx="5334000" cy="4686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54F5A37-8A68-4146-974B-FC2CB919ECB3}"/>
              </a:ext>
            </a:extLst>
          </p:cNvPr>
          <p:cNvSpPr txBox="1"/>
          <p:nvPr/>
        </p:nvSpPr>
        <p:spPr>
          <a:xfrm>
            <a:off x="7010400" y="1308100"/>
            <a:ext cx="4965700" cy="4524315"/>
          </a:xfrm>
          <a:prstGeom prst="rect">
            <a:avLst/>
          </a:prstGeom>
          <a:noFill/>
        </p:spPr>
        <p:txBody>
          <a:bodyPr wrap="square" rtlCol="0">
            <a:spAutoFit/>
          </a:bodyPr>
          <a:lstStyle/>
          <a:p>
            <a:r>
              <a:rPr lang="en-IN" sz="2400" dirty="0"/>
              <a:t>Here I have plotted the number of views over a period of time in order to </a:t>
            </a:r>
            <a:r>
              <a:rPr lang="en-IN" sz="2400" dirty="0" err="1"/>
              <a:t>analyze</a:t>
            </a:r>
            <a:r>
              <a:rPr lang="en-IN" sz="2400" dirty="0"/>
              <a:t> the retention rates of the </a:t>
            </a:r>
            <a:r>
              <a:rPr lang="en-IN" sz="2400" dirty="0" err="1"/>
              <a:t>customres</a:t>
            </a:r>
            <a:r>
              <a:rPr lang="en-IN" sz="2400" dirty="0"/>
              <a:t> who in this case are the </a:t>
            </a:r>
            <a:r>
              <a:rPr lang="en-IN" sz="2400" dirty="0" err="1"/>
              <a:t>viewrs</a:t>
            </a:r>
            <a:r>
              <a:rPr lang="en-IN" sz="2400" dirty="0"/>
              <a:t> who are watching the videos.</a:t>
            </a:r>
          </a:p>
          <a:p>
            <a:endParaRPr lang="en-IN" sz="2400" dirty="0"/>
          </a:p>
          <a:p>
            <a:r>
              <a:rPr lang="en-IN" sz="2400" dirty="0"/>
              <a:t>We can clearly see that during the Q2 of 2017 the </a:t>
            </a:r>
            <a:r>
              <a:rPr lang="en-IN" sz="2400" dirty="0" err="1"/>
              <a:t>the</a:t>
            </a:r>
            <a:r>
              <a:rPr lang="en-IN" sz="2400" dirty="0"/>
              <a:t> retention rates started to climb very steeply but we see a very abrupt decrease in the retention rates again during the Q2 of 2028</a:t>
            </a:r>
          </a:p>
        </p:txBody>
      </p:sp>
    </p:spTree>
    <p:extLst>
      <p:ext uri="{BB962C8B-B14F-4D97-AF65-F5344CB8AC3E}">
        <p14:creationId xmlns:p14="http://schemas.microsoft.com/office/powerpoint/2010/main" val="391019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F22D-6373-6C37-D1D3-DFBF2B8D8DB0}"/>
              </a:ext>
            </a:extLst>
          </p:cNvPr>
          <p:cNvSpPr>
            <a:spLocks noGrp="1"/>
          </p:cNvSpPr>
          <p:nvPr>
            <p:ph type="title"/>
          </p:nvPr>
        </p:nvSpPr>
        <p:spPr/>
        <p:txBody>
          <a:bodyPr/>
          <a:lstStyle/>
          <a:p>
            <a:r>
              <a:rPr lang="en-IN" dirty="0"/>
              <a:t>Answer 2</a:t>
            </a:r>
          </a:p>
        </p:txBody>
      </p:sp>
      <p:graphicFrame>
        <p:nvGraphicFramePr>
          <p:cNvPr id="3" name="Table 2">
            <a:extLst>
              <a:ext uri="{FF2B5EF4-FFF2-40B4-BE49-F238E27FC236}">
                <a16:creationId xmlns:a16="http://schemas.microsoft.com/office/drawing/2014/main" id="{1459882E-6A04-F6AE-1E12-30BCAD2EB34D}"/>
              </a:ext>
            </a:extLst>
          </p:cNvPr>
          <p:cNvGraphicFramePr>
            <a:graphicFrameLocks noGrp="1"/>
          </p:cNvGraphicFramePr>
          <p:nvPr>
            <p:extLst>
              <p:ext uri="{D42A27DB-BD31-4B8C-83A1-F6EECF244321}">
                <p14:modId xmlns:p14="http://schemas.microsoft.com/office/powerpoint/2010/main" val="3551701599"/>
              </p:ext>
            </p:extLst>
          </p:nvPr>
        </p:nvGraphicFramePr>
        <p:xfrm>
          <a:off x="1422400" y="1968500"/>
          <a:ext cx="6273800" cy="1857375"/>
        </p:xfrm>
        <a:graphic>
          <a:graphicData uri="http://schemas.openxmlformats.org/drawingml/2006/table">
            <a:tbl>
              <a:tblPr>
                <a:tableStyleId>{5C22544A-7EE6-4342-B048-85BDC9FD1C3A}</a:tableStyleId>
              </a:tblPr>
              <a:tblGrid>
                <a:gridCol w="6273800">
                  <a:extLst>
                    <a:ext uri="{9D8B030D-6E8A-4147-A177-3AD203B41FA5}">
                      <a16:colId xmlns:a16="http://schemas.microsoft.com/office/drawing/2014/main" val="1918498368"/>
                    </a:ext>
                  </a:extLst>
                </a:gridCol>
              </a:tblGrid>
              <a:tr h="371475">
                <a:tc>
                  <a:txBody>
                    <a:bodyPr/>
                    <a:lstStyle/>
                    <a:p>
                      <a:pPr algn="l" fontAlgn="b"/>
                      <a:r>
                        <a:rPr lang="en-US" sz="1000" u="none" strike="noStrike">
                          <a:effectLst/>
                        </a:rPr>
                        <a:t>Average Time Gap Between Publish and Treanding Date</a:t>
                      </a:r>
                      <a:endParaRPr lang="en-US"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81132889"/>
                  </a:ext>
                </a:extLst>
              </a:tr>
              <a:tr h="371475">
                <a:tc>
                  <a:txBody>
                    <a:bodyPr/>
                    <a:lstStyle/>
                    <a:p>
                      <a:pPr algn="r" fontAlgn="b"/>
                      <a:r>
                        <a:rPr lang="en-IN" sz="1000" u="none" strike="noStrike">
                          <a:effectLst/>
                        </a:rPr>
                        <a:t>2.298154167</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91511423"/>
                  </a:ext>
                </a:extLst>
              </a:tr>
              <a:tr h="371475">
                <a:tc>
                  <a:txBody>
                    <a:bodyPr/>
                    <a:lstStyle/>
                    <a:p>
                      <a:pPr algn="l" fontAlgn="b"/>
                      <a:r>
                        <a:rPr lang="en-IN" sz="1000" u="none" strike="noStrike" dirty="0">
                          <a:effectLst/>
                        </a:rPr>
                        <a:t> </a:t>
                      </a:r>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098365531"/>
                  </a:ext>
                </a:extLst>
              </a:tr>
              <a:tr h="371475">
                <a:tc>
                  <a:txBody>
                    <a:bodyPr/>
                    <a:lstStyle/>
                    <a:p>
                      <a:pPr algn="l" fontAlgn="b"/>
                      <a:r>
                        <a:rPr lang="en-IN" sz="1000" u="none" strike="noStrike">
                          <a:effectLst/>
                        </a:rPr>
                        <a:t>Formula Used Here</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386635396"/>
                  </a:ext>
                </a:extLst>
              </a:tr>
              <a:tr h="371475">
                <a:tc>
                  <a:txBody>
                    <a:bodyPr/>
                    <a:lstStyle/>
                    <a:p>
                      <a:pPr algn="l" fontAlgn="b"/>
                      <a:r>
                        <a:rPr lang="en-IN" sz="1000" u="none" strike="noStrike" dirty="0">
                          <a:effectLst/>
                        </a:rPr>
                        <a:t>AVERAGE(Q2:Q16308)</a:t>
                      </a:r>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835677983"/>
                  </a:ext>
                </a:extLst>
              </a:tr>
            </a:tbl>
          </a:graphicData>
        </a:graphic>
      </p:graphicFrame>
    </p:spTree>
    <p:extLst>
      <p:ext uri="{BB962C8B-B14F-4D97-AF65-F5344CB8AC3E}">
        <p14:creationId xmlns:p14="http://schemas.microsoft.com/office/powerpoint/2010/main" val="97597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CF04-7589-59D8-3410-20DEA9277B75}"/>
              </a:ext>
            </a:extLst>
          </p:cNvPr>
          <p:cNvSpPr>
            <a:spLocks noGrp="1"/>
          </p:cNvSpPr>
          <p:nvPr>
            <p:ph type="title"/>
          </p:nvPr>
        </p:nvSpPr>
        <p:spPr/>
        <p:txBody>
          <a:bodyPr/>
          <a:lstStyle/>
          <a:p>
            <a:r>
              <a:rPr lang="en-IN" dirty="0"/>
              <a:t>Answer 3</a:t>
            </a:r>
          </a:p>
        </p:txBody>
      </p:sp>
      <p:graphicFrame>
        <p:nvGraphicFramePr>
          <p:cNvPr id="3" name="Table 2">
            <a:extLst>
              <a:ext uri="{FF2B5EF4-FFF2-40B4-BE49-F238E27FC236}">
                <a16:creationId xmlns:a16="http://schemas.microsoft.com/office/drawing/2014/main" id="{6D0B34C4-57A1-D079-F35A-1F2195B5BDE2}"/>
              </a:ext>
            </a:extLst>
          </p:cNvPr>
          <p:cNvGraphicFramePr>
            <a:graphicFrameLocks noGrp="1"/>
          </p:cNvGraphicFramePr>
          <p:nvPr>
            <p:extLst>
              <p:ext uri="{D42A27DB-BD31-4B8C-83A1-F6EECF244321}">
                <p14:modId xmlns:p14="http://schemas.microsoft.com/office/powerpoint/2010/main" val="112687125"/>
              </p:ext>
            </p:extLst>
          </p:nvPr>
        </p:nvGraphicFramePr>
        <p:xfrm>
          <a:off x="342900" y="1844674"/>
          <a:ext cx="11010900" cy="4479922"/>
        </p:xfrm>
        <a:graphic>
          <a:graphicData uri="http://schemas.openxmlformats.org/drawingml/2006/table">
            <a:tbl>
              <a:tblPr>
                <a:tableStyleId>{5C22544A-7EE6-4342-B048-85BDC9FD1C3A}</a:tableStyleId>
              </a:tblPr>
              <a:tblGrid>
                <a:gridCol w="1715768">
                  <a:extLst>
                    <a:ext uri="{9D8B030D-6E8A-4147-A177-3AD203B41FA5}">
                      <a16:colId xmlns:a16="http://schemas.microsoft.com/office/drawing/2014/main" val="3855259878"/>
                    </a:ext>
                  </a:extLst>
                </a:gridCol>
                <a:gridCol w="1432583">
                  <a:extLst>
                    <a:ext uri="{9D8B030D-6E8A-4147-A177-3AD203B41FA5}">
                      <a16:colId xmlns:a16="http://schemas.microsoft.com/office/drawing/2014/main" val="2580078354"/>
                    </a:ext>
                  </a:extLst>
                </a:gridCol>
                <a:gridCol w="1049450">
                  <a:extLst>
                    <a:ext uri="{9D8B030D-6E8A-4147-A177-3AD203B41FA5}">
                      <a16:colId xmlns:a16="http://schemas.microsoft.com/office/drawing/2014/main" val="2015175966"/>
                    </a:ext>
                  </a:extLst>
                </a:gridCol>
                <a:gridCol w="1415926">
                  <a:extLst>
                    <a:ext uri="{9D8B030D-6E8A-4147-A177-3AD203B41FA5}">
                      <a16:colId xmlns:a16="http://schemas.microsoft.com/office/drawing/2014/main" val="1333680721"/>
                    </a:ext>
                  </a:extLst>
                </a:gridCol>
                <a:gridCol w="966161">
                  <a:extLst>
                    <a:ext uri="{9D8B030D-6E8A-4147-A177-3AD203B41FA5}">
                      <a16:colId xmlns:a16="http://schemas.microsoft.com/office/drawing/2014/main" val="3485714616"/>
                    </a:ext>
                  </a:extLst>
                </a:gridCol>
                <a:gridCol w="1699110">
                  <a:extLst>
                    <a:ext uri="{9D8B030D-6E8A-4147-A177-3AD203B41FA5}">
                      <a16:colId xmlns:a16="http://schemas.microsoft.com/office/drawing/2014/main" val="1360779653"/>
                    </a:ext>
                  </a:extLst>
                </a:gridCol>
                <a:gridCol w="1399267">
                  <a:extLst>
                    <a:ext uri="{9D8B030D-6E8A-4147-A177-3AD203B41FA5}">
                      <a16:colId xmlns:a16="http://schemas.microsoft.com/office/drawing/2014/main" val="3676375120"/>
                    </a:ext>
                  </a:extLst>
                </a:gridCol>
                <a:gridCol w="533054">
                  <a:extLst>
                    <a:ext uri="{9D8B030D-6E8A-4147-A177-3AD203B41FA5}">
                      <a16:colId xmlns:a16="http://schemas.microsoft.com/office/drawing/2014/main" val="2220045001"/>
                    </a:ext>
                  </a:extLst>
                </a:gridCol>
                <a:gridCol w="799581">
                  <a:extLst>
                    <a:ext uri="{9D8B030D-6E8A-4147-A177-3AD203B41FA5}">
                      <a16:colId xmlns:a16="http://schemas.microsoft.com/office/drawing/2014/main" val="2857401122"/>
                    </a:ext>
                  </a:extLst>
                </a:gridCol>
              </a:tblGrid>
              <a:tr h="224445">
                <a:tc>
                  <a:txBody>
                    <a:bodyPr/>
                    <a:lstStyle/>
                    <a:p>
                      <a:pPr algn="l" fontAlgn="b"/>
                      <a:r>
                        <a:rPr lang="en-IN" sz="1000" u="none" strike="noStrike">
                          <a:effectLst/>
                        </a:rPr>
                        <a:t>Row Labels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Average of views2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views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Count of comment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likes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Comments+like</a:t>
                      </a:r>
                      <a:endParaRPr lang="en-IN" sz="1000" b="0" i="0" u="none" strike="noStrike">
                        <a:solidFill>
                          <a:srgbClr val="000000"/>
                        </a:solidFill>
                        <a:effectLst/>
                        <a:latin typeface="Arial" panose="020B0604020202020204" pitchFamily="34" charset="0"/>
                      </a:endParaRPr>
                    </a:p>
                  </a:txBody>
                  <a:tcPr marL="6350" marR="6350" marT="6350" marB="0" anchor="b"/>
                </a:tc>
                <a:tc gridSpan="2">
                  <a:txBody>
                    <a:bodyPr/>
                    <a:lstStyle/>
                    <a:p>
                      <a:pPr algn="l" fontAlgn="b"/>
                      <a:r>
                        <a:rPr lang="en-IN" sz="1000" u="none" strike="noStrike">
                          <a:effectLst/>
                        </a:rPr>
                        <a:t>EngagementRate Per Views</a:t>
                      </a:r>
                      <a:endParaRPr lang="en-IN"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117296627"/>
                  </a:ext>
                </a:extLst>
              </a:tr>
              <a:tr h="224445">
                <a:tc>
                  <a:txBody>
                    <a:bodyPr/>
                    <a:lstStyle/>
                    <a:p>
                      <a:pPr algn="l" fontAlgn="b"/>
                      <a:r>
                        <a:rPr lang="en-IN" sz="1000" u="none" strike="noStrike">
                          <a:effectLst/>
                        </a:rPr>
                        <a:t>Autos &amp; Vehicles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333265.3824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11331023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189163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189165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0.016694433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43776352"/>
                  </a:ext>
                </a:extLst>
              </a:tr>
              <a:tr h="224445">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717054.7935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798799040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38804398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38804398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0.048578423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271067592"/>
                  </a:ext>
                </a:extLst>
              </a:tr>
              <a:tr h="224445">
                <a:tc>
                  <a:txBody>
                    <a:bodyPr/>
                    <a:lstStyle/>
                    <a:p>
                      <a:pPr algn="l" fontAlgn="b"/>
                      <a:r>
                        <a:rPr lang="en-IN" sz="1000" u="none" strike="noStrike">
                          <a:effectLst/>
                        </a:rPr>
                        <a:t>Education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92618.26474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73816757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3529171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3529287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0.047811461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10796750"/>
                  </a:ext>
                </a:extLst>
              </a:tr>
              <a:tr h="224445">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574766.2767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4337761090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83836195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83836389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0.019327111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229568458"/>
                  </a:ext>
                </a:extLst>
              </a:tr>
              <a:tr h="224445">
                <a:tc>
                  <a:txBody>
                    <a:bodyPr/>
                    <a:lstStyle/>
                    <a:p>
                      <a:pPr algn="l" fontAlgn="b"/>
                      <a:r>
                        <a:rPr lang="en-IN" sz="1000" u="none" strike="noStrike">
                          <a:effectLst/>
                        </a:rPr>
                        <a:t>Film &amp; Animation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1800523.971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941674037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14308758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14308782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0.015195048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6531780"/>
                  </a:ext>
                </a:extLst>
              </a:tr>
              <a:tr h="224445">
                <a:tc>
                  <a:txBody>
                    <a:bodyPr/>
                    <a:lstStyle/>
                    <a:p>
                      <a:pPr algn="l" fontAlgn="b"/>
                      <a:r>
                        <a:rPr lang="en-IN" sz="1000" u="none" strike="noStrike">
                          <a:effectLst/>
                        </a:rPr>
                        <a:t>Gaming</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3436401.95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68728039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1988458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1988458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0.028932267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221087134"/>
                  </a:ext>
                </a:extLst>
              </a:tr>
              <a:tr h="224445">
                <a:tc>
                  <a:txBody>
                    <a:bodyPr/>
                    <a:lstStyle/>
                    <a:p>
                      <a:pPr algn="l" fontAlgn="b"/>
                      <a:r>
                        <a:rPr lang="en-IN" sz="1000" u="none" strike="noStrike">
                          <a:effectLst/>
                        </a:rPr>
                        <a:t>Howto &amp; Style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826816.9331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395218494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4322796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4322809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0.01093777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85456428"/>
                  </a:ext>
                </a:extLst>
              </a:tr>
              <a:tr h="224445">
                <a:tc>
                  <a:txBody>
                    <a:bodyPr/>
                    <a:lstStyle/>
                    <a:p>
                      <a:pPr algn="l" fontAlgn="b"/>
                      <a:r>
                        <a:rPr lang="en-IN" sz="1000" u="none" strike="noStrike">
                          <a:effectLst/>
                        </a:rPr>
                        <a:t>Movies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3862190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7724380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80026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80026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0.010360184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55033619"/>
                  </a:ext>
                </a:extLst>
              </a:tr>
              <a:tr h="224445">
                <a:tc>
                  <a:txBody>
                    <a:bodyPr/>
                    <a:lstStyle/>
                    <a:p>
                      <a:pPr algn="l" fontAlgn="b"/>
                      <a:r>
                        <a:rPr lang="en-IN" sz="1000" u="none" strike="noStrike">
                          <a:effectLst/>
                        </a:rPr>
                        <a:t>Music</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2017880.624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2447689197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54100112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54100116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0.022102527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03221493"/>
                  </a:ext>
                </a:extLst>
              </a:tr>
              <a:tr h="224445">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297358.62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744883343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108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5762909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5763017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0.007736805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76294810"/>
                  </a:ext>
                </a:extLst>
              </a:tr>
              <a:tr h="224445">
                <a:tc>
                  <a:txBody>
                    <a:bodyPr/>
                    <a:lstStyle/>
                    <a:p>
                      <a:pPr algn="l" fontAlgn="b"/>
                      <a:r>
                        <a:rPr lang="en-IN" sz="1000" u="none" strike="noStrike">
                          <a:effectLst/>
                        </a:rPr>
                        <a:t>People &amp; Blogs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450423.3628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554921583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8841134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8841216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0.01593237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38191059"/>
                  </a:ext>
                </a:extLst>
              </a:tr>
              <a:tr h="224445">
                <a:tc>
                  <a:txBody>
                    <a:bodyPr/>
                    <a:lstStyle/>
                    <a:p>
                      <a:pPr algn="l" fontAlgn="b"/>
                      <a:r>
                        <a:rPr lang="en-IN" sz="1000" u="none" strike="noStrike">
                          <a:effectLst/>
                        </a:rPr>
                        <a:t>Pets &amp; Animals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2490776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2490776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186307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186307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0.074798778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64132082"/>
                  </a:ext>
                </a:extLst>
              </a:tr>
              <a:tr h="224445">
                <a:tc>
                  <a:txBody>
                    <a:bodyPr/>
                    <a:lstStyle/>
                    <a:p>
                      <a:pPr algn="l" fontAlgn="b"/>
                      <a:r>
                        <a:rPr lang="en-IN" sz="1000" u="none" strike="noStrike">
                          <a:effectLst/>
                        </a:rPr>
                        <a:t>Religious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56945.04348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3929208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127654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616089061"/>
                  </a:ext>
                </a:extLst>
              </a:tr>
              <a:tr h="224445">
                <a:tc>
                  <a:txBody>
                    <a:bodyPr/>
                    <a:lstStyle/>
                    <a:p>
                      <a:pPr algn="l" fontAlgn="b"/>
                      <a:r>
                        <a:rPr lang="en-IN" sz="1000" u="none" strike="noStrike">
                          <a:effectLst/>
                        </a:rPr>
                        <a:t>Science &amp; Technology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664622.3467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199386704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9566636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816656109"/>
                  </a:ext>
                </a:extLst>
              </a:tr>
              <a:tr h="224445">
                <a:tc>
                  <a:txBody>
                    <a:bodyPr/>
                    <a:lstStyle/>
                    <a:p>
                      <a:pPr algn="l" fontAlgn="b"/>
                      <a:r>
                        <a:rPr lang="en-IN" sz="1000" u="none" strike="noStrike">
                          <a:effectLst/>
                        </a:rPr>
                        <a:t>Shows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649225.5372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78556290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427347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Formula Used</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17626270"/>
                  </a:ext>
                </a:extLst>
              </a:tr>
              <a:tr h="439912">
                <a:tc>
                  <a:txBody>
                    <a:bodyPr/>
                    <a:lstStyle/>
                    <a:p>
                      <a:pPr algn="l" fontAlgn="b"/>
                      <a:r>
                        <a:rPr lang="en-IN" sz="1000" u="none" strike="noStrike">
                          <a:effectLst/>
                        </a:rPr>
                        <a:t>Sports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1379353.406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478635632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9389714</a:t>
                      </a:r>
                      <a:endParaRPr lang="en-IN" sz="1000" b="0" i="0" u="none" strike="noStrike">
                        <a:solidFill>
                          <a:srgbClr val="000000"/>
                        </a:solidFill>
                        <a:effectLst/>
                        <a:latin typeface="Arial" panose="020B0604020202020204" pitchFamily="34" charset="0"/>
                      </a:endParaRPr>
                    </a:p>
                  </a:txBody>
                  <a:tcPr marL="6350" marR="6350" marT="6350" marB="0" anchor="b"/>
                </a:tc>
                <a:tc gridSpan="3">
                  <a:txBody>
                    <a:bodyPr/>
                    <a:lstStyle/>
                    <a:p>
                      <a:pPr algn="l" fontAlgn="b"/>
                      <a:r>
                        <a:rPr lang="en-US" sz="1000" u="none" strike="noStrike">
                          <a:effectLst/>
                        </a:rPr>
                        <a:t>Engagement Rate = Sum of comments +likes/Sum of views</a:t>
                      </a:r>
                      <a:endParaRPr lang="en-US"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41390408"/>
                  </a:ext>
                </a:extLst>
              </a:tr>
              <a:tr h="224445">
                <a:tc>
                  <a:txBody>
                    <a:bodyPr/>
                    <a:lstStyle/>
                    <a:p>
                      <a:pPr algn="l" fontAlgn="b"/>
                      <a:r>
                        <a:rPr lang="en-IN" sz="1000" u="none" strike="noStrike">
                          <a:effectLst/>
                        </a:rPr>
                        <a:t>Travel &amp; Events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192907.75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771631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13048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163717702"/>
                  </a:ext>
                </a:extLst>
              </a:tr>
              <a:tr h="224445">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65410639"/>
                  </a:ext>
                </a:extLst>
              </a:tr>
            </a:tbl>
          </a:graphicData>
        </a:graphic>
      </p:graphicFrame>
    </p:spTree>
    <p:extLst>
      <p:ext uri="{BB962C8B-B14F-4D97-AF65-F5344CB8AC3E}">
        <p14:creationId xmlns:p14="http://schemas.microsoft.com/office/powerpoint/2010/main" val="11585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C11D-CADD-FDB4-31DD-6AEFEB96E4BC}"/>
              </a:ext>
            </a:extLst>
          </p:cNvPr>
          <p:cNvSpPr>
            <a:spLocks noGrp="1"/>
          </p:cNvSpPr>
          <p:nvPr>
            <p:ph type="title"/>
          </p:nvPr>
        </p:nvSpPr>
        <p:spPr/>
        <p:txBody>
          <a:bodyPr/>
          <a:lstStyle/>
          <a:p>
            <a:r>
              <a:rPr lang="en-IN" dirty="0"/>
              <a:t>Answer 4</a:t>
            </a:r>
          </a:p>
        </p:txBody>
      </p:sp>
      <p:graphicFrame>
        <p:nvGraphicFramePr>
          <p:cNvPr id="3" name="Table 2">
            <a:extLst>
              <a:ext uri="{FF2B5EF4-FFF2-40B4-BE49-F238E27FC236}">
                <a16:creationId xmlns:a16="http://schemas.microsoft.com/office/drawing/2014/main" id="{55C284CD-D513-B58B-D04E-D2054EC3D09D}"/>
              </a:ext>
            </a:extLst>
          </p:cNvPr>
          <p:cNvGraphicFramePr>
            <a:graphicFrameLocks noGrp="1"/>
          </p:cNvGraphicFramePr>
          <p:nvPr>
            <p:extLst>
              <p:ext uri="{D42A27DB-BD31-4B8C-83A1-F6EECF244321}">
                <p14:modId xmlns:p14="http://schemas.microsoft.com/office/powerpoint/2010/main" val="24740073"/>
              </p:ext>
            </p:extLst>
          </p:nvPr>
        </p:nvGraphicFramePr>
        <p:xfrm>
          <a:off x="444500" y="1920874"/>
          <a:ext cx="10223502" cy="4391033"/>
        </p:xfrm>
        <a:graphic>
          <a:graphicData uri="http://schemas.openxmlformats.org/drawingml/2006/table">
            <a:tbl>
              <a:tblPr>
                <a:tableStyleId>{5C22544A-7EE6-4342-B048-85BDC9FD1C3A}</a:tableStyleId>
              </a:tblPr>
              <a:tblGrid>
                <a:gridCol w="1462528">
                  <a:extLst>
                    <a:ext uri="{9D8B030D-6E8A-4147-A177-3AD203B41FA5}">
                      <a16:colId xmlns:a16="http://schemas.microsoft.com/office/drawing/2014/main" val="454734627"/>
                    </a:ext>
                  </a:extLst>
                </a:gridCol>
                <a:gridCol w="681567">
                  <a:extLst>
                    <a:ext uri="{9D8B030D-6E8A-4147-A177-3AD203B41FA5}">
                      <a16:colId xmlns:a16="http://schemas.microsoft.com/office/drawing/2014/main" val="3957069708"/>
                    </a:ext>
                  </a:extLst>
                </a:gridCol>
                <a:gridCol w="3990005">
                  <a:extLst>
                    <a:ext uri="{9D8B030D-6E8A-4147-A177-3AD203B41FA5}">
                      <a16:colId xmlns:a16="http://schemas.microsoft.com/office/drawing/2014/main" val="282856339"/>
                    </a:ext>
                  </a:extLst>
                </a:gridCol>
                <a:gridCol w="681567">
                  <a:extLst>
                    <a:ext uri="{9D8B030D-6E8A-4147-A177-3AD203B41FA5}">
                      <a16:colId xmlns:a16="http://schemas.microsoft.com/office/drawing/2014/main" val="3362613418"/>
                    </a:ext>
                  </a:extLst>
                </a:gridCol>
                <a:gridCol w="681567">
                  <a:extLst>
                    <a:ext uri="{9D8B030D-6E8A-4147-A177-3AD203B41FA5}">
                      <a16:colId xmlns:a16="http://schemas.microsoft.com/office/drawing/2014/main" val="1801839852"/>
                    </a:ext>
                  </a:extLst>
                </a:gridCol>
                <a:gridCol w="681567">
                  <a:extLst>
                    <a:ext uri="{9D8B030D-6E8A-4147-A177-3AD203B41FA5}">
                      <a16:colId xmlns:a16="http://schemas.microsoft.com/office/drawing/2014/main" val="2697317444"/>
                    </a:ext>
                  </a:extLst>
                </a:gridCol>
                <a:gridCol w="681567">
                  <a:extLst>
                    <a:ext uri="{9D8B030D-6E8A-4147-A177-3AD203B41FA5}">
                      <a16:colId xmlns:a16="http://schemas.microsoft.com/office/drawing/2014/main" val="3737708542"/>
                    </a:ext>
                  </a:extLst>
                </a:gridCol>
                <a:gridCol w="681567">
                  <a:extLst>
                    <a:ext uri="{9D8B030D-6E8A-4147-A177-3AD203B41FA5}">
                      <a16:colId xmlns:a16="http://schemas.microsoft.com/office/drawing/2014/main" val="3621456280"/>
                    </a:ext>
                  </a:extLst>
                </a:gridCol>
                <a:gridCol w="681567">
                  <a:extLst>
                    <a:ext uri="{9D8B030D-6E8A-4147-A177-3AD203B41FA5}">
                      <a16:colId xmlns:a16="http://schemas.microsoft.com/office/drawing/2014/main" val="3907972116"/>
                    </a:ext>
                  </a:extLst>
                </a:gridCol>
              </a:tblGrid>
              <a:tr h="231107">
                <a:tc>
                  <a:txBody>
                    <a:bodyPr/>
                    <a:lstStyle/>
                    <a:p>
                      <a:pPr algn="l" fontAlgn="b"/>
                      <a:r>
                        <a:rPr lang="en-IN" sz="1000" u="none" strike="noStrike">
                          <a:effectLst/>
                        </a:rPr>
                        <a:t>Category name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85502073"/>
                  </a:ext>
                </a:extLst>
              </a:tr>
              <a:tr h="231107">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621441586"/>
                  </a:ext>
                </a:extLst>
              </a:tr>
              <a:tr h="231107">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Formula Used</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935573142"/>
                  </a:ext>
                </a:extLst>
              </a:tr>
              <a:tr h="231107">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XLOOKUP(E3,Category!$A$1:$A$33,Category!$B$1:$B$33,)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988120083"/>
                  </a:ext>
                </a:extLst>
              </a:tr>
              <a:tr h="231107">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34654145"/>
                  </a:ext>
                </a:extLst>
              </a:tr>
              <a:tr h="231107">
                <a:tc>
                  <a:txBody>
                    <a:bodyPr/>
                    <a:lstStyle/>
                    <a:p>
                      <a:pPr algn="l" fontAlgn="b"/>
                      <a:r>
                        <a:rPr lang="en-IN" sz="1000" u="none" strike="noStrike">
                          <a:effectLst/>
                        </a:rPr>
                        <a:t>Sports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5851102"/>
                  </a:ext>
                </a:extLst>
              </a:tr>
              <a:tr h="231107">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23009874"/>
                  </a:ext>
                </a:extLst>
              </a:tr>
              <a:tr h="231107">
                <a:tc>
                  <a:txBody>
                    <a:bodyPr/>
                    <a:lstStyle/>
                    <a:p>
                      <a:pPr algn="l" fontAlgn="b"/>
                      <a:r>
                        <a:rPr lang="en-IN" sz="1000" u="none" strike="noStrike">
                          <a:effectLst/>
                        </a:rPr>
                        <a:t>Film &amp; Animation</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18207803"/>
                  </a:ext>
                </a:extLst>
              </a:tr>
              <a:tr h="231107">
                <a:tc>
                  <a:txBody>
                    <a:bodyPr/>
                    <a:lstStyle/>
                    <a:p>
                      <a:pPr algn="l" fontAlgn="b"/>
                      <a:r>
                        <a:rPr lang="en-IN" sz="1000" u="none" strike="noStrike">
                          <a:effectLst/>
                        </a:rPr>
                        <a:t>People &amp; Blogs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322270847"/>
                  </a:ext>
                </a:extLst>
              </a:tr>
              <a:tr h="231107">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3965075"/>
                  </a:ext>
                </a:extLst>
              </a:tr>
              <a:tr h="231107">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27210563"/>
                  </a:ext>
                </a:extLst>
              </a:tr>
              <a:tr h="231107">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92308602"/>
                  </a:ext>
                </a:extLst>
              </a:tr>
              <a:tr h="231107">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30865716"/>
                  </a:ext>
                </a:extLst>
              </a:tr>
              <a:tr h="231107">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196904853"/>
                  </a:ext>
                </a:extLst>
              </a:tr>
              <a:tr h="231107">
                <a:tc>
                  <a:txBody>
                    <a:bodyPr/>
                    <a:lstStyle/>
                    <a:p>
                      <a:pPr algn="l" fontAlgn="b"/>
                      <a:r>
                        <a:rPr lang="en-IN" sz="1000" u="none" strike="noStrike">
                          <a:effectLst/>
                        </a:rPr>
                        <a:t>News &amp; Politics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54416531"/>
                  </a:ext>
                </a:extLst>
              </a:tr>
              <a:tr h="231107">
                <a:tc>
                  <a:txBody>
                    <a:bodyPr/>
                    <a:lstStyle/>
                    <a:p>
                      <a:pPr algn="l" fontAlgn="b"/>
                      <a:r>
                        <a:rPr lang="en-IN" sz="1000" u="none" strike="noStrike">
                          <a:effectLst/>
                        </a:rPr>
                        <a:t>Entertainment</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202320725"/>
                  </a:ext>
                </a:extLst>
              </a:tr>
              <a:tr h="231107">
                <a:tc>
                  <a:txBody>
                    <a:bodyPr/>
                    <a:lstStyle/>
                    <a:p>
                      <a:pPr algn="l" fontAlgn="b"/>
                      <a:r>
                        <a:rPr lang="en-IN" sz="1000" u="none" strike="noStrike">
                          <a:effectLst/>
                        </a:rPr>
                        <a:t>People &amp; Blogs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770316989"/>
                  </a:ext>
                </a:extLst>
              </a:tr>
              <a:tr h="231107">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062529030"/>
                  </a:ext>
                </a:extLst>
              </a:tr>
              <a:tr h="231107">
                <a:tc>
                  <a:txBody>
                    <a:bodyPr/>
                    <a:lstStyle/>
                    <a:p>
                      <a:pPr algn="l" fontAlgn="b"/>
                      <a:r>
                        <a:rPr lang="en-IN" sz="1000" u="none" strike="noStrike">
                          <a:effectLst/>
                        </a:rPr>
                        <a:t>Comedy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539648745"/>
                  </a:ext>
                </a:extLst>
              </a:tr>
            </a:tbl>
          </a:graphicData>
        </a:graphic>
      </p:graphicFrame>
    </p:spTree>
    <p:extLst>
      <p:ext uri="{BB962C8B-B14F-4D97-AF65-F5344CB8AC3E}">
        <p14:creationId xmlns:p14="http://schemas.microsoft.com/office/powerpoint/2010/main" val="140116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EE4D-297A-0316-B181-4D85AF4EC822}"/>
              </a:ext>
            </a:extLst>
          </p:cNvPr>
          <p:cNvSpPr>
            <a:spLocks noGrp="1"/>
          </p:cNvSpPr>
          <p:nvPr>
            <p:ph type="title"/>
          </p:nvPr>
        </p:nvSpPr>
        <p:spPr/>
        <p:txBody>
          <a:bodyPr/>
          <a:lstStyle/>
          <a:p>
            <a:r>
              <a:rPr lang="en-IN" dirty="0"/>
              <a:t>Answer 5</a:t>
            </a:r>
          </a:p>
        </p:txBody>
      </p:sp>
      <p:graphicFrame>
        <p:nvGraphicFramePr>
          <p:cNvPr id="3" name="Table 2">
            <a:extLst>
              <a:ext uri="{FF2B5EF4-FFF2-40B4-BE49-F238E27FC236}">
                <a16:creationId xmlns:a16="http://schemas.microsoft.com/office/drawing/2014/main" id="{BF5114DB-7127-EE54-87CD-3EB3859399EF}"/>
              </a:ext>
            </a:extLst>
          </p:cNvPr>
          <p:cNvGraphicFramePr>
            <a:graphicFrameLocks noGrp="1"/>
          </p:cNvGraphicFramePr>
          <p:nvPr>
            <p:extLst>
              <p:ext uri="{D42A27DB-BD31-4B8C-83A1-F6EECF244321}">
                <p14:modId xmlns:p14="http://schemas.microsoft.com/office/powerpoint/2010/main" val="125683751"/>
              </p:ext>
            </p:extLst>
          </p:nvPr>
        </p:nvGraphicFramePr>
        <p:xfrm>
          <a:off x="2260600" y="2095500"/>
          <a:ext cx="5422900" cy="4048125"/>
        </p:xfrm>
        <a:graphic>
          <a:graphicData uri="http://schemas.openxmlformats.org/drawingml/2006/table">
            <a:tbl>
              <a:tblPr>
                <a:tableStyleId>{5C22544A-7EE6-4342-B048-85BDC9FD1C3A}</a:tableStyleId>
              </a:tblPr>
              <a:tblGrid>
                <a:gridCol w="1549400">
                  <a:extLst>
                    <a:ext uri="{9D8B030D-6E8A-4147-A177-3AD203B41FA5}">
                      <a16:colId xmlns:a16="http://schemas.microsoft.com/office/drawing/2014/main" val="2770017683"/>
                    </a:ext>
                  </a:extLst>
                </a:gridCol>
                <a:gridCol w="1549400">
                  <a:extLst>
                    <a:ext uri="{9D8B030D-6E8A-4147-A177-3AD203B41FA5}">
                      <a16:colId xmlns:a16="http://schemas.microsoft.com/office/drawing/2014/main" val="3963434044"/>
                    </a:ext>
                  </a:extLst>
                </a:gridCol>
                <a:gridCol w="2324100">
                  <a:extLst>
                    <a:ext uri="{9D8B030D-6E8A-4147-A177-3AD203B41FA5}">
                      <a16:colId xmlns:a16="http://schemas.microsoft.com/office/drawing/2014/main" val="2968534668"/>
                    </a:ext>
                  </a:extLst>
                </a:gridCol>
              </a:tblGrid>
              <a:tr h="669925">
                <a:tc gridSpan="2">
                  <a:txBody>
                    <a:bodyPr/>
                    <a:lstStyle/>
                    <a:p>
                      <a:pPr algn="l" fontAlgn="b"/>
                      <a:r>
                        <a:rPr lang="en-IN" sz="1000" u="none" strike="noStrike">
                          <a:effectLst/>
                        </a:rPr>
                        <a:t>Formula Used</a:t>
                      </a:r>
                      <a:endParaRPr lang="en-IN"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0572593"/>
                  </a:ext>
                </a:extLst>
              </a:tr>
              <a:tr h="669925">
                <a:tc gridSpan="3">
                  <a:txBody>
                    <a:bodyPr/>
                    <a:lstStyle/>
                    <a:p>
                      <a:pPr algn="l" fontAlgn="b"/>
                      <a:r>
                        <a:rPr lang="en-IN" sz="1000" u="none" strike="noStrike">
                          <a:effectLst/>
                        </a:rPr>
                        <a:t>TEXTJOIN(",",TRUE,P:P)</a:t>
                      </a:r>
                      <a:endParaRPr lang="en-IN"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0119353"/>
                  </a:ext>
                </a:extLst>
              </a:tr>
              <a:tr h="2038350">
                <a:tc gridSpan="2">
                  <a:txBody>
                    <a:bodyPr/>
                    <a:lstStyle/>
                    <a:p>
                      <a:pPr algn="l" fontAlgn="b"/>
                      <a:r>
                        <a:rPr lang="en-IN" sz="1000" u="none" strike="noStrike">
                          <a:effectLst/>
                        </a:rPr>
                        <a:t>CONCAT(C2,D2)</a:t>
                      </a:r>
                      <a:endParaRPr lang="en-IN" sz="1000" b="0" i="0" u="none" strike="noStrike">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3870803"/>
                  </a:ext>
                </a:extLst>
              </a:tr>
              <a:tr h="669925">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52787739"/>
                  </a:ext>
                </a:extLst>
              </a:tr>
            </a:tbl>
          </a:graphicData>
        </a:graphic>
      </p:graphicFrame>
    </p:spTree>
    <p:extLst>
      <p:ext uri="{BB962C8B-B14F-4D97-AF65-F5344CB8AC3E}">
        <p14:creationId xmlns:p14="http://schemas.microsoft.com/office/powerpoint/2010/main" val="259927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378C-C90C-7D6C-05CD-5E4128B759E2}"/>
              </a:ext>
            </a:extLst>
          </p:cNvPr>
          <p:cNvSpPr>
            <a:spLocks noGrp="1"/>
          </p:cNvSpPr>
          <p:nvPr>
            <p:ph type="title"/>
          </p:nvPr>
        </p:nvSpPr>
        <p:spPr/>
        <p:txBody>
          <a:bodyPr/>
          <a:lstStyle/>
          <a:p>
            <a:r>
              <a:rPr lang="en-IN" dirty="0"/>
              <a:t>Answer 6</a:t>
            </a:r>
          </a:p>
        </p:txBody>
      </p:sp>
      <p:graphicFrame>
        <p:nvGraphicFramePr>
          <p:cNvPr id="3" name="Table 2">
            <a:extLst>
              <a:ext uri="{FF2B5EF4-FFF2-40B4-BE49-F238E27FC236}">
                <a16:creationId xmlns:a16="http://schemas.microsoft.com/office/drawing/2014/main" id="{0ED0F642-E0AA-596D-75BA-546F7C8EC687}"/>
              </a:ext>
            </a:extLst>
          </p:cNvPr>
          <p:cNvGraphicFramePr>
            <a:graphicFrameLocks noGrp="1"/>
          </p:cNvGraphicFramePr>
          <p:nvPr>
            <p:extLst>
              <p:ext uri="{D42A27DB-BD31-4B8C-83A1-F6EECF244321}">
                <p14:modId xmlns:p14="http://schemas.microsoft.com/office/powerpoint/2010/main" val="3267319979"/>
              </p:ext>
            </p:extLst>
          </p:nvPr>
        </p:nvGraphicFramePr>
        <p:xfrm>
          <a:off x="1352550" y="1905000"/>
          <a:ext cx="4743450" cy="3937000"/>
        </p:xfrm>
        <a:graphic>
          <a:graphicData uri="http://schemas.openxmlformats.org/drawingml/2006/table">
            <a:tbl>
              <a:tblPr>
                <a:tableStyleId>{5C22544A-7EE6-4342-B048-85BDC9FD1C3A}</a:tableStyleId>
              </a:tblPr>
              <a:tblGrid>
                <a:gridCol w="2069869">
                  <a:extLst>
                    <a:ext uri="{9D8B030D-6E8A-4147-A177-3AD203B41FA5}">
                      <a16:colId xmlns:a16="http://schemas.microsoft.com/office/drawing/2014/main" val="808629514"/>
                    </a:ext>
                  </a:extLst>
                </a:gridCol>
                <a:gridCol w="2673581">
                  <a:extLst>
                    <a:ext uri="{9D8B030D-6E8A-4147-A177-3AD203B41FA5}">
                      <a16:colId xmlns:a16="http://schemas.microsoft.com/office/drawing/2014/main" val="1247917865"/>
                    </a:ext>
                  </a:extLst>
                </a:gridCol>
              </a:tblGrid>
              <a:tr h="492125">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65430245"/>
                  </a:ext>
                </a:extLst>
              </a:tr>
              <a:tr h="492125">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48117805"/>
                  </a:ext>
                </a:extLst>
              </a:tr>
              <a:tr h="492125">
                <a:tc>
                  <a:txBody>
                    <a:bodyPr/>
                    <a:lstStyle/>
                    <a:p>
                      <a:pPr algn="l" fontAlgn="b"/>
                      <a:r>
                        <a:rPr lang="en-IN" sz="1000" u="none" strike="noStrike">
                          <a:effectLst/>
                        </a:rPr>
                        <a:t>Row Labels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Count of comment</a:t>
                      </a:r>
                      <a:endParaRPr lang="en-IN" sz="1000" b="1"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680879462"/>
                  </a:ext>
                </a:extLst>
              </a:tr>
              <a:tr h="492125">
                <a:tc>
                  <a:txBody>
                    <a:bodyPr/>
                    <a:lstStyle/>
                    <a:p>
                      <a:pPr algn="l" fontAlgn="b"/>
                      <a:r>
                        <a:rPr lang="en-IN" sz="1000" u="none" strike="noStrike">
                          <a:effectLst/>
                        </a:rPr>
                        <a:t>FALSE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898041271"/>
                  </a:ext>
                </a:extLst>
              </a:tr>
              <a:tr h="492125">
                <a:tc>
                  <a:txBody>
                    <a:bodyPr/>
                    <a:lstStyle/>
                    <a:p>
                      <a:pPr algn="l" fontAlgn="b"/>
                      <a:r>
                        <a:rPr lang="en-IN" sz="1000" u="none" strike="noStrike">
                          <a:effectLst/>
                        </a:rPr>
                        <a:t>TRUE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592</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83881982"/>
                  </a:ext>
                </a:extLst>
              </a:tr>
              <a:tr h="492125">
                <a:tc>
                  <a:txBody>
                    <a:bodyPr/>
                    <a:lstStyle/>
                    <a:p>
                      <a:pPr algn="l" fontAlgn="b"/>
                      <a:r>
                        <a:rPr lang="en-IN" sz="1000" u="none" strike="noStrike">
                          <a:effectLst/>
                        </a:rPr>
                        <a:t>Grand Total</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592</a:t>
                      </a:r>
                      <a:endParaRPr lang="en-IN" sz="1000" b="1"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60785616"/>
                  </a:ext>
                </a:extLst>
              </a:tr>
              <a:tr h="492125">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53046849"/>
                  </a:ext>
                </a:extLst>
              </a:tr>
              <a:tr h="492125">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642912970"/>
                  </a:ext>
                </a:extLst>
              </a:tr>
            </a:tbl>
          </a:graphicData>
        </a:graphic>
      </p:graphicFrame>
      <p:sp>
        <p:nvSpPr>
          <p:cNvPr id="4" name="TextBox 3">
            <a:extLst>
              <a:ext uri="{FF2B5EF4-FFF2-40B4-BE49-F238E27FC236}">
                <a16:creationId xmlns:a16="http://schemas.microsoft.com/office/drawing/2014/main" id="{ABDB4686-66CE-8A4C-277C-F6176AF87603}"/>
              </a:ext>
            </a:extLst>
          </p:cNvPr>
          <p:cNvSpPr txBox="1"/>
          <p:nvPr/>
        </p:nvSpPr>
        <p:spPr>
          <a:xfrm>
            <a:off x="8242300" y="1422400"/>
            <a:ext cx="3111500" cy="3785652"/>
          </a:xfrm>
          <a:prstGeom prst="rect">
            <a:avLst/>
          </a:prstGeom>
          <a:noFill/>
        </p:spPr>
        <p:txBody>
          <a:bodyPr wrap="square" rtlCol="0">
            <a:spAutoFit/>
          </a:bodyPr>
          <a:lstStyle/>
          <a:p>
            <a:r>
              <a:rPr lang="en-IN" sz="2400" dirty="0"/>
              <a:t>Here we can clearly see that the videos where the comment disabled flag is false has no comments associated with them and the videos where the flag is true has 592 comments in the them</a:t>
            </a:r>
          </a:p>
        </p:txBody>
      </p:sp>
    </p:spTree>
    <p:extLst>
      <p:ext uri="{BB962C8B-B14F-4D97-AF65-F5344CB8AC3E}">
        <p14:creationId xmlns:p14="http://schemas.microsoft.com/office/powerpoint/2010/main" val="30861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CB62-C10B-973F-017E-52331597A61A}"/>
              </a:ext>
            </a:extLst>
          </p:cNvPr>
          <p:cNvSpPr>
            <a:spLocks noGrp="1"/>
          </p:cNvSpPr>
          <p:nvPr>
            <p:ph type="title"/>
          </p:nvPr>
        </p:nvSpPr>
        <p:spPr/>
        <p:txBody>
          <a:bodyPr/>
          <a:lstStyle/>
          <a:p>
            <a:r>
              <a:rPr lang="en-IN" dirty="0"/>
              <a:t>Answer 8</a:t>
            </a:r>
            <a:br>
              <a:rPr lang="en-IN" dirty="0"/>
            </a:br>
            <a:endParaRPr lang="en-IN" dirty="0"/>
          </a:p>
        </p:txBody>
      </p:sp>
      <p:graphicFrame>
        <p:nvGraphicFramePr>
          <p:cNvPr id="3" name="Table 2">
            <a:extLst>
              <a:ext uri="{FF2B5EF4-FFF2-40B4-BE49-F238E27FC236}">
                <a16:creationId xmlns:a16="http://schemas.microsoft.com/office/drawing/2014/main" id="{235B17F0-0D92-D6BD-5353-A5373A3AC156}"/>
              </a:ext>
            </a:extLst>
          </p:cNvPr>
          <p:cNvGraphicFramePr>
            <a:graphicFrameLocks noGrp="1"/>
          </p:cNvGraphicFramePr>
          <p:nvPr>
            <p:extLst>
              <p:ext uri="{D42A27DB-BD31-4B8C-83A1-F6EECF244321}">
                <p14:modId xmlns:p14="http://schemas.microsoft.com/office/powerpoint/2010/main" val="915176710"/>
              </p:ext>
            </p:extLst>
          </p:nvPr>
        </p:nvGraphicFramePr>
        <p:xfrm>
          <a:off x="1028700" y="1690688"/>
          <a:ext cx="9690100" cy="4697415"/>
        </p:xfrm>
        <a:graphic>
          <a:graphicData uri="http://schemas.openxmlformats.org/drawingml/2006/table">
            <a:tbl>
              <a:tblPr>
                <a:tableStyleId>{5C22544A-7EE6-4342-B048-85BDC9FD1C3A}</a:tableStyleId>
              </a:tblPr>
              <a:tblGrid>
                <a:gridCol w="4816549">
                  <a:extLst>
                    <a:ext uri="{9D8B030D-6E8A-4147-A177-3AD203B41FA5}">
                      <a16:colId xmlns:a16="http://schemas.microsoft.com/office/drawing/2014/main" val="2060720230"/>
                    </a:ext>
                  </a:extLst>
                </a:gridCol>
                <a:gridCol w="1653017">
                  <a:extLst>
                    <a:ext uri="{9D8B030D-6E8A-4147-A177-3AD203B41FA5}">
                      <a16:colId xmlns:a16="http://schemas.microsoft.com/office/drawing/2014/main" val="236474291"/>
                    </a:ext>
                  </a:extLst>
                </a:gridCol>
                <a:gridCol w="1852519">
                  <a:extLst>
                    <a:ext uri="{9D8B030D-6E8A-4147-A177-3AD203B41FA5}">
                      <a16:colId xmlns:a16="http://schemas.microsoft.com/office/drawing/2014/main" val="16436995"/>
                    </a:ext>
                  </a:extLst>
                </a:gridCol>
                <a:gridCol w="1368015">
                  <a:extLst>
                    <a:ext uri="{9D8B030D-6E8A-4147-A177-3AD203B41FA5}">
                      <a16:colId xmlns:a16="http://schemas.microsoft.com/office/drawing/2014/main" val="3544233960"/>
                    </a:ext>
                  </a:extLst>
                </a:gridCol>
              </a:tblGrid>
              <a:tr h="313161">
                <a:tc>
                  <a:txBody>
                    <a:bodyPr/>
                    <a:lstStyle/>
                    <a:p>
                      <a:pPr algn="l" fontAlgn="b"/>
                      <a:r>
                        <a:rPr lang="en-US" sz="1000" u="none" strike="noStrike">
                          <a:effectLst/>
                        </a:rPr>
                        <a:t>Top 5 videos based on Sum of views</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796437805"/>
                  </a:ext>
                </a:extLst>
              </a:tr>
              <a:tr h="313161">
                <a:tc>
                  <a:txBody>
                    <a:bodyPr/>
                    <a:lstStyle/>
                    <a:p>
                      <a:pPr algn="l" fontAlgn="b"/>
                      <a:r>
                        <a:rPr lang="en-IN" sz="1000" u="none" strike="noStrike">
                          <a:effectLst/>
                        </a:rPr>
                        <a:t>Row Labels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likes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views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152217942"/>
                  </a:ext>
                </a:extLst>
              </a:tr>
              <a:tr h="313161">
                <a:tc>
                  <a:txBody>
                    <a:bodyPr/>
                    <a:lstStyle/>
                    <a:p>
                      <a:pPr algn="l" fontAlgn="b"/>
                      <a:r>
                        <a:rPr lang="en-IN" sz="1000" u="none" strike="noStrike">
                          <a:effectLst/>
                        </a:rPr>
                        <a:t>FlsCjmMhFmw</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2912710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125432237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242323551"/>
                  </a:ext>
                </a:extLst>
              </a:tr>
              <a:tr h="313161">
                <a:tc>
                  <a:txBody>
                    <a:bodyPr/>
                    <a:lstStyle/>
                    <a:p>
                      <a:pPr algn="l" fontAlgn="b"/>
                      <a:r>
                        <a:rPr lang="en-IN" sz="1000" u="none" strike="noStrike">
                          <a:effectLst/>
                        </a:rPr>
                        <a:t>6ZfuNTqbHE8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2606663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89930713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94441101"/>
                  </a:ext>
                </a:extLst>
              </a:tr>
              <a:tr h="313161">
                <a:tc>
                  <a:txBody>
                    <a:bodyPr/>
                    <a:lstStyle/>
                    <a:p>
                      <a:pPr algn="l" fontAlgn="b"/>
                      <a:r>
                        <a:rPr lang="en-IN" sz="1000" u="none" strike="noStrike">
                          <a:effectLst/>
                        </a:rPr>
                        <a:t>u9Mv98Gr5pY</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1250535</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53822757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651314103"/>
                  </a:ext>
                </a:extLst>
              </a:tr>
              <a:tr h="313161">
                <a:tc>
                  <a:txBody>
                    <a:bodyPr/>
                    <a:lstStyle/>
                    <a:p>
                      <a:pPr algn="l" fontAlgn="b"/>
                      <a:r>
                        <a:rPr lang="en-IN" sz="1000" u="none" strike="noStrike">
                          <a:effectLst/>
                        </a:rPr>
                        <a:t>QwievZ1Tx-8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1494997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45064699</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081810253"/>
                  </a:ext>
                </a:extLst>
              </a:tr>
              <a:tr h="313161">
                <a:tc>
                  <a:txBody>
                    <a:bodyPr/>
                    <a:lstStyle/>
                    <a:p>
                      <a:pPr algn="l" fontAlgn="b"/>
                      <a:r>
                        <a:rPr lang="en-IN" sz="1000" u="none" strike="noStrike">
                          <a:effectLst/>
                        </a:rPr>
                        <a:t>bTJhO-hipjg</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235473826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11146317224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922610321"/>
                  </a:ext>
                </a:extLst>
              </a:tr>
              <a:tr h="313161">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559026061"/>
                  </a:ext>
                </a:extLst>
              </a:tr>
              <a:tr h="313161">
                <a:tc>
                  <a:txBody>
                    <a:bodyPr/>
                    <a:lstStyle/>
                    <a:p>
                      <a:pPr algn="l" fontAlgn="b"/>
                      <a:r>
                        <a:rPr lang="en-US" sz="1000" u="none" strike="noStrike">
                          <a:effectLst/>
                        </a:rPr>
                        <a:t>Top 5 videos based on Sum of likes</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697428118"/>
                  </a:ext>
                </a:extLst>
              </a:tr>
              <a:tr h="313161">
                <a:tc>
                  <a:txBody>
                    <a:bodyPr/>
                    <a:lstStyle/>
                    <a:p>
                      <a:pPr algn="l" fontAlgn="b"/>
                      <a:r>
                        <a:rPr lang="en-IN" sz="1000" u="none" strike="noStrike">
                          <a:effectLst/>
                        </a:rPr>
                        <a:t>Row Labels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likes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views</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869448921"/>
                  </a:ext>
                </a:extLst>
              </a:tr>
              <a:tr h="313161">
                <a:tc>
                  <a:txBody>
                    <a:bodyPr/>
                    <a:lstStyle/>
                    <a:p>
                      <a:pPr algn="l" fontAlgn="b"/>
                      <a:r>
                        <a:rPr lang="en-IN" sz="1000" u="none" strike="noStrike">
                          <a:effectLst/>
                        </a:rPr>
                        <a:t>Grand Total</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235473826</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11146317224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066397235"/>
                  </a:ext>
                </a:extLst>
              </a:tr>
              <a:tr h="313161">
                <a:tc>
                  <a:txBody>
                    <a:bodyPr/>
                    <a:lstStyle/>
                    <a:p>
                      <a:pPr algn="l" fontAlgn="b"/>
                      <a:r>
                        <a:rPr lang="en-IN" sz="1000" u="none" strike="noStrike">
                          <a:effectLst/>
                        </a:rPr>
                        <a:t>FlsCjmMhFmw</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2912710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125432237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941528700"/>
                  </a:ext>
                </a:extLst>
              </a:tr>
              <a:tr h="313161">
                <a:tc>
                  <a:txBody>
                    <a:bodyPr/>
                    <a:lstStyle/>
                    <a:p>
                      <a:pPr algn="l" fontAlgn="b"/>
                      <a:r>
                        <a:rPr lang="en-IN" sz="1000" u="none" strike="noStrike">
                          <a:effectLst/>
                        </a:rPr>
                        <a:t>6ZfuNTqbHE8</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2606663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89930713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9059399"/>
                  </a:ext>
                </a:extLst>
              </a:tr>
              <a:tr h="313161">
                <a:tc>
                  <a:txBody>
                    <a:bodyPr/>
                    <a:lstStyle/>
                    <a:p>
                      <a:pPr algn="l" fontAlgn="b"/>
                      <a:r>
                        <a:rPr lang="en-IN" sz="1000" u="none" strike="noStrike">
                          <a:effectLst/>
                        </a:rPr>
                        <a:t>dfnCAmr569k</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1804377</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42019590</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24217301"/>
                  </a:ext>
                </a:extLst>
              </a:tr>
              <a:tr h="313161">
                <a:tc>
                  <a:txBody>
                    <a:bodyPr/>
                    <a:lstStyle/>
                    <a:p>
                      <a:pPr algn="l" fontAlgn="b"/>
                      <a:r>
                        <a:rPr lang="en-IN" sz="1000" u="none" strike="noStrike">
                          <a:effectLst/>
                        </a:rPr>
                        <a:t>2Vv-BfVoq4g</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1721384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39082222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940742468"/>
                  </a:ext>
                </a:extLst>
              </a:tr>
            </a:tbl>
          </a:graphicData>
        </a:graphic>
      </p:graphicFrame>
    </p:spTree>
    <p:extLst>
      <p:ext uri="{BB962C8B-B14F-4D97-AF65-F5344CB8AC3E}">
        <p14:creationId xmlns:p14="http://schemas.microsoft.com/office/powerpoint/2010/main" val="196184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54D9-10D2-F2C1-2F23-D53202AA7208}"/>
              </a:ext>
            </a:extLst>
          </p:cNvPr>
          <p:cNvSpPr>
            <a:spLocks noGrp="1"/>
          </p:cNvSpPr>
          <p:nvPr>
            <p:ph type="title"/>
          </p:nvPr>
        </p:nvSpPr>
        <p:spPr/>
        <p:txBody>
          <a:bodyPr/>
          <a:lstStyle/>
          <a:p>
            <a:r>
              <a:rPr lang="en-IN" dirty="0"/>
              <a:t>Answer 9</a:t>
            </a:r>
          </a:p>
        </p:txBody>
      </p:sp>
      <p:graphicFrame>
        <p:nvGraphicFramePr>
          <p:cNvPr id="3" name="Chart 2">
            <a:extLst>
              <a:ext uri="{FF2B5EF4-FFF2-40B4-BE49-F238E27FC236}">
                <a16:creationId xmlns:a16="http://schemas.microsoft.com/office/drawing/2014/main" id="{D7F5618F-9956-7C9D-F312-A8069773B0BE}"/>
              </a:ext>
            </a:extLst>
          </p:cNvPr>
          <p:cNvGraphicFramePr>
            <a:graphicFrameLocks/>
          </p:cNvGraphicFramePr>
          <p:nvPr>
            <p:extLst>
              <p:ext uri="{D42A27DB-BD31-4B8C-83A1-F6EECF244321}">
                <p14:modId xmlns:p14="http://schemas.microsoft.com/office/powerpoint/2010/main" val="3585764932"/>
              </p:ext>
            </p:extLst>
          </p:nvPr>
        </p:nvGraphicFramePr>
        <p:xfrm>
          <a:off x="985520" y="1690688"/>
          <a:ext cx="9621520" cy="2860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695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400a0627-c298-4410-9c97-e0dee8ff8fd8</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5DF306AC-1FBB-4434-A3E3-ADDB649988F9}">
  <ds:schemaRefs>
    <ds:schemaRef ds:uri="http://schemas.titus.com/TitusProperties/"/>
  </ds:schemaRefs>
</ds:datastoreItem>
</file>

<file path=docProps/app.xml><?xml version="1.0" encoding="utf-8"?>
<Properties xmlns="http://schemas.openxmlformats.org/officeDocument/2006/extended-properties" xmlns:vt="http://schemas.openxmlformats.org/officeDocument/2006/docPropsVTypes">
  <TotalTime>184</TotalTime>
  <Words>950</Words>
  <Application>Microsoft Office PowerPoint</Application>
  <PresentationFormat>Widescreen</PresentationFormat>
  <Paragraphs>423</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Microsoft Sans Serif</vt:lpstr>
      <vt:lpstr>Office Theme</vt:lpstr>
      <vt:lpstr>Excel Final Assement sheet Garvit Chawla</vt:lpstr>
      <vt:lpstr>Answer 7</vt:lpstr>
      <vt:lpstr>Answer 2</vt:lpstr>
      <vt:lpstr>Answer 3</vt:lpstr>
      <vt:lpstr>Answer 4</vt:lpstr>
      <vt:lpstr>Answer 5</vt:lpstr>
      <vt:lpstr>Answer 6</vt:lpstr>
      <vt:lpstr>Answer 8 </vt:lpstr>
      <vt:lpstr>Answer 9</vt:lpstr>
      <vt:lpstr>Answer 10 </vt:lpstr>
      <vt:lpstr>Answer 11</vt:lpstr>
      <vt:lpstr>Answer 12</vt:lpstr>
      <vt:lpstr>Answer 13 </vt:lpstr>
      <vt:lpstr>Answer 14</vt:lpstr>
      <vt:lpstr>Answer 15</vt:lpstr>
      <vt:lpstr>Answer 16</vt:lpstr>
      <vt:lpstr>Answer 17</vt:lpstr>
      <vt:lpstr>PowerPoint Presentation</vt:lpstr>
      <vt:lpstr>Answer 18</vt:lpstr>
      <vt:lpstr>Answer 19</vt:lpstr>
      <vt:lpstr>Answer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Final Assement sheet Garvit Chawla</dc:title>
  <dc:creator>Garvit Chawla</dc:creator>
  <cp:keywords>Classification=LV_C0NF1D3NT1AL</cp:keywords>
  <cp:lastModifiedBy>Garvit Chawla</cp:lastModifiedBy>
  <cp:revision>16</cp:revision>
  <dcterms:created xsi:type="dcterms:W3CDTF">2024-02-28T08:52:00Z</dcterms:created>
  <dcterms:modified xsi:type="dcterms:W3CDTF">2024-02-28T11:56:39Z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400a0627-c298-4410-9c97-e0dee8ff8fd8</vt:lpwstr>
  </property>
  <property fmtid="{D5CDD505-2E9C-101B-9397-08002B2CF9AE}" pid="3" name="Classification">
    <vt:lpwstr>LV_C0NF1D3NT1AL</vt:lpwstr>
  </property>
  <property fmtid="{D5CDD505-2E9C-101B-9397-08002B2CF9AE}" pid="4" name="ContainsPII">
    <vt:lpwstr>No</vt:lpwstr>
  </property>
</Properties>
</file>