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0"/>
  </p:notesMasterIdLst>
  <p:handoutMasterIdLst>
    <p:handoutMasterId r:id="rId11"/>
  </p:handoutMasterIdLst>
  <p:sldIdLst>
    <p:sldId id="265" r:id="rId3"/>
    <p:sldId id="266" r:id="rId4"/>
    <p:sldId id="271" r:id="rId5"/>
    <p:sldId id="270" r:id="rId6"/>
    <p:sldId id="272" r:id="rId7"/>
    <p:sldId id="267"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92" d="100"/>
          <a:sy n="92" d="100"/>
        </p:scale>
        <p:origin x="498" y="90"/>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3/15/2016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3/15/2016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372201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3/15/2016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3/15/2016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3/15/2016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3/15/2016</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1 of 3 Projects</a:t>
            </a:r>
            <a:br>
              <a:rPr lang="en-US" dirty="0" smtClean="0"/>
            </a:br>
            <a:r>
              <a:rPr lang="en-US" dirty="0" smtClean="0"/>
              <a:t> Part 1:</a:t>
            </a:r>
            <a:br>
              <a:rPr lang="en-US" dirty="0" smtClean="0"/>
            </a:br>
            <a:r>
              <a:rPr lang="en-US" dirty="0" smtClean="0"/>
              <a:t>Lightning Talk</a:t>
            </a:r>
            <a:endParaRPr lang="en-US" dirty="0"/>
          </a:p>
        </p:txBody>
      </p:sp>
      <p:sp>
        <p:nvSpPr>
          <p:cNvPr id="5" name="TextBox 4"/>
          <p:cNvSpPr txBox="1"/>
          <p:nvPr/>
        </p:nvSpPr>
        <p:spPr>
          <a:xfrm>
            <a:off x="7200900" y="5139036"/>
            <a:ext cx="4135582" cy="923330"/>
          </a:xfrm>
          <a:prstGeom prst="rect">
            <a:avLst/>
          </a:prstGeom>
          <a:noFill/>
          <a:ln>
            <a:solidFill>
              <a:schemeClr val="bg2"/>
            </a:solidFill>
          </a:ln>
        </p:spPr>
        <p:txBody>
          <a:bodyPr wrap="square" rtlCol="0" anchor="ctr" anchorCtr="1">
            <a:spAutoFit/>
          </a:bodyPr>
          <a:lstStyle/>
          <a:p>
            <a:r>
              <a:rPr lang="en-US" dirty="0" smtClean="0"/>
              <a:t>Avi Raj</a:t>
            </a:r>
          </a:p>
          <a:p>
            <a:r>
              <a:rPr lang="en-US" dirty="0" smtClean="0"/>
              <a:t>General Assembly, Atlanta</a:t>
            </a:r>
          </a:p>
          <a:p>
            <a:r>
              <a:rPr lang="en-US" dirty="0" smtClean="0"/>
              <a:t>March 2016</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fontScale="92500" lnSpcReduction="10000"/>
          </a:bodyPr>
          <a:lstStyle/>
          <a:p>
            <a:r>
              <a:rPr lang="en-US" dirty="0" err="1" smtClean="0"/>
              <a:t>Kaggle</a:t>
            </a:r>
            <a:r>
              <a:rPr lang="en-US" dirty="0" smtClean="0"/>
              <a:t> dataset put together through long-term study of climate trends – courtesy Berkley Earth.</a:t>
            </a:r>
          </a:p>
          <a:p>
            <a:r>
              <a:rPr lang="en-US" dirty="0"/>
              <a:t>The Berkeley Earth Surface Temperature Study combines 1.6 billion temperature reports from 16 pre-existing archives.</a:t>
            </a:r>
            <a:endParaRPr lang="en-US" dirty="0" smtClean="0"/>
          </a:p>
          <a:p>
            <a:r>
              <a:rPr lang="en-US" dirty="0" smtClean="0"/>
              <a:t>Bias in data - Early </a:t>
            </a:r>
            <a:r>
              <a:rPr lang="en-US" dirty="0"/>
              <a:t>data was collected by technicians using mercury thermometers, where any variation in the visit time impacted measurements. In the 1940s, the construction of airports caused many weather stations to be moved. In the 1980s, there was a move to electronic thermometers that are said to have a cooling bias</a:t>
            </a:r>
            <a:r>
              <a:rPr lang="en-US" dirty="0" smtClean="0"/>
              <a:t>.</a:t>
            </a:r>
          </a:p>
          <a:p>
            <a:r>
              <a:rPr lang="en-US" dirty="0" smtClean="0"/>
              <a:t>Hypotheses: Null – Climate trends have remained the same with time</a:t>
            </a:r>
          </a:p>
          <a:p>
            <a:pPr marL="0" indent="0">
              <a:buNone/>
            </a:pPr>
            <a:r>
              <a:rPr lang="en-US" dirty="0"/>
              <a:t>	</a:t>
            </a:r>
            <a:r>
              <a:rPr lang="en-US" dirty="0" smtClean="0"/>
              <a:t>	  Alternative – Climate trends have changed with time</a:t>
            </a:r>
          </a:p>
          <a:p>
            <a:endParaRPr lang="en-US" dirty="0" smtClean="0"/>
          </a:p>
        </p:txBody>
      </p:sp>
      <p:sp>
        <p:nvSpPr>
          <p:cNvPr id="13" name="Title 12"/>
          <p:cNvSpPr>
            <a:spLocks noGrp="1"/>
          </p:cNvSpPr>
          <p:nvPr>
            <p:ph type="title"/>
          </p:nvPr>
        </p:nvSpPr>
        <p:spPr>
          <a:xfrm>
            <a:off x="1943100" y="333952"/>
            <a:ext cx="9029700" cy="1325563"/>
          </a:xfrm>
        </p:spPr>
        <p:txBody>
          <a:bodyPr>
            <a:normAutofit fontScale="90000"/>
          </a:bodyPr>
          <a:lstStyle/>
          <a:p>
            <a:r>
              <a:rPr lang="en-US" dirty="0" smtClean="0"/>
              <a:t>Global Warming/Climate Change</a:t>
            </a:r>
            <a:br>
              <a:rPr lang="en-US" dirty="0" smtClean="0"/>
            </a:br>
            <a:r>
              <a:rPr lang="en-US" dirty="0" smtClean="0"/>
              <a:t>(Real threat or dodgy science)</a:t>
            </a:r>
            <a:endParaRPr lang="en-US"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620" y="900257"/>
            <a:ext cx="4661289" cy="24819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928" y="863888"/>
            <a:ext cx="4661289" cy="2516988"/>
          </a:xfrm>
          <a:prstGeom prst="rect">
            <a:avLst/>
          </a:prstGeom>
        </p:spPr>
      </p:pic>
      <p:sp>
        <p:nvSpPr>
          <p:cNvPr id="6" name="TextBox 5"/>
          <p:cNvSpPr txBox="1"/>
          <p:nvPr/>
        </p:nvSpPr>
        <p:spPr>
          <a:xfrm>
            <a:off x="893619" y="496660"/>
            <a:ext cx="4661289" cy="369332"/>
          </a:xfrm>
          <a:prstGeom prst="rect">
            <a:avLst/>
          </a:prstGeom>
          <a:noFill/>
          <a:ln>
            <a:solidFill>
              <a:schemeClr val="bg2"/>
            </a:solidFill>
          </a:ln>
        </p:spPr>
        <p:txBody>
          <a:bodyPr wrap="square" rtlCol="0" anchor="ctr" anchorCtr="1">
            <a:spAutoFit/>
          </a:bodyPr>
          <a:lstStyle/>
          <a:p>
            <a:r>
              <a:rPr lang="en-US" dirty="0" smtClean="0"/>
              <a:t>Five hottest major cities of 2012</a:t>
            </a:r>
            <a:endParaRPr lang="en-US" dirty="0"/>
          </a:p>
        </p:txBody>
      </p:sp>
      <p:sp>
        <p:nvSpPr>
          <p:cNvPr id="7" name="TextBox 6"/>
          <p:cNvSpPr txBox="1"/>
          <p:nvPr/>
        </p:nvSpPr>
        <p:spPr>
          <a:xfrm>
            <a:off x="6483928" y="496660"/>
            <a:ext cx="4661289" cy="369332"/>
          </a:xfrm>
          <a:prstGeom prst="rect">
            <a:avLst/>
          </a:prstGeom>
          <a:noFill/>
          <a:ln>
            <a:solidFill>
              <a:schemeClr val="bg2"/>
            </a:solidFill>
          </a:ln>
        </p:spPr>
        <p:txBody>
          <a:bodyPr wrap="square" rtlCol="0" anchor="ctr" anchorCtr="1">
            <a:spAutoFit/>
          </a:bodyPr>
          <a:lstStyle/>
          <a:p>
            <a:r>
              <a:rPr lang="en-US" dirty="0" smtClean="0"/>
              <a:t>Five coldest major cities of 2012</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3927" y="3908424"/>
            <a:ext cx="4661289" cy="251698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619" y="3908424"/>
            <a:ext cx="4661289" cy="2551254"/>
          </a:xfrm>
          <a:prstGeom prst="rect">
            <a:avLst/>
          </a:prstGeom>
        </p:spPr>
      </p:pic>
      <p:sp>
        <p:nvSpPr>
          <p:cNvPr id="9" name="TextBox 8"/>
          <p:cNvSpPr txBox="1"/>
          <p:nvPr/>
        </p:nvSpPr>
        <p:spPr>
          <a:xfrm>
            <a:off x="893618" y="3563438"/>
            <a:ext cx="4661289" cy="369332"/>
          </a:xfrm>
          <a:prstGeom prst="rect">
            <a:avLst/>
          </a:prstGeom>
          <a:noFill/>
          <a:ln>
            <a:solidFill>
              <a:schemeClr val="bg2"/>
            </a:solidFill>
          </a:ln>
        </p:spPr>
        <p:txBody>
          <a:bodyPr wrap="square" rtlCol="0" anchor="ctr" anchorCtr="1">
            <a:spAutoFit/>
          </a:bodyPr>
          <a:lstStyle/>
          <a:p>
            <a:r>
              <a:rPr lang="en-US" dirty="0" smtClean="0"/>
              <a:t>Five hottest major cities of </a:t>
            </a:r>
            <a:r>
              <a:rPr lang="en-US" dirty="0" smtClean="0"/>
              <a:t>2013</a:t>
            </a:r>
            <a:endParaRPr lang="en-US" dirty="0"/>
          </a:p>
        </p:txBody>
      </p:sp>
      <p:sp>
        <p:nvSpPr>
          <p:cNvPr id="10" name="TextBox 9"/>
          <p:cNvSpPr txBox="1"/>
          <p:nvPr/>
        </p:nvSpPr>
        <p:spPr>
          <a:xfrm>
            <a:off x="6483927" y="3562794"/>
            <a:ext cx="4661289" cy="369332"/>
          </a:xfrm>
          <a:prstGeom prst="rect">
            <a:avLst/>
          </a:prstGeom>
          <a:noFill/>
          <a:ln>
            <a:solidFill>
              <a:schemeClr val="bg2"/>
            </a:solidFill>
          </a:ln>
        </p:spPr>
        <p:txBody>
          <a:bodyPr wrap="square" rtlCol="0" anchor="ctr" anchorCtr="1">
            <a:spAutoFit/>
          </a:bodyPr>
          <a:lstStyle/>
          <a:p>
            <a:r>
              <a:rPr lang="en-US" dirty="0" smtClean="0"/>
              <a:t>Five coldest major cities of </a:t>
            </a:r>
            <a:r>
              <a:rPr lang="en-US" dirty="0" smtClean="0"/>
              <a:t>2013</a:t>
            </a:r>
            <a:endParaRPr lang="en-US" dirty="0"/>
          </a:p>
        </p:txBody>
      </p:sp>
    </p:spTree>
    <p:extLst>
      <p:ext uri="{BB962C8B-B14F-4D97-AF65-F5344CB8AC3E}">
        <p14:creationId xmlns:p14="http://schemas.microsoft.com/office/powerpoint/2010/main" val="9716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 enough lifeboats.</a:t>
            </a:r>
          </a:p>
          <a:p>
            <a:r>
              <a:rPr lang="en-US" dirty="0" smtClean="0"/>
              <a:t>Element of luck but also predictability – women, children and upper-class more likely to survive</a:t>
            </a:r>
          </a:p>
          <a:p>
            <a:r>
              <a:rPr lang="en-US" dirty="0" smtClean="0"/>
              <a:t>Variables – survival ( 0 or 1), name, passenger class (1</a:t>
            </a:r>
            <a:r>
              <a:rPr lang="en-US" baseline="30000" dirty="0" smtClean="0"/>
              <a:t>st</a:t>
            </a:r>
            <a:r>
              <a:rPr lang="en-US" dirty="0" smtClean="0"/>
              <a:t>, 2</a:t>
            </a:r>
            <a:r>
              <a:rPr lang="en-US" baseline="30000" dirty="0" smtClean="0"/>
              <a:t>nd</a:t>
            </a:r>
            <a:r>
              <a:rPr lang="en-US" dirty="0"/>
              <a:t> </a:t>
            </a:r>
            <a:r>
              <a:rPr lang="en-US" dirty="0" smtClean="0"/>
              <a:t>or 3</a:t>
            </a:r>
            <a:r>
              <a:rPr lang="en-US" baseline="30000" dirty="0" smtClean="0"/>
              <a:t>rd</a:t>
            </a:r>
            <a:r>
              <a:rPr lang="en-US" dirty="0" smtClean="0"/>
              <a:t>), sex, age, # siblings/spouses on board, #parents/children on board, port of boarding, ticket identification, ticket price.</a:t>
            </a:r>
          </a:p>
          <a:p>
            <a:r>
              <a:rPr lang="en-US" dirty="0" smtClean="0"/>
              <a:t>What would success look like?</a:t>
            </a:r>
          </a:p>
          <a:p>
            <a:pPr marL="0" indent="0">
              <a:buNone/>
            </a:pPr>
            <a:r>
              <a:rPr lang="en-US" dirty="0"/>
              <a:t>	</a:t>
            </a:r>
            <a:r>
              <a:rPr lang="en-US" dirty="0" smtClean="0"/>
              <a:t>- to be able to assign the right probabilities for survival of different categories of passengers</a:t>
            </a:r>
          </a:p>
          <a:p>
            <a:endParaRPr lang="en-US" dirty="0"/>
          </a:p>
        </p:txBody>
      </p:sp>
      <p:sp>
        <p:nvSpPr>
          <p:cNvPr id="3" name="Title 2"/>
          <p:cNvSpPr>
            <a:spLocks noGrp="1"/>
          </p:cNvSpPr>
          <p:nvPr>
            <p:ph type="title"/>
          </p:nvPr>
        </p:nvSpPr>
        <p:spPr/>
        <p:txBody>
          <a:bodyPr>
            <a:normAutofit fontScale="90000"/>
          </a:bodyPr>
          <a:lstStyle/>
          <a:p>
            <a:r>
              <a:rPr lang="en-US" dirty="0" smtClean="0"/>
              <a:t>Chances of surviving the Titanic crash</a:t>
            </a:r>
            <a:endParaRPr lang="en-US" dirty="0"/>
          </a:p>
        </p:txBody>
      </p:sp>
    </p:spTree>
    <p:extLst>
      <p:ext uri="{BB962C8B-B14F-4D97-AF65-F5344CB8AC3E}">
        <p14:creationId xmlns:p14="http://schemas.microsoft.com/office/powerpoint/2010/main" val="364277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404810" y="124690"/>
            <a:ext cx="6021217" cy="3086102"/>
          </a:xfrm>
          <a:prstGeom prst="rect">
            <a:avLst/>
          </a:prstGeom>
        </p:spPr>
      </p:pic>
      <p:pic>
        <p:nvPicPr>
          <p:cNvPr id="5" name="Picture 4"/>
          <p:cNvPicPr>
            <a:picLocks noChangeAspect="1"/>
          </p:cNvPicPr>
          <p:nvPr/>
        </p:nvPicPr>
        <p:blipFill>
          <a:blip r:embed="rId4"/>
          <a:stretch>
            <a:fillRect/>
          </a:stretch>
        </p:blipFill>
        <p:spPr>
          <a:xfrm>
            <a:off x="404810" y="3210792"/>
            <a:ext cx="6021217" cy="3457575"/>
          </a:xfrm>
          <a:prstGeom prst="rect">
            <a:avLst/>
          </a:prstGeom>
        </p:spPr>
      </p:pic>
      <p:sp>
        <p:nvSpPr>
          <p:cNvPr id="6" name="TextBox 5"/>
          <p:cNvSpPr txBox="1"/>
          <p:nvPr/>
        </p:nvSpPr>
        <p:spPr>
          <a:xfrm>
            <a:off x="7762009" y="1503856"/>
            <a:ext cx="3377046" cy="369332"/>
          </a:xfrm>
          <a:prstGeom prst="rect">
            <a:avLst/>
          </a:prstGeom>
          <a:noFill/>
          <a:ln>
            <a:solidFill>
              <a:schemeClr val="bg2"/>
            </a:solidFill>
          </a:ln>
        </p:spPr>
        <p:txBody>
          <a:bodyPr wrap="square" rtlCol="0" anchor="ctr" anchorCtr="1">
            <a:spAutoFit/>
          </a:bodyPr>
          <a:lstStyle/>
          <a:p>
            <a:r>
              <a:rPr lang="en-US" dirty="0" smtClean="0"/>
              <a:t>.head()</a:t>
            </a:r>
            <a:endParaRPr lang="en-US" dirty="0"/>
          </a:p>
        </p:txBody>
      </p:sp>
      <p:sp>
        <p:nvSpPr>
          <p:cNvPr id="7" name="TextBox 6"/>
          <p:cNvSpPr txBox="1"/>
          <p:nvPr/>
        </p:nvSpPr>
        <p:spPr>
          <a:xfrm>
            <a:off x="7865918" y="4828947"/>
            <a:ext cx="3792682" cy="369332"/>
          </a:xfrm>
          <a:prstGeom prst="rect">
            <a:avLst/>
          </a:prstGeom>
          <a:noFill/>
          <a:ln>
            <a:solidFill>
              <a:schemeClr val="bg2"/>
            </a:solidFill>
          </a:ln>
        </p:spPr>
        <p:txBody>
          <a:bodyPr wrap="square" rtlCol="0" anchor="ctr" anchorCtr="1">
            <a:spAutoFit/>
          </a:bodyPr>
          <a:lstStyle/>
          <a:p>
            <a:r>
              <a:rPr lang="en-US" dirty="0" smtClean="0"/>
              <a:t>.describe()</a:t>
            </a:r>
            <a:endParaRPr lang="en-US" dirty="0"/>
          </a:p>
        </p:txBody>
      </p:sp>
    </p:spTree>
    <p:extLst>
      <p:ext uri="{BB962C8B-B14F-4D97-AF65-F5344CB8AC3E}">
        <p14:creationId xmlns:p14="http://schemas.microsoft.com/office/powerpoint/2010/main" val="871160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Testing search relevance at Home Depot</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Important factors: speed (quick results and accuracy (correct results)</a:t>
            </a:r>
          </a:p>
          <a:p>
            <a:r>
              <a:rPr lang="en-US" dirty="0" smtClean="0"/>
              <a:t>“Currently</a:t>
            </a:r>
            <a:r>
              <a:rPr lang="en-US" dirty="0"/>
              <a:t>, human raters evaluate the impact of potential changes to their search algorithms, which is a slow and subjective process. By removing or minimizing human input in search relevance evaluation, Home Depot hopes to increase the number of iterations their team can perform on the current search algorithms</a:t>
            </a:r>
            <a:r>
              <a:rPr lang="en-US" dirty="0" smtClean="0"/>
              <a:t>.”</a:t>
            </a:r>
          </a:p>
          <a:p>
            <a:r>
              <a:rPr lang="en-US" dirty="0" smtClean="0"/>
              <a:t>Data set (train) contains number of products and real customer search terms from H.D.’s website, along with relevance score (1 –not relevant, 3 – highly relevant)</a:t>
            </a:r>
          </a:p>
          <a:p>
            <a:r>
              <a:rPr lang="en-US" dirty="0" smtClean="0"/>
              <a:t>Variables – id, </a:t>
            </a:r>
            <a:r>
              <a:rPr lang="en-US" dirty="0" err="1" smtClean="0"/>
              <a:t>product_uid</a:t>
            </a:r>
            <a:r>
              <a:rPr lang="en-US" dirty="0" smtClean="0"/>
              <a:t>, </a:t>
            </a:r>
            <a:r>
              <a:rPr lang="en-US" dirty="0" err="1" smtClean="0"/>
              <a:t>product_title</a:t>
            </a:r>
            <a:r>
              <a:rPr lang="en-US" dirty="0" smtClean="0"/>
              <a:t>, </a:t>
            </a:r>
            <a:r>
              <a:rPr lang="en-US" dirty="0" err="1" smtClean="0"/>
              <a:t>search_term</a:t>
            </a:r>
            <a:r>
              <a:rPr lang="en-US" dirty="0" smtClean="0"/>
              <a:t>, relevance</a:t>
            </a:r>
          </a:p>
          <a:p>
            <a:r>
              <a:rPr lang="en-US" dirty="0" smtClean="0"/>
              <a:t>Success – Predict relevance for pairs in Test data set.</a:t>
            </a:r>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4454" y="414337"/>
            <a:ext cx="6682284" cy="2962708"/>
          </a:xfrm>
          <a:prstGeom prst="rect">
            <a:avLst/>
          </a:prstGeom>
        </p:spPr>
      </p:pic>
      <p:pic>
        <p:nvPicPr>
          <p:cNvPr id="5" name="Picture 4"/>
          <p:cNvPicPr>
            <a:picLocks noChangeAspect="1"/>
          </p:cNvPicPr>
          <p:nvPr/>
        </p:nvPicPr>
        <p:blipFill>
          <a:blip r:embed="rId3"/>
          <a:stretch>
            <a:fillRect/>
          </a:stretch>
        </p:blipFill>
        <p:spPr>
          <a:xfrm>
            <a:off x="1544454" y="3672321"/>
            <a:ext cx="7403445" cy="2915516"/>
          </a:xfrm>
          <a:prstGeom prst="rect">
            <a:avLst/>
          </a:prstGeom>
        </p:spPr>
      </p:pic>
    </p:spTree>
    <p:extLst>
      <p:ext uri="{BB962C8B-B14F-4D97-AF65-F5344CB8AC3E}">
        <p14:creationId xmlns:p14="http://schemas.microsoft.com/office/powerpoint/2010/main" val="1840830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354</Words>
  <Application>Microsoft Office PowerPoint</Application>
  <PresentationFormat>Widescreen</PresentationFormat>
  <Paragraphs>29</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Cambria</vt:lpstr>
      <vt:lpstr>Cloud skipper design template</vt:lpstr>
      <vt:lpstr>1 of 3 Projects  Part 1: Lightning Talk</vt:lpstr>
      <vt:lpstr>Global Warming/Climate Change (Real threat or dodgy science)</vt:lpstr>
      <vt:lpstr>PowerPoint Presentation</vt:lpstr>
      <vt:lpstr>Chances of surviving the Titanic crash</vt:lpstr>
      <vt:lpstr>PowerPoint Presentation</vt:lpstr>
      <vt:lpstr>Testing search relevance at Home Depot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2016-03-14T21:48:50Z</dcterms:created>
  <dcterms:modified xsi:type="dcterms:W3CDTF">2016-03-15T22:06:12Z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