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  <p:sldMasterId id="2147483683" r:id="rId5"/>
    <p:sldMasterId id="2147483695" r:id="rId6"/>
    <p:sldMasterId id="2147483697" r:id="rId7"/>
    <p:sldMasterId id="2147483709" r:id="rId8"/>
    <p:sldMasterId id="2147483721" r:id="rId9"/>
    <p:sldMasterId id="2147483733" r:id="rId10"/>
    <p:sldMasterId id="2147483745" r:id="rId11"/>
    <p:sldMasterId id="2147483757" r:id="rId12"/>
  </p:sldMasterIdLst>
  <p:notesMasterIdLst>
    <p:notesMasterId r:id="rId14"/>
  </p:notesMasterIdLst>
  <p:handoutMasterIdLst>
    <p:handoutMasterId r:id="rId83"/>
  </p:handoutMasterIdLst>
  <p:sldIdLst>
    <p:sldId id="486" r:id="rId13"/>
    <p:sldId id="487" r:id="rId15"/>
    <p:sldId id="488" r:id="rId16"/>
    <p:sldId id="953" r:id="rId17"/>
    <p:sldId id="1025" r:id="rId18"/>
    <p:sldId id="1026" r:id="rId19"/>
    <p:sldId id="956" r:id="rId20"/>
    <p:sldId id="1027" r:id="rId21"/>
    <p:sldId id="958" r:id="rId22"/>
    <p:sldId id="959" r:id="rId23"/>
    <p:sldId id="960" r:id="rId24"/>
    <p:sldId id="961" r:id="rId25"/>
    <p:sldId id="962" r:id="rId26"/>
    <p:sldId id="1003" r:id="rId27"/>
    <p:sldId id="1039" r:id="rId28"/>
    <p:sldId id="1040" r:id="rId29"/>
    <p:sldId id="963" r:id="rId30"/>
    <p:sldId id="964" r:id="rId31"/>
    <p:sldId id="965" r:id="rId32"/>
    <p:sldId id="1028" r:id="rId33"/>
    <p:sldId id="967" r:id="rId34"/>
    <p:sldId id="1004" r:id="rId35"/>
    <p:sldId id="968" r:id="rId36"/>
    <p:sldId id="1005" r:id="rId37"/>
    <p:sldId id="969" r:id="rId38"/>
    <p:sldId id="970" r:id="rId39"/>
    <p:sldId id="971" r:id="rId40"/>
    <p:sldId id="972" r:id="rId41"/>
    <p:sldId id="973" r:id="rId42"/>
    <p:sldId id="975" r:id="rId43"/>
    <p:sldId id="976" r:id="rId44"/>
    <p:sldId id="1032" r:id="rId45"/>
    <p:sldId id="1029" r:id="rId46"/>
    <p:sldId id="1008" r:id="rId47"/>
    <p:sldId id="1035" r:id="rId48"/>
    <p:sldId id="977" r:id="rId49"/>
    <p:sldId id="978" r:id="rId50"/>
    <p:sldId id="979" r:id="rId51"/>
    <p:sldId id="980" r:id="rId52"/>
    <p:sldId id="981" r:id="rId53"/>
    <p:sldId id="1010" r:id="rId54"/>
    <p:sldId id="1011" r:id="rId55"/>
    <p:sldId id="982" r:id="rId56"/>
    <p:sldId id="1013" r:id="rId57"/>
    <p:sldId id="1014" r:id="rId58"/>
    <p:sldId id="1015" r:id="rId59"/>
    <p:sldId id="983" r:id="rId60"/>
    <p:sldId id="1016" r:id="rId61"/>
    <p:sldId id="984" r:id="rId62"/>
    <p:sldId id="1009" r:id="rId63"/>
    <p:sldId id="1036" r:id="rId64"/>
    <p:sldId id="985" r:id="rId65"/>
    <p:sldId id="1030" r:id="rId66"/>
    <p:sldId id="1017" r:id="rId67"/>
    <p:sldId id="1019" r:id="rId68"/>
    <p:sldId id="1018" r:id="rId69"/>
    <p:sldId id="988" r:id="rId70"/>
    <p:sldId id="989" r:id="rId71"/>
    <p:sldId id="990" r:id="rId72"/>
    <p:sldId id="992" r:id="rId73"/>
    <p:sldId id="995" r:id="rId74"/>
    <p:sldId id="1031" r:id="rId75"/>
    <p:sldId id="997" r:id="rId76"/>
    <p:sldId id="998" r:id="rId77"/>
    <p:sldId id="999" r:id="rId78"/>
    <p:sldId id="1020" r:id="rId79"/>
    <p:sldId id="1000" r:id="rId80"/>
    <p:sldId id="1002" r:id="rId81"/>
    <p:sldId id="1022" r:id="rId8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FFCC"/>
    <a:srgbClr val="FF3399"/>
    <a:srgbClr val="99FF99"/>
    <a:srgbClr val="66FF99"/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93"/>
    <p:restoredTop sz="85691"/>
  </p:normalViewPr>
  <p:slideViewPr>
    <p:cSldViewPr showGuides="1">
      <p:cViewPr varScale="1">
        <p:scale>
          <a:sx n="71" d="100"/>
          <a:sy n="71" d="100"/>
        </p:scale>
        <p:origin x="-128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30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79.wmf"/><Relationship Id="rId1" Type="http://schemas.openxmlformats.org/officeDocument/2006/relationships/image" Target="../media/image8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5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74.wmf"/><Relationship Id="rId1" Type="http://schemas.openxmlformats.org/officeDocument/2006/relationships/image" Target="../media/image102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7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52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62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补充三阶行列式计算公式的记忆方式。见</a:t>
            </a:r>
            <a:r>
              <a:rPr lang="en-US" altLang="zh-CN" dirty="0"/>
              <a:t>P43</a:t>
            </a:r>
            <a:r>
              <a:rPr lang="zh-CN" altLang="en-US" dirty="0"/>
              <a:t>右上部。上面的具体例子，让学生练一下。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72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83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93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03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13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34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445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70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547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64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75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作为已知，把</a:t>
            </a:r>
            <a:r>
              <a:rPr lang="en-US" altLang="zh-CN" dirty="0"/>
              <a:t>Dn</a:t>
            </a:r>
            <a:r>
              <a:rPr lang="zh-CN" altLang="en-US" dirty="0"/>
              <a:t>写在黑板的左上角，并写出</a:t>
            </a:r>
            <a:r>
              <a:rPr lang="zh-CN" altLang="en-US" dirty="0">
                <a:ea typeface="华文新魏" pitchFamily="2" charset="-122"/>
              </a:rPr>
              <a:t>第</a:t>
            </a:r>
            <a:r>
              <a:rPr lang="en-US" altLang="zh-CN" i="1" dirty="0">
                <a:ea typeface="华文新魏" pitchFamily="2" charset="-122"/>
              </a:rPr>
              <a:t>i-</a:t>
            </a:r>
            <a:r>
              <a:rPr lang="en-US" altLang="zh-CN" dirty="0">
                <a:ea typeface="华文新魏" pitchFamily="2" charset="-122"/>
              </a:rPr>
              <a:t>1</a:t>
            </a:r>
            <a:r>
              <a:rPr lang="zh-CN" altLang="en-US" dirty="0">
                <a:ea typeface="华文新魏" pitchFamily="2" charset="-122"/>
              </a:rPr>
              <a:t>行、第</a:t>
            </a:r>
            <a:r>
              <a:rPr lang="en-US" altLang="zh-CN" i="1" dirty="0">
                <a:ea typeface="华文新魏" pitchFamily="2" charset="-122"/>
              </a:rPr>
              <a:t>i </a:t>
            </a:r>
            <a:r>
              <a:rPr lang="zh-CN" altLang="en-US" dirty="0">
                <a:ea typeface="华文新魏" pitchFamily="2" charset="-122"/>
              </a:rPr>
              <a:t>行、第</a:t>
            </a:r>
            <a:r>
              <a:rPr lang="en-US" altLang="zh-CN" i="1" dirty="0">
                <a:ea typeface="华文新魏" pitchFamily="2" charset="-122"/>
              </a:rPr>
              <a:t>i</a:t>
            </a:r>
            <a:r>
              <a:rPr lang="en-US" altLang="zh-CN" dirty="0">
                <a:ea typeface="华文新魏" pitchFamily="2" charset="-122"/>
              </a:rPr>
              <a:t>+1</a:t>
            </a:r>
            <a:r>
              <a:rPr lang="zh-CN" altLang="en-US" dirty="0">
                <a:ea typeface="华文新魏" pitchFamily="2" charset="-122"/>
              </a:rPr>
              <a:t>行的元素，</a:t>
            </a:r>
            <a:r>
              <a:rPr lang="zh-CN" altLang="en-US" dirty="0"/>
              <a:t>便于对比</a:t>
            </a:r>
            <a:r>
              <a:rPr lang="en-US" altLang="zh-CN" dirty="0"/>
              <a:t>Dn</a:t>
            </a:r>
            <a:r>
              <a:rPr lang="zh-CN" altLang="en-US" dirty="0"/>
              <a:t>与</a:t>
            </a:r>
            <a:r>
              <a:rPr lang="en-US" altLang="zh-CN" dirty="0"/>
              <a:t>D~n</a:t>
            </a:r>
            <a:r>
              <a:rPr lang="zh-CN" altLang="en-US" dirty="0"/>
              <a:t>的余子式。作为求证，把需要证明的展开式写在黑板的左下角。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85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在证明推论</a:t>
            </a:r>
            <a:r>
              <a:rPr lang="en-US" altLang="zh-CN" dirty="0"/>
              <a:t>3.2.2</a:t>
            </a:r>
            <a:r>
              <a:rPr lang="zh-CN" altLang="en-US" dirty="0"/>
              <a:t>之前，补充一个关于余子式的引理。见补充材料。作为已知，把</a:t>
            </a:r>
            <a:r>
              <a:rPr lang="en-US" altLang="zh-CN" dirty="0"/>
              <a:t>Dn</a:t>
            </a:r>
            <a:r>
              <a:rPr lang="zh-CN" altLang="en-US" dirty="0"/>
              <a:t>写在黑板的左上角，并写出</a:t>
            </a:r>
            <a:r>
              <a:rPr lang="zh-CN" altLang="en-US" dirty="0">
                <a:ea typeface="华文新魏" pitchFamily="2" charset="-122"/>
              </a:rPr>
              <a:t>第</a:t>
            </a:r>
            <a:r>
              <a:rPr lang="en-US" altLang="zh-CN" i="1" dirty="0">
                <a:ea typeface="华文新魏" pitchFamily="2" charset="-122"/>
              </a:rPr>
              <a:t>i </a:t>
            </a:r>
            <a:r>
              <a:rPr lang="zh-CN" altLang="en-US" dirty="0">
                <a:ea typeface="华文新魏" pitchFamily="2" charset="-122"/>
              </a:rPr>
              <a:t>行、第</a:t>
            </a:r>
            <a:r>
              <a:rPr lang="en-US" altLang="zh-CN" i="1" dirty="0">
                <a:ea typeface="华文新魏" pitchFamily="2" charset="-122"/>
              </a:rPr>
              <a:t>j</a:t>
            </a:r>
            <a:r>
              <a:rPr lang="en-US" altLang="zh-CN" dirty="0">
                <a:ea typeface="华文新魏" pitchFamily="2" charset="-122"/>
              </a:rPr>
              <a:t> </a:t>
            </a:r>
            <a:r>
              <a:rPr lang="zh-CN" altLang="en-US" dirty="0">
                <a:ea typeface="华文新魏" pitchFamily="2" charset="-122"/>
              </a:rPr>
              <a:t>行的元素，</a:t>
            </a:r>
            <a:r>
              <a:rPr lang="zh-CN" altLang="en-US" dirty="0"/>
              <a:t>便于对比</a:t>
            </a:r>
            <a:r>
              <a:rPr lang="en-US" altLang="zh-CN" dirty="0"/>
              <a:t>Dn</a:t>
            </a:r>
            <a:r>
              <a:rPr lang="zh-CN" altLang="en-US" dirty="0"/>
              <a:t>与</a:t>
            </a:r>
            <a:r>
              <a:rPr lang="en-US" altLang="zh-CN" dirty="0"/>
              <a:t>D~</a:t>
            </a:r>
            <a:r>
              <a:rPr lang="zh-CN" altLang="en-US" dirty="0"/>
              <a:t>的余子式。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95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05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16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264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36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46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定理</a:t>
            </a:r>
            <a:r>
              <a:rPr lang="en-US" altLang="zh-CN" dirty="0"/>
              <a:t>3.2.2</a:t>
            </a:r>
            <a:r>
              <a:rPr lang="zh-CN" altLang="en-US" dirty="0"/>
              <a:t>的证明不讲。教材上定理</a:t>
            </a:r>
            <a:r>
              <a:rPr lang="en-US" altLang="zh-CN" dirty="0"/>
              <a:t>3.2.2</a:t>
            </a:r>
            <a:r>
              <a:rPr lang="zh-CN" altLang="en-US" dirty="0"/>
              <a:t>的证明是错的。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57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上三角行列式的转置行列式是下三角行列式。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67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斜上三角行列式的转置行列式仍然是斜上三角行列式，不是斜下三角行列式。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77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87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98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08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28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39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49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教材上是把它变形为上三角行列式求解。上课讲解时，换一个方法，按降阶法求解，写出详细的过程，并对比复杂程度。让学生抄写在书上相应的空白处。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59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教材上相应的空白处，写有另解。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69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教材上相应的地方，写有具体的整容手术。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80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教材上相应的地方，写有具体的整容手术。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90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005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教材上相应的空白处，写有具体的整容手术。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107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按第一列展开。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20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教材上相应的空白处，写有具体的整容手术。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31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教材上相应的空白处，写有另解。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41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提示学生：</a:t>
            </a:r>
            <a:r>
              <a:rPr lang="en-US" altLang="zh-CN" dirty="0"/>
              <a:t>P61</a:t>
            </a:r>
            <a:r>
              <a:rPr lang="zh-CN" altLang="en-US" dirty="0"/>
              <a:t>习题</a:t>
            </a:r>
            <a:r>
              <a:rPr lang="en-US" altLang="zh-CN" dirty="0"/>
              <a:t>7(3)</a:t>
            </a:r>
            <a:r>
              <a:rPr lang="zh-CN" altLang="en-US" dirty="0"/>
              <a:t>，归纳假设时，需要假设 </a:t>
            </a:r>
            <a:r>
              <a:rPr lang="en-US" altLang="zh-CN" i="1" dirty="0">
                <a:ea typeface="华文新魏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华文新魏" pitchFamily="2" charset="-122"/>
                <a:sym typeface="Symbol" panose="05050102010706020507" pitchFamily="18" charset="2"/>
              </a:rPr>
              <a:t>≤ </a:t>
            </a:r>
            <a:r>
              <a:rPr lang="en-US" altLang="zh-CN" i="1" dirty="0"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华文新魏" pitchFamily="2" charset="-122"/>
                <a:sym typeface="Symbol" panose="05050102010706020507" pitchFamily="18" charset="2"/>
              </a:rPr>
              <a:t>1 </a:t>
            </a:r>
            <a:r>
              <a:rPr lang="zh-CN" altLang="en-US" dirty="0">
                <a:ea typeface="华文新魏" pitchFamily="2" charset="-122"/>
                <a:sym typeface="Symbol" panose="05050102010706020507" pitchFamily="18" charset="2"/>
              </a:rPr>
              <a:t>时定理成立。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51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教材上相应的空白处，写有说明。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01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61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72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92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02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dirty="0"/>
              <a:t>A*</a:t>
            </a:r>
            <a:r>
              <a:rPr lang="zh-CN" altLang="en-US" dirty="0"/>
              <a:t>的元素特点：</a:t>
            </a:r>
            <a:r>
              <a:rPr lang="en-US" altLang="zh-CN" dirty="0"/>
              <a:t>A</a:t>
            </a:r>
            <a:r>
              <a:rPr lang="zh-CN" altLang="en-US" dirty="0"/>
              <a:t>的所有的代数余子式；</a:t>
            </a:r>
            <a:r>
              <a:rPr lang="en-US" altLang="zh-CN" dirty="0"/>
              <a:t>A*</a:t>
            </a:r>
            <a:r>
              <a:rPr lang="zh-CN" altLang="en-US" dirty="0"/>
              <a:t>的元素排列规律：</a:t>
            </a:r>
            <a:r>
              <a:rPr lang="en-US" altLang="zh-CN" dirty="0"/>
              <a:t>A*</a:t>
            </a:r>
            <a:r>
              <a:rPr lang="zh-CN" altLang="en-US" dirty="0"/>
              <a:t>的第</a:t>
            </a:r>
            <a:r>
              <a:rPr lang="en-US" altLang="zh-CN" dirty="0"/>
              <a:t>i</a:t>
            </a:r>
            <a:r>
              <a:rPr lang="zh-CN" altLang="en-US" dirty="0"/>
              <a:t>行元素恰好是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i</a:t>
            </a:r>
            <a:r>
              <a:rPr lang="zh-CN" altLang="en-US" dirty="0"/>
              <a:t>列元素的代数余子式，</a:t>
            </a:r>
            <a:r>
              <a:rPr lang="en-US" altLang="zh-CN" dirty="0"/>
              <a:t>A*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列元素恰好是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行元素的代数余子式。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13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让学生练一下。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23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具体计算一下第二行的两个乘积矩阵。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33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让学生把此推论抄写在书上相应的空白处。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43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对比一下一个数有倒数的情形。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54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11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64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黑体" panose="02010609060101010101" pitchFamily="49" charset="-122"/>
              </a:rPr>
              <a:t>当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的阶数大于</a:t>
            </a:r>
            <a:r>
              <a:rPr lang="en-US" altLang="zh-CN" dirty="0">
                <a:ea typeface="黑体" panose="02010609060101010101" pitchFamily="49" charset="-122"/>
              </a:rPr>
              <a:t>3</a:t>
            </a:r>
            <a:r>
              <a:rPr lang="zh-CN" altLang="en-US" dirty="0">
                <a:ea typeface="黑体" panose="02010609060101010101" pitchFamily="49" charset="-122"/>
              </a:rPr>
              <a:t>时，伴随矩阵法不适合手算。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74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84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95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05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15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25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36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46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华文新魏" pitchFamily="2" charset="-122"/>
                <a:sym typeface="Symbol" panose="05050102010706020507" pitchFamily="18" charset="2"/>
              </a:rPr>
              <a:t>讲推论</a:t>
            </a:r>
            <a:r>
              <a:rPr lang="en-US" altLang="zh-CN" dirty="0">
                <a:ea typeface="华文新魏" pitchFamily="2" charset="-122"/>
              </a:rPr>
              <a:t>3.4.2</a:t>
            </a:r>
            <a:r>
              <a:rPr lang="zh-CN" altLang="en-US" dirty="0">
                <a:ea typeface="华文新魏" pitchFamily="2" charset="-122"/>
                <a:sym typeface="Symbol" panose="05050102010706020507" pitchFamily="18" charset="2"/>
              </a:rPr>
              <a:t>之前，在黑板上对比：普通方程组之解的状况（三种情形）与系数矩阵的行列式之值（两种情形）的对应关系。</a:t>
            </a:r>
            <a:r>
              <a:rPr lang="zh-CN" altLang="en-US" dirty="0"/>
              <a:t>让学生抄写在书上相应的空白处。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565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31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42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>
                <a:ea typeface="华文新魏" pitchFamily="2" charset="-122"/>
              </a:rPr>
              <a:t>把“或</a:t>
            </a:r>
            <a:r>
              <a:rPr lang="zh-CN" altLang="en-US" dirty="0">
                <a:solidFill>
                  <a:srgbClr val="FF0000"/>
                </a:solidFill>
                <a:ea typeface="华文新魏" pitchFamily="2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ea typeface="华文新魏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华文新魏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华文新魏" pitchFamily="2" charset="-12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华文新魏" pitchFamily="2" charset="-122"/>
              </a:rPr>
              <a:t>j</a:t>
            </a:r>
            <a:r>
              <a:rPr lang="en-US" altLang="zh-CN" dirty="0">
                <a:solidFill>
                  <a:srgbClr val="FF0000"/>
                </a:solidFill>
                <a:ea typeface="华文新魏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ea typeface="华文新魏" pitchFamily="2" charset="-122"/>
              </a:rPr>
              <a:t>”，</a:t>
            </a:r>
            <a:r>
              <a:rPr lang="zh-CN" altLang="en-US" dirty="0"/>
              <a:t>让学生添加在教材上相关位置。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38600" y="990600"/>
            <a:ext cx="4876800" cy="2438400"/>
          </a:xfrm>
          <a:effectLst>
            <a:outerShdw dist="35921" dir="2700000" algn="ctr" rotWithShape="0">
              <a:schemeClr val="bg1"/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ea typeface="华文新魏" pitchFamily="2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648200"/>
            <a:ext cx="6858000" cy="609600"/>
          </a:xfrm>
        </p:spPr>
        <p:txBody>
          <a:bodyPr/>
          <a:lstStyle>
            <a:lvl1pPr marL="0" indent="0" algn="r">
              <a:buFontTx/>
              <a:buNone/>
              <a:defRPr sz="2400" i="1">
                <a:solidFill>
                  <a:srgbClr val="4776EB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38600" y="990600"/>
            <a:ext cx="4876800" cy="2438400"/>
          </a:xfrm>
          <a:effectLst>
            <a:outerShdw dist="35921" dir="2700000" algn="ctr" rotWithShape="0">
              <a:schemeClr val="bg1"/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ea typeface="华文新魏" pitchFamily="2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648200"/>
            <a:ext cx="6858000" cy="609600"/>
          </a:xfrm>
        </p:spPr>
        <p:txBody>
          <a:bodyPr/>
          <a:lstStyle>
            <a:lvl1pPr marL="0" indent="0" algn="r">
              <a:buFontTx/>
              <a:buNone/>
              <a:defRPr sz="2400" i="1">
                <a:solidFill>
                  <a:srgbClr val="4776EB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2" Type="http://schemas.openxmlformats.org/officeDocument/2006/relationships/image" Target="../media/image1.png"/><Relationship Id="rId11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10.xml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1.xml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4" Type="http://schemas.openxmlformats.org/officeDocument/2006/relationships/theme" Target="../theme/theme4.xml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6.xml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7.xml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8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9.xml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2146" name="Rectangle 2"/>
          <p:cNvSpPr>
            <a:spLocks noChangeArrowheads="1"/>
          </p:cNvSpPr>
          <p:nvPr/>
        </p:nvSpPr>
        <p:spPr bwMode="ltGray">
          <a:xfrm flipV="1">
            <a:off x="0" y="1065213"/>
            <a:ext cx="9144000" cy="873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2147" name="Line 3"/>
          <p:cNvSpPr>
            <a:spLocks noChangeShapeType="1"/>
          </p:cNvSpPr>
          <p:nvPr/>
        </p:nvSpPr>
        <p:spPr bwMode="ltGray">
          <a:xfrm>
            <a:off x="0" y="1096963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6" name="Object 4"/>
          <p:cNvGraphicFramePr/>
          <p:nvPr/>
        </p:nvGraphicFramePr>
        <p:xfrm>
          <a:off x="0" y="0"/>
          <a:ext cx="9144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12750800" imgH="2324100" progId="Photoshop.Image.7">
                  <p:embed/>
                </p:oleObj>
              </mc:Choice>
              <mc:Fallback>
                <p:oleObj name="" r:id="rId11" imgW="12750800" imgH="2324100" progId="Photoshop.Image.7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05600" y="6508750"/>
            <a:ext cx="2057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1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08750"/>
            <a:ext cx="2133600" cy="307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>
                <a:latin typeface="Verdan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3" name="Rectangle 8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162800" y="1143000"/>
            <a:ext cx="19812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b="1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rgbClr val="000000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62472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63496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0" y="0"/>
            <a:ext cx="611188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第三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章</a:t>
            </a: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行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列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式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0" y="0"/>
            <a:ext cx="611188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第三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章</a:t>
            </a: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行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列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式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</p:txBody>
      </p:sp>
      <p:pic>
        <p:nvPicPr>
          <p:cNvPr id="55304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2"/>
          <a:srcRect t="21693" b="43106"/>
          <a:stretch>
            <a:fillRect/>
          </a:stretch>
        </p:blipFill>
        <p:spPr>
          <a:xfrm>
            <a:off x="611188" y="0"/>
            <a:ext cx="1439862" cy="6302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56328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58376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59400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0" y="0"/>
            <a:ext cx="611188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第三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章</a:t>
            </a: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行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列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式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</p:txBody>
      </p:sp>
      <p:pic>
        <p:nvPicPr>
          <p:cNvPr id="60424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2"/>
          <a:srcRect t="21693" b="43106"/>
          <a:stretch>
            <a:fillRect/>
          </a:stretch>
        </p:blipFill>
        <p:spPr>
          <a:xfrm>
            <a:off x="611188" y="0"/>
            <a:ext cx="1439862" cy="6302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61448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6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6.wmf"/><Relationship Id="rId12" Type="http://schemas.openxmlformats.org/officeDocument/2006/relationships/notesSlide" Target="../notesSlides/notesSlide23.xml"/><Relationship Id="rId11" Type="http://schemas.openxmlformats.org/officeDocument/2006/relationships/vmlDrawing" Target="../drawings/vmlDrawing18.vml"/><Relationship Id="rId10" Type="http://schemas.openxmlformats.org/officeDocument/2006/relationships/slideLayout" Target="../slideLayouts/slideLayout62.xml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wmf"/><Relationship Id="rId11" Type="http://schemas.openxmlformats.org/officeDocument/2006/relationships/notesSlide" Target="../notesSlides/notesSlide24.xml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6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6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3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39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51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8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84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0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3.bin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4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66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6.xml"/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84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8.bin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7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4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51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9.xm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3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5.xml"/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84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5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6.xml"/><Relationship Id="rId8" Type="http://schemas.openxmlformats.org/officeDocument/2006/relationships/vmlDrawing" Target="../drawings/vmlDrawing41.vml"/><Relationship Id="rId7" Type="http://schemas.openxmlformats.org/officeDocument/2006/relationships/slideLayout" Target="../slideLayouts/slideLayout84.x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78.bin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80.wmf"/><Relationship Id="rId1" Type="http://schemas.openxmlformats.org/officeDocument/2006/relationships/oleObject" Target="../embeddings/oleObject81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8.xml"/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62.x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1.wmf"/><Relationship Id="rId1" Type="http://schemas.openxmlformats.org/officeDocument/2006/relationships/oleObject" Target="../embeddings/oleObject82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51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81.wmf"/><Relationship Id="rId1" Type="http://schemas.openxmlformats.org/officeDocument/2006/relationships/oleObject" Target="../embeddings/oleObject85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3.wmf"/><Relationship Id="rId11" Type="http://schemas.openxmlformats.org/officeDocument/2006/relationships/notesSlide" Target="../notesSlides/notesSlide61.xml"/><Relationship Id="rId10" Type="http://schemas.openxmlformats.org/officeDocument/2006/relationships/vmlDrawing" Target="../drawings/vmlDrawing45.vml"/><Relationship Id="rId1" Type="http://schemas.openxmlformats.org/officeDocument/2006/relationships/oleObject" Target="../embeddings/oleObject86.bin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90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9.wmf"/><Relationship Id="rId11" Type="http://schemas.openxmlformats.org/officeDocument/2006/relationships/notesSlide" Target="../notesSlides/notesSlide63.xml"/><Relationship Id="rId10" Type="http://schemas.openxmlformats.org/officeDocument/2006/relationships/vmlDrawing" Target="../drawings/vmlDrawing47.vml"/><Relationship Id="rId1" Type="http://schemas.openxmlformats.org/officeDocument/2006/relationships/oleObject" Target="../embeddings/oleObject92.bin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93.wmf"/><Relationship Id="rId1" Type="http://schemas.openxmlformats.org/officeDocument/2006/relationships/oleObject" Target="../embeddings/oleObject96.bin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97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6.wmf"/><Relationship Id="rId15" Type="http://schemas.openxmlformats.org/officeDocument/2006/relationships/notesSlide" Target="../notesSlides/notesSlide66.xml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84.xml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99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2.wmf"/><Relationship Id="rId17" Type="http://schemas.openxmlformats.org/officeDocument/2006/relationships/notesSlide" Target="../notesSlides/notesSlide67.xml"/><Relationship Id="rId16" Type="http://schemas.openxmlformats.org/officeDocument/2006/relationships/vmlDrawing" Target="../drawings/vmlDrawing51.vml"/><Relationship Id="rId15" Type="http://schemas.openxmlformats.org/officeDocument/2006/relationships/slideLayout" Target="../slideLayouts/slideLayout62.xml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05.bin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vmlDrawing" Target="../drawings/vmlDrawing52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12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51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51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6562" name="Picture 2" descr="pic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0"/>
            <a:ext cx="1447800" cy="1309688"/>
          </a:xfrm>
          <a:prstGeom prst="rect">
            <a:avLst/>
          </a:prstGeom>
          <a:solidFill>
            <a:srgbClr val="66FF33"/>
          </a:solidFill>
          <a:ln w="9525">
            <a:noFill/>
          </a:ln>
        </p:spPr>
      </p:pic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85938" y="1558925"/>
            <a:ext cx="6523038" cy="2301875"/>
          </a:xfrm>
          <a:solidFill>
            <a:schemeClr val="bg1">
              <a:alpha val="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第三章</a:t>
            </a:r>
            <a:b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br>
              <a:rPr kumimoji="0" lang="en-US" altLang="zh-CN" sz="4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行  列  式</a:t>
            </a:r>
            <a:endParaRPr kumimoji="0" lang="en-US" altLang="zh-CN" sz="4800" b="1" i="0" u="none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196" name="Text Box 3"/>
          <p:cNvSpPr txBox="1"/>
          <p:nvPr/>
        </p:nvSpPr>
        <p:spPr>
          <a:xfrm>
            <a:off x="971550" y="1052513"/>
            <a:ext cx="7345363" cy="231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定义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3.1.2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&gt;1)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9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所代表的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数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由以下递归方式计算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(1)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 det(</a:t>
            </a:r>
            <a:r>
              <a:rPr lang="en-US" altLang="zh-CN" sz="9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14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22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(2)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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1655763" y="3532188"/>
          <a:ext cx="64135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008630" imgH="761365" progId="Equation.DSMT4">
                  <p:embed/>
                </p:oleObj>
              </mc:Choice>
              <mc:Fallback>
                <p:oleObj name="" r:id="rId1" imgW="3008630" imgH="7613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5763" y="3532188"/>
                        <a:ext cx="6413500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3"/>
          <p:cNvSpPr txBox="1"/>
          <p:nvPr/>
        </p:nvSpPr>
        <p:spPr>
          <a:xfrm>
            <a:off x="971550" y="5229225"/>
            <a:ext cx="806450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特别地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一阶行列式记为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|,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它所代表的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数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就是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本身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221" name="Text Box 3"/>
          <p:cNvSpPr txBox="1"/>
          <p:nvPr/>
        </p:nvSpPr>
        <p:spPr>
          <a:xfrm>
            <a:off x="971550" y="1052513"/>
            <a:ext cx="4313238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3.1.3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求三阶行列式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3779838" y="1700213"/>
          <a:ext cx="208280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977900" imgH="749300" progId="Equation.DSMT4">
                  <p:embed/>
                </p:oleObj>
              </mc:Choice>
              <mc:Fallback>
                <p:oleObj name="" r:id="rId1" imgW="977900" imgH="749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9838" y="1700213"/>
                        <a:ext cx="2082800" cy="162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3"/>
          <p:cNvSpPr txBox="1"/>
          <p:nvPr/>
        </p:nvSpPr>
        <p:spPr>
          <a:xfrm>
            <a:off x="971550" y="3284538"/>
            <a:ext cx="77755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中元素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11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13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的余子式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并计算此三阶行列式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4192588" y="4221163"/>
          <a:ext cx="1379537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47700" imgH="749300" progId="Equation.DSMT4">
                  <p:embed/>
                </p:oleObj>
              </mc:Choice>
              <mc:Fallback>
                <p:oleObj name="" r:id="rId3" imgW="647700" imgH="749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2588" y="4221163"/>
                        <a:ext cx="1379537" cy="162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245" name="Text Box 3"/>
          <p:cNvSpPr txBox="1"/>
          <p:nvPr/>
        </p:nvSpPr>
        <p:spPr>
          <a:xfrm>
            <a:off x="971550" y="1052513"/>
            <a:ext cx="5570538" cy="611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3.1.4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隶书" pitchFamily="2" charset="-122"/>
              </a:rPr>
              <a:t>下三角行列式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10242" name="Object 3"/>
          <p:cNvGraphicFramePr/>
          <p:nvPr/>
        </p:nvGraphicFramePr>
        <p:xfrm>
          <a:off x="3181350" y="1714500"/>
          <a:ext cx="286543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345565" imgH="1002665" progId="Equation.DSMT4">
                  <p:embed/>
                </p:oleObj>
              </mc:Choice>
              <mc:Fallback>
                <p:oleObj name="" r:id="rId1" imgW="1345565" imgH="10026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1350" y="1714500"/>
                        <a:ext cx="2865438" cy="217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3198813" y="4540250"/>
          <a:ext cx="27305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282065" imgH="1002665" progId="Equation.DSMT4">
                  <p:embed/>
                </p:oleObj>
              </mc:Choice>
              <mc:Fallback>
                <p:oleObj name="" r:id="rId3" imgW="1282065" imgH="100266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8813" y="4540250"/>
                        <a:ext cx="2730500" cy="217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3"/>
          <p:cNvSpPr txBox="1"/>
          <p:nvPr/>
        </p:nvSpPr>
        <p:spPr>
          <a:xfrm>
            <a:off x="5949950" y="3929063"/>
            <a:ext cx="1979613" cy="652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隶书" pitchFamily="2" charset="-122"/>
              </a:rPr>
              <a:t>对角行列式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1269" name="Text Box 3"/>
          <p:cNvSpPr txBox="1"/>
          <p:nvPr/>
        </p:nvSpPr>
        <p:spPr>
          <a:xfrm>
            <a:off x="971550" y="1052513"/>
            <a:ext cx="6019800" cy="611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3.1.5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证明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隶书" pitchFamily="2" charset="-122"/>
              </a:rPr>
              <a:t>斜下三角行列式</a:t>
            </a:r>
            <a:endParaRPr lang="en-US" altLang="zh-CN" sz="2800" b="1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11266" name="Object 3"/>
          <p:cNvGraphicFramePr/>
          <p:nvPr/>
        </p:nvGraphicFramePr>
        <p:xfrm>
          <a:off x="909638" y="1785938"/>
          <a:ext cx="773430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632200" imgH="1016000" progId="Equation.DSMT4">
                  <p:embed/>
                </p:oleObj>
              </mc:Choice>
              <mc:Fallback>
                <p:oleObj name="" r:id="rId1" imgW="3632200" imgH="1016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9638" y="1785938"/>
                        <a:ext cx="7734300" cy="220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/>
          <p:nvPr/>
        </p:nvGraphicFramePr>
        <p:xfrm>
          <a:off x="1368425" y="4470400"/>
          <a:ext cx="6815138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199130" imgH="1002665" progId="Equation.DSMT4">
                  <p:embed/>
                </p:oleObj>
              </mc:Choice>
              <mc:Fallback>
                <p:oleObj name="" r:id="rId3" imgW="3199130" imgH="10026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8425" y="4470400"/>
                        <a:ext cx="6815138" cy="217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3"/>
          <p:cNvSpPr txBox="1"/>
          <p:nvPr/>
        </p:nvSpPr>
        <p:spPr>
          <a:xfrm>
            <a:off x="5949950" y="3929063"/>
            <a:ext cx="2338388" cy="652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隶书" pitchFamily="2" charset="-122"/>
              </a:rPr>
              <a:t>斜对角行列式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9635" name="Text Box 3"/>
          <p:cNvSpPr txBox="1"/>
          <p:nvPr/>
        </p:nvSpPr>
        <p:spPr>
          <a:xfrm>
            <a:off x="2000250" y="2060575"/>
            <a:ext cx="5256213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        业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P60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1(1)(3),  2(1)(3)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/>
          <p:nvPr/>
        </p:nvSpPr>
        <p:spPr>
          <a:xfrm>
            <a:off x="4308475" y="211138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回顾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0659" name="Rectangle 3"/>
          <p:cNvSpPr/>
          <p:nvPr/>
        </p:nvSpPr>
        <p:spPr>
          <a:xfrm>
            <a:off x="1425575" y="132873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二阶行列式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0660" name="Rectangle 5"/>
          <p:cNvSpPr/>
          <p:nvPr/>
        </p:nvSpPr>
        <p:spPr>
          <a:xfrm>
            <a:off x="4716463" y="161448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itchFamily="2" charset="-122"/>
              </a:rPr>
              <a:t>行列式与矩阵的区别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隶书" pitchFamily="2" charset="-122"/>
            </a:endParaRPr>
          </a:p>
        </p:txBody>
      </p:sp>
      <p:sp>
        <p:nvSpPr>
          <p:cNvPr id="70661" name="Rectangle 6"/>
          <p:cNvSpPr/>
          <p:nvPr/>
        </p:nvSpPr>
        <p:spPr>
          <a:xfrm>
            <a:off x="1423988" y="1905000"/>
            <a:ext cx="2228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阶行列式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0662" name="Rectangle 7"/>
          <p:cNvSpPr/>
          <p:nvPr/>
        </p:nvSpPr>
        <p:spPr>
          <a:xfrm>
            <a:off x="1452563" y="24923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余子式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Text Box 3"/>
          <p:cNvSpPr txBox="1"/>
          <p:nvPr/>
        </p:nvSpPr>
        <p:spPr>
          <a:xfrm>
            <a:off x="971550" y="1052513"/>
            <a:ext cx="7345363" cy="231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定义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3.1.2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&gt;1)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9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所代表的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数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由以下递归方式计算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(1)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 det(</a:t>
            </a:r>
            <a:r>
              <a:rPr lang="en-US" altLang="zh-CN" sz="9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14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22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(2)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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12290" name="Object 3"/>
          <p:cNvGraphicFramePr/>
          <p:nvPr/>
        </p:nvGraphicFramePr>
        <p:xfrm>
          <a:off x="1655763" y="3532188"/>
          <a:ext cx="64135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008630" imgH="761365" progId="Equation.DSMT4">
                  <p:embed/>
                </p:oleObj>
              </mc:Choice>
              <mc:Fallback>
                <p:oleObj name="" r:id="rId1" imgW="3008630" imgH="7613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5763" y="3532188"/>
                        <a:ext cx="6413500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3"/>
          <p:cNvSpPr txBox="1"/>
          <p:nvPr/>
        </p:nvSpPr>
        <p:spPr>
          <a:xfrm>
            <a:off x="971550" y="5229225"/>
            <a:ext cx="806450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特别地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一阶行列式记为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|,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它所代表的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数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就是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本身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2293" name="Rectangle 2"/>
          <p:cNvSpPr/>
          <p:nvPr/>
        </p:nvSpPr>
        <p:spPr>
          <a:xfrm>
            <a:off x="4308475" y="211138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回顾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ctrTitle" idx="4294967295"/>
          </p:nvPr>
        </p:nvSpPr>
        <p:spPr>
          <a:xfrm>
            <a:off x="1619250" y="1658938"/>
            <a:ext cx="6427788" cy="823912"/>
          </a:xfrm>
          <a:ln/>
        </p:spPr>
        <p:txBody>
          <a:bodyPr vert="horz" wrap="square" lIns="91440" tIns="45720" rIns="91440" bIns="45720" anchor="ctr">
            <a:sp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None/>
            </a:pPr>
            <a:r>
              <a:rPr lang="en-US" altLang="zh-CN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§3.2 </a:t>
            </a:r>
            <a:r>
              <a:rPr lang="zh-CN" altLang="en-US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行列式的性质</a:t>
            </a:r>
            <a:endParaRPr lang="zh-CN" altLang="en-US" sz="4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683" name="Text Box 3">
            <a:hlinkClick r:id="" action="ppaction://noaction"/>
          </p:cNvPr>
          <p:cNvSpPr txBox="1"/>
          <p:nvPr/>
        </p:nvSpPr>
        <p:spPr>
          <a:xfrm>
            <a:off x="2987675" y="3070225"/>
            <a:ext cx="3841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一、行列式的性质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71684" name="Text Box 4"/>
          <p:cNvSpPr txBox="1"/>
          <p:nvPr/>
        </p:nvSpPr>
        <p:spPr>
          <a:xfrm>
            <a:off x="2987675" y="3789363"/>
            <a:ext cx="3841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二、行列式的转置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71685" name="Text Box 3">
            <a:hlinkClick r:id="" action="ppaction://noaction"/>
          </p:cNvPr>
          <p:cNvSpPr txBox="1"/>
          <p:nvPr/>
        </p:nvSpPr>
        <p:spPr>
          <a:xfrm>
            <a:off x="2987675" y="4516438"/>
            <a:ext cx="4756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三、行列式性质的分类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3316" name="Text Box 3"/>
          <p:cNvSpPr txBox="1"/>
          <p:nvPr/>
        </p:nvSpPr>
        <p:spPr>
          <a:xfrm>
            <a:off x="971550" y="1087438"/>
            <a:ext cx="3740150" cy="1117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一、行列式的性质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设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7" name="Text Box 3"/>
          <p:cNvSpPr txBox="1"/>
          <p:nvPr/>
        </p:nvSpPr>
        <p:spPr>
          <a:xfrm>
            <a:off x="971550" y="4365625"/>
            <a:ext cx="7380288" cy="609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为元素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位置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的余子式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3314" name="Object 3"/>
          <p:cNvGraphicFramePr/>
          <p:nvPr/>
        </p:nvGraphicFramePr>
        <p:xfrm>
          <a:off x="2830513" y="2192338"/>
          <a:ext cx="35163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650365" imgH="1002665" progId="Equation.DSMT4">
                  <p:embed/>
                </p:oleObj>
              </mc:Choice>
              <mc:Fallback>
                <p:oleObj name="" r:id="rId1" imgW="1650365" imgH="10026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0513" y="2192338"/>
                        <a:ext cx="3516312" cy="217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4342" name="Text Box 3"/>
          <p:cNvSpPr txBox="1"/>
          <p:nvPr/>
        </p:nvSpPr>
        <p:spPr>
          <a:xfrm>
            <a:off x="971550" y="981075"/>
            <a:ext cx="7272338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交换行列式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2)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任意两行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得到的新行列式与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互为相反数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4343" name="Text Box 3"/>
          <p:cNvSpPr txBox="1"/>
          <p:nvPr/>
        </p:nvSpPr>
        <p:spPr>
          <a:xfrm>
            <a:off x="971550" y="5781675"/>
            <a:ext cx="6427788" cy="1031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证明见附录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1.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2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时可由行列式的定义直接验证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.)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" name="Object 3"/>
          <p:cNvGraphicFramePr/>
          <p:nvPr/>
        </p:nvGraphicFramePr>
        <p:xfrm>
          <a:off x="1619250" y="1989138"/>
          <a:ext cx="2759075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295400" imgH="1739900" progId="Equation.DSMT4">
                  <p:embed/>
                </p:oleObj>
              </mc:Choice>
              <mc:Fallback>
                <p:oleObj name="" r:id="rId1" imgW="1295400" imgH="17399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989138"/>
                        <a:ext cx="2759075" cy="377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5148263" y="1989138"/>
          <a:ext cx="2760662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295400" imgH="1739900" progId="Equation.DSMT4">
                  <p:embed/>
                </p:oleObj>
              </mc:Choice>
              <mc:Fallback>
                <p:oleObj name="" r:id="rId3" imgW="1295400" imgH="1739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989138"/>
                        <a:ext cx="2760662" cy="377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4481513" y="3644900"/>
          <a:ext cx="5953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78765" imgH="114300" progId="Equation.DSMT4">
                  <p:embed/>
                </p:oleObj>
              </mc:Choice>
              <mc:Fallback>
                <p:oleObj name="" r:id="rId5" imgW="278765" imgH="1143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1513" y="3644900"/>
                        <a:ext cx="595312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7586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"/>
          <a:srcRect t="21693" b="43106"/>
          <a:stretch>
            <a:fillRect/>
          </a:stretch>
        </p:blipFill>
        <p:spPr>
          <a:xfrm>
            <a:off x="611188" y="0"/>
            <a:ext cx="2941637" cy="128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7" name="Text Box 3"/>
          <p:cNvSpPr txBox="1"/>
          <p:nvPr/>
        </p:nvSpPr>
        <p:spPr>
          <a:xfrm>
            <a:off x="3227388" y="1560513"/>
            <a:ext cx="3216275" cy="34353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新魏" pitchFamily="2" charset="-122"/>
              </a:rPr>
              <a:t>本章主要内容：</a:t>
            </a:r>
            <a:endParaRPr lang="zh-CN" altLang="en-US" sz="2800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①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行列式的定义；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②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行列式的性质；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③</a:t>
            </a:r>
            <a:r>
              <a:rPr lang="zh-CN" altLang="en-US" sz="2800" dirty="0"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行列式的计算；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</a:rPr>
              <a:t>④</a:t>
            </a:r>
            <a:r>
              <a:rPr lang="zh-CN" altLang="en-US" sz="2800" dirty="0"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行列式的应用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.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364" name="Text Box 3"/>
          <p:cNvSpPr txBox="1"/>
          <p:nvPr/>
        </p:nvSpPr>
        <p:spPr>
          <a:xfrm>
            <a:off x="971550" y="1052513"/>
            <a:ext cx="7243763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若行列式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2)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有两行元素完全相同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等于零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" name="Object 3"/>
          <p:cNvGraphicFramePr/>
          <p:nvPr/>
        </p:nvGraphicFramePr>
        <p:xfrm>
          <a:off x="3143250" y="2349500"/>
          <a:ext cx="3300413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549400" imgH="1739900" progId="Equation.DSMT4">
                  <p:embed/>
                </p:oleObj>
              </mc:Choice>
              <mc:Fallback>
                <p:oleObj name="" r:id="rId1" imgW="1549400" imgH="1739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2349500"/>
                        <a:ext cx="3300413" cy="3770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8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6389" name="Text Box 3"/>
          <p:cNvSpPr txBox="1"/>
          <p:nvPr/>
        </p:nvSpPr>
        <p:spPr>
          <a:xfrm>
            <a:off x="971550" y="1146175"/>
            <a:ext cx="760095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2)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可以按任意一行展开计算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对任意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有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1017588" y="2524125"/>
          <a:ext cx="7442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3492500" imgH="749300" progId="Equation.DSMT4">
                  <p:embed/>
                </p:oleObj>
              </mc:Choice>
              <mc:Fallback>
                <p:oleObj name="" r:id="rId1" imgW="3492500" imgH="7493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7588" y="2524125"/>
                        <a:ext cx="74422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/>
          <p:nvPr/>
        </p:nvGraphicFramePr>
        <p:xfrm>
          <a:off x="1655763" y="5057775"/>
          <a:ext cx="64135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3008630" imgH="761365" progId="Equation.DSMT4">
                  <p:embed/>
                </p:oleObj>
              </mc:Choice>
              <mc:Fallback>
                <p:oleObj name="" r:id="rId3" imgW="3008630" imgH="7613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5763" y="5057775"/>
                        <a:ext cx="6413500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7410" name="Object 3"/>
          <p:cNvGraphicFramePr/>
          <p:nvPr/>
        </p:nvGraphicFramePr>
        <p:xfrm>
          <a:off x="1630363" y="2592388"/>
          <a:ext cx="6084887" cy="400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730500" imgH="1765300" progId="Equation.DSMT4">
                  <p:embed/>
                </p:oleObj>
              </mc:Choice>
              <mc:Fallback>
                <p:oleObj name="" r:id="rId1" imgW="2730500" imgH="17653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0363" y="2592388"/>
                        <a:ext cx="6084887" cy="400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/>
          <p:cNvSpPr txBox="1"/>
          <p:nvPr/>
        </p:nvSpPr>
        <p:spPr>
          <a:xfrm>
            <a:off x="971550" y="981075"/>
            <a:ext cx="6696075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证明思路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把行列式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的第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行依次与第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i-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第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i-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行进行交换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得到新的行列式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9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8440" name="Text Box 3"/>
          <p:cNvSpPr txBox="1"/>
          <p:nvPr/>
        </p:nvSpPr>
        <p:spPr>
          <a:xfrm>
            <a:off x="971550" y="1052513"/>
            <a:ext cx="6738938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对任意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如果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16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900113" y="1773238"/>
          <a:ext cx="71167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335655" imgH="266065" progId="Equation.DSMT4">
                  <p:embed/>
                </p:oleObj>
              </mc:Choice>
              <mc:Fallback>
                <p:oleObj name="" r:id="rId1" imgW="3335655" imgH="2660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773238"/>
                        <a:ext cx="7116762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3000375" y="2395538"/>
          <a:ext cx="3271838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536700" imgH="1739900" progId="Equation.DSMT4">
                  <p:embed/>
                </p:oleObj>
              </mc:Choice>
              <mc:Fallback>
                <p:oleObj name="" r:id="rId3" imgW="1536700" imgH="1739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75" y="2395538"/>
                        <a:ext cx="3271838" cy="377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/>
          <p:nvPr/>
        </p:nvGraphicFramePr>
        <p:xfrm>
          <a:off x="733425" y="6235700"/>
          <a:ext cx="80105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3754120" imgH="266065" progId="Equation.DSMT4">
                  <p:embed/>
                </p:oleObj>
              </mc:Choice>
              <mc:Fallback>
                <p:oleObj name="" r:id="rId5" imgW="3754120" imgH="26606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425" y="6235700"/>
                        <a:ext cx="80105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8027988" y="1844675"/>
          <a:ext cx="622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291465" imgH="177800" progId="Equation.DSMT4">
                  <p:embed/>
                </p:oleObj>
              </mc:Choice>
              <mc:Fallback>
                <p:oleObj name="" r:id="rId7" imgW="291465" imgH="177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27988" y="1844675"/>
                        <a:ext cx="6223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6286500" y="4044950"/>
          <a:ext cx="622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291465" imgH="177800" progId="Equation.DSMT4">
                  <p:embed/>
                </p:oleObj>
              </mc:Choice>
              <mc:Fallback>
                <p:oleObj name="" r:id="rId9" imgW="291465" imgH="177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0" y="4044950"/>
                        <a:ext cx="6223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2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9458" name="Object 3"/>
          <p:cNvGraphicFramePr/>
          <p:nvPr/>
        </p:nvGraphicFramePr>
        <p:xfrm>
          <a:off x="1120775" y="1768475"/>
          <a:ext cx="7115175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338830" imgH="799465" progId="Equation.DSMT4">
                  <p:embed/>
                </p:oleObj>
              </mc:Choice>
              <mc:Fallback>
                <p:oleObj name="" r:id="rId1" imgW="3338830" imgH="79946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0775" y="1768475"/>
                        <a:ext cx="7115175" cy="173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1908175" y="5641975"/>
          <a:ext cx="59261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781300" imgH="508000" progId="Equation.DSMT4">
                  <p:embed/>
                </p:oleObj>
              </mc:Choice>
              <mc:Fallback>
                <p:oleObj name="" r:id="rId3" imgW="2781300" imgH="508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5641975"/>
                        <a:ext cx="5926138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3"/>
          <p:cNvSpPr txBox="1"/>
          <p:nvPr/>
        </p:nvSpPr>
        <p:spPr>
          <a:xfrm>
            <a:off x="971550" y="3500438"/>
            <a:ext cx="7345363" cy="2392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itchFamily="2" charset="-122"/>
              </a:rPr>
              <a:t>       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itchFamily="2" charset="-122"/>
              </a:rPr>
              <a:t>补充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          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称为元素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位置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隶书" pitchFamily="2" charset="-122"/>
              </a:rPr>
              <a:t>代数余子式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记为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展开定理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Object 4"/>
          <p:cNvGraphicFramePr/>
          <p:nvPr/>
        </p:nvGraphicFramePr>
        <p:xfrm>
          <a:off x="2843213" y="3641725"/>
          <a:ext cx="15144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710565" imgH="266065" progId="Equation.DSMT4">
                  <p:embed/>
                </p:oleObj>
              </mc:Choice>
              <mc:Fallback>
                <p:oleObj name="" r:id="rId5" imgW="710565" imgH="266065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213" y="3641725"/>
                        <a:ext cx="1514475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3516313" y="4937125"/>
          <a:ext cx="23256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090930" imgH="266065" progId="Equation.DSMT4">
                  <p:embed/>
                </p:oleObj>
              </mc:Choice>
              <mc:Fallback>
                <p:oleObj name="" r:id="rId7" imgW="1090930" imgH="266065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6313" y="4937125"/>
                        <a:ext cx="2325687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3"/>
          <p:cNvSpPr txBox="1"/>
          <p:nvPr/>
        </p:nvSpPr>
        <p:spPr>
          <a:xfrm>
            <a:off x="971550" y="1052513"/>
            <a:ext cx="7272338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综合起来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我们有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0484" name="Text Box 3"/>
          <p:cNvSpPr txBox="1"/>
          <p:nvPr/>
        </p:nvSpPr>
        <p:spPr>
          <a:xfrm>
            <a:off x="971550" y="1052513"/>
            <a:ext cx="7345363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行列式某行元素的公因子可以提到行列式的符号外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1781175" y="2276475"/>
          <a:ext cx="6440488" cy="269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3022600" imgH="1244600" progId="Equation.DSMT4">
                  <p:embed/>
                </p:oleObj>
              </mc:Choice>
              <mc:Fallback>
                <p:oleObj name="" r:id="rId1" imgW="3022600" imgH="1244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1175" y="2276475"/>
                        <a:ext cx="6440488" cy="2697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3"/>
          <p:cNvSpPr txBox="1"/>
          <p:nvPr/>
        </p:nvSpPr>
        <p:spPr>
          <a:xfrm>
            <a:off x="971550" y="4941888"/>
            <a:ext cx="7561263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此性质同时表明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用一个数乘以行列式等于用该数乘以某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一行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的所有元素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而用一个数乘以矩阵等于用该数乘以矩阵的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每个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元素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1508" name="Text Box 3"/>
          <p:cNvSpPr txBox="1"/>
          <p:nvPr/>
        </p:nvSpPr>
        <p:spPr>
          <a:xfrm>
            <a:off x="971550" y="1185863"/>
            <a:ext cx="7529513" cy="231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3.2.3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若行列式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中某行元素全为零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0.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algn="just"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推论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3.2.4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若行列式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2)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中某两行元素对应成比例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0.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" name="Object 3"/>
          <p:cNvGraphicFramePr/>
          <p:nvPr/>
        </p:nvGraphicFramePr>
        <p:xfrm>
          <a:off x="3059113" y="3548063"/>
          <a:ext cx="3624262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01800" imgH="1739900" progId="Equation.DSMT4">
                  <p:embed/>
                </p:oleObj>
              </mc:Choice>
              <mc:Fallback>
                <p:oleObj name="" r:id="rId1" imgW="1701800" imgH="1739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3548063"/>
                        <a:ext cx="3624262" cy="319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2533" name="Text Box 3"/>
          <p:cNvSpPr txBox="1"/>
          <p:nvPr/>
        </p:nvSpPr>
        <p:spPr>
          <a:xfrm>
            <a:off x="971550" y="981075"/>
            <a:ext cx="7600950" cy="1039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性质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3.2.3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若行列式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某行每个元素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都可分解成两数的和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12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12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1,…,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1692275" y="4365625"/>
          <a:ext cx="614362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882900" imgH="1244600" progId="Equation.DSMT4">
                  <p:embed/>
                </p:oleObj>
              </mc:Choice>
              <mc:Fallback>
                <p:oleObj name="" r:id="rId1" imgW="2882900" imgH="1244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4365625"/>
                        <a:ext cx="6143625" cy="249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2555875" y="1987550"/>
          <a:ext cx="4573588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2146300" imgH="1244600" progId="Equation.DSMT4">
                  <p:embed/>
                </p:oleObj>
              </mc:Choice>
              <mc:Fallback>
                <p:oleObj name="" r:id="rId3" imgW="2146300" imgH="1244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1987550"/>
                        <a:ext cx="4573588" cy="237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7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3558" name="Text Box 3"/>
          <p:cNvSpPr txBox="1"/>
          <p:nvPr/>
        </p:nvSpPr>
        <p:spPr>
          <a:xfrm>
            <a:off x="971550" y="981075"/>
            <a:ext cx="74168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性质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3.2.4(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隶书" pitchFamily="2" charset="-122"/>
              </a:rPr>
              <a:t>整容手术性质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将行列式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的某一行的任意倍加到另一行上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行列式的值不变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3559" name="Text Box 3"/>
          <p:cNvSpPr txBox="1"/>
          <p:nvPr/>
        </p:nvSpPr>
        <p:spPr>
          <a:xfrm>
            <a:off x="1079500" y="5949950"/>
            <a:ext cx="7237413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在我们计算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具体</a:t>
            </a: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的行列式时, 此性质非常有用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!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585788" y="1989138"/>
          <a:ext cx="5354637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514600" imgH="1739900" progId="Equation.DSMT4">
                  <p:embed/>
                </p:oleObj>
              </mc:Choice>
              <mc:Fallback>
                <p:oleObj name="" r:id="rId1" imgW="2514600" imgH="17399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5788" y="1989138"/>
                        <a:ext cx="5354637" cy="377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6275388" y="1989138"/>
          <a:ext cx="2760662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295400" imgH="1739900" progId="Equation.DSMT4">
                  <p:embed/>
                </p:oleObj>
              </mc:Choice>
              <mc:Fallback>
                <p:oleObj name="" r:id="rId3" imgW="1295400" imgH="17399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388" y="1989138"/>
                        <a:ext cx="2760662" cy="377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5930900" y="3644900"/>
          <a:ext cx="29686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39700" imgH="114300" progId="Equation.DSMT4">
                  <p:embed/>
                </p:oleObj>
              </mc:Choice>
              <mc:Fallback>
                <p:oleObj name="" r:id="rId5" imgW="139700" imgH="1143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0900" y="3644900"/>
                        <a:ext cx="296863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4582" name="Text Box 3"/>
          <p:cNvSpPr txBox="1"/>
          <p:nvPr/>
        </p:nvSpPr>
        <p:spPr>
          <a:xfrm>
            <a:off x="971550" y="981075"/>
            <a:ext cx="3740150" cy="1117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二、行列式的转置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称行列式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4583" name="Text Box 3"/>
          <p:cNvSpPr txBox="1"/>
          <p:nvPr/>
        </p:nvSpPr>
        <p:spPr>
          <a:xfrm>
            <a:off x="971550" y="4292600"/>
            <a:ext cx="39401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转置行列式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记为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3397250" y="2133600"/>
          <a:ext cx="2759075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294765" imgH="1002665" progId="Equation.DSMT4">
                  <p:embed/>
                </p:oleObj>
              </mc:Choice>
              <mc:Fallback>
                <p:oleObj name="" r:id="rId1" imgW="1294765" imgH="1002665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7250" y="2133600"/>
                        <a:ext cx="2759075" cy="217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4819650" y="4392613"/>
          <a:ext cx="5937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279400" imgH="254000" progId="Equation.DSMT4">
                  <p:embed/>
                </p:oleObj>
              </mc:Choice>
              <mc:Fallback>
                <p:oleObj name="" r:id="rId3" imgW="279400" imgH="2540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9650" y="4392613"/>
                        <a:ext cx="59372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3"/>
          <p:cNvSpPr txBox="1"/>
          <p:nvPr/>
        </p:nvSpPr>
        <p:spPr>
          <a:xfrm>
            <a:off x="971550" y="4941888"/>
            <a:ext cx="23177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3.2.2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6" name="Object 4"/>
          <p:cNvGraphicFramePr/>
          <p:nvPr/>
        </p:nvGraphicFramePr>
        <p:xfrm>
          <a:off x="3563938" y="5040313"/>
          <a:ext cx="13493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634365" imgH="254000" progId="Equation.DSMT4">
                  <p:embed/>
                </p:oleObj>
              </mc:Choice>
              <mc:Fallback>
                <p:oleObj name="" r:id="rId5" imgW="634365" imgH="2540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938" y="5040313"/>
                        <a:ext cx="134937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3"/>
          <p:cNvSpPr txBox="1"/>
          <p:nvPr/>
        </p:nvSpPr>
        <p:spPr>
          <a:xfrm>
            <a:off x="971550" y="5624513"/>
            <a:ext cx="7488238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此定理表明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对行成立的性质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对列也一样成立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行、列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“地位”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相同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1619250" y="1658938"/>
            <a:ext cx="6427788" cy="823912"/>
          </a:xfrm>
          <a:ln/>
        </p:spPr>
        <p:txBody>
          <a:bodyPr vert="horz" wrap="square" lIns="91440" tIns="45720" rIns="91440" bIns="45720" anchor="ctr">
            <a:spAutoFit/>
          </a:bodyPr>
          <a:p>
            <a:pPr eaLnBrk="1" hangingPunct="1">
              <a:buClrTx/>
              <a:buSzTx/>
              <a:buFontTx/>
              <a:buNone/>
            </a:pPr>
            <a:r>
              <a:rPr lang="en-US" altLang="zh-CN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§3.1 </a:t>
            </a:r>
            <a:r>
              <a:rPr lang="zh-CN" altLang="en-US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行列式的定义</a:t>
            </a:r>
            <a:endParaRPr lang="zh-CN" altLang="en-US" sz="4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8611" name="Text Box 3">
            <a:hlinkClick r:id="" action="ppaction://noaction"/>
          </p:cNvPr>
          <p:cNvSpPr txBox="1"/>
          <p:nvPr/>
        </p:nvSpPr>
        <p:spPr>
          <a:xfrm>
            <a:off x="3203575" y="3076575"/>
            <a:ext cx="3384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一、二阶行列式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68612" name="Text Box 4"/>
          <p:cNvSpPr txBox="1"/>
          <p:nvPr/>
        </p:nvSpPr>
        <p:spPr>
          <a:xfrm>
            <a:off x="3203575" y="3795713"/>
            <a:ext cx="3155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二、</a:t>
            </a:r>
            <a:r>
              <a:rPr lang="en-US" altLang="zh-CN" sz="36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阶行列式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5604" name="Text Box 3"/>
          <p:cNvSpPr txBox="1"/>
          <p:nvPr/>
        </p:nvSpPr>
        <p:spPr>
          <a:xfrm>
            <a:off x="971550" y="1125538"/>
            <a:ext cx="5570538" cy="611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上三角行列式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5602" name="Object 3"/>
          <p:cNvGraphicFramePr/>
          <p:nvPr/>
        </p:nvGraphicFramePr>
        <p:xfrm>
          <a:off x="3321050" y="1773238"/>
          <a:ext cx="281305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320165" imgH="1002665" progId="Equation.DSMT4">
                  <p:embed/>
                </p:oleObj>
              </mc:Choice>
              <mc:Fallback>
                <p:oleObj name="" r:id="rId1" imgW="1320165" imgH="10026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1050" y="1773238"/>
                        <a:ext cx="2813050" cy="217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6628" name="Text Box 3"/>
          <p:cNvSpPr txBox="1"/>
          <p:nvPr/>
        </p:nvSpPr>
        <p:spPr>
          <a:xfrm>
            <a:off x="971550" y="1125538"/>
            <a:ext cx="5929313" cy="611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3.2.2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斜上三角行列式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6626" name="Object 3"/>
          <p:cNvGraphicFramePr/>
          <p:nvPr/>
        </p:nvGraphicFramePr>
        <p:xfrm>
          <a:off x="2673350" y="1812925"/>
          <a:ext cx="4110038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930400" imgH="1244600" progId="Equation.DSMT4">
                  <p:embed/>
                </p:oleObj>
              </mc:Choice>
              <mc:Fallback>
                <p:oleObj name="" r:id="rId1" imgW="1930400" imgH="1244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3350" y="1812925"/>
                        <a:ext cx="4110038" cy="2695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7652" name="Text Box 3"/>
          <p:cNvSpPr txBox="1"/>
          <p:nvPr/>
        </p:nvSpPr>
        <p:spPr>
          <a:xfrm>
            <a:off x="971550" y="1052513"/>
            <a:ext cx="6019800" cy="611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3.1.5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证明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隶书" pitchFamily="2" charset="-122"/>
              </a:rPr>
              <a:t>斜下三角行列式</a:t>
            </a:r>
            <a:endParaRPr lang="en-US" altLang="zh-CN" sz="2800" b="1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7650" name="Object 3"/>
          <p:cNvGraphicFramePr/>
          <p:nvPr/>
        </p:nvGraphicFramePr>
        <p:xfrm>
          <a:off x="2438400" y="1741488"/>
          <a:ext cx="4354513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044700" imgH="1409700" progId="Equation.DSMT4">
                  <p:embed/>
                </p:oleObj>
              </mc:Choice>
              <mc:Fallback>
                <p:oleObj name="" r:id="rId1" imgW="2044700" imgH="14097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741488"/>
                        <a:ext cx="4354513" cy="305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2707" name="Text Box 3"/>
          <p:cNvSpPr txBox="1"/>
          <p:nvPr/>
        </p:nvSpPr>
        <p:spPr>
          <a:xfrm>
            <a:off x="971550" y="1087438"/>
            <a:ext cx="4895850" cy="2655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三、性质分类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展开定理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2.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运算性质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3.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变形性质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4.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特殊形状行列式的性质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72708" name="Text Box 3"/>
          <p:cNvSpPr txBox="1"/>
          <p:nvPr/>
        </p:nvSpPr>
        <p:spPr>
          <a:xfrm>
            <a:off x="971550" y="3797300"/>
            <a:ext cx="5408613" cy="2289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itchFamily="2" charset="-122"/>
              </a:rPr>
              <a:t>思考</a:t>
            </a:r>
            <a:r>
              <a:rPr lang="en-US" altLang="zh-CN" sz="3600" dirty="0">
                <a:latin typeface="Times New Roman" panose="02020603050405020304" pitchFamily="18" charset="0"/>
                <a:ea typeface="华文隶书" pitchFamily="2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行列式与矩阵的联系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?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与矩阵初等变换的联系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?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2.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与矩阵运算的联系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?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2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3.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与初等矩阵的联系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?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72709" name="Rectangle 8"/>
          <p:cNvSpPr/>
          <p:nvPr/>
        </p:nvSpPr>
        <p:spPr>
          <a:xfrm>
            <a:off x="5943600" y="2276475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itchFamily="2" charset="-122"/>
              </a:rPr>
              <a:t>简化计算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行列式的性质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3731" name="Text Box 3"/>
          <p:cNvSpPr txBox="1"/>
          <p:nvPr/>
        </p:nvSpPr>
        <p:spPr>
          <a:xfrm>
            <a:off x="2411413" y="1916113"/>
            <a:ext cx="4017962" cy="846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        业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P60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3,  4(3)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/>
          <p:nvPr/>
        </p:nvSpPr>
        <p:spPr>
          <a:xfrm>
            <a:off x="4308475" y="211138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回顾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4755" name="Rectangle 3"/>
          <p:cNvSpPr/>
          <p:nvPr/>
        </p:nvSpPr>
        <p:spPr>
          <a:xfrm>
            <a:off x="1425575" y="132873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行列式的转置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4756" name="Rectangle 4"/>
          <p:cNvSpPr/>
          <p:nvPr/>
        </p:nvSpPr>
        <p:spPr>
          <a:xfrm>
            <a:off x="5702300" y="19732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itchFamily="2" charset="-122"/>
              </a:rPr>
              <a:t>简化计算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隶书" pitchFamily="2" charset="-122"/>
            </a:endParaRPr>
          </a:p>
        </p:txBody>
      </p:sp>
      <p:sp>
        <p:nvSpPr>
          <p:cNvPr id="74757" name="Rectangle 5"/>
          <p:cNvSpPr/>
          <p:nvPr/>
        </p:nvSpPr>
        <p:spPr>
          <a:xfrm>
            <a:off x="1423988" y="19050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行列式的性质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4758" name="Rectangle 6"/>
          <p:cNvSpPr/>
          <p:nvPr/>
        </p:nvSpPr>
        <p:spPr>
          <a:xfrm>
            <a:off x="1452563" y="24923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性质分类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/>
          </p:cNvSpPr>
          <p:nvPr>
            <p:ph type="ctrTitle" idx="4294967295"/>
          </p:nvPr>
        </p:nvSpPr>
        <p:spPr>
          <a:xfrm>
            <a:off x="1619250" y="1658938"/>
            <a:ext cx="6427788" cy="823912"/>
          </a:xfrm>
          <a:ln/>
        </p:spPr>
        <p:txBody>
          <a:bodyPr vert="horz" wrap="square" lIns="91440" tIns="45720" rIns="91440" bIns="45720" anchor="ctr">
            <a:sp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None/>
            </a:pPr>
            <a:r>
              <a:rPr lang="en-US" altLang="zh-CN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§3.3 </a:t>
            </a:r>
            <a:r>
              <a:rPr lang="zh-CN" altLang="en-US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行列式的计算</a:t>
            </a:r>
            <a:endParaRPr lang="zh-CN" altLang="en-US" sz="4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5779" name="Text Box 3">
            <a:hlinkClick r:id="" action="ppaction://noaction"/>
          </p:cNvPr>
          <p:cNvSpPr txBox="1"/>
          <p:nvPr/>
        </p:nvSpPr>
        <p:spPr>
          <a:xfrm>
            <a:off x="2555875" y="3062288"/>
            <a:ext cx="429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一、行列式按列展开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75780" name="Text Box 4"/>
          <p:cNvSpPr txBox="1"/>
          <p:nvPr/>
        </p:nvSpPr>
        <p:spPr>
          <a:xfrm>
            <a:off x="2560638" y="3781425"/>
            <a:ext cx="4756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二、行列式的计算方法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75781" name="Text Box 4"/>
          <p:cNvSpPr txBox="1"/>
          <p:nvPr/>
        </p:nvSpPr>
        <p:spPr>
          <a:xfrm>
            <a:off x="2560638" y="45085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三、例子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6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8677" name="Text Box 3"/>
          <p:cNvSpPr txBox="1"/>
          <p:nvPr/>
        </p:nvSpPr>
        <p:spPr>
          <a:xfrm>
            <a:off x="971550" y="1123950"/>
            <a:ext cx="5532438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一、行列式按列展开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3.3.1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对任意</a:t>
            </a:r>
            <a:r>
              <a:rPr lang="zh-CN" altLang="en-US" sz="14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有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1187450" y="2492375"/>
          <a:ext cx="70897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3326130" imgH="799465" progId="Equation.DSMT4">
                  <p:embed/>
                </p:oleObj>
              </mc:Choice>
              <mc:Fallback>
                <p:oleObj name="" r:id="rId1" imgW="3326130" imgH="79946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492375"/>
                        <a:ext cx="7089775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1754188" y="5516563"/>
          <a:ext cx="58991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2768600" imgH="508000" progId="Equation.DSMT4">
                  <p:embed/>
                </p:oleObj>
              </mc:Choice>
              <mc:Fallback>
                <p:oleObj name="" r:id="rId3" imgW="2768600" imgH="5080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4188" y="5516563"/>
                        <a:ext cx="5899150" cy="110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6803" name="Text Box 3"/>
          <p:cNvSpPr txBox="1"/>
          <p:nvPr/>
        </p:nvSpPr>
        <p:spPr>
          <a:xfrm>
            <a:off x="971550" y="1073150"/>
            <a:ext cx="7672388" cy="564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二、行列式计算的基本思路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低阶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二阶或三阶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直接按照定义进行计算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高阶行列式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①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利用性质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特别是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整容手术性质</a:t>
            </a: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将行列式变形为已学过的特殊形状行列式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然后利用特殊形状行列式的已知结果进行计算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en-US" sz="2800" dirty="0">
                <a:latin typeface="Times New Roman" panose="02020603050405020304" pitchFamily="18" charset="0"/>
              </a:rPr>
              <a:t>②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利用性质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特别是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整容手术性质</a:t>
            </a: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将行列式的某行或某列变形为有较多零元素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然后按行或按列展开进行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降阶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9700" name="Text Box 3"/>
          <p:cNvSpPr txBox="1"/>
          <p:nvPr/>
        </p:nvSpPr>
        <p:spPr>
          <a:xfrm>
            <a:off x="971550" y="1123950"/>
            <a:ext cx="5491163" cy="1163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三、例子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3.3.1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计算下面行列式的值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9698" name="Object 3"/>
          <p:cNvGraphicFramePr/>
          <p:nvPr/>
        </p:nvGraphicFramePr>
        <p:xfrm>
          <a:off x="2974975" y="2565400"/>
          <a:ext cx="332581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1561465" imgH="1002665" progId="Equation.DSMT4">
                  <p:embed/>
                </p:oleObj>
              </mc:Choice>
              <mc:Fallback>
                <p:oleObj name="" r:id="rId1" imgW="1561465" imgH="100266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4975" y="2565400"/>
                        <a:ext cx="3325813" cy="217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3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054" name="Text Box 3"/>
          <p:cNvSpPr txBox="1"/>
          <p:nvPr/>
        </p:nvSpPr>
        <p:spPr>
          <a:xfrm>
            <a:off x="1406525" y="1700213"/>
            <a:ext cx="26733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设二阶方阵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055" name="Text Box 3"/>
          <p:cNvSpPr txBox="1"/>
          <p:nvPr/>
        </p:nvSpPr>
        <p:spPr>
          <a:xfrm>
            <a:off x="1347788" y="3552825"/>
            <a:ext cx="8953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则称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3635375" y="2276475"/>
          <a:ext cx="227171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066800" imgH="508000" progId="Equation.DSMT4">
                  <p:embed/>
                </p:oleObj>
              </mc:Choice>
              <mc:Fallback>
                <p:oleObj name="" r:id="rId1" imgW="1066800" imgH="508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75" y="2276475"/>
                        <a:ext cx="2271713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2154238" y="3408363"/>
          <a:ext cx="135096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635000" imgH="508000" progId="Equation.DSMT4">
                  <p:embed/>
                </p:oleObj>
              </mc:Choice>
              <mc:Fallback>
                <p:oleObj name="" r:id="rId3" imgW="635000" imgH="5080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4238" y="3408363"/>
                        <a:ext cx="1350962" cy="110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3"/>
          <p:cNvSpPr txBox="1"/>
          <p:nvPr/>
        </p:nvSpPr>
        <p:spPr>
          <a:xfrm>
            <a:off x="3492500" y="3552825"/>
            <a:ext cx="463867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对应的</a:t>
            </a:r>
            <a:r>
              <a:rPr lang="zh-CN" altLang="zh-CN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二阶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057" name="Text Box 3"/>
          <p:cNvSpPr txBox="1"/>
          <p:nvPr/>
        </p:nvSpPr>
        <p:spPr>
          <a:xfrm>
            <a:off x="1331913" y="4365625"/>
            <a:ext cx="6624637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5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它代表一个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数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22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简记为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|,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1866900" y="5641975"/>
          <a:ext cx="57023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679700" imgH="508000" progId="Equation.DSMT4">
                  <p:embed/>
                </p:oleObj>
              </mc:Choice>
              <mc:Fallback>
                <p:oleObj name="" r:id="rId5" imgW="2679700" imgH="508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5641975"/>
                        <a:ext cx="5702300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2"/>
          <p:cNvSpPr/>
          <p:nvPr/>
        </p:nvSpPr>
        <p:spPr>
          <a:xfrm>
            <a:off x="1403350" y="1125538"/>
            <a:ext cx="33845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一、二阶行列式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0724" name="Text Box 3"/>
          <p:cNvSpPr txBox="1"/>
          <p:nvPr/>
        </p:nvSpPr>
        <p:spPr>
          <a:xfrm>
            <a:off x="971550" y="1052513"/>
            <a:ext cx="4494213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3.3.2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0722" name="Object 3"/>
          <p:cNvGraphicFramePr/>
          <p:nvPr/>
        </p:nvGraphicFramePr>
        <p:xfrm>
          <a:off x="2901950" y="1787525"/>
          <a:ext cx="3325813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561465" imgH="989965" progId="Equation.DSMT4">
                  <p:embed/>
                </p:oleObj>
              </mc:Choice>
              <mc:Fallback>
                <p:oleObj name="" r:id="rId1" imgW="1561465" imgH="9899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1950" y="1787525"/>
                        <a:ext cx="3325813" cy="214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3"/>
          <p:cNvSpPr txBox="1"/>
          <p:nvPr/>
        </p:nvSpPr>
        <p:spPr>
          <a:xfrm>
            <a:off x="971550" y="3716338"/>
            <a:ext cx="9842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8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31746" name="Object 3"/>
          <p:cNvGraphicFramePr/>
          <p:nvPr/>
        </p:nvGraphicFramePr>
        <p:xfrm>
          <a:off x="1390650" y="1052513"/>
          <a:ext cx="3325813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561465" imgH="989965" progId="Equation.DSMT4">
                  <p:embed/>
                </p:oleObj>
              </mc:Choice>
              <mc:Fallback>
                <p:oleObj name="" r:id="rId1" imgW="1561465" imgH="98996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0650" y="1052513"/>
                        <a:ext cx="3325813" cy="214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1908175" y="3298825"/>
          <a:ext cx="7056438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3884295" imgH="989965" progId="Equation.DSMT4">
                  <p:embed/>
                </p:oleObj>
              </mc:Choice>
              <mc:Fallback>
                <p:oleObj name="" r:id="rId3" imgW="3884295" imgH="989965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3298825"/>
                        <a:ext cx="7056438" cy="214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3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32770" name="Object 3"/>
          <p:cNvGraphicFramePr/>
          <p:nvPr/>
        </p:nvGraphicFramePr>
        <p:xfrm>
          <a:off x="2028825" y="1111250"/>
          <a:ext cx="470376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2208530" imgH="1002665" progId="Equation.DSMT4">
                  <p:embed/>
                </p:oleObj>
              </mc:Choice>
              <mc:Fallback>
                <p:oleObj name="" r:id="rId1" imgW="2208530" imgH="100266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28825" y="1111250"/>
                        <a:ext cx="4703763" cy="217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2005013" y="3500438"/>
          <a:ext cx="56769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2665730" imgH="1002665" progId="Equation.DSMT4">
                  <p:embed/>
                </p:oleObj>
              </mc:Choice>
              <mc:Fallback>
                <p:oleObj name="" r:id="rId3" imgW="2665730" imgH="1002665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5013" y="3500438"/>
                        <a:ext cx="5676900" cy="217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/>
          <p:nvPr/>
        </p:nvGraphicFramePr>
        <p:xfrm>
          <a:off x="1966913" y="5832475"/>
          <a:ext cx="35687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1675765" imgH="241300" progId="Equation.DSMT4">
                  <p:embed/>
                </p:oleObj>
              </mc:Choice>
              <mc:Fallback>
                <p:oleObj name="" r:id="rId5" imgW="1675765" imgH="241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6913" y="5832475"/>
                        <a:ext cx="35687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3796" name="Text Box 3"/>
          <p:cNvSpPr txBox="1"/>
          <p:nvPr/>
        </p:nvSpPr>
        <p:spPr>
          <a:xfrm>
            <a:off x="971550" y="1123950"/>
            <a:ext cx="4494213" cy="6048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3.3.3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3794" name="Object 3"/>
          <p:cNvGraphicFramePr/>
          <p:nvPr/>
        </p:nvGraphicFramePr>
        <p:xfrm>
          <a:off x="2197100" y="1938338"/>
          <a:ext cx="4733925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2222500" imgH="1485900" progId="Equation.DSMT4">
                  <p:embed/>
                </p:oleObj>
              </mc:Choice>
              <mc:Fallback>
                <p:oleObj name="" r:id="rId1" imgW="2222500" imgH="14859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7100" y="1938338"/>
                        <a:ext cx="4733925" cy="321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3"/>
          <p:cNvSpPr txBox="1"/>
          <p:nvPr/>
        </p:nvSpPr>
        <p:spPr>
          <a:xfrm>
            <a:off x="971550" y="5086350"/>
            <a:ext cx="9842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20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2643188" y="3929063"/>
          <a:ext cx="4624387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171700" imgH="1498600" progId="Equation.DSMT4">
                  <p:embed/>
                </p:oleObj>
              </mc:Choice>
              <mc:Fallback>
                <p:oleObj name="" r:id="rId1" imgW="2171700" imgH="149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3188" y="3929063"/>
                        <a:ext cx="4624387" cy="279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/>
          <p:nvPr/>
        </p:nvGraphicFramePr>
        <p:xfrm>
          <a:off x="2143125" y="1000125"/>
          <a:ext cx="5089525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2222500" imgH="1485900" progId="Equation.DSMT4">
                  <p:embed/>
                </p:oleObj>
              </mc:Choice>
              <mc:Fallback>
                <p:oleObj name="" r:id="rId3" imgW="2222500" imgH="14859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25" y="1000125"/>
                        <a:ext cx="5089525" cy="278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2571750" y="4000500"/>
          <a:ext cx="5491163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2578100" imgH="1485900" progId="Equation.DSMT4">
                  <p:embed/>
                </p:oleObj>
              </mc:Choice>
              <mc:Fallback>
                <p:oleObj name="" r:id="rId1" imgW="2578100" imgH="14859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50" y="4000500"/>
                        <a:ext cx="5491163" cy="278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"/>
          <p:cNvGraphicFramePr/>
          <p:nvPr/>
        </p:nvGraphicFramePr>
        <p:xfrm>
          <a:off x="2571750" y="1060450"/>
          <a:ext cx="4624388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2171700" imgH="1498600" progId="Equation.DSMT4">
                  <p:embed/>
                </p:oleObj>
              </mc:Choice>
              <mc:Fallback>
                <p:oleObj name="" r:id="rId3" imgW="2171700" imgH="149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1060450"/>
                        <a:ext cx="4624388" cy="279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9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1571625" y="3643313"/>
          <a:ext cx="5572125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2616200" imgH="1485900" progId="Equation.DSMT4">
                  <p:embed/>
                </p:oleObj>
              </mc:Choice>
              <mc:Fallback>
                <p:oleObj name="" r:id="rId1" imgW="2616200" imgH="14859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25" y="3643313"/>
                        <a:ext cx="5572125" cy="2643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1571625" y="6357938"/>
          <a:ext cx="1920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901065" imgH="241300" progId="Equation.DSMT4">
                  <p:embed/>
                </p:oleObj>
              </mc:Choice>
              <mc:Fallback>
                <p:oleObj name="" r:id="rId3" imgW="901065" imgH="241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6357938"/>
                        <a:ext cx="19208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5"/>
          <p:cNvGraphicFramePr/>
          <p:nvPr/>
        </p:nvGraphicFramePr>
        <p:xfrm>
          <a:off x="1571625" y="1000125"/>
          <a:ext cx="5491163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2578100" imgH="1485900" progId="Equation.DSMT4">
                  <p:embed/>
                </p:oleObj>
              </mc:Choice>
              <mc:Fallback>
                <p:oleObj name="" r:id="rId5" imgW="2578100" imgH="14859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1625" y="1000125"/>
                        <a:ext cx="5491163" cy="257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7892" name="Text Box 3"/>
          <p:cNvSpPr txBox="1"/>
          <p:nvPr/>
        </p:nvSpPr>
        <p:spPr>
          <a:xfrm>
            <a:off x="971550" y="1125538"/>
            <a:ext cx="7140575" cy="620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3.3.4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证明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均不为零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7890" name="Object 3"/>
          <p:cNvGraphicFramePr/>
          <p:nvPr/>
        </p:nvGraphicFramePr>
        <p:xfrm>
          <a:off x="1619250" y="1833563"/>
          <a:ext cx="6789738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3187700" imgH="2032000" progId="Equation.DSMT4">
                  <p:embed/>
                </p:oleObj>
              </mc:Choice>
              <mc:Fallback>
                <p:oleObj name="" r:id="rId1" imgW="3187700" imgH="20320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833563"/>
                        <a:ext cx="6789738" cy="440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7827" name="Text Box 3"/>
          <p:cNvSpPr txBox="1"/>
          <p:nvPr/>
        </p:nvSpPr>
        <p:spPr>
          <a:xfrm>
            <a:off x="971550" y="1103313"/>
            <a:ext cx="7848600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证明思路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对行列式的阶用数学归纳法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1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直接验证可知定理成立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假设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1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时定理成立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借助行列式的性质得到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递推关系式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然后利用归纳假设就可得到所需结果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8916" name="Text Box 3"/>
          <p:cNvSpPr txBox="1"/>
          <p:nvPr/>
        </p:nvSpPr>
        <p:spPr>
          <a:xfrm>
            <a:off x="971550" y="1125538"/>
            <a:ext cx="5032375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3.3.5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计算范德蒙行列式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8914" name="Object 3"/>
          <p:cNvGraphicFramePr/>
          <p:nvPr/>
        </p:nvGraphicFramePr>
        <p:xfrm>
          <a:off x="2843213" y="1916113"/>
          <a:ext cx="3841750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803400" imgH="1244600" progId="Equation.DSMT4">
                  <p:embed/>
                </p:oleObj>
              </mc:Choice>
              <mc:Fallback>
                <p:oleObj name="" r:id="rId1" imgW="1803400" imgH="1244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3841750" cy="2697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7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078" name="Text Box 3"/>
          <p:cNvSpPr txBox="1"/>
          <p:nvPr/>
        </p:nvSpPr>
        <p:spPr>
          <a:xfrm>
            <a:off x="971550" y="1125538"/>
            <a:ext cx="19621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3.1.1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074" name="Object 3"/>
          <p:cNvGraphicFramePr/>
          <p:nvPr/>
        </p:nvGraphicFramePr>
        <p:xfrm>
          <a:off x="2771775" y="1924050"/>
          <a:ext cx="10556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95300" imgH="495300" progId="Equation.DSMT4">
                  <p:embed/>
                </p:oleObj>
              </mc:Choice>
              <mc:Fallback>
                <p:oleObj name="" r:id="rId1" imgW="495300" imgH="495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1924050"/>
                        <a:ext cx="1055688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3852863" y="2225675"/>
          <a:ext cx="32988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547495" imgH="215900" progId="Equation.DSMT4">
                  <p:embed/>
                </p:oleObj>
              </mc:Choice>
              <mc:Fallback>
                <p:oleObj name="" r:id="rId3" imgW="1547495" imgH="2159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2863" y="2225675"/>
                        <a:ext cx="329882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3"/>
          <p:cNvSpPr txBox="1"/>
          <p:nvPr/>
        </p:nvSpPr>
        <p:spPr>
          <a:xfrm>
            <a:off x="971550" y="3397250"/>
            <a:ext cx="4673600" cy="6048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3.1.2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对于线性方程组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80" name="Text Box 3"/>
          <p:cNvSpPr txBox="1"/>
          <p:nvPr/>
        </p:nvSpPr>
        <p:spPr>
          <a:xfrm>
            <a:off x="971550" y="5229225"/>
            <a:ext cx="70802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22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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用消元法可求得其解为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6" name="Object 4"/>
          <p:cNvGraphicFramePr/>
          <p:nvPr/>
        </p:nvGraphicFramePr>
        <p:xfrm>
          <a:off x="3276600" y="4149725"/>
          <a:ext cx="267811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257300" imgH="508000" progId="Equation.DSMT4">
                  <p:embed/>
                </p:oleObj>
              </mc:Choice>
              <mc:Fallback>
                <p:oleObj name="" r:id="rId5" imgW="1257300" imgH="5080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4149725"/>
                        <a:ext cx="2678113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3.3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行列式的计算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8851" name="Text Box 3"/>
          <p:cNvSpPr txBox="1"/>
          <p:nvPr/>
        </p:nvSpPr>
        <p:spPr>
          <a:xfrm>
            <a:off x="1714500" y="1557338"/>
            <a:ext cx="6192838" cy="2335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课堂练习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P60-61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5(1),  7(1)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        业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P60-61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5(2),  6(2),  7(3)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思  考  题     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P61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6(1),  7(2)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ext Box 3"/>
          <p:cNvSpPr txBox="1"/>
          <p:nvPr/>
        </p:nvSpPr>
        <p:spPr>
          <a:xfrm>
            <a:off x="971550" y="1073150"/>
            <a:ext cx="7743825" cy="564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行列式计算的基本思路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低阶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二阶或三阶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直接按照定义进行计算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高阶行列式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①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利用性质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特别是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整容手术性质</a:t>
            </a: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将行列式变形为已学过的特殊形状行列式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然后利用特殊形状行列式的已知结果进行计算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en-US" sz="2800" dirty="0">
                <a:latin typeface="Times New Roman" panose="02020603050405020304" pitchFamily="18" charset="0"/>
              </a:rPr>
              <a:t>②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利用性质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特别是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整容手术性质</a:t>
            </a: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将行列式的某行或某列变形为有较多零元素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然后按行或按列展开进行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降阶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79875" name="Rectangle 2"/>
          <p:cNvSpPr/>
          <p:nvPr/>
        </p:nvSpPr>
        <p:spPr>
          <a:xfrm>
            <a:off x="4308475" y="211138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回顾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/>
          </p:cNvSpPr>
          <p:nvPr>
            <p:ph type="ctrTitle" idx="4294967295"/>
          </p:nvPr>
        </p:nvSpPr>
        <p:spPr>
          <a:xfrm>
            <a:off x="1619250" y="1658938"/>
            <a:ext cx="6427788" cy="823912"/>
          </a:xfrm>
          <a:ln/>
        </p:spPr>
        <p:txBody>
          <a:bodyPr vert="horz" wrap="square" lIns="91440" tIns="45720" rIns="91440" bIns="45720" anchor="ctr">
            <a:sp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None/>
            </a:pPr>
            <a:r>
              <a:rPr lang="en-US" altLang="zh-CN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§3.4 </a:t>
            </a:r>
            <a:r>
              <a:rPr lang="zh-CN" altLang="en-US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行列式的应用</a:t>
            </a:r>
            <a:endParaRPr lang="zh-CN" altLang="en-US" sz="4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0899" name="Text Box 3">
            <a:hlinkClick r:id="" action="ppaction://noaction"/>
          </p:cNvPr>
          <p:cNvSpPr txBox="1"/>
          <p:nvPr/>
        </p:nvSpPr>
        <p:spPr>
          <a:xfrm>
            <a:off x="2311400" y="3070225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一、矩阵可逆的新充要条件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80900" name="Text Box 4"/>
          <p:cNvSpPr txBox="1"/>
          <p:nvPr/>
        </p:nvSpPr>
        <p:spPr>
          <a:xfrm>
            <a:off x="2311400" y="3789363"/>
            <a:ext cx="4756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二、求逆矩阵的新方法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80901" name="Rectangle 6"/>
          <p:cNvSpPr/>
          <p:nvPr/>
        </p:nvSpPr>
        <p:spPr>
          <a:xfrm>
            <a:off x="2339975" y="4503738"/>
            <a:ext cx="5060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三、克莱姆</a:t>
            </a:r>
            <a:r>
              <a:rPr lang="en-US" altLang="zh-CN" sz="3600" dirty="0">
                <a:latin typeface="Times New Roman" panose="02020603050405020304" pitchFamily="18" charset="0"/>
                <a:ea typeface="华文新魏" pitchFamily="2" charset="-122"/>
              </a:rPr>
              <a:t>(Cramer)</a:t>
            </a:r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法则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>
          <a:xfrm>
            <a:off x="2627313" y="249238"/>
            <a:ext cx="48577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2.4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矩阵可逆的充要条件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1923" name="Text Box 3"/>
          <p:cNvSpPr txBox="1"/>
          <p:nvPr/>
        </p:nvSpPr>
        <p:spPr>
          <a:xfrm>
            <a:off x="971550" y="1155700"/>
            <a:ext cx="7458075" cy="342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2.4.1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是一个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则下列条件等价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(1)  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是可逆的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(2)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齐次线性方程组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AX</a:t>
            </a:r>
            <a:r>
              <a:rPr lang="en-US" altLang="zh-CN" sz="14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仅有零解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(3)  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行等价于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单位矩阵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(4)  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等于若干初等矩阵的乘积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9941" name="Text Box 3"/>
          <p:cNvSpPr txBox="1"/>
          <p:nvPr/>
        </p:nvSpPr>
        <p:spPr>
          <a:xfrm>
            <a:off x="971550" y="1123950"/>
            <a:ext cx="7600950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一、矩阵可逆的新充要条件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定义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3.4.1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]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为行列式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中元素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的余子式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(1)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sz="900" i="1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 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Symbol" panose="05050102010706020507" pitchFamily="18" charset="2"/>
              </a:rPr>
              <a:t>代数余子式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则称矩阵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2143125" y="3541713"/>
          <a:ext cx="384175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802765" imgH="1002665" progId="Equation.DSMT4">
                  <p:embed/>
                </p:oleObj>
              </mc:Choice>
              <mc:Fallback>
                <p:oleObj name="" r:id="rId1" imgW="1802765" imgH="100266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25" y="3541713"/>
                        <a:ext cx="3841750" cy="217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3"/>
          <p:cNvSpPr txBox="1"/>
          <p:nvPr/>
        </p:nvSpPr>
        <p:spPr>
          <a:xfrm>
            <a:off x="971550" y="5705475"/>
            <a:ext cx="7632700" cy="65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Symbol" panose="05050102010706020507" pitchFamily="18" charset="2"/>
              </a:rPr>
              <a:t>伴随矩阵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" name="Object 9"/>
          <p:cNvGraphicFramePr/>
          <p:nvPr/>
        </p:nvGraphicFramePr>
        <p:xfrm>
          <a:off x="6143625" y="4214813"/>
          <a:ext cx="12176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571500" imgH="330200" progId="Equation.DSMT4">
                  <p:embed/>
                </p:oleObj>
              </mc:Choice>
              <mc:Fallback>
                <p:oleObj name="" r:id="rId3" imgW="571500" imgH="330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3625" y="4214813"/>
                        <a:ext cx="1217613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5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0966" name="Text Box 3"/>
          <p:cNvSpPr txBox="1"/>
          <p:nvPr/>
        </p:nvSpPr>
        <p:spPr>
          <a:xfrm>
            <a:off x="971550" y="1052513"/>
            <a:ext cx="3236913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3.4.1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求矩阵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40962" name="Object 3"/>
          <p:cNvGraphicFramePr/>
          <p:nvPr/>
        </p:nvGraphicFramePr>
        <p:xfrm>
          <a:off x="3276600" y="1735138"/>
          <a:ext cx="25971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219200" imgH="749300" progId="Equation.DSMT4">
                  <p:embed/>
                </p:oleObj>
              </mc:Choice>
              <mc:Fallback>
                <p:oleObj name="" r:id="rId1" imgW="1219200" imgH="7493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1735138"/>
                        <a:ext cx="2597150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3"/>
          <p:cNvSpPr txBox="1"/>
          <p:nvPr/>
        </p:nvSpPr>
        <p:spPr>
          <a:xfrm>
            <a:off x="971550" y="3429000"/>
            <a:ext cx="20510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的伴随矩阵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1979613" y="4365625"/>
          <a:ext cx="31654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485900" imgH="749300" progId="Equation.DSMT4">
                  <p:embed/>
                </p:oleObj>
              </mc:Choice>
              <mc:Fallback>
                <p:oleObj name="" r:id="rId3" imgW="1485900" imgH="7493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4365625"/>
                        <a:ext cx="3165475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5219700" y="4365625"/>
          <a:ext cx="2408238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1129665" imgH="748665" progId="Equation.DSMT4">
                  <p:embed/>
                </p:oleObj>
              </mc:Choice>
              <mc:Fallback>
                <p:oleObj name="" r:id="rId5" imgW="1129665" imgH="748665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4365625"/>
                        <a:ext cx="2408238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9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1990" name="Text Box 3"/>
          <p:cNvSpPr txBox="1"/>
          <p:nvPr/>
        </p:nvSpPr>
        <p:spPr>
          <a:xfrm>
            <a:off x="971550" y="1125538"/>
            <a:ext cx="5608638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3.4.1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设矩阵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]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1543050" y="3206750"/>
          <a:ext cx="63579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2983230" imgH="495300" progId="Equation.DSMT4">
                  <p:embed/>
                </p:oleObj>
              </mc:Choice>
              <mc:Fallback>
                <p:oleObj name="" r:id="rId1" imgW="2983230" imgH="4953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3050" y="3206750"/>
                        <a:ext cx="6357938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1584325" y="4864100"/>
          <a:ext cx="63325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970530" imgH="495300" progId="Equation.DSMT4">
                  <p:embed/>
                </p:oleObj>
              </mc:Choice>
              <mc:Fallback>
                <p:oleObj name="" r:id="rId3" imgW="2970530" imgH="4953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4325" y="4864100"/>
                        <a:ext cx="6332538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/>
          <p:nvPr/>
        </p:nvGraphicFramePr>
        <p:xfrm>
          <a:off x="3136900" y="1844675"/>
          <a:ext cx="3248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1523365" imgH="241300" progId="Equation.DSMT4">
                  <p:embed/>
                </p:oleObj>
              </mc:Choice>
              <mc:Fallback>
                <p:oleObj name="" r:id="rId5" imgW="1523365" imgH="2413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6900" y="1844675"/>
                        <a:ext cx="3248025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971550" y="1114425"/>
            <a:ext cx="7343775" cy="2284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3.4.2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设矩阵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为两个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      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).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证明见附录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推论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可逆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0,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且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3563938" y="3573463"/>
          <a:ext cx="2736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282065" imgH="444500" progId="Equation.DSMT4">
                  <p:embed/>
                </p:oleObj>
              </mc:Choice>
              <mc:Fallback>
                <p:oleObj name="" r:id="rId1" imgW="1282065" imgH="4445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3573463"/>
                        <a:ext cx="273685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7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4038" name="Text Box 3"/>
          <p:cNvSpPr txBox="1"/>
          <p:nvPr/>
        </p:nvSpPr>
        <p:spPr>
          <a:xfrm>
            <a:off x="971550" y="1052513"/>
            <a:ext cx="6859588" cy="175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3.4.1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可逆的充要条件是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               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0.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此时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3573463" y="2819400"/>
          <a:ext cx="243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1143000" imgH="457200" progId="Equation.DSMT4">
                  <p:embed/>
                </p:oleObj>
              </mc:Choice>
              <mc:Fallback>
                <p:oleObj name="" r:id="rId1" imgW="1143000" imgH="4572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3463" y="2819400"/>
                        <a:ext cx="2438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3132138" y="4581525"/>
          <a:ext cx="3248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523365" imgH="241300" progId="Equation.DSMT4">
                  <p:embed/>
                </p:oleObj>
              </mc:Choice>
              <mc:Fallback>
                <p:oleObj name="" r:id="rId3" imgW="1523365" imgH="2413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4581525"/>
                        <a:ext cx="3248025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/>
          <p:nvPr/>
        </p:nvGraphicFramePr>
        <p:xfrm>
          <a:off x="2166938" y="5229225"/>
          <a:ext cx="51419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2411730" imgH="444500" progId="Equation.DSMT4">
                  <p:embed/>
                </p:oleObj>
              </mc:Choice>
              <mc:Fallback>
                <p:oleObj name="" r:id="rId5" imgW="2411730" imgH="4445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6938" y="5229225"/>
                        <a:ext cx="5141912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2947" name="Text Box 3"/>
          <p:cNvSpPr txBox="1"/>
          <p:nvPr/>
        </p:nvSpPr>
        <p:spPr>
          <a:xfrm>
            <a:off x="928688" y="1135063"/>
            <a:ext cx="7488237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3.4.1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若存在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阶方阵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sz="9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BA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可逆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9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4098" name="Object 3"/>
          <p:cNvGraphicFramePr/>
          <p:nvPr/>
        </p:nvGraphicFramePr>
        <p:xfrm>
          <a:off x="2200275" y="1773238"/>
          <a:ext cx="2947988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83665" imgH="1459865" progId="Equation.DSMT4">
                  <p:embed/>
                </p:oleObj>
              </mc:Choice>
              <mc:Fallback>
                <p:oleObj name="" r:id="rId1" imgW="1383665" imgH="14598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0275" y="1773238"/>
                        <a:ext cx="2947988" cy="316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3"/>
          <p:cNvSpPr txBox="1"/>
          <p:nvPr/>
        </p:nvSpPr>
        <p:spPr>
          <a:xfrm>
            <a:off x="3059113" y="5734050"/>
            <a:ext cx="2881312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这是一个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公式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解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!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65224" name="Object 8"/>
          <p:cNvGraphicFramePr/>
          <p:nvPr/>
        </p:nvGraphicFramePr>
        <p:xfrm>
          <a:off x="5176838" y="1268413"/>
          <a:ext cx="1627187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799465" imgH="989965" progId="Equation.DSMT4">
                  <p:embed/>
                </p:oleObj>
              </mc:Choice>
              <mc:Fallback>
                <p:oleObj name="" r:id="rId3" imgW="799465" imgH="9899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6838" y="1268413"/>
                        <a:ext cx="1627187" cy="201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/>
          <p:cNvGraphicFramePr/>
          <p:nvPr/>
        </p:nvGraphicFramePr>
        <p:xfrm>
          <a:off x="5176838" y="3357563"/>
          <a:ext cx="162718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799465" imgH="989965" progId="Equation.DSMT4">
                  <p:embed/>
                </p:oleObj>
              </mc:Choice>
              <mc:Fallback>
                <p:oleObj name="" r:id="rId5" imgW="799465" imgH="9899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6838" y="3357563"/>
                        <a:ext cx="1627187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5060" name="Text Box 3"/>
          <p:cNvSpPr txBox="1"/>
          <p:nvPr/>
        </p:nvSpPr>
        <p:spPr>
          <a:xfrm>
            <a:off x="971550" y="1123950"/>
            <a:ext cx="5545138" cy="1212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二、求逆矩阵的新方法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1.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伴随矩阵法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5061" name="Text Box 3"/>
          <p:cNvSpPr txBox="1"/>
          <p:nvPr/>
        </p:nvSpPr>
        <p:spPr>
          <a:xfrm>
            <a:off x="971550" y="2276475"/>
            <a:ext cx="3052763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3492500" y="3086100"/>
          <a:ext cx="243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143000" imgH="457200" progId="Equation.DSMT4">
                  <p:embed/>
                </p:oleObj>
              </mc:Choice>
              <mc:Fallback>
                <p:oleObj name="" r:id="rId1" imgW="1143000" imgH="457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2500" y="3086100"/>
                        <a:ext cx="2438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6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6087" name="Text Box 3"/>
          <p:cNvSpPr txBox="1"/>
          <p:nvPr/>
        </p:nvSpPr>
        <p:spPr>
          <a:xfrm>
            <a:off x="971550" y="1052513"/>
            <a:ext cx="3236913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3.4.1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设矩阵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6088" name="Text Box 3"/>
          <p:cNvSpPr txBox="1"/>
          <p:nvPr/>
        </p:nvSpPr>
        <p:spPr>
          <a:xfrm>
            <a:off x="971550" y="3357563"/>
            <a:ext cx="4973638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判断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是否可逆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若可逆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46082" name="Object 3"/>
          <p:cNvGraphicFramePr/>
          <p:nvPr/>
        </p:nvGraphicFramePr>
        <p:xfrm>
          <a:off x="3201988" y="1735138"/>
          <a:ext cx="26797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1257300" imgH="749300" progId="Equation.DSMT4">
                  <p:embed/>
                </p:oleObj>
              </mc:Choice>
              <mc:Fallback>
                <p:oleObj name="" r:id="rId1" imgW="1257300" imgH="7493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1988" y="1735138"/>
                        <a:ext cx="2679700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3851275" y="4114800"/>
          <a:ext cx="17319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811530" imgH="215900" progId="Equation.DSMT4">
                  <p:embed/>
                </p:oleObj>
              </mc:Choice>
              <mc:Fallback>
                <p:oleObj name="" r:id="rId3" imgW="811530" imgH="2159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4114800"/>
                        <a:ext cx="173196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1331913" y="4797425"/>
          <a:ext cx="28686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1346200" imgH="749300" progId="Equation.DSMT4">
                  <p:embed/>
                </p:oleObj>
              </mc:Choice>
              <mc:Fallback>
                <p:oleObj name="" r:id="rId5" imgW="1346200" imgH="749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4797425"/>
                        <a:ext cx="2868612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5022850" y="4797425"/>
          <a:ext cx="3436938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1612900" imgH="749300" progId="Equation.DSMT4">
                  <p:embed/>
                </p:oleObj>
              </mc:Choice>
              <mc:Fallback>
                <p:oleObj name="" r:id="rId7" imgW="1612900" imgH="7493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2850" y="4797425"/>
                        <a:ext cx="3436938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8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7109" name="Text Box 3"/>
          <p:cNvSpPr txBox="1"/>
          <p:nvPr/>
        </p:nvSpPr>
        <p:spPr>
          <a:xfrm>
            <a:off x="971550" y="1773238"/>
            <a:ext cx="7488238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3.4.1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若存在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阶方阵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sz="9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BA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可逆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9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47110" name="Text Box 3"/>
          <p:cNvSpPr txBox="1"/>
          <p:nvPr/>
        </p:nvSpPr>
        <p:spPr>
          <a:xfrm>
            <a:off x="971550" y="1123950"/>
            <a:ext cx="698500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寻找满足定义中的单方向条件的矩阵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7111" name="Text Box 3"/>
          <p:cNvSpPr txBox="1"/>
          <p:nvPr/>
        </p:nvSpPr>
        <p:spPr>
          <a:xfrm>
            <a:off x="971550" y="3255963"/>
            <a:ext cx="24955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.4.2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7112" name="Text Box 3"/>
          <p:cNvSpPr txBox="1"/>
          <p:nvPr/>
        </p:nvSpPr>
        <p:spPr>
          <a:xfrm>
            <a:off x="971550" y="4365625"/>
            <a:ext cx="7466013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是一个实系数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次多项式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又设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是一个方阵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记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2195513" y="3859213"/>
          <a:ext cx="5251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2461895" imgH="254000" progId="Equation.DSMT4">
                  <p:embed/>
                </p:oleObj>
              </mc:Choice>
              <mc:Fallback>
                <p:oleObj name="" r:id="rId1" imgW="2461895" imgH="2540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3859213"/>
                        <a:ext cx="525145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1835150" y="5013325"/>
          <a:ext cx="58213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2727960" imgH="254000" progId="Equation.DSMT4">
                  <p:embed/>
                </p:oleObj>
              </mc:Choice>
              <mc:Fallback>
                <p:oleObj name="" r:id="rId3" imgW="2727960" imgH="2540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5013325"/>
                        <a:ext cx="5821363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3"/>
          <p:cNvSpPr txBox="1"/>
          <p:nvPr/>
        </p:nvSpPr>
        <p:spPr>
          <a:xfrm>
            <a:off x="971550" y="5518150"/>
            <a:ext cx="7170738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证明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是零矩阵且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0,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可逆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4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8135" name="Text Box 3"/>
          <p:cNvSpPr txBox="1"/>
          <p:nvPr/>
        </p:nvSpPr>
        <p:spPr>
          <a:xfrm>
            <a:off x="971550" y="1052513"/>
            <a:ext cx="2519363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.4.3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8136" name="Text Box 3"/>
          <p:cNvSpPr txBox="1"/>
          <p:nvPr/>
        </p:nvSpPr>
        <p:spPr>
          <a:xfrm>
            <a:off x="971550" y="2854325"/>
            <a:ext cx="7796213" cy="1203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是一分块矩阵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分别是</a:t>
            </a:r>
            <a:r>
              <a:rPr lang="zh-CN" altLang="en-US" sz="9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阶和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t</a:t>
            </a:r>
            <a:r>
              <a:rPr lang="en-US" altLang="zh-CN" sz="900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阶可逆矩阵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证明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可逆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并求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9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48130" name="Object 3"/>
          <p:cNvGraphicFramePr/>
          <p:nvPr/>
        </p:nvGraphicFramePr>
        <p:xfrm>
          <a:off x="3681413" y="1781175"/>
          <a:ext cx="20843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977265" imgH="495300" progId="Equation.DSMT4">
                  <p:embed/>
                </p:oleObj>
              </mc:Choice>
              <mc:Fallback>
                <p:oleObj name="" r:id="rId1" imgW="977265" imgH="4953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1413" y="1781175"/>
                        <a:ext cx="2084387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2771775" y="5470525"/>
          <a:ext cx="36814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726565" imgH="520700" progId="Equation.DSMT4">
                  <p:embed/>
                </p:oleObj>
              </mc:Choice>
              <mc:Fallback>
                <p:oleObj name="" r:id="rId3" imgW="1726565" imgH="5207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5470525"/>
                        <a:ext cx="3681413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2339975" y="4221163"/>
          <a:ext cx="19494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913765" imgH="495300" progId="Equation.DSMT4">
                  <p:embed/>
                </p:oleObj>
              </mc:Choice>
              <mc:Fallback>
                <p:oleObj name="" r:id="rId5" imgW="913765" imgH="4953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4221163"/>
                        <a:ext cx="1949450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5991225" y="4581525"/>
          <a:ext cx="1244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583565" imgH="165100" progId="Equation.DSMT4">
                  <p:embed/>
                </p:oleObj>
              </mc:Choice>
              <mc:Fallback>
                <p:oleObj name="" r:id="rId7" imgW="583565" imgH="1651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1225" y="4581525"/>
                        <a:ext cx="124460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5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9156" name="Text Box 3"/>
          <p:cNvSpPr txBox="1"/>
          <p:nvPr/>
        </p:nvSpPr>
        <p:spPr>
          <a:xfrm>
            <a:off x="971550" y="1052513"/>
            <a:ext cx="5518150" cy="1203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三、克莱姆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(Cramer)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法则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个方程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个变元的线性方程组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9157" name="Text Box 3"/>
          <p:cNvSpPr txBox="1"/>
          <p:nvPr/>
        </p:nvSpPr>
        <p:spPr>
          <a:xfrm>
            <a:off x="971550" y="4437063"/>
            <a:ext cx="7673975" cy="2314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若令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    A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]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(3.4.5)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矩阵形式为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         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AX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2208213" y="2276475"/>
          <a:ext cx="63246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2970530" imgH="1002665" progId="Equation.DSMT4">
                  <p:embed/>
                </p:oleObj>
              </mc:Choice>
              <mc:Fallback>
                <p:oleObj name="" r:id="rId1" imgW="2970530" imgH="1002665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2276475"/>
                        <a:ext cx="6324600" cy="216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0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0181" name="Text Box 3"/>
          <p:cNvSpPr txBox="1"/>
          <p:nvPr/>
        </p:nvSpPr>
        <p:spPr>
          <a:xfrm>
            <a:off x="971550" y="981075"/>
            <a:ext cx="7416800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3.4.2 </a:t>
            </a:r>
            <a:r>
              <a:rPr lang="en-US" altLang="en-US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Cramer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隶书" pitchFamily="2" charset="-122"/>
              </a:rPr>
              <a:t>法则</a:t>
            </a:r>
            <a:r>
              <a:rPr lang="en-US" altLang="en-US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是线性方程组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(3.4.5)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的系数矩阵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则方程组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(3.4.5)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有惟一解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的充分必要条件是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0,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此时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这个惟一解为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3676650" y="3429000"/>
          <a:ext cx="44958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2108200" imgH="469900" progId="Equation.DSMT4">
                  <p:embed/>
                </p:oleObj>
              </mc:Choice>
              <mc:Fallback>
                <p:oleObj name="" r:id="rId1" imgW="2108200" imgH="4699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6650" y="3429000"/>
                        <a:ext cx="4495800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/>
          <p:nvPr/>
        </p:nvGraphicFramePr>
        <p:xfrm>
          <a:off x="1270000" y="4437063"/>
          <a:ext cx="6873875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2933700" imgH="1016000" progId="Equation.DSMT4">
                  <p:embed/>
                </p:oleObj>
              </mc:Choice>
              <mc:Fallback>
                <p:oleObj name="" r:id="rId3" imgW="2933700" imgH="1016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000" y="4437063"/>
                        <a:ext cx="6873875" cy="2379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8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51202" name="Object 3"/>
          <p:cNvGraphicFramePr/>
          <p:nvPr/>
        </p:nvGraphicFramePr>
        <p:xfrm>
          <a:off x="3449638" y="1493838"/>
          <a:ext cx="16224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698500" imgH="241300" progId="Equation.DSMT4">
                  <p:embed/>
                </p:oleObj>
              </mc:Choice>
              <mc:Fallback>
                <p:oleObj name="" r:id="rId1" imgW="698500" imgH="2413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9638" y="1493838"/>
                        <a:ext cx="1622425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955675" y="2538413"/>
          <a:ext cx="54737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2564130" imgH="444500" progId="Equation.DSMT4">
                  <p:embed/>
                </p:oleObj>
              </mc:Choice>
              <mc:Fallback>
                <p:oleObj name="" r:id="rId3" imgW="2564130" imgH="4445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5675" y="2538413"/>
                        <a:ext cx="547370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3"/>
          <p:cNvSpPr txBox="1"/>
          <p:nvPr/>
        </p:nvSpPr>
        <p:spPr>
          <a:xfrm>
            <a:off x="5938838" y="5876925"/>
            <a:ext cx="2881312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这是一个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公式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解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!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5" name="Object 6"/>
          <p:cNvGraphicFramePr/>
          <p:nvPr/>
        </p:nvGraphicFramePr>
        <p:xfrm>
          <a:off x="939800" y="3514725"/>
          <a:ext cx="6989763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3276600" imgH="1016000" progId="Equation.DSMT4">
                  <p:embed/>
                </p:oleObj>
              </mc:Choice>
              <mc:Fallback>
                <p:oleObj name="" r:id="rId5" imgW="3276600" imgH="10160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9800" y="3514725"/>
                        <a:ext cx="6989763" cy="220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928688" y="5768975"/>
          <a:ext cx="44704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2095500" imgH="469900" progId="Equation.DSMT4">
                  <p:embed/>
                </p:oleObj>
              </mc:Choice>
              <mc:Fallback>
                <p:oleObj name="" r:id="rId7" imgW="2095500" imgH="4699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8688" y="5768975"/>
                        <a:ext cx="4470400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/>
        </p:nvGraphicFramePr>
        <p:xfrm>
          <a:off x="2357438" y="1000125"/>
          <a:ext cx="11207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9" imgW="482600" imgH="748665" progId="Equation.DSMT4">
                  <p:embed/>
                </p:oleObj>
              </mc:Choice>
              <mc:Fallback>
                <p:oleObj name="" r:id="rId9" imgW="482600" imgH="748665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7438" y="1000125"/>
                        <a:ext cx="1120775" cy="157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/>
          <p:nvPr/>
        </p:nvGraphicFramePr>
        <p:xfrm>
          <a:off x="5033963" y="1327150"/>
          <a:ext cx="21812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1" imgW="939800" imgH="457200" progId="Equation.DSMT4">
                  <p:embed/>
                </p:oleObj>
              </mc:Choice>
              <mc:Fallback>
                <p:oleObj name="" r:id="rId11" imgW="939800" imgH="457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33963" y="1327150"/>
                        <a:ext cx="218122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3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2234" name="Text Box 3"/>
          <p:cNvSpPr txBox="1"/>
          <p:nvPr/>
        </p:nvSpPr>
        <p:spPr>
          <a:xfrm>
            <a:off x="971550" y="981075"/>
            <a:ext cx="4313238" cy="6048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3.4.4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解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线性方程组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2226" name="Object 3"/>
          <p:cNvGraphicFramePr/>
          <p:nvPr/>
        </p:nvGraphicFramePr>
        <p:xfrm>
          <a:off x="3097213" y="1628775"/>
          <a:ext cx="3275012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1536700" imgH="749300" progId="Equation.DSMT4">
                  <p:embed/>
                </p:oleObj>
              </mc:Choice>
              <mc:Fallback>
                <p:oleObj name="" r:id="rId1" imgW="1536700" imgH="7493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7213" y="1628775"/>
                        <a:ext cx="3275012" cy="162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1619250" y="3357563"/>
          <a:ext cx="25971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1219200" imgH="749300" progId="Equation.DSMT4">
                  <p:embed/>
                </p:oleObj>
              </mc:Choice>
              <mc:Fallback>
                <p:oleObj name="" r:id="rId3" imgW="1219200" imgH="7493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3357563"/>
                        <a:ext cx="2597150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/>
          <p:nvPr/>
        </p:nvGraphicFramePr>
        <p:xfrm>
          <a:off x="5540375" y="3898900"/>
          <a:ext cx="22717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1065530" imgH="215900" progId="Equation.DSMT4">
                  <p:embed/>
                </p:oleObj>
              </mc:Choice>
              <mc:Fallback>
                <p:oleObj name="" r:id="rId5" imgW="1065530" imgH="2159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0375" y="3898900"/>
                        <a:ext cx="227171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5827713" y="5191125"/>
          <a:ext cx="18399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862965" imgH="748665" progId="Equation.DSMT4">
                  <p:embed/>
                </p:oleObj>
              </mc:Choice>
              <mc:Fallback>
                <p:oleObj name="" r:id="rId7" imgW="862965" imgH="748665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7713" y="5191125"/>
                        <a:ext cx="1839912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2339975" y="5157788"/>
          <a:ext cx="20288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951865" imgH="228600" progId="Equation.DSMT4">
                  <p:embed/>
                </p:oleObj>
              </mc:Choice>
              <mc:Fallback>
                <p:oleObj name="" r:id="rId9" imgW="951865" imgH="2286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975" y="5157788"/>
                        <a:ext cx="202882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2339975" y="5734050"/>
          <a:ext cx="1892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1" imgW="889000" imgH="228600" progId="Equation.DSMT4">
                  <p:embed/>
                </p:oleObj>
              </mc:Choice>
              <mc:Fallback>
                <p:oleObj name="" r:id="rId11" imgW="889000" imgH="2286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975" y="5734050"/>
                        <a:ext cx="18923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/>
          <p:nvPr/>
        </p:nvGraphicFramePr>
        <p:xfrm>
          <a:off x="2339975" y="6319838"/>
          <a:ext cx="18129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3" imgW="850265" imgH="228600" progId="Equation.DSMT4">
                  <p:embed/>
                </p:oleObj>
              </mc:Choice>
              <mc:Fallback>
                <p:oleObj name="" r:id="rId13" imgW="850265" imgH="228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9975" y="6319838"/>
                        <a:ext cx="181292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3252" name="Text Box 3"/>
          <p:cNvSpPr txBox="1"/>
          <p:nvPr/>
        </p:nvSpPr>
        <p:spPr>
          <a:xfrm>
            <a:off x="971550" y="995363"/>
            <a:ext cx="62293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        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个方程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个变元的齐次线性方程组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53250" name="Object 3"/>
          <p:cNvGraphicFramePr/>
          <p:nvPr/>
        </p:nvGraphicFramePr>
        <p:xfrm>
          <a:off x="2387600" y="1689100"/>
          <a:ext cx="62166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2919730" imgH="1002665" progId="Equation.DSMT4">
                  <p:embed/>
                </p:oleObj>
              </mc:Choice>
              <mc:Fallback>
                <p:oleObj name="" r:id="rId1" imgW="2919730" imgH="100266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7600" y="1689100"/>
                        <a:ext cx="6216650" cy="216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3"/>
          <p:cNvSpPr txBox="1"/>
          <p:nvPr/>
        </p:nvSpPr>
        <p:spPr>
          <a:xfrm>
            <a:off x="971550" y="3929063"/>
            <a:ext cx="7416800" cy="289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3.4.2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设齐次线性方程组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(3.4.7)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的系数矩阵为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(3.4.7)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只有零解的充分必要条件是 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              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0.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(3.4.7)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有非零解的充分必要条件是 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              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zh-CN" sz="1200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=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0. 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3.4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行列式的应用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3971" name="Text Box 3"/>
          <p:cNvSpPr txBox="1"/>
          <p:nvPr/>
        </p:nvSpPr>
        <p:spPr>
          <a:xfrm>
            <a:off x="1857375" y="1773238"/>
            <a:ext cx="5807075" cy="137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6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课堂练习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P61-62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10,  11,  13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6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        业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P61-62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8,  9,  12(1),  14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125" name="Text Box 3"/>
          <p:cNvSpPr txBox="1"/>
          <p:nvPr/>
        </p:nvSpPr>
        <p:spPr>
          <a:xfrm>
            <a:off x="971550" y="1052513"/>
            <a:ext cx="3206750" cy="1031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二、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阶行列式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设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5126" name="Text Box 3"/>
          <p:cNvSpPr txBox="1"/>
          <p:nvPr/>
        </p:nvSpPr>
        <p:spPr>
          <a:xfrm>
            <a:off x="971550" y="3587750"/>
            <a:ext cx="895350" cy="561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则称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3017838" y="1916113"/>
          <a:ext cx="313848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739265" imgH="1002665" progId="Equation.DSMT4">
                  <p:embed/>
                </p:oleObj>
              </mc:Choice>
              <mc:Fallback>
                <p:oleObj name="" r:id="rId1" imgW="1739265" imgH="10026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7838" y="1916113"/>
                        <a:ext cx="3138487" cy="184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3"/>
          <p:cNvSpPr txBox="1"/>
          <p:nvPr/>
        </p:nvSpPr>
        <p:spPr>
          <a:xfrm>
            <a:off x="971550" y="5710238"/>
            <a:ext cx="76327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为矩阵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对应的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隶书" pitchFamily="2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阶行列式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它代表一个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数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简记为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|,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阶行列式的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元素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5" name="Object 3"/>
          <p:cNvGraphicFramePr/>
          <p:nvPr/>
        </p:nvGraphicFramePr>
        <p:xfrm>
          <a:off x="3563938" y="3860800"/>
          <a:ext cx="244792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294765" imgH="1002665" progId="Equation.DSMT4">
                  <p:embed/>
                </p:oleObj>
              </mc:Choice>
              <mc:Fallback>
                <p:oleObj name="" r:id="rId3" imgW="1294765" imgH="10026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8" y="3860800"/>
                        <a:ext cx="2447925" cy="192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9" name="Text Box 3"/>
          <p:cNvSpPr txBox="1"/>
          <p:nvPr/>
        </p:nvSpPr>
        <p:spPr>
          <a:xfrm>
            <a:off x="1260475" y="1052513"/>
            <a:ext cx="7056438" cy="3981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行列式与矩阵的区别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u="sng" dirty="0">
                <a:latin typeface="Times New Roman" panose="02020603050405020304" pitchFamily="18" charset="0"/>
                <a:ea typeface="华文新魏" pitchFamily="2" charset="-122"/>
              </a:rPr>
              <a:t>外观上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行列式是正方形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两边是用两条竖线夹起来的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而矩阵可以是矩形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两边是用括号括起来的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行列式</a:t>
            </a:r>
            <a:r>
              <a:rPr lang="zh-CN" altLang="en-US" sz="2800" u="sng" dirty="0">
                <a:latin typeface="Times New Roman" panose="02020603050405020304" pitchFamily="18" charset="0"/>
                <a:ea typeface="华文新魏" pitchFamily="2" charset="-122"/>
              </a:rPr>
              <a:t>形式上</a:t>
            </a: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是一个数表, 但</a:t>
            </a:r>
            <a:r>
              <a:rPr lang="zh-CN" altLang="zh-CN" sz="2800" i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实质上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数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而矩阵</a:t>
            </a:r>
            <a:r>
              <a:rPr lang="zh-CN" altLang="en-US" sz="2800" u="sng" dirty="0">
                <a:latin typeface="Times New Roman" panose="02020603050405020304" pitchFamily="18" charset="0"/>
                <a:ea typeface="华文新魏" pitchFamily="2" charset="-122"/>
              </a:rPr>
              <a:t>形式上</a:t>
            </a: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是一个数表, </a:t>
            </a:r>
            <a:r>
              <a:rPr lang="zh-CN" altLang="zh-CN" sz="2800" i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实质上</a:t>
            </a:r>
            <a:r>
              <a:rPr lang="zh-CN" altLang="zh-CN" sz="2800" dirty="0">
                <a:latin typeface="Times New Roman" panose="02020603050405020304" pitchFamily="18" charset="0"/>
                <a:ea typeface="华文新魏" pitchFamily="2" charset="-122"/>
              </a:rPr>
              <a:t>也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数表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2266950" y="5281613"/>
          <a:ext cx="135096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35000" imgH="508000" progId="Equation.DSMT4">
                  <p:embed/>
                </p:oleObj>
              </mc:Choice>
              <mc:Fallback>
                <p:oleObj name="" r:id="rId1" imgW="635000" imgH="508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6950" y="5281613"/>
                        <a:ext cx="1350963" cy="110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/>
          <p:nvPr/>
        </p:nvGraphicFramePr>
        <p:xfrm>
          <a:off x="5081588" y="5281613"/>
          <a:ext cx="222726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079500" imgH="508000" progId="Equation.DSMT4">
                  <p:embed/>
                </p:oleObj>
              </mc:Choice>
              <mc:Fallback>
                <p:oleObj name="" r:id="rId3" imgW="1079500" imgH="508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588" y="5281613"/>
                        <a:ext cx="2227262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2700338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3.1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行列式的定义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172" name="Text Box 3"/>
          <p:cNvSpPr txBox="1"/>
          <p:nvPr/>
        </p:nvSpPr>
        <p:spPr>
          <a:xfrm>
            <a:off x="971550" y="1052513"/>
            <a:ext cx="7458075" cy="1212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定义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阶行列式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9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中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去掉元素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所在的行和所在的列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得到一个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阶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行列式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7173" name="Text Box 3"/>
          <p:cNvSpPr txBox="1"/>
          <p:nvPr/>
        </p:nvSpPr>
        <p:spPr>
          <a:xfrm>
            <a:off x="971550" y="6094413"/>
            <a:ext cx="7720013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称为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9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中元素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位置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余子式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记为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1498600" y="2276475"/>
          <a:ext cx="6440488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022600" imgH="1765300" progId="Equation.DSMT4">
                  <p:embed/>
                </p:oleObj>
              </mc:Choice>
              <mc:Fallback>
                <p:oleObj name="" r:id="rId1" imgW="3022600" imgH="17653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8600" y="2276475"/>
                        <a:ext cx="6440488" cy="382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012TGP_GLOBAL_LIGHT_V3">
  <a:themeElements>
    <a:clrScheme name="3_012TGP_GLOBAL_LIGHT_V3 2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8AAECE"/>
      </a:accent1>
      <a:accent2>
        <a:srgbClr val="009999"/>
      </a:accent2>
      <a:accent3>
        <a:srgbClr val="FFFFFF"/>
      </a:accent3>
      <a:accent4>
        <a:srgbClr val="174578"/>
      </a:accent4>
      <a:accent5>
        <a:srgbClr val="C4D3E3"/>
      </a:accent5>
      <a:accent6>
        <a:srgbClr val="008A8A"/>
      </a:accent6>
      <a:hlink>
        <a:srgbClr val="CA3B1E"/>
      </a:hlink>
      <a:folHlink>
        <a:srgbClr val="003399"/>
      </a:folHlink>
    </a:clrScheme>
    <a:fontScheme name="3_012TGP_GLOBAL_LIGHT_V3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012TGP_GLOBAL_LIGHT_V3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8F94A7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C6C8D0"/>
        </a:accent5>
        <a:accent6>
          <a:srgbClr val="E78A2D"/>
        </a:accent6>
        <a:hlink>
          <a:srgbClr val="00CC99"/>
        </a:hlink>
        <a:folHlink>
          <a:srgbClr val="985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012TGP_GLOBAL_LIGHT_V3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AAECE"/>
        </a:accent1>
        <a:accent2>
          <a:srgbClr val="009999"/>
        </a:accent2>
        <a:accent3>
          <a:srgbClr val="FFFFFF"/>
        </a:accent3>
        <a:accent4>
          <a:srgbClr val="174578"/>
        </a:accent4>
        <a:accent5>
          <a:srgbClr val="C4D3E3"/>
        </a:accent5>
        <a:accent6>
          <a:srgbClr val="008A8A"/>
        </a:accent6>
        <a:hlink>
          <a:srgbClr val="CA3B1E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012TGP_GLOBAL_LIGHT_V3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59B2D1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5D5E5"/>
        </a:accent5>
        <a:accent6>
          <a:srgbClr val="B47FC3"/>
        </a:accent6>
        <a:hlink>
          <a:srgbClr val="33B97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9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9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2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2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3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Spring">
  <a:themeElements>
    <a:clrScheme name="12_Spr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6_Spring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6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7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7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默认设计模板">
  <a:themeElements>
    <a:clrScheme name="4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8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5509</Words>
  <Application>WPS 演示</Application>
  <PresentationFormat>全屏显示(4:3)</PresentationFormat>
  <Paragraphs>426</Paragraphs>
  <Slides>69</Slides>
  <Notes>69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112</vt:i4>
      </vt:variant>
      <vt:variant>
        <vt:lpstr>幻灯片标题</vt:lpstr>
      </vt:variant>
      <vt:variant>
        <vt:i4>69</vt:i4>
      </vt:variant>
    </vt:vector>
  </HeadingPairs>
  <TitlesOfParts>
    <vt:vector size="205" baseType="lpstr">
      <vt:lpstr>Arial</vt:lpstr>
      <vt:lpstr>宋体</vt:lpstr>
      <vt:lpstr>Wingdings</vt:lpstr>
      <vt:lpstr>Times New Roman</vt:lpstr>
      <vt:lpstr>Verdana</vt:lpstr>
      <vt:lpstr>隶书</vt:lpstr>
      <vt:lpstr>微软雅黑</vt:lpstr>
      <vt:lpstr>华文新魏</vt:lpstr>
      <vt:lpstr>华文隶书</vt:lpstr>
      <vt:lpstr>Symbol</vt:lpstr>
      <vt:lpstr>黑体</vt:lpstr>
      <vt:lpstr>MT Extra</vt:lpstr>
      <vt:lpstr>Arial Unicode MS</vt:lpstr>
      <vt:lpstr>3_012TGP_GLOBAL_LIGHT_V3</vt:lpstr>
      <vt:lpstr>2_默认设计模板</vt:lpstr>
      <vt:lpstr>3_默认设计模板</vt:lpstr>
      <vt:lpstr>2_Spring</vt:lpstr>
      <vt:lpstr>16_Spring</vt:lpstr>
      <vt:lpstr>6_Spring</vt:lpstr>
      <vt:lpstr>7_Spring</vt:lpstr>
      <vt:lpstr>4_默认设计模板</vt:lpstr>
      <vt:lpstr>8_Spring</vt:lpstr>
      <vt:lpstr>9_Spring</vt:lpstr>
      <vt:lpstr>12_Spring</vt:lpstr>
      <vt:lpstr>Photoshop.Image.7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数学分析 CALCULUS</dc:title>
  <dc:creator>hpy</dc:creator>
  <cp:lastModifiedBy>墨子</cp:lastModifiedBy>
  <cp:revision>1325</cp:revision>
  <dcterms:created xsi:type="dcterms:W3CDTF">2002-09-02T01:56:35Z</dcterms:created>
  <dcterms:modified xsi:type="dcterms:W3CDTF">2019-11-06T10:55:08Z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