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1" r:id="rId4"/>
    <p:sldMasterId id="2147483683" r:id="rId5"/>
    <p:sldMasterId id="2147483685" r:id="rId6"/>
    <p:sldMasterId id="2147483697" r:id="rId7"/>
    <p:sldMasterId id="2147483709" r:id="rId8"/>
    <p:sldMasterId id="2147483721" r:id="rId9"/>
    <p:sldMasterId id="2147483733" r:id="rId10"/>
    <p:sldMasterId id="2147483745" r:id="rId11"/>
    <p:sldMasterId id="2147483757" r:id="rId12"/>
  </p:sldMasterIdLst>
  <p:notesMasterIdLst>
    <p:notesMasterId r:id="rId14"/>
  </p:notesMasterIdLst>
  <p:handoutMasterIdLst>
    <p:handoutMasterId r:id="rId42"/>
  </p:handoutMasterIdLst>
  <p:sldIdLst>
    <p:sldId id="486" r:id="rId13"/>
    <p:sldId id="487" r:id="rId15"/>
    <p:sldId id="1011" r:id="rId16"/>
    <p:sldId id="1012" r:id="rId17"/>
    <p:sldId id="1016" r:id="rId18"/>
    <p:sldId id="1019" r:id="rId19"/>
    <p:sldId id="1021" r:id="rId20"/>
    <p:sldId id="1022" r:id="rId21"/>
    <p:sldId id="1023" r:id="rId22"/>
    <p:sldId id="1024" r:id="rId23"/>
    <p:sldId id="1026" r:id="rId24"/>
    <p:sldId id="1035" r:id="rId25"/>
    <p:sldId id="1044" r:id="rId26"/>
    <p:sldId id="1043" r:id="rId27"/>
    <p:sldId id="1046" r:id="rId28"/>
    <p:sldId id="1009" r:id="rId29"/>
    <p:sldId id="1027" r:id="rId30"/>
    <p:sldId id="1028" r:id="rId31"/>
    <p:sldId id="1029" r:id="rId32"/>
    <p:sldId id="1030" r:id="rId33"/>
    <p:sldId id="1040" r:id="rId34"/>
    <p:sldId id="1041" r:id="rId35"/>
    <p:sldId id="1032" r:id="rId36"/>
    <p:sldId id="1037" r:id="rId37"/>
    <p:sldId id="1045" r:id="rId38"/>
    <p:sldId id="1033" r:id="rId39"/>
    <p:sldId id="1034" r:id="rId40"/>
    <p:sldId id="952" r:id="rId4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99FFCC"/>
    <a:srgbClr val="FF3399"/>
    <a:srgbClr val="99FF99"/>
    <a:srgbClr val="66FF99"/>
    <a:srgbClr val="00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93"/>
    <p:restoredTop sz="85691"/>
  </p:normalViewPr>
  <p:slideViewPr>
    <p:cSldViewPr showGuides="1">
      <p:cViewPr varScale="1">
        <p:scale>
          <a:sx n="71" d="100"/>
          <a:sy n="71" d="100"/>
        </p:scale>
        <p:origin x="-128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7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7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325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427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52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632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73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041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4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24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34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定理</a:t>
            </a:r>
            <a:r>
              <a:rPr lang="en-US" altLang="zh-CN" dirty="0"/>
              <a:t>5.2.4</a:t>
            </a:r>
            <a:r>
              <a:rPr lang="zh-CN" altLang="en-US" dirty="0"/>
              <a:t>给出的是，</a:t>
            </a:r>
            <a:r>
              <a:rPr lang="zh-CN" altLang="en-US" dirty="0">
                <a:ea typeface="华文新魏" pitchFamily="2" charset="-122"/>
              </a:rPr>
              <a:t>方阵</a:t>
            </a:r>
            <a:r>
              <a:rPr lang="en-US" altLang="zh-CN" b="1" i="1" dirty="0">
                <a:ea typeface="华文新魏" pitchFamily="2" charset="-122"/>
              </a:rPr>
              <a:t>A </a:t>
            </a:r>
            <a:r>
              <a:rPr lang="zh-CN" altLang="en-US" dirty="0"/>
              <a:t>在“实数范围内”可对角化的充要条件。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45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553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65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75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该矩阵具有</a:t>
            </a:r>
            <a:r>
              <a:rPr lang="en-US" altLang="zh-CN" dirty="0"/>
              <a:t>n</a:t>
            </a:r>
            <a:r>
              <a:rPr lang="zh-CN" altLang="en-US" dirty="0"/>
              <a:t>个不同的特征值。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86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963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71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en-US" altLang="zh-CN" dirty="0"/>
              <a:t>(5.1.1)</a:t>
            </a:r>
            <a:r>
              <a:rPr lang="zh-CN" altLang="en-US" dirty="0"/>
              <a:t>的几何意义：共线。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813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91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01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120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222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38600" y="990600"/>
            <a:ext cx="4876800" cy="2438400"/>
          </a:xfrm>
          <a:effectLst>
            <a:outerShdw dist="35921" dir="2700000" algn="ctr" rotWithShape="0">
              <a:schemeClr val="bg1"/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ea typeface="华文新魏" pitchFamily="2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648200"/>
            <a:ext cx="6858000" cy="609600"/>
          </a:xfrm>
        </p:spPr>
        <p:txBody>
          <a:bodyPr/>
          <a:lstStyle>
            <a:lvl1pPr marL="0" indent="0" algn="r">
              <a:buFontTx/>
              <a:buNone/>
              <a:defRPr sz="2400" i="1">
                <a:solidFill>
                  <a:srgbClr val="4776EB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38600" y="990600"/>
            <a:ext cx="4876800" cy="2438400"/>
          </a:xfrm>
          <a:effectLst>
            <a:outerShdw dist="35921" dir="2700000" algn="ctr" rotWithShape="0">
              <a:schemeClr val="bg1"/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ea typeface="华文新魏" pitchFamily="2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648200"/>
            <a:ext cx="6858000" cy="609600"/>
          </a:xfrm>
        </p:spPr>
        <p:txBody>
          <a:bodyPr/>
          <a:lstStyle>
            <a:lvl1pPr marL="0" indent="0" algn="r">
              <a:buFontTx/>
              <a:buNone/>
              <a:defRPr sz="2400" i="1">
                <a:solidFill>
                  <a:srgbClr val="4776EB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862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5000"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524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524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2" Type="http://schemas.openxmlformats.org/officeDocument/2006/relationships/image" Target="../media/image1.png"/><Relationship Id="rId11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10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1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5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6.xml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7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8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9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2146" name="Rectangle 2"/>
          <p:cNvSpPr>
            <a:spLocks noChangeArrowheads="1"/>
          </p:cNvSpPr>
          <p:nvPr/>
        </p:nvSpPr>
        <p:spPr bwMode="ltGray">
          <a:xfrm flipV="1">
            <a:off x="0" y="1065213"/>
            <a:ext cx="9144000" cy="873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2147" name="Line 3"/>
          <p:cNvSpPr>
            <a:spLocks noChangeShapeType="1"/>
          </p:cNvSpPr>
          <p:nvPr/>
        </p:nvSpPr>
        <p:spPr bwMode="ltGray">
          <a:xfrm>
            <a:off x="0" y="1096963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6" name="Object 4"/>
          <p:cNvGraphicFramePr/>
          <p:nvPr/>
        </p:nvGraphicFramePr>
        <p:xfrm>
          <a:off x="0" y="0"/>
          <a:ext cx="9144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12750800" imgH="2324100" progId="Photoshop.Image.7">
                  <p:embed/>
                </p:oleObj>
              </mc:Choice>
              <mc:Fallback>
                <p:oleObj name="" r:id="rId11" imgW="12750800" imgH="2324100" progId="Photoshop.Image.7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052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05600" y="6508750"/>
            <a:ext cx="2057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1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08750"/>
            <a:ext cx="2133600" cy="307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1">
                <a:latin typeface="Verdana" panose="020B060403050404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3" name="Rectangle 8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162800" y="1143000"/>
            <a:ext cx="19812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b="1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rgbClr val="000000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五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特征值与特征向量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22536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五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特征值与特征向量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23560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5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0" y="0"/>
            <a:ext cx="611188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第五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章</a:t>
            </a:r>
            <a:b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b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特征值与特征向量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五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特征值与特征向量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15368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五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特征值与特征向量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17416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0" y="0"/>
            <a:ext cx="611188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第五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章</a:t>
            </a:r>
            <a:b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b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特征值与特征向量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</p:txBody>
      </p:sp>
      <p:pic>
        <p:nvPicPr>
          <p:cNvPr id="18440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2"/>
          <a:srcRect t="21693" b="43106"/>
          <a:stretch>
            <a:fillRect/>
          </a:stretch>
        </p:blipFill>
        <p:spPr>
          <a:xfrm>
            <a:off x="611188" y="0"/>
            <a:ext cx="1439862" cy="6302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五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特征值与特征向量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19464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五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特征值与特征向量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20488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86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7924800" cy="453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0" y="981075"/>
            <a:ext cx="395288" cy="4941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l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第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五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章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</a:b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宋体" panose="02010600030101010101" pitchFamily="2" charset="-122"/>
              </a:rPr>
              <a:t>特征值与特征向量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宋体" panose="02010600030101010101" pitchFamily="2" charset="-122"/>
            </a:endParaRPr>
          </a:p>
        </p:txBody>
      </p:sp>
      <p:pic>
        <p:nvPicPr>
          <p:cNvPr id="21512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3"/>
          <a:srcRect t="21693" b="43106"/>
          <a:stretch>
            <a:fillRect/>
          </a:stretch>
        </p:blipFill>
        <p:spPr>
          <a:xfrm>
            <a:off x="395288" y="0"/>
            <a:ext cx="1655762" cy="723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D9F1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95000"/>
        <a:buChar char="•"/>
        <a:defRPr sz="3200" b="1">
          <a:solidFill>
            <a:srgbClr val="005E5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D9F1F"/>
        </a:buClr>
        <a:buChar char="•"/>
        <a:defRPr sz="2800" b="1" i="1">
          <a:solidFill>
            <a:srgbClr val="4055F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b="1">
          <a:solidFill>
            <a:srgbClr val="005E5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67B0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rgbClr val="005E5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6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06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wmf"/><Relationship Id="rId17" Type="http://schemas.openxmlformats.org/officeDocument/2006/relationships/notesSlide" Target="../notesSlides/notesSlide22.xml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84.xml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4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wmf"/><Relationship Id="rId11" Type="http://schemas.openxmlformats.org/officeDocument/2006/relationships/notesSlide" Target="../notesSlides/notesSlide23.xml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3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wmf"/><Relationship Id="rId11" Type="http://schemas.openxmlformats.org/officeDocument/2006/relationships/notesSlide" Target="../notesSlides/notesSlide25.xml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6626" name="Picture 2" descr="pic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0"/>
            <a:ext cx="1447800" cy="1309688"/>
          </a:xfrm>
          <a:prstGeom prst="rect">
            <a:avLst/>
          </a:prstGeom>
          <a:solidFill>
            <a:srgbClr val="66FF33"/>
          </a:solidFill>
          <a:ln w="9525">
            <a:noFill/>
          </a:ln>
        </p:spPr>
      </p:pic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051050" y="1631950"/>
            <a:ext cx="5616575" cy="2301875"/>
          </a:xfrm>
          <a:solidFill>
            <a:schemeClr val="bg1">
              <a:alpha val="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第五章</a:t>
            </a:r>
            <a:b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br>
              <a:rPr kumimoji="0" lang="en-US" altLang="zh-CN" sz="4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</a:br>
            <a:r>
              <a:rPr kumimoji="0" lang="zh-CN" alt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宋体" panose="02010600030101010101" pitchFamily="2" charset="-122"/>
              </a:rPr>
              <a:t>特征值与特征向量</a:t>
            </a:r>
            <a:endParaRPr kumimoji="0" lang="en-US" altLang="zh-CN" sz="4800" b="1" i="0" u="none" strike="noStrike" kern="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2195513" y="249238"/>
            <a:ext cx="5670550" cy="579437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b="1" dirty="0">
                <a:solidFill>
                  <a:srgbClr val="000000"/>
                </a:solidFill>
                <a:ea typeface="华文隶书" pitchFamily="2" charset="-122"/>
              </a:rPr>
              <a:t>5.1 </a:t>
            </a:r>
            <a:r>
              <a:rPr lang="zh-CN" altLang="en-US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矩阵的特征值与特征向量</a:t>
            </a:r>
            <a:endParaRPr lang="zh-CN" altLang="en-US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971550" y="1081088"/>
            <a:ext cx="7200900" cy="566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三、特征多项式及特征值的性质  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2772" name="Text Box 3"/>
          <p:cNvSpPr txBox="1"/>
          <p:nvPr/>
        </p:nvSpPr>
        <p:spPr>
          <a:xfrm>
            <a:off x="971550" y="1671638"/>
            <a:ext cx="5567363" cy="197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定义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5.1.3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设矩阵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]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称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                   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11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22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nn</a:t>
            </a:r>
            <a:endParaRPr lang="en-US" altLang="zh-CN" sz="2800" i="1" baseline="-250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为矩阵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的迹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记为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tr(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即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              tr(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22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2"/>
          <p:cNvSpPr>
            <a:spLocks noGrp="1"/>
          </p:cNvSpPr>
          <p:nvPr>
            <p:ph type="title" idx="4294967295"/>
          </p:nvPr>
        </p:nvSpPr>
        <p:spPr>
          <a:xfrm>
            <a:off x="2195513" y="249238"/>
            <a:ext cx="5670550" cy="579437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b="1" dirty="0">
                <a:solidFill>
                  <a:srgbClr val="000000"/>
                </a:solidFill>
                <a:ea typeface="华文隶书" pitchFamily="2" charset="-122"/>
              </a:rPr>
              <a:t>5.1 </a:t>
            </a:r>
            <a:r>
              <a:rPr lang="zh-CN" altLang="en-US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矩阵的特征值与特征向量</a:t>
            </a:r>
            <a:endParaRPr lang="zh-CN" altLang="en-US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125" name="Text Box 3"/>
          <p:cNvSpPr txBox="1"/>
          <p:nvPr/>
        </p:nvSpPr>
        <p:spPr>
          <a:xfrm>
            <a:off x="971550" y="4429125"/>
            <a:ext cx="7272338" cy="2333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定理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5.1.4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矩阵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]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重根按重数计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(1)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tr(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(2)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5126" name="Text Box 3"/>
          <p:cNvSpPr txBox="1"/>
          <p:nvPr/>
        </p:nvSpPr>
        <p:spPr>
          <a:xfrm>
            <a:off x="971550" y="2392363"/>
            <a:ext cx="5397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2124075" y="2000250"/>
          <a:ext cx="53292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99995" imgH="254000" progId="Equation.DSMT4">
                  <p:embed/>
                </p:oleObj>
              </mc:Choice>
              <mc:Fallback>
                <p:oleObj name="" r:id="rId1" imgW="2499995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2000250"/>
                        <a:ext cx="532923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3563938" y="2786063"/>
          <a:ext cx="286543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308100" imgH="787400" progId="Equation.DSMT4">
                  <p:embed/>
                </p:oleObj>
              </mc:Choice>
              <mc:Fallback>
                <p:oleObj name="" r:id="rId3" imgW="1308100" imgH="7874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38" y="2786063"/>
                        <a:ext cx="2865437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10"/>
          <p:cNvSpPr/>
          <p:nvPr/>
        </p:nvSpPr>
        <p:spPr>
          <a:xfrm>
            <a:off x="971550" y="1000125"/>
            <a:ext cx="73009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定理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5.1.3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设矩阵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]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的特征多项式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2195513" y="249238"/>
            <a:ext cx="5670550" cy="579437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b="1" dirty="0">
                <a:solidFill>
                  <a:srgbClr val="000000"/>
                </a:solidFill>
                <a:ea typeface="华文隶书" pitchFamily="2" charset="-122"/>
              </a:rPr>
              <a:t>5.1 </a:t>
            </a:r>
            <a:r>
              <a:rPr lang="zh-CN" altLang="en-US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矩阵的特征值与特征向量</a:t>
            </a:r>
            <a:endParaRPr lang="zh-CN" altLang="en-US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3795" name="Text Box 3"/>
          <p:cNvSpPr txBox="1"/>
          <p:nvPr/>
        </p:nvSpPr>
        <p:spPr>
          <a:xfrm>
            <a:off x="1981200" y="1598613"/>
            <a:ext cx="5734050" cy="2246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7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课堂练习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P106-107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1(1)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 2,  14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7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        业 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P106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1(2)(3)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 7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914400">
              <a:lnSpc>
                <a:spcPct val="17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思  考  题       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P107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10,  12(1),  13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2"/>
          <p:cNvSpPr/>
          <p:nvPr/>
        </p:nvSpPr>
        <p:spPr>
          <a:xfrm>
            <a:off x="4308475" y="211138"/>
            <a:ext cx="120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回顾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148" name="Text Box 3"/>
          <p:cNvSpPr txBox="1"/>
          <p:nvPr/>
        </p:nvSpPr>
        <p:spPr>
          <a:xfrm>
            <a:off x="971550" y="1196975"/>
            <a:ext cx="7488238" cy="1017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设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如果存在数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非零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向量</a:t>
            </a:r>
            <a:r>
              <a:rPr lang="zh-CN" altLang="en-US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zh-CN" altLang="en-US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使得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6149" name="Text Box 3"/>
          <p:cNvSpPr txBox="1"/>
          <p:nvPr/>
        </p:nvSpPr>
        <p:spPr>
          <a:xfrm>
            <a:off x="971550" y="2617788"/>
            <a:ext cx="7632700" cy="1025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则称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的一个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 </a:t>
            </a:r>
            <a:r>
              <a:rPr lang="zh-CN" altLang="en-US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12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属于特征值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的一个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特征向量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6146" name="Object 3"/>
          <p:cNvGraphicFramePr/>
          <p:nvPr/>
        </p:nvGraphicFramePr>
        <p:xfrm>
          <a:off x="3746500" y="2143125"/>
          <a:ext cx="4786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247900" imgH="228600" progId="Equation.DSMT4">
                  <p:embed/>
                </p:oleObj>
              </mc:Choice>
              <mc:Fallback>
                <p:oleObj name="" r:id="rId1" imgW="22479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6500" y="2143125"/>
                        <a:ext cx="47863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3"/>
          <p:cNvSpPr txBox="1"/>
          <p:nvPr/>
        </p:nvSpPr>
        <p:spPr>
          <a:xfrm>
            <a:off x="1042988" y="3714750"/>
            <a:ext cx="7600950" cy="1039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数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是矩阵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的特征值的充分必要条件是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algn="ctr"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0.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6151" name="Text Box 3"/>
          <p:cNvSpPr txBox="1"/>
          <p:nvPr/>
        </p:nvSpPr>
        <p:spPr>
          <a:xfrm>
            <a:off x="1000125" y="4786313"/>
            <a:ext cx="7672388" cy="1987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向量</a:t>
            </a:r>
            <a:r>
              <a:rPr lang="zh-CN" altLang="en-US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zh-CN" altLang="en-US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的属于特征值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的特征向量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当且仅当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: 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是齐次线性方程组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MT Extra" panose="05050102010205020202" pitchFamily="18" charset="2"/>
            </a:endParaRPr>
          </a:p>
          <a:p>
            <a:pPr algn="ctr"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O</a:t>
            </a:r>
            <a:endParaRPr lang="en-US" altLang="zh-CN" sz="2800" b="1" i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非零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解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3"/>
          <p:cNvSpPr txBox="1"/>
          <p:nvPr/>
        </p:nvSpPr>
        <p:spPr>
          <a:xfrm>
            <a:off x="900113" y="1123950"/>
            <a:ext cx="7815262" cy="5649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求特征值与特征向量的方法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设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1.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计算特征多项式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2.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解特征方程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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0,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求出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3.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对于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的每一个特征值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900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求出对应的齐次线性方程组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                         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9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O</a:t>
            </a:r>
            <a:endParaRPr lang="en-US" altLang="zh-CN" sz="2800" b="1" i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的一个基础解系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的属于特征值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的任一特征向量都是此基础解系的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非零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线性组合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即线性组合中的系数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不全为零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4819" name="Rectangle 2"/>
          <p:cNvSpPr/>
          <p:nvPr/>
        </p:nvSpPr>
        <p:spPr>
          <a:xfrm>
            <a:off x="4308475" y="211138"/>
            <a:ext cx="120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回顾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Text Box 3"/>
          <p:cNvSpPr txBox="1"/>
          <p:nvPr/>
        </p:nvSpPr>
        <p:spPr>
          <a:xfrm>
            <a:off x="971550" y="4381500"/>
            <a:ext cx="7672388" cy="2333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矩阵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个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特征值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重根按重数计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)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必满足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(1) 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tr(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);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(2) 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det(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7173" name="Text Box 3"/>
          <p:cNvSpPr txBox="1"/>
          <p:nvPr/>
        </p:nvSpPr>
        <p:spPr>
          <a:xfrm>
            <a:off x="971550" y="2033588"/>
            <a:ext cx="1720850" cy="609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的系数为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7170" name="Object 3"/>
          <p:cNvGraphicFramePr/>
          <p:nvPr/>
        </p:nvGraphicFramePr>
        <p:xfrm>
          <a:off x="2124075" y="1571625"/>
          <a:ext cx="53292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499995" imgH="254000" progId="Equation.DSMT4">
                  <p:embed/>
                </p:oleObj>
              </mc:Choice>
              <mc:Fallback>
                <p:oleObj name="" r:id="rId1" imgW="2499995" imgH="2540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1571625"/>
                        <a:ext cx="532923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/>
          <p:nvPr/>
        </p:nvGraphicFramePr>
        <p:xfrm>
          <a:off x="3563938" y="2492375"/>
          <a:ext cx="286543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308100" imgH="787400" progId="Equation.DSMT4">
                  <p:embed/>
                </p:oleObj>
              </mc:Choice>
              <mc:Fallback>
                <p:oleObj name="" r:id="rId3" imgW="1308100" imgH="7874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38" y="2492375"/>
                        <a:ext cx="2865437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0"/>
          <p:cNvSpPr/>
          <p:nvPr/>
        </p:nvSpPr>
        <p:spPr>
          <a:xfrm>
            <a:off x="971550" y="1000125"/>
            <a:ext cx="7300913" cy="542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矩阵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的特征多项式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7175" name="Rectangle 2"/>
          <p:cNvSpPr/>
          <p:nvPr/>
        </p:nvSpPr>
        <p:spPr>
          <a:xfrm>
            <a:off x="4308475" y="211138"/>
            <a:ext cx="120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回顾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ctrTitle" idx="4294967295"/>
          </p:nvPr>
        </p:nvSpPr>
        <p:spPr>
          <a:xfrm>
            <a:off x="1643063" y="1481138"/>
            <a:ext cx="6357937" cy="830262"/>
          </a:xfrm>
          <a:ln/>
        </p:spPr>
        <p:txBody>
          <a:bodyPr vert="horz" wrap="square" lIns="91440" tIns="45720" rIns="91440" bIns="45720" anchor="ctr">
            <a:sp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None/>
            </a:pPr>
            <a:r>
              <a:rPr lang="en-US" altLang="zh-CN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§5.2 </a:t>
            </a:r>
            <a:r>
              <a:rPr lang="zh-CN" altLang="en-US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矩阵对角化问题</a:t>
            </a:r>
            <a:endParaRPr lang="zh-CN" altLang="en-US" sz="4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5843" name="Text Box 3">
            <a:hlinkClick r:id="" action="ppaction://noaction"/>
          </p:cNvPr>
          <p:cNvSpPr txBox="1"/>
          <p:nvPr/>
        </p:nvSpPr>
        <p:spPr>
          <a:xfrm>
            <a:off x="2962275" y="2924175"/>
            <a:ext cx="3384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一、矩阵的相似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5844" name="Text Box 4"/>
          <p:cNvSpPr txBox="1"/>
          <p:nvPr/>
        </p:nvSpPr>
        <p:spPr>
          <a:xfrm>
            <a:off x="2962275" y="3636963"/>
            <a:ext cx="3841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二、矩阵的对角化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2555875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6867" name="Text Box 3"/>
          <p:cNvSpPr txBox="1"/>
          <p:nvPr/>
        </p:nvSpPr>
        <p:spPr>
          <a:xfrm>
            <a:off x="971550" y="1123950"/>
            <a:ext cx="7705725" cy="342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一、矩阵的相似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5.2.1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zh-CN" altLang="en-US" sz="14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为两个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如果存在可逆矩阵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使得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     T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AT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则称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  <a:sym typeface="Symbol" panose="05050102010706020507" pitchFamily="18" charset="2"/>
              </a:rPr>
              <a:t>相似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记为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注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矩阵的相似具有反身性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对称性和传递性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Rectangle 2"/>
          <p:cNvSpPr>
            <a:spLocks noGrp="1"/>
          </p:cNvSpPr>
          <p:nvPr>
            <p:ph type="title" idx="4294967295"/>
          </p:nvPr>
        </p:nvSpPr>
        <p:spPr>
          <a:xfrm>
            <a:off x="2555875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197" name="Text Box 3"/>
          <p:cNvSpPr txBox="1"/>
          <p:nvPr/>
        </p:nvSpPr>
        <p:spPr>
          <a:xfrm>
            <a:off x="957263" y="1136650"/>
            <a:ext cx="7215187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5.2.1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相似的矩阵有相同的特征多项式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从而有相同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重根按重数计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8198" name="Text Box 3"/>
          <p:cNvSpPr txBox="1"/>
          <p:nvPr/>
        </p:nvSpPr>
        <p:spPr>
          <a:xfrm>
            <a:off x="957263" y="2349500"/>
            <a:ext cx="7359650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5.2.1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的逆命题不成立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即具有相同特征多项式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从而有相同的特征值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的两个矩阵未必相似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4994275" y="4221163"/>
          <a:ext cx="164941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774065" imgH="495300" progId="Equation.DSMT4">
                  <p:embed/>
                </p:oleObj>
              </mc:Choice>
              <mc:Fallback>
                <p:oleObj name="" r:id="rId1" imgW="774065" imgH="495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94275" y="4221163"/>
                        <a:ext cx="1649413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2643188" y="4221163"/>
          <a:ext cx="16224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761365" imgH="495300" progId="Equation.DSMT4">
                  <p:embed/>
                </p:oleObj>
              </mc:Choice>
              <mc:Fallback>
                <p:oleObj name="" r:id="rId3" imgW="761365" imgH="495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188" y="4221163"/>
                        <a:ext cx="1622425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>
          <a:xfrm>
            <a:off x="2555875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220" name="Text Box 3"/>
          <p:cNvSpPr txBox="1"/>
          <p:nvPr/>
        </p:nvSpPr>
        <p:spPr>
          <a:xfrm>
            <a:off x="928688" y="981075"/>
            <a:ext cx="7243762" cy="1439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0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二、矩阵的对角化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0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5.2.2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zh-CN" altLang="en-US" sz="14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如果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与某个对角矩阵相似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则称</a:t>
            </a:r>
            <a:r>
              <a:rPr lang="zh-CN" altLang="en-US" sz="16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  <a:sym typeface="Symbol" panose="05050102010706020507" pitchFamily="18" charset="2"/>
              </a:rPr>
              <a:t>可对角化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9221" name="Text Box 3"/>
          <p:cNvSpPr txBox="1"/>
          <p:nvPr/>
        </p:nvSpPr>
        <p:spPr>
          <a:xfrm>
            <a:off x="931863" y="4067175"/>
            <a:ext cx="7712075" cy="279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defTabSz="914400">
              <a:lnSpc>
                <a:spcPct val="10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全部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特征值为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 defTabSz="914400">
              <a:lnSpc>
                <a:spcPct val="10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定理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5.2.2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可对角化的充要条件是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有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个线性无关的特征向量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 defTabSz="914400">
              <a:lnSpc>
                <a:spcPct val="10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这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个线性无关的特征向量</a:t>
            </a:r>
            <a:r>
              <a:rPr lang="zh-CN" altLang="en-US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en-US" sz="2800" dirty="0">
                <a:latin typeface="Times New Roman" panose="02020603050405020304" pitchFamily="18" charset="0"/>
                <a:ea typeface="华文新魏" pitchFamily="2" charset="-122"/>
              </a:rPr>
              <a:t>…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列向量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而它们对应的特征值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依次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是对角矩阵的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对角线上的元素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2714625" y="2341563"/>
          <a:ext cx="40005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878965" imgH="1002665" progId="Equation.DSMT4">
                  <p:embed/>
                </p:oleObj>
              </mc:Choice>
              <mc:Fallback>
                <p:oleObj name="" r:id="rId1" imgW="1878965" imgH="100266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4625" y="2341563"/>
                        <a:ext cx="4000500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7650" name="图片 1" descr="http://math.szu.edu.cn/math_admin/webedit/uploadfile/200768111528571.JPG"/>
          <p:cNvPicPr>
            <a:picLocks noChangeAspect="1"/>
          </p:cNvPicPr>
          <p:nvPr/>
        </p:nvPicPr>
        <p:blipFill>
          <a:blip r:embed="rId1"/>
          <a:srcRect t="21693" b="43106"/>
          <a:stretch>
            <a:fillRect/>
          </a:stretch>
        </p:blipFill>
        <p:spPr>
          <a:xfrm>
            <a:off x="611188" y="0"/>
            <a:ext cx="2941637" cy="128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Text Box 3"/>
          <p:cNvSpPr txBox="1"/>
          <p:nvPr/>
        </p:nvSpPr>
        <p:spPr>
          <a:xfrm>
            <a:off x="2411413" y="1852613"/>
            <a:ext cx="4994275" cy="21526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新魏" pitchFamily="2" charset="-122"/>
              </a:rPr>
              <a:t>本章主要内容：</a:t>
            </a:r>
            <a:endParaRPr lang="zh-CN" altLang="en-US" sz="2800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①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矩阵的特征值与特征向量；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②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矩阵的对角化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.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2555875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7891" name="Text Box 3"/>
          <p:cNvSpPr txBox="1"/>
          <p:nvPr/>
        </p:nvSpPr>
        <p:spPr>
          <a:xfrm>
            <a:off x="928688" y="1146175"/>
            <a:ext cx="7459662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5.2.3 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属于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的不同特征值的特征向量线性无关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7892" name="Text Box 3"/>
          <p:cNvSpPr txBox="1"/>
          <p:nvPr/>
        </p:nvSpPr>
        <p:spPr>
          <a:xfrm>
            <a:off x="923925" y="2500313"/>
            <a:ext cx="7608888" cy="2333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5.2.4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阶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方阵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可对角化的充要条件是</a:t>
            </a:r>
            <a:r>
              <a:rPr lang="zh-CN" altLang="en-US" sz="18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有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重根按重数计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且对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重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特征值</a:t>
            </a:r>
            <a:r>
              <a:rPr lang="zh-CN" altLang="en-US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有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属于特征值</a:t>
            </a:r>
            <a:r>
              <a:rPr lang="zh-CN" altLang="en-US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的线性无关的特征向量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7893" name="Text Box 3"/>
          <p:cNvSpPr txBox="1"/>
          <p:nvPr/>
        </p:nvSpPr>
        <p:spPr>
          <a:xfrm>
            <a:off x="923925" y="4940300"/>
            <a:ext cx="7392988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5.2.1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有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个不同的特征值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可对角化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/>
          <p:nvPr/>
        </p:nvSpPr>
        <p:spPr>
          <a:xfrm>
            <a:off x="2555875" y="188913"/>
            <a:ext cx="4502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8915" name="Text Box 3"/>
          <p:cNvSpPr txBox="1"/>
          <p:nvPr/>
        </p:nvSpPr>
        <p:spPr>
          <a:xfrm>
            <a:off x="900113" y="1073150"/>
            <a:ext cx="7705725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矩阵对角化的步骤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设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1.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计算特征多项式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2.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解特征方程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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0,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求出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的全部特征值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判断是否有可能对角化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3.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对于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每一个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特征值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900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求出对应的齐次线性方程组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                         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900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O</a:t>
            </a:r>
            <a:endParaRPr lang="en-US" altLang="zh-CN" sz="2800" b="1" i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的一个基础解系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它们是属于特征值</a:t>
            </a:r>
            <a:r>
              <a:rPr lang="zh-CN" altLang="en-US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的线性无关的特征向量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判断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是否有可能对角化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Rectangle 2"/>
          <p:cNvSpPr/>
          <p:nvPr/>
        </p:nvSpPr>
        <p:spPr>
          <a:xfrm>
            <a:off x="2555875" y="188913"/>
            <a:ext cx="4502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0245" name="Text Box 3"/>
          <p:cNvSpPr txBox="1"/>
          <p:nvPr/>
        </p:nvSpPr>
        <p:spPr>
          <a:xfrm>
            <a:off x="900113" y="1000125"/>
            <a:ext cx="7705725" cy="2849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4.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用求出的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个线性无关的特征向量</a:t>
            </a:r>
            <a:r>
              <a:rPr lang="zh-CN" altLang="en-US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en-US" sz="2800" dirty="0">
                <a:latin typeface="Times New Roman" panose="02020603050405020304" pitchFamily="18" charset="0"/>
                <a:ea typeface="华文新魏" pitchFamily="2" charset="-122"/>
              </a:rPr>
              <a:t>…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作为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列向量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构造可逆矩阵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且用它们对应的特征值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依次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作为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对角线上的元素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构造对角矩阵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则必有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10242" name="Object 3"/>
          <p:cNvGraphicFramePr/>
          <p:nvPr/>
        </p:nvGraphicFramePr>
        <p:xfrm>
          <a:off x="2547938" y="4071938"/>
          <a:ext cx="4081462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917065" imgH="1002665" progId="Equation.DSMT4">
                  <p:embed/>
                </p:oleObj>
              </mc:Choice>
              <mc:Fallback>
                <p:oleObj name="" r:id="rId1" imgW="1917065" imgH="1002665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7938" y="4071938"/>
                        <a:ext cx="4081462" cy="217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/>
          <p:nvPr/>
        </p:nvGraphicFramePr>
        <p:xfrm>
          <a:off x="2924175" y="2192338"/>
          <a:ext cx="34337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610995" imgH="266065" progId="Equation.DSMT4">
                  <p:embed/>
                </p:oleObj>
              </mc:Choice>
              <mc:Fallback>
                <p:oleObj name="" r:id="rId3" imgW="1610995" imgH="26606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4175" y="2192338"/>
                        <a:ext cx="3433763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2555875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9939" name="Text Box 3"/>
          <p:cNvSpPr txBox="1"/>
          <p:nvPr/>
        </p:nvSpPr>
        <p:spPr>
          <a:xfrm>
            <a:off x="855663" y="1428750"/>
            <a:ext cx="7788275" cy="1728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5.2.1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判断例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5.1.2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5.1.3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中的矩阵是否可对角化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若可对角化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求可逆矩阵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T,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使得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T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AT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为对角矩阵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3" name="Rectangle 2"/>
          <p:cNvSpPr>
            <a:spLocks noGrp="1"/>
          </p:cNvSpPr>
          <p:nvPr>
            <p:ph type="title" idx="4294967295"/>
          </p:nvPr>
        </p:nvSpPr>
        <p:spPr>
          <a:xfrm>
            <a:off x="2555875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3000375" y="5618163"/>
          <a:ext cx="13525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634365" imgH="203200" progId="Equation.DSMT4">
                  <p:embed/>
                </p:oleObj>
              </mc:Choice>
              <mc:Fallback>
                <p:oleObj name="" r:id="rId1" imgW="634365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375" y="5618163"/>
                        <a:ext cx="1352550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/>
          <p:nvPr/>
        </p:nvGraphicFramePr>
        <p:xfrm>
          <a:off x="3419475" y="3379788"/>
          <a:ext cx="2595563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219200" imgH="749300" progId="Equation.DSMT4">
                  <p:embed/>
                </p:oleObj>
              </mc:Choice>
              <mc:Fallback>
                <p:oleObj name="" r:id="rId3" imgW="1219200" imgH="749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379788"/>
                        <a:ext cx="2595563" cy="162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/>
          <p:nvPr/>
        </p:nvGraphicFramePr>
        <p:xfrm>
          <a:off x="4429125" y="5103813"/>
          <a:ext cx="2047875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951865" imgH="748665" progId="Equation.DSMT4">
                  <p:embed/>
                </p:oleObj>
              </mc:Choice>
              <mc:Fallback>
                <p:oleObj name="" r:id="rId5" imgW="951865" imgH="74866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9125" y="5103813"/>
                        <a:ext cx="2047875" cy="161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/>
          <p:nvPr/>
        </p:nvGraphicFramePr>
        <p:xfrm>
          <a:off x="5489575" y="1714500"/>
          <a:ext cx="3297238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1549400" imgH="749300" progId="Equation.DSMT4">
                  <p:embed/>
                </p:oleObj>
              </mc:Choice>
              <mc:Fallback>
                <p:oleObj name="" r:id="rId7" imgW="1549400" imgH="7493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9575" y="1714500"/>
                        <a:ext cx="3297238" cy="162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/>
          <p:nvPr/>
        </p:nvGraphicFramePr>
        <p:xfrm>
          <a:off x="714375" y="2278063"/>
          <a:ext cx="10017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469900" imgH="228600" progId="Equation.DSMT4">
                  <p:embed/>
                </p:oleObj>
              </mc:Choice>
              <mc:Fallback>
                <p:oleObj name="" r:id="rId9" imgW="4699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375" y="2278063"/>
                        <a:ext cx="10017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/>
          <p:nvPr/>
        </p:nvGraphicFramePr>
        <p:xfrm>
          <a:off x="3473450" y="2290763"/>
          <a:ext cx="18938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889000" imgH="228600" progId="Equation.DSMT4">
                  <p:embed/>
                </p:oleObj>
              </mc:Choice>
              <mc:Fallback>
                <p:oleObj name="" r:id="rId11" imgW="889000" imgH="228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73450" y="2290763"/>
                        <a:ext cx="1893888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/>
          <p:nvPr/>
        </p:nvGraphicFramePr>
        <p:xfrm>
          <a:off x="1909763" y="1701800"/>
          <a:ext cx="13176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622300" imgH="748665" progId="Equation.DSMT4">
                  <p:embed/>
                </p:oleObj>
              </mc:Choice>
              <mc:Fallback>
                <p:oleObj name="" r:id="rId13" imgW="622300" imgH="74866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9763" y="1701800"/>
                        <a:ext cx="1317625" cy="158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/>
          <p:nvPr/>
        </p:nvSpPr>
        <p:spPr>
          <a:xfrm>
            <a:off x="1562100" y="1062038"/>
            <a:ext cx="3506788" cy="6524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对于例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5.1.2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中的矩阵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4" name="Rectangle 2"/>
          <p:cNvSpPr>
            <a:spLocks noGrp="1"/>
          </p:cNvSpPr>
          <p:nvPr>
            <p:ph type="title" idx="4294967295"/>
          </p:nvPr>
        </p:nvSpPr>
        <p:spPr>
          <a:xfrm>
            <a:off x="2555875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3" name="Object 7"/>
          <p:cNvGraphicFramePr/>
          <p:nvPr/>
        </p:nvGraphicFramePr>
        <p:xfrm>
          <a:off x="6340475" y="1727200"/>
          <a:ext cx="159385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749300" imgH="749300" progId="Equation.DSMT4">
                  <p:embed/>
                </p:oleObj>
              </mc:Choice>
              <mc:Fallback>
                <p:oleObj name="" r:id="rId1" imgW="749300" imgH="749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0475" y="1727200"/>
                        <a:ext cx="1593850" cy="162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/>
          <p:nvPr/>
        </p:nvGraphicFramePr>
        <p:xfrm>
          <a:off x="1508125" y="2290763"/>
          <a:ext cx="11922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558800" imgH="228600" progId="Equation.DSMT4">
                  <p:embed/>
                </p:oleObj>
              </mc:Choice>
              <mc:Fallback>
                <p:oleObj name="" r:id="rId3" imgW="558800" imgH="228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8125" y="2290763"/>
                        <a:ext cx="11922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/>
          <p:nvPr/>
        </p:nvGraphicFramePr>
        <p:xfrm>
          <a:off x="4637088" y="2303463"/>
          <a:ext cx="16494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774065" imgH="228600" progId="Equation.DSMT4">
                  <p:embed/>
                </p:oleObj>
              </mc:Choice>
              <mc:Fallback>
                <p:oleObj name="" r:id="rId5" imgW="774065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7088" y="2303463"/>
                        <a:ext cx="164941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/>
          <p:nvPr/>
        </p:nvGraphicFramePr>
        <p:xfrm>
          <a:off x="2771775" y="1714500"/>
          <a:ext cx="13716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647700" imgH="749300" progId="Equation.DSMT4">
                  <p:embed/>
                </p:oleObj>
              </mc:Choice>
              <mc:Fallback>
                <p:oleObj name="" r:id="rId7" imgW="647700" imgH="7493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1714500"/>
                        <a:ext cx="1371600" cy="158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10"/>
          <p:cNvSpPr/>
          <p:nvPr/>
        </p:nvSpPr>
        <p:spPr>
          <a:xfrm>
            <a:off x="1571625" y="3286125"/>
            <a:ext cx="4583113" cy="6524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5.1.3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中的矩阵不可对角化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12296" name="Rectangle 10"/>
          <p:cNvSpPr/>
          <p:nvPr/>
        </p:nvSpPr>
        <p:spPr>
          <a:xfrm>
            <a:off x="1562100" y="1062038"/>
            <a:ext cx="3506788" cy="6524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对于例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5.1.3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中的矩阵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2555875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0963" name="Text Box 3"/>
          <p:cNvSpPr txBox="1"/>
          <p:nvPr/>
        </p:nvSpPr>
        <p:spPr>
          <a:xfrm>
            <a:off x="928688" y="1146175"/>
            <a:ext cx="7531100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5.2.2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证明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若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矩阵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为上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或下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三角矩阵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且对角线上的元素两两不同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可对角化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8" name="Rectangle 2"/>
          <p:cNvSpPr>
            <a:spLocks noGrp="1"/>
          </p:cNvSpPr>
          <p:nvPr>
            <p:ph type="title" idx="4294967295"/>
          </p:nvPr>
        </p:nvSpPr>
        <p:spPr>
          <a:xfrm>
            <a:off x="2555875" y="188913"/>
            <a:ext cx="4502150" cy="701675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3319" name="Text Box 3"/>
          <p:cNvSpPr txBox="1"/>
          <p:nvPr/>
        </p:nvSpPr>
        <p:spPr>
          <a:xfrm>
            <a:off x="915988" y="1027113"/>
            <a:ext cx="7585075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5.2.3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证明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且它们有相同的相似所需的可逆矩阵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并由此计算例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5.1.2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矩阵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次方幂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539750" y="2924175"/>
          <a:ext cx="37322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751965" imgH="774065" progId="Equation.DSMT4">
                  <p:embed/>
                </p:oleObj>
              </mc:Choice>
              <mc:Fallback>
                <p:oleObj name="" r:id="rId1" imgW="1751965" imgH="7740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2924175"/>
                        <a:ext cx="3732213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/>
          <p:nvPr/>
        </p:nvGraphicFramePr>
        <p:xfrm>
          <a:off x="4305300" y="2874963"/>
          <a:ext cx="473075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222500" imgH="889000" progId="Equation.DSMT4">
                  <p:embed/>
                </p:oleObj>
              </mc:Choice>
              <mc:Fallback>
                <p:oleObj name="" r:id="rId3" imgW="2222500" imgH="889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5300" y="2874963"/>
                        <a:ext cx="4730750" cy="1922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/>
          <p:nvPr/>
        </p:nvGraphicFramePr>
        <p:xfrm>
          <a:off x="1476375" y="4941888"/>
          <a:ext cx="2460625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155700" imgH="749300" progId="Equation.DSMT4">
                  <p:embed/>
                </p:oleObj>
              </mc:Choice>
              <mc:Fallback>
                <p:oleObj name="" r:id="rId5" imgW="1155700" imgH="7493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4941888"/>
                        <a:ext cx="2460625" cy="162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/>
          <p:nvPr/>
        </p:nvGraphicFramePr>
        <p:xfrm>
          <a:off x="4837113" y="4941888"/>
          <a:ext cx="3190875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1498600" imgH="749300" progId="Equation.DSMT4">
                  <p:embed/>
                </p:oleObj>
              </mc:Choice>
              <mc:Fallback>
                <p:oleObj name="" r:id="rId7" imgW="1498600" imgH="7493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7113" y="4941888"/>
                        <a:ext cx="3190875" cy="162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3"/>
          <p:cNvSpPr txBox="1"/>
          <p:nvPr/>
        </p:nvSpPr>
        <p:spPr>
          <a:xfrm>
            <a:off x="2051050" y="1598613"/>
            <a:ext cx="5592763" cy="2335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7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课堂练习       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P107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3,  15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7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        业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P106-107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4(2)(3)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 6,  9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914400">
              <a:lnSpc>
                <a:spcPct val="175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思  考  题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P106-107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5,  8,  11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87" name="Rectangle 2"/>
          <p:cNvSpPr/>
          <p:nvPr/>
        </p:nvSpPr>
        <p:spPr>
          <a:xfrm>
            <a:off x="2555875" y="188913"/>
            <a:ext cx="4502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en-US" altLang="zh-CN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隶书" pitchFamily="2" charset="-122"/>
              </a:rPr>
              <a:t>5.2 </a:t>
            </a:r>
            <a:r>
              <a:rPr lang="zh-CN" altLang="en-US" sz="4000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矩阵的对角化</a:t>
            </a:r>
            <a:endParaRPr lang="zh-CN" altLang="en-US" sz="4000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ctrTitle" idx="4294967295"/>
          </p:nvPr>
        </p:nvSpPr>
        <p:spPr>
          <a:xfrm>
            <a:off x="1836738" y="1123950"/>
            <a:ext cx="5975350" cy="1555750"/>
          </a:xfrm>
          <a:ln/>
        </p:spPr>
        <p:txBody>
          <a:bodyPr vert="horz" wrap="square" lIns="91440" tIns="45720" rIns="91440" bIns="45720" anchor="ctr">
            <a:sp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None/>
            </a:pPr>
            <a:r>
              <a:rPr lang="en-US" altLang="zh-CN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§5.1 </a:t>
            </a:r>
            <a:r>
              <a:rPr lang="zh-CN" altLang="en-US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矩阵的特征值</a:t>
            </a:r>
            <a:br>
              <a:rPr lang="zh-CN" altLang="en-US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4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与特征向量</a:t>
            </a:r>
            <a:endParaRPr lang="zh-CN" altLang="en-US" sz="4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8675" name="Text Box 3">
            <a:hlinkClick r:id="" action="ppaction://noaction"/>
          </p:cNvPr>
          <p:cNvSpPr txBox="1"/>
          <p:nvPr/>
        </p:nvSpPr>
        <p:spPr>
          <a:xfrm>
            <a:off x="2266950" y="3068638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一、定义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2266950" y="3644900"/>
            <a:ext cx="52133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二、求特征值与特征向量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        的方法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8677" name="Text Box 4"/>
          <p:cNvSpPr txBox="1"/>
          <p:nvPr/>
        </p:nvSpPr>
        <p:spPr>
          <a:xfrm>
            <a:off x="2266950" y="4732338"/>
            <a:ext cx="5262563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三、特征多项式及特征值</a:t>
            </a:r>
            <a:endParaRPr lang="en-US" altLang="zh-CN" sz="3600" dirty="0">
              <a:latin typeface="Times New Roman" panose="02020603050405020304" pitchFamily="18" charset="0"/>
              <a:ea typeface="华文新魏" pitchFamily="2" charset="-12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3600" dirty="0">
                <a:latin typeface="Times New Roman" panose="02020603050405020304" pitchFamily="18" charset="0"/>
                <a:ea typeface="华文新魏" pitchFamily="2" charset="-122"/>
              </a:rPr>
              <a:t>的性质</a:t>
            </a:r>
            <a:endParaRPr lang="zh-CN" altLang="en-US" sz="36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/>
          </p:cNvSpPr>
          <p:nvPr>
            <p:ph type="title" idx="4294967295"/>
          </p:nvPr>
        </p:nvSpPr>
        <p:spPr>
          <a:xfrm>
            <a:off x="2195513" y="249238"/>
            <a:ext cx="5670550" cy="579437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b="1" dirty="0">
                <a:solidFill>
                  <a:srgbClr val="000000"/>
                </a:solidFill>
                <a:ea typeface="华文隶书" pitchFamily="2" charset="-122"/>
              </a:rPr>
              <a:t>5.1 </a:t>
            </a:r>
            <a:r>
              <a:rPr lang="zh-CN" altLang="en-US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矩阵的特征值与特征向量</a:t>
            </a:r>
            <a:endParaRPr lang="zh-CN" altLang="en-US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052" name="Text Box 3"/>
          <p:cNvSpPr txBox="1"/>
          <p:nvPr/>
        </p:nvSpPr>
        <p:spPr>
          <a:xfrm>
            <a:off x="971550" y="1052513"/>
            <a:ext cx="7488238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一、定义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5.1.1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如果存在数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非零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向量</a:t>
            </a:r>
            <a:r>
              <a:rPr lang="zh-CN" altLang="en-US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zh-CN" altLang="en-US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维列向量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使得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053" name="Text Box 3"/>
          <p:cNvSpPr txBox="1"/>
          <p:nvPr/>
        </p:nvSpPr>
        <p:spPr>
          <a:xfrm>
            <a:off x="971550" y="3284538"/>
            <a:ext cx="7632700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则称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的一个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 </a:t>
            </a:r>
            <a:r>
              <a:rPr lang="zh-CN" altLang="en-US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12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属于特征值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的一个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特征向量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矩阵的特征向量与其特征值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相互依存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/>
          <p:nvPr/>
        </p:nvGraphicFramePr>
        <p:xfrm>
          <a:off x="3746500" y="2852738"/>
          <a:ext cx="4786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247900" imgH="228600" progId="Equation.DSMT4">
                  <p:embed/>
                </p:oleObj>
              </mc:Choice>
              <mc:Fallback>
                <p:oleObj name="" r:id="rId1" imgW="22479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6500" y="2852738"/>
                        <a:ext cx="47863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2195513" y="249238"/>
            <a:ext cx="5670550" cy="579437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b="1" dirty="0">
                <a:solidFill>
                  <a:srgbClr val="000000"/>
                </a:solidFill>
                <a:ea typeface="华文隶书" pitchFamily="2" charset="-122"/>
              </a:rPr>
              <a:t>5.1 </a:t>
            </a:r>
            <a:r>
              <a:rPr lang="zh-CN" altLang="en-US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矩阵的特征值与特征向量</a:t>
            </a:r>
            <a:endParaRPr lang="zh-CN" altLang="en-US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9699" name="Text Box 3"/>
          <p:cNvSpPr txBox="1"/>
          <p:nvPr/>
        </p:nvSpPr>
        <p:spPr>
          <a:xfrm>
            <a:off x="971550" y="981075"/>
            <a:ext cx="7632700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5.1.2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称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次多项式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特征多项式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而方程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称为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特征方程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9700" name="Text Box 3"/>
          <p:cNvSpPr txBox="1"/>
          <p:nvPr/>
        </p:nvSpPr>
        <p:spPr>
          <a:xfrm>
            <a:off x="971550" y="2465388"/>
            <a:ext cx="7600950" cy="1987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5.1.1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数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是矩阵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的特征值的充分必要条件是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: 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0,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即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的特征方程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的解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或者说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的特征多项式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的根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9701" name="Text Box 3"/>
          <p:cNvSpPr txBox="1"/>
          <p:nvPr/>
        </p:nvSpPr>
        <p:spPr>
          <a:xfrm>
            <a:off x="971550" y="4365625"/>
            <a:ext cx="7672388" cy="244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5.1.2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设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数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是矩阵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则向量</a:t>
            </a:r>
            <a:r>
              <a:rPr lang="zh-CN" altLang="en-US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zh-CN" altLang="en-US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的属于特征值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的特征向量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当且仅当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: </a:t>
            </a:r>
            <a:r>
              <a:rPr lang="en-US" altLang="zh-CN" sz="12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是齐次线性方程组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sym typeface="MT Extra" panose="05050102010205020202" pitchFamily="18" charset="2"/>
            </a:endParaRPr>
          </a:p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                     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O</a:t>
            </a:r>
            <a:endParaRPr lang="en-US" altLang="zh-CN" sz="2800" b="1" i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1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非零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解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2195513" y="249238"/>
            <a:ext cx="5670550" cy="579437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b="1" dirty="0">
                <a:solidFill>
                  <a:srgbClr val="000000"/>
                </a:solidFill>
                <a:ea typeface="华文隶书" pitchFamily="2" charset="-122"/>
              </a:rPr>
              <a:t>5.1 </a:t>
            </a:r>
            <a:r>
              <a:rPr lang="zh-CN" altLang="en-US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矩阵的特征值与特征向量</a:t>
            </a:r>
            <a:endParaRPr lang="zh-CN" altLang="en-US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900113" y="1123950"/>
            <a:ext cx="7815262" cy="5649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二、求特征值与特征向量的方法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        设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阶方阵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1.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计算特征多项式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2.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解特征方程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det(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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0,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求出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3.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对于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sym typeface="MT Extra" panose="05050102010205020202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的每一个特征值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900" i="1" baseline="-25000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求出对应的齐次线性方程组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                                 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en-US" altLang="zh-CN" sz="9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O</a:t>
            </a:r>
            <a:endParaRPr lang="en-US" altLang="zh-CN" sz="2800" b="1" i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的一个基础解系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的属于特征值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新魏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的任一特征向量都是此基础解系的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非零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线性组合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即线性组合中的系数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不全为零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).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>
          <a:xfrm>
            <a:off x="2195513" y="249238"/>
            <a:ext cx="5670550" cy="579437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b="1" dirty="0">
                <a:solidFill>
                  <a:srgbClr val="000000"/>
                </a:solidFill>
                <a:ea typeface="华文隶书" pitchFamily="2" charset="-122"/>
              </a:rPr>
              <a:t>5.1 </a:t>
            </a:r>
            <a:r>
              <a:rPr lang="zh-CN" altLang="en-US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矩阵的特征值与特征向量</a:t>
            </a:r>
            <a:endParaRPr lang="zh-CN" altLang="en-US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076" name="Text Box 3"/>
          <p:cNvSpPr txBox="1"/>
          <p:nvPr/>
        </p:nvSpPr>
        <p:spPr>
          <a:xfrm>
            <a:off x="971550" y="1052513"/>
            <a:ext cx="32067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5.1.2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求矩阵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3074" name="Object 3"/>
          <p:cNvGraphicFramePr/>
          <p:nvPr/>
        </p:nvGraphicFramePr>
        <p:xfrm>
          <a:off x="3419475" y="1773238"/>
          <a:ext cx="2217738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040765" imgH="748665" progId="Equation.DSMT4">
                  <p:embed/>
                </p:oleObj>
              </mc:Choice>
              <mc:Fallback>
                <p:oleObj name="" r:id="rId1" imgW="1040765" imgH="748665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1773238"/>
                        <a:ext cx="2217738" cy="162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3"/>
          <p:cNvSpPr txBox="1"/>
          <p:nvPr/>
        </p:nvSpPr>
        <p:spPr>
          <a:xfrm>
            <a:off x="971550" y="3357563"/>
            <a:ext cx="34734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的特征值与特征向量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2"/>
          <p:cNvSpPr>
            <a:spLocks noGrp="1"/>
          </p:cNvSpPr>
          <p:nvPr>
            <p:ph type="title" idx="4294967295"/>
          </p:nvPr>
        </p:nvSpPr>
        <p:spPr>
          <a:xfrm>
            <a:off x="2195513" y="249238"/>
            <a:ext cx="5670550" cy="579437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b="1" dirty="0">
                <a:solidFill>
                  <a:srgbClr val="000000"/>
                </a:solidFill>
                <a:ea typeface="华文隶书" pitchFamily="2" charset="-122"/>
              </a:rPr>
              <a:t>5.1 </a:t>
            </a:r>
            <a:r>
              <a:rPr lang="zh-CN" altLang="en-US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矩阵的特征值与特征向量</a:t>
            </a:r>
            <a:endParaRPr lang="zh-CN" altLang="en-US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100" name="Text Box 3"/>
          <p:cNvSpPr txBox="1"/>
          <p:nvPr/>
        </p:nvSpPr>
        <p:spPr>
          <a:xfrm>
            <a:off x="971550" y="1052513"/>
            <a:ext cx="32067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5.1.3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求矩阵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4098" name="Object 3"/>
          <p:cNvGraphicFramePr/>
          <p:nvPr/>
        </p:nvGraphicFramePr>
        <p:xfrm>
          <a:off x="3132138" y="1773238"/>
          <a:ext cx="2784475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308100" imgH="749300" progId="Equation.DSMT4">
                  <p:embed/>
                </p:oleObj>
              </mc:Choice>
              <mc:Fallback>
                <p:oleObj name="" r:id="rId1" imgW="1308100" imgH="749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1773238"/>
                        <a:ext cx="2784475" cy="162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3"/>
          <p:cNvSpPr txBox="1"/>
          <p:nvPr/>
        </p:nvSpPr>
        <p:spPr>
          <a:xfrm>
            <a:off x="971550" y="3357563"/>
            <a:ext cx="34734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的特征值与特征向量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2195513" y="249238"/>
            <a:ext cx="5670550" cy="579437"/>
          </a:xfrm>
          <a:ln/>
        </p:spPr>
        <p:txBody>
          <a:bodyPr vert="horz" wrap="none" lIns="91440" tIns="45720" rIns="91440" bIns="45720" anchor="ctr">
            <a:spAutoFit/>
          </a:bodyPr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§</a:t>
            </a:r>
            <a:r>
              <a:rPr lang="en-US" altLang="zh-CN" b="1" dirty="0">
                <a:solidFill>
                  <a:srgbClr val="000000"/>
                </a:solidFill>
                <a:ea typeface="华文隶书" pitchFamily="2" charset="-122"/>
              </a:rPr>
              <a:t>5.1 </a:t>
            </a:r>
            <a:r>
              <a:rPr lang="zh-CN" altLang="en-US" b="1" dirty="0">
                <a:solidFill>
                  <a:srgbClr val="000000"/>
                </a:solidFill>
                <a:latin typeface="华文隶书" pitchFamily="2" charset="-122"/>
                <a:ea typeface="华文隶书" pitchFamily="2" charset="-122"/>
              </a:rPr>
              <a:t>矩阵的特征值与特征向量</a:t>
            </a:r>
            <a:endParaRPr lang="zh-CN" altLang="en-US" b="1" dirty="0">
              <a:solidFill>
                <a:srgbClr val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1747" name="Text Box 3"/>
          <p:cNvSpPr txBox="1"/>
          <p:nvPr/>
        </p:nvSpPr>
        <p:spPr>
          <a:xfrm>
            <a:off x="971550" y="1114425"/>
            <a:ext cx="7129463" cy="231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14400">
              <a:lnSpc>
                <a:spcPct val="130000"/>
              </a:lnSpc>
              <a:tabLst>
                <a:tab pos="892175" algn="l"/>
                <a:tab pos="981075" algn="l"/>
                <a:tab pos="107188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5.1.4 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如果</a:t>
            </a:r>
            <a:r>
              <a:rPr lang="zh-CN" altLang="en-US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矩阵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的一个特征值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</a:rPr>
              <a:t>而</a:t>
            </a:r>
            <a:r>
              <a:rPr lang="zh-CN" altLang="en-US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是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的属于特征值</a:t>
            </a:r>
            <a:r>
              <a:rPr lang="zh-CN" altLang="en-US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的特征向量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证明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对任意正整数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是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的一个特征值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而</a:t>
            </a:r>
            <a:r>
              <a:rPr lang="zh-CN" altLang="en-US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1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是</a:t>
            </a:r>
            <a:r>
              <a:rPr lang="zh-CN" altLang="en-US" sz="12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的属于特征值</a:t>
            </a:r>
            <a:r>
              <a:rPr lang="zh-CN" altLang="en-US" sz="2800" i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的一个特征向量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012TGP_GLOBAL_LIGHT_V3">
  <a:themeElements>
    <a:clrScheme name="3_012TGP_GLOBAL_LIGHT_V3 2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8AAECE"/>
      </a:accent1>
      <a:accent2>
        <a:srgbClr val="009999"/>
      </a:accent2>
      <a:accent3>
        <a:srgbClr val="FFFFFF"/>
      </a:accent3>
      <a:accent4>
        <a:srgbClr val="174578"/>
      </a:accent4>
      <a:accent5>
        <a:srgbClr val="C4D3E3"/>
      </a:accent5>
      <a:accent6>
        <a:srgbClr val="008A8A"/>
      </a:accent6>
      <a:hlink>
        <a:srgbClr val="CA3B1E"/>
      </a:hlink>
      <a:folHlink>
        <a:srgbClr val="003399"/>
      </a:folHlink>
    </a:clrScheme>
    <a:fontScheme name="3_012TGP_GLOBAL_LIGHT_V3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012TGP_GLOBAL_LIGHT_V3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8F94A7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C6C8D0"/>
        </a:accent5>
        <a:accent6>
          <a:srgbClr val="E78A2D"/>
        </a:accent6>
        <a:hlink>
          <a:srgbClr val="00CC99"/>
        </a:hlink>
        <a:folHlink>
          <a:srgbClr val="985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012TGP_GLOBAL_LIGHT_V3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8AAECE"/>
        </a:accent1>
        <a:accent2>
          <a:srgbClr val="009999"/>
        </a:accent2>
        <a:accent3>
          <a:srgbClr val="FFFFFF"/>
        </a:accent3>
        <a:accent4>
          <a:srgbClr val="174578"/>
        </a:accent4>
        <a:accent5>
          <a:srgbClr val="C4D3E3"/>
        </a:accent5>
        <a:accent6>
          <a:srgbClr val="008A8A"/>
        </a:accent6>
        <a:hlink>
          <a:srgbClr val="CA3B1E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012TGP_GLOBAL_LIGHT_V3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59B2D1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5D5E5"/>
        </a:accent5>
        <a:accent6>
          <a:srgbClr val="B47FC3"/>
        </a:accent6>
        <a:hlink>
          <a:srgbClr val="33B97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8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4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2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Spring">
  <a:themeElements>
    <a:clrScheme name="12_Spr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6_Spring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6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默认设计模板">
  <a:themeElements>
    <a:clrScheme name="4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4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5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5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Spring">
  <a:themeElements>
    <a:clrScheme name="">
      <a:dk1>
        <a:srgbClr val="000000"/>
      </a:dk1>
      <a:lt1>
        <a:srgbClr val="C0C0C0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7_Spring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7_Spr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pr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pr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pr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p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p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p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3651</Words>
  <Application>WPS 演示</Application>
  <PresentationFormat>全屏显示(4:3)</PresentationFormat>
  <Paragraphs>198</Paragraphs>
  <Slides>28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28</vt:i4>
      </vt:variant>
    </vt:vector>
  </HeadingPairs>
  <TitlesOfParts>
    <vt:vector size="81" baseType="lpstr">
      <vt:lpstr>Arial</vt:lpstr>
      <vt:lpstr>宋体</vt:lpstr>
      <vt:lpstr>Wingdings</vt:lpstr>
      <vt:lpstr>Times New Roman</vt:lpstr>
      <vt:lpstr>Verdana</vt:lpstr>
      <vt:lpstr>隶书</vt:lpstr>
      <vt:lpstr>微软雅黑</vt:lpstr>
      <vt:lpstr>华文新魏</vt:lpstr>
      <vt:lpstr>华文隶书</vt:lpstr>
      <vt:lpstr>黑体</vt:lpstr>
      <vt:lpstr>Symbol</vt:lpstr>
      <vt:lpstr>MT Extra</vt:lpstr>
      <vt:lpstr>Arial Unicode MS</vt:lpstr>
      <vt:lpstr>3_012TGP_GLOBAL_LIGHT_V3</vt:lpstr>
      <vt:lpstr>2_默认设计模板</vt:lpstr>
      <vt:lpstr>2_Spring</vt:lpstr>
      <vt:lpstr>16_Spring</vt:lpstr>
      <vt:lpstr>6_Spring</vt:lpstr>
      <vt:lpstr>4_默认设计模板</vt:lpstr>
      <vt:lpstr>4_Spring</vt:lpstr>
      <vt:lpstr>5_Spring</vt:lpstr>
      <vt:lpstr>7_Spring</vt:lpstr>
      <vt:lpstr>8_Spring</vt:lpstr>
      <vt:lpstr>9_Spring</vt:lpstr>
      <vt:lpstr>Photoshop.Image.7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数学分析 CALCULUS</dc:title>
  <dc:creator>hpy</dc:creator>
  <cp:lastModifiedBy>墨子</cp:lastModifiedBy>
  <cp:revision>947</cp:revision>
  <dcterms:created xsi:type="dcterms:W3CDTF">2002-09-02T01:56:35Z</dcterms:created>
  <dcterms:modified xsi:type="dcterms:W3CDTF">2019-12-17T12:11:05Z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