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434" r:id="rId2"/>
    <p:sldId id="759" r:id="rId3"/>
    <p:sldId id="821" r:id="rId4"/>
    <p:sldId id="822" r:id="rId5"/>
    <p:sldId id="823" r:id="rId6"/>
    <p:sldId id="911" r:id="rId7"/>
    <p:sldId id="825" r:id="rId8"/>
    <p:sldId id="876" r:id="rId9"/>
    <p:sldId id="827" r:id="rId10"/>
    <p:sldId id="828" r:id="rId11"/>
    <p:sldId id="829" r:id="rId12"/>
    <p:sldId id="830" r:id="rId13"/>
    <p:sldId id="831" r:id="rId14"/>
    <p:sldId id="833" r:id="rId15"/>
    <p:sldId id="877" r:id="rId16"/>
    <p:sldId id="835" r:id="rId17"/>
    <p:sldId id="908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1" r:id="rId33"/>
    <p:sldId id="852" r:id="rId34"/>
    <p:sldId id="853" r:id="rId35"/>
    <p:sldId id="854" r:id="rId36"/>
    <p:sldId id="855" r:id="rId37"/>
    <p:sldId id="856" r:id="rId38"/>
    <p:sldId id="857" r:id="rId39"/>
    <p:sldId id="879" r:id="rId40"/>
    <p:sldId id="880" r:id="rId41"/>
    <p:sldId id="899" r:id="rId42"/>
    <p:sldId id="900" r:id="rId43"/>
    <p:sldId id="901" r:id="rId44"/>
    <p:sldId id="902" r:id="rId45"/>
    <p:sldId id="903" r:id="rId46"/>
    <p:sldId id="888" r:id="rId47"/>
    <p:sldId id="861" r:id="rId48"/>
    <p:sldId id="862" r:id="rId49"/>
    <p:sldId id="886" r:id="rId50"/>
    <p:sldId id="881" r:id="rId51"/>
    <p:sldId id="883" r:id="rId52"/>
    <p:sldId id="909" r:id="rId53"/>
    <p:sldId id="863" r:id="rId54"/>
    <p:sldId id="864" r:id="rId55"/>
    <p:sldId id="887" r:id="rId56"/>
    <p:sldId id="867" r:id="rId57"/>
    <p:sldId id="868" r:id="rId58"/>
    <p:sldId id="869" r:id="rId59"/>
    <p:sldId id="870" r:id="rId60"/>
    <p:sldId id="871" r:id="rId61"/>
    <p:sldId id="895" r:id="rId62"/>
    <p:sldId id="896" r:id="rId63"/>
    <p:sldId id="892" r:id="rId64"/>
    <p:sldId id="893" r:id="rId65"/>
    <p:sldId id="894" r:id="rId66"/>
    <p:sldId id="872" r:id="rId67"/>
    <p:sldId id="913" r:id="rId68"/>
    <p:sldId id="878" r:id="rId69"/>
    <p:sldId id="885" r:id="rId70"/>
    <p:sldId id="904" r:id="rId71"/>
    <p:sldId id="905" r:id="rId72"/>
    <p:sldId id="906" r:id="rId73"/>
    <p:sldId id="907" r:id="rId74"/>
    <p:sldId id="276" r:id="rId75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313" autoAdjust="0"/>
    <p:restoredTop sz="55566" autoAdjust="0"/>
  </p:normalViewPr>
  <p:slideViewPr>
    <p:cSldViewPr snapToGrid="0">
      <p:cViewPr varScale="1">
        <p:scale>
          <a:sx n="55" d="100"/>
          <a:sy n="55" d="100"/>
        </p:scale>
        <p:origin x="25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50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1:20:4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1212 0 0,'0'-1'199'0'0,"0"0"0"0"0,1 1 0 0 0,-1-1 0 0 0,0 1 0 0 0,0-1-1 0 0,1 0 1 0 0,-1 1 0 0 0,1-1 0 0 0,-1 1 0 0 0,1-1 0 0 0,-1 1 0 0 0,0 0 0 0 0,1-1 0 0 0,0 1 0 0 0,-1-1-1 0 0,1 1 1 0 0,-1 0 0 0 0,1-1 0 0 0,-1 1 0 0 0,1 0 0 0 0,0 0 0 0 0,-1-1 0 0 0,1 1 0 0 0,0 0-1 0 0,-1 0 1 0 0,1 0 0 0 0,-1 0 0 0 0,1 0 0 0 0,0 0 0 0 0,-1 0 0 0 0,1 0 0 0 0,0 0 0 0 0,-1 0 0 0 0,1 0-1 0 0,0 1 1 0 0,-1-1 0 0 0,1 0 0 0 0,0 0 0 0 0,0 1-199 0 0,4-1 309 0 0,0 9-289 0 0,50 49-2008 0 0,-55-58 1919 0 0,0 1 1 0 0,0-1-1 0 0,0 0 0 0 0,0 1 0 0 0,1-1 1 0 0,-1 0-1 0 0,0 0 0 0 0,0 1 0 0 0,0-1 1 0 0,1 0-1 0 0,-1 0 0 0 0,0 0 0 0 0,1 1 1 0 0,-1-1-1 0 0,0 0 0 0 0,0 0 0 0 0,1 0 1 0 0,-1 0-1 0 0,0 0 0 0 0,1 0 0 0 0,-1 1 1 0 0,0-1-1 0 0,1 0 0 0 0,-1 0 0 0 0,0 0 1 0 0,0 0-1 0 0,1 0 0 0 0,-1 0 0 0 0,0 0 1 0 0,1 0-1 0 0,-1-1 0 0 0,0 1 0 0 0,1 0 1 0 0,-1 0-1 0 0,0 0 0 0 0,1 0 0 0 0,-1 0 1 0 0,0 0-1 0 0,0-1 0 0 0,1 1 0 0 0,-1 0 1 0 0,0 0-1 0 0,0 0 0 0 0,1-1 0 0 0,-1 1 1 0 0,0 0 68 0 0,1-1-188 0 0,0-1 0 0 0,-1 1 0 0 0,1 0 0 0 0,-1-1 0 0 0,1 1 0 0 0,-1-1 0 0 0,0 1 0 0 0,1-1 0 0 0,-1 1 0 0 0,0-1 0 0 0,0 1 0 0 0,0-2 188 0 0,0-21-1708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 int a[]={1,2,3,4,5};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*p=a;</a:t>
            </a:r>
          </a:p>
          <a:p>
            <a:r>
              <a:rPr lang="en-US" altLang="zh-CN" dirty="0"/>
              <a:t> cout &lt;&lt; 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cout &lt;&lt; 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cout &lt;&lt; 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cout &lt;&lt; 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cout &lt;&lt; (*p)++&lt;&lt;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cout &lt;&lt; 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cout &lt;&lt; 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0x6dfee8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0x6dfeec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0x6dfeec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46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7D882A-F66F-4115-86EA-78346E253659}" type="datetime1">
              <a:rPr lang="zh-CN" altLang="en-US" smtClean="0"/>
              <a:pPr/>
              <a:t>2021/3/6</a:t>
            </a:fld>
            <a:endParaRPr lang="en-US" altLang="zh-CN"/>
          </a:p>
        </p:txBody>
      </p:sp>
      <p:sp>
        <p:nvSpPr>
          <p:cNvPr id="6246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94CA-1624-4382-B8CC-9374B527D58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int   i=10;</a:t>
            </a:r>
          </a:p>
          <a:p>
            <a:r>
              <a:rPr lang="fr-FR" altLang="zh-CN" dirty="0"/>
              <a:t>int   *p;</a:t>
            </a:r>
          </a:p>
          <a:p>
            <a:r>
              <a:rPr lang="fr-FR" altLang="zh-CN" dirty="0"/>
              <a:t>*p=i;</a:t>
            </a:r>
          </a:p>
          <a:p>
            <a:r>
              <a:rPr lang="fr-FR" altLang="zh-CN" dirty="0"/>
              <a:t>cout&lt;&lt;&amp;i&lt;&lt;endl;</a:t>
            </a:r>
          </a:p>
          <a:p>
            <a:r>
              <a:rPr lang="fr-FR" altLang="zh-CN" dirty="0"/>
              <a:t>cout&lt;&lt;*p;</a:t>
            </a:r>
          </a:p>
          <a:p>
            <a:endParaRPr lang="fr-FR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中间加了一条语句</a:t>
            </a:r>
            <a:r>
              <a:rPr lang="fr-FR" altLang="zh-CN" dirty="0"/>
              <a:t>cout&lt;&lt;&amp;i&lt;&lt;endl;</a:t>
            </a:r>
            <a:r>
              <a:rPr lang="zh-CN" altLang="en-US" dirty="0"/>
              <a:t>就没有输出了。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621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19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907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631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7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00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程序设计中使用指针可以获得很多好处，比如：</a:t>
            </a:r>
            <a:r>
              <a:rPr lang="en-US" altLang="zh-CN" dirty="0"/>
              <a:t>		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使程序简洁、紧凑、高效。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有效地表示复杂的数据结构，比如链表。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动态分配内存，用完后可以释放，适合大数据的应用程序（</a:t>
            </a:r>
            <a:r>
              <a:rPr lang="en-US" altLang="zh-CN" dirty="0" err="1"/>
              <a:t>c++</a:t>
            </a:r>
            <a:r>
              <a:rPr lang="zh-CN" altLang="en-US" dirty="0"/>
              <a:t>中定义数组，其大小要一开始就确定，但很多应用是由用户现场确定数据数目的，需要使用动态分配）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可以得到多于一个的函数返回值。（注意：当函数参数是指针，同时在函数里需要改变指针值时，该参数必须用二级指针或指针的引用才能达到目的。）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假设指针</a:t>
            </a:r>
            <a:r>
              <a:rPr lang="en-US" altLang="zh-CN" dirty="0"/>
              <a:t>p</a:t>
            </a:r>
            <a:r>
              <a:rPr lang="zh-CN" altLang="en-US" dirty="0"/>
              <a:t>指向一维数组</a:t>
            </a:r>
            <a:r>
              <a:rPr lang="en-US" altLang="zh-CN" dirty="0"/>
              <a:t>array</a:t>
            </a:r>
            <a:r>
              <a:rPr lang="zh-CN" altLang="en-US" dirty="0"/>
              <a:t>，则</a:t>
            </a:r>
            <a:endParaRPr lang="en-US" altLang="zh-CN" dirty="0"/>
          </a:p>
          <a:p>
            <a:r>
              <a:rPr lang="en-US" altLang="zh-CN" dirty="0"/>
              <a:t>P=&amp;array[0]</a:t>
            </a:r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P=array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738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</a:t>
            </a:r>
            <a:r>
              <a:rPr lang="en-US" altLang="zh-CN" dirty="0"/>
              <a:t>a</a:t>
            </a:r>
            <a:r>
              <a:rPr lang="zh-CN" altLang="en-US" dirty="0"/>
              <a:t>是地址，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是值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所有的数组程序，都可以用指针完成。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int *q=new int[5];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 *p;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for(p=</a:t>
            </a:r>
            <a:r>
              <a:rPr lang="en-US" altLang="zh-CN" dirty="0" err="1"/>
              <a:t>q;p</a:t>
            </a:r>
            <a:r>
              <a:rPr lang="en-US" altLang="zh-CN" dirty="0"/>
              <a:t>&lt;q+5;p++){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&gt;&gt;*p;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p=q;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for(p=</a:t>
            </a:r>
            <a:r>
              <a:rPr lang="en-US" altLang="zh-CN" dirty="0" err="1"/>
              <a:t>q;p</a:t>
            </a:r>
            <a:r>
              <a:rPr lang="en-US" altLang="zh-CN" dirty="0"/>
              <a:t>&lt;q+5;p++){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cout&lt;&lt;*p;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36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719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243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当利用</a:t>
            </a:r>
            <a:r>
              <a:rPr lang="en-US" altLang="zh-CN" dirty="0" err="1"/>
              <a:t>cin</a:t>
            </a:r>
            <a:r>
              <a:rPr lang="en-US" altLang="zh-CN" dirty="0"/>
              <a:t>&gt;&gt;*p</a:t>
            </a:r>
            <a:r>
              <a:rPr lang="zh-CN" altLang="en-US" dirty="0"/>
              <a:t>来输入数据时，等数据输完后，</a:t>
            </a:r>
            <a:r>
              <a:rPr lang="en-US" altLang="zh-CN" dirty="0"/>
              <a:t>p</a:t>
            </a:r>
            <a:r>
              <a:rPr lang="zh-CN" altLang="en-US" dirty="0"/>
              <a:t>已经挪到最后一个元素的位置。因此，要用</a:t>
            </a:r>
            <a:r>
              <a:rPr lang="en-US" altLang="zh-CN" dirty="0"/>
              <a:t>p=a</a:t>
            </a:r>
            <a:r>
              <a:rPr lang="zh-CN" altLang="en-US" dirty="0"/>
              <a:t>语句将</a:t>
            </a:r>
            <a:r>
              <a:rPr lang="en-US" altLang="zh-CN" dirty="0"/>
              <a:t>p</a:t>
            </a:r>
            <a:r>
              <a:rPr lang="zh-CN" altLang="en-US" dirty="0"/>
              <a:t>重新指向数组的第一个元素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main()</a:t>
            </a:r>
          </a:p>
          <a:p>
            <a:r>
              <a:rPr lang="en-US" altLang="zh-CN" dirty="0"/>
              <a:t>{   int </a:t>
            </a:r>
            <a:r>
              <a:rPr lang="en-US" altLang="zh-CN" dirty="0" err="1"/>
              <a:t>i</a:t>
            </a:r>
            <a:r>
              <a:rPr lang="en-US" altLang="zh-CN" dirty="0"/>
              <a:t>,*p=new int[10];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inv(p,10);</a:t>
            </a:r>
          </a:p>
          <a:p>
            <a:r>
              <a:rPr lang="en-US" altLang="zh-CN" dirty="0"/>
              <a:t>    cout&lt;&lt;"result:\n";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)&lt;&lt;" ";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52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26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89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int a[2][3]={1,3,5,7,9,11};</a:t>
            </a:r>
          </a:p>
          <a:p>
            <a:endParaRPr lang="en-US" altLang="zh-CN" dirty="0"/>
          </a:p>
          <a:p>
            <a:r>
              <a:rPr lang="en-US" altLang="zh-CN" dirty="0"/>
              <a:t>  cout&lt;&lt;a&lt;&lt;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cout&lt;&lt;a+1&lt;&lt;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cout&lt;&lt;a[0]&lt;&lt;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cout&lt;&lt;a[1]&lt;&lt;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cout&lt;&lt;*a&lt;&lt;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cout&lt;&lt;*(a+1)&lt;&lt;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for(int j=0;j&lt;3;j++){</a:t>
            </a:r>
          </a:p>
          <a:p>
            <a:r>
              <a:rPr lang="en-US" altLang="zh-CN" dirty="0"/>
              <a:t>        cout&lt;&lt;a[</a:t>
            </a:r>
            <a:r>
              <a:rPr lang="en-US" altLang="zh-CN" dirty="0" err="1"/>
              <a:t>i</a:t>
            </a:r>
            <a:r>
              <a:rPr lang="en-US" altLang="zh-CN" dirty="0"/>
              <a:t>][j]&lt;&lt;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for(int j=0;j&lt;3;j++){</a:t>
            </a:r>
          </a:p>
          <a:p>
            <a:r>
              <a:rPr lang="en-US" altLang="zh-CN" dirty="0"/>
              <a:t>        cout&lt;&lt;*(a[</a:t>
            </a:r>
            <a:r>
              <a:rPr lang="en-US" altLang="zh-CN" dirty="0" err="1"/>
              <a:t>i</a:t>
            </a:r>
            <a:r>
              <a:rPr lang="en-US" altLang="zh-CN" dirty="0"/>
              <a:t>]+j)&lt;&lt;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for(int j=0;j&lt;3;j++){</a:t>
            </a:r>
          </a:p>
          <a:p>
            <a:r>
              <a:rPr lang="en-US" altLang="zh-CN" dirty="0"/>
              <a:t>        cout&lt;&lt;*(*(</a:t>
            </a:r>
            <a:r>
              <a:rPr lang="en-US" altLang="zh-CN" dirty="0" err="1"/>
              <a:t>a+i</a:t>
            </a:r>
            <a:r>
              <a:rPr lang="en-US" altLang="zh-CN" dirty="0"/>
              <a:t>)+j)&lt;&lt;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、使用二维数组处理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a[2][3];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cout&lt;&lt;a[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、使用一维指针处理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）注意，如果有</a:t>
            </a:r>
            <a:r>
              <a:rPr lang="en-US" altLang="zh-CN" dirty="0"/>
              <a:t>p++</a:t>
            </a:r>
            <a:r>
              <a:rPr lang="zh-CN" altLang="en-US" dirty="0"/>
              <a:t>语句，再次使用时要重新赋值，指向数组的第一个元素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*q=new </a:t>
            </a:r>
            <a:r>
              <a:rPr lang="en-US" altLang="zh-CN" dirty="0" err="1"/>
              <a:t>int</a:t>
            </a:r>
            <a:r>
              <a:rPr lang="en-US" altLang="zh-CN" dirty="0"/>
              <a:t>[6];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p=q;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=0;i&lt;6;i++,p++){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&gt;&gt;*p;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p=q;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*3+j);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）没有</a:t>
            </a:r>
            <a:r>
              <a:rPr lang="en-US" altLang="zh-CN" dirty="0"/>
              <a:t>p++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int *p=new int[6];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=0;i&lt;6;i++){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);    //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*3+j);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、使用指向数组的指针处理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int (*p)[3]=new int[2][3];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&gt;&gt;*(*(</a:t>
            </a:r>
            <a:r>
              <a:rPr lang="en-US" altLang="zh-CN" dirty="0" err="1"/>
              <a:t>p+i</a:t>
            </a:r>
            <a:r>
              <a:rPr lang="en-US" altLang="zh-CN" dirty="0"/>
              <a:t>)+j);   //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cout&lt;&lt;*(*(</a:t>
            </a:r>
            <a:r>
              <a:rPr lang="en-US" altLang="zh-CN" dirty="0" err="1"/>
              <a:t>p+i</a:t>
            </a:r>
            <a:r>
              <a:rPr lang="en-US" altLang="zh-CN" dirty="0"/>
              <a:t>)+j);  //cout&lt;&lt;p[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、使用指针数组处理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int *p=new int[6];</a:t>
            </a:r>
          </a:p>
          <a:p>
            <a:r>
              <a:rPr lang="en-US" altLang="zh-CN" dirty="0"/>
              <a:t>  int *q[2];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q[0]=&amp;p[0];</a:t>
            </a:r>
          </a:p>
          <a:p>
            <a:r>
              <a:rPr lang="en-US" altLang="zh-CN" dirty="0"/>
              <a:t>  q[1]=&amp;p[3];</a:t>
            </a:r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&gt;&gt;*(q[</a:t>
            </a:r>
            <a:r>
              <a:rPr lang="en-US" altLang="zh-CN" dirty="0" err="1"/>
              <a:t>i</a:t>
            </a:r>
            <a:r>
              <a:rPr lang="en-US" altLang="zh-CN" dirty="0"/>
              <a:t>]+j);   //</a:t>
            </a:r>
            <a:r>
              <a:rPr lang="en-US" altLang="zh-CN" dirty="0" err="1"/>
              <a:t>cin</a:t>
            </a:r>
            <a:r>
              <a:rPr lang="en-US" altLang="zh-CN" dirty="0"/>
              <a:t>&gt;&gt;q[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for(j=0;j&lt;3;j++){</a:t>
            </a:r>
          </a:p>
          <a:p>
            <a:r>
              <a:rPr lang="en-US" altLang="zh-CN" dirty="0"/>
              <a:t>       cout&lt;&lt;*(q[</a:t>
            </a:r>
            <a:r>
              <a:rPr lang="en-US" altLang="zh-CN" dirty="0" err="1"/>
              <a:t>i</a:t>
            </a:r>
            <a:r>
              <a:rPr lang="en-US" altLang="zh-CN" dirty="0"/>
              <a:t>]+j);   //cout&lt;&lt;q[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480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多种写法：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int a[3][4]={1,3,5,7,9,11,13,15,17,19,21,23};</a:t>
            </a:r>
          </a:p>
          <a:p>
            <a:r>
              <a:rPr lang="en-US" altLang="zh-CN" dirty="0"/>
              <a:t>  //</a:t>
            </a:r>
            <a:r>
              <a:rPr lang="zh-CN" altLang="en-US" dirty="0"/>
              <a:t>使用一级指针；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 *p=a[0]; //</a:t>
            </a:r>
            <a:r>
              <a:rPr lang="zh-CN" altLang="en-US" dirty="0"/>
              <a:t>或</a:t>
            </a:r>
            <a:r>
              <a:rPr lang="en-US" altLang="zh-CN" dirty="0"/>
              <a:t>p=&amp;a[0][0];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=0;i&lt;12;i++,p++)</a:t>
            </a:r>
          </a:p>
          <a:p>
            <a:r>
              <a:rPr lang="en-US" altLang="zh-CN" dirty="0"/>
              <a:t>   {   if(i%4==0)</a:t>
            </a:r>
          </a:p>
          <a:p>
            <a:r>
              <a:rPr lang="en-US" altLang="zh-CN" dirty="0"/>
              <a:t>      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cout&lt;&lt;*p&lt;&lt;"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*p1=a[0]; //</a:t>
            </a:r>
            <a:r>
              <a:rPr lang="zh-CN" altLang="en-US" dirty="0"/>
              <a:t>或</a:t>
            </a:r>
            <a:r>
              <a:rPr lang="en-US" altLang="zh-CN" dirty="0"/>
              <a:t>p=&amp;a[0][0];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=0;i&lt;12; </a:t>
            </a:r>
            <a:r>
              <a:rPr lang="en-US" altLang="zh-CN" dirty="0" err="1"/>
              <a:t>i</a:t>
            </a:r>
            <a:r>
              <a:rPr lang="en-US" altLang="zh-CN" dirty="0"/>
              <a:t>++,p1++)</a:t>
            </a:r>
          </a:p>
          <a:p>
            <a:r>
              <a:rPr lang="en-US" altLang="zh-CN" dirty="0"/>
              <a:t>   {   if(i%4==0)</a:t>
            </a:r>
          </a:p>
          <a:p>
            <a:r>
              <a:rPr lang="en-US" altLang="zh-CN" dirty="0"/>
              <a:t>      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cout&lt;&lt;*p1&lt;&lt;" "; //</a:t>
            </a:r>
            <a:r>
              <a:rPr lang="zh-CN" altLang="en-US" dirty="0"/>
              <a:t>或</a:t>
            </a:r>
            <a:r>
              <a:rPr lang="en-US" altLang="zh-CN" dirty="0"/>
              <a:t>cout&lt;&lt; p[</a:t>
            </a:r>
            <a:r>
              <a:rPr lang="en-US" altLang="zh-CN" dirty="0" err="1"/>
              <a:t>i</a:t>
            </a:r>
            <a:r>
              <a:rPr lang="en-US" altLang="zh-CN" dirty="0"/>
              <a:t>] 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*p2=a[0];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j=0;j&lt;4;j++){</a:t>
            </a:r>
          </a:p>
          <a:p>
            <a:r>
              <a:rPr lang="en-US" altLang="zh-CN" dirty="0"/>
              <a:t>        cout&lt;&lt;*(p2+i*4+j)&lt;&lt;"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//</a:t>
            </a:r>
            <a:r>
              <a:rPr lang="zh-CN" altLang="en-US" dirty="0"/>
              <a:t>使用指向数组的指针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cout&lt;&lt;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(*q)[4]=a;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j=0;j&lt;4;j++){</a:t>
            </a:r>
          </a:p>
          <a:p>
            <a:r>
              <a:rPr lang="en-US" altLang="zh-CN" dirty="0"/>
              <a:t>        cout&lt;&lt;q[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</a:p>
          <a:p>
            <a:r>
              <a:rPr lang="en-US" altLang="zh-CN" dirty="0"/>
              <a:t>        //cout&lt;&lt;*(q[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</a:p>
          <a:p>
            <a:r>
              <a:rPr lang="en-US" altLang="zh-CN" dirty="0"/>
              <a:t>        //cout&lt;&lt;*(*(</a:t>
            </a:r>
            <a:r>
              <a:rPr lang="en-US" altLang="zh-CN" dirty="0" err="1"/>
              <a:t>q+i</a:t>
            </a:r>
            <a:r>
              <a:rPr lang="en-US" altLang="zh-CN" dirty="0"/>
              <a:t>)+j)&lt;&lt;"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//</a:t>
            </a:r>
            <a:r>
              <a:rPr lang="zh-CN" altLang="en-US" dirty="0"/>
              <a:t>使用指针数组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cout&lt;&lt;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*t[3];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j=0;j&lt;3;j++)</a:t>
            </a:r>
          </a:p>
          <a:p>
            <a:r>
              <a:rPr lang="en-US" altLang="zh-CN" dirty="0"/>
              <a:t>    t[j]=a[j];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j=0;j&lt;4;j++){</a:t>
            </a:r>
          </a:p>
          <a:p>
            <a:r>
              <a:rPr lang="en-US" altLang="zh-CN" dirty="0"/>
              <a:t>        cout&lt;&lt;t[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</a:p>
          <a:p>
            <a:r>
              <a:rPr lang="en-US" altLang="zh-CN" dirty="0"/>
              <a:t>        //cout&lt;&lt;*(t[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</a:p>
          <a:p>
            <a:r>
              <a:rPr lang="en-US" altLang="zh-CN" dirty="0"/>
              <a:t>        //cout&lt;&lt;*(*(</a:t>
            </a:r>
            <a:r>
              <a:rPr lang="en-US" altLang="zh-CN" dirty="0" err="1"/>
              <a:t>t+i</a:t>
            </a:r>
            <a:r>
              <a:rPr lang="en-US" altLang="zh-CN" dirty="0"/>
              <a:t>)+j)&lt;&lt;"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**s;</a:t>
            </a:r>
          </a:p>
          <a:p>
            <a:r>
              <a:rPr lang="en-US" altLang="zh-CN" dirty="0"/>
              <a:t>  s=t;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j=0;j&lt;4;j++){</a:t>
            </a:r>
          </a:p>
          <a:p>
            <a:r>
              <a:rPr lang="en-US" altLang="zh-CN" dirty="0"/>
              <a:t>        cout&lt;&lt;t[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</a:p>
          <a:p>
            <a:r>
              <a:rPr lang="en-US" altLang="zh-CN" dirty="0"/>
              <a:t>        //cout&lt;&lt;*(t[</a:t>
            </a:r>
            <a:r>
              <a:rPr lang="en-US" altLang="zh-CN" dirty="0" err="1"/>
              <a:t>i</a:t>
            </a:r>
            <a:r>
              <a:rPr lang="en-US" altLang="zh-CN" dirty="0"/>
              <a:t>]+j)&lt;&lt;" ";</a:t>
            </a:r>
          </a:p>
          <a:p>
            <a:r>
              <a:rPr lang="en-US" altLang="zh-CN" dirty="0"/>
              <a:t>        //cout&lt;&lt;*(*(</a:t>
            </a:r>
            <a:r>
              <a:rPr lang="en-US" altLang="zh-CN" dirty="0" err="1"/>
              <a:t>s+i</a:t>
            </a:r>
            <a:r>
              <a:rPr lang="en-US" altLang="zh-CN" dirty="0"/>
              <a:t>)+j)&lt;&lt;"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---------------------------------------------------</a:t>
            </a:r>
          </a:p>
          <a:p>
            <a:r>
              <a:rPr lang="zh-CN" altLang="en-US" dirty="0"/>
              <a:t>错误的程序：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a[3][4]={1,3,5,7,9,11,13,15,17,19,21,23};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*p=a[0];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j=0;j&lt;4;j++){</a:t>
            </a:r>
          </a:p>
          <a:p>
            <a:r>
              <a:rPr lang="en-US" altLang="zh-CN" dirty="0"/>
              <a:t>        cout&lt;&lt;p[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一、指向数组的指针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a[2][3]={{1,2,3},{4,5,6}};</a:t>
            </a:r>
          </a:p>
          <a:p>
            <a:r>
              <a:rPr lang="en-US" altLang="zh-CN" dirty="0"/>
              <a:t>    int (*p)[3];</a:t>
            </a:r>
          </a:p>
          <a:p>
            <a:r>
              <a:rPr lang="en-US" altLang="zh-CN" dirty="0"/>
              <a:t>    p=a;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    for(int j=0;j&lt;3;j++){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//--------------------------------------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二、一维指针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int *pp;</a:t>
            </a:r>
          </a:p>
          <a:p>
            <a:r>
              <a:rPr lang="en-US" altLang="zh-CN" dirty="0"/>
              <a:t>    pp=a[0];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    for(int j=0;j&lt;3;j++){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&lt;&lt;*pp++&lt;&lt;" ";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//------------------------------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三、指针数组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int *</a:t>
            </a:r>
            <a:r>
              <a:rPr lang="en-US" altLang="zh-CN" dirty="0" err="1"/>
              <a:t>ppp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ppp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=0;i&lt;2;i++){</a:t>
            </a:r>
          </a:p>
          <a:p>
            <a:r>
              <a:rPr lang="en-US" altLang="zh-CN" dirty="0"/>
              <a:t>       for(int j=0;j&lt;3;j++)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&lt;&lt;*(</a:t>
            </a:r>
            <a:r>
              <a:rPr lang="en-US" altLang="zh-CN" dirty="0" err="1"/>
              <a:t>ppp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]+j)&lt;&lt;" ";  //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ppp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][j]&lt;&lt;“ “;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35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3E811-A433-42FC-AAE1-031E47201276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3493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4FC8A8-DC70-4DBA-BD26-8A1F22B82F76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1E881-7FB7-4FF6-A544-7EC6554F5FB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0421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603478-195A-4694-9068-DFDA7B411B68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也可以用一维指针处理：</a:t>
            </a:r>
            <a:endParaRPr lang="en-US" altLang="zh-CN" dirty="0"/>
          </a:p>
          <a:p>
            <a:r>
              <a:rPr lang="zh-CN" altLang="en-US" dirty="0"/>
              <a:t>区别在于：一维指针需要手动计算一行有多少个元素。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</a:t>
            </a:r>
          </a:p>
          <a:p>
            <a:r>
              <a:rPr lang="en-US" altLang="zh-CN" dirty="0"/>
              <a:t>    int *p;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m,n,i,j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</a:p>
          <a:p>
            <a:r>
              <a:rPr lang="en-US" altLang="zh-CN" dirty="0"/>
              <a:t>    p=new </a:t>
            </a:r>
            <a:r>
              <a:rPr lang="en-US" altLang="zh-CN" dirty="0" err="1"/>
              <a:t>int</a:t>
            </a:r>
            <a:r>
              <a:rPr lang="en-US" altLang="zh-CN" dirty="0"/>
              <a:t>[m*n];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*</a:t>
            </a:r>
            <a:r>
              <a:rPr lang="en-US" altLang="zh-CN" dirty="0" err="1"/>
              <a:t>n+j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cout&lt;&lt;*(</a:t>
            </a:r>
            <a:r>
              <a:rPr lang="en-US" altLang="zh-CN" dirty="0" err="1"/>
              <a:t>p+i</a:t>
            </a:r>
            <a:r>
              <a:rPr lang="en-US" altLang="zh-CN" dirty="0"/>
              <a:t>*</a:t>
            </a:r>
            <a:r>
              <a:rPr lang="en-US" altLang="zh-CN" dirty="0" err="1"/>
              <a:t>n+j</a:t>
            </a:r>
            <a:r>
              <a:rPr lang="en-US" altLang="zh-CN" dirty="0"/>
              <a:t>)&lt;&lt;" ";</a:t>
            </a:r>
          </a:p>
          <a:p>
            <a:r>
              <a:rPr lang="en-US" altLang="zh-CN" dirty="0"/>
              <a:t>    delete[]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注意：字符数组在定义时就初始化，可以不用给出数组大小。如果要给出大小，一定要大于用于初始化字符串的长度，比如</a:t>
            </a:r>
            <a:r>
              <a:rPr lang="en-US" altLang="zh-CN" dirty="0"/>
              <a:t>char s[10]=“I love China!”; </a:t>
            </a:r>
            <a:r>
              <a:rPr lang="zh-CN" altLang="en-US" dirty="0"/>
              <a:t>就是错的。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字符串的结尾可以写成</a:t>
            </a:r>
            <a:r>
              <a:rPr lang="en-US" altLang="zh-CN" dirty="0"/>
              <a:t>s[n]=0;</a:t>
            </a:r>
            <a:r>
              <a:rPr lang="zh-CN" altLang="en-US" dirty="0"/>
              <a:t>或</a:t>
            </a:r>
            <a:r>
              <a:rPr lang="en-US" altLang="zh-CN" dirty="0"/>
              <a:t>s[n]=‘\0’;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说明：字符串是一个类，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是一个对象，对象名是一个地址，和指针类似。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一、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的定义及初始化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s1 = "hello";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初始化字符串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s2 ("world");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另一种初始化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s3;  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初始化字符串，空字符串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s4(5, 'a'); //s4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由连续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组成，即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s4="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aaaaa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s5(s1,2,3);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位置的字符开始，连续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个字符赋值给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s5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，即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s5="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llo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string s6(s1, 1);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位置的字符开始，将后续的所有字符赋值给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s6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，即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s6="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ello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char name [] = "Lady Gaga";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 = name;  //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赋值后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中的内容和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name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相同，修改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不会影响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name</a:t>
            </a:r>
          </a:p>
          <a:p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二、字符串声明后，内容可改变，说明它是一个变量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 main( 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{   string s;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s="I  love China!";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cout&lt;&lt;s&lt;&lt;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;      //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输出内容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s="hello";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cout&lt;&lt;s&lt;&lt;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70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 )</a:t>
            </a:r>
          </a:p>
          <a:p>
            <a:r>
              <a:rPr lang="en-US" altLang="zh-CN" dirty="0"/>
              <a:t> {   char str[10];</a:t>
            </a:r>
          </a:p>
          <a:p>
            <a:r>
              <a:rPr lang="en-US" altLang="zh-CN" dirty="0"/>
              <a:t>     str[0]=97;</a:t>
            </a:r>
          </a:p>
          <a:p>
            <a:r>
              <a:rPr lang="en-US" altLang="zh-CN" dirty="0"/>
              <a:t>     str[1]=98;</a:t>
            </a:r>
          </a:p>
          <a:p>
            <a:r>
              <a:rPr lang="en-US" altLang="zh-CN" dirty="0"/>
              <a:t>     str[2]=0;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&lt;&lt;str&lt;&lt;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存储格式：字符串结束标志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字符串必须以</a:t>
            </a:r>
            <a:r>
              <a:rPr lang="en-US" altLang="zh-CN" dirty="0"/>
              <a:t>0</a:t>
            </a:r>
            <a:r>
              <a:rPr lang="zh-CN" altLang="en-US" dirty="0"/>
              <a:t>结尾。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赋值方式与初始化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字符串输出可以作为一个整体。</a:t>
            </a:r>
            <a:endParaRPr lang="en-US" altLang="zh-CN" dirty="0"/>
          </a:p>
          <a:p>
            <a:r>
              <a:rPr lang="zh-CN" altLang="en-US" dirty="0"/>
              <a:t>数组除了初始化时可以整体赋值外，其他地方赋值和处理和输出都要用循环逐一处理。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</a:p>
          <a:p>
            <a:r>
              <a:rPr lang="en-US" altLang="zh-CN" dirty="0"/>
              <a:t>{   int *p=new int[5];</a:t>
            </a:r>
          </a:p>
          <a:p>
            <a:r>
              <a:rPr lang="en-US" altLang="zh-CN" dirty="0"/>
              <a:t>    char* s=new char[5];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&lt;&lt;s;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594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BB8B5-F540-47CA-B421-1009EF3B7046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4517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DABBCA8-ABA8-4744-96C2-4EFF4CB6EFAC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6D9D0-A5E6-4BC4-B876-75409E5BFE8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5541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778CBC7-D0E0-4A62-849A-2A01C5892464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6D9D0-A5E6-4BC4-B876-75409E5BFE8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5541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778CBC7-D0E0-4A62-849A-2A01C5892464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举一个简单的例子解释下这个算法的流程。</a:t>
            </a:r>
            <a:endParaRPr lang="en-US" altLang="zh-CN" dirty="0"/>
          </a:p>
          <a:p>
            <a:r>
              <a:rPr lang="zh-CN" altLang="en-US" dirty="0"/>
              <a:t>假设现在有</a:t>
            </a:r>
            <a:r>
              <a:rPr lang="en-US" altLang="zh-CN" dirty="0"/>
              <a:t>5</a:t>
            </a:r>
            <a:r>
              <a:rPr lang="zh-CN" altLang="en-US" dirty="0"/>
              <a:t>个整数，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我把它们放到数组里去，那它们对应的数组下标为：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现在需要用简单比较排序算法对这</a:t>
            </a:r>
            <a:r>
              <a:rPr lang="en-US" altLang="zh-CN" dirty="0"/>
              <a:t>5</a:t>
            </a:r>
            <a:r>
              <a:rPr lang="zh-CN" altLang="en-US" dirty="0"/>
              <a:t>个数进行排序，让它们按从小到大的顺序排列</a:t>
            </a:r>
            <a:endParaRPr lang="en-US" altLang="zh-CN" dirty="0"/>
          </a:p>
          <a:p>
            <a:r>
              <a:rPr lang="zh-CN" altLang="en-US" dirty="0"/>
              <a:t>我们来看第一趟排序的过程，第一趟排序，是这</a:t>
            </a:r>
            <a:r>
              <a:rPr lang="en-US" altLang="zh-CN" dirty="0"/>
              <a:t>5</a:t>
            </a:r>
            <a:r>
              <a:rPr lang="zh-CN" altLang="en-US" dirty="0"/>
              <a:t>个数都参加，选出最小的那个数，然后让它和</a:t>
            </a:r>
            <a:r>
              <a:rPr lang="en-US" altLang="zh-CN" dirty="0"/>
              <a:t>0</a:t>
            </a:r>
            <a:r>
              <a:rPr lang="zh-CN" altLang="en-US" dirty="0"/>
              <a:t>号元素进行交换。我们声明两个变量，一个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，记录当然需要排序的数组的位置，另一个变量</a:t>
            </a:r>
            <a:r>
              <a:rPr lang="en-US" altLang="zh-CN" dirty="0"/>
              <a:t>k</a:t>
            </a:r>
            <a:r>
              <a:rPr lang="zh-CN" altLang="en-US" dirty="0"/>
              <a:t>，记录该趟排序中最小的数在数组中的下标。</a:t>
            </a:r>
          </a:p>
          <a:p>
            <a:endParaRPr lang="en-US" altLang="zh-CN" dirty="0"/>
          </a:p>
          <a:p>
            <a:r>
              <a:rPr lang="zh-CN" altLang="en-US" dirty="0"/>
              <a:t>字符串数组是二维数组的概念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第一种写法：用指针数组处理字符串数组，它修改的是指针数组中每个指针的值，并没有去修改字符串的内容。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sort(char *name[],int n)</a:t>
            </a:r>
          </a:p>
          <a:p>
            <a:r>
              <a:rPr lang="en-US" altLang="zh-CN" dirty="0"/>
              <a:t>{   char *t;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strcmp</a:t>
            </a:r>
            <a:r>
              <a:rPr lang="en-US" altLang="zh-CN" dirty="0"/>
              <a:t>(name[k],name[j])&gt;0)   k=j;</a:t>
            </a:r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{  t=name[</a:t>
            </a:r>
            <a:r>
              <a:rPr lang="en-US" altLang="zh-CN" dirty="0" err="1"/>
              <a:t>i</a:t>
            </a:r>
            <a:r>
              <a:rPr lang="en-US" altLang="zh-CN" dirty="0"/>
              <a:t>];  name[</a:t>
            </a:r>
            <a:r>
              <a:rPr lang="en-US" altLang="zh-CN" dirty="0" err="1"/>
              <a:t>i</a:t>
            </a:r>
            <a:r>
              <a:rPr lang="en-US" altLang="zh-CN" dirty="0"/>
              <a:t>]=name[k];   name[k]=t;}    //</a:t>
            </a:r>
            <a:r>
              <a:rPr lang="zh-CN" altLang="en-US" dirty="0"/>
              <a:t>注意：</a:t>
            </a:r>
            <a:r>
              <a:rPr lang="en-US" altLang="zh-CN" dirty="0"/>
              <a:t>name[k]=*(</a:t>
            </a:r>
            <a:r>
              <a:rPr lang="en-US" altLang="zh-CN" dirty="0" err="1"/>
              <a:t>name+k</a:t>
            </a:r>
            <a:r>
              <a:rPr lang="en-US" altLang="zh-CN" dirty="0"/>
              <a:t>)</a:t>
            </a:r>
            <a:r>
              <a:rPr lang="zh-CN" altLang="en-US" dirty="0"/>
              <a:t>，修改的是指针数组中，指针的值。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print(char *name[],int n)</a:t>
            </a:r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</a:p>
          <a:p>
            <a:r>
              <a:rPr lang="en-US" altLang="zh-CN" dirty="0"/>
              <a:t>     cout&lt;&lt;(int *)name[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n=5;  char *name[]={"Follow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-------------------------------------------------------</a:t>
            </a:r>
          </a:p>
          <a:p>
            <a:endParaRPr lang="en-US" altLang="zh-CN" dirty="0"/>
          </a:p>
          <a:p>
            <a:r>
              <a:rPr lang="zh-CN" altLang="en-US" dirty="0"/>
              <a:t>函数中，参数为字符指针数组的，可用二级指针来处理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sort(char **</a:t>
            </a:r>
            <a:r>
              <a:rPr lang="en-US" altLang="zh-CN" dirty="0" err="1"/>
              <a:t>name,int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   char *t;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strcmp</a:t>
            </a:r>
            <a:r>
              <a:rPr lang="en-US" altLang="zh-CN" dirty="0"/>
              <a:t>(name[k],name[j])&gt;0)   k=j;</a:t>
            </a:r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{  t=name[</a:t>
            </a:r>
            <a:r>
              <a:rPr lang="en-US" altLang="zh-CN" dirty="0" err="1"/>
              <a:t>i</a:t>
            </a:r>
            <a:r>
              <a:rPr lang="en-US" altLang="zh-CN" dirty="0"/>
              <a:t>];  name[</a:t>
            </a:r>
            <a:r>
              <a:rPr lang="en-US" altLang="zh-CN" dirty="0" err="1"/>
              <a:t>i</a:t>
            </a:r>
            <a:r>
              <a:rPr lang="en-US" altLang="zh-CN" dirty="0"/>
              <a:t>]=name[k];   name[k]=t;}    //</a:t>
            </a:r>
            <a:r>
              <a:rPr lang="zh-CN" altLang="en-US" dirty="0"/>
              <a:t>注意：</a:t>
            </a:r>
            <a:r>
              <a:rPr lang="en-US" altLang="zh-CN" dirty="0"/>
              <a:t>name[k]=*(</a:t>
            </a:r>
            <a:r>
              <a:rPr lang="en-US" altLang="zh-CN" dirty="0" err="1"/>
              <a:t>name+k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print(char **</a:t>
            </a:r>
            <a:r>
              <a:rPr lang="en-US" altLang="zh-CN" dirty="0" err="1"/>
              <a:t>name,int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n=5;  char *name[]={"Follow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</a:t>
            </a:r>
          </a:p>
          <a:p>
            <a:r>
              <a:rPr lang="zh-CN" altLang="en-US" dirty="0"/>
              <a:t>也可以用指向一维数组的指针来处理。这种情况是直接在二维数组上修改数据了。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sort(char (*name)[20],int n)</a:t>
            </a:r>
          </a:p>
          <a:p>
            <a:r>
              <a:rPr lang="en-US" altLang="zh-CN" dirty="0"/>
              <a:t>{   char t[20];  //char *t=new char[20];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strcmp</a:t>
            </a:r>
            <a:r>
              <a:rPr lang="en-US" altLang="zh-CN" dirty="0"/>
              <a:t>(name[k],name[j])&gt;0)</a:t>
            </a:r>
          </a:p>
          <a:p>
            <a:r>
              <a:rPr lang="en-US" altLang="zh-CN" dirty="0"/>
              <a:t>               k=j;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t,name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strcpy</a:t>
            </a:r>
            <a:r>
              <a:rPr lang="en-US" altLang="zh-CN" dirty="0"/>
              <a:t>(name[</a:t>
            </a:r>
            <a:r>
              <a:rPr lang="en-US" altLang="zh-CN" dirty="0" err="1"/>
              <a:t>i</a:t>
            </a:r>
            <a:r>
              <a:rPr lang="en-US" altLang="zh-CN" dirty="0"/>
              <a:t>],name[k]);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strcpy</a:t>
            </a:r>
            <a:r>
              <a:rPr lang="en-US" altLang="zh-CN" dirty="0"/>
              <a:t>(name[k],t);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print(char (*name)[20],int n)</a:t>
            </a:r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&lt;&lt;(int *)name[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n=5;  char name[5][20]={"Follow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</a:t>
            </a:r>
          </a:p>
          <a:p>
            <a:r>
              <a:rPr lang="zh-CN" altLang="en-US" dirty="0"/>
              <a:t>第三种：用</a:t>
            </a:r>
            <a:r>
              <a:rPr lang="en-US" altLang="zh-CN" dirty="0"/>
              <a:t>string</a:t>
            </a:r>
            <a:r>
              <a:rPr lang="zh-CN" altLang="en-US" dirty="0"/>
              <a:t>，也是直接修改数据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sort(string name[],int n)</a:t>
            </a:r>
          </a:p>
          <a:p>
            <a:r>
              <a:rPr lang="en-US" altLang="zh-CN" dirty="0"/>
              <a:t>{   string t;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</a:p>
          <a:p>
            <a:r>
              <a:rPr lang="en-US" altLang="zh-CN" dirty="0"/>
              <a:t>    {  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if(name[k]&gt;name[j])   k=j;</a:t>
            </a:r>
          </a:p>
          <a:p>
            <a:r>
              <a:rPr lang="en-US" altLang="zh-CN" dirty="0"/>
              <a:t>      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{  t=name[</a:t>
            </a:r>
            <a:r>
              <a:rPr lang="en-US" altLang="zh-CN" dirty="0" err="1"/>
              <a:t>i</a:t>
            </a:r>
            <a:r>
              <a:rPr lang="en-US" altLang="zh-CN" dirty="0"/>
              <a:t>];  name[</a:t>
            </a:r>
            <a:r>
              <a:rPr lang="en-US" altLang="zh-CN" dirty="0" err="1"/>
              <a:t>i</a:t>
            </a:r>
            <a:r>
              <a:rPr lang="en-US" altLang="zh-CN" dirty="0"/>
              <a:t>]=name[k];   name[k]=t;}    //</a:t>
            </a:r>
            <a:r>
              <a:rPr lang="zh-CN" altLang="en-US" dirty="0"/>
              <a:t>注意：</a:t>
            </a:r>
            <a:r>
              <a:rPr lang="en-US" altLang="zh-CN" dirty="0"/>
              <a:t>name[k]=*(</a:t>
            </a:r>
            <a:r>
              <a:rPr lang="en-US" altLang="zh-CN" dirty="0" err="1"/>
              <a:t>name+k</a:t>
            </a:r>
            <a:r>
              <a:rPr lang="en-US" altLang="zh-CN" dirty="0"/>
              <a:t>)</a:t>
            </a:r>
            <a:r>
              <a:rPr lang="zh-CN" altLang="en-US" dirty="0"/>
              <a:t>，修改的是指针数组中，指针的值。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print(string name[],int n)</a:t>
            </a:r>
          </a:p>
          <a:p>
            <a:r>
              <a:rPr lang="en-US" altLang="zh-CN" dirty="0"/>
              <a:t>{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while(</a:t>
            </a:r>
            <a:r>
              <a:rPr lang="en-US" altLang="zh-CN" dirty="0" err="1"/>
              <a:t>i</a:t>
            </a:r>
            <a:r>
              <a:rPr lang="en-US" altLang="zh-CN" dirty="0"/>
              <a:t>&lt;n){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&lt;&lt;&amp;name[</a:t>
            </a:r>
            <a:r>
              <a:rPr lang="en-US" altLang="zh-CN" dirty="0" err="1"/>
              <a:t>i</a:t>
            </a:r>
            <a:r>
              <a:rPr lang="en-US" altLang="zh-CN" dirty="0"/>
              <a:t>]&lt;&lt;"  "&lt;&lt;name[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n=5;  string name[]={"Follow </a:t>
            </a:r>
            <a:r>
              <a:rPr lang="en-US" altLang="zh-CN" dirty="0" err="1"/>
              <a:t>me","BASIC","Great</a:t>
            </a:r>
            <a:r>
              <a:rPr lang="en-US" altLang="zh-CN" dirty="0"/>
              <a:t> </a:t>
            </a:r>
            <a:r>
              <a:rPr lang="en-US" altLang="zh-CN" dirty="0" err="1"/>
              <a:t>Wall","FORTRAN","Computer</a:t>
            </a:r>
            <a:r>
              <a:rPr lang="en-US" altLang="zh-CN" dirty="0"/>
              <a:t> "};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sort(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三种等价做法：字符数组指针，二级字符指针，</a:t>
            </a:r>
            <a:r>
              <a:rPr lang="en-US" altLang="zh-CN" dirty="0"/>
              <a:t>string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//</a:t>
            </a:r>
            <a:r>
              <a:rPr lang="zh-CN" altLang="en-US" dirty="0"/>
              <a:t>字符数组</a:t>
            </a:r>
          </a:p>
          <a:p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char *name[]={"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while(name[</a:t>
            </a:r>
            <a:r>
              <a:rPr lang="en-US" altLang="zh-CN" dirty="0" err="1"/>
              <a:t>i</a:t>
            </a:r>
            <a:r>
              <a:rPr lang="en-US" altLang="zh-CN" dirty="0"/>
              <a:t>]!=""){          //while(*name[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 cout&lt;&lt;name[</a:t>
            </a:r>
            <a:r>
              <a:rPr lang="en-US" altLang="zh-CN" dirty="0" err="1"/>
              <a:t>i</a:t>
            </a:r>
            <a:r>
              <a:rPr lang="en-US" altLang="zh-CN" dirty="0"/>
              <a:t>++]&lt;&lt;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//</a:t>
            </a:r>
            <a:r>
              <a:rPr lang="zh-CN" altLang="en-US" dirty="0"/>
              <a:t>二级字符指针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char **p=name;</a:t>
            </a:r>
          </a:p>
          <a:p>
            <a:r>
              <a:rPr lang="en-US" altLang="zh-CN" dirty="0"/>
              <a:t>   while(*p!="")   //while(**p)</a:t>
            </a:r>
          </a:p>
          <a:p>
            <a:r>
              <a:rPr lang="en-US" altLang="zh-CN" dirty="0"/>
              <a:t>      cout&lt;&lt;*p++&lt;&lt;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//string</a:t>
            </a:r>
            <a:r>
              <a:rPr lang="zh-CN" altLang="en-US" dirty="0"/>
              <a:t>数组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string name1[]={"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while(name1[</a:t>
            </a:r>
            <a:r>
              <a:rPr lang="en-US" altLang="zh-CN" dirty="0" err="1"/>
              <a:t>i</a:t>
            </a:r>
            <a:r>
              <a:rPr lang="en-US" altLang="zh-CN" dirty="0"/>
              <a:t>]!=""){</a:t>
            </a:r>
          </a:p>
          <a:p>
            <a:r>
              <a:rPr lang="en-US" altLang="zh-CN" dirty="0"/>
              <a:t>     cout&lt;&lt;name1[</a:t>
            </a:r>
            <a:r>
              <a:rPr lang="en-US" altLang="zh-CN" dirty="0" err="1"/>
              <a:t>i</a:t>
            </a:r>
            <a:r>
              <a:rPr lang="en-US" altLang="zh-CN" dirty="0"/>
              <a:t>++]&lt;&lt;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当用二维字符数组表示时，只能这样处理：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char str[3][10]={"hello","</a:t>
            </a:r>
            <a:r>
              <a:rPr lang="en-US" altLang="zh-CN" dirty="0" err="1"/>
              <a:t>byebye","thanks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 char (*p)[10]=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=0;i&lt;3;i++,p++)              </a:t>
            </a:r>
            <a:r>
              <a:rPr lang="zh-CN" altLang="en-US" dirty="0"/>
              <a:t>或者：</a:t>
            </a: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   </a:t>
            </a:r>
          </a:p>
          <a:p>
            <a:r>
              <a:rPr lang="en-US" altLang="zh-CN" dirty="0"/>
              <a:t>  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                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----------------------------------</a:t>
            </a:r>
          </a:p>
          <a:p>
            <a:endParaRPr lang="en-US" altLang="zh-CN" dirty="0"/>
          </a:p>
          <a:p>
            <a:r>
              <a:rPr lang="zh-CN" altLang="en-US" dirty="0"/>
              <a:t>二级字符指针：</a:t>
            </a:r>
            <a:endParaRPr lang="en-US" altLang="zh-CN" dirty="0"/>
          </a:p>
          <a:p>
            <a:r>
              <a:rPr lang="en-US" altLang="zh-CN" dirty="0"/>
              <a:t>   char **p;</a:t>
            </a:r>
          </a:p>
          <a:p>
            <a:r>
              <a:rPr lang="en-US" altLang="zh-CN" dirty="0"/>
              <a:t>   char *name[]={"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</a:p>
          <a:p>
            <a:r>
              <a:rPr lang="en-US" altLang="zh-CN" dirty="0"/>
              <a:t>   p=name;</a:t>
            </a:r>
          </a:p>
          <a:p>
            <a:r>
              <a:rPr lang="en-US" altLang="zh-CN" dirty="0"/>
              <a:t>  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cout&lt;&lt;(int *)*p&lt;&lt;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结果输出：</a:t>
            </a:r>
            <a:endParaRPr lang="en-US" altLang="zh-CN" dirty="0"/>
          </a:p>
          <a:p>
            <a:r>
              <a:rPr lang="en-US" altLang="zh-CN" dirty="0"/>
              <a:t>   0x28fef8: p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en-US" altLang="zh-CN" dirty="0"/>
              <a:t>   ox28ff0c: p</a:t>
            </a:r>
            <a:r>
              <a:rPr lang="zh-CN" altLang="en-US" dirty="0"/>
              <a:t>自己的地址</a:t>
            </a:r>
            <a:endParaRPr lang="en-US" altLang="zh-CN" dirty="0"/>
          </a:p>
          <a:p>
            <a:r>
              <a:rPr lang="en-US" altLang="zh-CN" dirty="0"/>
              <a:t>   hello</a:t>
            </a:r>
            <a:r>
              <a:rPr lang="zh-CN" altLang="en-US" dirty="0"/>
              <a:t>：</a:t>
            </a:r>
            <a:r>
              <a:rPr lang="en-US" altLang="zh-CN" baseline="0" dirty="0"/>
              <a:t>   </a:t>
            </a:r>
            <a:r>
              <a:rPr lang="en-US" altLang="zh-CN" dirty="0"/>
              <a:t>*p</a:t>
            </a:r>
            <a:r>
              <a:rPr lang="zh-CN" altLang="en-US" dirty="0"/>
              <a:t>虽然仍然是一个地址，但它是直接指向字符串的地址，因此输出的是字符串的内容。</a:t>
            </a:r>
            <a:endParaRPr lang="en-US" altLang="zh-CN" dirty="0"/>
          </a:p>
          <a:p>
            <a:r>
              <a:rPr lang="en-US" altLang="zh-CN" dirty="0"/>
              <a:t>   0x4p9024: </a:t>
            </a:r>
            <a:r>
              <a:rPr lang="zh-CN" altLang="en-US" dirty="0"/>
              <a:t>可以用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baseline="0" dirty="0"/>
              <a:t> *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强制输出其内容，即字符串的首地址。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一级字符指针</a:t>
            </a:r>
            <a:endParaRPr lang="en-US" altLang="zh-CN" dirty="0"/>
          </a:p>
          <a:p>
            <a:r>
              <a:rPr lang="en-US" altLang="zh-CN" dirty="0"/>
              <a:t>   char *p;</a:t>
            </a:r>
          </a:p>
          <a:p>
            <a:r>
              <a:rPr lang="en-US" altLang="zh-CN" dirty="0"/>
              <a:t>   char name[]={"hello"};</a:t>
            </a:r>
          </a:p>
          <a:p>
            <a:r>
              <a:rPr lang="en-US" altLang="zh-CN" dirty="0"/>
              <a:t>   p=name;</a:t>
            </a:r>
          </a:p>
          <a:p>
            <a:r>
              <a:rPr lang="en-US" altLang="zh-CN" dirty="0"/>
              <a:t>  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cout&lt;&lt;(int *)p&lt;&lt;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结果输出：</a:t>
            </a:r>
            <a:endParaRPr lang="en-US" altLang="zh-CN" dirty="0"/>
          </a:p>
          <a:p>
            <a:r>
              <a:rPr lang="en-US" altLang="zh-CN" dirty="0"/>
              <a:t>   hello:    p</a:t>
            </a:r>
            <a:r>
              <a:rPr lang="zh-CN" altLang="en-US" dirty="0"/>
              <a:t>虽然是一个地址，但它是直接指向字符串的地址，因此输出的是字符串的内容。</a:t>
            </a:r>
            <a:endParaRPr lang="en-US" altLang="zh-CN" dirty="0"/>
          </a:p>
          <a:p>
            <a:r>
              <a:rPr lang="en-US" altLang="zh-CN" dirty="0"/>
              <a:t>   ox28ff06: </a:t>
            </a:r>
            <a:r>
              <a:rPr lang="zh-CN" altLang="en-US" dirty="0"/>
              <a:t>可以用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baseline="0" dirty="0"/>
              <a:t> *</a:t>
            </a:r>
            <a:r>
              <a:rPr lang="en-US" altLang="zh-CN" dirty="0"/>
              <a:t>)p</a:t>
            </a:r>
            <a:r>
              <a:rPr lang="zh-CN" altLang="en-US" dirty="0"/>
              <a:t>强制输出其内容，即字符串的首地址。</a:t>
            </a:r>
            <a:endParaRPr lang="en-US" altLang="zh-CN" dirty="0"/>
          </a:p>
          <a:p>
            <a:r>
              <a:rPr lang="en-US" altLang="zh-CN" dirty="0"/>
              <a:t>   ox28ff0c: </a:t>
            </a:r>
            <a:r>
              <a:rPr lang="en-US" altLang="zh-CN" baseline="0" dirty="0"/>
              <a:t>p</a:t>
            </a:r>
            <a:r>
              <a:rPr lang="zh-CN" altLang="en-US" baseline="0" dirty="0"/>
              <a:t>自己的地址</a:t>
            </a:r>
            <a:endParaRPr lang="en-US" altLang="zh-CN" dirty="0"/>
          </a:p>
          <a:p>
            <a:r>
              <a:rPr lang="en-US" altLang="zh-CN" dirty="0"/>
              <a:t>   h:  </a:t>
            </a:r>
            <a:r>
              <a:rPr lang="zh-CN" altLang="en-US" dirty="0"/>
              <a:t>输出的是字符串的第一个字符。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char *</a:t>
            </a:r>
            <a:r>
              <a:rPr lang="en-US" altLang="zh-CN" dirty="0" err="1"/>
              <a:t>str</a:t>
            </a:r>
            <a:r>
              <a:rPr lang="en-US" altLang="zh-CN" dirty="0"/>
              <a:t>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 //</a:t>
            </a:r>
            <a:r>
              <a:rPr lang="zh-CN" altLang="en-US" dirty="0"/>
              <a:t>指针数组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cout&lt;&lt;str[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char *str1[3]={"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 //</a:t>
            </a:r>
            <a:r>
              <a:rPr lang="zh-CN" altLang="en-US" dirty="0"/>
              <a:t>二级指针</a:t>
            </a:r>
            <a:endParaRPr lang="en-US" altLang="zh-CN" dirty="0"/>
          </a:p>
          <a:p>
            <a:r>
              <a:rPr lang="en-US" altLang="zh-CN" dirty="0"/>
              <a:t>  char **p=str1;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cout&lt;&lt;*p++&lt;&lt;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char str2[3][10]= 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 //</a:t>
            </a:r>
            <a:r>
              <a:rPr lang="zh-CN" altLang="en-US" dirty="0"/>
              <a:t>指向数组的指针</a:t>
            </a:r>
            <a:endParaRPr lang="en-US" altLang="zh-CN" dirty="0"/>
          </a:p>
          <a:p>
            <a:r>
              <a:rPr lang="en-US" altLang="zh-CN" dirty="0"/>
              <a:t>  char (*p1)[10]=str2;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cout&lt;&lt;*p1++&lt;&lt;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</a:t>
            </a:r>
          </a:p>
          <a:p>
            <a:r>
              <a:rPr lang="zh-CN" altLang="en-US" dirty="0"/>
              <a:t>具体</a:t>
            </a:r>
            <a:endParaRPr lang="en-US" altLang="zh-CN" dirty="0"/>
          </a:p>
          <a:p>
            <a:r>
              <a:rPr lang="zh-CN" altLang="en-US" dirty="0"/>
              <a:t>第一种：使用指针数组（和二维数组类似）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char *</a:t>
            </a:r>
            <a:r>
              <a:rPr lang="en-US" altLang="zh-CN" dirty="0" err="1"/>
              <a:t>str</a:t>
            </a:r>
            <a:r>
              <a:rPr lang="en-US" altLang="zh-CN" dirty="0"/>
              <a:t>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 cout&lt;&lt;str&lt;&lt;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cout&lt;&lt;*str&lt;&lt;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cout&lt;&lt;(void *)(*str)&lt;&lt;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第</a:t>
            </a:r>
            <a:r>
              <a:rPr lang="en-US" altLang="zh-CN" dirty="0"/>
              <a:t>"&lt;&lt;i+1&lt;&lt;"</a:t>
            </a:r>
            <a:r>
              <a:rPr lang="zh-CN" altLang="en-US" dirty="0"/>
              <a:t>个字符串信息：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字符串内容：</a:t>
            </a:r>
            <a:r>
              <a:rPr lang="en-US" altLang="zh-CN" dirty="0"/>
              <a:t>"&lt;&lt;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字符串地址：</a:t>
            </a:r>
            <a:r>
              <a:rPr lang="en-US" altLang="zh-CN" dirty="0"/>
              <a:t>"&lt;&lt;(void *)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字符串地址的地址：</a:t>
            </a:r>
            <a:r>
              <a:rPr lang="en-US" altLang="zh-CN" dirty="0"/>
              <a:t>"&lt;&lt;&amp;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r>
              <a:rPr lang="en-US" altLang="zh-CN" dirty="0"/>
              <a:t>0x6dfef0 (</a:t>
            </a:r>
            <a:r>
              <a:rPr lang="en-US" altLang="zh-CN" dirty="0" err="1"/>
              <a:t>str</a:t>
            </a:r>
            <a:r>
              <a:rPr lang="en-US" altLang="zh-CN" dirty="0"/>
              <a:t>[0]</a:t>
            </a:r>
            <a:r>
              <a:rPr lang="zh-CN" altLang="en-US" dirty="0"/>
              <a:t>的地址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hello</a:t>
            </a:r>
          </a:p>
          <a:p>
            <a:r>
              <a:rPr lang="en-US" altLang="zh-CN" dirty="0"/>
              <a:t>0x4b9024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个字符串信息：</a:t>
            </a:r>
          </a:p>
          <a:p>
            <a:r>
              <a:rPr lang="zh-CN" altLang="en-US" dirty="0"/>
              <a:t>字符串内容：</a:t>
            </a:r>
            <a:r>
              <a:rPr lang="en-US" altLang="zh-CN" dirty="0"/>
              <a:t>hello</a:t>
            </a:r>
          </a:p>
          <a:p>
            <a:r>
              <a:rPr lang="zh-CN" altLang="en-US" dirty="0"/>
              <a:t>字符串地址：</a:t>
            </a:r>
            <a:r>
              <a:rPr lang="en-US" altLang="zh-CN" dirty="0"/>
              <a:t>0x4b9024</a:t>
            </a:r>
          </a:p>
          <a:p>
            <a:r>
              <a:rPr lang="zh-CN" altLang="en-US" dirty="0"/>
              <a:t>字符串地址的地址：</a:t>
            </a:r>
            <a:r>
              <a:rPr lang="en-US" altLang="zh-CN" dirty="0"/>
              <a:t>0x6dfef0</a:t>
            </a:r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个字符串信息：</a:t>
            </a:r>
          </a:p>
          <a:p>
            <a:r>
              <a:rPr lang="zh-CN" altLang="en-US" dirty="0"/>
              <a:t>字符串内容：</a:t>
            </a:r>
            <a:r>
              <a:rPr lang="en-US" altLang="zh-CN" dirty="0" err="1"/>
              <a:t>byebye</a:t>
            </a:r>
            <a:endParaRPr lang="en-US" altLang="zh-CN" dirty="0"/>
          </a:p>
          <a:p>
            <a:r>
              <a:rPr lang="zh-CN" altLang="en-US" dirty="0"/>
              <a:t>字符串地址：</a:t>
            </a:r>
            <a:r>
              <a:rPr lang="en-US" altLang="zh-CN" dirty="0"/>
              <a:t>0x4b902a</a:t>
            </a:r>
          </a:p>
          <a:p>
            <a:r>
              <a:rPr lang="zh-CN" altLang="en-US" dirty="0"/>
              <a:t>字符串地址的地址：</a:t>
            </a:r>
            <a:r>
              <a:rPr lang="en-US" altLang="zh-CN" dirty="0"/>
              <a:t>0x6dfef4</a:t>
            </a:r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个字符串信息：</a:t>
            </a:r>
          </a:p>
          <a:p>
            <a:r>
              <a:rPr lang="zh-CN" altLang="en-US" dirty="0"/>
              <a:t>字符串内容：</a:t>
            </a:r>
            <a:r>
              <a:rPr lang="en-US" altLang="zh-CN" dirty="0"/>
              <a:t>thanks</a:t>
            </a:r>
          </a:p>
          <a:p>
            <a:r>
              <a:rPr lang="zh-CN" altLang="en-US" dirty="0"/>
              <a:t>字符串地址：</a:t>
            </a:r>
            <a:r>
              <a:rPr lang="en-US" altLang="zh-CN" dirty="0"/>
              <a:t>0x4b9031</a:t>
            </a:r>
          </a:p>
          <a:p>
            <a:r>
              <a:rPr lang="zh-CN" altLang="en-US" dirty="0"/>
              <a:t>字符串地址的地址：</a:t>
            </a:r>
            <a:r>
              <a:rPr lang="en-US" altLang="zh-CN" dirty="0"/>
              <a:t>0x6dfef8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</a:t>
            </a:r>
          </a:p>
          <a:p>
            <a:r>
              <a:rPr lang="zh-CN" altLang="en-US" dirty="0"/>
              <a:t>第二种：用二维指针来处理：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char *</a:t>
            </a:r>
            <a:r>
              <a:rPr lang="en-US" altLang="zh-CN" dirty="0" err="1"/>
              <a:t>str</a:t>
            </a:r>
            <a:r>
              <a:rPr lang="en-US" altLang="zh-CN" dirty="0"/>
              <a:t>[3]={"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 char **p=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cout&lt;&lt;p&lt;&lt;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cout&lt;&lt;&amp;p&lt;&lt;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=0;i&lt;3;i++,p++){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第</a:t>
            </a:r>
            <a:r>
              <a:rPr lang="en-US" altLang="zh-CN" dirty="0"/>
              <a:t>"&lt;&lt;i+1&lt;&lt;"</a:t>
            </a:r>
            <a:r>
              <a:rPr lang="zh-CN" altLang="en-US" dirty="0"/>
              <a:t>个字符串信息：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字符串内容：</a:t>
            </a:r>
            <a:r>
              <a:rPr lang="en-US" altLang="zh-CN" dirty="0"/>
              <a:t>"&lt;&lt;*p&lt;&lt;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字符串地址：</a:t>
            </a:r>
            <a:r>
              <a:rPr lang="en-US" altLang="zh-CN" dirty="0"/>
              <a:t>"&lt;&lt;(void *)*p&lt;&lt;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字符串地址的地址：</a:t>
            </a:r>
            <a:r>
              <a:rPr lang="en-US" altLang="zh-CN" dirty="0"/>
              <a:t>"&lt;&lt;p&lt;&lt;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</a:t>
            </a:r>
          </a:p>
          <a:p>
            <a:r>
              <a:rPr lang="zh-CN" altLang="en-US" dirty="0"/>
              <a:t>另一种，指向数组的一维指针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char </a:t>
            </a:r>
            <a:r>
              <a:rPr lang="en-US" altLang="zh-CN" dirty="0" err="1"/>
              <a:t>str</a:t>
            </a:r>
            <a:r>
              <a:rPr lang="en-US" altLang="zh-CN" dirty="0"/>
              <a:t>[3][10]={"</a:t>
            </a:r>
            <a:r>
              <a:rPr lang="en-US" altLang="zh-CN" dirty="0" err="1"/>
              <a:t>hello","byebye","thanks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 char (*p)[10]=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fr-FR" altLang="zh-CN" dirty="0"/>
              <a:t>  cout&lt;&lt;p&lt;&lt;endl;</a:t>
            </a:r>
          </a:p>
          <a:p>
            <a:r>
              <a:rPr lang="fr-FR" altLang="zh-CN" dirty="0"/>
              <a:t>  cout&lt;&lt;*p&lt;&lt;endl;</a:t>
            </a:r>
          </a:p>
          <a:p>
            <a:r>
              <a:rPr lang="fr-FR" altLang="zh-CN" dirty="0"/>
              <a:t>  cout&lt;&lt;&amp;p&lt;&lt;endl;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=0;i&lt;3;i++,p++){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第</a:t>
            </a:r>
            <a:r>
              <a:rPr lang="en-US" altLang="zh-CN" dirty="0"/>
              <a:t>"&lt;&lt;i+1&lt;&lt;"</a:t>
            </a:r>
            <a:r>
              <a:rPr lang="zh-CN" altLang="en-US" dirty="0"/>
              <a:t>个字符串信息：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字符串内容：</a:t>
            </a:r>
            <a:r>
              <a:rPr lang="en-US" altLang="zh-CN" dirty="0"/>
              <a:t>"&lt;&lt;*p&lt;&lt;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字符串地址：</a:t>
            </a:r>
            <a:r>
              <a:rPr lang="en-US" altLang="zh-CN" dirty="0"/>
              <a:t>"&lt;&lt;p&lt;&lt;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cout&lt;&lt;"</a:t>
            </a:r>
            <a:r>
              <a:rPr lang="zh-CN" altLang="en-US" dirty="0"/>
              <a:t>字符串地址的地址：</a:t>
            </a:r>
            <a:r>
              <a:rPr lang="en-US" altLang="zh-CN" dirty="0"/>
              <a:t>"&lt;&lt;&amp;p&lt;&lt;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cout&lt;&lt;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</a:t>
            </a:r>
          </a:p>
          <a:p>
            <a:r>
              <a:rPr lang="zh-CN" altLang="en-US" dirty="0"/>
              <a:t>如果字符串数组用二维字符数组来处理，三种等价的写法：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、使用指向数组的指针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char name[5][10]={"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</a:p>
          <a:p>
            <a:r>
              <a:rPr lang="en-US" altLang="zh-CN" dirty="0"/>
              <a:t>   char (*p)[10]=name;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、使用指针数组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char name[5][10]={"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</a:p>
          <a:p>
            <a:r>
              <a:rPr lang="en-US" altLang="zh-CN" dirty="0"/>
              <a:t>   char *p[5]={name[0],name[1],name[2],name[3],name[4]};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、使用指针变量</a:t>
            </a:r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char name[5][10]={"</a:t>
            </a:r>
            <a:r>
              <a:rPr lang="en-US" altLang="zh-CN" dirty="0" err="1"/>
              <a:t>hello","good","world","bye</a:t>
            </a:r>
            <a:r>
              <a:rPr lang="en-US" altLang="zh-CN" dirty="0"/>
              <a:t>",""};</a:t>
            </a:r>
          </a:p>
          <a:p>
            <a:r>
              <a:rPr lang="en-US" altLang="zh-CN" dirty="0"/>
              <a:t>   char *p;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=0;i&lt;5;i++){</a:t>
            </a:r>
          </a:p>
          <a:p>
            <a:r>
              <a:rPr lang="en-US" altLang="zh-CN" dirty="0"/>
              <a:t>     p=&amp;name[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     while(*p)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&lt;&lt;*p++;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008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23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对于指针来说，有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i_pointer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&amp;(*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i_pointer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= *(&amp;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i_pointer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但对于变量来说，只有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*(&amp;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没有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操作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4081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3279"/>
              </a:lnSpc>
              <a:tabLst>
                <a:tab pos="482600" algn="l"/>
              </a:tabLst>
            </a:pPr>
            <a:endParaRPr lang="en-US" altLang="zh-CN" sz="1200" spc="-5" dirty="0">
              <a:latin typeface="宋体" pitchFamily="2" charset="-122"/>
              <a:ea typeface="宋体" pitchFamily="2" charset="-122"/>
              <a:cs typeface="黑体"/>
            </a:endParaRPr>
          </a:p>
          <a:p>
            <a:pPr marL="12700">
              <a:lnSpc>
                <a:spcPts val="3279"/>
              </a:lnSpc>
              <a:tabLst>
                <a:tab pos="482600" algn="l"/>
              </a:tabLst>
            </a:pPr>
            <a:endParaRPr lang="zh-CN" altLang="en-US" sz="1200" dirty="0">
              <a:latin typeface="宋体" pitchFamily="2" charset="-122"/>
              <a:ea typeface="宋体" pitchFamily="2" charset="-122"/>
              <a:cs typeface="黑体"/>
            </a:endParaRPr>
          </a:p>
          <a:p>
            <a:pPr marL="481965" marR="5080" indent="-469900">
              <a:lnSpc>
                <a:spcPct val="92400"/>
              </a:lnSpc>
              <a:spcBef>
                <a:spcPts val="15"/>
              </a:spcBef>
              <a:tabLst>
                <a:tab pos="482600" algn="l"/>
              </a:tabLst>
            </a:pPr>
            <a:endParaRPr lang="zh-CN" altLang="en-US" sz="1100" dirty="0">
              <a:latin typeface="宋体" pitchFamily="2" charset="-122"/>
              <a:ea typeface="宋体" pitchFamily="2" charset="-122"/>
              <a:cs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918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完整的程序：</a:t>
            </a:r>
            <a:endParaRPr lang="en-US" dirty="0"/>
          </a:p>
          <a:p>
            <a:r>
              <a:rPr lang="en-US" dirty="0"/>
              <a:t>#include 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 namespace  std;</a:t>
            </a:r>
          </a:p>
          <a:p>
            <a:r>
              <a:rPr lang="en-US" dirty="0"/>
              <a:t>const  int  NUM=5;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MyCompare</a:t>
            </a:r>
            <a:r>
              <a:rPr lang="en-US" dirty="0"/>
              <a:t>(const void * elem1, const void * elem2 );</a:t>
            </a:r>
          </a:p>
          <a:p>
            <a:endParaRPr lang="en-US" dirty="0"/>
          </a:p>
          <a:p>
            <a:r>
              <a:rPr lang="en-US" dirty="0"/>
              <a:t>int  main()</a:t>
            </a:r>
          </a:p>
          <a:p>
            <a:r>
              <a:rPr lang="en-US" dirty="0"/>
              <a:t>{     int an[NUM] = { 8,123,11,10,4 };</a:t>
            </a:r>
          </a:p>
          <a:p>
            <a:r>
              <a:rPr lang="en-US" dirty="0"/>
              <a:t>      qsort(an, NUM, </a:t>
            </a:r>
            <a:r>
              <a:rPr lang="en-US" dirty="0" err="1"/>
              <a:t>sizeof</a:t>
            </a:r>
            <a:r>
              <a:rPr lang="en-US" dirty="0"/>
              <a:t>(int),</a:t>
            </a:r>
            <a:r>
              <a:rPr lang="en-US" dirty="0" err="1"/>
              <a:t>MyCompare</a:t>
            </a:r>
            <a:r>
              <a:rPr lang="en-US" dirty="0"/>
              <a:t>);</a:t>
            </a:r>
          </a:p>
          <a:p>
            <a:r>
              <a:rPr lang="en-US" dirty="0"/>
              <a:t>      for(int </a:t>
            </a:r>
            <a:r>
              <a:rPr lang="en-US" dirty="0" err="1"/>
              <a:t>i</a:t>
            </a:r>
            <a:r>
              <a:rPr lang="en-US" dirty="0"/>
              <a:t> = 0;i &lt; NUM; </a:t>
            </a:r>
            <a:r>
              <a:rPr lang="en-US" dirty="0" err="1"/>
              <a:t>i</a:t>
            </a:r>
            <a:r>
              <a:rPr lang="en-US" dirty="0"/>
              <a:t> ++ )</a:t>
            </a:r>
          </a:p>
          <a:p>
            <a:r>
              <a:rPr lang="en-US" dirty="0"/>
              <a:t>            cout&lt;&lt;an[</a:t>
            </a:r>
            <a:r>
              <a:rPr lang="en-US" dirty="0" err="1"/>
              <a:t>i</a:t>
            </a:r>
            <a:r>
              <a:rPr lang="en-US" dirty="0"/>
              <a:t>]&lt;&lt;" ";</a:t>
            </a:r>
          </a:p>
          <a:p>
            <a:r>
              <a:rPr lang="en-US" dirty="0"/>
              <a:t>      return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 </a:t>
            </a:r>
            <a:r>
              <a:rPr lang="en-US" dirty="0" err="1"/>
              <a:t>MyCompare</a:t>
            </a:r>
            <a:r>
              <a:rPr lang="en-US" dirty="0"/>
              <a:t>(const void * elem1, const void * elem2 )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* p1, * p2;</a:t>
            </a:r>
          </a:p>
          <a:p>
            <a:r>
              <a:rPr lang="en-US" dirty="0"/>
              <a:t>   p1 = (int *) elem1;</a:t>
            </a:r>
          </a:p>
          <a:p>
            <a:r>
              <a:rPr lang="en-US" dirty="0"/>
              <a:t>   p2 = (int *) elem2;</a:t>
            </a:r>
          </a:p>
          <a:p>
            <a:r>
              <a:rPr lang="en-US" dirty="0"/>
              <a:t>   return  (* p1 % 10)  - (* p2 % 10 );</a:t>
            </a:r>
          </a:p>
          <a:p>
            <a:r>
              <a:rPr lang="en-US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5283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</a:t>
            </a:r>
            <a:r>
              <a:rPr lang="en-US" dirty="0" err="1"/>
              <a:t>MyCompare</a:t>
            </a:r>
            <a:r>
              <a:rPr lang="en-US" dirty="0"/>
              <a:t>(const void * elem1, const void * elem2 )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 p1, * p2;</a:t>
            </a:r>
          </a:p>
          <a:p>
            <a:r>
              <a:rPr lang="en-US" dirty="0"/>
              <a:t>   p1 = (</a:t>
            </a:r>
            <a:r>
              <a:rPr lang="en-US" dirty="0" err="1"/>
              <a:t>int</a:t>
            </a:r>
            <a:r>
              <a:rPr lang="en-US" dirty="0"/>
              <a:t> *) elem1;</a:t>
            </a:r>
          </a:p>
          <a:p>
            <a:r>
              <a:rPr lang="en-US" dirty="0"/>
              <a:t>   p2 = (</a:t>
            </a:r>
            <a:r>
              <a:rPr lang="en-US" dirty="0" err="1"/>
              <a:t>int</a:t>
            </a:r>
            <a:r>
              <a:rPr lang="en-US" dirty="0"/>
              <a:t> *) elem2;</a:t>
            </a:r>
          </a:p>
          <a:p>
            <a:r>
              <a:rPr lang="en-US" dirty="0"/>
              <a:t>   return  (* p</a:t>
            </a:r>
            <a:r>
              <a:rPr lang="en-US" altLang="zh-CN" dirty="0"/>
              <a:t>2</a:t>
            </a:r>
            <a:r>
              <a:rPr lang="en-US" dirty="0"/>
              <a:t>)  - (* p</a:t>
            </a:r>
            <a:r>
              <a:rPr lang="en-US" altLang="zh-CN" dirty="0"/>
              <a:t>1</a:t>
            </a:r>
            <a:r>
              <a:rPr lang="en-US" dirty="0"/>
              <a:t>);     </a:t>
            </a:r>
            <a:r>
              <a:rPr lang="en-US" altLang="zh-CN" dirty="0"/>
              <a:t>//</a:t>
            </a:r>
            <a:r>
              <a:rPr lang="zh-CN" altLang="en-US" dirty="0"/>
              <a:t>从大到小；如果从小到大，则</a:t>
            </a:r>
            <a:r>
              <a:rPr lang="en-US" altLang="zh-CN" dirty="0"/>
              <a:t>return  (*p1)-(*p2);</a:t>
            </a:r>
            <a:endParaRPr lang="en-US" dirty="0"/>
          </a:p>
          <a:p>
            <a:r>
              <a:rPr lang="en-US" dirty="0"/>
              <a:t>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7602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BBB3B-4E87-4495-BC42-ED8813967258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66565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F8FA21-0701-421F-A1A6-3E77911348C4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错误的写法：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*f()</a:t>
            </a:r>
          </a:p>
          <a:p>
            <a:r>
              <a:rPr lang="en-US" altLang="zh-CN" dirty="0"/>
              <a:t>{   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</a:p>
          <a:p>
            <a:r>
              <a:rPr lang="en-US" altLang="zh-CN" dirty="0"/>
              <a:t>    return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</a:p>
          <a:p>
            <a:r>
              <a:rPr lang="en-US" altLang="zh-CN" dirty="0"/>
              <a:t>{  int *p;</a:t>
            </a:r>
          </a:p>
          <a:p>
            <a:r>
              <a:rPr lang="en-US" altLang="zh-CN" dirty="0"/>
              <a:t>   p=f();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</a:t>
            </a:r>
          </a:p>
          <a:p>
            <a:r>
              <a:rPr lang="zh-CN" altLang="en-US" dirty="0"/>
              <a:t>正确的写法：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、使用全局变量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</a:p>
          <a:p>
            <a:r>
              <a:rPr lang="en-US" altLang="zh-CN" dirty="0"/>
              <a:t>int *f()</a:t>
            </a:r>
          </a:p>
          <a:p>
            <a:r>
              <a:rPr lang="en-US" altLang="zh-CN" dirty="0"/>
              <a:t>{   //int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</a:p>
          <a:p>
            <a:r>
              <a:rPr lang="en-US" altLang="zh-CN" dirty="0"/>
              <a:t>    return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</a:p>
          <a:p>
            <a:r>
              <a:rPr lang="en-US" altLang="zh-CN" dirty="0"/>
              <a:t>{  int *p;</a:t>
            </a:r>
          </a:p>
          <a:p>
            <a:r>
              <a:rPr lang="en-US" altLang="zh-CN" dirty="0"/>
              <a:t>   p=f();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、使用静态变量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*f()</a:t>
            </a:r>
          </a:p>
          <a:p>
            <a:r>
              <a:rPr lang="en-US" altLang="zh-CN" dirty="0"/>
              <a:t>{   static 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</a:p>
          <a:p>
            <a:r>
              <a:rPr lang="en-US" altLang="zh-CN" dirty="0"/>
              <a:t>    return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</a:p>
          <a:p>
            <a:r>
              <a:rPr lang="en-US" altLang="zh-CN" dirty="0"/>
              <a:t>{  int *p;</a:t>
            </a:r>
          </a:p>
          <a:p>
            <a:r>
              <a:rPr lang="en-US" altLang="zh-CN" dirty="0"/>
              <a:t>   p=f();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new</a:t>
            </a:r>
            <a:r>
              <a:rPr lang="zh-CN" altLang="en-US" dirty="0"/>
              <a:t>创建的指针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*f()</a:t>
            </a:r>
          </a:p>
          <a:p>
            <a:r>
              <a:rPr lang="en-US" altLang="zh-CN" dirty="0"/>
              <a:t>{   int* </a:t>
            </a:r>
            <a:r>
              <a:rPr lang="en-US" altLang="zh-CN" dirty="0" err="1"/>
              <a:t>i</a:t>
            </a:r>
            <a:r>
              <a:rPr lang="en-US" altLang="zh-CN" dirty="0"/>
              <a:t>=new int(20);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</a:p>
          <a:p>
            <a:r>
              <a:rPr lang="en-US" altLang="zh-CN" dirty="0"/>
              <a:t>{  int *p;</a:t>
            </a:r>
          </a:p>
          <a:p>
            <a:r>
              <a:rPr lang="en-US" altLang="zh-CN" dirty="0"/>
              <a:t>   p=f();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、使用形参里的指针（注意，如果是普通变量是不可以的）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*f(int *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 main()</a:t>
            </a:r>
          </a:p>
          <a:p>
            <a:r>
              <a:rPr lang="en-US" altLang="zh-CN" dirty="0"/>
              <a:t>{  int *p;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</a:p>
          <a:p>
            <a:r>
              <a:rPr lang="en-US" altLang="zh-CN" dirty="0"/>
              <a:t>   p=f(&amp;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3486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0417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030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80851-BDEF-4A42-B956-E48D7406C88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1445" name="日期占位符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FB63BD-59A4-4FD5-97EE-346E53AB3B8C}" type="datetime1">
              <a:rPr lang="zh-CN" altLang="en-US" smtClean="0"/>
              <a:pPr/>
              <a:t>2021/3/6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double x=1234.5678;</a:t>
            </a:r>
          </a:p>
          <a:p>
            <a:r>
              <a:rPr lang="en-US" altLang="zh-CN" dirty="0"/>
              <a:t>   cout&lt;&lt;</a:t>
            </a:r>
            <a:r>
              <a:rPr lang="en-US" altLang="zh-CN" dirty="0" err="1"/>
              <a:t>setprecision</a:t>
            </a:r>
            <a:r>
              <a:rPr lang="en-US" altLang="zh-CN" dirty="0"/>
              <a:t>(3)&lt;&lt;x&lt;&lt;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cout&lt;&lt;fixed&lt;&lt;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(3)&lt;&lt;x;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结果为：</a:t>
            </a:r>
            <a:endParaRPr lang="en-US" altLang="zh-CN" dirty="0"/>
          </a:p>
          <a:p>
            <a:r>
              <a:rPr lang="en-US" altLang="zh-CN" dirty="0"/>
              <a:t>1.23e+003</a:t>
            </a:r>
          </a:p>
          <a:p>
            <a:r>
              <a:rPr lang="en-US" altLang="zh-CN" dirty="0"/>
              <a:t>1234.568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(1)const int *p  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常量的指针</a:t>
            </a:r>
            <a:br>
              <a:rPr lang="en-US" altLang="zh-CN" dirty="0"/>
            </a:br>
            <a:r>
              <a:rPr lang="en-US" altLang="zh-CN" dirty="0"/>
              <a:t>(2)int const *p  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常量的指针</a:t>
            </a:r>
            <a:br>
              <a:rPr lang="en-US" altLang="zh-CN" dirty="0"/>
            </a:br>
            <a:r>
              <a:rPr lang="en-US" altLang="zh-CN" dirty="0"/>
              <a:t>(3)int * const p 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的常量指针 </a:t>
            </a:r>
            <a:endParaRPr lang="en-US" altLang="zh-CN" dirty="0"/>
          </a:p>
          <a:p>
            <a:r>
              <a:rPr lang="en-US" altLang="zh-CN" dirty="0"/>
              <a:t>(4)const int * const p  </a:t>
            </a:r>
            <a:r>
              <a:rPr lang="en-US" altLang="zh-CN" dirty="0" err="1"/>
              <a:t>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常量的常量指针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(1)p</a:t>
            </a:r>
            <a:r>
              <a:rPr lang="zh-CN" altLang="en-US" dirty="0"/>
              <a:t>是一个指向</a:t>
            </a:r>
            <a:r>
              <a:rPr lang="en-US" altLang="zh-CN" dirty="0"/>
              <a:t>const int</a:t>
            </a:r>
            <a:r>
              <a:rPr lang="zh-CN" altLang="en-US" dirty="0"/>
              <a:t>的指针，</a:t>
            </a:r>
            <a:r>
              <a:rPr lang="en-US" altLang="zh-CN" dirty="0"/>
              <a:t>p</a:t>
            </a:r>
            <a:r>
              <a:rPr lang="zh-CN" altLang="en-US" dirty="0"/>
              <a:t>是可以改变指向的，但是</a:t>
            </a:r>
            <a:r>
              <a:rPr lang="en-US" altLang="zh-CN" dirty="0"/>
              <a:t>p</a:t>
            </a:r>
            <a:r>
              <a:rPr lang="zh-CN" altLang="en-US" dirty="0"/>
              <a:t>指向的值是不能改变的，即没有*</a:t>
            </a:r>
            <a:r>
              <a:rPr lang="en-US" altLang="zh-CN" dirty="0"/>
              <a:t>p=58</a:t>
            </a:r>
            <a:r>
              <a:rPr lang="zh-CN" altLang="en-US" dirty="0"/>
              <a:t>这样的操作</a:t>
            </a:r>
            <a:r>
              <a:rPr lang="en-US" altLang="zh-CN" dirty="0"/>
              <a:t>;    </a:t>
            </a:r>
            <a:r>
              <a:rPr lang="zh-CN" altLang="en-US" dirty="0"/>
              <a:t>这是为了保护数据不被修改。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和</a:t>
            </a:r>
            <a:r>
              <a:rPr lang="en-US" altLang="zh-CN" dirty="0"/>
              <a:t>(1)</a:t>
            </a:r>
            <a:r>
              <a:rPr lang="zh-CN" altLang="en-US" dirty="0"/>
              <a:t>的定义是一样的。</a:t>
            </a:r>
          </a:p>
          <a:p>
            <a:r>
              <a:rPr lang="en-US" altLang="zh-CN" dirty="0"/>
              <a:t>(3)p</a:t>
            </a:r>
            <a:r>
              <a:rPr lang="zh-CN" altLang="en-US" dirty="0"/>
              <a:t>是一个指针，这个指针是指向</a:t>
            </a:r>
            <a:r>
              <a:rPr lang="en-US" altLang="zh-CN" dirty="0"/>
              <a:t>int</a:t>
            </a:r>
            <a:r>
              <a:rPr lang="zh-CN" altLang="en-US" dirty="0"/>
              <a:t>的</a:t>
            </a:r>
            <a:r>
              <a:rPr lang="en-US" altLang="zh-CN" dirty="0"/>
              <a:t>const</a:t>
            </a:r>
            <a:r>
              <a:rPr lang="zh-CN" altLang="en-US" dirty="0"/>
              <a:t>指针。    即指针</a:t>
            </a:r>
            <a:r>
              <a:rPr lang="en-US" altLang="zh-CN" dirty="0"/>
              <a:t>p</a:t>
            </a:r>
            <a:r>
              <a:rPr lang="zh-CN" altLang="en-US" dirty="0"/>
              <a:t>必须在定义时被赋值，并且在程序中不能被赋值。（因为</a:t>
            </a:r>
            <a:r>
              <a:rPr lang="en-US" altLang="zh-CN" dirty="0"/>
              <a:t>p</a:t>
            </a:r>
            <a:r>
              <a:rPr lang="zh-CN" altLang="en-US" dirty="0"/>
              <a:t>是常量）   </a:t>
            </a:r>
          </a:p>
          <a:p>
            <a:r>
              <a:rPr lang="en-US" altLang="zh-CN" dirty="0"/>
              <a:t>(4)p</a:t>
            </a:r>
            <a:r>
              <a:rPr lang="zh-CN" altLang="en-US" dirty="0"/>
              <a:t>为指向</a:t>
            </a:r>
            <a:r>
              <a:rPr lang="en-US" altLang="zh-CN" dirty="0"/>
              <a:t>int</a:t>
            </a:r>
            <a:r>
              <a:rPr lang="zh-CN" altLang="en-US" dirty="0"/>
              <a:t>常量的常量指针</a:t>
            </a:r>
          </a:p>
          <a:p>
            <a:r>
              <a:rPr lang="en-US" altLang="zh-CN" dirty="0"/>
              <a:t>----------------------------------------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1)</a:t>
            </a:r>
            <a:r>
              <a:rPr lang="zh-CN" altLang="en-US" dirty="0"/>
              <a:t>指向常量的指针：指针可指向常量或变量。其指向可以改，但不能修改其指向的值，即不能有*</a:t>
            </a:r>
            <a:r>
              <a:rPr lang="en-US" altLang="zh-CN" dirty="0"/>
              <a:t>p=?</a:t>
            </a:r>
            <a:r>
              <a:rPr lang="zh-CN" altLang="en-US" dirty="0"/>
              <a:t>的操作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const int *p;</a:t>
            </a:r>
          </a:p>
          <a:p>
            <a:r>
              <a:rPr lang="en-US" altLang="zh-CN" dirty="0"/>
              <a:t>  int a=3,b=4;</a:t>
            </a:r>
          </a:p>
          <a:p>
            <a:r>
              <a:rPr lang="en-US" altLang="zh-CN" dirty="0"/>
              <a:t>  p=&amp;a;</a:t>
            </a:r>
          </a:p>
          <a:p>
            <a:r>
              <a:rPr lang="en-US" altLang="zh-CN" dirty="0"/>
              <a:t>  p=&amp;b;</a:t>
            </a:r>
          </a:p>
          <a:p>
            <a:r>
              <a:rPr lang="en-US" altLang="zh-CN" dirty="0"/>
              <a:t>  //*p=5;  </a:t>
            </a:r>
            <a:r>
              <a:rPr lang="zh-CN" altLang="en-US" dirty="0"/>
              <a:t>错误，不能修改指向的常量的值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2)</a:t>
            </a:r>
            <a:r>
              <a:rPr lang="zh-CN" altLang="en-US" dirty="0"/>
              <a:t>常量指针，指针不能被重新赋值，但可以改变它指向的地址的值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a=3,b=4;</a:t>
            </a:r>
          </a:p>
          <a:p>
            <a:r>
              <a:rPr lang="en-US" altLang="zh-CN" dirty="0"/>
              <a:t>  int * const p=&amp;a; //</a:t>
            </a:r>
            <a:r>
              <a:rPr lang="zh-CN" altLang="en-US" dirty="0"/>
              <a:t>指针常量声明时必须赋值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//p=&amp;b;  </a:t>
            </a:r>
            <a:r>
              <a:rPr lang="zh-CN" altLang="en-US" dirty="0"/>
              <a:t>错误，常量指针不能被重新赋值</a:t>
            </a:r>
          </a:p>
          <a:p>
            <a:r>
              <a:rPr lang="zh-CN" altLang="en-US" dirty="0"/>
              <a:t>  *</a:t>
            </a:r>
            <a:r>
              <a:rPr lang="en-US" altLang="zh-CN" dirty="0"/>
              <a:t>p=5;    //</a:t>
            </a:r>
            <a:r>
              <a:rPr lang="zh-CN" altLang="en-US" dirty="0"/>
              <a:t>正确，可以修改其指向数据的值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3)</a:t>
            </a:r>
            <a:r>
              <a:rPr lang="zh-CN" altLang="en-US" dirty="0"/>
              <a:t>指向常量的常量指针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int a=3,b=4,c;</a:t>
            </a:r>
          </a:p>
          <a:p>
            <a:r>
              <a:rPr lang="en-US" altLang="zh-CN" dirty="0"/>
              <a:t>   const int * const p=&amp;a;</a:t>
            </a:r>
          </a:p>
          <a:p>
            <a:r>
              <a:rPr lang="en-US" altLang="zh-CN" dirty="0"/>
              <a:t>  //p=&amp;b; </a:t>
            </a:r>
            <a:r>
              <a:rPr lang="zh-CN" altLang="en-US" dirty="0"/>
              <a:t>错误，常量指针不能被重新赋值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//*p=3;  </a:t>
            </a:r>
            <a:r>
              <a:rPr lang="zh-CN" altLang="en-US" dirty="0"/>
              <a:t>错误，不能修改指向的常量的值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c=*p; //</a:t>
            </a:r>
            <a:r>
              <a:rPr lang="zh-CN" altLang="en-US" dirty="0"/>
              <a:t>正确，可以访问值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78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*p=3;  //error: invalid conversion from 'int' to 'int*'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  针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16" name="Text Box 80"/>
          <p:cNvSpPr txBox="1">
            <a:spLocks noChangeArrowheads="1"/>
          </p:cNvSpPr>
          <p:nvPr/>
        </p:nvSpPr>
        <p:spPr bwMode="auto">
          <a:xfrm>
            <a:off x="5932142" y="1069950"/>
            <a:ext cx="2257701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 err="1">
                <a:latin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</a:rPr>
              <a:t>a,b,c,d</a:t>
            </a:r>
            <a:r>
              <a:rPr lang="en-US" altLang="zh-CN" sz="2000" dirty="0">
                <a:latin typeface="Arial" pitchFamily="34" charset="0"/>
              </a:rPr>
              <a:t>,*p,*q; </a:t>
            </a:r>
          </a:p>
          <a:p>
            <a:pPr eaLnBrk="1" hangingPunct="1"/>
            <a:r>
              <a:rPr lang="en-US" altLang="zh-CN" sz="2000" dirty="0">
                <a:latin typeface="Arial" pitchFamily="34" charset="0"/>
              </a:rPr>
              <a:t>p=&amp;b;</a:t>
            </a:r>
          </a:p>
          <a:p>
            <a:pPr eaLnBrk="1" hangingPunct="1"/>
            <a:r>
              <a:rPr lang="en-US" altLang="zh-CN" sz="2000" dirty="0">
                <a:latin typeface="Arial" pitchFamily="34" charset="0"/>
              </a:rPr>
              <a:t>q=p+1; 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4581456" y="2232025"/>
            <a:ext cx="4824413" cy="4625975"/>
            <a:chOff x="1612" y="1040"/>
            <a:chExt cx="3039" cy="291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612" y="1040"/>
              <a:ext cx="1677" cy="2914"/>
              <a:chOff x="2863" y="554"/>
              <a:chExt cx="1677" cy="2914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863" y="554"/>
                <a:ext cx="1677" cy="2914"/>
                <a:chOff x="3128" y="806"/>
                <a:chExt cx="1677" cy="2914"/>
              </a:xfrm>
            </p:grpSpPr>
            <p:sp>
              <p:nvSpPr>
                <p:cNvPr id="30764" name="Freeform 18"/>
                <p:cNvSpPr>
                  <a:spLocks/>
                </p:cNvSpPr>
                <p:nvPr/>
              </p:nvSpPr>
              <p:spPr bwMode="auto">
                <a:xfrm>
                  <a:off x="3582" y="3364"/>
                  <a:ext cx="1211" cy="356"/>
                </a:xfrm>
                <a:custGeom>
                  <a:avLst/>
                  <a:gdLst>
                    <a:gd name="T0" fmla="*/ 0 w 1211"/>
                    <a:gd name="T1" fmla="*/ 99 h 456"/>
                    <a:gd name="T2" fmla="*/ 500 w 1211"/>
                    <a:gd name="T3" fmla="*/ 25 h 456"/>
                    <a:gd name="T4" fmla="*/ 1089 w 1211"/>
                    <a:gd name="T5" fmla="*/ 249 h 456"/>
                    <a:gd name="T6" fmla="*/ 1211 w 1211"/>
                    <a:gd name="T7" fmla="*/ 201 h 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11"/>
                    <a:gd name="T13" fmla="*/ 0 h 456"/>
                    <a:gd name="T14" fmla="*/ 1211 w 1211"/>
                    <a:gd name="T15" fmla="*/ 456 h 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5" name="Freeform 19"/>
                <p:cNvSpPr>
                  <a:spLocks/>
                </p:cNvSpPr>
                <p:nvPr/>
              </p:nvSpPr>
              <p:spPr bwMode="auto">
                <a:xfrm>
                  <a:off x="3583" y="30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12"/>
                    <a:gd name="T31" fmla="*/ 0 h 672"/>
                    <a:gd name="T32" fmla="*/ 1212 w 1212"/>
                    <a:gd name="T33" fmla="*/ 672 h 6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6" name="Rectangle 20"/>
                <p:cNvSpPr>
                  <a:spLocks noChangeArrowheads="1"/>
                </p:cNvSpPr>
                <p:nvPr/>
              </p:nvSpPr>
              <p:spPr bwMode="auto">
                <a:xfrm>
                  <a:off x="3582" y="8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30767" name="Line 21"/>
                <p:cNvSpPr>
                  <a:spLocks noChangeShapeType="1"/>
                </p:cNvSpPr>
                <p:nvPr/>
              </p:nvSpPr>
              <p:spPr bwMode="auto">
                <a:xfrm>
                  <a:off x="3594" y="12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8" name="Line 22"/>
                <p:cNvSpPr>
                  <a:spLocks noChangeShapeType="1"/>
                </p:cNvSpPr>
                <p:nvPr/>
              </p:nvSpPr>
              <p:spPr bwMode="auto">
                <a:xfrm>
                  <a:off x="3594" y="15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9" name="Line 23"/>
                <p:cNvSpPr>
                  <a:spLocks noChangeShapeType="1"/>
                </p:cNvSpPr>
                <p:nvPr/>
              </p:nvSpPr>
              <p:spPr bwMode="auto">
                <a:xfrm>
                  <a:off x="3594" y="17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0" name="Line 24"/>
                <p:cNvSpPr>
                  <a:spLocks noChangeShapeType="1"/>
                </p:cNvSpPr>
                <p:nvPr/>
              </p:nvSpPr>
              <p:spPr bwMode="auto">
                <a:xfrm>
                  <a:off x="3594" y="19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1" name="Line 25"/>
                <p:cNvSpPr>
                  <a:spLocks noChangeShapeType="1"/>
                </p:cNvSpPr>
                <p:nvPr/>
              </p:nvSpPr>
              <p:spPr bwMode="auto">
                <a:xfrm>
                  <a:off x="3582" y="22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2" name="Line 26"/>
                <p:cNvSpPr>
                  <a:spLocks noChangeShapeType="1"/>
                </p:cNvSpPr>
                <p:nvPr/>
              </p:nvSpPr>
              <p:spPr bwMode="auto">
                <a:xfrm>
                  <a:off x="3594" y="27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3" name="Line 27"/>
                <p:cNvSpPr>
                  <a:spLocks noChangeShapeType="1"/>
                </p:cNvSpPr>
                <p:nvPr/>
              </p:nvSpPr>
              <p:spPr bwMode="auto">
                <a:xfrm>
                  <a:off x="3582" y="30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4" name="Line 28"/>
                <p:cNvSpPr>
                  <a:spLocks noChangeShapeType="1"/>
                </p:cNvSpPr>
                <p:nvPr/>
              </p:nvSpPr>
              <p:spPr bwMode="auto">
                <a:xfrm>
                  <a:off x="4793" y="3027"/>
                  <a:ext cx="1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073" y="864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…...</a:t>
                  </a:r>
                </a:p>
              </p:txBody>
            </p:sp>
            <p:sp>
              <p:nvSpPr>
                <p:cNvPr id="30776" name="Line 30"/>
                <p:cNvSpPr>
                  <a:spLocks noChangeShapeType="1"/>
                </p:cNvSpPr>
                <p:nvPr/>
              </p:nvSpPr>
              <p:spPr bwMode="auto">
                <a:xfrm>
                  <a:off x="3594" y="251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174" y="113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2000</a:t>
                  </a:r>
                </a:p>
              </p:txBody>
            </p:sp>
            <p:sp>
              <p:nvSpPr>
                <p:cNvPr id="3077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55" y="2104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2010</a:t>
                  </a:r>
                  <a:endParaRPr lang="en-US" altLang="zh-CN" sz="2000" dirty="0">
                    <a:solidFill>
                      <a:srgbClr val="336600"/>
                    </a:solidFill>
                  </a:endParaRPr>
                </a:p>
              </p:txBody>
            </p:sp>
            <p:sp>
              <p:nvSpPr>
                <p:cNvPr id="3077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54" y="2371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2014</a:t>
                  </a:r>
                </a:p>
              </p:txBody>
            </p:sp>
            <p:sp>
              <p:nvSpPr>
                <p:cNvPr id="307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4" y="1376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2004</a:t>
                  </a:r>
                </a:p>
              </p:txBody>
            </p:sp>
            <p:sp>
              <p:nvSpPr>
                <p:cNvPr id="3078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54" y="1619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2008</a:t>
                  </a:r>
                </a:p>
              </p:txBody>
            </p:sp>
            <p:sp>
              <p:nvSpPr>
                <p:cNvPr id="3078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40" y="1861"/>
                  <a:ext cx="5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200C</a:t>
                  </a:r>
                </a:p>
              </p:txBody>
            </p:sp>
            <p:grpSp>
              <p:nvGrpSpPr>
                <p:cNvPr id="5" name="Group 37"/>
                <p:cNvGrpSpPr>
                  <a:grpSpLocks/>
                </p:cNvGrpSpPr>
                <p:nvPr/>
              </p:nvGrpSpPr>
              <p:grpSpPr bwMode="auto">
                <a:xfrm>
                  <a:off x="3597" y="1380"/>
                  <a:ext cx="60" cy="1548"/>
                  <a:chOff x="3960" y="1560"/>
                  <a:chExt cx="60" cy="1548"/>
                </a:xfrm>
              </p:grpSpPr>
              <p:sp>
                <p:nvSpPr>
                  <p:cNvPr id="307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56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076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334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592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5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310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0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81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45"/>
                <p:cNvGrpSpPr>
                  <a:grpSpLocks/>
                </p:cNvGrpSpPr>
                <p:nvPr/>
              </p:nvGrpSpPr>
              <p:grpSpPr bwMode="auto">
                <a:xfrm>
                  <a:off x="4725" y="1368"/>
                  <a:ext cx="60" cy="1548"/>
                  <a:chOff x="3960" y="1560"/>
                  <a:chExt cx="60" cy="1548"/>
                </a:xfrm>
              </p:grpSpPr>
              <p:sp>
                <p:nvSpPr>
                  <p:cNvPr id="3079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56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076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334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592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50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310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181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85" name="Line 53"/>
                <p:cNvSpPr>
                  <a:spLocks noChangeShapeType="1"/>
                </p:cNvSpPr>
                <p:nvPr/>
              </p:nvSpPr>
              <p:spPr bwMode="auto">
                <a:xfrm>
                  <a:off x="3580" y="1492"/>
                  <a:ext cx="120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8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588" y="3144"/>
                  <a:ext cx="60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87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740" y="3132"/>
                  <a:ext cx="48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142" y="2659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2018</a:t>
                  </a:r>
                </a:p>
              </p:txBody>
            </p:sp>
            <p:sp>
              <p:nvSpPr>
                <p:cNvPr id="307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28" y="2899"/>
                  <a:ext cx="5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201C</a:t>
                  </a:r>
                </a:p>
              </p:txBody>
            </p:sp>
          </p:grpSp>
          <p:sp>
            <p:nvSpPr>
              <p:cNvPr id="30763" name="Text Box 59"/>
              <p:cNvSpPr txBox="1">
                <a:spLocks noChangeArrowheads="1"/>
              </p:cNvSpPr>
              <p:nvPr/>
            </p:nvSpPr>
            <p:spPr bwMode="auto">
              <a:xfrm>
                <a:off x="3819" y="2993"/>
                <a:ext cx="30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...</a:t>
                </a:r>
              </a:p>
            </p:txBody>
          </p:sp>
        </p:grpSp>
        <p:sp>
          <p:nvSpPr>
            <p:cNvPr id="30730" name="Text Box 60"/>
            <p:cNvSpPr txBox="1">
              <a:spLocks noChangeArrowheads="1"/>
            </p:cNvSpPr>
            <p:nvPr/>
          </p:nvSpPr>
          <p:spPr bwMode="auto">
            <a:xfrm>
              <a:off x="2563" y="1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31" name="Text Box 61"/>
            <p:cNvSpPr txBox="1">
              <a:spLocks noChangeArrowheads="1"/>
            </p:cNvSpPr>
            <p:nvPr/>
          </p:nvSpPr>
          <p:spPr bwMode="auto">
            <a:xfrm>
              <a:off x="2575" y="17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9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3267" y="1373"/>
              <a:ext cx="1023" cy="288"/>
              <a:chOff x="4402" y="1406"/>
              <a:chExt cx="1023" cy="288"/>
            </a:xfrm>
          </p:grpSpPr>
          <p:sp>
            <p:nvSpPr>
              <p:cNvPr id="30760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1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4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整型变量</a:t>
                </a:r>
                <a:r>
                  <a:rPr lang="en-US" altLang="zh-CN" dirty="0"/>
                  <a:t>a</a:t>
                </a:r>
              </a:p>
            </p:txBody>
          </p:sp>
        </p:grp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3267" y="1613"/>
              <a:ext cx="1029" cy="288"/>
              <a:chOff x="4426" y="1886"/>
              <a:chExt cx="1029" cy="288"/>
            </a:xfrm>
          </p:grpSpPr>
          <p:sp>
            <p:nvSpPr>
              <p:cNvPr id="30758" name="Line 6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Text Box 6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267" y="1853"/>
              <a:ext cx="1063" cy="288"/>
              <a:chOff x="4402" y="1406"/>
              <a:chExt cx="1063" cy="288"/>
            </a:xfrm>
          </p:grpSpPr>
          <p:sp>
            <p:nvSpPr>
              <p:cNvPr id="30756" name="Line 7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7" name="Text Box 72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3279" y="2117"/>
              <a:ext cx="1074" cy="288"/>
              <a:chOff x="4402" y="1406"/>
              <a:chExt cx="1074" cy="288"/>
            </a:xfrm>
          </p:grpSpPr>
          <p:sp>
            <p:nvSpPr>
              <p:cNvPr id="30754" name="Line 7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Text Box 75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d</a:t>
                </a:r>
              </a:p>
            </p:txBody>
          </p:sp>
        </p:grpSp>
        <p:sp>
          <p:nvSpPr>
            <p:cNvPr id="30736" name="Text Box 76"/>
            <p:cNvSpPr txBox="1">
              <a:spLocks noChangeArrowheads="1"/>
            </p:cNvSpPr>
            <p:nvPr/>
          </p:nvSpPr>
          <p:spPr bwMode="auto">
            <a:xfrm>
              <a:off x="2503" y="196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</a:t>
              </a:r>
            </a:p>
          </p:txBody>
        </p:sp>
        <p:sp>
          <p:nvSpPr>
            <p:cNvPr id="30737" name="Text Box 77"/>
            <p:cNvSpPr txBox="1">
              <a:spLocks noChangeArrowheads="1"/>
            </p:cNvSpPr>
            <p:nvPr/>
          </p:nvSpPr>
          <p:spPr bwMode="auto">
            <a:xfrm>
              <a:off x="2503" y="22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0738" name="Text Box 78"/>
            <p:cNvSpPr txBox="1">
              <a:spLocks noChangeArrowheads="1"/>
            </p:cNvSpPr>
            <p:nvPr/>
          </p:nvSpPr>
          <p:spPr bwMode="auto">
            <a:xfrm>
              <a:off x="2563" y="1700"/>
              <a:ext cx="212" cy="2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39" name="Text Box 79"/>
            <p:cNvSpPr txBox="1">
              <a:spLocks noChangeArrowheads="1"/>
            </p:cNvSpPr>
            <p:nvPr/>
          </p:nvSpPr>
          <p:spPr bwMode="auto">
            <a:xfrm>
              <a:off x="2551" y="1460"/>
              <a:ext cx="212" cy="2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9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11" name="Group 81"/>
            <p:cNvGrpSpPr>
              <a:grpSpLocks/>
            </p:cNvGrpSpPr>
            <p:nvPr/>
          </p:nvGrpSpPr>
          <p:grpSpPr bwMode="auto">
            <a:xfrm>
              <a:off x="3280" y="2628"/>
              <a:ext cx="1074" cy="288"/>
              <a:chOff x="4402" y="1406"/>
              <a:chExt cx="1074" cy="288"/>
            </a:xfrm>
          </p:grpSpPr>
          <p:sp>
            <p:nvSpPr>
              <p:cNvPr id="30752" name="Line 8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3" name="Text Box 83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</a:p>
            </p:txBody>
          </p:sp>
        </p:grpSp>
        <p:grpSp>
          <p:nvGrpSpPr>
            <p:cNvPr id="12" name="Group 84"/>
            <p:cNvGrpSpPr>
              <a:grpSpLocks/>
            </p:cNvGrpSpPr>
            <p:nvPr/>
          </p:nvGrpSpPr>
          <p:grpSpPr bwMode="auto">
            <a:xfrm>
              <a:off x="3286" y="2931"/>
              <a:ext cx="1074" cy="288"/>
              <a:chOff x="4402" y="1406"/>
              <a:chExt cx="1074" cy="288"/>
            </a:xfrm>
          </p:grpSpPr>
          <p:sp>
            <p:nvSpPr>
              <p:cNvPr id="30750" name="Line 8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1" name="Text Box 86"/>
              <p:cNvSpPr txBox="1">
                <a:spLocks noChangeArrowheads="1"/>
              </p:cNvSpPr>
              <p:nvPr/>
            </p:nvSpPr>
            <p:spPr bwMode="auto">
              <a:xfrm>
                <a:off x="4584" y="1406"/>
                <a:ext cx="8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q</a:t>
                </a:r>
              </a:p>
            </p:txBody>
          </p:sp>
        </p:grpSp>
        <p:sp>
          <p:nvSpPr>
            <p:cNvPr id="30742" name="Text Box 87"/>
            <p:cNvSpPr txBox="1">
              <a:spLocks noChangeArrowheads="1"/>
            </p:cNvSpPr>
            <p:nvPr/>
          </p:nvSpPr>
          <p:spPr bwMode="auto">
            <a:xfrm>
              <a:off x="2458" y="2779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2004</a:t>
              </a:r>
            </a:p>
          </p:txBody>
        </p:sp>
        <p:sp>
          <p:nvSpPr>
            <p:cNvPr id="30743" name="Text Box 88"/>
            <p:cNvSpPr txBox="1">
              <a:spLocks noChangeArrowheads="1"/>
            </p:cNvSpPr>
            <p:nvPr/>
          </p:nvSpPr>
          <p:spPr bwMode="auto">
            <a:xfrm>
              <a:off x="2463" y="3021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2008</a:t>
              </a:r>
            </a:p>
          </p:txBody>
        </p:sp>
        <p:grpSp>
          <p:nvGrpSpPr>
            <p:cNvPr id="13" name="Group 93"/>
            <p:cNvGrpSpPr>
              <a:grpSpLocks/>
            </p:cNvGrpSpPr>
            <p:nvPr/>
          </p:nvGrpSpPr>
          <p:grpSpPr bwMode="auto">
            <a:xfrm>
              <a:off x="4259" y="1813"/>
              <a:ext cx="341" cy="925"/>
              <a:chOff x="4259" y="1813"/>
              <a:chExt cx="341" cy="925"/>
            </a:xfrm>
          </p:grpSpPr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 flipH="1" flipV="1">
                <a:off x="4259" y="1813"/>
                <a:ext cx="75" cy="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9" name="Freeform 92"/>
              <p:cNvSpPr>
                <a:spLocks/>
              </p:cNvSpPr>
              <p:nvPr/>
            </p:nvSpPr>
            <p:spPr bwMode="auto">
              <a:xfrm>
                <a:off x="4287" y="1870"/>
                <a:ext cx="313" cy="868"/>
              </a:xfrm>
              <a:custGeom>
                <a:avLst/>
                <a:gdLst>
                  <a:gd name="T0" fmla="*/ 57 w 313"/>
                  <a:gd name="T1" fmla="*/ 0 h 868"/>
                  <a:gd name="T2" fmla="*/ 179 w 313"/>
                  <a:gd name="T3" fmla="*/ 113 h 868"/>
                  <a:gd name="T4" fmla="*/ 283 w 313"/>
                  <a:gd name="T5" fmla="*/ 283 h 868"/>
                  <a:gd name="T6" fmla="*/ 0 w 313"/>
                  <a:gd name="T7" fmla="*/ 868 h 8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3"/>
                  <a:gd name="T13" fmla="*/ 0 h 868"/>
                  <a:gd name="T14" fmla="*/ 313 w 313"/>
                  <a:gd name="T15" fmla="*/ 868 h 8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3" h="868">
                    <a:moveTo>
                      <a:pt x="57" y="0"/>
                    </a:moveTo>
                    <a:cubicBezTo>
                      <a:pt x="99" y="33"/>
                      <a:pt x="141" y="66"/>
                      <a:pt x="179" y="113"/>
                    </a:cubicBezTo>
                    <a:cubicBezTo>
                      <a:pt x="217" y="160"/>
                      <a:pt x="313" y="157"/>
                      <a:pt x="283" y="283"/>
                    </a:cubicBezTo>
                    <a:cubicBezTo>
                      <a:pt x="253" y="409"/>
                      <a:pt x="47" y="770"/>
                      <a:pt x="0" y="868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4310" y="2116"/>
              <a:ext cx="341" cy="925"/>
              <a:chOff x="4259" y="1813"/>
              <a:chExt cx="341" cy="925"/>
            </a:xfrm>
          </p:grpSpPr>
          <p:sp>
            <p:nvSpPr>
              <p:cNvPr id="30746" name="Line 95"/>
              <p:cNvSpPr>
                <a:spLocks noChangeShapeType="1"/>
              </p:cNvSpPr>
              <p:nvPr/>
            </p:nvSpPr>
            <p:spPr bwMode="auto">
              <a:xfrm flipH="1" flipV="1">
                <a:off x="4259" y="1813"/>
                <a:ext cx="75" cy="47"/>
              </a:xfrm>
              <a:prstGeom prst="line">
                <a:avLst/>
              </a:prstGeom>
              <a:noFill/>
              <a:ln w="38100">
                <a:solidFill>
                  <a:srgbClr val="FF3399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7" name="Freeform 96"/>
              <p:cNvSpPr>
                <a:spLocks/>
              </p:cNvSpPr>
              <p:nvPr/>
            </p:nvSpPr>
            <p:spPr bwMode="auto">
              <a:xfrm>
                <a:off x="4287" y="1870"/>
                <a:ext cx="313" cy="868"/>
              </a:xfrm>
              <a:custGeom>
                <a:avLst/>
                <a:gdLst>
                  <a:gd name="T0" fmla="*/ 57 w 313"/>
                  <a:gd name="T1" fmla="*/ 0 h 868"/>
                  <a:gd name="T2" fmla="*/ 179 w 313"/>
                  <a:gd name="T3" fmla="*/ 113 h 868"/>
                  <a:gd name="T4" fmla="*/ 283 w 313"/>
                  <a:gd name="T5" fmla="*/ 283 h 868"/>
                  <a:gd name="T6" fmla="*/ 0 w 313"/>
                  <a:gd name="T7" fmla="*/ 868 h 8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3"/>
                  <a:gd name="T13" fmla="*/ 0 h 868"/>
                  <a:gd name="T14" fmla="*/ 313 w 313"/>
                  <a:gd name="T15" fmla="*/ 868 h 8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3" h="868">
                    <a:moveTo>
                      <a:pt x="57" y="0"/>
                    </a:moveTo>
                    <a:cubicBezTo>
                      <a:pt x="99" y="33"/>
                      <a:pt x="141" y="66"/>
                      <a:pt x="179" y="113"/>
                    </a:cubicBezTo>
                    <a:cubicBezTo>
                      <a:pt x="217" y="160"/>
                      <a:pt x="313" y="157"/>
                      <a:pt x="283" y="283"/>
                    </a:cubicBezTo>
                    <a:cubicBezTo>
                      <a:pt x="253" y="409"/>
                      <a:pt x="47" y="770"/>
                      <a:pt x="0" y="868"/>
                    </a:cubicBezTo>
                  </a:path>
                </a:pathLst>
              </a:custGeom>
              <a:noFill/>
              <a:ln w="38100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3633" name="AutoShape 97"/>
          <p:cNvSpPr>
            <a:spLocks noChangeArrowheads="1"/>
          </p:cNvSpPr>
          <p:nvPr/>
        </p:nvSpPr>
        <p:spPr bwMode="auto">
          <a:xfrm>
            <a:off x="886929" y="1937302"/>
            <a:ext cx="3723171" cy="1955800"/>
          </a:xfrm>
          <a:prstGeom prst="wedgeRectCallout">
            <a:avLst>
              <a:gd name="adj1" fmla="val 12759"/>
              <a:gd name="adj2" fmla="val -35329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所加的数值：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整数</a:t>
            </a:r>
            <a:r>
              <a:rPr lang="zh-CN" altLang="en-US" sz="2400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字节数</a:t>
            </a: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  </a:t>
            </a:r>
            <a:r>
              <a:rPr lang="en-US" altLang="zh-CN" sz="2400" dirty="0">
                <a:latin typeface="Arial" pitchFamily="34" charset="0"/>
              </a:rPr>
              <a:t>q=p-1; </a:t>
            </a:r>
          </a:p>
          <a:p>
            <a:pPr eaLnBrk="1" hangingPunct="1"/>
            <a:r>
              <a:rPr lang="en-US" altLang="zh-CN" sz="2400" dirty="0">
                <a:latin typeface="Arial" pitchFamily="34" charset="0"/>
              </a:rPr>
              <a:t>  p++;    --p;</a:t>
            </a:r>
          </a:p>
          <a:p>
            <a:pPr eaLnBrk="1" hangingPunct="1"/>
            <a:r>
              <a:rPr lang="en-US" altLang="zh-CN" sz="2400" dirty="0">
                <a:latin typeface="Arial" pitchFamily="34" charset="0"/>
              </a:rPr>
              <a:t>  </a:t>
            </a:r>
            <a:r>
              <a:rPr lang="zh-CN" altLang="en-US" sz="2400" dirty="0">
                <a:latin typeface="Arial" pitchFamily="34" charset="0"/>
              </a:rPr>
              <a:t>注意：</a:t>
            </a:r>
            <a:r>
              <a:rPr lang="zh-CN" altLang="en-US" sz="2400" dirty="0">
                <a:solidFill>
                  <a:srgbClr val="FF3399"/>
                </a:solidFill>
                <a:ea typeface="隶书" pitchFamily="49" charset="-122"/>
              </a:rPr>
              <a:t>*</a:t>
            </a:r>
            <a:r>
              <a:rPr lang="en-US" altLang="zh-CN" sz="2400" dirty="0">
                <a:latin typeface="Arial" pitchFamily="34" charset="0"/>
              </a:rPr>
              <a:t>p++;  </a:t>
            </a:r>
            <a:r>
              <a:rPr lang="en-US" altLang="zh-CN" sz="2400" dirty="0">
                <a:solidFill>
                  <a:srgbClr val="FF3399"/>
                </a:solidFill>
                <a:ea typeface="隶书" pitchFamily="49" charset="-122"/>
              </a:rPr>
              <a:t>*</a:t>
            </a:r>
            <a:r>
              <a:rPr lang="en-US" altLang="zh-CN" sz="2400" dirty="0">
                <a:latin typeface="Arial" pitchFamily="34" charset="0"/>
              </a:rPr>
              <a:t>++p;</a:t>
            </a:r>
          </a:p>
          <a:p>
            <a:pPr eaLnBrk="1" hangingPunct="1"/>
            <a:r>
              <a:rPr lang="en-US" altLang="zh-CN" sz="2400" dirty="0">
                <a:latin typeface="Arial" pitchFamily="34" charset="0"/>
              </a:rPr>
              <a:t>  </a:t>
            </a:r>
            <a:r>
              <a:rPr lang="zh-CN" altLang="en-US" sz="2400" dirty="0">
                <a:latin typeface="Arial" pitchFamily="34" charset="0"/>
              </a:rPr>
              <a:t>不同于 </a:t>
            </a:r>
            <a:r>
              <a:rPr lang="en-US" altLang="zh-CN" sz="2400" dirty="0">
                <a:solidFill>
                  <a:schemeClr val="accent2"/>
                </a:solidFill>
                <a:latin typeface="Arial" pitchFamily="34" charset="0"/>
              </a:rPr>
              <a:t>(</a:t>
            </a:r>
            <a:r>
              <a:rPr lang="en-US" altLang="zh-CN" sz="2400" dirty="0">
                <a:solidFill>
                  <a:srgbClr val="FF3399"/>
                </a:solidFill>
                <a:ea typeface="隶书" pitchFamily="49" charset="-122"/>
              </a:rPr>
              <a:t>*</a:t>
            </a:r>
            <a:r>
              <a:rPr lang="en-US" altLang="zh-CN" sz="2400" dirty="0">
                <a:latin typeface="Arial" pitchFamily="34" charset="0"/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  <a:latin typeface="Arial" pitchFamily="34" charset="0"/>
              </a:rPr>
              <a:t>)</a:t>
            </a:r>
            <a:r>
              <a:rPr lang="en-US" altLang="zh-CN" sz="2400" dirty="0">
                <a:latin typeface="Arial" pitchFamily="34" charset="0"/>
              </a:rPr>
              <a:t>++; ++ </a:t>
            </a:r>
            <a:r>
              <a:rPr lang="en-US" altLang="zh-CN" sz="2400" dirty="0">
                <a:solidFill>
                  <a:schemeClr val="accent2"/>
                </a:solidFill>
                <a:latin typeface="Arial" pitchFamily="34" charset="0"/>
              </a:rPr>
              <a:t>(</a:t>
            </a:r>
            <a:r>
              <a:rPr lang="en-US" altLang="zh-CN" sz="2400" dirty="0">
                <a:solidFill>
                  <a:srgbClr val="FF3399"/>
                </a:solidFill>
                <a:ea typeface="隶书" pitchFamily="49" charset="-122"/>
              </a:rPr>
              <a:t>*</a:t>
            </a:r>
            <a:r>
              <a:rPr lang="en-US" altLang="zh-CN" sz="2400" dirty="0">
                <a:latin typeface="Arial" pitchFamily="34" charset="0"/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  <a:latin typeface="Arial" pitchFamily="34" charset="0"/>
              </a:rPr>
              <a:t>)</a:t>
            </a:r>
            <a:r>
              <a:rPr lang="en-US" altLang="zh-CN" sz="2400" dirty="0">
                <a:latin typeface="Arial" pitchFamily="34" charset="0"/>
              </a:rPr>
              <a:t>;</a:t>
            </a:r>
          </a:p>
        </p:txBody>
      </p:sp>
      <p:sp>
        <p:nvSpPr>
          <p:cNvPr id="193635" name="Rectangle 99"/>
          <p:cNvSpPr>
            <a:spLocks noChangeArrowheads="1"/>
          </p:cNvSpPr>
          <p:nvPr/>
        </p:nvSpPr>
        <p:spPr bwMode="auto">
          <a:xfrm>
            <a:off x="880578" y="4116940"/>
            <a:ext cx="3691421" cy="1200329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指针变量</a:t>
            </a: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指针变量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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整数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多少个数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sz="2400" dirty="0">
                <a:latin typeface="Arial" pitchFamily="34" charset="0"/>
              </a:rPr>
              <a:t>  q-p </a:t>
            </a:r>
            <a:r>
              <a:rPr lang="en-US" altLang="zh-CN" sz="2400" dirty="0">
                <a:solidFill>
                  <a:srgbClr val="FF3399"/>
                </a:solidFill>
                <a:latin typeface="Arial" pitchFamily="34" charset="0"/>
                <a:ea typeface="隶书" pitchFamily="49" charset="-122"/>
                <a:sym typeface="Wingdings" pitchFamily="2" charset="2"/>
              </a:rPr>
              <a:t>1</a:t>
            </a:r>
            <a:r>
              <a:rPr lang="en-US" altLang="zh-CN" sz="2400" dirty="0">
                <a:latin typeface="Arial" pitchFamily="34" charset="0"/>
              </a:rPr>
              <a:t>;</a:t>
            </a:r>
          </a:p>
        </p:txBody>
      </p:sp>
      <p:sp>
        <p:nvSpPr>
          <p:cNvPr id="193637" name="Rectangle 101"/>
          <p:cNvSpPr>
            <a:spLocks noChangeArrowheads="1"/>
          </p:cNvSpPr>
          <p:nvPr/>
        </p:nvSpPr>
        <p:spPr bwMode="auto">
          <a:xfrm>
            <a:off x="885342" y="5640940"/>
            <a:ext cx="3686658" cy="830997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关系运算</a:t>
            </a: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   </a:t>
            </a:r>
            <a:r>
              <a:rPr lang="en-US" altLang="zh-CN" sz="2400" dirty="0">
                <a:latin typeface="Arial" pitchFamily="34" charset="0"/>
              </a:rPr>
              <a:t>p&lt;q </a:t>
            </a:r>
            <a:r>
              <a:rPr lang="en-US" altLang="zh-CN" sz="2400" dirty="0">
                <a:solidFill>
                  <a:srgbClr val="FF3399"/>
                </a:solidFill>
                <a:latin typeface="Arial" pitchFamily="34" charset="0"/>
                <a:ea typeface="隶书" pitchFamily="49" charset="-122"/>
                <a:sym typeface="Wingdings" pitchFamily="2" charset="2"/>
              </a:rPr>
              <a:t>1</a:t>
            </a:r>
            <a:r>
              <a:rPr lang="en-US" altLang="zh-CN" sz="2400" dirty="0">
                <a:latin typeface="Arial" pitchFamily="34" charset="0"/>
              </a:rPr>
              <a:t>;     p==q </a:t>
            </a:r>
            <a:r>
              <a:rPr lang="en-US" altLang="zh-CN" sz="2400" dirty="0">
                <a:solidFill>
                  <a:srgbClr val="FF3399"/>
                </a:solidFill>
                <a:latin typeface="Arial" pitchFamily="34" charset="0"/>
                <a:ea typeface="隶书" pitchFamily="49" charset="-122"/>
                <a:sym typeface="Wingdings" pitchFamily="2" charset="2"/>
              </a:rPr>
              <a:t>0</a:t>
            </a:r>
            <a:r>
              <a:rPr lang="en-US" altLang="zh-CN" sz="2400" dirty="0">
                <a:latin typeface="Arial" pitchFamily="34" charset="0"/>
              </a:rPr>
              <a:t>;</a:t>
            </a:r>
          </a:p>
        </p:txBody>
      </p:sp>
      <p:sp>
        <p:nvSpPr>
          <p:cNvPr id="86" name="Rectangle 9"/>
          <p:cNvSpPr txBox="1">
            <a:spLocks noChangeArrowheads="1"/>
          </p:cNvSpPr>
          <p:nvPr/>
        </p:nvSpPr>
        <p:spPr bwMode="auto">
          <a:xfrm>
            <a:off x="1043363" y="304800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指针变量 </a:t>
            </a:r>
            <a:r>
              <a:rPr lang="en-US" altLang="zh-CN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+/- </a:t>
            </a:r>
            <a:r>
              <a:rPr lang="zh-CN" altLang="en-US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整数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新的地址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3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16" grpId="0" animBg="1" autoUpdateAnimBg="0"/>
      <p:bldP spid="193633" grpId="0" animBg="1" autoUpdateAnimBg="0"/>
      <p:bldP spid="193635" grpId="0" animBg="1" autoUpdateAnimBg="0"/>
      <p:bldP spid="19363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304925" y="1705422"/>
            <a:ext cx="2845826" cy="231050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例  </a:t>
            </a:r>
            <a:r>
              <a:rPr lang="en-US" altLang="zh-CN" sz="2400" dirty="0"/>
              <a:t>main(  )</a:t>
            </a:r>
          </a:p>
          <a:p>
            <a:pPr eaLnBrk="1" hangingPunct="1"/>
            <a:r>
              <a:rPr lang="en-US" altLang="zh-CN" sz="2400" dirty="0"/>
              <a:t>    {    int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=10;</a:t>
            </a:r>
          </a:p>
          <a:p>
            <a:pPr eaLnBrk="1" hangingPunct="1"/>
            <a:r>
              <a:rPr lang="en-US" altLang="zh-CN" sz="2400" dirty="0"/>
              <a:t>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*p;</a:t>
            </a:r>
          </a:p>
          <a:p>
            <a:pPr eaLnBrk="1" hangingPunct="1"/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accent2"/>
                </a:solidFill>
              </a:rPr>
              <a:t>*p=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cout&lt;&lt;*p;</a:t>
            </a:r>
          </a:p>
          <a:p>
            <a:pPr eaLnBrk="1" hangingPunct="1"/>
            <a:r>
              <a:rPr lang="en-US" altLang="zh-CN" sz="2400" dirty="0"/>
              <a:t>       }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749300" y="2805112"/>
            <a:ext cx="1485900" cy="820738"/>
          </a:xfrm>
          <a:prstGeom prst="irregularSeal2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chemeClr val="accent2"/>
                </a:solidFill>
              </a:rPr>
              <a:t>危险！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317625" y="4175056"/>
            <a:ext cx="2833125" cy="26798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ea typeface="隶书" pitchFamily="49" charset="-122"/>
              </a:rPr>
              <a:t>例</a:t>
            </a:r>
            <a:r>
              <a:rPr lang="zh-CN" altLang="en-US" sz="2400" dirty="0"/>
              <a:t>    </a:t>
            </a:r>
            <a:r>
              <a:rPr lang="en-US" altLang="zh-CN" sz="2400" dirty="0"/>
              <a:t>main(  )</a:t>
            </a:r>
          </a:p>
          <a:p>
            <a:pPr eaLnBrk="1" hangingPunct="1"/>
            <a:r>
              <a:rPr lang="en-US" altLang="zh-CN" sz="2400" dirty="0"/>
              <a:t>       {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=10,k;</a:t>
            </a:r>
          </a:p>
          <a:p>
            <a:pPr eaLnBrk="1" hangingPunct="1"/>
            <a:r>
              <a:rPr lang="en-US" altLang="zh-CN" sz="2400" dirty="0"/>
              <a:t> 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*p;</a:t>
            </a:r>
          </a:p>
          <a:p>
            <a:pPr eaLnBrk="1" hangingPunct="1"/>
            <a:r>
              <a:rPr lang="en-US" altLang="zh-CN" sz="2400" dirty="0"/>
              <a:t>             </a:t>
            </a:r>
            <a:r>
              <a:rPr lang="en-US" altLang="zh-CN" sz="2400" dirty="0">
                <a:solidFill>
                  <a:schemeClr val="accent2"/>
                </a:solidFill>
              </a:rPr>
              <a:t>p=&amp;k;</a:t>
            </a:r>
          </a:p>
          <a:p>
            <a:pPr eaLnBrk="1" hangingPunct="1"/>
            <a:r>
              <a:rPr lang="en-US" altLang="zh-CN" sz="2400" dirty="0"/>
              <a:t>             *p=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     cout&lt;&lt;*p;</a:t>
            </a:r>
          </a:p>
          <a:p>
            <a:pPr eaLnBrk="1" hangingPunct="1"/>
            <a:r>
              <a:rPr lang="en-US" altLang="zh-CN" sz="2400" dirty="0"/>
              <a:t>       }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819650" y="1817687"/>
            <a:ext cx="4324350" cy="4625975"/>
            <a:chOff x="2719" y="830"/>
            <a:chExt cx="2724" cy="2914"/>
          </a:xfrm>
        </p:grpSpPr>
        <p:sp>
          <p:nvSpPr>
            <p:cNvPr id="31751" name="Freeform 14"/>
            <p:cNvSpPr>
              <a:spLocks/>
            </p:cNvSpPr>
            <p:nvPr/>
          </p:nvSpPr>
          <p:spPr bwMode="auto">
            <a:xfrm>
              <a:off x="3184" y="338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Freeform 15"/>
            <p:cNvSpPr>
              <a:spLocks/>
            </p:cNvSpPr>
            <p:nvPr/>
          </p:nvSpPr>
          <p:spPr bwMode="auto">
            <a:xfrm>
              <a:off x="3185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Rectangle 16"/>
            <p:cNvSpPr>
              <a:spLocks noChangeArrowheads="1"/>
            </p:cNvSpPr>
            <p:nvPr/>
          </p:nvSpPr>
          <p:spPr bwMode="auto">
            <a:xfrm>
              <a:off x="3184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31754" name="Line 17"/>
            <p:cNvSpPr>
              <a:spLocks noChangeShapeType="1"/>
            </p:cNvSpPr>
            <p:nvPr/>
          </p:nvSpPr>
          <p:spPr bwMode="auto">
            <a:xfrm>
              <a:off x="3196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18"/>
            <p:cNvSpPr>
              <a:spLocks noChangeShapeType="1"/>
            </p:cNvSpPr>
            <p:nvPr/>
          </p:nvSpPr>
          <p:spPr bwMode="auto">
            <a:xfrm>
              <a:off x="3196" y="15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9"/>
            <p:cNvSpPr>
              <a:spLocks noChangeShapeType="1"/>
            </p:cNvSpPr>
            <p:nvPr/>
          </p:nvSpPr>
          <p:spPr bwMode="auto">
            <a:xfrm>
              <a:off x="3196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21"/>
            <p:cNvSpPr>
              <a:spLocks noChangeShapeType="1"/>
            </p:cNvSpPr>
            <p:nvPr/>
          </p:nvSpPr>
          <p:spPr bwMode="auto">
            <a:xfrm>
              <a:off x="3184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22"/>
            <p:cNvSpPr>
              <a:spLocks noChangeShapeType="1"/>
            </p:cNvSpPr>
            <p:nvPr/>
          </p:nvSpPr>
          <p:spPr bwMode="auto">
            <a:xfrm>
              <a:off x="3196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23"/>
            <p:cNvSpPr>
              <a:spLocks noChangeShapeType="1"/>
            </p:cNvSpPr>
            <p:nvPr/>
          </p:nvSpPr>
          <p:spPr bwMode="auto">
            <a:xfrm>
              <a:off x="3184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Line 24"/>
            <p:cNvSpPr>
              <a:spLocks noChangeShapeType="1"/>
            </p:cNvSpPr>
            <p:nvPr/>
          </p:nvSpPr>
          <p:spPr bwMode="auto">
            <a:xfrm>
              <a:off x="4395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3675" y="888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31763" name="Text Box 26"/>
            <p:cNvSpPr txBox="1">
              <a:spLocks noChangeArrowheads="1"/>
            </p:cNvSpPr>
            <p:nvPr/>
          </p:nvSpPr>
          <p:spPr bwMode="auto">
            <a:xfrm>
              <a:off x="3674" y="309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31764" name="Text Box 27"/>
            <p:cNvSpPr txBox="1">
              <a:spLocks noChangeArrowheads="1"/>
            </p:cNvSpPr>
            <p:nvPr/>
          </p:nvSpPr>
          <p:spPr bwMode="auto">
            <a:xfrm>
              <a:off x="2753" y="115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31765" name="Text Box 28"/>
            <p:cNvSpPr txBox="1">
              <a:spLocks noChangeArrowheads="1"/>
            </p:cNvSpPr>
            <p:nvPr/>
          </p:nvSpPr>
          <p:spPr bwMode="auto">
            <a:xfrm>
              <a:off x="2733" y="2128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</a:p>
          </p:txBody>
        </p:sp>
        <p:sp>
          <p:nvSpPr>
            <p:cNvPr id="31766" name="Text Box 29"/>
            <p:cNvSpPr txBox="1">
              <a:spLocks noChangeArrowheads="1"/>
            </p:cNvSpPr>
            <p:nvPr/>
          </p:nvSpPr>
          <p:spPr bwMode="auto">
            <a:xfrm>
              <a:off x="2719" y="2613"/>
              <a:ext cx="5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200C</a:t>
              </a:r>
            </a:p>
          </p:txBody>
        </p:sp>
        <p:sp>
          <p:nvSpPr>
            <p:cNvPr id="31769" name="Line 32"/>
            <p:cNvSpPr>
              <a:spLocks noChangeShapeType="1"/>
            </p:cNvSpPr>
            <p:nvPr/>
          </p:nvSpPr>
          <p:spPr bwMode="auto">
            <a:xfrm flipH="1">
              <a:off x="4385" y="127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Text Box 33"/>
            <p:cNvSpPr txBox="1">
              <a:spLocks noChangeArrowheads="1"/>
            </p:cNvSpPr>
            <p:nvPr/>
          </p:nvSpPr>
          <p:spPr bwMode="auto">
            <a:xfrm>
              <a:off x="4567" y="1118"/>
              <a:ext cx="809" cy="28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/>
                <a:t>整型变量</a:t>
              </a:r>
              <a:r>
                <a:rPr lang="en-US" altLang="zh-CN">
                  <a:solidFill>
                    <a:srgbClr val="0000FF"/>
                  </a:solidFill>
                </a:rPr>
                <a:t>i</a:t>
              </a:r>
              <a:endParaRPr lang="en-US" altLang="zh-CN" sz="2000"/>
            </a:p>
          </p:txBody>
        </p:sp>
        <p:sp>
          <p:nvSpPr>
            <p:cNvPr id="31771" name="Text Box 34"/>
            <p:cNvSpPr txBox="1">
              <a:spLocks noChangeArrowheads="1"/>
            </p:cNvSpPr>
            <p:nvPr/>
          </p:nvSpPr>
          <p:spPr bwMode="auto">
            <a:xfrm>
              <a:off x="3585" y="138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31772" name="Line 35"/>
            <p:cNvSpPr>
              <a:spLocks noChangeShapeType="1"/>
            </p:cNvSpPr>
            <p:nvPr/>
          </p:nvSpPr>
          <p:spPr bwMode="auto">
            <a:xfrm flipH="1">
              <a:off x="4409" y="226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Text Box 36"/>
            <p:cNvSpPr txBox="1">
              <a:spLocks noChangeArrowheads="1"/>
            </p:cNvSpPr>
            <p:nvPr/>
          </p:nvSpPr>
          <p:spPr bwMode="auto">
            <a:xfrm>
              <a:off x="4591" y="2114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/>
                <a:t>指针变量</a:t>
              </a:r>
              <a:r>
                <a:rPr lang="en-US" altLang="zh-CN">
                  <a:solidFill>
                    <a:schemeClr val="accent2"/>
                  </a:solidFill>
                </a:rPr>
                <a:t>p</a:t>
              </a:r>
              <a:endParaRPr lang="en-US" altLang="zh-CN" sz="2000"/>
            </a:p>
          </p:txBody>
        </p:sp>
        <p:sp>
          <p:nvSpPr>
            <p:cNvPr id="31775" name="Text Box 38"/>
            <p:cNvSpPr txBox="1">
              <a:spLocks noChangeArrowheads="1"/>
            </p:cNvSpPr>
            <p:nvPr/>
          </p:nvSpPr>
          <p:spPr bwMode="auto">
            <a:xfrm>
              <a:off x="2733" y="1643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</a:p>
          </p:txBody>
        </p:sp>
        <p:sp>
          <p:nvSpPr>
            <p:cNvPr id="31777" name="Text Box 41"/>
            <p:cNvSpPr txBox="1">
              <a:spLocks noChangeArrowheads="1"/>
            </p:cNvSpPr>
            <p:nvPr/>
          </p:nvSpPr>
          <p:spPr bwMode="auto">
            <a:xfrm>
              <a:off x="3477" y="240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随机值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1778" name="AutoShape 45"/>
            <p:cNvSpPr>
              <a:spLocks noChangeArrowheads="1"/>
            </p:cNvSpPr>
            <p:nvPr/>
          </p:nvSpPr>
          <p:spPr bwMode="auto">
            <a:xfrm>
              <a:off x="3404" y="2280"/>
              <a:ext cx="756" cy="528"/>
            </a:xfrm>
            <a:prstGeom prst="irregularSeal1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endParaRPr lang="zh-CN" altLang="zh-CN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31750" name="Rectangle 52"/>
          <p:cNvSpPr>
            <a:spLocks noGrp="1" noChangeArrowheads="1"/>
          </p:cNvSpPr>
          <p:nvPr>
            <p:ph type="title"/>
          </p:nvPr>
        </p:nvSpPr>
        <p:spPr>
          <a:xfrm>
            <a:off x="1148866" y="1033670"/>
            <a:ext cx="7751763" cy="557213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指针变量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必须先赋值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再使用！</a:t>
            </a:r>
          </a:p>
        </p:txBody>
      </p:sp>
      <p:grpSp>
        <p:nvGrpSpPr>
          <p:cNvPr id="35" name="Group 79"/>
          <p:cNvGrpSpPr>
            <a:grpSpLocks/>
          </p:cNvGrpSpPr>
          <p:nvPr/>
        </p:nvGrpSpPr>
        <p:grpSpPr bwMode="auto">
          <a:xfrm>
            <a:off x="1152043" y="245281"/>
            <a:ext cx="5106868" cy="653354"/>
            <a:chOff x="624" y="670"/>
            <a:chExt cx="3386" cy="547"/>
          </a:xfrm>
        </p:grpSpPr>
        <p:sp>
          <p:nvSpPr>
            <p:cNvPr id="36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 autoUpdateAnimBg="0"/>
      <p:bldP spid="102406" grpId="0" animBg="1" autoUpdateAnimBg="0"/>
      <p:bldP spid="10240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17699" y="1608730"/>
            <a:ext cx="4743242" cy="99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定义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指针变量值为零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Symbol" pitchFamily="18" charset="2"/>
              </a:rPr>
              <a:t>例如： </a:t>
            </a:r>
            <a:r>
              <a:rPr lang="en-US" altLang="zh-CN" sz="2800" dirty="0" err="1">
                <a:solidFill>
                  <a:srgbClr val="3366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800" dirty="0">
                <a:solidFill>
                  <a:srgbClr val="3366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*p=0;</a:t>
            </a:r>
            <a:r>
              <a:rPr lang="en-US" altLang="zh-CN" sz="2800" dirty="0">
                <a:solidFill>
                  <a:srgbClr val="339933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800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5430424" y="1636203"/>
            <a:ext cx="3382500" cy="1017844"/>
          </a:xfrm>
          <a:prstGeom prst="wedgeRectCallout">
            <a:avLst>
              <a:gd name="adj1" fmla="val -61995"/>
              <a:gd name="adj2" fmla="val 29793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指向</a:t>
            </a:r>
            <a:r>
              <a:rPr lang="zh-CN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地址为0的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内存单元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endParaRPr lang="zh-CN" altLang="zh-CN" sz="2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zh-CN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系统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保证</a:t>
            </a:r>
            <a:r>
              <a:rPr lang="zh-CN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该单元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不作它用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endParaRPr lang="zh-CN" altLang="zh-CN" sz="2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zh-CN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表示</a:t>
            </a:r>
            <a:r>
              <a:rPr lang="zh-CN" altLang="zh-CN" sz="2000" dirty="0">
                <a:solidFill>
                  <a:srgbClr val="339933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指针变量</a:t>
            </a:r>
            <a:r>
              <a:rPr lang="zh-CN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的值</a:t>
            </a:r>
            <a:r>
              <a:rPr lang="zh-CN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没有意义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。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329180" y="2860426"/>
            <a:ext cx="2797198" cy="833178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#define  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NULL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0</a:t>
            </a:r>
          </a:p>
          <a:p>
            <a:pPr eaLnBrk="1" hangingPunct="1"/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*p=NULL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；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-183322" y="4432506"/>
            <a:ext cx="6241774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 p=NULL</a:t>
            </a:r>
            <a:r>
              <a:rPr lang="zh-CN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与</a:t>
            </a:r>
            <a:r>
              <a:rPr lang="zh-CN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未对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zh-CN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赋值</a:t>
            </a:r>
            <a:r>
              <a:rPr lang="zh-CN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不同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用途:   </a:t>
            </a:r>
            <a:endParaRPr lang="en-US" altLang="zh-CN" sz="24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66FF"/>
              </a:buClr>
              <a:buFont typeface="Wingdings" pitchFamily="2" charset="2"/>
              <a:buChar char="Ø"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避免指针变量的非法引用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在程序中常作为</a:t>
            </a:r>
            <a:r>
              <a:rPr lang="zh-CN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状态</a:t>
            </a:r>
            <a:r>
              <a:rPr lang="zh-CN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比较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5864018" y="3785462"/>
            <a:ext cx="2825110" cy="2310505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*p;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......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while(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p!=NULL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{    ...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}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1173123" y="992680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零指针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75445" y="6196167"/>
            <a:ext cx="1679824" cy="463846"/>
          </a:xfrm>
          <a:prstGeom prst="wedgeRectCallout">
            <a:avLst>
              <a:gd name="adj1" fmla="val 4640"/>
              <a:gd name="adj2" fmla="val -208128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while( 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  <a:endParaRPr lang="zh-CN" altLang="en-US" sz="24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D5F4BBD2-6593-4B36-8EA0-8E98C820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502" y="3795950"/>
            <a:ext cx="1496922" cy="463846"/>
          </a:xfrm>
          <a:prstGeom prst="wedgeRectCallout">
            <a:avLst>
              <a:gd name="adj1" fmla="val -74998"/>
              <a:gd name="adj2" fmla="val -95836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必须大写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9" grpId="0" animBg="1" autoUpdateAnimBg="0"/>
      <p:bldP spid="108550" grpId="0" animBg="1" autoUpdateAnimBg="0"/>
      <p:bldP spid="108551" grpId="0" autoUpdateAnimBg="0"/>
      <p:bldP spid="108552" grpId="0" animBg="1" autoUpdateAnimBg="0"/>
      <p:bldP spid="9" grpId="0" animBg="1" autoUpdateAnimBg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1084263" y="1043265"/>
            <a:ext cx="6059487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一般形式：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*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例如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:  void  *p; </a:t>
            </a:r>
          </a:p>
        </p:txBody>
      </p:sp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4981852" y="1780582"/>
            <a:ext cx="3897105" cy="1202510"/>
          </a:xfrm>
          <a:prstGeom prst="wedgeRectCallout">
            <a:avLst>
              <a:gd name="adj1" fmla="val -60051"/>
              <a:gd name="adj2" fmla="val -28852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不指定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是指向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任何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数据的指针变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量。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使用时要进行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强制类型转换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1796567" y="3131854"/>
            <a:ext cx="4007885" cy="1818063"/>
          </a:xfrm>
          <a:prstGeom prst="rect">
            <a:avLst/>
          </a:prstGeom>
          <a:solidFill>
            <a:srgbClr val="CCFFFF"/>
          </a:solidFill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char  *p1;</a:t>
            </a:r>
          </a:p>
          <a:p>
            <a:pPr eaLnBrk="1" hangingPunct="1"/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void  *p2;</a:t>
            </a:r>
          </a:p>
          <a:p>
            <a:pPr eaLnBrk="1" hangingPunct="1"/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p1=(char  *)p2;</a:t>
            </a:r>
          </a:p>
          <a:p>
            <a:pPr eaLnBrk="1" hangingPunct="1"/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p2=p1;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923925" y="5104572"/>
            <a:ext cx="7978775" cy="1411288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TC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分配内存空间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sz="28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一个空类型的</a:t>
            </a:r>
            <a:r>
              <a:rPr lang="zh-CN" altLang="en-US" sz="28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指针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void 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eaLnBrk="1" hangingPunct="1"/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例如：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*p=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*)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(2);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122875" y="318052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空类型指针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utoUpdateAnimBg="0"/>
      <p:bldP spid="191497" grpId="0" animBg="1" autoUpdateAnimBg="0"/>
      <p:bldP spid="191502" grpId="0" animBg="1" autoUpdateAnimBg="0"/>
      <p:bldP spid="1915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16000" y="1635263"/>
            <a:ext cx="7698133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一个指针变量的内容是内存中某个存储区域的地址，这个存储区域中存放的值可以是一个基本数据类型的数据，也可以是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另一个存储区域的地址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。我们把这种类型的指针叫做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多重指针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116000" y="3582367"/>
            <a:ext cx="8071750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二重指针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指向指针的指针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的一般形式为：</a:t>
            </a:r>
          </a:p>
          <a:p>
            <a:pPr algn="just"/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  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类型说明符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**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指针变量名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786972" y="4733477"/>
            <a:ext cx="3513897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二重指针的使用：</a:t>
            </a:r>
            <a:endParaRPr lang="zh-CN" altLang="en-US" sz="2400" dirty="0">
              <a:latin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</a:rPr>
              <a:t>main()</a:t>
            </a:r>
          </a:p>
          <a:p>
            <a:r>
              <a:rPr lang="en-US" altLang="zh-CN" sz="2400" dirty="0">
                <a:latin typeface="Arial" pitchFamily="34" charset="0"/>
              </a:rPr>
              <a:t>{  int *p1, **p2, </a:t>
            </a:r>
            <a:r>
              <a:rPr lang="en-US" altLang="zh-CN" sz="2400" dirty="0" err="1">
                <a:latin typeface="Arial" pitchFamily="34" charset="0"/>
              </a:rPr>
              <a:t>i</a:t>
            </a:r>
            <a:r>
              <a:rPr lang="en-US" altLang="zh-CN" sz="2400" dirty="0">
                <a:latin typeface="Arial" pitchFamily="34" charset="0"/>
              </a:rPr>
              <a:t> = 10;</a:t>
            </a:r>
          </a:p>
          <a:p>
            <a:r>
              <a:rPr lang="en-US" altLang="zh-CN" sz="2400" dirty="0">
                <a:latin typeface="Arial" pitchFamily="34" charset="0"/>
              </a:rPr>
              <a:t>     p1=&amp;</a:t>
            </a:r>
            <a:r>
              <a:rPr lang="en-US" altLang="zh-CN" sz="2400" dirty="0" err="1">
                <a:latin typeface="Arial" pitchFamily="34" charset="0"/>
              </a:rPr>
              <a:t>i</a:t>
            </a:r>
            <a:r>
              <a:rPr lang="en-US" altLang="zh-CN" sz="2400" dirty="0">
                <a:latin typeface="Arial" pitchFamily="34" charset="0"/>
              </a:rPr>
              <a:t>;  p2=&amp;p1;</a:t>
            </a:r>
          </a:p>
          <a:p>
            <a:r>
              <a:rPr lang="en-US" altLang="zh-CN" sz="2400" dirty="0">
                <a:latin typeface="Arial" pitchFamily="34" charset="0"/>
              </a:rPr>
              <a:t>}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122874" y="1007165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多重指针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  <p:bldP spid="19456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82"/>
          <p:cNvSpPr txBox="1">
            <a:spLocks noChangeArrowheads="1"/>
          </p:cNvSpPr>
          <p:nvPr/>
        </p:nvSpPr>
        <p:spPr bwMode="auto">
          <a:xfrm>
            <a:off x="962439" y="2796002"/>
            <a:ext cx="285687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temp;</a:t>
            </a:r>
          </a:p>
          <a:p>
            <a:r>
              <a:rPr lang="en-US" altLang="zh-CN" sz="2000" dirty="0"/>
              <a:t>     temp=x;</a:t>
            </a:r>
          </a:p>
          <a:p>
            <a:r>
              <a:rPr lang="en-US" altLang="zh-CN" sz="2000" dirty="0"/>
              <a:t>     x=y;</a:t>
            </a:r>
          </a:p>
          <a:p>
            <a:r>
              <a:rPr lang="en-US" altLang="zh-CN" sz="2000" dirty="0"/>
              <a:t>     y=temp;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a=10,b=20;</a:t>
            </a:r>
          </a:p>
          <a:p>
            <a:r>
              <a:rPr lang="en-US" altLang="zh-CN" sz="2000" dirty="0"/>
              <a:t>     if(a&lt;b)  </a:t>
            </a:r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 cout&lt;&lt;a&lt;&lt;b;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36867" name="Text Box 112"/>
          <p:cNvSpPr txBox="1">
            <a:spLocks noChangeArrowheads="1"/>
          </p:cNvSpPr>
          <p:nvPr/>
        </p:nvSpPr>
        <p:spPr bwMode="auto">
          <a:xfrm>
            <a:off x="5547139" y="5383627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sz="2000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5237577" y="2622964"/>
            <a:ext cx="2643187" cy="4129088"/>
            <a:chOff x="2987" y="806"/>
            <a:chExt cx="1665" cy="2601"/>
          </a:xfrm>
        </p:grpSpPr>
        <p:sp>
          <p:nvSpPr>
            <p:cNvPr id="36909" name="Freeform 115"/>
            <p:cNvSpPr>
              <a:spLocks/>
            </p:cNvSpPr>
            <p:nvPr/>
          </p:nvSpPr>
          <p:spPr bwMode="auto">
            <a:xfrm>
              <a:off x="3430" y="3018"/>
              <a:ext cx="1200" cy="351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Rectangle 11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36911" name="Line 11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11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11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12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12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12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125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36920" name="Text Box 126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36921" name="Line 12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Text Box 128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36923" name="Text Box 129"/>
            <p:cNvSpPr txBox="1">
              <a:spLocks noChangeArrowheads="1"/>
            </p:cNvSpPr>
            <p:nvPr/>
          </p:nvSpPr>
          <p:spPr bwMode="auto">
            <a:xfrm>
              <a:off x="3002" y="2104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2010</a:t>
              </a:r>
              <a:endParaRPr lang="en-US" altLang="zh-CN" sz="2000" dirty="0">
                <a:solidFill>
                  <a:srgbClr val="336600"/>
                </a:solidFill>
              </a:endParaRPr>
            </a:p>
          </p:txBody>
        </p:sp>
        <p:sp>
          <p:nvSpPr>
            <p:cNvPr id="36924" name="Text Box 130"/>
            <p:cNvSpPr txBox="1">
              <a:spLocks noChangeArrowheads="1"/>
            </p:cNvSpPr>
            <p:nvPr/>
          </p:nvSpPr>
          <p:spPr bwMode="auto">
            <a:xfrm>
              <a:off x="3001" y="2347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2014</a:t>
              </a:r>
            </a:p>
          </p:txBody>
        </p:sp>
        <p:sp>
          <p:nvSpPr>
            <p:cNvPr id="36925" name="Text Box 131"/>
            <p:cNvSpPr txBox="1">
              <a:spLocks noChangeArrowheads="1"/>
            </p:cNvSpPr>
            <p:nvPr/>
          </p:nvSpPr>
          <p:spPr bwMode="auto">
            <a:xfrm>
              <a:off x="3001" y="1376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</a:p>
          </p:txBody>
        </p:sp>
        <p:sp>
          <p:nvSpPr>
            <p:cNvPr id="36926" name="Text Box 132"/>
            <p:cNvSpPr txBox="1">
              <a:spLocks noChangeArrowheads="1"/>
            </p:cNvSpPr>
            <p:nvPr/>
          </p:nvSpPr>
          <p:spPr bwMode="auto">
            <a:xfrm>
              <a:off x="3001" y="1619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</a:p>
          </p:txBody>
        </p:sp>
        <p:sp>
          <p:nvSpPr>
            <p:cNvPr id="36927" name="Text Box 133"/>
            <p:cNvSpPr txBox="1">
              <a:spLocks noChangeArrowheads="1"/>
            </p:cNvSpPr>
            <p:nvPr/>
          </p:nvSpPr>
          <p:spPr bwMode="auto">
            <a:xfrm>
              <a:off x="2987" y="1861"/>
              <a:ext cx="5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200C</a:t>
              </a:r>
            </a:p>
          </p:txBody>
        </p:sp>
        <p:grpSp>
          <p:nvGrpSpPr>
            <p:cNvPr id="3" name="Group 134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36937" name="Line 1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8" name="Line 1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9" name="Line 1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0" name="Line 1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1" name="Line 1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2" name="Line 1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43" name="Line 1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42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36930" name="Line 14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1" name="Line 14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2" name="Line 14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3" name="Line 14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4" name="Line 14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5" name="Line 14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36" name="Line 14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582" name="Text Box 150"/>
          <p:cNvSpPr txBox="1">
            <a:spLocks noChangeArrowheads="1"/>
          </p:cNvSpPr>
          <p:nvPr/>
        </p:nvSpPr>
        <p:spPr bwMode="auto">
          <a:xfrm>
            <a:off x="6652039" y="327542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10</a:t>
            </a:r>
          </a:p>
        </p:txBody>
      </p: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6448839" y="2967452"/>
            <a:ext cx="2522538" cy="1022350"/>
            <a:chOff x="3750" y="978"/>
            <a:chExt cx="1589" cy="644"/>
          </a:xfrm>
        </p:grpSpPr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4630" y="1125"/>
              <a:ext cx="689" cy="250"/>
              <a:chOff x="4402" y="1437"/>
              <a:chExt cx="689" cy="250"/>
            </a:xfrm>
          </p:grpSpPr>
          <p:sp>
            <p:nvSpPr>
              <p:cNvPr id="36906" name="Line 15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7" name="Text Box 15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7" name="Group 155"/>
            <p:cNvGrpSpPr>
              <a:grpSpLocks/>
            </p:cNvGrpSpPr>
            <p:nvPr/>
          </p:nvGrpSpPr>
          <p:grpSpPr bwMode="auto">
            <a:xfrm>
              <a:off x="4630" y="1334"/>
              <a:ext cx="709" cy="288"/>
              <a:chOff x="4426" y="1886"/>
              <a:chExt cx="709" cy="288"/>
            </a:xfrm>
          </p:grpSpPr>
          <p:sp>
            <p:nvSpPr>
              <p:cNvPr id="36904" name="Line 1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5" name="Text Box 15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36903" name="Text Box 158"/>
            <p:cNvSpPr txBox="1">
              <a:spLocks noChangeArrowheads="1"/>
            </p:cNvSpPr>
            <p:nvPr/>
          </p:nvSpPr>
          <p:spPr bwMode="auto">
            <a:xfrm>
              <a:off x="3750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3300"/>
                  </a:solidFill>
                </a:rPr>
                <a:t>(main)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8591" name="Text Box 159"/>
          <p:cNvSpPr txBox="1">
            <a:spLocks noChangeArrowheads="1"/>
          </p:cNvSpPr>
          <p:nvPr/>
        </p:nvSpPr>
        <p:spPr bwMode="auto">
          <a:xfrm>
            <a:off x="6671089" y="363737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8" name="Group 160"/>
          <p:cNvGrpSpPr>
            <a:grpSpLocks/>
          </p:cNvGrpSpPr>
          <p:nvPr/>
        </p:nvGrpSpPr>
        <p:grpSpPr bwMode="auto">
          <a:xfrm>
            <a:off x="6498052" y="4172364"/>
            <a:ext cx="2898775" cy="1403350"/>
            <a:chOff x="3781" y="1746"/>
            <a:chExt cx="1826" cy="884"/>
          </a:xfrm>
        </p:grpSpPr>
        <p:grpSp>
          <p:nvGrpSpPr>
            <p:cNvPr id="9" name="Group 161"/>
            <p:cNvGrpSpPr>
              <a:grpSpLocks/>
            </p:cNvGrpSpPr>
            <p:nvPr/>
          </p:nvGrpSpPr>
          <p:grpSpPr bwMode="auto">
            <a:xfrm>
              <a:off x="4659" y="2342"/>
              <a:ext cx="948" cy="288"/>
              <a:chOff x="4426" y="1886"/>
              <a:chExt cx="948" cy="288"/>
            </a:xfrm>
          </p:grpSpPr>
          <p:sp>
            <p:nvSpPr>
              <p:cNvPr id="36899" name="Line 16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Text Box 16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8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  </a:t>
                </a:r>
                <a:r>
                  <a:rPr lang="zh-CN" altLang="en-US" sz="2000" dirty="0"/>
                  <a:t>变量</a:t>
                </a:r>
                <a:r>
                  <a:rPr lang="en-US" altLang="zh-CN" sz="2000" dirty="0"/>
                  <a:t>tem</a:t>
                </a:r>
                <a:r>
                  <a:rPr lang="en-US" altLang="zh-CN" dirty="0"/>
                  <a:t>p</a:t>
                </a:r>
                <a:endParaRPr lang="en-US" altLang="zh-CN" sz="2000" dirty="0"/>
              </a:p>
            </p:txBody>
          </p:sp>
        </p:grpSp>
        <p:grpSp>
          <p:nvGrpSpPr>
            <p:cNvPr id="10" name="Group 164"/>
            <p:cNvGrpSpPr>
              <a:grpSpLocks/>
            </p:cNvGrpSpPr>
            <p:nvPr/>
          </p:nvGrpSpPr>
          <p:grpSpPr bwMode="auto">
            <a:xfrm>
              <a:off x="4642" y="2121"/>
              <a:ext cx="693" cy="250"/>
              <a:chOff x="4426" y="1917"/>
              <a:chExt cx="693" cy="250"/>
            </a:xfrm>
          </p:grpSpPr>
          <p:sp>
            <p:nvSpPr>
              <p:cNvPr id="36897" name="Line 16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Text Box 16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 sz="2000"/>
                  <a:t>y</a:t>
                </a:r>
              </a:p>
            </p:txBody>
          </p:sp>
        </p:grpSp>
        <p:grpSp>
          <p:nvGrpSpPr>
            <p:cNvPr id="11" name="Group 167"/>
            <p:cNvGrpSpPr>
              <a:grpSpLocks/>
            </p:cNvGrpSpPr>
            <p:nvPr/>
          </p:nvGrpSpPr>
          <p:grpSpPr bwMode="auto">
            <a:xfrm>
              <a:off x="4642" y="1869"/>
              <a:ext cx="693" cy="250"/>
              <a:chOff x="4426" y="1917"/>
              <a:chExt cx="693" cy="250"/>
            </a:xfrm>
          </p:grpSpPr>
          <p:sp>
            <p:nvSpPr>
              <p:cNvPr id="36895" name="Line 16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6" name="Text Box 16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 sz="2000"/>
                  <a:t>x</a:t>
                </a:r>
              </a:p>
            </p:txBody>
          </p:sp>
        </p:grpSp>
        <p:sp>
          <p:nvSpPr>
            <p:cNvPr id="36894" name="Text Box 170"/>
            <p:cNvSpPr txBox="1">
              <a:spLocks noChangeArrowheads="1"/>
            </p:cNvSpPr>
            <p:nvPr/>
          </p:nvSpPr>
          <p:spPr bwMode="auto">
            <a:xfrm>
              <a:off x="3781" y="1746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8603" name="Text Box 171"/>
          <p:cNvSpPr txBox="1">
            <a:spLocks noChangeArrowheads="1"/>
          </p:cNvSpPr>
          <p:nvPr/>
        </p:nvSpPr>
        <p:spPr bwMode="auto">
          <a:xfrm>
            <a:off x="6726652" y="523281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10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5191539" y="3481802"/>
            <a:ext cx="1968500" cy="1374775"/>
            <a:chOff x="2958" y="1392"/>
            <a:chExt cx="1240" cy="866"/>
          </a:xfrm>
        </p:grpSpPr>
        <p:sp>
          <p:nvSpPr>
            <p:cNvPr id="36889" name="Text Box 173"/>
            <p:cNvSpPr txBox="1">
              <a:spLocks noChangeArrowheads="1"/>
            </p:cNvSpPr>
            <p:nvPr/>
          </p:nvSpPr>
          <p:spPr bwMode="auto">
            <a:xfrm>
              <a:off x="3890" y="197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36890" name="Freeform 174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75"/>
          <p:cNvGrpSpPr>
            <a:grpSpLocks/>
          </p:cNvGrpSpPr>
          <p:nvPr/>
        </p:nvGrpSpPr>
        <p:grpSpPr bwMode="auto">
          <a:xfrm>
            <a:off x="5140739" y="3862802"/>
            <a:ext cx="2000250" cy="1431925"/>
            <a:chOff x="2926" y="1632"/>
            <a:chExt cx="1260" cy="902"/>
          </a:xfrm>
        </p:grpSpPr>
        <p:sp>
          <p:nvSpPr>
            <p:cNvPr id="36887" name="Text Box 176"/>
            <p:cNvSpPr txBox="1">
              <a:spLocks noChangeArrowheads="1"/>
            </p:cNvSpPr>
            <p:nvPr/>
          </p:nvSpPr>
          <p:spPr bwMode="auto">
            <a:xfrm>
              <a:off x="3878" y="224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20</a:t>
              </a:r>
            </a:p>
          </p:txBody>
        </p:sp>
        <p:sp>
          <p:nvSpPr>
            <p:cNvPr id="36888" name="Freeform 177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610" name="Text Box 178"/>
          <p:cNvSpPr txBox="1">
            <a:spLocks noChangeArrowheads="1"/>
          </p:cNvSpPr>
          <p:nvPr/>
        </p:nvSpPr>
        <p:spPr bwMode="auto">
          <a:xfrm>
            <a:off x="6715539" y="4866102"/>
            <a:ext cx="4857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10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8611" name="Text Box 179"/>
          <p:cNvSpPr txBox="1">
            <a:spLocks noChangeArrowheads="1"/>
          </p:cNvSpPr>
          <p:nvPr/>
        </p:nvSpPr>
        <p:spPr bwMode="auto">
          <a:xfrm>
            <a:off x="6734589" y="4494627"/>
            <a:ext cx="4857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FF3300"/>
                </a:solidFill>
                <a:ea typeface="隶书" pitchFamily="49" charset="-122"/>
              </a:rPr>
              <a:t>20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8612" name="Text Box 180"/>
          <p:cNvSpPr txBox="1">
            <a:spLocks noChangeArrowheads="1"/>
          </p:cNvSpPr>
          <p:nvPr/>
        </p:nvSpPr>
        <p:spPr bwMode="auto">
          <a:xfrm>
            <a:off x="4139027" y="3939002"/>
            <a:ext cx="995362" cy="457200"/>
          </a:xfrm>
          <a:prstGeom prst="rect">
            <a:avLst/>
          </a:prstGeom>
          <a:solidFill>
            <a:srgbClr val="FFCC99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8617" name="AutoShape 185"/>
          <p:cNvSpPr>
            <a:spLocks noChangeArrowheads="1"/>
          </p:cNvSpPr>
          <p:nvPr/>
        </p:nvSpPr>
        <p:spPr bwMode="auto">
          <a:xfrm>
            <a:off x="2749964" y="4331114"/>
            <a:ext cx="1855788" cy="1166813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</a:p>
        </p:txBody>
      </p:sp>
      <p:sp>
        <p:nvSpPr>
          <p:cNvPr id="18618" name="Text Box 186"/>
          <p:cNvSpPr txBox="1">
            <a:spLocks noChangeArrowheads="1"/>
          </p:cNvSpPr>
          <p:nvPr/>
        </p:nvSpPr>
        <p:spPr bwMode="auto">
          <a:xfrm>
            <a:off x="4828003" y="5917786"/>
            <a:ext cx="2765501" cy="70788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运行结果：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10, 20</a:t>
            </a:r>
          </a:p>
          <a:p>
            <a:pPr eaLnBrk="1" hangingPunct="1"/>
            <a:r>
              <a:rPr lang="zh-CN" altLang="en-US" sz="2000" dirty="0"/>
              <a:t>不能达到预期的结果！</a:t>
            </a:r>
          </a:p>
        </p:txBody>
      </p:sp>
      <p:sp>
        <p:nvSpPr>
          <p:cNvPr id="36882" name="Rectangle 188"/>
          <p:cNvSpPr>
            <a:spLocks noChangeArrowheads="1"/>
          </p:cNvSpPr>
          <p:nvPr/>
        </p:nvSpPr>
        <p:spPr bwMode="auto">
          <a:xfrm>
            <a:off x="969963" y="1152594"/>
            <a:ext cx="81740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形参为指针变量：传递的是指针变量的值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</a:t>
            </a:r>
          </a:p>
          <a:p>
            <a:pPr marL="742950" lvl="1" indent="-285750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特点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共享内存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相当于“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双向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”传递！</a:t>
            </a:r>
          </a:p>
        </p:txBody>
      </p:sp>
      <p:grpSp>
        <p:nvGrpSpPr>
          <p:cNvPr id="14" name="Group 191"/>
          <p:cNvGrpSpPr>
            <a:grpSpLocks/>
          </p:cNvGrpSpPr>
          <p:nvPr/>
        </p:nvGrpSpPr>
        <p:grpSpPr bwMode="auto">
          <a:xfrm>
            <a:off x="6539327" y="4162839"/>
            <a:ext cx="2878137" cy="1604963"/>
            <a:chOff x="3777" y="1992"/>
            <a:chExt cx="1813" cy="1011"/>
          </a:xfrm>
        </p:grpSpPr>
        <p:sp>
          <p:nvSpPr>
            <p:cNvPr id="36885" name="Rectangle 189"/>
            <p:cNvSpPr>
              <a:spLocks noChangeArrowheads="1"/>
            </p:cNvSpPr>
            <p:nvPr/>
          </p:nvSpPr>
          <p:spPr bwMode="auto">
            <a:xfrm>
              <a:off x="4636" y="2087"/>
              <a:ext cx="954" cy="906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6" name="Rectangle 190"/>
            <p:cNvSpPr>
              <a:spLocks noChangeArrowheads="1"/>
            </p:cNvSpPr>
            <p:nvPr/>
          </p:nvSpPr>
          <p:spPr bwMode="auto">
            <a:xfrm>
              <a:off x="3777" y="1992"/>
              <a:ext cx="538" cy="1011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84" name="Text Box 192"/>
          <p:cNvSpPr txBox="1">
            <a:spLocks noChangeArrowheads="1"/>
          </p:cNvSpPr>
          <p:nvPr/>
        </p:nvSpPr>
        <p:spPr bwMode="auto">
          <a:xfrm>
            <a:off x="981352" y="2189093"/>
            <a:ext cx="6994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1: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将两个数从大到小输出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作函数的参数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80" name="Rectangle 72"/>
          <p:cNvSpPr txBox="1">
            <a:spLocks noChangeArrowheads="1"/>
          </p:cNvSpPr>
          <p:nvPr/>
        </p:nvSpPr>
        <p:spPr bwMode="auto">
          <a:xfrm>
            <a:off x="1025732" y="304801"/>
            <a:ext cx="79581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三、函数之间地址值的传递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15B8DCA-DA92-4EFF-98F0-387E56ACC72D}"/>
                  </a:ext>
                </a:extLst>
              </p14:cNvPr>
              <p14:cNvContentPartPr/>
              <p14:nvPr/>
            </p14:nvContentPartPr>
            <p14:xfrm>
              <a:off x="-2249880" y="5359200"/>
              <a:ext cx="37800" cy="270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15B8DCA-DA92-4EFF-98F0-387E56ACC7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258520" y="5350560"/>
                <a:ext cx="55440" cy="4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18582" grpId="0" build="p" autoUpdateAnimBg="0"/>
      <p:bldP spid="18591" grpId="0" build="p" autoUpdateAnimBg="0"/>
      <p:bldP spid="18603" grpId="0" build="p" autoUpdateAnimBg="0"/>
      <p:bldP spid="18610" grpId="0" animBg="1" autoUpdateAnimBg="0"/>
      <p:bldP spid="18611" grpId="0" animBg="1" autoUpdateAnimBg="0"/>
      <p:bldP spid="18612" grpId="0" animBg="1" autoUpdateAnimBg="0"/>
      <p:bldP spid="18617" grpId="0" animBg="1" autoUpdateAnimBg="0"/>
      <p:bldP spid="18618" grpId="0" animBg="1" autoUpdateAnimBg="0"/>
      <p:bldP spid="368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165982" y="1900031"/>
            <a:ext cx="346585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*p2)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p;</a:t>
            </a:r>
          </a:p>
          <a:p>
            <a:r>
              <a:rPr lang="en-US" altLang="zh-CN" sz="2000" dirty="0"/>
              <a:t>    p=*p1;</a:t>
            </a:r>
          </a:p>
          <a:p>
            <a:r>
              <a:rPr lang="en-US" altLang="zh-CN" sz="2000" dirty="0"/>
              <a:t>    *p1=*p2;</a:t>
            </a:r>
          </a:p>
          <a:p>
            <a:r>
              <a:rPr lang="en-US" altLang="zh-CN" sz="2000" dirty="0"/>
              <a:t>    *p2=p;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int *pa,*pb;</a:t>
            </a:r>
          </a:p>
          <a:p>
            <a:r>
              <a:rPr lang="en-US" altLang="zh-CN" sz="2000" dirty="0"/>
              <a:t>    a=5;   b=9;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pb=&amp;b;</a:t>
            </a:r>
          </a:p>
          <a:p>
            <a:r>
              <a:rPr lang="en-US" altLang="zh-CN" sz="2000" dirty="0"/>
              <a:t>    if(a&lt;b)</a:t>
            </a:r>
          </a:p>
          <a:p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cout&lt;&lt;a&lt;&lt;b;</a:t>
            </a:r>
          </a:p>
          <a:p>
            <a:r>
              <a:rPr lang="en-US" altLang="zh-CN" sz="2000" dirty="0"/>
              <a:t>}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4883149" y="1833632"/>
            <a:ext cx="2662237" cy="4625975"/>
            <a:chOff x="2863" y="554"/>
            <a:chExt cx="1677" cy="2914"/>
          </a:xfrm>
        </p:grpSpPr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1071" name="Freeform 4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Freeform 5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6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74" name="Line 7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Line 8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" name="Line 9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Line 10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Line 11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Line 12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Line 13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Line 14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Text Box 15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1083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1085" name="Text Box 19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2010</a:t>
                </a:r>
                <a:endParaRPr lang="en-US" altLang="zh-CN" sz="200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1086" name="Text Box 20"/>
              <p:cNvSpPr txBox="1">
                <a:spLocks noChangeArrowheads="1"/>
              </p:cNvSpPr>
              <p:nvPr/>
            </p:nvSpPr>
            <p:spPr bwMode="auto">
              <a:xfrm>
                <a:off x="3154" y="2371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2014</a:t>
                </a:r>
              </a:p>
            </p:txBody>
          </p:sp>
          <p:sp>
            <p:nvSpPr>
              <p:cNvPr id="1087" name="Text Box 21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2004</a:t>
                </a:r>
              </a:p>
            </p:txBody>
          </p:sp>
          <p:sp>
            <p:nvSpPr>
              <p:cNvPr id="1088" name="Text Box 22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2008</a:t>
                </a:r>
              </a:p>
            </p:txBody>
          </p:sp>
          <p:sp>
            <p:nvSpPr>
              <p:cNvPr id="1089" name="Text Box 23"/>
              <p:cNvSpPr txBox="1">
                <a:spLocks noChangeArrowheads="1"/>
              </p:cNvSpPr>
              <p:nvPr/>
            </p:nvSpPr>
            <p:spPr bwMode="auto">
              <a:xfrm>
                <a:off x="3140" y="1861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200C</a:t>
                </a:r>
              </a:p>
            </p:txBody>
          </p:sp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105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98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92" name="Line 68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" name="Text Box 73"/>
              <p:cNvSpPr txBox="1">
                <a:spLocks noChangeArrowheads="1"/>
              </p:cNvSpPr>
              <p:nvPr/>
            </p:nvSpPr>
            <p:spPr bwMode="auto">
              <a:xfrm>
                <a:off x="3142" y="265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2018</a:t>
                </a:r>
              </a:p>
            </p:txBody>
          </p:sp>
          <p:sp>
            <p:nvSpPr>
              <p:cNvPr id="1096" name="Text Box 74"/>
              <p:cNvSpPr txBox="1">
                <a:spLocks noChangeArrowheads="1"/>
              </p:cNvSpPr>
              <p:nvPr/>
            </p:nvSpPr>
            <p:spPr bwMode="auto">
              <a:xfrm>
                <a:off x="3128" y="2899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201C</a:t>
                </a:r>
              </a:p>
            </p:txBody>
          </p:sp>
          <p:sp>
            <p:nvSpPr>
              <p:cNvPr id="1097" name="Text Box 75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2020</a:t>
                </a:r>
              </a:p>
            </p:txBody>
          </p:sp>
        </p:grpSp>
        <p:sp>
          <p:nvSpPr>
            <p:cNvPr id="1070" name="Text Box 1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6392861" y="255753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>
            <a:off x="6411911" y="291948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6113462" y="2106682"/>
            <a:ext cx="3030538" cy="1814513"/>
            <a:chOff x="3903" y="978"/>
            <a:chExt cx="1909" cy="1143"/>
          </a:xfrm>
        </p:grpSpPr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4783" y="1125"/>
              <a:ext cx="1009" cy="250"/>
              <a:chOff x="4402" y="1437"/>
              <a:chExt cx="1009" cy="250"/>
            </a:xfrm>
          </p:grpSpPr>
          <p:sp>
            <p:nvSpPr>
              <p:cNvPr id="1067" name="Line 4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8" name="Text Box 4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4783" y="1334"/>
              <a:ext cx="1029" cy="288"/>
              <a:chOff x="4426" y="1886"/>
              <a:chExt cx="1029" cy="288"/>
            </a:xfrm>
          </p:grpSpPr>
          <p:sp>
            <p:nvSpPr>
              <p:cNvPr id="1065" name="Line 4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Text Box 4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1058" name="Text Box 48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783" y="1605"/>
              <a:ext cx="812" cy="252"/>
              <a:chOff x="4402" y="1437"/>
              <a:chExt cx="812" cy="252"/>
            </a:xfrm>
          </p:grpSpPr>
          <p:sp>
            <p:nvSpPr>
              <p:cNvPr id="1063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/>
                  <a:t>pa</a:t>
                </a:r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4795" y="1869"/>
              <a:ext cx="821" cy="252"/>
              <a:chOff x="4402" y="1437"/>
              <a:chExt cx="821" cy="252"/>
            </a:xfrm>
          </p:grpSpPr>
          <p:sp>
            <p:nvSpPr>
              <p:cNvPr id="1061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Text Box 5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 err="1"/>
                  <a:t>pb</a:t>
                </a:r>
                <a:endParaRPr lang="en-US" altLang="zh-CN" sz="2000" dirty="0"/>
              </a:p>
            </p:txBody>
          </p:sp>
        </p:grpSp>
      </p:grpSp>
      <p:sp>
        <p:nvSpPr>
          <p:cNvPr id="134200" name="Text Box 56"/>
          <p:cNvSpPr txBox="1">
            <a:spLocks noChangeArrowheads="1"/>
          </p:cNvSpPr>
          <p:nvPr/>
        </p:nvSpPr>
        <p:spPr bwMode="auto">
          <a:xfrm>
            <a:off x="6145211" y="330048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6193272" y="3744466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3300"/>
                </a:solidFill>
              </a:rPr>
              <a:t>2004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6124574" y="4164082"/>
            <a:ext cx="2640012" cy="1373188"/>
            <a:chOff x="3910" y="2274"/>
            <a:chExt cx="1663" cy="865"/>
          </a:xfrm>
        </p:grpSpPr>
        <p:sp>
          <p:nvSpPr>
            <p:cNvPr id="1046" name="Text Box 58"/>
            <p:cNvSpPr txBox="1">
              <a:spLocks noChangeArrowheads="1"/>
            </p:cNvSpPr>
            <p:nvPr/>
          </p:nvSpPr>
          <p:spPr bwMode="auto">
            <a:xfrm>
              <a:off x="3910" y="2274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</a:p>
          </p:txBody>
        </p:sp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4795" y="2397"/>
              <a:ext cx="778" cy="250"/>
              <a:chOff x="4402" y="1437"/>
              <a:chExt cx="778" cy="250"/>
            </a:xfrm>
          </p:grpSpPr>
          <p:sp>
            <p:nvSpPr>
              <p:cNvPr id="1054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zh-CN" sz="2000"/>
                  <a:t>指针</a:t>
                </a:r>
                <a:r>
                  <a:rPr lang="en-US" altLang="zh-CN" sz="2000"/>
                  <a:t>p1</a:t>
                </a:r>
              </a:p>
            </p:txBody>
          </p:sp>
        </p:grpSp>
        <p:grpSp>
          <p:nvGrpSpPr>
            <p:cNvPr id="13" name="Group 62"/>
            <p:cNvGrpSpPr>
              <a:grpSpLocks/>
            </p:cNvGrpSpPr>
            <p:nvPr/>
          </p:nvGrpSpPr>
          <p:grpSpPr bwMode="auto">
            <a:xfrm>
              <a:off x="4795" y="2637"/>
              <a:ext cx="778" cy="250"/>
              <a:chOff x="4402" y="1437"/>
              <a:chExt cx="778" cy="250"/>
            </a:xfrm>
          </p:grpSpPr>
          <p:sp>
            <p:nvSpPr>
              <p:cNvPr id="1052" name="Line 6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Text Box 6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指针</a:t>
                </a:r>
                <a:r>
                  <a:rPr lang="en-US" altLang="zh-CN" sz="2000"/>
                  <a:t>p2</a:t>
                </a:r>
              </a:p>
            </p:txBody>
          </p:sp>
        </p:grp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4795" y="2889"/>
              <a:ext cx="698" cy="250"/>
              <a:chOff x="4402" y="1437"/>
              <a:chExt cx="698" cy="250"/>
            </a:xfrm>
          </p:grpSpPr>
          <p:sp>
            <p:nvSpPr>
              <p:cNvPr id="1050" name="Line 6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Text Box 6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</a:t>
                </a:r>
                <a:r>
                  <a:rPr lang="en-US" altLang="zh-CN" sz="2000"/>
                  <a:t>p</a:t>
                </a:r>
              </a:p>
            </p:txBody>
          </p:sp>
        </p:grpSp>
      </p:grpSp>
      <p:sp>
        <p:nvSpPr>
          <p:cNvPr id="134215" name="Text Box 71"/>
          <p:cNvSpPr txBox="1">
            <a:spLocks noChangeArrowheads="1"/>
          </p:cNvSpPr>
          <p:nvPr/>
        </p:nvSpPr>
        <p:spPr bwMode="auto">
          <a:xfrm>
            <a:off x="6392861" y="288138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34216" name="Text Box 72"/>
          <p:cNvSpPr txBox="1">
            <a:spLocks noChangeArrowheads="1"/>
          </p:cNvSpPr>
          <p:nvPr/>
        </p:nvSpPr>
        <p:spPr bwMode="auto">
          <a:xfrm>
            <a:off x="6373811" y="250038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4803774" y="3602107"/>
            <a:ext cx="2120900" cy="1374775"/>
            <a:chOff x="2958" y="1392"/>
            <a:chExt cx="1336" cy="866"/>
          </a:xfrm>
        </p:grpSpPr>
        <p:sp>
          <p:nvSpPr>
            <p:cNvPr id="1044" name="Text Box 80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1045" name="Freeform 81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82"/>
          <p:cNvGrpSpPr>
            <a:grpSpLocks/>
          </p:cNvGrpSpPr>
          <p:nvPr/>
        </p:nvGrpSpPr>
        <p:grpSpPr bwMode="auto">
          <a:xfrm>
            <a:off x="4752975" y="3945008"/>
            <a:ext cx="2103438" cy="1389063"/>
            <a:chOff x="2926" y="1632"/>
            <a:chExt cx="1325" cy="875"/>
          </a:xfrm>
        </p:grpSpPr>
        <p:sp>
          <p:nvSpPr>
            <p:cNvPr id="1042" name="Text Box 83"/>
            <p:cNvSpPr txBox="1">
              <a:spLocks noChangeArrowheads="1"/>
            </p:cNvSpPr>
            <p:nvPr/>
          </p:nvSpPr>
          <p:spPr bwMode="auto">
            <a:xfrm>
              <a:off x="3812" y="2274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3300"/>
                  </a:solidFill>
                </a:rPr>
                <a:t>2004</a:t>
              </a:r>
            </a:p>
          </p:txBody>
        </p:sp>
        <p:sp>
          <p:nvSpPr>
            <p:cNvPr id="1043" name="Freeform 84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229" name="Text Box 85"/>
          <p:cNvSpPr txBox="1">
            <a:spLocks noChangeArrowheads="1"/>
          </p:cNvSpPr>
          <p:nvPr/>
        </p:nvSpPr>
        <p:spPr bwMode="auto">
          <a:xfrm>
            <a:off x="4127499" y="3902766"/>
            <a:ext cx="995362" cy="457200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34230" name="Text Box 86"/>
          <p:cNvSpPr txBox="1">
            <a:spLocks noChangeArrowheads="1"/>
          </p:cNvSpPr>
          <p:nvPr/>
        </p:nvSpPr>
        <p:spPr bwMode="auto">
          <a:xfrm>
            <a:off x="6373811" y="530073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88" name="Text Box 192"/>
          <p:cNvSpPr txBox="1">
            <a:spLocks noChangeArrowheads="1"/>
          </p:cNvSpPr>
          <p:nvPr/>
        </p:nvSpPr>
        <p:spPr bwMode="auto">
          <a:xfrm>
            <a:off x="1206639" y="1128919"/>
            <a:ext cx="6375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2: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将数从大到小输出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作函数的参数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4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3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3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3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3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34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34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184" grpId="0" build="p" autoUpdateAnimBg="0"/>
      <p:bldP spid="134193" grpId="0" build="p" autoUpdateAnimBg="0"/>
      <p:bldP spid="134200" grpId="0" build="p" autoUpdateAnimBg="0"/>
      <p:bldP spid="134201" grpId="0" build="p" autoUpdateAnimBg="0"/>
      <p:bldP spid="134215" grpId="0" animBg="1" autoUpdateAnimBg="0"/>
      <p:bldP spid="134216" grpId="0" animBg="1" autoUpdateAnimBg="0"/>
      <p:bldP spid="134229" grpId="0" build="p" autoUpdateAnimBg="0" advAuto="0"/>
      <p:bldP spid="13423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（二）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40905" y="1372773"/>
            <a:ext cx="3355406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*p2)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*p;</a:t>
            </a:r>
          </a:p>
          <a:p>
            <a:r>
              <a:rPr lang="en-US" altLang="zh-CN" sz="2000" dirty="0"/>
              <a:t>    *p=*p1;</a:t>
            </a:r>
          </a:p>
          <a:p>
            <a:r>
              <a:rPr lang="en-US" altLang="zh-CN" sz="2000" dirty="0"/>
              <a:t>    *p1=*p2;</a:t>
            </a:r>
          </a:p>
          <a:p>
            <a:r>
              <a:rPr lang="en-US" altLang="zh-CN" sz="2000" dirty="0"/>
              <a:t>    *p2=*p;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*pa,*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a=5;   b=9;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=&amp;b;</a:t>
            </a:r>
          </a:p>
          <a:p>
            <a:r>
              <a:rPr lang="en-US" altLang="zh-CN" sz="2000" dirty="0"/>
              <a:t>    if(a&lt;b) 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cout&lt;&lt;a&lt;&lt;b;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926258" y="6196081"/>
            <a:ext cx="2018501" cy="40011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运行结果：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401405" y="1811269"/>
            <a:ext cx="2012950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FF3300"/>
                </a:solidFill>
                <a:ea typeface="隶书" pitchFamily="49" charset="-122"/>
              </a:rPr>
              <a:t>加两语句改正</a:t>
            </a:r>
          </a:p>
          <a:p>
            <a:pPr eaLnBrk="1" hangingPunct="1"/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</a:rPr>
              <a:t>   x;</a:t>
            </a:r>
          </a:p>
          <a:p>
            <a:pPr eaLnBrk="1" hangingPunct="1"/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</a:rPr>
              <a:t>  *p=&amp;x;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810056" y="1347442"/>
            <a:ext cx="2662237" cy="4625975"/>
            <a:chOff x="2863" y="554"/>
            <a:chExt cx="1677" cy="2914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3125" name="Freeform 13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Freeform 14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Rectangle 15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3128" name="Line 16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17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18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19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20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" name="Line 21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22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23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Text Box 24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3137" name="Line 25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Text Box 26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3139" name="Text Box 27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2010</a:t>
                </a:r>
                <a:endParaRPr lang="en-US" altLang="zh-CN" sz="200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3140" name="Text Box 28"/>
              <p:cNvSpPr txBox="1">
                <a:spLocks noChangeArrowheads="1"/>
              </p:cNvSpPr>
              <p:nvPr/>
            </p:nvSpPr>
            <p:spPr bwMode="auto">
              <a:xfrm>
                <a:off x="3154" y="2371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2014</a:t>
                </a:r>
              </a:p>
            </p:txBody>
          </p:sp>
          <p:sp>
            <p:nvSpPr>
              <p:cNvPr id="3141" name="Text Box 29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2004</a:t>
                </a:r>
              </a:p>
            </p:txBody>
          </p:sp>
          <p:sp>
            <p:nvSpPr>
              <p:cNvPr id="3142" name="Text Box 30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2008</a:t>
                </a:r>
              </a:p>
            </p:txBody>
          </p:sp>
          <p:sp>
            <p:nvSpPr>
              <p:cNvPr id="3143" name="Text Box 31"/>
              <p:cNvSpPr txBox="1">
                <a:spLocks noChangeArrowheads="1"/>
              </p:cNvSpPr>
              <p:nvPr/>
            </p:nvSpPr>
            <p:spPr bwMode="auto">
              <a:xfrm>
                <a:off x="3140" y="1861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200C</a:t>
                </a:r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3159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0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1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2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3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4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5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3152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3" name="Line 42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" name="Line 43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5" name="Line 44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6" name="Line 45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7" name="Line 46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8" name="Line 47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6" name="Line 48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7" name="Line 49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8" name="Line 50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9" name="Text Box 51"/>
              <p:cNvSpPr txBox="1">
                <a:spLocks noChangeArrowheads="1"/>
              </p:cNvSpPr>
              <p:nvPr/>
            </p:nvSpPr>
            <p:spPr bwMode="auto">
              <a:xfrm>
                <a:off x="3142" y="265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2018</a:t>
                </a:r>
              </a:p>
            </p:txBody>
          </p:sp>
          <p:sp>
            <p:nvSpPr>
              <p:cNvPr id="3150" name="Text Box 52"/>
              <p:cNvSpPr txBox="1">
                <a:spLocks noChangeArrowheads="1"/>
              </p:cNvSpPr>
              <p:nvPr/>
            </p:nvSpPr>
            <p:spPr bwMode="auto">
              <a:xfrm>
                <a:off x="3128" y="2899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201C</a:t>
                </a:r>
              </a:p>
            </p:txBody>
          </p:sp>
          <p:sp>
            <p:nvSpPr>
              <p:cNvPr id="3151" name="Text Box 53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2020</a:t>
                </a:r>
              </a:p>
            </p:txBody>
          </p:sp>
        </p:grpSp>
        <p:sp>
          <p:nvSpPr>
            <p:cNvPr id="3124" name="Text Box 54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6319768" y="207134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61496" name="Text Box 56"/>
          <p:cNvSpPr txBox="1">
            <a:spLocks noChangeArrowheads="1"/>
          </p:cNvSpPr>
          <p:nvPr/>
        </p:nvSpPr>
        <p:spPr bwMode="auto">
          <a:xfrm>
            <a:off x="6338818" y="24332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040369" y="1620492"/>
            <a:ext cx="3030538" cy="1814513"/>
            <a:chOff x="3903" y="978"/>
            <a:chExt cx="1909" cy="1143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4783" y="1125"/>
              <a:ext cx="1009" cy="250"/>
              <a:chOff x="4402" y="1437"/>
              <a:chExt cx="1009" cy="250"/>
            </a:xfrm>
          </p:grpSpPr>
          <p:sp>
            <p:nvSpPr>
              <p:cNvPr id="3121" name="Line 5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Text Box 6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4783" y="1334"/>
              <a:ext cx="1029" cy="288"/>
              <a:chOff x="4426" y="1886"/>
              <a:chExt cx="1029" cy="288"/>
            </a:xfrm>
          </p:grpSpPr>
          <p:sp>
            <p:nvSpPr>
              <p:cNvPr id="3119" name="Line 6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Text Box 6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3112" name="Text Box 64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783" y="1605"/>
              <a:ext cx="812" cy="252"/>
              <a:chOff x="4402" y="1437"/>
              <a:chExt cx="812" cy="252"/>
            </a:xfrm>
          </p:grpSpPr>
          <p:sp>
            <p:nvSpPr>
              <p:cNvPr id="3117" name="Line 6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Text Box 6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/>
                  <a:t>pa</a:t>
                </a:r>
              </a:p>
            </p:txBody>
          </p:sp>
        </p:grpSp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4795" y="1869"/>
              <a:ext cx="821" cy="252"/>
              <a:chOff x="4402" y="1437"/>
              <a:chExt cx="821" cy="252"/>
            </a:xfrm>
          </p:grpSpPr>
          <p:sp>
            <p:nvSpPr>
              <p:cNvPr id="3115" name="Line 6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Text Box 7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/>
                  <a:t>指针</a:t>
                </a:r>
                <a:r>
                  <a:rPr lang="en-US" altLang="zh-CN" sz="2000" dirty="0" err="1"/>
                  <a:t>pb</a:t>
                </a:r>
                <a:endParaRPr lang="en-US" altLang="zh-CN" sz="2000" dirty="0"/>
              </a:p>
            </p:txBody>
          </p:sp>
        </p:grpSp>
      </p:grpSp>
      <p:sp>
        <p:nvSpPr>
          <p:cNvPr id="61511" name="Text Box 71"/>
          <p:cNvSpPr txBox="1">
            <a:spLocks noChangeArrowheads="1"/>
          </p:cNvSpPr>
          <p:nvPr/>
        </p:nvSpPr>
        <p:spPr bwMode="auto">
          <a:xfrm>
            <a:off x="6072118" y="281429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61512" name="Text Box 72"/>
          <p:cNvSpPr txBox="1">
            <a:spLocks noChangeArrowheads="1"/>
          </p:cNvSpPr>
          <p:nvPr/>
        </p:nvSpPr>
        <p:spPr bwMode="auto">
          <a:xfrm>
            <a:off x="6120179" y="3258276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3300"/>
                </a:solidFill>
              </a:rPr>
              <a:t>2004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6415018" y="239519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6395968" y="2033242"/>
            <a:ext cx="3365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4730681" y="3115917"/>
            <a:ext cx="2120900" cy="1374775"/>
            <a:chOff x="2958" y="1392"/>
            <a:chExt cx="1336" cy="866"/>
          </a:xfrm>
        </p:grpSpPr>
        <p:sp>
          <p:nvSpPr>
            <p:cNvPr id="3108" name="Text Box 87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3109" name="Freeform 88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4679882" y="3458818"/>
            <a:ext cx="2103438" cy="1389063"/>
            <a:chOff x="2926" y="1632"/>
            <a:chExt cx="1325" cy="875"/>
          </a:xfrm>
        </p:grpSpPr>
        <p:sp>
          <p:nvSpPr>
            <p:cNvPr id="3106" name="Text Box 90"/>
            <p:cNvSpPr txBox="1">
              <a:spLocks noChangeArrowheads="1"/>
            </p:cNvSpPr>
            <p:nvPr/>
          </p:nvSpPr>
          <p:spPr bwMode="auto">
            <a:xfrm>
              <a:off x="3812" y="2274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3300"/>
                  </a:solidFill>
                </a:rPr>
                <a:t>2004</a:t>
              </a:r>
            </a:p>
          </p:txBody>
        </p:sp>
        <p:sp>
          <p:nvSpPr>
            <p:cNvPr id="3107" name="Freeform 91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32" name="Text Box 92"/>
          <p:cNvSpPr txBox="1">
            <a:spLocks noChangeArrowheads="1"/>
          </p:cNvSpPr>
          <p:nvPr/>
        </p:nvSpPr>
        <p:spPr bwMode="auto">
          <a:xfrm>
            <a:off x="3789363" y="3125028"/>
            <a:ext cx="995362" cy="457200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>
              <a:ea typeface="隶书" pitchFamily="49" charset="-122"/>
            </a:endParaRPr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6051481" y="3677892"/>
            <a:ext cx="2640012" cy="1631950"/>
            <a:chOff x="3645" y="2022"/>
            <a:chExt cx="1663" cy="1028"/>
          </a:xfrm>
        </p:grpSpPr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3645" y="2022"/>
              <a:ext cx="1663" cy="865"/>
              <a:chOff x="3910" y="2274"/>
              <a:chExt cx="1663" cy="865"/>
            </a:xfrm>
          </p:grpSpPr>
          <p:sp>
            <p:nvSpPr>
              <p:cNvPr id="3096" name="Text Box 74"/>
              <p:cNvSpPr txBox="1">
                <a:spLocks noChangeArrowheads="1"/>
              </p:cNvSpPr>
              <p:nvPr/>
            </p:nvSpPr>
            <p:spPr bwMode="auto">
              <a:xfrm>
                <a:off x="3910" y="2274"/>
                <a:ext cx="5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4795" y="2397"/>
                <a:ext cx="778" cy="250"/>
                <a:chOff x="4402" y="1437"/>
                <a:chExt cx="778" cy="250"/>
              </a:xfrm>
            </p:grpSpPr>
            <p:sp>
              <p:nvSpPr>
                <p:cNvPr id="310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zh-CN" sz="2000"/>
                    <a:t>指针</a:t>
                  </a:r>
                  <a:r>
                    <a:rPr lang="en-US" altLang="zh-CN" sz="2000"/>
                    <a:t>p1</a:t>
                  </a:r>
                </a:p>
              </p:txBody>
            </p:sp>
          </p:grpSp>
          <p:grpSp>
            <p:nvGrpSpPr>
              <p:cNvPr id="16" name="Group 78"/>
              <p:cNvGrpSpPr>
                <a:grpSpLocks/>
              </p:cNvGrpSpPr>
              <p:nvPr/>
            </p:nvGrpSpPr>
            <p:grpSpPr bwMode="auto">
              <a:xfrm>
                <a:off x="4795" y="2637"/>
                <a:ext cx="778" cy="250"/>
                <a:chOff x="4402" y="1437"/>
                <a:chExt cx="778" cy="250"/>
              </a:xfrm>
            </p:grpSpPr>
            <p:sp>
              <p:nvSpPr>
                <p:cNvPr id="3102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指针</a:t>
                  </a:r>
                  <a:r>
                    <a:rPr lang="en-US" altLang="zh-CN" sz="2000"/>
                    <a:t>p2</a:t>
                  </a:r>
                </a:p>
              </p:txBody>
            </p:sp>
          </p:grpSp>
          <p:grpSp>
            <p:nvGrpSpPr>
              <p:cNvPr id="17" name="Group 81"/>
              <p:cNvGrpSpPr>
                <a:grpSpLocks/>
              </p:cNvGrpSpPr>
              <p:nvPr/>
            </p:nvGrpSpPr>
            <p:grpSpPr bwMode="auto">
              <a:xfrm>
                <a:off x="4795" y="2889"/>
                <a:ext cx="698" cy="250"/>
                <a:chOff x="4402" y="1437"/>
                <a:chExt cx="698" cy="250"/>
              </a:xfrm>
            </p:grpSpPr>
            <p:sp>
              <p:nvSpPr>
                <p:cNvPr id="3100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1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指针</a:t>
                  </a:r>
                  <a:r>
                    <a:rPr lang="en-US" altLang="zh-CN" sz="2000"/>
                    <a:t>p</a:t>
                  </a:r>
                </a:p>
              </p:txBody>
            </p:sp>
          </p:grpSp>
        </p:grpSp>
        <p:sp>
          <p:nvSpPr>
            <p:cNvPr id="3095" name="Text Box 93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****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61534" name="Text Box 94"/>
          <p:cNvSpPr txBox="1">
            <a:spLocks noChangeArrowheads="1"/>
          </p:cNvSpPr>
          <p:nvPr/>
        </p:nvSpPr>
        <p:spPr bwMode="auto">
          <a:xfrm>
            <a:off x="5830818" y="4879630"/>
            <a:ext cx="140335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假设</a:t>
            </a:r>
            <a:r>
              <a:rPr lang="en-US" altLang="zh-CN">
                <a:solidFill>
                  <a:srgbClr val="FF3300"/>
                </a:solidFill>
              </a:rPr>
              <a:t>2000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5738813" y="5365957"/>
            <a:ext cx="3405187" cy="1668462"/>
          </a:xfrm>
          <a:prstGeom prst="irregularSeal1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 dirty="0"/>
          </a:p>
        </p:txBody>
      </p:sp>
      <p:sp>
        <p:nvSpPr>
          <p:cNvPr id="3092" name="Rectangle 96"/>
          <p:cNvSpPr>
            <a:spLocks noGrp="1" noChangeArrowheads="1"/>
          </p:cNvSpPr>
          <p:nvPr>
            <p:ph type="title" idx="4294967295"/>
          </p:nvPr>
        </p:nvSpPr>
        <p:spPr>
          <a:xfrm>
            <a:off x="1081709" y="357810"/>
            <a:ext cx="7772400" cy="42386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错误程序之一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440539" y="2886627"/>
            <a:ext cx="2228850" cy="1006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编译警告！</a:t>
            </a:r>
          </a:p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结果有时也正确！</a:t>
            </a:r>
          </a:p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但也有错的时候！</a:t>
            </a:r>
          </a:p>
        </p:txBody>
      </p:sp>
      <p:sp>
        <p:nvSpPr>
          <p:cNvPr id="93" name="Rectangle 2">
            <a:extLst>
              <a:ext uri="{FF2B5EF4-FFF2-40B4-BE49-F238E27FC236}">
                <a16:creationId xmlns:a16="http://schemas.microsoft.com/office/drawing/2014/main" id="{089BCCB6-B1AB-45BA-AF5A-1FF026AB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795" y="1347442"/>
            <a:ext cx="346585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*p2)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p;</a:t>
            </a:r>
          </a:p>
          <a:p>
            <a:r>
              <a:rPr lang="en-US" altLang="zh-CN" sz="2000" dirty="0"/>
              <a:t>    p=*p1;</a:t>
            </a:r>
          </a:p>
          <a:p>
            <a:r>
              <a:rPr lang="en-US" altLang="zh-CN" sz="2000" dirty="0"/>
              <a:t>    *p1=*p2;</a:t>
            </a:r>
          </a:p>
          <a:p>
            <a:r>
              <a:rPr lang="en-US" altLang="zh-CN" sz="2000" dirty="0"/>
              <a:t>    *p2=p;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int *pa,*pb;</a:t>
            </a:r>
          </a:p>
          <a:p>
            <a:r>
              <a:rPr lang="en-US" altLang="zh-CN" sz="2000" dirty="0"/>
              <a:t>    a=5;   b=9;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pb=&amp;b;</a:t>
            </a:r>
          </a:p>
          <a:p>
            <a:r>
              <a:rPr lang="en-US" altLang="zh-CN" sz="2000" dirty="0"/>
              <a:t>    if(a&lt;b)</a:t>
            </a:r>
          </a:p>
          <a:p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cout&lt;&lt;a&lt;&lt;b;</a:t>
            </a:r>
          </a:p>
          <a:p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1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61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61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 autoUpdateAnimBg="0"/>
      <p:bldP spid="61445" grpId="0" animBg="1" autoUpdateAnimBg="0"/>
      <p:bldP spid="61449" grpId="0" animBg="1" autoUpdateAnimBg="0"/>
      <p:bldP spid="61495" grpId="0" build="p" autoUpdateAnimBg="0"/>
      <p:bldP spid="61496" grpId="0" build="p" autoUpdateAnimBg="0"/>
      <p:bldP spid="61511" grpId="0" build="p" autoUpdateAnimBg="0"/>
      <p:bldP spid="61512" grpId="0" build="p" autoUpdateAnimBg="0"/>
      <p:bldP spid="61524" grpId="0" animBg="1" autoUpdateAnimBg="0"/>
      <p:bldP spid="61525" grpId="0" animBg="1" autoUpdateAnimBg="0"/>
      <p:bldP spid="61532" grpId="0" build="p" autoUpdateAnimBg="0" advAuto="0"/>
      <p:bldP spid="61534" grpId="0" animBg="1" autoUpdateAnimBg="0"/>
      <p:bldP spid="61447" grpId="0" animBg="1" autoUpdateAnimBg="0"/>
      <p:bldP spid="61446" grpId="0" animBg="1" autoUpdateAnimBg="0"/>
      <p:bldP spid="93" grpId="0" animBg="1"/>
      <p:bldP spid="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99931" y="1363663"/>
            <a:ext cx="271580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swap(int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</a:p>
          <a:p>
            <a:r>
              <a:rPr lang="en-US" altLang="zh-CN" sz="2000" dirty="0"/>
              <a:t>{   int temp;</a:t>
            </a:r>
          </a:p>
          <a:p>
            <a:r>
              <a:rPr lang="en-US" altLang="zh-CN" sz="2000" dirty="0"/>
              <a:t>    temp=x; </a:t>
            </a:r>
          </a:p>
          <a:p>
            <a:r>
              <a:rPr lang="en-US" altLang="zh-CN" sz="2000" dirty="0"/>
              <a:t>    x=y; </a:t>
            </a:r>
          </a:p>
          <a:p>
            <a:r>
              <a:rPr lang="en-US" altLang="zh-CN" sz="2000" dirty="0"/>
              <a:t>    y=temp;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*pa,*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&gt;&gt;a&gt;&gt;b;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=&amp;b;</a:t>
            </a:r>
          </a:p>
          <a:p>
            <a:r>
              <a:rPr lang="en-US" altLang="zh-CN" sz="2000" dirty="0"/>
              <a:t>    if(a&lt;b) 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swap(*pa,*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cout&lt;&lt;a&lt;&lt;b;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62539" name="Text Box 75"/>
          <p:cNvSpPr txBox="1">
            <a:spLocks noChangeArrowheads="1"/>
          </p:cNvSpPr>
          <p:nvPr/>
        </p:nvSpPr>
        <p:spPr bwMode="auto">
          <a:xfrm>
            <a:off x="4119632" y="5893008"/>
            <a:ext cx="2906713" cy="7016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运行结果：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  <a:p>
            <a:pPr eaLnBrk="1" hangingPunct="1"/>
            <a:r>
              <a:rPr lang="zh-CN" altLang="en-US" sz="2000" dirty="0"/>
              <a:t>也不能达到预期的结果！</a:t>
            </a:r>
          </a:p>
        </p:txBody>
      </p:sp>
      <p:sp>
        <p:nvSpPr>
          <p:cNvPr id="62542" name="AutoShape 78"/>
          <p:cNvSpPr>
            <a:spLocks noChangeArrowheads="1"/>
          </p:cNvSpPr>
          <p:nvPr/>
        </p:nvSpPr>
        <p:spPr bwMode="auto">
          <a:xfrm>
            <a:off x="3382682" y="2364814"/>
            <a:ext cx="1695667" cy="1129838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FF3300"/>
                </a:solidFill>
                <a:ea typeface="隶书" pitchFamily="49" charset="-122"/>
              </a:rPr>
              <a:t>值传递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5092771" y="1360695"/>
            <a:ext cx="2662238" cy="4625975"/>
            <a:chOff x="2863" y="554"/>
            <a:chExt cx="1677" cy="2914"/>
          </a:xfrm>
        </p:grpSpPr>
        <p:grpSp>
          <p:nvGrpSpPr>
            <p:cNvPr id="3" name="Group 149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4147" name="Freeform 150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8" name="Freeform 151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9" name="Rectangle 152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150" name="Line 153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1" name="Line 154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2" name="Line 155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3" name="Line 156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4" name="Line 157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5" name="Line 158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6" name="Line 159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7" name="Line 160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58" name="Text Box 161"/>
              <p:cNvSpPr txBox="1">
                <a:spLocks noChangeArrowheads="1"/>
              </p:cNvSpPr>
              <p:nvPr/>
            </p:nvSpPr>
            <p:spPr bwMode="auto">
              <a:xfrm>
                <a:off x="4072" y="856"/>
                <a:ext cx="31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4159" name="Line 162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60" name="Text Box 163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4161" name="Text Box 164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2010</a:t>
                </a:r>
                <a:endParaRPr lang="en-US" altLang="zh-CN" sz="200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4162" name="Text Box 165"/>
              <p:cNvSpPr txBox="1">
                <a:spLocks noChangeArrowheads="1"/>
              </p:cNvSpPr>
              <p:nvPr/>
            </p:nvSpPr>
            <p:spPr bwMode="auto">
              <a:xfrm>
                <a:off x="3154" y="2371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2014</a:t>
                </a:r>
              </a:p>
            </p:txBody>
          </p:sp>
          <p:sp>
            <p:nvSpPr>
              <p:cNvPr id="4163" name="Text Box 166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2004</a:t>
                </a:r>
              </a:p>
            </p:txBody>
          </p:sp>
          <p:sp>
            <p:nvSpPr>
              <p:cNvPr id="4164" name="Text Box 167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2008</a:t>
                </a:r>
              </a:p>
            </p:txBody>
          </p:sp>
          <p:sp>
            <p:nvSpPr>
              <p:cNvPr id="4165" name="Text Box 168"/>
              <p:cNvSpPr txBox="1">
                <a:spLocks noChangeArrowheads="1"/>
              </p:cNvSpPr>
              <p:nvPr/>
            </p:nvSpPr>
            <p:spPr bwMode="auto">
              <a:xfrm>
                <a:off x="3140" y="1861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200C</a:t>
                </a:r>
              </a:p>
            </p:txBody>
          </p:sp>
          <p:grpSp>
            <p:nvGrpSpPr>
              <p:cNvPr id="4" name="Group 169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4181" name="Line 170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2" name="Line 171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3" name="Line 172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4" name="Line 173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5" name="Line 174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6" name="Line 175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7" name="Line 176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5" name="Group 177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4174" name="Line 178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5" name="Line 179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6" name="Line 180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7" name="Line 181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8" name="Line 182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79" name="Line 183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4180" name="Line 184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4168" name="Line 185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69" name="Line 186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70" name="Line 187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71" name="Text Box 188"/>
              <p:cNvSpPr txBox="1">
                <a:spLocks noChangeArrowheads="1"/>
              </p:cNvSpPr>
              <p:nvPr/>
            </p:nvSpPr>
            <p:spPr bwMode="auto">
              <a:xfrm>
                <a:off x="3142" y="2659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2018</a:t>
                </a:r>
              </a:p>
            </p:txBody>
          </p:sp>
          <p:sp>
            <p:nvSpPr>
              <p:cNvPr id="4172" name="Text Box 189"/>
              <p:cNvSpPr txBox="1">
                <a:spLocks noChangeArrowheads="1"/>
              </p:cNvSpPr>
              <p:nvPr/>
            </p:nvSpPr>
            <p:spPr bwMode="auto">
              <a:xfrm>
                <a:off x="3128" y="2899"/>
                <a:ext cx="5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201C</a:t>
                </a:r>
              </a:p>
            </p:txBody>
          </p:sp>
          <p:sp>
            <p:nvSpPr>
              <p:cNvPr id="4173" name="Text Box 190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2020</a:t>
                </a:r>
              </a:p>
            </p:txBody>
          </p:sp>
        </p:grpSp>
        <p:sp>
          <p:nvSpPr>
            <p:cNvPr id="4146" name="Text Box 191"/>
            <p:cNvSpPr txBox="1">
              <a:spLocks noChangeArrowheads="1"/>
            </p:cNvSpPr>
            <p:nvPr/>
          </p:nvSpPr>
          <p:spPr bwMode="auto">
            <a:xfrm>
              <a:off x="3818" y="2986"/>
              <a:ext cx="31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62656" name="Text Box 192"/>
          <p:cNvSpPr txBox="1">
            <a:spLocks noChangeArrowheads="1"/>
          </p:cNvSpPr>
          <p:nvPr/>
        </p:nvSpPr>
        <p:spPr bwMode="auto">
          <a:xfrm>
            <a:off x="6607090" y="2113140"/>
            <a:ext cx="3273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62657" name="Text Box 193"/>
          <p:cNvSpPr txBox="1">
            <a:spLocks noChangeArrowheads="1"/>
          </p:cNvSpPr>
          <p:nvPr/>
        </p:nvSpPr>
        <p:spPr bwMode="auto">
          <a:xfrm>
            <a:off x="6626140" y="2475090"/>
            <a:ext cx="3273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9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6" name="Group 194"/>
          <p:cNvGrpSpPr>
            <a:grpSpLocks/>
          </p:cNvGrpSpPr>
          <p:nvPr/>
        </p:nvGrpSpPr>
        <p:grpSpPr bwMode="auto">
          <a:xfrm>
            <a:off x="6275457" y="1632158"/>
            <a:ext cx="2597150" cy="1816101"/>
            <a:chOff x="3873" y="977"/>
            <a:chExt cx="1636" cy="1144"/>
          </a:xfrm>
        </p:grpSpPr>
        <p:grpSp>
          <p:nvGrpSpPr>
            <p:cNvPr id="7" name="Group 195"/>
            <p:cNvGrpSpPr>
              <a:grpSpLocks/>
            </p:cNvGrpSpPr>
            <p:nvPr/>
          </p:nvGrpSpPr>
          <p:grpSpPr bwMode="auto">
            <a:xfrm>
              <a:off x="4783" y="1125"/>
              <a:ext cx="713" cy="252"/>
              <a:chOff x="4402" y="1437"/>
              <a:chExt cx="713" cy="252"/>
            </a:xfrm>
          </p:grpSpPr>
          <p:sp>
            <p:nvSpPr>
              <p:cNvPr id="4143" name="Line 19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4" name="Text Box 19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3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8" name="Group 198"/>
            <p:cNvGrpSpPr>
              <a:grpSpLocks/>
            </p:cNvGrpSpPr>
            <p:nvPr/>
          </p:nvGrpSpPr>
          <p:grpSpPr bwMode="auto">
            <a:xfrm>
              <a:off x="4783" y="1334"/>
              <a:ext cx="726" cy="252"/>
              <a:chOff x="4426" y="1886"/>
              <a:chExt cx="726" cy="252"/>
            </a:xfrm>
          </p:grpSpPr>
          <p:sp>
            <p:nvSpPr>
              <p:cNvPr id="4141" name="Line 19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2" name="Text Box 200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2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整型</a:t>
                </a:r>
                <a:r>
                  <a:rPr lang="en-US" altLang="zh-CN" sz="2000"/>
                  <a:t>b</a:t>
                </a:r>
              </a:p>
            </p:txBody>
          </p:sp>
        </p:grpSp>
        <p:sp>
          <p:nvSpPr>
            <p:cNvPr id="4134" name="Text Box 201"/>
            <p:cNvSpPr txBox="1">
              <a:spLocks noChangeArrowheads="1"/>
            </p:cNvSpPr>
            <p:nvPr/>
          </p:nvSpPr>
          <p:spPr bwMode="auto">
            <a:xfrm>
              <a:off x="3873" y="977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202"/>
            <p:cNvGrpSpPr>
              <a:grpSpLocks/>
            </p:cNvGrpSpPr>
            <p:nvPr/>
          </p:nvGrpSpPr>
          <p:grpSpPr bwMode="auto">
            <a:xfrm>
              <a:off x="4783" y="1605"/>
              <a:ext cx="487" cy="252"/>
              <a:chOff x="4402" y="1437"/>
              <a:chExt cx="487" cy="252"/>
            </a:xfrm>
          </p:grpSpPr>
          <p:sp>
            <p:nvSpPr>
              <p:cNvPr id="4139" name="Line 20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40" name="Text Box 20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pa</a:t>
                </a:r>
              </a:p>
            </p:txBody>
          </p:sp>
        </p:grpSp>
        <p:grpSp>
          <p:nvGrpSpPr>
            <p:cNvPr id="10" name="Group 205"/>
            <p:cNvGrpSpPr>
              <a:grpSpLocks/>
            </p:cNvGrpSpPr>
            <p:nvPr/>
          </p:nvGrpSpPr>
          <p:grpSpPr bwMode="auto">
            <a:xfrm>
              <a:off x="4795" y="1869"/>
              <a:ext cx="496" cy="252"/>
              <a:chOff x="4402" y="1437"/>
              <a:chExt cx="496" cy="252"/>
            </a:xfrm>
          </p:grpSpPr>
          <p:sp>
            <p:nvSpPr>
              <p:cNvPr id="4137" name="Line 20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38" name="Text Box 20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 err="1"/>
                  <a:t>pb</a:t>
                </a:r>
                <a:endParaRPr lang="en-US" altLang="zh-CN" sz="2000" dirty="0"/>
              </a:p>
            </p:txBody>
          </p:sp>
        </p:grpSp>
      </p:grpSp>
      <p:sp>
        <p:nvSpPr>
          <p:cNvPr id="62672" name="Text Box 208"/>
          <p:cNvSpPr txBox="1">
            <a:spLocks noChangeArrowheads="1"/>
          </p:cNvSpPr>
          <p:nvPr/>
        </p:nvSpPr>
        <p:spPr bwMode="auto">
          <a:xfrm>
            <a:off x="6374039" y="285609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62673" name="Text Box 209"/>
          <p:cNvSpPr txBox="1">
            <a:spLocks noChangeArrowheads="1"/>
          </p:cNvSpPr>
          <p:nvPr/>
        </p:nvSpPr>
        <p:spPr bwMode="auto">
          <a:xfrm>
            <a:off x="6374038" y="3256140"/>
            <a:ext cx="755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3300"/>
                </a:solidFill>
              </a:rPr>
              <a:t>2004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11" name="Group 215"/>
          <p:cNvGrpSpPr>
            <a:grpSpLocks/>
          </p:cNvGrpSpPr>
          <p:nvPr/>
        </p:nvGrpSpPr>
        <p:grpSpPr bwMode="auto">
          <a:xfrm>
            <a:off x="4962596" y="3870534"/>
            <a:ext cx="1919288" cy="1004888"/>
            <a:chOff x="2926" y="1883"/>
            <a:chExt cx="1209" cy="633"/>
          </a:xfrm>
        </p:grpSpPr>
        <p:sp>
          <p:nvSpPr>
            <p:cNvPr id="4130" name="Text Box 216"/>
            <p:cNvSpPr txBox="1">
              <a:spLocks noChangeArrowheads="1"/>
            </p:cNvSpPr>
            <p:nvPr/>
          </p:nvSpPr>
          <p:spPr bwMode="auto">
            <a:xfrm>
              <a:off x="3929" y="226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4131" name="Freeform 217"/>
            <p:cNvSpPr>
              <a:spLocks/>
            </p:cNvSpPr>
            <p:nvPr/>
          </p:nvSpPr>
          <p:spPr bwMode="auto">
            <a:xfrm>
              <a:off x="2926" y="1883"/>
              <a:ext cx="115" cy="253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62682" name="Text Box 218"/>
          <p:cNvSpPr txBox="1">
            <a:spLocks noChangeArrowheads="1"/>
          </p:cNvSpPr>
          <p:nvPr/>
        </p:nvSpPr>
        <p:spPr bwMode="auto">
          <a:xfrm>
            <a:off x="3948240" y="3651924"/>
            <a:ext cx="909521" cy="402291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 sz="2000">
              <a:ea typeface="隶书" pitchFamily="49" charset="-122"/>
            </a:endParaRPr>
          </a:p>
        </p:txBody>
      </p:sp>
      <p:grpSp>
        <p:nvGrpSpPr>
          <p:cNvPr id="12" name="Group 219"/>
          <p:cNvGrpSpPr>
            <a:grpSpLocks/>
          </p:cNvGrpSpPr>
          <p:nvPr/>
        </p:nvGrpSpPr>
        <p:grpSpPr bwMode="auto">
          <a:xfrm>
            <a:off x="6273869" y="3689558"/>
            <a:ext cx="2597149" cy="1604963"/>
            <a:chOff x="3607" y="2021"/>
            <a:chExt cx="1636" cy="1011"/>
          </a:xfrm>
        </p:grpSpPr>
        <p:grpSp>
          <p:nvGrpSpPr>
            <p:cNvPr id="13" name="Group 220"/>
            <p:cNvGrpSpPr>
              <a:grpSpLocks/>
            </p:cNvGrpSpPr>
            <p:nvPr/>
          </p:nvGrpSpPr>
          <p:grpSpPr bwMode="auto">
            <a:xfrm>
              <a:off x="3607" y="2021"/>
              <a:ext cx="1636" cy="868"/>
              <a:chOff x="3872" y="2273"/>
              <a:chExt cx="1636" cy="868"/>
            </a:xfrm>
          </p:grpSpPr>
          <p:sp>
            <p:nvSpPr>
              <p:cNvPr id="4120" name="Text Box 221"/>
              <p:cNvSpPr txBox="1">
                <a:spLocks noChangeArrowheads="1"/>
              </p:cNvSpPr>
              <p:nvPr/>
            </p:nvSpPr>
            <p:spPr bwMode="auto">
              <a:xfrm>
                <a:off x="3872" y="2273"/>
                <a:ext cx="62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</a:p>
            </p:txBody>
          </p:sp>
          <p:grpSp>
            <p:nvGrpSpPr>
              <p:cNvPr id="14" name="Group 222"/>
              <p:cNvGrpSpPr>
                <a:grpSpLocks/>
              </p:cNvGrpSpPr>
              <p:nvPr/>
            </p:nvGrpSpPr>
            <p:grpSpPr bwMode="auto">
              <a:xfrm>
                <a:off x="4795" y="2397"/>
                <a:ext cx="713" cy="252"/>
                <a:chOff x="4402" y="1437"/>
                <a:chExt cx="713" cy="252"/>
              </a:xfrm>
            </p:grpSpPr>
            <p:sp>
              <p:nvSpPr>
                <p:cNvPr id="4128" name="Line 223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4129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3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整型</a:t>
                  </a:r>
                  <a:r>
                    <a:rPr lang="en-US" altLang="zh-CN" sz="2000"/>
                    <a:t>x</a:t>
                  </a:r>
                </a:p>
              </p:txBody>
            </p:sp>
          </p:grpSp>
          <p:grpSp>
            <p:nvGrpSpPr>
              <p:cNvPr id="15" name="Group 225"/>
              <p:cNvGrpSpPr>
                <a:grpSpLocks/>
              </p:cNvGrpSpPr>
              <p:nvPr/>
            </p:nvGrpSpPr>
            <p:grpSpPr bwMode="auto">
              <a:xfrm>
                <a:off x="4795" y="2637"/>
                <a:ext cx="711" cy="252"/>
                <a:chOff x="4402" y="1437"/>
                <a:chExt cx="711" cy="252"/>
              </a:xfrm>
            </p:grpSpPr>
            <p:sp>
              <p:nvSpPr>
                <p:cNvPr id="4126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412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 dirty="0"/>
                    <a:t>整型</a:t>
                  </a:r>
                  <a:r>
                    <a:rPr lang="en-US" altLang="zh-CN" sz="2000" dirty="0"/>
                    <a:t>y</a:t>
                  </a:r>
                </a:p>
              </p:txBody>
            </p:sp>
          </p:grpSp>
          <p:grpSp>
            <p:nvGrpSpPr>
              <p:cNvPr id="16" name="Group 228"/>
              <p:cNvGrpSpPr>
                <a:grpSpLocks/>
              </p:cNvGrpSpPr>
              <p:nvPr/>
            </p:nvGrpSpPr>
            <p:grpSpPr bwMode="auto">
              <a:xfrm>
                <a:off x="4795" y="2889"/>
                <a:ext cx="677" cy="252"/>
                <a:chOff x="4402" y="1437"/>
                <a:chExt cx="677" cy="252"/>
              </a:xfrm>
            </p:grpSpPr>
            <p:sp>
              <p:nvSpPr>
                <p:cNvPr id="4124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4125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49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/>
                    <a:t>整型</a:t>
                  </a:r>
                  <a:r>
                    <a:rPr lang="en-US" altLang="zh-CN" sz="2000"/>
                    <a:t>t</a:t>
                  </a:r>
                </a:p>
              </p:txBody>
            </p:sp>
          </p:grpSp>
        </p:grpSp>
        <p:sp>
          <p:nvSpPr>
            <p:cNvPr id="4119" name="Text Box 231"/>
            <p:cNvSpPr txBox="1">
              <a:spLocks noChangeArrowheads="1"/>
            </p:cNvSpPr>
            <p:nvPr/>
          </p:nvSpPr>
          <p:spPr bwMode="auto">
            <a:xfrm>
              <a:off x="3850" y="2780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solidFill>
                  <a:srgbClr val="0000FF"/>
                </a:solidFill>
              </a:endParaRPr>
            </a:p>
          </p:txBody>
        </p:sp>
      </p:grpSp>
      <p:sp>
        <p:nvSpPr>
          <p:cNvPr id="62697" name="Text Box 233"/>
          <p:cNvSpPr txBox="1">
            <a:spLocks noChangeArrowheads="1"/>
          </p:cNvSpPr>
          <p:nvPr/>
        </p:nvSpPr>
        <p:spPr bwMode="auto">
          <a:xfrm>
            <a:off x="6549940" y="4856340"/>
            <a:ext cx="327333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62674" name="Text Box 210"/>
          <p:cNvSpPr txBox="1">
            <a:spLocks noChangeArrowheads="1"/>
          </p:cNvSpPr>
          <p:nvPr/>
        </p:nvSpPr>
        <p:spPr bwMode="auto">
          <a:xfrm>
            <a:off x="6568990" y="4475340"/>
            <a:ext cx="327333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7" name="Group 212"/>
          <p:cNvGrpSpPr>
            <a:grpSpLocks/>
          </p:cNvGrpSpPr>
          <p:nvPr/>
        </p:nvGrpSpPr>
        <p:grpSpPr bwMode="auto">
          <a:xfrm>
            <a:off x="5013396" y="3518109"/>
            <a:ext cx="1887538" cy="957263"/>
            <a:chOff x="2958" y="1637"/>
            <a:chExt cx="1189" cy="603"/>
          </a:xfrm>
        </p:grpSpPr>
        <p:sp>
          <p:nvSpPr>
            <p:cNvPr id="4116" name="Text Box 213"/>
            <p:cNvSpPr txBox="1">
              <a:spLocks noChangeArrowheads="1"/>
            </p:cNvSpPr>
            <p:nvPr/>
          </p:nvSpPr>
          <p:spPr bwMode="auto">
            <a:xfrm>
              <a:off x="3941" y="198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4117" name="Freeform 214"/>
            <p:cNvSpPr>
              <a:spLocks/>
            </p:cNvSpPr>
            <p:nvPr/>
          </p:nvSpPr>
          <p:spPr bwMode="auto">
            <a:xfrm>
              <a:off x="2958" y="1637"/>
              <a:ext cx="115" cy="253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62675" name="Text Box 211"/>
          <p:cNvSpPr txBox="1">
            <a:spLocks noChangeArrowheads="1"/>
          </p:cNvSpPr>
          <p:nvPr/>
        </p:nvSpPr>
        <p:spPr bwMode="auto">
          <a:xfrm>
            <a:off x="6568990" y="4075290"/>
            <a:ext cx="327333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9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92" name="Rectangle 96"/>
          <p:cNvSpPr txBox="1">
            <a:spLocks noChangeArrowheads="1"/>
          </p:cNvSpPr>
          <p:nvPr/>
        </p:nvSpPr>
        <p:spPr bwMode="auto">
          <a:xfrm>
            <a:off x="1081709" y="357810"/>
            <a:ext cx="7772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错误程序之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+mj-cs"/>
              </a:rPr>
              <a:t>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91" name="Text Box 82">
            <a:extLst>
              <a:ext uri="{FF2B5EF4-FFF2-40B4-BE49-F238E27FC236}">
                <a16:creationId xmlns:a16="http://schemas.microsoft.com/office/drawing/2014/main" id="{999077FD-D318-4AE6-A899-4F63F4D5B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606" y="1378693"/>
            <a:ext cx="285687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temp;</a:t>
            </a:r>
          </a:p>
          <a:p>
            <a:r>
              <a:rPr lang="en-US" altLang="zh-CN" sz="2000" dirty="0"/>
              <a:t>     temp=x;</a:t>
            </a:r>
          </a:p>
          <a:p>
            <a:r>
              <a:rPr lang="en-US" altLang="zh-CN" sz="2000" dirty="0"/>
              <a:t>     x=y;</a:t>
            </a:r>
          </a:p>
          <a:p>
            <a:r>
              <a:rPr lang="en-US" altLang="zh-CN" sz="2000" dirty="0"/>
              <a:t>     y=temp;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a=10,b=20;</a:t>
            </a:r>
          </a:p>
          <a:p>
            <a:r>
              <a:rPr lang="en-US" altLang="zh-CN" sz="2000" dirty="0"/>
              <a:t>     if(a&lt;b)  </a:t>
            </a:r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 cout&lt;&lt;a&lt;&lt;b;</a:t>
            </a:r>
          </a:p>
          <a:p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2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2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62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62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 autoUpdateAnimBg="0"/>
      <p:bldP spid="62539" grpId="0" animBg="1" autoUpdateAnimBg="0"/>
      <p:bldP spid="62542" grpId="0" animBg="1" autoUpdateAnimBg="0"/>
      <p:bldP spid="62656" grpId="0" build="p" autoUpdateAnimBg="0"/>
      <p:bldP spid="62657" grpId="0" build="p" autoUpdateAnimBg="0"/>
      <p:bldP spid="62672" grpId="0" build="p" autoUpdateAnimBg="0"/>
      <p:bldP spid="62673" grpId="0" build="p" autoUpdateAnimBg="0"/>
      <p:bldP spid="62682" grpId="0" build="p" autoUpdateAnimBg="0" advAuto="0"/>
      <p:bldP spid="62697" grpId="0" animBg="1" autoUpdateAnimBg="0"/>
      <p:bldP spid="62674" grpId="0" animBg="1" autoUpdateAnimBg="0"/>
      <p:bldP spid="62675" grpId="0" animBg="1" autoUpdateAnimBg="0"/>
      <p:bldP spid="91" grpId="0" animBg="1"/>
      <p:bldP spid="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328988" y="26400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395663" y="33162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328988" y="39243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057525" y="1963738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990850" y="4330700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932237" y="1760538"/>
            <a:ext cx="4320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140000" y="176400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一、指针的基本概念</a:t>
            </a: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932238" y="2425700"/>
            <a:ext cx="4320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3929062" y="3084513"/>
            <a:ext cx="4320000" cy="432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852863" y="18653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863975" y="25431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863975" y="32146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932238" y="3733800"/>
            <a:ext cx="4320000" cy="432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852863" y="38576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932238" y="4435475"/>
            <a:ext cx="4320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863975" y="455295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225550" y="20939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609" y="2085"/>
              <a:ext cx="745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140000" y="2412000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二、指针变量的定义与引用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140000" y="3076171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三、函数之间地址值的传递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140000" y="3708000"/>
            <a:ext cx="2435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四、指针和数组 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140000" y="4428000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五、指针与函数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5" name="Text Box 69"/>
          <p:cNvSpPr txBox="1">
            <a:spLocks noChangeArrowheads="1"/>
          </p:cNvSpPr>
          <p:nvPr/>
        </p:nvSpPr>
        <p:spPr bwMode="auto">
          <a:xfrm>
            <a:off x="1096412" y="1194627"/>
            <a:ext cx="3299301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void swap(int *p1, int *p2)</a:t>
            </a:r>
          </a:p>
          <a:p>
            <a:r>
              <a:rPr lang="en-US" altLang="zh-CN" sz="2000" dirty="0">
                <a:latin typeface="+mn-ea"/>
              </a:rPr>
              <a:t>{ 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*p;</a:t>
            </a:r>
          </a:p>
          <a:p>
            <a:r>
              <a:rPr lang="en-US" altLang="zh-CN" sz="2000" dirty="0">
                <a:latin typeface="+mn-ea"/>
              </a:rPr>
              <a:t>   p=p1;</a:t>
            </a:r>
          </a:p>
          <a:p>
            <a:r>
              <a:rPr lang="en-US" altLang="zh-CN" sz="2000" dirty="0">
                <a:latin typeface="+mn-ea"/>
              </a:rPr>
              <a:t>   p1=p2;</a:t>
            </a:r>
          </a:p>
          <a:p>
            <a:r>
              <a:rPr lang="en-US" altLang="zh-CN" sz="2000" dirty="0">
                <a:latin typeface="+mn-ea"/>
              </a:rPr>
              <a:t>   p2=p;</a:t>
            </a:r>
          </a:p>
          <a:p>
            <a:r>
              <a:rPr lang="en-US" altLang="zh-CN" sz="2000" dirty="0">
                <a:latin typeface="+mn-ea"/>
              </a:rPr>
              <a:t>}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int main()</a:t>
            </a:r>
          </a:p>
          <a:p>
            <a:r>
              <a:rPr lang="en-US" altLang="zh-CN" sz="2000" dirty="0">
                <a:latin typeface="+mn-ea"/>
              </a:rPr>
              <a:t>{  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a,b</a:t>
            </a:r>
            <a:r>
              <a:rPr lang="en-US" altLang="zh-CN" sz="2000" dirty="0">
                <a:latin typeface="+mn-ea"/>
              </a:rPr>
              <a:t>;</a:t>
            </a: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*pa,*</a:t>
            </a:r>
            <a:r>
              <a:rPr lang="en-US" altLang="zh-CN" sz="2000" dirty="0" err="1">
                <a:latin typeface="+mn-ea"/>
              </a:rPr>
              <a:t>pb</a:t>
            </a:r>
            <a:r>
              <a:rPr lang="en-US" altLang="zh-CN" sz="2000" dirty="0">
                <a:latin typeface="+mn-ea"/>
              </a:rPr>
              <a:t>;</a:t>
            </a:r>
          </a:p>
          <a:p>
            <a:r>
              <a:rPr lang="en-US" altLang="zh-CN" sz="2000" dirty="0">
                <a:latin typeface="+mn-ea"/>
              </a:rPr>
              <a:t>    a=5;b=9;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pa=&amp;a;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=&amp;b;</a:t>
            </a:r>
          </a:p>
          <a:p>
            <a:r>
              <a:rPr lang="en-US" altLang="zh-CN" sz="2000" dirty="0">
                <a:latin typeface="+mn-ea"/>
              </a:rPr>
              <a:t>    if(a&lt;b) </a:t>
            </a:r>
          </a:p>
          <a:p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r>
              <a:rPr lang="en-US" altLang="zh-CN" sz="2000" dirty="0">
                <a:latin typeface="+mn-ea"/>
              </a:rPr>
              <a:t>    cout&lt;&lt;a&lt;&lt;b;</a:t>
            </a:r>
          </a:p>
          <a:p>
            <a:r>
              <a:rPr lang="en-US" altLang="zh-CN" sz="2000" dirty="0">
                <a:latin typeface="+mn-ea"/>
              </a:rPr>
              <a:t>}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295903" y="1211194"/>
            <a:ext cx="2614613" cy="4635500"/>
            <a:chOff x="2893" y="548"/>
            <a:chExt cx="1647" cy="2920"/>
          </a:xfrm>
        </p:grpSpPr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2893" y="548"/>
              <a:ext cx="1647" cy="2920"/>
              <a:chOff x="3158" y="800"/>
              <a:chExt cx="1647" cy="2920"/>
            </a:xfrm>
          </p:grpSpPr>
          <p:sp>
            <p:nvSpPr>
              <p:cNvPr id="5171" name="Freeform 72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99 h 456"/>
                  <a:gd name="T2" fmla="*/ 500 w 1211"/>
                  <a:gd name="T3" fmla="*/ 25 h 456"/>
                  <a:gd name="T4" fmla="*/ 1089 w 1211"/>
                  <a:gd name="T5" fmla="*/ 249 h 456"/>
                  <a:gd name="T6" fmla="*/ 1211 w 1211"/>
                  <a:gd name="T7" fmla="*/ 201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2" name="Freeform 73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3" name="Rectangle 74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4" name="Line 75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5" name="Line 76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6" name="Line 77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7" name="Line 78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8" name="Line 79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79" name="Line 80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80" name="Line 81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81" name="Line 82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82" name="Text Box 83"/>
              <p:cNvSpPr txBox="1">
                <a:spLocks noChangeArrowheads="1"/>
              </p:cNvSpPr>
              <p:nvPr/>
            </p:nvSpPr>
            <p:spPr bwMode="auto">
              <a:xfrm>
                <a:off x="4072" y="800"/>
                <a:ext cx="310" cy="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…...</a:t>
                </a:r>
              </a:p>
            </p:txBody>
          </p:sp>
          <p:sp>
            <p:nvSpPr>
              <p:cNvPr id="5183" name="Line 84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84" name="Text Box 85"/>
              <p:cNvSpPr txBox="1">
                <a:spLocks noChangeArrowheads="1"/>
              </p:cNvSpPr>
              <p:nvPr/>
            </p:nvSpPr>
            <p:spPr bwMode="auto">
              <a:xfrm>
                <a:off x="3170" y="1133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2000</a:t>
                </a:r>
              </a:p>
            </p:txBody>
          </p:sp>
          <p:sp>
            <p:nvSpPr>
              <p:cNvPr id="5185" name="Text Box 86"/>
              <p:cNvSpPr txBox="1">
                <a:spLocks noChangeArrowheads="1"/>
              </p:cNvSpPr>
              <p:nvPr/>
            </p:nvSpPr>
            <p:spPr bwMode="auto">
              <a:xfrm>
                <a:off x="3171" y="2104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2010</a:t>
                </a:r>
                <a:endParaRPr lang="en-US" altLang="zh-CN" sz="2000" dirty="0">
                  <a:solidFill>
                    <a:srgbClr val="336600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86" name="Text Box 87"/>
              <p:cNvSpPr txBox="1">
                <a:spLocks noChangeArrowheads="1"/>
              </p:cNvSpPr>
              <p:nvPr/>
            </p:nvSpPr>
            <p:spPr bwMode="auto">
              <a:xfrm>
                <a:off x="3170" y="2371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2014</a:t>
                </a:r>
              </a:p>
            </p:txBody>
          </p:sp>
          <p:sp>
            <p:nvSpPr>
              <p:cNvPr id="5187" name="Text Box 88"/>
              <p:cNvSpPr txBox="1">
                <a:spLocks noChangeArrowheads="1"/>
              </p:cNvSpPr>
              <p:nvPr/>
            </p:nvSpPr>
            <p:spPr bwMode="auto">
              <a:xfrm>
                <a:off x="3170" y="1376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2004</a:t>
                </a:r>
              </a:p>
            </p:txBody>
          </p:sp>
          <p:sp>
            <p:nvSpPr>
              <p:cNvPr id="5188" name="Text Box 89"/>
              <p:cNvSpPr txBox="1">
                <a:spLocks noChangeArrowheads="1"/>
              </p:cNvSpPr>
              <p:nvPr/>
            </p:nvSpPr>
            <p:spPr bwMode="auto">
              <a:xfrm>
                <a:off x="3170" y="1619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2008</a:t>
                </a:r>
              </a:p>
            </p:txBody>
          </p:sp>
          <p:sp>
            <p:nvSpPr>
              <p:cNvPr id="5189" name="Text Box 90"/>
              <p:cNvSpPr txBox="1">
                <a:spLocks noChangeArrowheads="1"/>
              </p:cNvSpPr>
              <p:nvPr/>
            </p:nvSpPr>
            <p:spPr bwMode="auto">
              <a:xfrm>
                <a:off x="3170" y="1861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200C</a:t>
                </a:r>
              </a:p>
            </p:txBody>
          </p:sp>
          <p:grpSp>
            <p:nvGrpSpPr>
              <p:cNvPr id="4" name="Group 91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5205" name="Line 92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6" name="Line 93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7" name="Line 94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8" name="Line 95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9" name="Line 96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10" name="Line 97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11" name="Line 98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5198" name="Line 100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199" name="Line 101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0" name="Line 102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1" name="Line 103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2" name="Line 104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3" name="Line 105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204" name="Line 106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5192" name="Line 107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93" name="Line 108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94" name="Line 109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95" name="Text Box 110"/>
              <p:cNvSpPr txBox="1">
                <a:spLocks noChangeArrowheads="1"/>
              </p:cNvSpPr>
              <p:nvPr/>
            </p:nvSpPr>
            <p:spPr bwMode="auto">
              <a:xfrm>
                <a:off x="3158" y="2659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2018</a:t>
                </a:r>
              </a:p>
            </p:txBody>
          </p:sp>
          <p:sp>
            <p:nvSpPr>
              <p:cNvPr id="5196" name="Text Box 111"/>
              <p:cNvSpPr txBox="1">
                <a:spLocks noChangeArrowheads="1"/>
              </p:cNvSpPr>
              <p:nvPr/>
            </p:nvSpPr>
            <p:spPr bwMode="auto">
              <a:xfrm>
                <a:off x="3158" y="2899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201C</a:t>
                </a:r>
              </a:p>
            </p:txBody>
          </p:sp>
          <p:sp>
            <p:nvSpPr>
              <p:cNvPr id="5197" name="Text Box 112"/>
              <p:cNvSpPr txBox="1">
                <a:spLocks noChangeArrowheads="1"/>
              </p:cNvSpPr>
              <p:nvPr/>
            </p:nvSpPr>
            <p:spPr bwMode="auto">
              <a:xfrm>
                <a:off x="3170" y="3127"/>
                <a:ext cx="44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2020</a:t>
                </a:r>
              </a:p>
            </p:txBody>
          </p:sp>
        </p:grpSp>
        <p:sp>
          <p:nvSpPr>
            <p:cNvPr id="5170" name="Text Box 113"/>
            <p:cNvSpPr txBox="1">
              <a:spLocks noChangeArrowheads="1"/>
            </p:cNvSpPr>
            <p:nvPr/>
          </p:nvSpPr>
          <p:spPr bwMode="auto">
            <a:xfrm>
              <a:off x="3818" y="2930"/>
              <a:ext cx="31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...</a:t>
              </a:r>
            </a:p>
          </p:txBody>
        </p:sp>
      </p:grp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6769009" y="1973164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</a:p>
        </p:txBody>
      </p:sp>
      <p:sp>
        <p:nvSpPr>
          <p:cNvPr id="19571" name="Text Box 115"/>
          <p:cNvSpPr txBox="1">
            <a:spLocks noChangeArrowheads="1"/>
          </p:cNvSpPr>
          <p:nvPr/>
        </p:nvSpPr>
        <p:spPr bwMode="auto">
          <a:xfrm>
            <a:off x="6788059" y="2335114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9</a:t>
            </a:r>
            <a:endParaRPr lang="en-US" altLang="zh-CN" sz="200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6426204" y="1492182"/>
            <a:ext cx="2568576" cy="1816101"/>
            <a:chOff x="3870" y="977"/>
            <a:chExt cx="1618" cy="1144"/>
          </a:xfrm>
        </p:grpSpPr>
        <p:grpSp>
          <p:nvGrpSpPr>
            <p:cNvPr id="7" name="Group 117"/>
            <p:cNvGrpSpPr>
              <a:grpSpLocks/>
            </p:cNvGrpSpPr>
            <p:nvPr/>
          </p:nvGrpSpPr>
          <p:grpSpPr bwMode="auto">
            <a:xfrm>
              <a:off x="4783" y="1125"/>
              <a:ext cx="705" cy="252"/>
              <a:chOff x="4402" y="1437"/>
              <a:chExt cx="705" cy="252"/>
            </a:xfrm>
          </p:grpSpPr>
          <p:sp>
            <p:nvSpPr>
              <p:cNvPr id="5167" name="Line 11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68" name="Text Box 11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整型</a:t>
                </a: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4783" y="1334"/>
              <a:ext cx="702" cy="252"/>
              <a:chOff x="4426" y="1886"/>
              <a:chExt cx="702" cy="252"/>
            </a:xfrm>
          </p:grpSpPr>
          <p:sp>
            <p:nvSpPr>
              <p:cNvPr id="5165" name="Line 12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66" name="Text Box 12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整型</a:t>
                </a:r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5158" name="Text Box 123"/>
            <p:cNvSpPr txBox="1">
              <a:spLocks noChangeArrowheads="1"/>
            </p:cNvSpPr>
            <p:nvPr/>
          </p:nvSpPr>
          <p:spPr bwMode="auto">
            <a:xfrm>
              <a:off x="3870" y="977"/>
              <a:ext cx="6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(main)</a:t>
              </a:r>
              <a:endParaRPr lang="en-US" altLang="zh-CN" sz="2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4783" y="1605"/>
              <a:ext cx="462" cy="252"/>
              <a:chOff x="4402" y="1437"/>
              <a:chExt cx="462" cy="252"/>
            </a:xfrm>
          </p:grpSpPr>
          <p:sp>
            <p:nvSpPr>
              <p:cNvPr id="5163" name="Line 12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64" name="Text Box 12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pa</a:t>
                </a:r>
              </a:p>
            </p:txBody>
          </p:sp>
        </p:grp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4795" y="1869"/>
              <a:ext cx="462" cy="252"/>
              <a:chOff x="4402" y="1437"/>
              <a:chExt cx="462" cy="252"/>
            </a:xfrm>
          </p:grpSpPr>
          <p:sp>
            <p:nvSpPr>
              <p:cNvPr id="5161" name="Line 12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62" name="Text Box 12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 err="1">
                    <a:latin typeface="宋体" pitchFamily="2" charset="-122"/>
                    <a:ea typeface="宋体" pitchFamily="2" charset="-122"/>
                  </a:rPr>
                  <a:t>pb</a:t>
                </a:r>
                <a:endParaRPr lang="en-US" altLang="zh-CN" sz="20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sp>
        <p:nvSpPr>
          <p:cNvPr id="19586" name="Text Box 130"/>
          <p:cNvSpPr txBox="1">
            <a:spLocks noChangeArrowheads="1"/>
          </p:cNvSpPr>
          <p:nvPr/>
        </p:nvSpPr>
        <p:spPr bwMode="auto">
          <a:xfrm>
            <a:off x="6555194" y="2716114"/>
            <a:ext cx="70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2000</a:t>
            </a:r>
          </a:p>
        </p:txBody>
      </p:sp>
      <p:sp>
        <p:nvSpPr>
          <p:cNvPr id="19587" name="Text Box 131"/>
          <p:cNvSpPr txBox="1">
            <a:spLocks noChangeArrowheads="1"/>
          </p:cNvSpPr>
          <p:nvPr/>
        </p:nvSpPr>
        <p:spPr bwMode="auto">
          <a:xfrm>
            <a:off x="6555194" y="3116164"/>
            <a:ext cx="70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2004</a:t>
            </a:r>
            <a:endParaRPr lang="en-US" altLang="zh-CN" sz="200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Group 134"/>
          <p:cNvGrpSpPr>
            <a:grpSpLocks/>
          </p:cNvGrpSpPr>
          <p:nvPr/>
        </p:nvGrpSpPr>
        <p:grpSpPr bwMode="auto">
          <a:xfrm>
            <a:off x="5168903" y="3378133"/>
            <a:ext cx="2074863" cy="957263"/>
            <a:chOff x="2958" y="1637"/>
            <a:chExt cx="1307" cy="603"/>
          </a:xfrm>
        </p:grpSpPr>
        <p:sp>
          <p:nvSpPr>
            <p:cNvPr id="5154" name="Text Box 135"/>
            <p:cNvSpPr txBox="1">
              <a:spLocks noChangeArrowheads="1"/>
            </p:cNvSpPr>
            <p:nvPr/>
          </p:nvSpPr>
          <p:spPr bwMode="auto">
            <a:xfrm>
              <a:off x="3822" y="1988"/>
              <a:ext cx="4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2000</a:t>
              </a:r>
            </a:p>
          </p:txBody>
        </p:sp>
        <p:sp>
          <p:nvSpPr>
            <p:cNvPr id="5155" name="Freeform 136"/>
            <p:cNvSpPr>
              <a:spLocks/>
            </p:cNvSpPr>
            <p:nvPr/>
          </p:nvSpPr>
          <p:spPr bwMode="auto">
            <a:xfrm>
              <a:off x="2958" y="1637"/>
              <a:ext cx="115" cy="253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5118103" y="3730559"/>
            <a:ext cx="2106613" cy="1004888"/>
            <a:chOff x="2926" y="1883"/>
            <a:chExt cx="1327" cy="633"/>
          </a:xfrm>
        </p:grpSpPr>
        <p:sp>
          <p:nvSpPr>
            <p:cNvPr id="5152" name="Text Box 138"/>
            <p:cNvSpPr txBox="1">
              <a:spLocks noChangeArrowheads="1"/>
            </p:cNvSpPr>
            <p:nvPr/>
          </p:nvSpPr>
          <p:spPr bwMode="auto">
            <a:xfrm>
              <a:off x="3810" y="2264"/>
              <a:ext cx="4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2004</a:t>
              </a:r>
            </a:p>
          </p:txBody>
        </p:sp>
        <p:sp>
          <p:nvSpPr>
            <p:cNvPr id="5153" name="Freeform 139"/>
            <p:cNvSpPr>
              <a:spLocks/>
            </p:cNvSpPr>
            <p:nvPr/>
          </p:nvSpPr>
          <p:spPr bwMode="auto">
            <a:xfrm>
              <a:off x="2926" y="1883"/>
              <a:ext cx="115" cy="253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4360342" y="3454798"/>
            <a:ext cx="701131" cy="402291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COPY</a:t>
            </a:r>
            <a:endParaRPr lang="en-US" altLang="zh-CN" sz="200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6445251" y="3549582"/>
            <a:ext cx="2698749" cy="1604963"/>
            <a:chOff x="3617" y="2021"/>
            <a:chExt cx="1700" cy="1011"/>
          </a:xfrm>
        </p:grpSpPr>
        <p:grpSp>
          <p:nvGrpSpPr>
            <p:cNvPr id="14" name="Group 142"/>
            <p:cNvGrpSpPr>
              <a:grpSpLocks/>
            </p:cNvGrpSpPr>
            <p:nvPr/>
          </p:nvGrpSpPr>
          <p:grpSpPr bwMode="auto">
            <a:xfrm>
              <a:off x="3617" y="2021"/>
              <a:ext cx="1700" cy="868"/>
              <a:chOff x="3882" y="2273"/>
              <a:chExt cx="1700" cy="868"/>
            </a:xfrm>
          </p:grpSpPr>
          <p:sp>
            <p:nvSpPr>
              <p:cNvPr id="5142" name="Text Box 143"/>
              <p:cNvSpPr txBox="1">
                <a:spLocks noChangeArrowheads="1"/>
              </p:cNvSpPr>
              <p:nvPr/>
            </p:nvSpPr>
            <p:spPr bwMode="auto">
              <a:xfrm>
                <a:off x="3882" y="2273"/>
                <a:ext cx="60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  <a:latin typeface="宋体" pitchFamily="2" charset="-122"/>
                    <a:ea typeface="宋体" pitchFamily="2" charset="-122"/>
                  </a:rPr>
                  <a:t>(swap)</a:t>
                </a:r>
              </a:p>
            </p:txBody>
          </p:sp>
          <p:grpSp>
            <p:nvGrpSpPr>
              <p:cNvPr id="15" name="Group 144"/>
              <p:cNvGrpSpPr>
                <a:grpSpLocks/>
              </p:cNvGrpSpPr>
              <p:nvPr/>
            </p:nvGrpSpPr>
            <p:grpSpPr bwMode="auto">
              <a:xfrm>
                <a:off x="4795" y="2397"/>
                <a:ext cx="787" cy="252"/>
                <a:chOff x="4402" y="1437"/>
                <a:chExt cx="787" cy="252"/>
              </a:xfrm>
            </p:grpSpPr>
            <p:sp>
              <p:nvSpPr>
                <p:cNvPr id="5150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151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zh-CN" sz="2000">
                      <a:latin typeface="宋体" pitchFamily="2" charset="-122"/>
                      <a:ea typeface="宋体" pitchFamily="2" charset="-122"/>
                    </a:rPr>
                    <a:t>指针</a:t>
                  </a:r>
                  <a:r>
                    <a:rPr lang="en-US" altLang="zh-CN" sz="2000">
                      <a:latin typeface="宋体" pitchFamily="2" charset="-122"/>
                      <a:ea typeface="宋体" pitchFamily="2" charset="-122"/>
                    </a:rPr>
                    <a:t>p1</a:t>
                  </a:r>
                </a:p>
              </p:txBody>
            </p:sp>
          </p:grpSp>
          <p:grpSp>
            <p:nvGrpSpPr>
              <p:cNvPr id="16" name="Group 147"/>
              <p:cNvGrpSpPr>
                <a:grpSpLocks/>
              </p:cNvGrpSpPr>
              <p:nvPr/>
            </p:nvGrpSpPr>
            <p:grpSpPr bwMode="auto">
              <a:xfrm>
                <a:off x="4795" y="2637"/>
                <a:ext cx="787" cy="252"/>
                <a:chOff x="4402" y="1437"/>
                <a:chExt cx="787" cy="252"/>
              </a:xfrm>
            </p:grpSpPr>
            <p:sp>
              <p:nvSpPr>
                <p:cNvPr id="5148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14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指针</a:t>
                  </a:r>
                  <a:r>
                    <a:rPr lang="en-US" altLang="zh-CN" sz="2000">
                      <a:latin typeface="宋体" pitchFamily="2" charset="-122"/>
                      <a:ea typeface="宋体" pitchFamily="2" charset="-122"/>
                    </a:rPr>
                    <a:t>p2</a:t>
                  </a:r>
                </a:p>
              </p:txBody>
            </p:sp>
          </p:grpSp>
          <p:grpSp>
            <p:nvGrpSpPr>
              <p:cNvPr id="17" name="Group 150"/>
              <p:cNvGrpSpPr>
                <a:grpSpLocks/>
              </p:cNvGrpSpPr>
              <p:nvPr/>
            </p:nvGrpSpPr>
            <p:grpSpPr bwMode="auto">
              <a:xfrm>
                <a:off x="4795" y="2889"/>
                <a:ext cx="705" cy="252"/>
                <a:chOff x="4402" y="1437"/>
                <a:chExt cx="705" cy="252"/>
              </a:xfrm>
            </p:grpSpPr>
            <p:sp>
              <p:nvSpPr>
                <p:cNvPr id="5146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14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指针</a:t>
                  </a:r>
                  <a:r>
                    <a:rPr lang="en-US" altLang="zh-CN" sz="2000">
                      <a:latin typeface="宋体" pitchFamily="2" charset="-122"/>
                      <a:ea typeface="宋体" pitchFamily="2" charset="-122"/>
                    </a:rPr>
                    <a:t>p</a:t>
                  </a:r>
                </a:p>
              </p:txBody>
            </p:sp>
          </p:grpSp>
        </p:grpSp>
        <p:sp>
          <p:nvSpPr>
            <p:cNvPr id="5141" name="Text Box 153"/>
            <p:cNvSpPr txBox="1">
              <a:spLocks noChangeArrowheads="1"/>
            </p:cNvSpPr>
            <p:nvPr/>
          </p:nvSpPr>
          <p:spPr bwMode="auto">
            <a:xfrm>
              <a:off x="3686" y="2780"/>
              <a:ext cx="4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****</a:t>
              </a:r>
              <a:endPara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610" name="Text Box 154"/>
          <p:cNvSpPr txBox="1">
            <a:spLocks noChangeArrowheads="1"/>
          </p:cNvSpPr>
          <p:nvPr/>
        </p:nvSpPr>
        <p:spPr bwMode="auto">
          <a:xfrm>
            <a:off x="6555194" y="4735414"/>
            <a:ext cx="704039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2000</a:t>
            </a:r>
          </a:p>
        </p:txBody>
      </p:sp>
      <p:sp>
        <p:nvSpPr>
          <p:cNvPr id="19611" name="AutoShape 155"/>
          <p:cNvSpPr>
            <a:spLocks noChangeArrowheads="1"/>
          </p:cNvSpPr>
          <p:nvPr/>
        </p:nvSpPr>
        <p:spPr bwMode="auto">
          <a:xfrm>
            <a:off x="3272726" y="2260383"/>
            <a:ext cx="2153428" cy="1129838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地址传递</a:t>
            </a:r>
          </a:p>
        </p:txBody>
      </p:sp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6555194" y="4341714"/>
            <a:ext cx="704039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2000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6555194" y="3935314"/>
            <a:ext cx="704039" cy="40011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2004</a:t>
            </a:r>
            <a:endParaRPr lang="en-US" altLang="zh-CN" sz="200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4337052" y="5929244"/>
            <a:ext cx="3023585" cy="70788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运行结果：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9</a:t>
            </a:r>
          </a:p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也不能达到预期的结果！</a:t>
            </a:r>
          </a:p>
        </p:txBody>
      </p:sp>
      <p:sp>
        <p:nvSpPr>
          <p:cNvPr id="92" name="Rectangle 96"/>
          <p:cNvSpPr txBox="1">
            <a:spLocks noChangeArrowheads="1"/>
          </p:cNvSpPr>
          <p:nvPr/>
        </p:nvSpPr>
        <p:spPr bwMode="auto">
          <a:xfrm>
            <a:off x="1091442" y="397566"/>
            <a:ext cx="7772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错误程序之</a:t>
            </a:r>
            <a:r>
              <a:rPr lang="zh-CN" altLang="en-US" sz="3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+mj-cs"/>
              </a:rPr>
              <a:t>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DE184DD5-92A9-42C1-B126-D89FCCB1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876" y="1224461"/>
            <a:ext cx="3465858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*p1,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*p2)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p;</a:t>
            </a:r>
          </a:p>
          <a:p>
            <a:r>
              <a:rPr lang="en-US" altLang="zh-CN" sz="2000" dirty="0"/>
              <a:t>    p=*p1;</a:t>
            </a:r>
          </a:p>
          <a:p>
            <a:r>
              <a:rPr lang="en-US" altLang="zh-CN" sz="2000" dirty="0"/>
              <a:t>    *p1=*p2;</a:t>
            </a:r>
          </a:p>
          <a:p>
            <a:r>
              <a:rPr lang="en-US" altLang="zh-CN" sz="2000" dirty="0"/>
              <a:t>    *p2=p;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int *pa,*pb;</a:t>
            </a:r>
          </a:p>
          <a:p>
            <a:r>
              <a:rPr lang="en-US" altLang="zh-CN" sz="2000" dirty="0"/>
              <a:t>    a=5;   b=9;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pa=&amp;a;  pb=&amp;b;</a:t>
            </a:r>
          </a:p>
          <a:p>
            <a:r>
              <a:rPr lang="en-US" altLang="zh-CN" sz="2000" dirty="0"/>
              <a:t>    if(a&lt;b)</a:t>
            </a:r>
          </a:p>
          <a:p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pa,pb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    cout&lt;&lt;a&lt;&lt;b;</a:t>
            </a:r>
          </a:p>
          <a:p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9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9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9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5" grpId="0" animBg="1" autoUpdateAnimBg="0"/>
      <p:bldP spid="19570" grpId="0" build="p" autoUpdateAnimBg="0"/>
      <p:bldP spid="19571" grpId="0" build="p" autoUpdateAnimBg="0"/>
      <p:bldP spid="19586" grpId="0" build="p" autoUpdateAnimBg="0"/>
      <p:bldP spid="19587" grpId="0" build="p" autoUpdateAnimBg="0"/>
      <p:bldP spid="19596" grpId="0" build="p" autoUpdateAnimBg="0" advAuto="0"/>
      <p:bldP spid="19610" grpId="0" animBg="1" autoUpdateAnimBg="0"/>
      <p:bldP spid="19611" grpId="0" animBg="1" autoUpdateAnimBg="0"/>
      <p:bldP spid="19588" grpId="0" animBg="1" autoUpdateAnimBg="0"/>
      <p:bldP spid="19589" grpId="0" animBg="1" autoUpdateAnimBg="0"/>
      <p:bldP spid="19523" grpId="0" animBg="1" autoUpdateAnimBg="0"/>
      <p:bldP spid="91" grpId="0" animBg="1"/>
      <p:bldP spid="9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426075" y="1825003"/>
            <a:ext cx="3413125" cy="3771900"/>
            <a:chOff x="3295" y="492"/>
            <a:chExt cx="2150" cy="2376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451" y="492"/>
              <a:ext cx="1613" cy="2376"/>
              <a:chOff x="3451" y="492"/>
              <a:chExt cx="1613" cy="2376"/>
            </a:xfrm>
          </p:grpSpPr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>
                <a:off x="4128" y="492"/>
                <a:ext cx="936" cy="2376"/>
                <a:chOff x="4032" y="444"/>
                <a:chExt cx="936" cy="2376"/>
              </a:xfrm>
            </p:grpSpPr>
            <p:sp>
              <p:nvSpPr>
                <p:cNvPr id="37924" name="AutoShape 8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7925" name="Line 9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6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7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8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9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0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1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2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3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50"/>
              <p:cNvGrpSpPr>
                <a:grpSpLocks/>
              </p:cNvGrpSpPr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37917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8" name="Line 4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9" name="Line 4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0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1" name="Line 4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2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51"/>
              <p:cNvGrpSpPr>
                <a:grpSpLocks/>
              </p:cNvGrpSpPr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37910" name="Line 5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1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2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3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4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5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6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904" name="Text Box 61"/>
              <p:cNvSpPr txBox="1">
                <a:spLocks noChangeArrowheads="1"/>
              </p:cNvSpPr>
              <p:nvPr/>
            </p:nvSpPr>
            <p:spPr bwMode="auto">
              <a:xfrm>
                <a:off x="3451" y="75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array[0]</a:t>
                </a:r>
              </a:p>
            </p:txBody>
          </p:sp>
          <p:sp>
            <p:nvSpPr>
              <p:cNvPr id="37905" name="Text Box 62"/>
              <p:cNvSpPr txBox="1">
                <a:spLocks noChangeArrowheads="1"/>
              </p:cNvSpPr>
              <p:nvPr/>
            </p:nvSpPr>
            <p:spPr bwMode="auto">
              <a:xfrm>
                <a:off x="3451" y="98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array[1]</a:t>
                </a:r>
              </a:p>
            </p:txBody>
          </p:sp>
          <p:sp>
            <p:nvSpPr>
              <p:cNvPr id="37906" name="Text Box 63"/>
              <p:cNvSpPr txBox="1">
                <a:spLocks noChangeArrowheads="1"/>
              </p:cNvSpPr>
              <p:nvPr/>
            </p:nvSpPr>
            <p:spPr bwMode="auto">
              <a:xfrm>
                <a:off x="3451" y="1208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array[2]</a:t>
                </a:r>
              </a:p>
            </p:txBody>
          </p:sp>
          <p:sp>
            <p:nvSpPr>
              <p:cNvPr id="37907" name="Text Box 64"/>
              <p:cNvSpPr txBox="1">
                <a:spLocks noChangeArrowheads="1"/>
              </p:cNvSpPr>
              <p:nvPr/>
            </p:nvSpPr>
            <p:spPr bwMode="auto">
              <a:xfrm>
                <a:off x="3451" y="1434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array[3]</a:t>
                </a:r>
              </a:p>
            </p:txBody>
          </p:sp>
          <p:sp>
            <p:nvSpPr>
              <p:cNvPr id="37908" name="Text Box 67"/>
              <p:cNvSpPr txBox="1">
                <a:spLocks noChangeArrowheads="1"/>
              </p:cNvSpPr>
              <p:nvPr/>
            </p:nvSpPr>
            <p:spPr bwMode="auto">
              <a:xfrm>
                <a:off x="3451" y="189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array[9]</a:t>
                </a:r>
              </a:p>
            </p:txBody>
          </p:sp>
          <p:sp>
            <p:nvSpPr>
              <p:cNvPr id="37909" name="Text Box 68"/>
              <p:cNvSpPr txBox="1">
                <a:spLocks noChangeArrowheads="1"/>
              </p:cNvSpPr>
              <p:nvPr/>
            </p:nvSpPr>
            <p:spPr bwMode="auto">
              <a:xfrm>
                <a:off x="4448" y="1759"/>
                <a:ext cx="344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vert="eaVert"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...</a:t>
                </a:r>
              </a:p>
            </p:txBody>
          </p:sp>
        </p:grpSp>
        <p:sp>
          <p:nvSpPr>
            <p:cNvPr id="37896" name="Text Box 71"/>
            <p:cNvSpPr txBox="1">
              <a:spLocks noChangeArrowheads="1"/>
            </p:cNvSpPr>
            <p:nvPr/>
          </p:nvSpPr>
          <p:spPr bwMode="auto">
            <a:xfrm>
              <a:off x="3295" y="2100"/>
              <a:ext cx="85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ea typeface="隶书" pitchFamily="49" charset="-122"/>
                </a:rPr>
                <a:t>整型指针</a:t>
              </a:r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37897" name="Text Box 73"/>
            <p:cNvSpPr txBox="1">
              <a:spLocks noChangeArrowheads="1"/>
            </p:cNvSpPr>
            <p:nvPr/>
          </p:nvSpPr>
          <p:spPr bwMode="auto">
            <a:xfrm>
              <a:off x="4197" y="2143"/>
              <a:ext cx="752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altLang="zh-CN" sz="2000" dirty="0">
                <a:ea typeface="隶书" pitchFamily="49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5028" y="648"/>
              <a:ext cx="417" cy="288"/>
              <a:chOff x="5028" y="648"/>
              <a:chExt cx="417" cy="288"/>
            </a:xfrm>
          </p:grpSpPr>
          <p:sp>
            <p:nvSpPr>
              <p:cNvPr id="37899" name="Line 74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0" name="Text Box 75"/>
              <p:cNvSpPr txBox="1">
                <a:spLocks noChangeArrowheads="1"/>
              </p:cNvSpPr>
              <p:nvPr/>
            </p:nvSpPr>
            <p:spPr bwMode="auto">
              <a:xfrm>
                <a:off x="5235" y="648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 altLang="zh-CN">
                  <a:ea typeface="隶书" pitchFamily="49" charset="-122"/>
                </a:endParaRPr>
              </a:p>
            </p:txBody>
          </p:sp>
        </p:grpSp>
      </p:grp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1561676" y="5902253"/>
            <a:ext cx="6133708" cy="52540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数组名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是表示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数组首地址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地址常量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!</a:t>
            </a:r>
          </a:p>
        </p:txBody>
      </p:sp>
      <p:sp>
        <p:nvSpPr>
          <p:cNvPr id="37894" name="Rectangle 83"/>
          <p:cNvSpPr>
            <a:spLocks noChangeArrowheads="1"/>
          </p:cNvSpPr>
          <p:nvPr/>
        </p:nvSpPr>
        <p:spPr bwMode="auto">
          <a:xfrm>
            <a:off x="1427923" y="1794013"/>
            <a:ext cx="3321877" cy="35780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76250" eaLnBrk="1" hangingPunct="1">
              <a:spcBef>
                <a:spcPct val="5000"/>
              </a:spcBef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数组中的若干个数组元素在内存中是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依次连续存放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的，占一片连续的内存单元，其中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排在前面的那个数组元素的地址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就是这个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数组的地址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  </a:t>
            </a:r>
          </a:p>
        </p:txBody>
      </p:sp>
      <p:sp>
        <p:nvSpPr>
          <p:cNvPr id="46" name="Rectangle 72"/>
          <p:cNvSpPr txBox="1">
            <a:spLocks noChangeArrowheads="1"/>
          </p:cNvSpPr>
          <p:nvPr/>
        </p:nvSpPr>
        <p:spPr>
          <a:xfrm>
            <a:off x="1013585" y="291549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四、数组和指针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" name="Rectangle 9"/>
          <p:cNvSpPr txBox="1">
            <a:spLocks noChangeArrowheads="1"/>
          </p:cNvSpPr>
          <p:nvPr/>
        </p:nvSpPr>
        <p:spPr bwMode="auto">
          <a:xfrm>
            <a:off x="1043363" y="108639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一维数组和数组元素的地址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48" name="AutoShape 5">
            <a:extLst>
              <a:ext uri="{FF2B5EF4-FFF2-40B4-BE49-F238E27FC236}">
                <a16:creationId xmlns:a16="http://schemas.microsoft.com/office/drawing/2014/main" id="{E00D143A-188B-4D56-A7CC-8266CE1F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5055686"/>
            <a:ext cx="1108075" cy="402291"/>
          </a:xfrm>
          <a:prstGeom prst="wedgeRectCallout">
            <a:avLst>
              <a:gd name="adj1" fmla="val -26515"/>
              <a:gd name="adj2" fmla="val -109917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array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2" grpId="0" animBg="1" autoUpdateAnimBg="0"/>
      <p:bldP spid="37894" grpId="0" animBg="1"/>
      <p:bldP spid="4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1117738" y="263663"/>
            <a:ext cx="8670925" cy="498475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数组以及各个数组元素在内存中的地址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915" name="Rectangle 46"/>
          <p:cNvSpPr>
            <a:spLocks noChangeArrowheads="1"/>
          </p:cNvSpPr>
          <p:nvPr/>
        </p:nvSpPr>
        <p:spPr bwMode="auto">
          <a:xfrm>
            <a:off x="402744" y="894731"/>
            <a:ext cx="8096250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5150" indent="-565150"/>
            <a:r>
              <a:rPr lang="en-US" altLang="zh-CN" sz="2400" dirty="0"/>
              <a:t>int  main()</a:t>
            </a:r>
          </a:p>
          <a:p>
            <a:pPr marL="565150" indent="-565150"/>
            <a:r>
              <a:rPr lang="en-US" altLang="zh-CN" sz="2400" dirty="0"/>
              <a:t>{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a[10];</a:t>
            </a:r>
          </a:p>
          <a:p>
            <a:pPr marL="565150" indent="-565150"/>
            <a:r>
              <a:rPr lang="en-US" altLang="zh-CN" sz="2400" dirty="0"/>
              <a:t>  cout&lt;&lt; "index,  Address, size:\n" ;</a:t>
            </a:r>
          </a:p>
          <a:p>
            <a:pPr marL="565150" indent="-565150"/>
            <a:r>
              <a:rPr lang="en-US" altLang="zh-CN" sz="2400" dirty="0"/>
              <a:t>  for(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</a:t>
            </a:r>
          </a:p>
          <a:p>
            <a:pPr marL="565150" indent="-565150"/>
            <a:r>
              <a:rPr lang="en-US" altLang="zh-CN" sz="2400" dirty="0"/>
              <a:t>    cout&lt;&lt; " &amp;a[" 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 "], " 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&lt;&lt;"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2400" dirty="0"/>
          </a:p>
          <a:p>
            <a:pPr marL="565150" indent="-565150"/>
            <a:r>
              <a:rPr lang="en-US" altLang="zh-CN" sz="2400" dirty="0"/>
              <a:t>           &lt;&lt;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 ;  </a:t>
            </a:r>
          </a:p>
          <a:p>
            <a:pPr marL="565150" indent="-565150"/>
            <a:r>
              <a:rPr lang="en-US" altLang="zh-CN" sz="2400" dirty="0"/>
              <a:t>  cout&lt;&lt; "Address of a ="&lt;&lt;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marL="565150" indent="-565150"/>
            <a:r>
              <a:rPr lang="en-US" altLang="zh-CN" sz="2400" dirty="0"/>
              <a:t>  cout&lt;&lt; "size of a ="&lt;&lt;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</a:p>
          <a:p>
            <a:pPr marL="565150" indent="-565150"/>
            <a:r>
              <a:rPr lang="en-US" altLang="zh-CN" sz="2400" dirty="0"/>
              <a:t>}</a:t>
            </a:r>
          </a:p>
        </p:txBody>
      </p:sp>
      <p:sp>
        <p:nvSpPr>
          <p:cNvPr id="196686" name="Rectangle 78"/>
          <p:cNvSpPr>
            <a:spLocks noChangeArrowheads="1"/>
          </p:cNvSpPr>
          <p:nvPr/>
        </p:nvSpPr>
        <p:spPr bwMode="auto">
          <a:xfrm>
            <a:off x="5680351" y="1396238"/>
            <a:ext cx="3463649" cy="5262979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65150" indent="-565150"/>
            <a:r>
              <a:rPr lang="zh-CN" altLang="en-US" sz="2400" dirty="0"/>
              <a:t>程序运行结果如下：</a:t>
            </a:r>
          </a:p>
          <a:p>
            <a:pPr marL="565150" indent="-565150"/>
            <a:r>
              <a:rPr lang="zh-CN" altLang="en-US" sz="2400" dirty="0"/>
              <a:t> </a:t>
            </a:r>
            <a:r>
              <a:rPr lang="en-US" altLang="zh-CN" sz="2400" dirty="0"/>
              <a:t>index,  Address, size:</a:t>
            </a:r>
          </a:p>
          <a:p>
            <a:pPr marL="565150" indent="-565150"/>
            <a:r>
              <a:rPr lang="en-US" altLang="zh-CN" sz="2400" dirty="0"/>
              <a:t>&amp;a[ 0 ], </a:t>
            </a:r>
            <a:r>
              <a:rPr lang="en-US" altLang="zh-CN" sz="2400" dirty="0">
                <a:solidFill>
                  <a:srgbClr val="0000FF"/>
                </a:solidFill>
              </a:rPr>
              <a:t>0x12ff54</a:t>
            </a:r>
            <a:r>
              <a:rPr lang="en-US" altLang="zh-CN" sz="2400" dirty="0"/>
              <a:t>, 4</a:t>
            </a:r>
          </a:p>
          <a:p>
            <a:pPr marL="565150" indent="-565150"/>
            <a:r>
              <a:rPr lang="en-US" altLang="zh-CN" sz="2400" dirty="0"/>
              <a:t>&amp;a[ 1 ], 0x12ff58, 4</a:t>
            </a:r>
          </a:p>
          <a:p>
            <a:pPr marL="565150" indent="-565150"/>
            <a:r>
              <a:rPr lang="en-US" altLang="zh-CN" sz="2400" dirty="0"/>
              <a:t>&amp;a[ 2 ], 0x12ff5c, 4</a:t>
            </a:r>
          </a:p>
          <a:p>
            <a:pPr marL="565150" indent="-565150"/>
            <a:r>
              <a:rPr lang="en-US" altLang="zh-CN" sz="2400" dirty="0"/>
              <a:t>&amp;a[ 3 ], 0x12ff60, 4</a:t>
            </a:r>
          </a:p>
          <a:p>
            <a:pPr marL="565150" indent="-565150"/>
            <a:r>
              <a:rPr lang="en-US" altLang="zh-CN" sz="2400" dirty="0"/>
              <a:t>&amp;a[ 4 ], 0x12ff64, 4</a:t>
            </a:r>
          </a:p>
          <a:p>
            <a:pPr marL="565150" indent="-565150"/>
            <a:r>
              <a:rPr lang="en-US" altLang="zh-CN" sz="2400" dirty="0"/>
              <a:t>&amp;a[ 5 ], 0x12ff68, 4</a:t>
            </a:r>
          </a:p>
          <a:p>
            <a:pPr marL="565150" indent="-565150"/>
            <a:r>
              <a:rPr lang="en-US" altLang="zh-CN" sz="2400" dirty="0"/>
              <a:t>&amp;a[ 6 ], 0x12ff6c, 4</a:t>
            </a:r>
          </a:p>
          <a:p>
            <a:pPr marL="565150" indent="-565150"/>
            <a:r>
              <a:rPr lang="en-US" altLang="zh-CN" sz="2400" dirty="0"/>
              <a:t>&amp;a[ 7 ], 0x12ff70, 4</a:t>
            </a:r>
          </a:p>
          <a:p>
            <a:pPr marL="565150" indent="-565150"/>
            <a:r>
              <a:rPr lang="en-US" altLang="zh-CN" sz="2400" dirty="0"/>
              <a:t>&amp;a[ 8 ], 0x12ff74, 4</a:t>
            </a:r>
          </a:p>
          <a:p>
            <a:pPr marL="565150" indent="-565150"/>
            <a:r>
              <a:rPr lang="en-US" altLang="zh-CN" sz="2400" dirty="0"/>
              <a:t>&amp;a[ 9 ], 0x12ff78, 4</a:t>
            </a:r>
          </a:p>
          <a:p>
            <a:pPr marL="565150" indent="-565150"/>
            <a:r>
              <a:rPr lang="en-US" altLang="zh-CN" sz="2400" dirty="0"/>
              <a:t>Address of a=</a:t>
            </a:r>
            <a:r>
              <a:rPr lang="en-US" altLang="zh-CN" sz="2400" dirty="0">
                <a:solidFill>
                  <a:srgbClr val="0000FF"/>
                </a:solidFill>
              </a:rPr>
              <a:t>0x12ff54</a:t>
            </a:r>
          </a:p>
          <a:p>
            <a:pPr marL="565150" indent="-565150"/>
            <a:r>
              <a:rPr lang="en-US" altLang="zh-CN" sz="2400" dirty="0"/>
              <a:t>size of  a = 40</a:t>
            </a:r>
          </a:p>
        </p:txBody>
      </p:sp>
      <p:sp>
        <p:nvSpPr>
          <p:cNvPr id="196691" name="Rectangle 83"/>
          <p:cNvSpPr>
            <a:spLocks noChangeArrowheads="1"/>
          </p:cNvSpPr>
          <p:nvPr/>
        </p:nvSpPr>
        <p:spPr bwMode="auto">
          <a:xfrm>
            <a:off x="746747" y="4596765"/>
            <a:ext cx="4249323" cy="2088906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语言中，一维数组的任何一个元素的地址，都可以用其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数组名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加上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一个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偏移量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来表示。 即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&amp;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a[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]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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sym typeface="Wingdings" pitchFamily="2" charset="2"/>
              </a:rPr>
              <a:t>a+i</a:t>
            </a:r>
            <a:endParaRPr lang="en-US" altLang="zh-CN" sz="2400" dirty="0"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a[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]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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*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sym typeface="Wingdings" pitchFamily="2" charset="2"/>
              </a:rPr>
              <a:t>a+i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86" grpId="0" animBg="1" autoUpdateAnimBg="0"/>
      <p:bldP spid="19669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884238" y="1828041"/>
            <a:ext cx="3203575" cy="4649788"/>
            <a:chOff x="3356" y="749"/>
            <a:chExt cx="2018" cy="292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71" y="984"/>
              <a:ext cx="936" cy="2376"/>
              <a:chOff x="4032" y="444"/>
              <a:chExt cx="936" cy="2376"/>
            </a:xfrm>
          </p:grpSpPr>
          <p:sp>
            <p:nvSpPr>
              <p:cNvPr id="40041" name="AutoShape 6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40042" name="Line 7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3" name="Line 8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4" name="Line 9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5" name="Line 10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6" name="Line 11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7" name="Line 12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8" name="Line 13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9" name="Line 14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50" name="Line 1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771" y="1404"/>
              <a:ext cx="60" cy="1368"/>
              <a:chOff x="4032" y="864"/>
              <a:chExt cx="60" cy="1368"/>
            </a:xfrm>
          </p:grpSpPr>
          <p:sp>
            <p:nvSpPr>
              <p:cNvPr id="40034" name="Line 17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5" name="Line 18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6" name="Line 19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7" name="Line 20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8" name="Line 21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9" name="Line 22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40" name="Line 23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4635" y="1416"/>
              <a:ext cx="60" cy="1368"/>
              <a:chOff x="4032" y="864"/>
              <a:chExt cx="60" cy="1368"/>
            </a:xfrm>
          </p:grpSpPr>
          <p:sp>
            <p:nvSpPr>
              <p:cNvPr id="40027" name="Line 25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28" name="Line 26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29" name="Line 27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0" name="Line 28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1" name="Line 29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2" name="Line 30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33" name="Line 31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3874" y="1265"/>
              <a:ext cx="732" cy="1393"/>
              <a:chOff x="4594" y="653"/>
              <a:chExt cx="732" cy="1393"/>
            </a:xfrm>
          </p:grpSpPr>
          <p:sp>
            <p:nvSpPr>
              <p:cNvPr id="40022" name="Text Box 32"/>
              <p:cNvSpPr txBox="1">
                <a:spLocks noChangeArrowheads="1"/>
              </p:cNvSpPr>
              <p:nvPr/>
            </p:nvSpPr>
            <p:spPr bwMode="auto">
              <a:xfrm>
                <a:off x="4759" y="653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40023" name="Text Box 33"/>
              <p:cNvSpPr txBox="1">
                <a:spLocks noChangeArrowheads="1"/>
              </p:cNvSpPr>
              <p:nvPr/>
            </p:nvSpPr>
            <p:spPr bwMode="auto">
              <a:xfrm>
                <a:off x="4759" y="879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40024" name="Text Box 34"/>
              <p:cNvSpPr txBox="1">
                <a:spLocks noChangeArrowheads="1"/>
              </p:cNvSpPr>
              <p:nvPr/>
            </p:nvSpPr>
            <p:spPr bwMode="auto">
              <a:xfrm>
                <a:off x="4759" y="1105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40025" name="Text Box 35"/>
              <p:cNvSpPr txBox="1">
                <a:spLocks noChangeArrowheads="1"/>
              </p:cNvSpPr>
              <p:nvPr/>
            </p:nvSpPr>
            <p:spPr bwMode="auto">
              <a:xfrm>
                <a:off x="4759" y="1331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a[3]</a:t>
                </a:r>
              </a:p>
            </p:txBody>
          </p:sp>
          <p:sp>
            <p:nvSpPr>
              <p:cNvPr id="40026" name="Text Box 36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a[9]</a:t>
                </a:r>
              </a:p>
            </p:txBody>
          </p:sp>
        </p:grpSp>
        <p:sp>
          <p:nvSpPr>
            <p:cNvPr id="40008" name="Text Box 37"/>
            <p:cNvSpPr txBox="1">
              <a:spLocks noChangeArrowheads="1"/>
            </p:cNvSpPr>
            <p:nvPr/>
          </p:nvSpPr>
          <p:spPr bwMode="auto">
            <a:xfrm>
              <a:off x="4109" y="2256"/>
              <a:ext cx="308" cy="19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vert="eaVert"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ea typeface="隶书" pitchFamily="49" charset="-122"/>
                </a:rPr>
                <a:t>...</a:t>
              </a:r>
            </a:p>
          </p:txBody>
        </p:sp>
        <p:sp>
          <p:nvSpPr>
            <p:cNvPr id="40009" name="Text Box 85"/>
            <p:cNvSpPr txBox="1">
              <a:spLocks noChangeArrowheads="1"/>
            </p:cNvSpPr>
            <p:nvPr/>
          </p:nvSpPr>
          <p:spPr bwMode="auto">
            <a:xfrm>
              <a:off x="3576" y="1241"/>
              <a:ext cx="204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40010" name="Text Box 88"/>
            <p:cNvSpPr txBox="1">
              <a:spLocks noChangeArrowheads="1"/>
            </p:cNvSpPr>
            <p:nvPr/>
          </p:nvSpPr>
          <p:spPr bwMode="auto">
            <a:xfrm>
              <a:off x="3382" y="2417"/>
              <a:ext cx="38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40011" name="Text Box 89"/>
            <p:cNvSpPr txBox="1">
              <a:spLocks noChangeArrowheads="1"/>
            </p:cNvSpPr>
            <p:nvPr/>
          </p:nvSpPr>
          <p:spPr bwMode="auto">
            <a:xfrm>
              <a:off x="3382" y="1505"/>
              <a:ext cx="38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40012" name="Text Box 90"/>
            <p:cNvSpPr txBox="1">
              <a:spLocks noChangeArrowheads="1"/>
            </p:cNvSpPr>
            <p:nvPr/>
          </p:nvSpPr>
          <p:spPr bwMode="auto">
            <a:xfrm>
              <a:off x="3382" y="1733"/>
              <a:ext cx="38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40013" name="Text Box 91"/>
            <p:cNvSpPr txBox="1">
              <a:spLocks noChangeArrowheads="1"/>
            </p:cNvSpPr>
            <p:nvPr/>
          </p:nvSpPr>
          <p:spPr bwMode="auto">
            <a:xfrm>
              <a:off x="3356" y="749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 sz="2000">
                <a:ea typeface="隶书" pitchFamily="49" charset="-122"/>
              </a:endParaRPr>
            </a:p>
          </p:txBody>
        </p:sp>
        <p:sp>
          <p:nvSpPr>
            <p:cNvPr id="40014" name="Text Box 92"/>
            <p:cNvSpPr txBox="1">
              <a:spLocks noChangeArrowheads="1"/>
            </p:cNvSpPr>
            <p:nvPr/>
          </p:nvSpPr>
          <p:spPr bwMode="auto">
            <a:xfrm>
              <a:off x="4796" y="785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</a:p>
          </p:txBody>
        </p:sp>
        <p:sp>
          <p:nvSpPr>
            <p:cNvPr id="40015" name="Text Box 93"/>
            <p:cNvSpPr txBox="1">
              <a:spLocks noChangeArrowheads="1"/>
            </p:cNvSpPr>
            <p:nvPr/>
          </p:nvSpPr>
          <p:spPr bwMode="auto">
            <a:xfrm>
              <a:off x="3935" y="3425"/>
              <a:ext cx="60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</a:p>
          </p:txBody>
        </p: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4642" y="1277"/>
              <a:ext cx="732" cy="1393"/>
              <a:chOff x="4594" y="653"/>
              <a:chExt cx="732" cy="1393"/>
            </a:xfrm>
          </p:grpSpPr>
          <p:sp>
            <p:nvSpPr>
              <p:cNvPr id="40017" name="Text Box 95"/>
              <p:cNvSpPr txBox="1">
                <a:spLocks noChangeArrowheads="1"/>
              </p:cNvSpPr>
              <p:nvPr/>
            </p:nvSpPr>
            <p:spPr bwMode="auto">
              <a:xfrm>
                <a:off x="4759" y="653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40018" name="Text Box 96"/>
              <p:cNvSpPr txBox="1">
                <a:spLocks noChangeArrowheads="1"/>
              </p:cNvSpPr>
              <p:nvPr/>
            </p:nvSpPr>
            <p:spPr bwMode="auto">
              <a:xfrm>
                <a:off x="4759" y="879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40019" name="Text Box 97"/>
              <p:cNvSpPr txBox="1">
                <a:spLocks noChangeArrowheads="1"/>
              </p:cNvSpPr>
              <p:nvPr/>
            </p:nvSpPr>
            <p:spPr bwMode="auto">
              <a:xfrm>
                <a:off x="4759" y="1105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40020" name="Text Box 98"/>
              <p:cNvSpPr txBox="1">
                <a:spLocks noChangeArrowheads="1"/>
              </p:cNvSpPr>
              <p:nvPr/>
            </p:nvSpPr>
            <p:spPr bwMode="auto">
              <a:xfrm>
                <a:off x="4902" y="1331"/>
                <a:ext cx="11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40021" name="Text Box 99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</a:p>
            </p:txBody>
          </p:sp>
        </p:grp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984749" y="1828041"/>
            <a:ext cx="3203575" cy="4649788"/>
            <a:chOff x="3140" y="653"/>
            <a:chExt cx="2018" cy="2929"/>
          </a:xfrm>
        </p:grpSpPr>
        <p:grpSp>
          <p:nvGrpSpPr>
            <p:cNvPr id="9" name="Group 102"/>
            <p:cNvGrpSpPr>
              <a:grpSpLocks/>
            </p:cNvGrpSpPr>
            <p:nvPr/>
          </p:nvGrpSpPr>
          <p:grpSpPr bwMode="auto">
            <a:xfrm>
              <a:off x="3555" y="888"/>
              <a:ext cx="936" cy="2376"/>
              <a:chOff x="4032" y="444"/>
              <a:chExt cx="936" cy="2376"/>
            </a:xfrm>
          </p:grpSpPr>
          <p:sp>
            <p:nvSpPr>
              <p:cNvPr id="39994" name="AutoShape 103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39995" name="Line 104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6" name="Line 105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7" name="Line 106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8" name="Line 10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9" name="Line 108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0" name="Line 109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1" name="Line 110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2" name="Line 11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0003" name="Line 112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10" name="Group 113"/>
            <p:cNvGrpSpPr>
              <a:grpSpLocks/>
            </p:cNvGrpSpPr>
            <p:nvPr/>
          </p:nvGrpSpPr>
          <p:grpSpPr bwMode="auto">
            <a:xfrm>
              <a:off x="3555" y="1308"/>
              <a:ext cx="60" cy="1368"/>
              <a:chOff x="4032" y="864"/>
              <a:chExt cx="60" cy="1368"/>
            </a:xfrm>
          </p:grpSpPr>
          <p:sp>
            <p:nvSpPr>
              <p:cNvPr id="39987" name="Line 11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8" name="Line 11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9" name="Line 11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0" name="Line 11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1" name="Line 11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2" name="Line 11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93" name="Line 12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4419" y="1320"/>
              <a:ext cx="60" cy="1368"/>
              <a:chOff x="4032" y="864"/>
              <a:chExt cx="60" cy="1368"/>
            </a:xfrm>
          </p:grpSpPr>
          <p:sp>
            <p:nvSpPr>
              <p:cNvPr id="39980" name="Line 122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1" name="Line 123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2" name="Line 124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3" name="Line 125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4" name="Line 126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5" name="Line 127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39986" name="Line 128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12" name="Group 129"/>
            <p:cNvGrpSpPr>
              <a:grpSpLocks/>
            </p:cNvGrpSpPr>
            <p:nvPr/>
          </p:nvGrpSpPr>
          <p:grpSpPr bwMode="auto">
            <a:xfrm>
              <a:off x="3658" y="1169"/>
              <a:ext cx="732" cy="1393"/>
              <a:chOff x="4594" y="653"/>
              <a:chExt cx="732" cy="1393"/>
            </a:xfrm>
          </p:grpSpPr>
          <p:sp>
            <p:nvSpPr>
              <p:cNvPr id="39975" name="Text Box 130"/>
              <p:cNvSpPr txBox="1">
                <a:spLocks noChangeArrowheads="1"/>
              </p:cNvSpPr>
              <p:nvPr/>
            </p:nvSpPr>
            <p:spPr bwMode="auto">
              <a:xfrm>
                <a:off x="4759" y="653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39976" name="Text Box 131"/>
              <p:cNvSpPr txBox="1">
                <a:spLocks noChangeArrowheads="1"/>
              </p:cNvSpPr>
              <p:nvPr/>
            </p:nvSpPr>
            <p:spPr bwMode="auto">
              <a:xfrm>
                <a:off x="4759" y="879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39977" name="Text Box 132"/>
              <p:cNvSpPr txBox="1">
                <a:spLocks noChangeArrowheads="1"/>
              </p:cNvSpPr>
              <p:nvPr/>
            </p:nvSpPr>
            <p:spPr bwMode="auto">
              <a:xfrm>
                <a:off x="4759" y="1105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39978" name="Text Box 133"/>
              <p:cNvSpPr txBox="1">
                <a:spLocks noChangeArrowheads="1"/>
              </p:cNvSpPr>
              <p:nvPr/>
            </p:nvSpPr>
            <p:spPr bwMode="auto">
              <a:xfrm>
                <a:off x="4759" y="1331"/>
                <a:ext cx="401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a[3]</a:t>
                </a:r>
              </a:p>
            </p:txBody>
          </p:sp>
          <p:sp>
            <p:nvSpPr>
              <p:cNvPr id="39979" name="Text Box 134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sz="2000">
                    <a:ea typeface="隶书" pitchFamily="49" charset="-122"/>
                  </a:rPr>
                  <a:t>a[9]</a:t>
                </a:r>
              </a:p>
            </p:txBody>
          </p:sp>
        </p:grpSp>
        <p:sp>
          <p:nvSpPr>
            <p:cNvPr id="39961" name="Text Box 135"/>
            <p:cNvSpPr txBox="1">
              <a:spLocks noChangeArrowheads="1"/>
            </p:cNvSpPr>
            <p:nvPr/>
          </p:nvSpPr>
          <p:spPr bwMode="auto">
            <a:xfrm>
              <a:off x="3893" y="2160"/>
              <a:ext cx="308" cy="19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vert="eaVert"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ea typeface="隶书" pitchFamily="49" charset="-122"/>
                </a:rPr>
                <a:t>...</a:t>
              </a:r>
            </a:p>
          </p:txBody>
        </p:sp>
        <p:sp>
          <p:nvSpPr>
            <p:cNvPr id="39962" name="Text Box 136"/>
            <p:cNvSpPr txBox="1">
              <a:spLocks noChangeArrowheads="1"/>
            </p:cNvSpPr>
            <p:nvPr/>
          </p:nvSpPr>
          <p:spPr bwMode="auto">
            <a:xfrm>
              <a:off x="3356" y="1145"/>
              <a:ext cx="213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39963" name="Text Box 137"/>
            <p:cNvSpPr txBox="1">
              <a:spLocks noChangeArrowheads="1"/>
            </p:cNvSpPr>
            <p:nvPr/>
          </p:nvSpPr>
          <p:spPr bwMode="auto">
            <a:xfrm>
              <a:off x="3162" y="2321"/>
              <a:ext cx="39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39964" name="Text Box 138"/>
            <p:cNvSpPr txBox="1">
              <a:spLocks noChangeArrowheads="1"/>
            </p:cNvSpPr>
            <p:nvPr/>
          </p:nvSpPr>
          <p:spPr bwMode="auto">
            <a:xfrm>
              <a:off x="3162" y="1409"/>
              <a:ext cx="39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39965" name="Text Box 139"/>
            <p:cNvSpPr txBox="1">
              <a:spLocks noChangeArrowheads="1"/>
            </p:cNvSpPr>
            <p:nvPr/>
          </p:nvSpPr>
          <p:spPr bwMode="auto">
            <a:xfrm>
              <a:off x="3162" y="1637"/>
              <a:ext cx="39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 altLang="zh-CN" sz="2000">
                <a:ea typeface="隶书" pitchFamily="49" charset="-122"/>
              </a:endParaRPr>
            </a:p>
          </p:txBody>
        </p:sp>
        <p:sp>
          <p:nvSpPr>
            <p:cNvPr id="39966" name="Text Box 140"/>
            <p:cNvSpPr txBox="1">
              <a:spLocks noChangeArrowheads="1"/>
            </p:cNvSpPr>
            <p:nvPr/>
          </p:nvSpPr>
          <p:spPr bwMode="auto">
            <a:xfrm>
              <a:off x="3140" y="653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 sz="2000">
                <a:ea typeface="隶书" pitchFamily="49" charset="-122"/>
              </a:endParaRPr>
            </a:p>
          </p:txBody>
        </p:sp>
        <p:sp>
          <p:nvSpPr>
            <p:cNvPr id="39967" name="Text Box 141"/>
            <p:cNvSpPr txBox="1">
              <a:spLocks noChangeArrowheads="1"/>
            </p:cNvSpPr>
            <p:nvPr/>
          </p:nvSpPr>
          <p:spPr bwMode="auto">
            <a:xfrm>
              <a:off x="4580" y="689"/>
              <a:ext cx="44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</a:p>
          </p:txBody>
        </p:sp>
        <p:sp>
          <p:nvSpPr>
            <p:cNvPr id="39968" name="Text Box 142"/>
            <p:cNvSpPr txBox="1">
              <a:spLocks noChangeArrowheads="1"/>
            </p:cNvSpPr>
            <p:nvPr/>
          </p:nvSpPr>
          <p:spPr bwMode="auto">
            <a:xfrm>
              <a:off x="3719" y="3329"/>
              <a:ext cx="60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 sz="2000">
                <a:ea typeface="隶书" pitchFamily="49" charset="-122"/>
              </a:endParaRPr>
            </a:p>
          </p:txBody>
        </p:sp>
        <p:grpSp>
          <p:nvGrpSpPr>
            <p:cNvPr id="13" name="Group 143"/>
            <p:cNvGrpSpPr>
              <a:grpSpLocks/>
            </p:cNvGrpSpPr>
            <p:nvPr/>
          </p:nvGrpSpPr>
          <p:grpSpPr bwMode="auto">
            <a:xfrm>
              <a:off x="4426" y="1181"/>
              <a:ext cx="732" cy="1393"/>
              <a:chOff x="4594" y="653"/>
              <a:chExt cx="732" cy="1393"/>
            </a:xfrm>
          </p:grpSpPr>
          <p:sp>
            <p:nvSpPr>
              <p:cNvPr id="39970" name="Text Box 144"/>
              <p:cNvSpPr txBox="1">
                <a:spLocks noChangeArrowheads="1"/>
              </p:cNvSpPr>
              <p:nvPr/>
            </p:nvSpPr>
            <p:spPr bwMode="auto">
              <a:xfrm>
                <a:off x="4821" y="653"/>
                <a:ext cx="276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itchFamily="49" charset="-122"/>
                  </a:rPr>
                  <a:t>*</a:t>
                </a:r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</a:p>
            </p:txBody>
          </p:sp>
          <p:sp>
            <p:nvSpPr>
              <p:cNvPr id="39971" name="Text Box 145"/>
              <p:cNvSpPr txBox="1">
                <a:spLocks noChangeArrowheads="1"/>
              </p:cNvSpPr>
              <p:nvPr/>
            </p:nvSpPr>
            <p:spPr bwMode="auto">
              <a:xfrm>
                <a:off x="4676" y="879"/>
                <a:ext cx="567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itchFamily="49" charset="-122"/>
                  </a:rPr>
                  <a:t>*(</a:t>
                </a:r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p+1)</a:t>
                </a:r>
              </a:p>
            </p:txBody>
          </p:sp>
          <p:sp>
            <p:nvSpPr>
              <p:cNvPr id="39972" name="Text Box 146"/>
              <p:cNvSpPr txBox="1">
                <a:spLocks noChangeArrowheads="1"/>
              </p:cNvSpPr>
              <p:nvPr/>
            </p:nvSpPr>
            <p:spPr bwMode="auto">
              <a:xfrm>
                <a:off x="4676" y="1105"/>
                <a:ext cx="567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itchFamily="49" charset="-122"/>
                  </a:rPr>
                  <a:t>*(</a:t>
                </a:r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p+2)</a:t>
                </a:r>
              </a:p>
            </p:txBody>
          </p:sp>
          <p:sp>
            <p:nvSpPr>
              <p:cNvPr id="39973" name="Text Box 147"/>
              <p:cNvSpPr txBox="1">
                <a:spLocks noChangeArrowheads="1"/>
              </p:cNvSpPr>
              <p:nvPr/>
            </p:nvSpPr>
            <p:spPr bwMode="auto">
              <a:xfrm>
                <a:off x="4902" y="1331"/>
                <a:ext cx="11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endParaRPr lang="zh-CN" altLang="zh-CN" sz="2000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39974" name="Text Box 148"/>
              <p:cNvSpPr txBox="1">
                <a:spLocks noChangeArrowheads="1"/>
              </p:cNvSpPr>
              <p:nvPr/>
            </p:nvSpPr>
            <p:spPr bwMode="auto">
              <a:xfrm>
                <a:off x="4594" y="1793"/>
                <a:ext cx="7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 sz="2000">
                    <a:solidFill>
                      <a:srgbClr val="0000FF"/>
                    </a:solidFill>
                    <a:ea typeface="隶书" pitchFamily="49" charset="-122"/>
                  </a:rPr>
                  <a:t>*(</a:t>
                </a:r>
                <a:r>
                  <a:rPr lang="en-US" altLang="zh-CN" sz="2000">
                    <a:solidFill>
                      <a:srgbClr val="0000FF"/>
                    </a:solidFill>
                    <a:ea typeface="隶书" pitchFamily="49" charset="-122"/>
                  </a:rPr>
                  <a:t>p+9)</a:t>
                </a:r>
              </a:p>
            </p:txBody>
          </p:sp>
        </p:grpSp>
      </p:grpSp>
      <p:sp>
        <p:nvSpPr>
          <p:cNvPr id="140439" name="Rectangle 151"/>
          <p:cNvSpPr>
            <a:spLocks noChangeArrowheads="1"/>
          </p:cNvSpPr>
          <p:nvPr/>
        </p:nvSpPr>
        <p:spPr bwMode="auto">
          <a:xfrm>
            <a:off x="5226785" y="1191920"/>
            <a:ext cx="3395779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336600"/>
                </a:solidFill>
              </a:rPr>
              <a:t>a[i] </a:t>
            </a:r>
            <a:r>
              <a:rPr lang="en-US" altLang="zh-CN" sz="2000"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336600"/>
                </a:solidFill>
                <a:sym typeface="Symbol" pitchFamily="18" charset="2"/>
              </a:rPr>
              <a:t> p[i]</a:t>
            </a:r>
            <a:r>
              <a:rPr lang="en-US" altLang="zh-CN" sz="2000">
                <a:sym typeface="Symbol" pitchFamily="18" charset="2"/>
              </a:rPr>
              <a:t>  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*(p+i) </a:t>
            </a:r>
            <a:r>
              <a:rPr lang="en-US" altLang="zh-CN" sz="2000"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*(a+i)</a:t>
            </a:r>
            <a:endParaRPr lang="en-US" altLang="zh-CN" sz="2000">
              <a:sym typeface="Symbol" pitchFamily="18" charset="2"/>
            </a:endParaRPr>
          </a:p>
        </p:txBody>
      </p: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3768725" y="2647191"/>
            <a:ext cx="1162050" cy="2211388"/>
            <a:chOff x="4594" y="653"/>
            <a:chExt cx="732" cy="1393"/>
          </a:xfrm>
        </p:grpSpPr>
        <p:sp>
          <p:nvSpPr>
            <p:cNvPr id="39952" name="Text Box 153"/>
            <p:cNvSpPr txBox="1">
              <a:spLocks noChangeArrowheads="1"/>
            </p:cNvSpPr>
            <p:nvPr/>
          </p:nvSpPr>
          <p:spPr bwMode="auto">
            <a:xfrm>
              <a:off x="4825" y="653"/>
              <a:ext cx="267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itchFamily="49" charset="-122"/>
                </a:rPr>
                <a:t>*</a:t>
              </a:r>
              <a:r>
                <a:rPr lang="en-US" altLang="zh-CN" sz="2000">
                  <a:solidFill>
                    <a:srgbClr val="FF9900"/>
                  </a:solidFill>
                  <a:ea typeface="隶书" pitchFamily="49" charset="-122"/>
                </a:rPr>
                <a:t>a</a:t>
              </a:r>
            </a:p>
          </p:txBody>
        </p:sp>
        <p:sp>
          <p:nvSpPr>
            <p:cNvPr id="39953" name="Text Box 154"/>
            <p:cNvSpPr txBox="1">
              <a:spLocks noChangeArrowheads="1"/>
            </p:cNvSpPr>
            <p:nvPr/>
          </p:nvSpPr>
          <p:spPr bwMode="auto">
            <a:xfrm>
              <a:off x="4680" y="879"/>
              <a:ext cx="55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itchFamily="49" charset="-122"/>
                </a:rPr>
                <a:t>*(</a:t>
              </a:r>
              <a:r>
                <a:rPr lang="en-US" altLang="zh-CN" sz="2000">
                  <a:solidFill>
                    <a:srgbClr val="FF9900"/>
                  </a:solidFill>
                  <a:ea typeface="隶书" pitchFamily="49" charset="-122"/>
                </a:rPr>
                <a:t>a+1)</a:t>
              </a:r>
            </a:p>
          </p:txBody>
        </p:sp>
        <p:sp>
          <p:nvSpPr>
            <p:cNvPr id="39954" name="Text Box 155"/>
            <p:cNvSpPr txBox="1">
              <a:spLocks noChangeArrowheads="1"/>
            </p:cNvSpPr>
            <p:nvPr/>
          </p:nvSpPr>
          <p:spPr bwMode="auto">
            <a:xfrm>
              <a:off x="4680" y="1105"/>
              <a:ext cx="558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itchFamily="49" charset="-122"/>
                </a:rPr>
                <a:t>*(</a:t>
              </a:r>
              <a:r>
                <a:rPr lang="en-US" altLang="zh-CN" sz="2000">
                  <a:solidFill>
                    <a:srgbClr val="FF9900"/>
                  </a:solidFill>
                  <a:ea typeface="隶书" pitchFamily="49" charset="-122"/>
                </a:rPr>
                <a:t>a+2)</a:t>
              </a:r>
            </a:p>
          </p:txBody>
        </p:sp>
        <p:sp>
          <p:nvSpPr>
            <p:cNvPr id="39955" name="Text Box 156"/>
            <p:cNvSpPr txBox="1">
              <a:spLocks noChangeArrowheads="1"/>
            </p:cNvSpPr>
            <p:nvPr/>
          </p:nvSpPr>
          <p:spPr bwMode="auto">
            <a:xfrm>
              <a:off x="4902" y="1331"/>
              <a:ext cx="115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 sz="2000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39956" name="Text Box 157"/>
            <p:cNvSpPr txBox="1">
              <a:spLocks noChangeArrowheads="1"/>
            </p:cNvSpPr>
            <p:nvPr/>
          </p:nvSpPr>
          <p:spPr bwMode="auto">
            <a:xfrm>
              <a:off x="4594" y="1793"/>
              <a:ext cx="73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 sz="2000">
                  <a:solidFill>
                    <a:srgbClr val="FF9900"/>
                  </a:solidFill>
                  <a:ea typeface="隶书" pitchFamily="49" charset="-122"/>
                </a:rPr>
                <a:t>*(</a:t>
              </a:r>
              <a:r>
                <a:rPr lang="en-US" altLang="zh-CN" sz="2000">
                  <a:solidFill>
                    <a:srgbClr val="FF9900"/>
                  </a:solidFill>
                  <a:ea typeface="隶书" pitchFamily="49" charset="-122"/>
                </a:rPr>
                <a:t>a+9)</a:t>
              </a:r>
            </a:p>
          </p:txBody>
        </p:sp>
      </p:grpSp>
      <p:grpSp>
        <p:nvGrpSpPr>
          <p:cNvPr id="15" name="Group 159"/>
          <p:cNvGrpSpPr>
            <a:grpSpLocks/>
          </p:cNvGrpSpPr>
          <p:nvPr/>
        </p:nvGrpSpPr>
        <p:grpSpPr bwMode="auto">
          <a:xfrm>
            <a:off x="7981950" y="2704341"/>
            <a:ext cx="1162050" cy="2211388"/>
            <a:chOff x="4594" y="653"/>
            <a:chExt cx="732" cy="1393"/>
          </a:xfrm>
        </p:grpSpPr>
        <p:sp>
          <p:nvSpPr>
            <p:cNvPr id="39947" name="Text Box 160"/>
            <p:cNvSpPr txBox="1">
              <a:spLocks noChangeArrowheads="1"/>
            </p:cNvSpPr>
            <p:nvPr/>
          </p:nvSpPr>
          <p:spPr bwMode="auto">
            <a:xfrm>
              <a:off x="4753" y="653"/>
              <a:ext cx="41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</a:p>
          </p:txBody>
        </p:sp>
        <p:sp>
          <p:nvSpPr>
            <p:cNvPr id="39948" name="Text Box 161"/>
            <p:cNvSpPr txBox="1">
              <a:spLocks noChangeArrowheads="1"/>
            </p:cNvSpPr>
            <p:nvPr/>
          </p:nvSpPr>
          <p:spPr bwMode="auto">
            <a:xfrm>
              <a:off x="4753" y="879"/>
              <a:ext cx="41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</a:p>
          </p:txBody>
        </p:sp>
        <p:sp>
          <p:nvSpPr>
            <p:cNvPr id="39949" name="Text Box 162"/>
            <p:cNvSpPr txBox="1">
              <a:spLocks noChangeArrowheads="1"/>
            </p:cNvSpPr>
            <p:nvPr/>
          </p:nvSpPr>
          <p:spPr bwMode="auto">
            <a:xfrm>
              <a:off x="4753" y="1105"/>
              <a:ext cx="410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</a:p>
          </p:txBody>
        </p:sp>
        <p:sp>
          <p:nvSpPr>
            <p:cNvPr id="39950" name="Text Box 163"/>
            <p:cNvSpPr txBox="1">
              <a:spLocks noChangeArrowheads="1"/>
            </p:cNvSpPr>
            <p:nvPr/>
          </p:nvSpPr>
          <p:spPr bwMode="auto">
            <a:xfrm>
              <a:off x="4902" y="1331"/>
              <a:ext cx="115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 sz="2000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39951" name="Text Box 164"/>
            <p:cNvSpPr txBox="1">
              <a:spLocks noChangeArrowheads="1"/>
            </p:cNvSpPr>
            <p:nvPr/>
          </p:nvSpPr>
          <p:spPr bwMode="auto">
            <a:xfrm>
              <a:off x="4594" y="1793"/>
              <a:ext cx="732" cy="253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</a:p>
          </p:txBody>
        </p:sp>
      </p:grpSp>
      <p:sp>
        <p:nvSpPr>
          <p:cNvPr id="140456" name="Rectangle 168"/>
          <p:cNvSpPr>
            <a:spLocks noChangeArrowheads="1"/>
          </p:cNvSpPr>
          <p:nvPr/>
        </p:nvSpPr>
        <p:spPr bwMode="auto">
          <a:xfrm>
            <a:off x="1465650" y="1077620"/>
            <a:ext cx="2647176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dirty="0" err="1">
                <a:solidFill>
                  <a:srgbClr val="336600"/>
                </a:solidFill>
              </a:rPr>
              <a:t>int</a:t>
            </a:r>
            <a:r>
              <a:rPr lang="en-US" altLang="zh-CN" sz="2000" dirty="0">
                <a:solidFill>
                  <a:srgbClr val="336600"/>
                </a:solidFill>
              </a:rPr>
              <a:t>  a[10],   *p</a:t>
            </a:r>
            <a:r>
              <a:rPr lang="en-US" altLang="zh-CN" sz="2000" dirty="0">
                <a:solidFill>
                  <a:srgbClr val="007E39"/>
                </a:solidFill>
              </a:rPr>
              <a:t>=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&amp;a[0]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0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  <p:sp>
        <p:nvSpPr>
          <p:cNvPr id="140457" name="Rectangle 169"/>
          <p:cNvSpPr>
            <a:spLocks noChangeArrowheads="1"/>
          </p:cNvSpPr>
          <p:nvPr/>
        </p:nvSpPr>
        <p:spPr bwMode="auto">
          <a:xfrm>
            <a:off x="2774701" y="5571832"/>
            <a:ext cx="1957885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336600"/>
                </a:solidFill>
              </a:rPr>
              <a:t>a=a+1; </a:t>
            </a:r>
            <a:r>
              <a:rPr lang="en-US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dirty="0">
                <a:solidFill>
                  <a:srgbClr val="336600"/>
                </a:solidFill>
              </a:rPr>
              <a:t> a++;</a:t>
            </a:r>
            <a:r>
              <a:rPr lang="en-US" altLang="zh-CN" sz="20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40458" name="Rectangle 170"/>
          <p:cNvSpPr>
            <a:spLocks noChangeArrowheads="1"/>
          </p:cNvSpPr>
          <p:nvPr/>
        </p:nvSpPr>
        <p:spPr bwMode="auto">
          <a:xfrm>
            <a:off x="6192115" y="5590882"/>
            <a:ext cx="2055668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336600"/>
                </a:solidFill>
              </a:rPr>
              <a:t>p=p+1;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r>
              <a:rPr lang="en-US" altLang="zh-CN" sz="2000" dirty="0">
                <a:solidFill>
                  <a:srgbClr val="336600"/>
                </a:solidFill>
              </a:rPr>
              <a:t> p++;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</p:txBody>
      </p:sp>
      <p:sp>
        <p:nvSpPr>
          <p:cNvPr id="116" name="Rectangle 9"/>
          <p:cNvSpPr txBox="1">
            <a:spLocks noChangeArrowheads="1"/>
          </p:cNvSpPr>
          <p:nvPr/>
        </p:nvSpPr>
        <p:spPr bwMode="auto">
          <a:xfrm>
            <a:off x="1122324" y="377399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通过指针引用数组元素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15" name="Rectangle 168"/>
          <p:cNvSpPr>
            <a:spLocks noChangeArrowheads="1"/>
          </p:cNvSpPr>
          <p:nvPr/>
        </p:nvSpPr>
        <p:spPr bwMode="auto">
          <a:xfrm>
            <a:off x="1476000" y="1548000"/>
            <a:ext cx="2547790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zh-CN" altLang="en-US" sz="2000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000" dirty="0">
                <a:solidFill>
                  <a:srgbClr val="336600"/>
                </a:solidFill>
              </a:rPr>
              <a:t> </a:t>
            </a:r>
            <a:r>
              <a:rPr lang="en-US" altLang="zh-CN" sz="2000" dirty="0" err="1">
                <a:solidFill>
                  <a:srgbClr val="336600"/>
                </a:solidFill>
              </a:rPr>
              <a:t>int</a:t>
            </a:r>
            <a:r>
              <a:rPr lang="en-US" altLang="zh-CN" sz="2000" dirty="0">
                <a:solidFill>
                  <a:srgbClr val="336600"/>
                </a:solidFill>
              </a:rPr>
              <a:t>  a[10],   *p=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000" dirty="0">
                <a:solidFill>
                  <a:srgbClr val="336600"/>
                </a:solidFill>
              </a:rPr>
              <a:t>;</a:t>
            </a: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0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0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39" grpId="0" animBg="1" autoUpdateAnimBg="0"/>
      <p:bldP spid="140456" grpId="0" animBg="1" autoUpdateAnimBg="0"/>
      <p:bldP spid="140457" grpId="0" animBg="1" autoUpdateAnimBg="0"/>
      <p:bldP spid="140458" grpId="0" animBg="1" autoUpdateAnimBg="0"/>
      <p:bldP spid="11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734050" y="1600200"/>
            <a:ext cx="2351088" cy="3771900"/>
            <a:chOff x="3612" y="1008"/>
            <a:chExt cx="1481" cy="2376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6184" name="AutoShape 11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6185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6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7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8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9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0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1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2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3" name="Line 20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6177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8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9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0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1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2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3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6170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1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2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3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4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5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6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3612" y="1284"/>
              <a:ext cx="732" cy="1188"/>
              <a:chOff x="4260" y="1272"/>
              <a:chExt cx="732" cy="1188"/>
            </a:xfrm>
          </p:grpSpPr>
          <p:sp>
            <p:nvSpPr>
              <p:cNvPr id="6162" name="Text Box 60"/>
              <p:cNvSpPr txBox="1">
                <a:spLocks noChangeArrowheads="1"/>
              </p:cNvSpPr>
              <p:nvPr/>
            </p:nvSpPr>
            <p:spPr bwMode="auto">
              <a:xfrm>
                <a:off x="4414" y="1272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6163" name="Text Box 61"/>
              <p:cNvSpPr txBox="1">
                <a:spLocks noChangeArrowheads="1"/>
              </p:cNvSpPr>
              <p:nvPr/>
            </p:nvSpPr>
            <p:spPr bwMode="auto">
              <a:xfrm>
                <a:off x="4414" y="1498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6164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724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6165" name="Text Box 63"/>
              <p:cNvSpPr txBox="1">
                <a:spLocks noChangeArrowheads="1"/>
              </p:cNvSpPr>
              <p:nvPr/>
            </p:nvSpPr>
            <p:spPr bwMode="auto">
              <a:xfrm>
                <a:off x="4414" y="1950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a[3]</a:t>
                </a:r>
              </a:p>
            </p:txBody>
          </p:sp>
          <p:sp>
            <p:nvSpPr>
              <p:cNvPr id="6166" name="Text Box 64"/>
              <p:cNvSpPr txBox="1">
                <a:spLocks noChangeArrowheads="1"/>
              </p:cNvSpPr>
              <p:nvPr/>
            </p:nvSpPr>
            <p:spPr bwMode="auto">
              <a:xfrm>
                <a:off x="4260" y="217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a[4]</a:t>
                </a:r>
              </a:p>
            </p:txBody>
          </p:sp>
        </p:grpSp>
      </p:grp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73050" y="965200"/>
            <a:ext cx="6287299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a[5],*</a:t>
            </a:r>
            <a:r>
              <a:rPr lang="en-US" altLang="zh-CN" sz="2400" dirty="0" err="1"/>
              <a:t>pa,i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</a:p>
          <a:p>
            <a:r>
              <a:rPr lang="en-US" altLang="zh-CN" sz="2400" dirty="0"/>
              <a:t>    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]=i+1;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pa=a;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</a:p>
          <a:p>
            <a:r>
              <a:rPr lang="en-US" altLang="zh-CN" sz="2400" dirty="0"/>
              <a:t>    cout&lt;&lt;"*(pa+"&lt;&lt;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&lt;&lt;"):"&lt;&lt;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</a:p>
          <a:p>
            <a:r>
              <a:rPr lang="en-US" altLang="zh-CN" sz="2400" dirty="0"/>
              <a:t>    cout&lt;&lt;"*(a+"&lt;&lt;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&lt;&lt;"):"&lt;&lt;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</a:p>
          <a:p>
            <a:r>
              <a:rPr lang="en-US" altLang="zh-CN" sz="2400" dirty="0"/>
              <a:t>    cout&lt;&lt;"pa["&lt;&lt;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&lt;&lt;"]:"&lt;&lt;&lt;&lt;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=0;i&lt;5;i++)</a:t>
            </a:r>
          </a:p>
          <a:p>
            <a:r>
              <a:rPr lang="en-US" altLang="zh-CN" sz="2400" dirty="0"/>
              <a:t>    cout&lt;&lt;"a["&lt;&lt;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&lt;&lt;"]:"&lt;&lt;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}</a:t>
            </a: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762750" y="2019300"/>
            <a:ext cx="1162050" cy="1885950"/>
            <a:chOff x="4260" y="1272"/>
            <a:chExt cx="732" cy="1188"/>
          </a:xfrm>
        </p:grpSpPr>
        <p:sp>
          <p:nvSpPr>
            <p:cNvPr id="6155" name="Text Box 38"/>
            <p:cNvSpPr txBox="1">
              <a:spLocks noChangeArrowheads="1"/>
            </p:cNvSpPr>
            <p:nvPr/>
          </p:nvSpPr>
          <p:spPr bwMode="auto">
            <a:xfrm>
              <a:off x="4520" y="127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6156" name="Text Box 39"/>
            <p:cNvSpPr txBox="1">
              <a:spLocks noChangeArrowheads="1"/>
            </p:cNvSpPr>
            <p:nvPr/>
          </p:nvSpPr>
          <p:spPr bwMode="auto">
            <a:xfrm>
              <a:off x="4520" y="1498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6157" name="Text Box 40"/>
            <p:cNvSpPr txBox="1">
              <a:spLocks noChangeArrowheads="1"/>
            </p:cNvSpPr>
            <p:nvPr/>
          </p:nvSpPr>
          <p:spPr bwMode="auto">
            <a:xfrm>
              <a:off x="4520" y="172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6158" name="Text Box 41"/>
            <p:cNvSpPr txBox="1">
              <a:spLocks noChangeArrowheads="1"/>
            </p:cNvSpPr>
            <p:nvPr/>
          </p:nvSpPr>
          <p:spPr bwMode="auto">
            <a:xfrm>
              <a:off x="4520" y="1950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6159" name="Text Box 42"/>
            <p:cNvSpPr txBox="1">
              <a:spLocks noChangeArrowheads="1"/>
            </p:cNvSpPr>
            <p:nvPr/>
          </p:nvSpPr>
          <p:spPr bwMode="auto">
            <a:xfrm>
              <a:off x="4260" y="2172"/>
              <a:ext cx="73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8039100" y="1828800"/>
            <a:ext cx="844550" cy="457200"/>
            <a:chOff x="5064" y="1152"/>
            <a:chExt cx="532" cy="288"/>
          </a:xfrm>
        </p:grpSpPr>
        <p:sp>
          <p:nvSpPr>
            <p:cNvPr id="6153" name="Line 67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Text Box 68"/>
            <p:cNvSpPr txBox="1">
              <a:spLocks noChangeArrowheads="1"/>
            </p:cNvSpPr>
            <p:nvPr/>
          </p:nvSpPr>
          <p:spPr bwMode="auto">
            <a:xfrm>
              <a:off x="5301" y="1152"/>
              <a:ext cx="29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pa</a:t>
              </a:r>
            </a:p>
          </p:txBody>
        </p:sp>
      </p:grpSp>
      <p:pic>
        <p:nvPicPr>
          <p:cNvPr id="63559" name="Picture 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3650" y="382588"/>
            <a:ext cx="2800350" cy="64754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615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1026353" y="297070"/>
            <a:ext cx="4581525" cy="500063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例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 数组元素的引用方法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2279" y="1191937"/>
            <a:ext cx="8799443" cy="50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数组名作函数参数，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实参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形参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的对应关系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71261" y="2053190"/>
            <a:ext cx="4838700" cy="2606675"/>
            <a:chOff x="1392" y="2844"/>
            <a:chExt cx="2436" cy="1068"/>
          </a:xfrm>
        </p:grpSpPr>
        <p:sp>
          <p:nvSpPr>
            <p:cNvPr id="40981" name="Line 17"/>
            <p:cNvSpPr>
              <a:spLocks noChangeShapeType="1"/>
            </p:cNvSpPr>
            <p:nvPr/>
          </p:nvSpPr>
          <p:spPr bwMode="auto">
            <a:xfrm>
              <a:off x="2616" y="2844"/>
              <a:ext cx="0" cy="106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66" name="Line 16"/>
            <p:cNvSpPr>
              <a:spLocks noChangeShapeType="1"/>
            </p:cNvSpPr>
            <p:nvPr/>
          </p:nvSpPr>
          <p:spPr bwMode="auto">
            <a:xfrm>
              <a:off x="1392" y="3084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67" name="Line 18"/>
            <p:cNvSpPr>
              <a:spLocks noChangeShapeType="1"/>
            </p:cNvSpPr>
            <p:nvPr/>
          </p:nvSpPr>
          <p:spPr bwMode="auto">
            <a:xfrm>
              <a:off x="1392" y="3292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68" name="Line 19"/>
            <p:cNvSpPr>
              <a:spLocks noChangeShapeType="1"/>
            </p:cNvSpPr>
            <p:nvPr/>
          </p:nvSpPr>
          <p:spPr bwMode="auto">
            <a:xfrm>
              <a:off x="1392" y="3500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69" name="Line 20"/>
            <p:cNvSpPr>
              <a:spLocks noChangeShapeType="1"/>
            </p:cNvSpPr>
            <p:nvPr/>
          </p:nvSpPr>
          <p:spPr bwMode="auto">
            <a:xfrm>
              <a:off x="1404" y="3708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70" name="Text Box 22"/>
            <p:cNvSpPr txBox="1">
              <a:spLocks noChangeArrowheads="1"/>
            </p:cNvSpPr>
            <p:nvPr/>
          </p:nvSpPr>
          <p:spPr bwMode="auto">
            <a:xfrm>
              <a:off x="1752" y="2856"/>
              <a:ext cx="455" cy="215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  <a:ea typeface="宋体" pitchFamily="2" charset="-122"/>
                </a:rPr>
                <a:t>实参</a:t>
              </a:r>
            </a:p>
          </p:txBody>
        </p:sp>
        <p:sp>
          <p:nvSpPr>
            <p:cNvPr id="40971" name="Text Box 23"/>
            <p:cNvSpPr txBox="1">
              <a:spLocks noChangeArrowheads="1"/>
            </p:cNvSpPr>
            <p:nvPr/>
          </p:nvSpPr>
          <p:spPr bwMode="auto">
            <a:xfrm>
              <a:off x="2953" y="2856"/>
              <a:ext cx="455" cy="215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8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  <a:ea typeface="宋体" pitchFamily="2" charset="-122"/>
                </a:rPr>
                <a:t>形参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72" name="Text Box 24"/>
            <p:cNvSpPr txBox="1">
              <a:spLocks noChangeArrowheads="1"/>
            </p:cNvSpPr>
            <p:nvPr/>
          </p:nvSpPr>
          <p:spPr bwMode="auto">
            <a:xfrm>
              <a:off x="2901" y="3075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</a:p>
          </p:txBody>
        </p:sp>
        <p:sp>
          <p:nvSpPr>
            <p:cNvPr id="40973" name="Text Box 25"/>
            <p:cNvSpPr txBox="1">
              <a:spLocks noChangeArrowheads="1"/>
            </p:cNvSpPr>
            <p:nvPr/>
          </p:nvSpPr>
          <p:spPr bwMode="auto">
            <a:xfrm>
              <a:off x="2822" y="3283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74" name="Text Box 26"/>
            <p:cNvSpPr txBox="1">
              <a:spLocks noChangeArrowheads="1"/>
            </p:cNvSpPr>
            <p:nvPr/>
          </p:nvSpPr>
          <p:spPr bwMode="auto">
            <a:xfrm>
              <a:off x="2901" y="3489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</a:p>
          </p:txBody>
        </p:sp>
        <p:sp>
          <p:nvSpPr>
            <p:cNvPr id="40975" name="Text Box 27"/>
            <p:cNvSpPr txBox="1">
              <a:spLocks noChangeArrowheads="1"/>
            </p:cNvSpPr>
            <p:nvPr/>
          </p:nvSpPr>
          <p:spPr bwMode="auto">
            <a:xfrm>
              <a:off x="2822" y="3696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</a:p>
          </p:txBody>
        </p:sp>
        <p:sp>
          <p:nvSpPr>
            <p:cNvPr id="40976" name="Text Box 28"/>
            <p:cNvSpPr txBox="1">
              <a:spLocks noChangeArrowheads="1"/>
            </p:cNvSpPr>
            <p:nvPr/>
          </p:nvSpPr>
          <p:spPr bwMode="auto">
            <a:xfrm>
              <a:off x="1700" y="3075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</a:p>
          </p:txBody>
        </p:sp>
        <p:sp>
          <p:nvSpPr>
            <p:cNvPr id="40977" name="Text Box 29"/>
            <p:cNvSpPr txBox="1">
              <a:spLocks noChangeArrowheads="1"/>
            </p:cNvSpPr>
            <p:nvPr/>
          </p:nvSpPr>
          <p:spPr bwMode="auto">
            <a:xfrm>
              <a:off x="1700" y="3283"/>
              <a:ext cx="559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339933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78" name="Text Box 30"/>
            <p:cNvSpPr txBox="1">
              <a:spLocks noChangeArrowheads="1"/>
            </p:cNvSpPr>
            <p:nvPr/>
          </p:nvSpPr>
          <p:spPr bwMode="auto">
            <a:xfrm>
              <a:off x="1623" y="3489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979" name="Text Box 31"/>
            <p:cNvSpPr txBox="1">
              <a:spLocks noChangeArrowheads="1"/>
            </p:cNvSpPr>
            <p:nvPr/>
          </p:nvSpPr>
          <p:spPr bwMode="auto">
            <a:xfrm>
              <a:off x="1623" y="3696"/>
              <a:ext cx="715" cy="19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</a:p>
          </p:txBody>
        </p:sp>
      </p:grpSp>
      <p:sp>
        <p:nvSpPr>
          <p:cNvPr id="23" name="Rectangle 9"/>
          <p:cNvSpPr txBox="1">
            <a:spLocks noChangeArrowheads="1"/>
          </p:cNvSpPr>
          <p:nvPr/>
        </p:nvSpPr>
        <p:spPr bwMode="auto">
          <a:xfrm>
            <a:off x="1083120" y="331017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数组名或指针作形参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59180" y="1928185"/>
            <a:ext cx="3443288" cy="1490663"/>
            <a:chOff x="3275" y="244"/>
            <a:chExt cx="2169" cy="939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323" y="244"/>
              <a:ext cx="2066" cy="211"/>
              <a:chOff x="3312" y="633"/>
              <a:chExt cx="2066" cy="211"/>
            </a:xfrm>
          </p:grpSpPr>
          <p:sp>
            <p:nvSpPr>
              <p:cNvPr id="7251" name="Line 17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2" name="Line 18"/>
              <p:cNvSpPr>
                <a:spLocks noChangeShapeType="1"/>
              </p:cNvSpPr>
              <p:nvPr/>
            </p:nvSpPr>
            <p:spPr bwMode="auto">
              <a:xfrm>
                <a:off x="5378" y="633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3" name="Line 19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20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47" name="Line 20"/>
            <p:cNvSpPr>
              <a:spLocks noChangeShapeType="1"/>
            </p:cNvSpPr>
            <p:nvPr/>
          </p:nvSpPr>
          <p:spPr bwMode="auto">
            <a:xfrm flipV="1">
              <a:off x="3311" y="844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8" name="Line 21"/>
            <p:cNvSpPr>
              <a:spLocks noChangeShapeType="1"/>
            </p:cNvSpPr>
            <p:nvPr/>
          </p:nvSpPr>
          <p:spPr bwMode="auto">
            <a:xfrm flipV="1">
              <a:off x="5352" y="829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Text Box 22"/>
            <p:cNvSpPr txBox="1">
              <a:spLocks noChangeArrowheads="1"/>
            </p:cNvSpPr>
            <p:nvPr/>
          </p:nvSpPr>
          <p:spPr bwMode="auto">
            <a:xfrm>
              <a:off x="3275" y="95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i</a:t>
              </a:r>
            </a:p>
          </p:txBody>
        </p:sp>
        <p:sp>
          <p:nvSpPr>
            <p:cNvPr id="7250" name="Text Box 23"/>
            <p:cNvSpPr txBox="1">
              <a:spLocks noChangeArrowheads="1"/>
            </p:cNvSpPr>
            <p:nvPr/>
          </p:nvSpPr>
          <p:spPr bwMode="auto">
            <a:xfrm>
              <a:off x="5287" y="95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j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400329" y="2148848"/>
            <a:ext cx="4467225" cy="766762"/>
            <a:chOff x="2664" y="383"/>
            <a:chExt cx="2814" cy="483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189" y="383"/>
              <a:ext cx="2289" cy="471"/>
              <a:chOff x="3167" y="806"/>
              <a:chExt cx="2289" cy="471"/>
            </a:xfrm>
          </p:grpSpPr>
          <p:sp>
            <p:nvSpPr>
              <p:cNvPr id="7235" name="Text Box 26"/>
              <p:cNvSpPr txBox="1">
                <a:spLocks noChangeArrowheads="1"/>
              </p:cNvSpPr>
              <p:nvPr/>
            </p:nvSpPr>
            <p:spPr bwMode="auto">
              <a:xfrm>
                <a:off x="3167" y="1011"/>
                <a:ext cx="22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/>
                  <a:t> 3    7   9   11  0    6    7    5   4   2</a:t>
                </a:r>
              </a:p>
            </p:txBody>
          </p:sp>
          <p:sp>
            <p:nvSpPr>
              <p:cNvPr id="7236" name="Line 27"/>
              <p:cNvSpPr>
                <a:spLocks noChangeShapeType="1"/>
              </p:cNvSpPr>
              <p:nvPr/>
            </p:nvSpPr>
            <p:spPr bwMode="auto">
              <a:xfrm>
                <a:off x="3423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Line 28"/>
              <p:cNvSpPr>
                <a:spLocks noChangeShapeType="1"/>
              </p:cNvSpPr>
              <p:nvPr/>
            </p:nvSpPr>
            <p:spPr bwMode="auto">
              <a:xfrm>
                <a:off x="3645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Line 29"/>
              <p:cNvSpPr>
                <a:spLocks noChangeShapeType="1"/>
              </p:cNvSpPr>
              <p:nvPr/>
            </p:nvSpPr>
            <p:spPr bwMode="auto">
              <a:xfrm>
                <a:off x="386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Line 30"/>
              <p:cNvSpPr>
                <a:spLocks noChangeShapeType="1"/>
              </p:cNvSpPr>
              <p:nvPr/>
            </p:nvSpPr>
            <p:spPr bwMode="auto">
              <a:xfrm>
                <a:off x="4090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0" name="Line 31"/>
              <p:cNvSpPr>
                <a:spLocks noChangeShapeType="1"/>
              </p:cNvSpPr>
              <p:nvPr/>
            </p:nvSpPr>
            <p:spPr bwMode="auto">
              <a:xfrm>
                <a:off x="431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Line 32"/>
              <p:cNvSpPr>
                <a:spLocks noChangeShapeType="1"/>
              </p:cNvSpPr>
              <p:nvPr/>
            </p:nvSpPr>
            <p:spPr bwMode="auto">
              <a:xfrm>
                <a:off x="4534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Line 33"/>
              <p:cNvSpPr>
                <a:spLocks noChangeShapeType="1"/>
              </p:cNvSpPr>
              <p:nvPr/>
            </p:nvSpPr>
            <p:spPr bwMode="auto">
              <a:xfrm>
                <a:off x="475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Line 34"/>
              <p:cNvSpPr>
                <a:spLocks noChangeShapeType="1"/>
              </p:cNvSpPr>
              <p:nvPr/>
            </p:nvSpPr>
            <p:spPr bwMode="auto">
              <a:xfrm>
                <a:off x="4979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4" name="Line 35"/>
              <p:cNvSpPr>
                <a:spLocks noChangeShapeType="1"/>
              </p:cNvSpPr>
              <p:nvPr/>
            </p:nvSpPr>
            <p:spPr bwMode="auto">
              <a:xfrm>
                <a:off x="520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Text Box 36"/>
              <p:cNvSpPr txBox="1">
                <a:spLocks noChangeArrowheads="1"/>
              </p:cNvSpPr>
              <p:nvPr/>
            </p:nvSpPr>
            <p:spPr bwMode="auto">
              <a:xfrm>
                <a:off x="3220" y="806"/>
                <a:ext cx="2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r>
                  <a:rPr lang="en-US" altLang="zh-CN" dirty="0"/>
                  <a:t>0   1    2   3    4    5    6   7    8    9</a:t>
                </a:r>
              </a:p>
            </p:txBody>
          </p:sp>
        </p:grpSp>
        <p:sp>
          <p:nvSpPr>
            <p:cNvPr id="7234" name="Text Box 37"/>
            <p:cNvSpPr txBox="1">
              <a:spLocks noChangeArrowheads="1"/>
            </p:cNvSpPr>
            <p:nvPr/>
          </p:nvSpPr>
          <p:spPr bwMode="auto">
            <a:xfrm>
              <a:off x="2664" y="616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765578" y="1928185"/>
            <a:ext cx="2746375" cy="1430338"/>
            <a:chOff x="3531" y="244"/>
            <a:chExt cx="1730" cy="901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3545" y="244"/>
              <a:ext cx="1583" cy="200"/>
              <a:chOff x="3545" y="244"/>
              <a:chExt cx="1583" cy="200"/>
            </a:xfrm>
          </p:grpSpPr>
          <p:sp>
            <p:nvSpPr>
              <p:cNvPr id="7230" name="Line 40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Line 41"/>
              <p:cNvSpPr>
                <a:spLocks noChangeShapeType="1"/>
              </p:cNvSpPr>
              <p:nvPr/>
            </p:nvSpPr>
            <p:spPr bwMode="auto">
              <a:xfrm>
                <a:off x="5128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2" name="Line 42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1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3531" y="839"/>
              <a:ext cx="157" cy="306"/>
              <a:chOff x="3531" y="844"/>
              <a:chExt cx="157" cy="306"/>
            </a:xfrm>
          </p:grpSpPr>
          <p:sp>
            <p:nvSpPr>
              <p:cNvPr id="7228" name="Line 44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Text Box 45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</a:p>
            </p:txBody>
          </p:sp>
        </p:grp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5104" y="839"/>
              <a:ext cx="157" cy="306"/>
              <a:chOff x="3531" y="844"/>
              <a:chExt cx="157" cy="306"/>
            </a:xfrm>
          </p:grpSpPr>
          <p:sp>
            <p:nvSpPr>
              <p:cNvPr id="7226" name="Line 47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Text Box 48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6121180" y="1928185"/>
            <a:ext cx="2033588" cy="1430338"/>
            <a:chOff x="3755" y="244"/>
            <a:chExt cx="1281" cy="901"/>
          </a:xfrm>
        </p:grpSpPr>
        <p:sp>
          <p:nvSpPr>
            <p:cNvPr id="7214" name="Line 50"/>
            <p:cNvSpPr>
              <a:spLocks noChangeShapeType="1"/>
            </p:cNvSpPr>
            <p:nvPr/>
          </p:nvSpPr>
          <p:spPr bwMode="auto">
            <a:xfrm>
              <a:off x="3771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51"/>
            <p:cNvSpPr>
              <a:spLocks noChangeShapeType="1"/>
            </p:cNvSpPr>
            <p:nvPr/>
          </p:nvSpPr>
          <p:spPr bwMode="auto">
            <a:xfrm>
              <a:off x="4901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3755" y="839"/>
              <a:ext cx="157" cy="306"/>
              <a:chOff x="3531" y="844"/>
              <a:chExt cx="157" cy="306"/>
            </a:xfrm>
          </p:grpSpPr>
          <p:sp>
            <p:nvSpPr>
              <p:cNvPr id="7221" name="Line 5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Text Box 5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</a:p>
            </p:txBody>
          </p:sp>
        </p:grp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4879" y="839"/>
              <a:ext cx="157" cy="306"/>
              <a:chOff x="3531" y="844"/>
              <a:chExt cx="157" cy="306"/>
            </a:xfrm>
          </p:grpSpPr>
          <p:sp>
            <p:nvSpPr>
              <p:cNvPr id="7219" name="Line 5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0" name="Text Box 5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</a:p>
            </p:txBody>
          </p:sp>
        </p:grpSp>
        <p:sp>
          <p:nvSpPr>
            <p:cNvPr id="7218" name="Line 58"/>
            <p:cNvSpPr>
              <a:spLocks noChangeShapeType="1"/>
            </p:cNvSpPr>
            <p:nvPr/>
          </p:nvSpPr>
          <p:spPr bwMode="auto">
            <a:xfrm>
              <a:off x="3767" y="24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478369" y="1928185"/>
            <a:ext cx="1319213" cy="1430338"/>
            <a:chOff x="3980" y="244"/>
            <a:chExt cx="831" cy="901"/>
          </a:xfrm>
        </p:grpSpPr>
        <p:sp>
          <p:nvSpPr>
            <p:cNvPr id="7205" name="Line 60"/>
            <p:cNvSpPr>
              <a:spLocks noChangeShapeType="1"/>
            </p:cNvSpPr>
            <p:nvPr/>
          </p:nvSpPr>
          <p:spPr bwMode="auto">
            <a:xfrm>
              <a:off x="3997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61"/>
            <p:cNvSpPr>
              <a:spLocks noChangeShapeType="1"/>
            </p:cNvSpPr>
            <p:nvPr/>
          </p:nvSpPr>
          <p:spPr bwMode="auto">
            <a:xfrm>
              <a:off x="4675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3980" y="839"/>
              <a:ext cx="157" cy="306"/>
              <a:chOff x="3531" y="844"/>
              <a:chExt cx="157" cy="306"/>
            </a:xfrm>
          </p:grpSpPr>
          <p:sp>
            <p:nvSpPr>
              <p:cNvPr id="7212" name="Line 6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Text Box 6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</a:p>
            </p:txBody>
          </p:sp>
        </p:grpSp>
        <p:grpSp>
          <p:nvGrpSpPr>
            <p:cNvPr id="15" name="Group 65"/>
            <p:cNvGrpSpPr>
              <a:grpSpLocks/>
            </p:cNvGrpSpPr>
            <p:nvPr/>
          </p:nvGrpSpPr>
          <p:grpSpPr bwMode="auto">
            <a:xfrm>
              <a:off x="4654" y="839"/>
              <a:ext cx="157" cy="306"/>
              <a:chOff x="3531" y="844"/>
              <a:chExt cx="157" cy="306"/>
            </a:xfrm>
          </p:grpSpPr>
          <p:sp>
            <p:nvSpPr>
              <p:cNvPr id="7210" name="Line 6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Text Box 6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</a:p>
            </p:txBody>
          </p:sp>
        </p:grpSp>
        <p:sp>
          <p:nvSpPr>
            <p:cNvPr id="7209" name="Line 68"/>
            <p:cNvSpPr>
              <a:spLocks noChangeShapeType="1"/>
            </p:cNvSpPr>
            <p:nvPr/>
          </p:nvSpPr>
          <p:spPr bwMode="auto">
            <a:xfrm>
              <a:off x="4001" y="24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6835560" y="1928185"/>
            <a:ext cx="604838" cy="1430338"/>
            <a:chOff x="4205" y="244"/>
            <a:chExt cx="381" cy="901"/>
          </a:xfrm>
        </p:grpSpPr>
        <p:sp>
          <p:nvSpPr>
            <p:cNvPr id="7196" name="Line 70"/>
            <p:cNvSpPr>
              <a:spLocks noChangeShapeType="1"/>
            </p:cNvSpPr>
            <p:nvPr/>
          </p:nvSpPr>
          <p:spPr bwMode="auto">
            <a:xfrm>
              <a:off x="4223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71"/>
            <p:cNvSpPr>
              <a:spLocks noChangeShapeType="1"/>
            </p:cNvSpPr>
            <p:nvPr/>
          </p:nvSpPr>
          <p:spPr bwMode="auto">
            <a:xfrm>
              <a:off x="4449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4429" y="839"/>
              <a:ext cx="157" cy="306"/>
              <a:chOff x="3531" y="844"/>
              <a:chExt cx="157" cy="306"/>
            </a:xfrm>
          </p:grpSpPr>
          <p:sp>
            <p:nvSpPr>
              <p:cNvPr id="7203" name="Line 7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Text Box 7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4205" y="839"/>
              <a:ext cx="157" cy="306"/>
              <a:chOff x="3531" y="844"/>
              <a:chExt cx="157" cy="306"/>
            </a:xfrm>
          </p:grpSpPr>
          <p:sp>
            <p:nvSpPr>
              <p:cNvPr id="7201" name="Line 7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Text Box 7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i</a:t>
                </a:r>
              </a:p>
            </p:txBody>
          </p:sp>
        </p:grpSp>
        <p:sp>
          <p:nvSpPr>
            <p:cNvPr id="7200" name="Line 78"/>
            <p:cNvSpPr>
              <a:spLocks noChangeShapeType="1"/>
            </p:cNvSpPr>
            <p:nvPr/>
          </p:nvSpPr>
          <p:spPr bwMode="auto">
            <a:xfrm flipV="1">
              <a:off x="4223" y="244"/>
              <a:ext cx="22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6360892" y="2448888"/>
            <a:ext cx="1462087" cy="369888"/>
            <a:chOff x="3906" y="1484"/>
            <a:chExt cx="921" cy="233"/>
          </a:xfrm>
        </p:grpSpPr>
        <p:sp>
          <p:nvSpPr>
            <p:cNvPr id="7194" name="Text Box 80"/>
            <p:cNvSpPr txBox="1">
              <a:spLocks noChangeArrowheads="1"/>
            </p:cNvSpPr>
            <p:nvPr/>
          </p:nvSpPr>
          <p:spPr bwMode="auto">
            <a:xfrm>
              <a:off x="4557" y="1484"/>
              <a:ext cx="270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7195" name="Text Box 81"/>
            <p:cNvSpPr txBox="1">
              <a:spLocks noChangeArrowheads="1"/>
            </p:cNvSpPr>
            <p:nvPr/>
          </p:nvSpPr>
          <p:spPr bwMode="auto">
            <a:xfrm>
              <a:off x="3906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7</a:t>
              </a: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6716487" y="2448888"/>
            <a:ext cx="669924" cy="369888"/>
            <a:chOff x="4130" y="1484"/>
            <a:chExt cx="422" cy="233"/>
          </a:xfrm>
        </p:grpSpPr>
        <p:sp>
          <p:nvSpPr>
            <p:cNvPr id="7192" name="Text Box 83"/>
            <p:cNvSpPr txBox="1">
              <a:spLocks noChangeArrowheads="1"/>
            </p:cNvSpPr>
            <p:nvPr/>
          </p:nvSpPr>
          <p:spPr bwMode="auto">
            <a:xfrm>
              <a:off x="4130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3" name="Text Box 84"/>
            <p:cNvSpPr txBox="1">
              <a:spLocks noChangeArrowheads="1"/>
            </p:cNvSpPr>
            <p:nvPr/>
          </p:nvSpPr>
          <p:spPr bwMode="auto">
            <a:xfrm>
              <a:off x="4355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0</a:t>
              </a:r>
            </a:p>
          </p:txBody>
        </p:sp>
      </p:grpSp>
      <p:grpSp>
        <p:nvGrpSpPr>
          <p:cNvPr id="21" name="Group 85"/>
          <p:cNvGrpSpPr>
            <a:grpSpLocks/>
          </p:cNvGrpSpPr>
          <p:nvPr/>
        </p:nvGrpSpPr>
        <p:grpSpPr bwMode="auto">
          <a:xfrm>
            <a:off x="5986241" y="2448888"/>
            <a:ext cx="2092324" cy="369888"/>
            <a:chOff x="3682" y="1484"/>
            <a:chExt cx="1318" cy="233"/>
          </a:xfrm>
        </p:grpSpPr>
        <p:sp>
          <p:nvSpPr>
            <p:cNvPr id="7190" name="Text Box 86"/>
            <p:cNvSpPr txBox="1">
              <a:spLocks noChangeArrowheads="1"/>
            </p:cNvSpPr>
            <p:nvPr/>
          </p:nvSpPr>
          <p:spPr bwMode="auto">
            <a:xfrm>
              <a:off x="3682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1" name="Text Box 87"/>
            <p:cNvSpPr txBox="1">
              <a:spLocks noChangeArrowheads="1"/>
            </p:cNvSpPr>
            <p:nvPr/>
          </p:nvSpPr>
          <p:spPr bwMode="auto">
            <a:xfrm>
              <a:off x="4803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9</a:t>
              </a:r>
            </a:p>
          </p:txBody>
        </p:sp>
      </p:grp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5668741" y="2448888"/>
            <a:ext cx="2803524" cy="369888"/>
            <a:chOff x="3458" y="1484"/>
            <a:chExt cx="1766" cy="233"/>
          </a:xfrm>
        </p:grpSpPr>
        <p:sp>
          <p:nvSpPr>
            <p:cNvPr id="7188" name="Text Box 89"/>
            <p:cNvSpPr txBox="1">
              <a:spLocks noChangeArrowheads="1"/>
            </p:cNvSpPr>
            <p:nvPr/>
          </p:nvSpPr>
          <p:spPr bwMode="auto">
            <a:xfrm>
              <a:off x="3458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89" name="Text Box 90"/>
            <p:cNvSpPr txBox="1">
              <a:spLocks noChangeArrowheads="1"/>
            </p:cNvSpPr>
            <p:nvPr/>
          </p:nvSpPr>
          <p:spPr bwMode="auto">
            <a:xfrm>
              <a:off x="5027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7</a:t>
              </a:r>
            </a:p>
          </p:txBody>
        </p: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5352830" y="2448888"/>
            <a:ext cx="3516313" cy="369888"/>
            <a:chOff x="3234" y="1484"/>
            <a:chExt cx="2215" cy="233"/>
          </a:xfrm>
        </p:grpSpPr>
        <p:sp>
          <p:nvSpPr>
            <p:cNvPr id="7186" name="Text Box 92"/>
            <p:cNvSpPr txBox="1">
              <a:spLocks noChangeArrowheads="1"/>
            </p:cNvSpPr>
            <p:nvPr/>
          </p:nvSpPr>
          <p:spPr bwMode="auto">
            <a:xfrm>
              <a:off x="3234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87" name="Text Box 93"/>
            <p:cNvSpPr txBox="1">
              <a:spLocks noChangeArrowheads="1"/>
            </p:cNvSpPr>
            <p:nvPr/>
          </p:nvSpPr>
          <p:spPr bwMode="auto">
            <a:xfrm>
              <a:off x="5252" y="1484"/>
              <a:ext cx="197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sp>
        <p:nvSpPr>
          <p:cNvPr id="7182" name="Text Box 96"/>
          <p:cNvSpPr txBox="1">
            <a:spLocks noChangeArrowheads="1"/>
          </p:cNvSpPr>
          <p:nvPr/>
        </p:nvSpPr>
        <p:spPr bwMode="auto">
          <a:xfrm>
            <a:off x="255182" y="1058671"/>
            <a:ext cx="4901609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x[ ]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m=n/2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{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j=n-1-i;</a:t>
            </a:r>
          </a:p>
          <a:p>
            <a:r>
              <a:rPr lang="en-US" altLang="zh-CN" sz="2400" dirty="0"/>
              <a:t>         t=x[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]=x[j];  x[j]=t;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a[10]={3,7,9,11,0,6,7,5,4,2};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inv(a,10);</a:t>
            </a:r>
          </a:p>
          <a:p>
            <a:r>
              <a:rPr lang="en-US" altLang="zh-CN" sz="2400" dirty="0"/>
              <a:t>    cout&lt;&lt;“result:\n";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</a:p>
          <a:p>
            <a:r>
              <a:rPr lang="en-US" altLang="zh-CN" sz="2400" dirty="0"/>
              <a:t>       cout&lt;&lt;a[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]&lt;&lt;“ “;</a:t>
            </a:r>
          </a:p>
          <a:p>
            <a:r>
              <a:rPr lang="en-US" altLang="zh-CN" sz="2400" dirty="0"/>
              <a:t>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143457" name="Text Box 97"/>
          <p:cNvSpPr txBox="1">
            <a:spLocks noChangeArrowheads="1"/>
          </p:cNvSpPr>
          <p:nvPr/>
        </p:nvSpPr>
        <p:spPr bwMode="auto">
          <a:xfrm>
            <a:off x="6333630" y="1374128"/>
            <a:ext cx="649835" cy="371513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ea typeface="隶书" pitchFamily="49" charset="-122"/>
              </a:rPr>
              <a:t>m=4</a:t>
            </a:r>
          </a:p>
        </p:txBody>
      </p:sp>
      <p:sp>
        <p:nvSpPr>
          <p:cNvPr id="7184" name="Rectangle 99"/>
          <p:cNvSpPr>
            <a:spLocks noGrp="1" noChangeArrowheads="1"/>
          </p:cNvSpPr>
          <p:nvPr>
            <p:ph type="title" idx="4294967295"/>
          </p:nvPr>
        </p:nvSpPr>
        <p:spPr>
          <a:xfrm>
            <a:off x="1075081" y="363814"/>
            <a:ext cx="6657561" cy="4826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  将数组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zh-CN" sz="2400" b="1" dirty="0">
                <a:solidFill>
                  <a:schemeClr val="tx1"/>
                </a:solidFill>
                <a:ea typeface="宋体" pitchFamily="2" charset="-122"/>
              </a:rPr>
              <a:t>中的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zh-CN" altLang="zh-CN" sz="2400" b="1" dirty="0">
                <a:solidFill>
                  <a:schemeClr val="tx1"/>
                </a:solidFill>
                <a:ea typeface="宋体" pitchFamily="2" charset="-122"/>
              </a:rPr>
              <a:t>个整数按相反顺序存放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85" name="AutoShape 94"/>
          <p:cNvSpPr>
            <a:spLocks noChangeArrowheads="1"/>
          </p:cNvSpPr>
          <p:nvPr/>
        </p:nvSpPr>
        <p:spPr bwMode="auto">
          <a:xfrm>
            <a:off x="5693883" y="4501892"/>
            <a:ext cx="2791149" cy="400110"/>
          </a:xfrm>
          <a:prstGeom prst="wedgeRectCallout">
            <a:avLst>
              <a:gd name="adj1" fmla="val -157373"/>
              <a:gd name="adj2" fmla="val -14106"/>
            </a:avLst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实参与形参均用数组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982663" y="1225689"/>
            <a:ext cx="4808537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inv(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*p,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*j, m=n/2;</a:t>
            </a:r>
          </a:p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=x;  j=x+n-1;  p=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x+m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zh-CN" sz="2400" dirty="0"/>
              <a:t>    for(;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p;i</a:t>
            </a:r>
            <a:r>
              <a:rPr lang="en-US" altLang="zh-CN" sz="2400" dirty="0"/>
              <a:t>++,j--)</a:t>
            </a:r>
          </a:p>
          <a:p>
            <a:r>
              <a:rPr lang="en-US" altLang="zh-CN" sz="2400" dirty="0"/>
              <a:t>    {  t=*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=*j;  *j=t; 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a[10]={3,7,9,11,0,6,7,5,4,2};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,10);</a:t>
            </a:r>
          </a:p>
          <a:p>
            <a:r>
              <a:rPr lang="en-US" altLang="zh-CN" sz="2400" dirty="0"/>
              <a:t>    cout&lt;&lt;“result:\n";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</a:p>
          <a:p>
            <a:r>
              <a:rPr lang="en-US" altLang="zh-CN" sz="2400" dirty="0"/>
              <a:t>        cout&lt;&lt;a[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]&lt;&lt;“ “;</a:t>
            </a:r>
          </a:p>
          <a:p>
            <a:r>
              <a:rPr lang="en-US" altLang="zh-CN" sz="2400" dirty="0"/>
              <a:t>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>
            <a:off x="6343650" y="4121150"/>
            <a:ext cx="2038350" cy="707886"/>
          </a:xfrm>
          <a:prstGeom prst="wedgeRectCallout">
            <a:avLst>
              <a:gd name="adj1" fmla="val -189245"/>
              <a:gd name="adj2" fmla="val -4677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实参用数组,形参用指针变量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9"/>
          <p:cNvSpPr txBox="1">
            <a:spLocks noChangeArrowheads="1"/>
          </p:cNvSpPr>
          <p:nvPr/>
        </p:nvSpPr>
        <p:spPr bwMode="auto">
          <a:xfrm>
            <a:off x="1100481" y="376514"/>
            <a:ext cx="6657561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  将数组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个整数按相反顺序存放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96">
            <a:extLst>
              <a:ext uri="{FF2B5EF4-FFF2-40B4-BE49-F238E27FC236}">
                <a16:creationId xmlns:a16="http://schemas.microsoft.com/office/drawing/2014/main" id="{EBAFDA72-A7C4-4C3D-9822-D6E1BE51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103" y="1225689"/>
            <a:ext cx="414718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x[ ]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m=n/2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{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j=n-1-i;</a:t>
            </a:r>
          </a:p>
          <a:p>
            <a:r>
              <a:rPr lang="en-US" altLang="zh-CN" sz="2400" dirty="0"/>
              <a:t>       t=x[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]=x[j];  x[j]=t;}</a:t>
            </a:r>
          </a:p>
          <a:p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44600" y="1225689"/>
            <a:ext cx="367761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inv(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,*j,*</a:t>
            </a:r>
            <a:r>
              <a:rPr lang="en-US" altLang="zh-CN" sz="2400" dirty="0" err="1"/>
              <a:t>p,m</a:t>
            </a:r>
            <a:r>
              <a:rPr lang="en-US" altLang="zh-CN" sz="2400" dirty="0"/>
              <a:t>=n/2;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=x;  j=x+n-1;  p=</a:t>
            </a:r>
            <a:r>
              <a:rPr lang="en-US" altLang="zh-CN" sz="2400" dirty="0" err="1"/>
              <a:t>x+m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for(;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p;i</a:t>
            </a:r>
            <a:r>
              <a:rPr lang="en-US" altLang="zh-CN" sz="2400" dirty="0"/>
              <a:t>++,j--)</a:t>
            </a:r>
          </a:p>
          <a:p>
            <a:r>
              <a:rPr lang="en-US" altLang="zh-CN" sz="2400" dirty="0"/>
              <a:t>    {  t=*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=*j;  *j=t; 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i,a</a:t>
            </a:r>
            <a:r>
              <a:rPr lang="en-US" altLang="zh-CN" sz="2400" dirty="0"/>
              <a:t>[10],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p=a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=0;i&lt;10;i++,p++)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&gt;&gt;*p;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p=a;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,10);</a:t>
            </a:r>
          </a:p>
          <a:p>
            <a:r>
              <a:rPr lang="en-US" altLang="zh-CN" sz="2400" dirty="0"/>
              <a:t>    cout&lt;&lt;“result:\n";</a:t>
            </a:r>
          </a:p>
          <a:p>
            <a:r>
              <a:rPr lang="en-US" altLang="zh-CN" sz="2400" dirty="0"/>
              <a:t>    for(p=</a:t>
            </a:r>
            <a:r>
              <a:rPr lang="en-US" altLang="zh-CN" sz="2400" dirty="0" err="1"/>
              <a:t>a;p</a:t>
            </a:r>
            <a:r>
              <a:rPr lang="en-US" altLang="zh-CN" sz="2400" dirty="0"/>
              <a:t>&lt;a+10;p++)</a:t>
            </a:r>
          </a:p>
          <a:p>
            <a:r>
              <a:rPr lang="en-US" altLang="zh-CN" sz="2400" dirty="0"/>
              <a:t>       cout&lt;&lt;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</a:t>
            </a:r>
            <a:r>
              <a:rPr lang="en-US" altLang="zh-CN" sz="2400" dirty="0"/>
              <a:t>&lt;&lt;“ “;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082737" y="2416146"/>
            <a:ext cx="1876425" cy="707886"/>
          </a:xfrm>
          <a:prstGeom prst="wedgeRectCallout">
            <a:avLst>
              <a:gd name="adj1" fmla="val -116711"/>
              <a:gd name="adj2" fmla="val 306342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实参与形参均用指针变量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9"/>
          <p:cNvSpPr txBox="1">
            <a:spLocks noChangeArrowheads="1"/>
          </p:cNvSpPr>
          <p:nvPr/>
        </p:nvSpPr>
        <p:spPr bwMode="auto">
          <a:xfrm>
            <a:off x="1062381" y="389214"/>
            <a:ext cx="6657561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  将数组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个整数按相反顺序存放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（</a:t>
            </a:r>
            <a:r>
              <a:rPr lang="en-US" altLang="zh-CN" sz="2400" dirty="0">
                <a:latin typeface="+mj-lt"/>
                <a:ea typeface="宋体" pitchFamily="2" charset="-122"/>
                <a:cs typeface="+mj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D09D31F-D0C2-431C-97C0-72EC1FD1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824" y="3429000"/>
            <a:ext cx="3411948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main()</a:t>
            </a:r>
          </a:p>
          <a:p>
            <a:r>
              <a:rPr lang="en-US" altLang="zh-CN" sz="2400" dirty="0"/>
              <a:t>{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,*p=new int[10];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C00000"/>
                </a:solidFill>
              </a:rPr>
              <a:t>cin</a:t>
            </a:r>
            <a:r>
              <a:rPr lang="en-US" altLang="zh-CN" sz="2400" dirty="0">
                <a:solidFill>
                  <a:srgbClr val="C00000"/>
                </a:solidFill>
              </a:rPr>
              <a:t>&gt;&gt;*(</a:t>
            </a:r>
            <a:r>
              <a:rPr lang="en-US" altLang="zh-CN" sz="2400" dirty="0" err="1">
                <a:solidFill>
                  <a:srgbClr val="C00000"/>
                </a:solidFill>
              </a:rPr>
              <a:t>p+i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sz="2400" dirty="0"/>
              <a:t>    inv(p,10);</a:t>
            </a:r>
          </a:p>
          <a:p>
            <a:r>
              <a:rPr lang="en-US" altLang="zh-CN" sz="2400" dirty="0"/>
              <a:t>    cout&lt;&lt;"result:\n";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      cout&lt;&lt;*(</a:t>
            </a:r>
            <a:r>
              <a:rPr lang="en-US" altLang="zh-CN" sz="2400" dirty="0" err="1">
                <a:solidFill>
                  <a:srgbClr val="C00000"/>
                </a:solidFill>
              </a:rPr>
              <a:t>p+i</a:t>
            </a:r>
            <a:r>
              <a:rPr lang="en-US" altLang="zh-CN" sz="2400" dirty="0">
                <a:solidFill>
                  <a:srgbClr val="C00000"/>
                </a:solidFill>
              </a:rPr>
              <a:t>)&lt;&lt;" ";</a:t>
            </a:r>
          </a:p>
          <a:p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96"/>
          <p:cNvSpPr txBox="1">
            <a:spLocks noChangeArrowheads="1"/>
          </p:cNvSpPr>
          <p:nvPr/>
        </p:nvSpPr>
        <p:spPr bwMode="auto">
          <a:xfrm>
            <a:off x="1200150" y="1225689"/>
            <a:ext cx="4431021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x[ ]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m=n/2;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{  j=n-1-i;</a:t>
            </a:r>
          </a:p>
          <a:p>
            <a:r>
              <a:rPr lang="en-US" altLang="zh-CN" sz="2400" dirty="0"/>
              <a:t>       t=x[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]=x[j];  x[j]=t; 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a[10],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*p=a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=0;i&lt;10;i++,p++)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&gt;&gt;*p;</a:t>
            </a:r>
          </a:p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p=a,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,10);</a:t>
            </a:r>
          </a:p>
          <a:p>
            <a:r>
              <a:rPr lang="en-US" altLang="zh-CN" sz="2400" dirty="0"/>
              <a:t>    cout&lt;&lt;“result:\n";</a:t>
            </a:r>
          </a:p>
          <a:p>
            <a:r>
              <a:rPr lang="en-US" altLang="zh-CN" sz="2400" dirty="0"/>
              <a:t>    for(p=</a:t>
            </a:r>
            <a:r>
              <a:rPr lang="en-US" altLang="zh-CN" sz="2400" dirty="0" err="1"/>
              <a:t>a;p</a:t>
            </a:r>
            <a:r>
              <a:rPr lang="en-US" altLang="zh-CN" sz="2400" dirty="0"/>
              <a:t>&lt;a+10;p++)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cout&lt;&lt;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</a:t>
            </a:r>
            <a:r>
              <a:rPr lang="en-US" altLang="zh-CN" sz="2400" b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 “</a:t>
            </a:r>
            <a:r>
              <a:rPr lang="en-US" altLang="zh-CN" sz="2400" b="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10245" name="AutoShape 94"/>
          <p:cNvSpPr>
            <a:spLocks noChangeArrowheads="1"/>
          </p:cNvSpPr>
          <p:nvPr/>
        </p:nvSpPr>
        <p:spPr bwMode="auto">
          <a:xfrm>
            <a:off x="6180411" y="3880178"/>
            <a:ext cx="2124075" cy="707886"/>
          </a:xfrm>
          <a:prstGeom prst="wedgeRectCallout">
            <a:avLst>
              <a:gd name="adj1" fmla="val -168440"/>
              <a:gd name="adj2" fmla="val 103339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实参用指针变量,形参用数组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9"/>
          <p:cNvSpPr txBox="1">
            <a:spLocks noChangeArrowheads="1"/>
          </p:cNvSpPr>
          <p:nvPr/>
        </p:nvSpPr>
        <p:spPr bwMode="auto">
          <a:xfrm>
            <a:off x="1157412" y="395346"/>
            <a:ext cx="6657561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  将数组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个整数按相反顺序存放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（</a:t>
            </a:r>
            <a:r>
              <a:rPr lang="en-US" altLang="zh-CN" sz="2400" noProof="0" dirty="0">
                <a:latin typeface="+mj-lt"/>
                <a:ea typeface="宋体" pitchFamily="2" charset="-122"/>
                <a:cs typeface="+mj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宋体" pitchFamily="2" charset="-122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474304" y="3385102"/>
            <a:ext cx="704850" cy="1143000"/>
            <a:chOff x="684" y="1932"/>
            <a:chExt cx="444" cy="720"/>
          </a:xfrm>
        </p:grpSpPr>
        <p:sp>
          <p:nvSpPr>
            <p:cNvPr id="23592" name="Oval 10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593" name="Oval 104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555" name="Text Box 69"/>
          <p:cNvSpPr txBox="1">
            <a:spLocks noChangeArrowheads="1"/>
          </p:cNvSpPr>
          <p:nvPr/>
        </p:nvSpPr>
        <p:spPr bwMode="auto">
          <a:xfrm>
            <a:off x="5559832" y="2823037"/>
            <a:ext cx="3230372" cy="1200329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隶书" pitchFamily="49" charset="-122"/>
              </a:rPr>
              <a:t>程序中</a:t>
            </a:r>
            <a:r>
              <a:rPr lang="en-US" altLang="zh-CN" sz="2400" dirty="0"/>
              <a:t>: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</a:p>
          <a:p>
            <a:pPr algn="ctr"/>
            <a:r>
              <a:rPr lang="en-US" altLang="zh-CN" sz="2400" dirty="0"/>
              <a:t>                    </a:t>
            </a:r>
          </a:p>
          <a:p>
            <a:pPr algn="ctr"/>
            <a:r>
              <a:rPr lang="en-US" altLang="zh-CN" sz="2400" dirty="0"/>
              <a:t>                     long  k;  </a:t>
            </a:r>
          </a:p>
        </p:txBody>
      </p:sp>
      <p:sp>
        <p:nvSpPr>
          <p:cNvPr id="23556" name="AutoShape 70"/>
          <p:cNvSpPr>
            <a:spLocks/>
          </p:cNvSpPr>
          <p:nvPr/>
        </p:nvSpPr>
        <p:spPr bwMode="auto">
          <a:xfrm>
            <a:off x="2836148" y="1784872"/>
            <a:ext cx="4447051" cy="400110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内存中每个字节有一个编号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-----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地址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420329" y="2173840"/>
            <a:ext cx="2833688" cy="4854576"/>
            <a:chOff x="302" y="863"/>
            <a:chExt cx="1785" cy="3058"/>
          </a:xfrm>
        </p:grpSpPr>
        <p:sp>
          <p:nvSpPr>
            <p:cNvPr id="23571" name="Freeform 73"/>
            <p:cNvSpPr>
              <a:spLocks/>
            </p:cNvSpPr>
            <p:nvPr/>
          </p:nvSpPr>
          <p:spPr bwMode="auto">
            <a:xfrm>
              <a:off x="868" y="3312"/>
              <a:ext cx="1219" cy="489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23573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3583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3584" name="Text Box 86"/>
            <p:cNvSpPr txBox="1">
              <a:spLocks noChangeArrowheads="1"/>
            </p:cNvSpPr>
            <p:nvPr/>
          </p:nvSpPr>
          <p:spPr bwMode="auto">
            <a:xfrm>
              <a:off x="336" y="16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23586" name="Text Box 88"/>
            <p:cNvSpPr txBox="1">
              <a:spLocks noChangeArrowheads="1"/>
            </p:cNvSpPr>
            <p:nvPr/>
          </p:nvSpPr>
          <p:spPr bwMode="auto">
            <a:xfrm>
              <a:off x="316" y="2107"/>
              <a:ext cx="4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</a:p>
          </p:txBody>
        </p:sp>
        <p:sp>
          <p:nvSpPr>
            <p:cNvPr id="23587" name="Text Box 89"/>
            <p:cNvSpPr txBox="1">
              <a:spLocks noChangeArrowheads="1"/>
            </p:cNvSpPr>
            <p:nvPr/>
          </p:nvSpPr>
          <p:spPr bwMode="auto">
            <a:xfrm>
              <a:off x="302" y="3149"/>
              <a:ext cx="5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200C</a:t>
              </a:r>
            </a:p>
          </p:txBody>
        </p:sp>
        <p:sp>
          <p:nvSpPr>
            <p:cNvPr id="23588" name="Text Box 90"/>
            <p:cNvSpPr txBox="1">
              <a:spLocks noChangeArrowheads="1"/>
            </p:cNvSpPr>
            <p:nvPr/>
          </p:nvSpPr>
          <p:spPr bwMode="auto">
            <a:xfrm>
              <a:off x="1298" y="863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内存</a:t>
              </a:r>
            </a:p>
          </p:txBody>
        </p:sp>
        <p:sp>
          <p:nvSpPr>
            <p:cNvPr id="23589" name="Text Box 91"/>
            <p:cNvSpPr txBox="1">
              <a:spLocks noChangeArrowheads="1"/>
            </p:cNvSpPr>
            <p:nvPr/>
          </p:nvSpPr>
          <p:spPr bwMode="auto">
            <a:xfrm>
              <a:off x="456" y="10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0</a:t>
              </a:r>
            </a:p>
          </p:txBody>
        </p:sp>
      </p:grpSp>
      <p:sp>
        <p:nvSpPr>
          <p:cNvPr id="23558" name="Text Box 94"/>
          <p:cNvSpPr txBox="1">
            <a:spLocks noChangeArrowheads="1"/>
          </p:cNvSpPr>
          <p:nvPr/>
        </p:nvSpPr>
        <p:spPr bwMode="auto">
          <a:xfrm>
            <a:off x="2633179" y="3708952"/>
            <a:ext cx="14208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     i</a:t>
            </a:r>
          </a:p>
        </p:txBody>
      </p:sp>
      <p:sp>
        <p:nvSpPr>
          <p:cNvPr id="23559" name="Text Box 95"/>
          <p:cNvSpPr txBox="1">
            <a:spLocks noChangeArrowheads="1"/>
          </p:cNvSpPr>
          <p:nvPr/>
        </p:nvSpPr>
        <p:spPr bwMode="auto">
          <a:xfrm>
            <a:off x="2661754" y="4601127"/>
            <a:ext cx="1385888" cy="121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sz="280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      k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23560" name="Text Box 96"/>
          <p:cNvSpPr txBox="1">
            <a:spLocks noChangeArrowheads="1"/>
          </p:cNvSpPr>
          <p:nvPr/>
        </p:nvSpPr>
        <p:spPr bwMode="auto">
          <a:xfrm>
            <a:off x="4468329" y="4342365"/>
            <a:ext cx="4384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FF3399"/>
                </a:solidFill>
              </a:rPr>
              <a:t> </a:t>
            </a:r>
            <a:r>
              <a:rPr lang="zh-CN" altLang="zh-CN" sz="2000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编译或函数调用时为其分配内存单元</a:t>
            </a:r>
            <a:endParaRPr lang="zh-CN" altLang="en-US" sz="2000" dirty="0">
              <a:solidFill>
                <a:srgbClr val="FF3399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4236554" y="3204127"/>
            <a:ext cx="3543300" cy="400050"/>
            <a:chOff x="2076" y="1512"/>
            <a:chExt cx="2232" cy="252"/>
          </a:xfrm>
        </p:grpSpPr>
        <p:sp>
          <p:nvSpPr>
            <p:cNvPr id="23568" name="Line 98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99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4236554" y="3966127"/>
            <a:ext cx="3829050" cy="419100"/>
            <a:chOff x="2076" y="1992"/>
            <a:chExt cx="2412" cy="264"/>
          </a:xfrm>
        </p:grpSpPr>
        <p:sp>
          <p:nvSpPr>
            <p:cNvPr id="23566" name="Line 101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02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" name="AutoShape 103"/>
          <p:cNvSpPr>
            <a:spLocks noChangeArrowheads="1"/>
          </p:cNvSpPr>
          <p:nvPr/>
        </p:nvSpPr>
        <p:spPr bwMode="auto">
          <a:xfrm>
            <a:off x="4747730" y="5479015"/>
            <a:ext cx="4051714" cy="1077575"/>
          </a:xfrm>
          <a:prstGeom prst="cloudCallout">
            <a:avLst>
              <a:gd name="adj1" fmla="val -51079"/>
              <a:gd name="adj2" fmla="val -83588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是对程序中数据</a:t>
            </a:r>
          </a:p>
          <a:p>
            <a:pPr algn="ctr"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存储空间的抽象</a:t>
            </a:r>
          </a:p>
        </p:txBody>
      </p:sp>
      <p:sp>
        <p:nvSpPr>
          <p:cNvPr id="43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一、指针的基本概念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4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变量与地址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17600" y="1889125"/>
            <a:ext cx="4927600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*p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与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q[10]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   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endParaRPr lang="en-US" altLang="zh-CN" dirty="0">
              <a:ea typeface="隶书" pitchFamily="49" charset="-122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062038" y="1072436"/>
            <a:ext cx="5291557" cy="722533"/>
            <a:chOff x="624" y="670"/>
            <a:chExt cx="3376" cy="456"/>
          </a:xfrm>
        </p:grpSpPr>
        <p:sp>
          <p:nvSpPr>
            <p:cNvPr id="5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03" cy="398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Text Box 81"/>
            <p:cNvSpPr txBox="1">
              <a:spLocks noChangeArrowheads="1"/>
            </p:cNvSpPr>
            <p:nvPr/>
          </p:nvSpPr>
          <p:spPr bwMode="gray">
            <a:xfrm>
              <a:off x="697" y="71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4000" y="2484000"/>
            <a:ext cx="7486650" cy="384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数组名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是指针（地址）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常量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;</a:t>
            </a: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4000" y="2988000"/>
            <a:ext cx="748665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若有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p=q;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p+i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q[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的地址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4000" y="3528001"/>
            <a:ext cx="7486650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数组元素的表示方法: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下标法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指针法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，即若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p=q,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则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]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q[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]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*(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q+i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64000" y="4464000"/>
            <a:ext cx="7486650" cy="130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形参数组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实质上是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指针变量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，即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q[]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*q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在定义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指针变量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（不是形参）时，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不能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把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*p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写成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p[];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64000" y="5832000"/>
            <a:ext cx="7486650" cy="102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系统只给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分配能保存一个指针值的内存区(一般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字节）；而给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分配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*10字节的内存区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915E156-26E2-4C3C-963F-0CFE90A5E9C1}"/>
              </a:ext>
            </a:extLst>
          </p:cNvPr>
          <p:cNvSpPr/>
          <p:nvPr/>
        </p:nvSpPr>
        <p:spPr bwMode="auto">
          <a:xfrm>
            <a:off x="1344255" y="1860550"/>
            <a:ext cx="645717" cy="3833813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174875" y="4720951"/>
            <a:ext cx="69691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a+i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=a[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]=*(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a+i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) =&amp;a[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][0]</a:t>
            </a:r>
            <a:r>
              <a:rPr lang="en-US" altLang="zh-CN" sz="2000" dirty="0">
                <a:ea typeface="隶书" pitchFamily="49" charset="-122"/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ea typeface="隶书" pitchFamily="49" charset="-122"/>
              </a:rPr>
              <a:t>值相等，含义不同</a:t>
            </a:r>
            <a:endParaRPr lang="zh-CN" altLang="zh-CN" sz="2000" dirty="0"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accent2"/>
                </a:solidFill>
                <a:ea typeface="隶书" pitchFamily="49" charset="-122"/>
              </a:rPr>
              <a:t>a+i</a:t>
            </a:r>
            <a:r>
              <a:rPr lang="en-US" altLang="zh-CN" sz="2000" dirty="0">
                <a:solidFill>
                  <a:schemeClr val="accent2"/>
                </a:solidFill>
                <a:ea typeface="隶书" pitchFamily="49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隶书" pitchFamily="49" charset="-122"/>
                <a:sym typeface="Symbol" pitchFamily="18" charset="2"/>
              </a:rPr>
              <a:t>  </a:t>
            </a:r>
            <a:r>
              <a:rPr lang="zh-CN" altLang="zh-CN" sz="2000" dirty="0">
                <a:ea typeface="隶书" pitchFamily="49" charset="-122"/>
              </a:rPr>
              <a:t>表示第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zh-CN" sz="2000" dirty="0">
                <a:ea typeface="隶书" pitchFamily="49" charset="-122"/>
              </a:rPr>
              <a:t>行首地址，指向行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</a:rPr>
              <a:t>a[</a:t>
            </a:r>
            <a:r>
              <a:rPr lang="en-US" altLang="zh-CN" sz="2000" dirty="0" err="1">
                <a:solidFill>
                  <a:srgbClr val="669900"/>
                </a:solidFill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</a:rPr>
              <a:t>] 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</a:rPr>
              <a:t> *(</a:t>
            </a:r>
            <a:r>
              <a:rPr lang="en-US" altLang="zh-CN" sz="2000" dirty="0" err="1">
                <a:solidFill>
                  <a:srgbClr val="669900"/>
                </a:solidFill>
                <a:ea typeface="隶书" pitchFamily="49" charset="-122"/>
              </a:rPr>
              <a:t>a+i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</a:rPr>
              <a:t>) 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</a:rPr>
              <a:t> &amp;a[</a:t>
            </a:r>
            <a:r>
              <a:rPr lang="en-US" altLang="zh-CN" sz="2000" dirty="0" err="1">
                <a:solidFill>
                  <a:srgbClr val="669900"/>
                </a:solidFill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隶书" pitchFamily="49" charset="-122"/>
              </a:rPr>
              <a:t>][0]</a:t>
            </a:r>
            <a:r>
              <a:rPr lang="zh-CN" altLang="en-US" sz="2000" dirty="0">
                <a:solidFill>
                  <a:srgbClr val="669900"/>
                </a:solidFill>
                <a:ea typeface="隶书" pitchFamily="49" charset="-122"/>
              </a:rPr>
              <a:t>，</a:t>
            </a:r>
            <a:r>
              <a:rPr lang="zh-CN" altLang="zh-CN" sz="2000" dirty="0">
                <a:ea typeface="隶书" pitchFamily="49" charset="-122"/>
              </a:rPr>
              <a:t>表示第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zh-CN" sz="2000" dirty="0">
                <a:ea typeface="隶书" pitchFamily="49" charset="-122"/>
              </a:rPr>
              <a:t>行第0列元素地址，指向列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0" y="1063625"/>
            <a:ext cx="3689350" cy="5959475"/>
            <a:chOff x="538" y="290"/>
            <a:chExt cx="2761" cy="3754"/>
          </a:xfrm>
        </p:grpSpPr>
        <p:sp>
          <p:nvSpPr>
            <p:cNvPr id="43014" name="Text Box 63"/>
            <p:cNvSpPr txBox="1">
              <a:spLocks noChangeArrowheads="1"/>
            </p:cNvSpPr>
            <p:nvPr/>
          </p:nvSpPr>
          <p:spPr bwMode="auto">
            <a:xfrm>
              <a:off x="1679" y="290"/>
              <a:ext cx="1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800"/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840" y="564"/>
              <a:ext cx="1206" cy="3480"/>
              <a:chOff x="537" y="638"/>
              <a:chExt cx="1206" cy="3480"/>
            </a:xfrm>
          </p:grpSpPr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1043" y="850"/>
                <a:ext cx="700" cy="3268"/>
                <a:chOff x="1043" y="850"/>
                <a:chExt cx="700" cy="3268"/>
              </a:xfrm>
            </p:grpSpPr>
            <p:sp>
              <p:nvSpPr>
                <p:cNvPr id="43066" name="Line 66"/>
                <p:cNvSpPr>
                  <a:spLocks noChangeShapeType="1"/>
                </p:cNvSpPr>
                <p:nvPr/>
              </p:nvSpPr>
              <p:spPr bwMode="auto">
                <a:xfrm>
                  <a:off x="1043" y="1966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7" name="Line 67"/>
                <p:cNvSpPr>
                  <a:spLocks noChangeShapeType="1"/>
                </p:cNvSpPr>
                <p:nvPr/>
              </p:nvSpPr>
              <p:spPr bwMode="auto">
                <a:xfrm>
                  <a:off x="1057" y="2977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68"/>
                <p:cNvGrpSpPr>
                  <a:grpSpLocks/>
                </p:cNvGrpSpPr>
                <p:nvPr/>
              </p:nvGrpSpPr>
              <p:grpSpPr bwMode="auto">
                <a:xfrm>
                  <a:off x="1043" y="850"/>
                  <a:ext cx="686" cy="3268"/>
                  <a:chOff x="1043" y="850"/>
                  <a:chExt cx="686" cy="3268"/>
                </a:xfrm>
              </p:grpSpPr>
              <p:sp>
                <p:nvSpPr>
                  <p:cNvPr id="4306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852"/>
                    <a:ext cx="686" cy="3266"/>
                  </a:xfrm>
                  <a:prstGeom prst="rect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" y="850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chemeClr val="tx2"/>
                        </a:solidFill>
                      </a:rPr>
                      <a:t>a[0]</a:t>
                    </a:r>
                    <a:endParaRPr lang="en-US" altLang="zh-CN" sz="2000"/>
                  </a:p>
                </p:txBody>
              </p:sp>
              <p:sp>
                <p:nvSpPr>
                  <p:cNvPr id="4307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5" y="1935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rgbClr val="339933"/>
                        </a:solidFill>
                      </a:rPr>
                      <a:t>a[1]</a:t>
                    </a:r>
                    <a:endParaRPr lang="en-US" altLang="zh-CN" sz="2000"/>
                  </a:p>
                </p:txBody>
              </p:sp>
              <p:sp>
                <p:nvSpPr>
                  <p:cNvPr id="4307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0" y="2957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rgbClr val="FF9900"/>
                        </a:solidFill>
                      </a:rPr>
                      <a:t>a[2]</a:t>
                    </a:r>
                    <a:endParaRPr lang="en-US" altLang="zh-CN" sz="2000"/>
                  </a:p>
                </p:txBody>
              </p:sp>
            </p:grpSp>
          </p:grpSp>
          <p:sp>
            <p:nvSpPr>
              <p:cNvPr id="43060" name="Line 73"/>
              <p:cNvSpPr>
                <a:spLocks noChangeShapeType="1"/>
              </p:cNvSpPr>
              <p:nvPr/>
            </p:nvSpPr>
            <p:spPr bwMode="auto">
              <a:xfrm>
                <a:off x="621" y="866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1" name="Line 74"/>
              <p:cNvSpPr>
                <a:spLocks noChangeShapeType="1"/>
              </p:cNvSpPr>
              <p:nvPr/>
            </p:nvSpPr>
            <p:spPr bwMode="auto">
              <a:xfrm>
                <a:off x="606" y="1962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75"/>
              <p:cNvSpPr>
                <a:spLocks noChangeShapeType="1"/>
              </p:cNvSpPr>
              <p:nvPr/>
            </p:nvSpPr>
            <p:spPr bwMode="auto">
              <a:xfrm>
                <a:off x="606" y="2973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3" name="Text Box 76"/>
              <p:cNvSpPr txBox="1">
                <a:spLocks noChangeArrowheads="1"/>
              </p:cNvSpPr>
              <p:nvPr/>
            </p:nvSpPr>
            <p:spPr bwMode="auto">
              <a:xfrm>
                <a:off x="629" y="638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2000</a:t>
                </a:r>
              </a:p>
            </p:txBody>
          </p:sp>
          <p:sp>
            <p:nvSpPr>
              <p:cNvPr id="43064" name="Text Box 77"/>
              <p:cNvSpPr txBox="1">
                <a:spLocks noChangeArrowheads="1"/>
              </p:cNvSpPr>
              <p:nvPr/>
            </p:nvSpPr>
            <p:spPr bwMode="auto">
              <a:xfrm>
                <a:off x="537" y="1746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2010</a:t>
                </a:r>
              </a:p>
            </p:txBody>
          </p:sp>
          <p:sp>
            <p:nvSpPr>
              <p:cNvPr id="43065" name="Text Box 78"/>
              <p:cNvSpPr txBox="1">
                <a:spLocks noChangeArrowheads="1"/>
              </p:cNvSpPr>
              <p:nvPr/>
            </p:nvSpPr>
            <p:spPr bwMode="auto">
              <a:xfrm>
                <a:off x="593" y="2744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2020</a:t>
                </a:r>
              </a:p>
            </p:txBody>
          </p:sp>
        </p:grpSp>
        <p:grpSp>
          <p:nvGrpSpPr>
            <p:cNvPr id="6" name="Group 79"/>
            <p:cNvGrpSpPr>
              <a:grpSpLocks/>
            </p:cNvGrpSpPr>
            <p:nvPr/>
          </p:nvGrpSpPr>
          <p:grpSpPr bwMode="auto">
            <a:xfrm>
              <a:off x="1925" y="881"/>
              <a:ext cx="585" cy="2133"/>
              <a:chOff x="1925" y="881"/>
              <a:chExt cx="1365" cy="2133"/>
            </a:xfrm>
          </p:grpSpPr>
          <p:sp>
            <p:nvSpPr>
              <p:cNvPr id="43056" name="Line 80"/>
              <p:cNvSpPr>
                <a:spLocks noChangeShapeType="1"/>
              </p:cNvSpPr>
              <p:nvPr/>
            </p:nvSpPr>
            <p:spPr bwMode="auto">
              <a:xfrm>
                <a:off x="1951" y="881"/>
                <a:ext cx="13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7" name="Line 81"/>
              <p:cNvSpPr>
                <a:spLocks noChangeShapeType="1"/>
              </p:cNvSpPr>
              <p:nvPr/>
            </p:nvSpPr>
            <p:spPr bwMode="auto">
              <a:xfrm>
                <a:off x="1941" y="1970"/>
                <a:ext cx="13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8" name="Line 82"/>
              <p:cNvSpPr>
                <a:spLocks noChangeShapeType="1"/>
              </p:cNvSpPr>
              <p:nvPr/>
            </p:nvSpPr>
            <p:spPr bwMode="auto">
              <a:xfrm>
                <a:off x="1925" y="3013"/>
                <a:ext cx="13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2096" y="626"/>
              <a:ext cx="1203" cy="3362"/>
              <a:chOff x="2876" y="638"/>
              <a:chExt cx="1203" cy="3362"/>
            </a:xfrm>
          </p:grpSpPr>
          <p:sp>
            <p:nvSpPr>
              <p:cNvPr id="43022" name="Line 84"/>
              <p:cNvSpPr>
                <a:spLocks noChangeShapeType="1"/>
              </p:cNvSpPr>
              <p:nvPr/>
            </p:nvSpPr>
            <p:spPr bwMode="auto">
              <a:xfrm>
                <a:off x="2911" y="1115"/>
                <a:ext cx="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3" name="Text Box 85"/>
              <p:cNvSpPr txBox="1">
                <a:spLocks noChangeArrowheads="1"/>
              </p:cNvSpPr>
              <p:nvPr/>
            </p:nvSpPr>
            <p:spPr bwMode="auto">
              <a:xfrm>
                <a:off x="2887" y="638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2000</a:t>
                </a:r>
              </a:p>
            </p:txBody>
          </p:sp>
          <p:sp>
            <p:nvSpPr>
              <p:cNvPr id="43024" name="Text Box 86"/>
              <p:cNvSpPr txBox="1">
                <a:spLocks noChangeArrowheads="1"/>
              </p:cNvSpPr>
              <p:nvPr/>
            </p:nvSpPr>
            <p:spPr bwMode="auto">
              <a:xfrm>
                <a:off x="2887" y="882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2004</a:t>
                </a:r>
              </a:p>
            </p:txBody>
          </p:sp>
          <p:sp>
            <p:nvSpPr>
              <p:cNvPr id="43025" name="Line 87"/>
              <p:cNvSpPr>
                <a:spLocks noChangeShapeType="1"/>
              </p:cNvSpPr>
              <p:nvPr/>
            </p:nvSpPr>
            <p:spPr bwMode="auto">
              <a:xfrm flipV="1">
                <a:off x="2921" y="221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88"/>
              <p:cNvSpPr>
                <a:spLocks noChangeShapeType="1"/>
              </p:cNvSpPr>
              <p:nvPr/>
            </p:nvSpPr>
            <p:spPr bwMode="auto">
              <a:xfrm>
                <a:off x="2900" y="3259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7" name="Text Box 89"/>
              <p:cNvSpPr txBox="1">
                <a:spLocks noChangeArrowheads="1"/>
              </p:cNvSpPr>
              <p:nvPr/>
            </p:nvSpPr>
            <p:spPr bwMode="auto">
              <a:xfrm>
                <a:off x="2876" y="1745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2010</a:t>
                </a:r>
              </a:p>
            </p:txBody>
          </p:sp>
          <p:sp>
            <p:nvSpPr>
              <p:cNvPr id="43028" name="Text Box 90"/>
              <p:cNvSpPr txBox="1">
                <a:spLocks noChangeArrowheads="1"/>
              </p:cNvSpPr>
              <p:nvPr/>
            </p:nvSpPr>
            <p:spPr bwMode="auto">
              <a:xfrm>
                <a:off x="2876" y="1989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2014</a:t>
                </a:r>
              </a:p>
            </p:txBody>
          </p:sp>
          <p:sp>
            <p:nvSpPr>
              <p:cNvPr id="43029" name="Text Box 91"/>
              <p:cNvSpPr txBox="1">
                <a:spLocks noChangeArrowheads="1"/>
              </p:cNvSpPr>
              <p:nvPr/>
            </p:nvSpPr>
            <p:spPr bwMode="auto">
              <a:xfrm>
                <a:off x="2885" y="2790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2020</a:t>
                </a:r>
              </a:p>
            </p:txBody>
          </p:sp>
          <p:sp>
            <p:nvSpPr>
              <p:cNvPr id="43030" name="Text Box 92"/>
              <p:cNvSpPr txBox="1">
                <a:spLocks noChangeArrowheads="1"/>
              </p:cNvSpPr>
              <p:nvPr/>
            </p:nvSpPr>
            <p:spPr bwMode="auto">
              <a:xfrm>
                <a:off x="2885" y="3034"/>
                <a:ext cx="56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/>
                  <a:t>2024</a:t>
                </a:r>
              </a:p>
            </p:txBody>
          </p:sp>
          <p:grpSp>
            <p:nvGrpSpPr>
              <p:cNvPr id="8" name="Group 93"/>
              <p:cNvGrpSpPr>
                <a:grpSpLocks/>
              </p:cNvGrpSpPr>
              <p:nvPr/>
            </p:nvGrpSpPr>
            <p:grpSpPr bwMode="auto">
              <a:xfrm>
                <a:off x="3286" y="767"/>
                <a:ext cx="793" cy="3233"/>
                <a:chOff x="2983" y="841"/>
                <a:chExt cx="793" cy="3233"/>
              </a:xfrm>
            </p:grpSpPr>
            <p:sp>
              <p:nvSpPr>
                <p:cNvPr id="43032" name="Rectangle 94"/>
                <p:cNvSpPr>
                  <a:spLocks noChangeArrowheads="1"/>
                </p:cNvSpPr>
                <p:nvPr/>
              </p:nvSpPr>
              <p:spPr bwMode="auto">
                <a:xfrm>
                  <a:off x="2983" y="841"/>
                  <a:ext cx="747" cy="3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3" name="Line 95"/>
                <p:cNvSpPr>
                  <a:spLocks noChangeShapeType="1"/>
                </p:cNvSpPr>
                <p:nvPr/>
              </p:nvSpPr>
              <p:spPr bwMode="auto">
                <a:xfrm>
                  <a:off x="2998" y="109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96"/>
                <p:cNvSpPr>
                  <a:spLocks noChangeShapeType="1"/>
                </p:cNvSpPr>
                <p:nvPr/>
              </p:nvSpPr>
              <p:spPr bwMode="auto">
                <a:xfrm>
                  <a:off x="2986" y="136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5" name="Line 97"/>
                <p:cNvSpPr>
                  <a:spLocks noChangeShapeType="1"/>
                </p:cNvSpPr>
                <p:nvPr/>
              </p:nvSpPr>
              <p:spPr bwMode="auto">
                <a:xfrm>
                  <a:off x="2986" y="191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6" name="Line 98"/>
                <p:cNvSpPr>
                  <a:spLocks noChangeShapeType="1"/>
                </p:cNvSpPr>
                <p:nvPr/>
              </p:nvSpPr>
              <p:spPr bwMode="auto">
                <a:xfrm>
                  <a:off x="2986" y="2192"/>
                  <a:ext cx="7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7" name="Line 99"/>
                <p:cNvSpPr>
                  <a:spLocks noChangeShapeType="1"/>
                </p:cNvSpPr>
                <p:nvPr/>
              </p:nvSpPr>
              <p:spPr bwMode="auto">
                <a:xfrm>
                  <a:off x="2986" y="2467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8" name="Line 100"/>
                <p:cNvSpPr>
                  <a:spLocks noChangeShapeType="1"/>
                </p:cNvSpPr>
                <p:nvPr/>
              </p:nvSpPr>
              <p:spPr bwMode="auto">
                <a:xfrm>
                  <a:off x="2986" y="3018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986" y="3293"/>
                  <a:ext cx="75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0" name="Line 102"/>
                <p:cNvSpPr>
                  <a:spLocks noChangeShapeType="1"/>
                </p:cNvSpPr>
                <p:nvPr/>
              </p:nvSpPr>
              <p:spPr bwMode="auto">
                <a:xfrm>
                  <a:off x="2986" y="3569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112" y="84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[0]</a:t>
                  </a:r>
                </a:p>
              </p:txBody>
            </p:sp>
            <p:sp>
              <p:nvSpPr>
                <p:cNvPr id="4304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112" y="111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[1]</a:t>
                  </a:r>
                </a:p>
              </p:txBody>
            </p:sp>
            <p:sp>
              <p:nvSpPr>
                <p:cNvPr id="4304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112" y="192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[0]</a:t>
                  </a:r>
                </a:p>
              </p:txBody>
            </p:sp>
            <p:sp>
              <p:nvSpPr>
                <p:cNvPr id="4304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112" y="219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[1]</a:t>
                  </a:r>
                </a:p>
              </p:txBody>
            </p:sp>
            <p:sp>
              <p:nvSpPr>
                <p:cNvPr id="4304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112" y="300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[0]</a:t>
                  </a:r>
                </a:p>
              </p:txBody>
            </p:sp>
            <p:sp>
              <p:nvSpPr>
                <p:cNvPr id="4304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112" y="3275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[1]</a:t>
                  </a:r>
                </a:p>
              </p:txBody>
            </p:sp>
            <p:sp>
              <p:nvSpPr>
                <p:cNvPr id="43047" name="Line 109"/>
                <p:cNvSpPr>
                  <a:spLocks noChangeShapeType="1"/>
                </p:cNvSpPr>
                <p:nvPr/>
              </p:nvSpPr>
              <p:spPr bwMode="auto">
                <a:xfrm>
                  <a:off x="2986" y="164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8" name="Line 110"/>
                <p:cNvSpPr>
                  <a:spLocks noChangeShapeType="1"/>
                </p:cNvSpPr>
                <p:nvPr/>
              </p:nvSpPr>
              <p:spPr bwMode="auto">
                <a:xfrm>
                  <a:off x="2986" y="2742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9" name="Line 111"/>
                <p:cNvSpPr>
                  <a:spLocks noChangeShapeType="1"/>
                </p:cNvSpPr>
                <p:nvPr/>
              </p:nvSpPr>
              <p:spPr bwMode="auto">
                <a:xfrm>
                  <a:off x="2998" y="3845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112" y="138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[2]</a:t>
                  </a:r>
                </a:p>
              </p:txBody>
            </p:sp>
            <p:sp>
              <p:nvSpPr>
                <p:cNvPr id="4305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112" y="165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[3]</a:t>
                  </a:r>
                </a:p>
              </p:txBody>
            </p:sp>
            <p:sp>
              <p:nvSpPr>
                <p:cNvPr id="4305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112" y="246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[2]</a:t>
                  </a:r>
                </a:p>
              </p:txBody>
            </p:sp>
            <p:sp>
              <p:nvSpPr>
                <p:cNvPr id="4305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112" y="273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[3]</a:t>
                  </a:r>
                </a:p>
              </p:txBody>
            </p:sp>
            <p:sp>
              <p:nvSpPr>
                <p:cNvPr id="4305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112" y="3545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[2]</a:t>
                  </a:r>
                </a:p>
              </p:txBody>
            </p:sp>
            <p:sp>
              <p:nvSpPr>
                <p:cNvPr id="4305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112" y="3816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[3]</a:t>
                  </a:r>
                </a:p>
              </p:txBody>
            </p:sp>
          </p:grpSp>
        </p:grpSp>
        <p:grpSp>
          <p:nvGrpSpPr>
            <p:cNvPr id="9" name="Group 118"/>
            <p:cNvGrpSpPr>
              <a:grpSpLocks/>
            </p:cNvGrpSpPr>
            <p:nvPr/>
          </p:nvGrpSpPr>
          <p:grpSpPr bwMode="auto">
            <a:xfrm>
              <a:off x="538" y="636"/>
              <a:ext cx="460" cy="2284"/>
              <a:chOff x="274" y="708"/>
              <a:chExt cx="460" cy="2284"/>
            </a:xfrm>
          </p:grpSpPr>
          <p:sp>
            <p:nvSpPr>
              <p:cNvPr id="43019" name="Text Box 119"/>
              <p:cNvSpPr txBox="1">
                <a:spLocks noChangeArrowheads="1"/>
              </p:cNvSpPr>
              <p:nvPr/>
            </p:nvSpPr>
            <p:spPr bwMode="auto">
              <a:xfrm>
                <a:off x="407" y="708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43020" name="Text Box 120"/>
              <p:cNvSpPr txBox="1">
                <a:spLocks noChangeArrowheads="1"/>
              </p:cNvSpPr>
              <p:nvPr/>
            </p:nvSpPr>
            <p:spPr bwMode="auto">
              <a:xfrm>
                <a:off x="274" y="1797"/>
                <a:ext cx="43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C00000"/>
                    </a:solidFill>
                  </a:rPr>
                  <a:t>a+1</a:t>
                </a:r>
              </a:p>
            </p:txBody>
          </p:sp>
          <p:sp>
            <p:nvSpPr>
              <p:cNvPr id="43021" name="Text Box 121"/>
              <p:cNvSpPr txBox="1">
                <a:spLocks noChangeArrowheads="1"/>
              </p:cNvSpPr>
              <p:nvPr/>
            </p:nvSpPr>
            <p:spPr bwMode="auto">
              <a:xfrm>
                <a:off x="303" y="2759"/>
                <a:ext cx="43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C00000"/>
                    </a:solidFill>
                  </a:rPr>
                  <a:t>a+2</a:t>
                </a:r>
              </a:p>
            </p:txBody>
          </p:sp>
        </p:grpSp>
      </p:grpSp>
      <p:sp>
        <p:nvSpPr>
          <p:cNvPr id="97403" name="Rectangle 123"/>
          <p:cNvSpPr>
            <a:spLocks noChangeArrowheads="1"/>
          </p:cNvSpPr>
          <p:nvPr/>
        </p:nvSpPr>
        <p:spPr bwMode="auto">
          <a:xfrm>
            <a:off x="2171700" y="2097087"/>
            <a:ext cx="71135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ea typeface="隶书" pitchFamily="49" charset="-122"/>
              </a:rPr>
              <a:t>对二维数组  </a:t>
            </a:r>
            <a:r>
              <a:rPr lang="en-US" altLang="zh-CN" sz="2000" dirty="0" err="1">
                <a:ea typeface="隶书" pitchFamily="49" charset="-122"/>
              </a:rPr>
              <a:t>int</a:t>
            </a:r>
            <a:r>
              <a:rPr lang="en-US" altLang="zh-CN" sz="2000" dirty="0">
                <a:ea typeface="隶书" pitchFamily="49" charset="-122"/>
              </a:rPr>
              <a:t>  a[3][4],</a:t>
            </a:r>
            <a:r>
              <a:rPr lang="zh-CN" altLang="zh-CN" sz="2000" dirty="0">
                <a:ea typeface="隶书" pitchFamily="49" charset="-122"/>
              </a:rPr>
              <a:t>有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>
                <a:ea typeface="隶书" pitchFamily="49" charset="-122"/>
              </a:rPr>
              <a:t>a-----</a:t>
            </a:r>
            <a:r>
              <a:rPr lang="zh-CN" altLang="zh-CN" sz="2000" dirty="0">
                <a:ea typeface="隶书" pitchFamily="49" charset="-122"/>
              </a:rPr>
              <a:t>二维数组的首地址，即第0行的首地址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 err="1">
                <a:ea typeface="隶书" pitchFamily="49" charset="-122"/>
              </a:rPr>
              <a:t>a+i</a:t>
            </a:r>
            <a:r>
              <a:rPr lang="en-US" altLang="zh-CN" sz="2000" dirty="0">
                <a:ea typeface="隶书" pitchFamily="49" charset="-122"/>
              </a:rPr>
              <a:t>-----</a:t>
            </a:r>
            <a:r>
              <a:rPr lang="zh-CN" altLang="zh-CN" sz="2000" dirty="0">
                <a:ea typeface="隶书" pitchFamily="49" charset="-122"/>
              </a:rPr>
              <a:t>第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zh-CN" sz="2000" dirty="0">
                <a:solidFill>
                  <a:schemeClr val="accent2"/>
                </a:solidFill>
                <a:ea typeface="隶书" pitchFamily="49" charset="-122"/>
              </a:rPr>
              <a:t>行</a:t>
            </a:r>
            <a:r>
              <a:rPr lang="zh-CN" altLang="zh-CN" sz="2000" dirty="0">
                <a:ea typeface="隶书" pitchFamily="49" charset="-122"/>
              </a:rPr>
              <a:t>的首地址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>
                <a:ea typeface="隶书" pitchFamily="49" charset="-122"/>
              </a:rPr>
              <a:t>a[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] 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 *(</a:t>
            </a:r>
            <a:r>
              <a:rPr lang="en-US" altLang="zh-CN" sz="2000" dirty="0" err="1">
                <a:ea typeface="隶书" pitchFamily="49" charset="-122"/>
                <a:sym typeface="Symbol" pitchFamily="18" charset="2"/>
              </a:rPr>
              <a:t>a+i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隶书" pitchFamily="49" charset="-122"/>
              </a:rPr>
              <a:t>------</a:t>
            </a:r>
            <a:r>
              <a:rPr lang="zh-CN" altLang="zh-CN" sz="2000" dirty="0">
                <a:ea typeface="隶书" pitchFamily="49" charset="-122"/>
              </a:rPr>
              <a:t>第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zh-CN" sz="2000" dirty="0">
                <a:ea typeface="隶书" pitchFamily="49" charset="-122"/>
              </a:rPr>
              <a:t>行第0</a:t>
            </a:r>
            <a:r>
              <a:rPr lang="zh-CN" altLang="zh-CN" sz="2000" dirty="0">
                <a:solidFill>
                  <a:schemeClr val="accent2"/>
                </a:solidFill>
                <a:ea typeface="隶书" pitchFamily="49" charset="-122"/>
              </a:rPr>
              <a:t>列</a:t>
            </a:r>
            <a:r>
              <a:rPr lang="zh-CN" altLang="zh-CN" sz="2000" dirty="0">
                <a:ea typeface="隶书" pitchFamily="49" charset="-122"/>
              </a:rPr>
              <a:t>的元素地址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>
                <a:ea typeface="隶书" pitchFamily="49" charset="-122"/>
              </a:rPr>
              <a:t>a[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]+j 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 *(</a:t>
            </a:r>
            <a:r>
              <a:rPr lang="en-US" altLang="zh-CN" sz="2000" dirty="0" err="1">
                <a:ea typeface="隶书" pitchFamily="49" charset="-122"/>
                <a:sym typeface="Symbol" pitchFamily="18" charset="2"/>
              </a:rPr>
              <a:t>a+i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)+j</a:t>
            </a:r>
            <a:r>
              <a:rPr lang="en-US" altLang="zh-CN" sz="2000" dirty="0">
                <a:ea typeface="隶书" pitchFamily="49" charset="-122"/>
              </a:rPr>
              <a:t> -----</a:t>
            </a:r>
            <a:r>
              <a:rPr lang="zh-CN" altLang="zh-CN" sz="2000" dirty="0">
                <a:ea typeface="隶书" pitchFamily="49" charset="-122"/>
              </a:rPr>
              <a:t>第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zh-CN" sz="2000" dirty="0">
                <a:ea typeface="隶书" pitchFamily="49" charset="-122"/>
              </a:rPr>
              <a:t>行第</a:t>
            </a:r>
            <a:r>
              <a:rPr lang="en-US" altLang="zh-CN" sz="2000" dirty="0">
                <a:ea typeface="隶书" pitchFamily="49" charset="-122"/>
              </a:rPr>
              <a:t>j</a:t>
            </a:r>
            <a:r>
              <a:rPr lang="zh-CN" altLang="zh-CN" sz="2000" dirty="0">
                <a:solidFill>
                  <a:schemeClr val="accent2"/>
                </a:solidFill>
                <a:ea typeface="隶书" pitchFamily="49" charset="-122"/>
              </a:rPr>
              <a:t>列</a:t>
            </a:r>
            <a:r>
              <a:rPr lang="zh-CN" altLang="zh-CN" sz="2000" dirty="0">
                <a:ea typeface="隶书" pitchFamily="49" charset="-122"/>
              </a:rPr>
              <a:t>的元素地址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 dirty="0">
                <a:ea typeface="隶书" pitchFamily="49" charset="-122"/>
              </a:rPr>
              <a:t>a[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][j]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  </a:t>
            </a:r>
            <a:r>
              <a:rPr lang="zh-CN" altLang="en-US" sz="2000" dirty="0">
                <a:ea typeface="隶书" pitchFamily="49" charset="-122"/>
              </a:rPr>
              <a:t>*</a:t>
            </a:r>
            <a:r>
              <a:rPr lang="en-US" altLang="zh-CN" sz="2000" dirty="0">
                <a:ea typeface="隶书" pitchFamily="49" charset="-122"/>
              </a:rPr>
              <a:t>(a[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]+j) 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 *(*(</a:t>
            </a:r>
            <a:r>
              <a:rPr lang="en-US" altLang="zh-CN" sz="2000" dirty="0" err="1">
                <a:ea typeface="隶书" pitchFamily="49" charset="-122"/>
                <a:sym typeface="Symbol" pitchFamily="18" charset="2"/>
              </a:rPr>
              <a:t>a+i</a:t>
            </a:r>
            <a:r>
              <a:rPr lang="en-US" altLang="zh-CN" sz="2000" dirty="0">
                <a:ea typeface="隶书" pitchFamily="49" charset="-122"/>
                <a:sym typeface="Symbol" pitchFamily="18" charset="2"/>
              </a:rPr>
              <a:t>)+j)</a:t>
            </a:r>
          </a:p>
        </p:txBody>
      </p:sp>
      <p:sp>
        <p:nvSpPr>
          <p:cNvPr id="65" name="Rectangle 72"/>
          <p:cNvSpPr txBox="1">
            <a:spLocks noChangeArrowheads="1"/>
          </p:cNvSpPr>
          <p:nvPr/>
        </p:nvSpPr>
        <p:spPr>
          <a:xfrm>
            <a:off x="1064385" y="293136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五、指针与二维数组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6" name="Rectangle 9"/>
          <p:cNvSpPr txBox="1">
            <a:spLocks noChangeArrowheads="1"/>
          </p:cNvSpPr>
          <p:nvPr/>
        </p:nvSpPr>
        <p:spPr bwMode="auto">
          <a:xfrm>
            <a:off x="1183063" y="103717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二维数组和数组元素的地址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40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212850" y="457200"/>
            <a:ext cx="1824038" cy="5969000"/>
            <a:chOff x="396" y="188"/>
            <a:chExt cx="1149" cy="3760"/>
          </a:xfrm>
        </p:grpSpPr>
        <p:sp>
          <p:nvSpPr>
            <p:cNvPr id="44046" name="Text Box 3"/>
            <p:cNvSpPr txBox="1">
              <a:spLocks noChangeArrowheads="1"/>
            </p:cNvSpPr>
            <p:nvPr/>
          </p:nvSpPr>
          <p:spPr bwMode="auto">
            <a:xfrm>
              <a:off x="396" y="188"/>
              <a:ext cx="11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 err="1"/>
                <a:t>int</a:t>
              </a:r>
              <a:r>
                <a:rPr lang="en-US" altLang="zh-CN" sz="2800" dirty="0"/>
                <a:t>  a[3][4];</a:t>
              </a: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450" y="715"/>
              <a:ext cx="647" cy="3233"/>
              <a:chOff x="1650" y="703"/>
              <a:chExt cx="647" cy="3233"/>
            </a:xfrm>
          </p:grpSpPr>
          <p:sp>
            <p:nvSpPr>
              <p:cNvPr id="44048" name="Rectangle 34"/>
              <p:cNvSpPr>
                <a:spLocks noChangeArrowheads="1"/>
              </p:cNvSpPr>
              <p:nvPr/>
            </p:nvSpPr>
            <p:spPr bwMode="auto">
              <a:xfrm>
                <a:off x="1656" y="703"/>
                <a:ext cx="629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9" name="Line 35"/>
              <p:cNvSpPr>
                <a:spLocks noChangeShapeType="1"/>
              </p:cNvSpPr>
              <p:nvPr/>
            </p:nvSpPr>
            <p:spPr bwMode="auto">
              <a:xfrm>
                <a:off x="1669" y="95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0" name="Line 36"/>
              <p:cNvSpPr>
                <a:spLocks noChangeShapeType="1"/>
              </p:cNvSpPr>
              <p:nvPr/>
            </p:nvSpPr>
            <p:spPr bwMode="auto">
              <a:xfrm>
                <a:off x="1659" y="122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1" name="Line 37"/>
              <p:cNvSpPr>
                <a:spLocks noChangeShapeType="1"/>
              </p:cNvSpPr>
              <p:nvPr/>
            </p:nvSpPr>
            <p:spPr bwMode="auto">
              <a:xfrm>
                <a:off x="1659" y="177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2" name="Line 38"/>
              <p:cNvSpPr>
                <a:spLocks noChangeShapeType="1"/>
              </p:cNvSpPr>
              <p:nvPr/>
            </p:nvSpPr>
            <p:spPr bwMode="auto">
              <a:xfrm>
                <a:off x="1659" y="2054"/>
                <a:ext cx="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Line 39"/>
              <p:cNvSpPr>
                <a:spLocks noChangeShapeType="1"/>
              </p:cNvSpPr>
              <p:nvPr/>
            </p:nvSpPr>
            <p:spPr bwMode="auto">
              <a:xfrm>
                <a:off x="1659" y="2329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Line 40"/>
              <p:cNvSpPr>
                <a:spLocks noChangeShapeType="1"/>
              </p:cNvSpPr>
              <p:nvPr/>
            </p:nvSpPr>
            <p:spPr bwMode="auto">
              <a:xfrm>
                <a:off x="1659" y="2880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Line 41"/>
              <p:cNvSpPr>
                <a:spLocks noChangeShapeType="1"/>
              </p:cNvSpPr>
              <p:nvPr/>
            </p:nvSpPr>
            <p:spPr bwMode="auto">
              <a:xfrm flipV="1">
                <a:off x="1659" y="3155"/>
                <a:ext cx="6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6" name="Line 42"/>
              <p:cNvSpPr>
                <a:spLocks noChangeShapeType="1"/>
              </p:cNvSpPr>
              <p:nvPr/>
            </p:nvSpPr>
            <p:spPr bwMode="auto">
              <a:xfrm>
                <a:off x="1659" y="3431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7" name="Text Box 43"/>
              <p:cNvSpPr txBox="1">
                <a:spLocks noChangeArrowheads="1"/>
              </p:cNvSpPr>
              <p:nvPr/>
            </p:nvSpPr>
            <p:spPr bwMode="auto">
              <a:xfrm>
                <a:off x="1650" y="70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 dirty="0"/>
                  <a:t>[0]</a:t>
                </a:r>
              </a:p>
            </p:txBody>
          </p:sp>
          <p:sp>
            <p:nvSpPr>
              <p:cNvPr id="44058" name="Text Box 44"/>
              <p:cNvSpPr txBox="1">
                <a:spLocks noChangeArrowheads="1"/>
              </p:cNvSpPr>
              <p:nvPr/>
            </p:nvSpPr>
            <p:spPr bwMode="auto">
              <a:xfrm>
                <a:off x="1650" y="97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4059" name="Text Box 45"/>
              <p:cNvSpPr txBox="1">
                <a:spLocks noChangeArrowheads="1"/>
              </p:cNvSpPr>
              <p:nvPr/>
            </p:nvSpPr>
            <p:spPr bwMode="auto">
              <a:xfrm>
                <a:off x="1650" y="178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4060" name="Text Box 46"/>
              <p:cNvSpPr txBox="1">
                <a:spLocks noChangeArrowheads="1"/>
              </p:cNvSpPr>
              <p:nvPr/>
            </p:nvSpPr>
            <p:spPr bwMode="auto">
              <a:xfrm>
                <a:off x="1650" y="205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4061" name="Text Box 47"/>
              <p:cNvSpPr txBox="1">
                <a:spLocks noChangeArrowheads="1"/>
              </p:cNvSpPr>
              <p:nvPr/>
            </p:nvSpPr>
            <p:spPr bwMode="auto">
              <a:xfrm>
                <a:off x="1650" y="286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4062" name="Text Box 48"/>
              <p:cNvSpPr txBox="1">
                <a:spLocks noChangeArrowheads="1"/>
              </p:cNvSpPr>
              <p:nvPr/>
            </p:nvSpPr>
            <p:spPr bwMode="auto">
              <a:xfrm>
                <a:off x="1650" y="313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4063" name="Line 49"/>
              <p:cNvSpPr>
                <a:spLocks noChangeShapeType="1"/>
              </p:cNvSpPr>
              <p:nvPr/>
            </p:nvSpPr>
            <p:spPr bwMode="auto">
              <a:xfrm>
                <a:off x="1659" y="150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4" name="Line 50"/>
              <p:cNvSpPr>
                <a:spLocks noChangeShapeType="1"/>
              </p:cNvSpPr>
              <p:nvPr/>
            </p:nvSpPr>
            <p:spPr bwMode="auto">
              <a:xfrm>
                <a:off x="1659" y="2604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5" name="Line 51"/>
              <p:cNvSpPr>
                <a:spLocks noChangeShapeType="1"/>
              </p:cNvSpPr>
              <p:nvPr/>
            </p:nvSpPr>
            <p:spPr bwMode="auto">
              <a:xfrm>
                <a:off x="1669" y="3707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6" name="Text Box 52"/>
              <p:cNvSpPr txBox="1">
                <a:spLocks noChangeArrowheads="1"/>
              </p:cNvSpPr>
              <p:nvPr/>
            </p:nvSpPr>
            <p:spPr bwMode="auto">
              <a:xfrm>
                <a:off x="1650" y="124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4067" name="Text Box 53"/>
              <p:cNvSpPr txBox="1">
                <a:spLocks noChangeArrowheads="1"/>
              </p:cNvSpPr>
              <p:nvPr/>
            </p:nvSpPr>
            <p:spPr bwMode="auto">
              <a:xfrm>
                <a:off x="1650" y="151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44068" name="Text Box 54"/>
              <p:cNvSpPr txBox="1">
                <a:spLocks noChangeArrowheads="1"/>
              </p:cNvSpPr>
              <p:nvPr/>
            </p:nvSpPr>
            <p:spPr bwMode="auto">
              <a:xfrm>
                <a:off x="1650" y="232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4069" name="Text Box 55"/>
              <p:cNvSpPr txBox="1">
                <a:spLocks noChangeArrowheads="1"/>
              </p:cNvSpPr>
              <p:nvPr/>
            </p:nvSpPr>
            <p:spPr bwMode="auto">
              <a:xfrm>
                <a:off x="1650" y="259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44070" name="Text Box 56"/>
              <p:cNvSpPr txBox="1">
                <a:spLocks noChangeArrowheads="1"/>
              </p:cNvSpPr>
              <p:nvPr/>
            </p:nvSpPr>
            <p:spPr bwMode="auto">
              <a:xfrm>
                <a:off x="1650" y="340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4071" name="Text Box 57"/>
              <p:cNvSpPr txBox="1">
                <a:spLocks noChangeArrowheads="1"/>
              </p:cNvSpPr>
              <p:nvPr/>
            </p:nvSpPr>
            <p:spPr bwMode="auto">
              <a:xfrm>
                <a:off x="1650" y="3678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[3]</a:t>
                </a:r>
              </a:p>
            </p:txBody>
          </p:sp>
        </p:grpSp>
      </p:grpSp>
      <p:sp>
        <p:nvSpPr>
          <p:cNvPr id="171072" name="Text Box 64"/>
          <p:cNvSpPr txBox="1">
            <a:spLocks noChangeArrowheads="1"/>
          </p:cNvSpPr>
          <p:nvPr/>
        </p:nvSpPr>
        <p:spPr bwMode="auto">
          <a:xfrm>
            <a:off x="5688000" y="3996000"/>
            <a:ext cx="35878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二维数组元素表示形式：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a[1][2]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>
                <a:solidFill>
                  <a:srgbClr val="007E39"/>
                </a:solidFill>
              </a:rPr>
              <a:t>*</a:t>
            </a:r>
            <a:r>
              <a:rPr lang="en-US" altLang="zh-CN" sz="2400" dirty="0">
                <a:solidFill>
                  <a:srgbClr val="007E39"/>
                </a:solidFill>
              </a:rPr>
              <a:t>(a[1]+2)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>
                <a:solidFill>
                  <a:srgbClr val="007E39"/>
                </a:solidFill>
              </a:rPr>
              <a:t>*</a:t>
            </a:r>
            <a:r>
              <a:rPr lang="en-US" altLang="zh-CN" sz="2400" dirty="0">
                <a:solidFill>
                  <a:srgbClr val="007E39"/>
                </a:solidFill>
              </a:rPr>
              <a:t>(*(a+1)+2)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>
                <a:solidFill>
                  <a:srgbClr val="007E39"/>
                </a:solidFill>
              </a:rPr>
              <a:t>*</a:t>
            </a:r>
            <a:r>
              <a:rPr lang="en-US" altLang="zh-CN" sz="2400" dirty="0">
                <a:solidFill>
                  <a:srgbClr val="007E39"/>
                </a:solidFill>
              </a:rPr>
              <a:t>(&amp;a[0][0]+1*4+2)</a:t>
            </a:r>
          </a:p>
        </p:txBody>
      </p:sp>
      <p:sp>
        <p:nvSpPr>
          <p:cNvPr id="44036" name="Line 65"/>
          <p:cNvSpPr>
            <a:spLocks noChangeShapeType="1"/>
          </p:cNvSpPr>
          <p:nvPr/>
        </p:nvSpPr>
        <p:spPr bwMode="auto">
          <a:xfrm flipH="1">
            <a:off x="2279650" y="299085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7" name="Text Box 66"/>
          <p:cNvSpPr txBox="1">
            <a:spLocks noChangeArrowheads="1"/>
          </p:cNvSpPr>
          <p:nvPr/>
        </p:nvSpPr>
        <p:spPr bwMode="auto">
          <a:xfrm>
            <a:off x="2772000" y="1461464"/>
            <a:ext cx="1791173" cy="19411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地址表示：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a+1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a[1]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&amp;a[1][0]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0C0"/>
                </a:solidFill>
              </a:rPr>
              <a:t>*(a+1)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137150" y="1792289"/>
            <a:ext cx="1887538" cy="401638"/>
            <a:chOff x="3204" y="629"/>
            <a:chExt cx="1189" cy="253"/>
          </a:xfrm>
        </p:grpSpPr>
        <p:sp>
          <p:nvSpPr>
            <p:cNvPr id="44044" name="Line 67"/>
            <p:cNvSpPr>
              <a:spLocks noChangeShapeType="1"/>
            </p:cNvSpPr>
            <p:nvPr/>
          </p:nvSpPr>
          <p:spPr bwMode="auto">
            <a:xfrm flipH="1">
              <a:off x="3204" y="7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Text Box 68"/>
            <p:cNvSpPr txBox="1">
              <a:spLocks noChangeArrowheads="1"/>
            </p:cNvSpPr>
            <p:nvPr/>
          </p:nvSpPr>
          <p:spPr bwMode="auto">
            <a:xfrm>
              <a:off x="3791" y="629"/>
              <a:ext cx="602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行指针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156200" y="2190750"/>
            <a:ext cx="1193113" cy="1187450"/>
            <a:chOff x="3516" y="960"/>
            <a:chExt cx="713" cy="840"/>
          </a:xfrm>
        </p:grpSpPr>
        <p:sp>
          <p:nvSpPr>
            <p:cNvPr id="44042" name="AutoShape 70"/>
            <p:cNvSpPr>
              <a:spLocks/>
            </p:cNvSpPr>
            <p:nvPr/>
          </p:nvSpPr>
          <p:spPr bwMode="auto">
            <a:xfrm>
              <a:off x="3516" y="960"/>
              <a:ext cx="48" cy="840"/>
            </a:xfrm>
            <a:prstGeom prst="rightBrace">
              <a:avLst>
                <a:gd name="adj1" fmla="val 145833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3" name="Text Box 73"/>
            <p:cNvSpPr txBox="1">
              <a:spLocks noChangeArrowheads="1"/>
            </p:cNvSpPr>
            <p:nvPr/>
          </p:nvSpPr>
          <p:spPr bwMode="auto">
            <a:xfrm>
              <a:off x="3635" y="1267"/>
              <a:ext cx="594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列指针</a:t>
              </a:r>
            </a:p>
          </p:txBody>
        </p:sp>
      </p:grpSp>
      <p:sp>
        <p:nvSpPr>
          <p:cNvPr id="171083" name="Line 75"/>
          <p:cNvSpPr>
            <a:spLocks noChangeShapeType="1"/>
          </p:cNvSpPr>
          <p:nvPr/>
        </p:nvSpPr>
        <p:spPr bwMode="auto">
          <a:xfrm flipH="1">
            <a:off x="2279650" y="387350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85" name="Text Box 77"/>
          <p:cNvSpPr txBox="1">
            <a:spLocks noChangeArrowheads="1"/>
          </p:cNvSpPr>
          <p:nvPr/>
        </p:nvSpPr>
        <p:spPr bwMode="auto">
          <a:xfrm>
            <a:off x="2772000" y="3996000"/>
            <a:ext cx="2785035" cy="19411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地址表示：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a[1]+2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&amp;a[1][2]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*(a+1)+2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7E39"/>
                </a:solidFill>
              </a:rPr>
              <a:t>&amp;a[0][0]+1*4+2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72" grpId="0" build="p" autoUpdateAnimBg="0"/>
      <p:bldP spid="171083" grpId="0" animBg="1"/>
      <p:bldP spid="17108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3606" y="1977849"/>
            <a:ext cx="7778877" cy="3572051"/>
            <a:chOff x="140" y="599"/>
            <a:chExt cx="5401" cy="2112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140" y="633"/>
              <a:ext cx="5399" cy="20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>
              <a:off x="156" y="911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745" y="63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表示形式</a:t>
              </a: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3139" y="65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含义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4824" y="649"/>
              <a:ext cx="30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值</a:t>
              </a:r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H="1">
              <a:off x="4673" y="629"/>
              <a:ext cx="9" cy="20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56" y="1222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596" y="930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</a:t>
              </a: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2450" y="963"/>
              <a:ext cx="226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二维数组名，数组首行地址</a:t>
              </a: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223" y="1253"/>
              <a:ext cx="10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a[0],*(a+0),*a</a:t>
              </a: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156" y="1522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565" y="1276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列元素地址</a:t>
              </a: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67" y="1822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456" y="1558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a+1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540" y="1564"/>
              <a:ext cx="9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行首地址</a:t>
              </a:r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178" y="2100"/>
              <a:ext cx="534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261" y="1853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a[1],*(a+1)</a:t>
              </a: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565" y="1816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0</a:t>
              </a:r>
              <a:r>
                <a:rPr lang="zh-CN" altLang="en-US" sz="2000" dirty="0"/>
                <a:t>列元素地址</a:t>
              </a: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167" y="2389"/>
              <a:ext cx="537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90" y="2130"/>
              <a:ext cx="17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a[1]+2,*(a+1)+2,&amp;a[1][2]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2565" y="2117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列元素地址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265" y="2427"/>
              <a:ext cx="20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*(a[1]+2),*(*(a+1)+2),a[1][2]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440" y="2420"/>
              <a:ext cx="163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/>
                <a:t> 第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行第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列元素值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4767" y="9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4767" y="122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727" y="1512"/>
              <a:ext cx="51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2010</a:t>
              </a:r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4727" y="1800"/>
              <a:ext cx="51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2010</a:t>
              </a:r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4727" y="2067"/>
              <a:ext cx="51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2018</a:t>
              </a:r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4767" y="241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13</a:t>
              </a:r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2441" y="599"/>
              <a:ext cx="0" cy="20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79"/>
          <p:cNvGrpSpPr>
            <a:grpSpLocks/>
          </p:cNvGrpSpPr>
          <p:nvPr/>
        </p:nvGrpSpPr>
        <p:grpSpPr bwMode="auto">
          <a:xfrm>
            <a:off x="1150938" y="1106119"/>
            <a:ext cx="5375275" cy="695325"/>
            <a:chOff x="624" y="670"/>
            <a:chExt cx="3386" cy="547"/>
          </a:xfrm>
        </p:grpSpPr>
        <p:sp>
          <p:nvSpPr>
            <p:cNvPr id="34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6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数组地址小结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950913" y="1697038"/>
            <a:ext cx="6491287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 int a[3][4]={1,3,5,7,9,11,13,15,17,19,21,23};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*p;</a:t>
            </a:r>
          </a:p>
          <a:p>
            <a:r>
              <a:rPr lang="en-US" altLang="zh-CN" sz="2400" dirty="0"/>
              <a:t>  for(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p=a[0];</a:t>
            </a:r>
            <a:r>
              <a:rPr lang="en-US" altLang="zh-CN" sz="2400" dirty="0"/>
              <a:t>p&lt;a[0]+12; </a:t>
            </a:r>
            <a:r>
              <a:rPr lang="en-US" altLang="zh-CN" sz="2400" dirty="0">
                <a:solidFill>
                  <a:srgbClr val="669900"/>
                </a:solidFill>
              </a:rPr>
              <a:t>p++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   {   if((p-a[0])%4==0)   </a:t>
            </a:r>
          </a:p>
          <a:p>
            <a:r>
              <a:rPr lang="en-US" altLang="zh-CN" sz="2400" dirty="0"/>
              <a:t>            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 </a:t>
            </a:r>
            <a:r>
              <a:rPr lang="en-US" altLang="zh-CN" sz="2400" dirty="0"/>
              <a:t>&lt;&lt;“  “;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74863" y="5184776"/>
            <a:ext cx="2871787" cy="1590675"/>
            <a:chOff x="3080" y="3110"/>
            <a:chExt cx="1809" cy="1002"/>
          </a:xfrm>
        </p:grpSpPr>
        <p:sp>
          <p:nvSpPr>
            <p:cNvPr id="11299" name="AutoShape 12"/>
            <p:cNvSpPr>
              <a:spLocks noChangeArrowheads="1"/>
            </p:cNvSpPr>
            <p:nvPr/>
          </p:nvSpPr>
          <p:spPr bwMode="auto">
            <a:xfrm>
              <a:off x="3080" y="3110"/>
              <a:ext cx="1809" cy="1002"/>
            </a:xfrm>
            <a:prstGeom prst="wedgeRectCallout">
              <a:avLst>
                <a:gd name="adj1" fmla="val -12630"/>
                <a:gd name="adj2" fmla="val -74949"/>
              </a:avLst>
            </a:prstGeom>
            <a:noFill/>
            <a:ln w="38100">
              <a:solidFill>
                <a:srgbClr val="0000FF"/>
              </a:solidFill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 sz="2400" dirty="0"/>
                <a:t>p=*a;  </a:t>
              </a:r>
            </a:p>
            <a:p>
              <a:pPr eaLnBrk="1" hangingPunct="1"/>
              <a:r>
                <a:rPr lang="en-US" altLang="zh-CN" sz="2400" dirty="0"/>
                <a:t>p=a[0];   </a:t>
              </a:r>
            </a:p>
            <a:p>
              <a:pPr eaLnBrk="1" hangingPunct="1"/>
              <a:r>
                <a:rPr lang="en-US" altLang="zh-CN" sz="2400" dirty="0"/>
                <a:t>p=&amp;a[0][0];  </a:t>
              </a:r>
            </a:p>
            <a:p>
              <a:pPr eaLnBrk="1" hangingPunct="1"/>
              <a:r>
                <a:rPr lang="en-US" altLang="zh-CN" sz="2400" dirty="0"/>
                <a:t>p=a;            </a:t>
              </a:r>
            </a:p>
          </p:txBody>
        </p:sp>
        <p:sp>
          <p:nvSpPr>
            <p:cNvPr id="11300" name="Freeform 14"/>
            <p:cNvSpPr>
              <a:spLocks/>
            </p:cNvSpPr>
            <p:nvPr/>
          </p:nvSpPr>
          <p:spPr bwMode="auto">
            <a:xfrm>
              <a:off x="4344" y="320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1" name="Freeform 15"/>
            <p:cNvSpPr>
              <a:spLocks/>
            </p:cNvSpPr>
            <p:nvPr/>
          </p:nvSpPr>
          <p:spPr bwMode="auto">
            <a:xfrm>
              <a:off x="4344" y="341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2" name="Freeform 16"/>
            <p:cNvSpPr>
              <a:spLocks/>
            </p:cNvSpPr>
            <p:nvPr/>
          </p:nvSpPr>
          <p:spPr bwMode="auto">
            <a:xfrm>
              <a:off x="4344" y="362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380" y="3924"/>
              <a:ext cx="12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 flipH="1">
              <a:off x="4368" y="3924"/>
              <a:ext cx="132" cy="1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564438" y="1008000"/>
            <a:ext cx="1350962" cy="5538787"/>
            <a:chOff x="3332" y="597"/>
            <a:chExt cx="851" cy="3489"/>
          </a:xfrm>
        </p:grpSpPr>
        <p:sp>
          <p:nvSpPr>
            <p:cNvPr id="11274" name="Text Box 22"/>
            <p:cNvSpPr txBox="1">
              <a:spLocks noChangeArrowheads="1"/>
            </p:cNvSpPr>
            <p:nvPr/>
          </p:nvSpPr>
          <p:spPr bwMode="auto">
            <a:xfrm>
              <a:off x="3332" y="597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 err="1"/>
                <a:t>int</a:t>
              </a:r>
              <a:r>
                <a:rPr lang="en-US" altLang="zh-CN" sz="2000" dirty="0"/>
                <a:t>  a[3][4];</a:t>
              </a:r>
            </a:p>
          </p:txBody>
        </p:sp>
        <p:sp>
          <p:nvSpPr>
            <p:cNvPr id="11275" name="Rectangle 2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2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2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2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2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2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2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3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3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11285" name="Text Box 3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11286" name="Text Box 3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11287" name="Text Box 3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11288" name="Text Box 3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11289" name="Text Box 3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11290" name="Line 38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9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40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Text Box 41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11294" name="Text Box 42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11295" name="Text Box 43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11296" name="Text Box 44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11297" name="Text Box 45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11298" name="Text Box 46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869113" y="1188000"/>
            <a:ext cx="731837" cy="519112"/>
            <a:chOff x="4471" y="545"/>
            <a:chExt cx="461" cy="327"/>
          </a:xfrm>
        </p:grpSpPr>
        <p:sp>
          <p:nvSpPr>
            <p:cNvPr id="11272" name="Line 47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Text Box 48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11271" name="Rectangle 51"/>
          <p:cNvSpPr>
            <a:spLocks noGrp="1" noChangeArrowheads="1"/>
          </p:cNvSpPr>
          <p:nvPr>
            <p:ph type="title"/>
          </p:nvPr>
        </p:nvSpPr>
        <p:spPr>
          <a:xfrm>
            <a:off x="958850" y="382588"/>
            <a:ext cx="7143750" cy="52705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例：用指针变量指向二维数组的数组元素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020763" y="1996669"/>
            <a:ext cx="3031897" cy="648512"/>
          </a:xfrm>
          <a:prstGeom prst="wedgeRectCallout">
            <a:avLst>
              <a:gd name="adj1" fmla="val 15602"/>
              <a:gd name="adj2" fmla="val -35426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 )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不能少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(*p)</a:t>
            </a:r>
            <a:r>
              <a:rPr lang="zh-CN" altLang="en-US" dirty="0">
                <a:ea typeface="隶书" pitchFamily="49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zh-CN" dirty="0">
                <a:latin typeface="隶书" pitchFamily="49" charset="-122"/>
                <a:ea typeface="隶书" pitchFamily="49" charset="-122"/>
              </a:rPr>
              <a:t>是一个</a:t>
            </a:r>
            <a:r>
              <a:rPr lang="zh-CN" altLang="zh-CN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指针变量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！</a:t>
            </a: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1041400" y="3017044"/>
            <a:ext cx="3560763" cy="925511"/>
          </a:xfrm>
          <a:prstGeom prst="wedgeRectCallout">
            <a:avLst>
              <a:gd name="adj1" fmla="val 17051"/>
              <a:gd name="adj2" fmla="val -40546"/>
            </a:avLst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dirty="0">
                <a:ea typeface="隶书" pitchFamily="49" charset="-122"/>
              </a:rPr>
              <a:t>(*p)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zh-CN" altLang="en-US" dirty="0">
                <a:ea typeface="隶书" pitchFamily="49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zh-CN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的值</a:t>
            </a:r>
            <a:r>
              <a:rPr lang="zh-CN" altLang="zh-CN" dirty="0">
                <a:latin typeface="隶书" pitchFamily="49" charset="-122"/>
                <a:ea typeface="隶书" pitchFamily="49" charset="-122"/>
              </a:rPr>
              <a:t>是某个包含</a:t>
            </a:r>
            <a:r>
              <a:rPr lang="en-US" altLang="zh-CN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个元素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zh-CN" dirty="0">
                <a:latin typeface="隶书" pitchFamily="49" charset="-122"/>
                <a:ea typeface="隶书" pitchFamily="49" charset="-122"/>
              </a:rPr>
              <a:t>一维数组的首地址，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zh-CN" dirty="0">
                <a:latin typeface="隶书" pitchFamily="49" charset="-122"/>
                <a:ea typeface="隶书" pitchFamily="49" charset="-122"/>
              </a:rPr>
              <a:t>是</a:t>
            </a:r>
            <a:r>
              <a:rPr lang="zh-CN" altLang="zh-CN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行指针</a:t>
            </a:r>
            <a:endParaRPr lang="zh-CN" altLang="en-US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551363" y="1319213"/>
            <a:ext cx="2859087" cy="5538787"/>
            <a:chOff x="2715" y="363"/>
            <a:chExt cx="1801" cy="3489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3118" y="363"/>
              <a:ext cx="851" cy="3489"/>
              <a:chOff x="3332" y="597"/>
              <a:chExt cx="851" cy="3489"/>
            </a:xfrm>
          </p:grpSpPr>
          <p:sp>
            <p:nvSpPr>
              <p:cNvPr id="46112" name="Text Box 47"/>
              <p:cNvSpPr txBox="1">
                <a:spLocks noChangeArrowheads="1"/>
              </p:cNvSpPr>
              <p:nvPr/>
            </p:nvSpPr>
            <p:spPr bwMode="auto">
              <a:xfrm>
                <a:off x="3332" y="597"/>
                <a:ext cx="8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int  a[3][4];</a:t>
                </a:r>
              </a:p>
            </p:txBody>
          </p:sp>
          <p:sp>
            <p:nvSpPr>
              <p:cNvPr id="46113" name="Rectangle 48"/>
              <p:cNvSpPr>
                <a:spLocks noChangeArrowheads="1"/>
              </p:cNvSpPr>
              <p:nvPr/>
            </p:nvSpPr>
            <p:spPr bwMode="auto">
              <a:xfrm>
                <a:off x="3355" y="853"/>
                <a:ext cx="747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4" name="Line 49"/>
              <p:cNvSpPr>
                <a:spLocks noChangeShapeType="1"/>
              </p:cNvSpPr>
              <p:nvPr/>
            </p:nvSpPr>
            <p:spPr bwMode="auto">
              <a:xfrm>
                <a:off x="3370" y="110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5" name="Line 50"/>
              <p:cNvSpPr>
                <a:spLocks noChangeShapeType="1"/>
              </p:cNvSpPr>
              <p:nvPr/>
            </p:nvSpPr>
            <p:spPr bwMode="auto">
              <a:xfrm>
                <a:off x="3358" y="137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6" name="Line 51"/>
              <p:cNvSpPr>
                <a:spLocks noChangeShapeType="1"/>
              </p:cNvSpPr>
              <p:nvPr/>
            </p:nvSpPr>
            <p:spPr bwMode="auto">
              <a:xfrm>
                <a:off x="3358" y="192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7" name="Line 52"/>
              <p:cNvSpPr>
                <a:spLocks noChangeShapeType="1"/>
              </p:cNvSpPr>
              <p:nvPr/>
            </p:nvSpPr>
            <p:spPr bwMode="auto">
              <a:xfrm>
                <a:off x="3358" y="2204"/>
                <a:ext cx="7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8" name="Line 53"/>
              <p:cNvSpPr>
                <a:spLocks noChangeShapeType="1"/>
              </p:cNvSpPr>
              <p:nvPr/>
            </p:nvSpPr>
            <p:spPr bwMode="auto">
              <a:xfrm>
                <a:off x="3358" y="2479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Line 54"/>
              <p:cNvSpPr>
                <a:spLocks noChangeShapeType="1"/>
              </p:cNvSpPr>
              <p:nvPr/>
            </p:nvSpPr>
            <p:spPr bwMode="auto">
              <a:xfrm>
                <a:off x="3358" y="3030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0" name="Line 55"/>
              <p:cNvSpPr>
                <a:spLocks noChangeShapeType="1"/>
              </p:cNvSpPr>
              <p:nvPr/>
            </p:nvSpPr>
            <p:spPr bwMode="auto">
              <a:xfrm flipV="1">
                <a:off x="3358" y="3305"/>
                <a:ext cx="75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1" name="Line 56"/>
              <p:cNvSpPr>
                <a:spLocks noChangeShapeType="1"/>
              </p:cNvSpPr>
              <p:nvPr/>
            </p:nvSpPr>
            <p:spPr bwMode="auto">
              <a:xfrm>
                <a:off x="3358" y="3581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2" name="Text Box 57"/>
              <p:cNvSpPr txBox="1">
                <a:spLocks noChangeArrowheads="1"/>
              </p:cNvSpPr>
              <p:nvPr/>
            </p:nvSpPr>
            <p:spPr bwMode="auto">
              <a:xfrm>
                <a:off x="3483" y="85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6123" name="Text Box 58"/>
              <p:cNvSpPr txBox="1">
                <a:spLocks noChangeArrowheads="1"/>
              </p:cNvSpPr>
              <p:nvPr/>
            </p:nvSpPr>
            <p:spPr bwMode="auto">
              <a:xfrm>
                <a:off x="3483" y="112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 dirty="0"/>
                  <a:t>[1]</a:t>
                </a:r>
              </a:p>
            </p:txBody>
          </p:sp>
          <p:sp>
            <p:nvSpPr>
              <p:cNvPr id="46124" name="Text Box 59"/>
              <p:cNvSpPr txBox="1">
                <a:spLocks noChangeArrowheads="1"/>
              </p:cNvSpPr>
              <p:nvPr/>
            </p:nvSpPr>
            <p:spPr bwMode="auto">
              <a:xfrm>
                <a:off x="3483" y="193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6125" name="Text Box 60"/>
              <p:cNvSpPr txBox="1">
                <a:spLocks noChangeArrowheads="1"/>
              </p:cNvSpPr>
              <p:nvPr/>
            </p:nvSpPr>
            <p:spPr bwMode="auto">
              <a:xfrm>
                <a:off x="3483" y="220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6126" name="Text Box 61"/>
              <p:cNvSpPr txBox="1">
                <a:spLocks noChangeArrowheads="1"/>
              </p:cNvSpPr>
              <p:nvPr/>
            </p:nvSpPr>
            <p:spPr bwMode="auto">
              <a:xfrm>
                <a:off x="3483" y="301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6127" name="Text Box 62"/>
              <p:cNvSpPr txBox="1">
                <a:spLocks noChangeArrowheads="1"/>
              </p:cNvSpPr>
              <p:nvPr/>
            </p:nvSpPr>
            <p:spPr bwMode="auto">
              <a:xfrm>
                <a:off x="3483" y="328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6128" name="Line 63"/>
              <p:cNvSpPr>
                <a:spLocks noChangeShapeType="1"/>
              </p:cNvSpPr>
              <p:nvPr/>
            </p:nvSpPr>
            <p:spPr bwMode="auto">
              <a:xfrm>
                <a:off x="3358" y="165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9" name="Line 64"/>
              <p:cNvSpPr>
                <a:spLocks noChangeShapeType="1"/>
              </p:cNvSpPr>
              <p:nvPr/>
            </p:nvSpPr>
            <p:spPr bwMode="auto">
              <a:xfrm>
                <a:off x="3358" y="2754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0" name="Line 65"/>
              <p:cNvSpPr>
                <a:spLocks noChangeShapeType="1"/>
              </p:cNvSpPr>
              <p:nvPr/>
            </p:nvSpPr>
            <p:spPr bwMode="auto">
              <a:xfrm>
                <a:off x="3370" y="3857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1" name="Text Box 66"/>
              <p:cNvSpPr txBox="1">
                <a:spLocks noChangeArrowheads="1"/>
              </p:cNvSpPr>
              <p:nvPr/>
            </p:nvSpPr>
            <p:spPr bwMode="auto">
              <a:xfrm>
                <a:off x="3483" y="139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6132" name="Text Box 67"/>
              <p:cNvSpPr txBox="1">
                <a:spLocks noChangeArrowheads="1"/>
              </p:cNvSpPr>
              <p:nvPr/>
            </p:nvSpPr>
            <p:spPr bwMode="auto">
              <a:xfrm>
                <a:off x="3483" y="166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46133" name="Text Box 68"/>
              <p:cNvSpPr txBox="1">
                <a:spLocks noChangeArrowheads="1"/>
              </p:cNvSpPr>
              <p:nvPr/>
            </p:nvSpPr>
            <p:spPr bwMode="auto">
              <a:xfrm>
                <a:off x="3483" y="247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6134" name="Text Box 69"/>
              <p:cNvSpPr txBox="1">
                <a:spLocks noChangeArrowheads="1"/>
              </p:cNvSpPr>
              <p:nvPr/>
            </p:nvSpPr>
            <p:spPr bwMode="auto">
              <a:xfrm>
                <a:off x="3483" y="274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46135" name="Text Box 70"/>
              <p:cNvSpPr txBox="1">
                <a:spLocks noChangeArrowheads="1"/>
              </p:cNvSpPr>
              <p:nvPr/>
            </p:nvSpPr>
            <p:spPr bwMode="auto">
              <a:xfrm>
                <a:off x="3483" y="355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6136" name="Text Box 71"/>
              <p:cNvSpPr txBox="1">
                <a:spLocks noChangeArrowheads="1"/>
              </p:cNvSpPr>
              <p:nvPr/>
            </p:nvSpPr>
            <p:spPr bwMode="auto">
              <a:xfrm>
                <a:off x="3483" y="3828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[3]</a:t>
                </a:r>
              </a:p>
            </p:txBody>
          </p:sp>
        </p:grpSp>
        <p:grpSp>
          <p:nvGrpSpPr>
            <p:cNvPr id="4" name="Group 72"/>
            <p:cNvGrpSpPr>
              <a:grpSpLocks/>
            </p:cNvGrpSpPr>
            <p:nvPr/>
          </p:nvGrpSpPr>
          <p:grpSpPr bwMode="auto">
            <a:xfrm>
              <a:off x="2715" y="492"/>
              <a:ext cx="403" cy="2448"/>
              <a:chOff x="2715" y="492"/>
              <a:chExt cx="403" cy="2448"/>
            </a:xfrm>
          </p:grpSpPr>
          <p:sp>
            <p:nvSpPr>
              <p:cNvPr id="46109" name="Text Box 73"/>
              <p:cNvSpPr txBox="1">
                <a:spLocks noChangeArrowheads="1"/>
              </p:cNvSpPr>
              <p:nvPr/>
            </p:nvSpPr>
            <p:spPr bwMode="auto">
              <a:xfrm>
                <a:off x="2817" y="492"/>
                <a:ext cx="19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</a:t>
                </a:r>
              </a:p>
            </p:txBody>
          </p:sp>
          <p:sp>
            <p:nvSpPr>
              <p:cNvPr id="46110" name="Text Box 74"/>
              <p:cNvSpPr txBox="1">
                <a:spLocks noChangeArrowheads="1"/>
              </p:cNvSpPr>
              <p:nvPr/>
            </p:nvSpPr>
            <p:spPr bwMode="auto">
              <a:xfrm>
                <a:off x="2715" y="1572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a+1</a:t>
                </a:r>
              </a:p>
            </p:txBody>
          </p:sp>
          <p:sp>
            <p:nvSpPr>
              <p:cNvPr id="46111" name="Text Box 75"/>
              <p:cNvSpPr txBox="1">
                <a:spLocks noChangeArrowheads="1"/>
              </p:cNvSpPr>
              <p:nvPr/>
            </p:nvSpPr>
            <p:spPr bwMode="auto">
              <a:xfrm>
                <a:off x="2715" y="2652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a+2</a:t>
                </a:r>
              </a:p>
            </p:txBody>
          </p:sp>
        </p:grpSp>
        <p:sp>
          <p:nvSpPr>
            <p:cNvPr id="46102" name="Line 76"/>
            <p:cNvSpPr>
              <a:spLocks noChangeShapeType="1"/>
            </p:cNvSpPr>
            <p:nvPr/>
          </p:nvSpPr>
          <p:spPr bwMode="auto">
            <a:xfrm flipH="1">
              <a:off x="3888" y="636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4102" y="492"/>
              <a:ext cx="414" cy="2448"/>
              <a:chOff x="2710" y="492"/>
              <a:chExt cx="414" cy="2448"/>
            </a:xfrm>
          </p:grpSpPr>
          <p:sp>
            <p:nvSpPr>
              <p:cNvPr id="46106" name="Text Box 78"/>
              <p:cNvSpPr txBox="1">
                <a:spLocks noChangeArrowheads="1"/>
              </p:cNvSpPr>
              <p:nvPr/>
            </p:nvSpPr>
            <p:spPr bwMode="auto">
              <a:xfrm>
                <a:off x="2812" y="492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p</a:t>
                </a:r>
              </a:p>
            </p:txBody>
          </p:sp>
          <p:sp>
            <p:nvSpPr>
              <p:cNvPr id="46107" name="Text Box 79"/>
              <p:cNvSpPr txBox="1">
                <a:spLocks noChangeArrowheads="1"/>
              </p:cNvSpPr>
              <p:nvPr/>
            </p:nvSpPr>
            <p:spPr bwMode="auto">
              <a:xfrm>
                <a:off x="2710" y="1572"/>
                <a:ext cx="41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p+1</a:t>
                </a:r>
              </a:p>
            </p:txBody>
          </p:sp>
          <p:sp>
            <p:nvSpPr>
              <p:cNvPr id="46108" name="Text Box 80"/>
              <p:cNvSpPr txBox="1">
                <a:spLocks noChangeArrowheads="1"/>
              </p:cNvSpPr>
              <p:nvPr/>
            </p:nvSpPr>
            <p:spPr bwMode="auto">
              <a:xfrm>
                <a:off x="2710" y="2652"/>
                <a:ext cx="41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p+2</a:t>
                </a:r>
              </a:p>
            </p:txBody>
          </p:sp>
        </p:grpSp>
        <p:sp>
          <p:nvSpPr>
            <p:cNvPr id="46104" name="Line 81"/>
            <p:cNvSpPr>
              <a:spLocks noChangeShapeType="1"/>
            </p:cNvSpPr>
            <p:nvPr/>
          </p:nvSpPr>
          <p:spPr bwMode="auto">
            <a:xfrm flipH="1">
              <a:off x="3888" y="1722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5" name="Line 82"/>
            <p:cNvSpPr>
              <a:spLocks noChangeShapeType="1"/>
            </p:cNvSpPr>
            <p:nvPr/>
          </p:nvSpPr>
          <p:spPr bwMode="auto">
            <a:xfrm flipH="1">
              <a:off x="3888" y="2808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6394450" y="1866900"/>
            <a:ext cx="2990850" cy="2647950"/>
            <a:chOff x="3876" y="708"/>
            <a:chExt cx="1884" cy="1668"/>
          </a:xfrm>
        </p:grpSpPr>
        <p:sp>
          <p:nvSpPr>
            <p:cNvPr id="46096" name="Line 84"/>
            <p:cNvSpPr>
              <a:spLocks noChangeShapeType="1"/>
            </p:cNvSpPr>
            <p:nvPr/>
          </p:nvSpPr>
          <p:spPr bwMode="auto">
            <a:xfrm flipH="1">
              <a:off x="3876" y="86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7" name="Text Box 85"/>
            <p:cNvSpPr txBox="1">
              <a:spLocks noChangeArrowheads="1"/>
            </p:cNvSpPr>
            <p:nvPr/>
          </p:nvSpPr>
          <p:spPr bwMode="auto">
            <a:xfrm>
              <a:off x="4127" y="708"/>
              <a:ext cx="127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p[0]+1</a:t>
              </a:r>
              <a:r>
                <a:rPr lang="zh-CN" altLang="zh-CN">
                  <a:ea typeface="隶书" pitchFamily="49" charset="-122"/>
                </a:rPr>
                <a:t>或 </a:t>
              </a:r>
              <a:r>
                <a:rPr lang="zh-CN" altLang="en-US">
                  <a:ea typeface="隶书" pitchFamily="49" charset="-122"/>
                </a:rPr>
                <a:t>*</a:t>
              </a:r>
              <a:r>
                <a:rPr lang="en-US" altLang="zh-CN">
                  <a:ea typeface="隶书" pitchFamily="49" charset="-122"/>
                </a:rPr>
                <a:t>p+1</a:t>
              </a:r>
            </a:p>
          </p:txBody>
        </p:sp>
        <p:sp>
          <p:nvSpPr>
            <p:cNvPr id="46098" name="Line 86"/>
            <p:cNvSpPr>
              <a:spLocks noChangeShapeType="1"/>
            </p:cNvSpPr>
            <p:nvPr/>
          </p:nvSpPr>
          <p:spPr bwMode="auto">
            <a:xfrm flipH="1">
              <a:off x="3900" y="224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9" name="Text Box 87"/>
            <p:cNvSpPr txBox="1">
              <a:spLocks noChangeArrowheads="1"/>
            </p:cNvSpPr>
            <p:nvPr/>
          </p:nvSpPr>
          <p:spPr bwMode="auto">
            <a:xfrm>
              <a:off x="4154" y="2088"/>
              <a:ext cx="160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ea typeface="隶书" pitchFamily="49" charset="-122"/>
                </a:rPr>
                <a:t>p[1]+2</a:t>
              </a:r>
              <a:r>
                <a:rPr lang="zh-CN" altLang="zh-CN" dirty="0">
                  <a:ea typeface="隶书" pitchFamily="49" charset="-122"/>
                </a:rPr>
                <a:t>或 </a:t>
              </a:r>
              <a:r>
                <a:rPr lang="zh-CN" altLang="en-US" dirty="0">
                  <a:ea typeface="隶书" pitchFamily="49" charset="-122"/>
                </a:rPr>
                <a:t>*</a:t>
              </a:r>
              <a:r>
                <a:rPr lang="en-US" altLang="zh-CN" dirty="0">
                  <a:ea typeface="隶书" pitchFamily="49" charset="-122"/>
                </a:rPr>
                <a:t>(p+1)+2</a:t>
              </a:r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6389686" y="2286000"/>
            <a:ext cx="2165350" cy="2647950"/>
            <a:chOff x="3852" y="972"/>
            <a:chExt cx="1364" cy="1668"/>
          </a:xfrm>
        </p:grpSpPr>
        <p:sp>
          <p:nvSpPr>
            <p:cNvPr id="46092" name="Line 89"/>
            <p:cNvSpPr>
              <a:spLocks noChangeShapeType="1"/>
            </p:cNvSpPr>
            <p:nvPr/>
          </p:nvSpPr>
          <p:spPr bwMode="auto">
            <a:xfrm flipH="1">
              <a:off x="3852" y="1048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3" name="Text Box 90"/>
            <p:cNvSpPr txBox="1">
              <a:spLocks noChangeArrowheads="1"/>
            </p:cNvSpPr>
            <p:nvPr/>
          </p:nvSpPr>
          <p:spPr bwMode="auto">
            <a:xfrm>
              <a:off x="4261" y="972"/>
              <a:ext cx="619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ea typeface="隶书" pitchFamily="49" charset="-122"/>
                </a:rPr>
                <a:t>*(*p+1)</a:t>
              </a:r>
              <a:r>
                <a:rPr lang="zh-CN" altLang="zh-CN" dirty="0">
                  <a:ea typeface="隶书" pitchFamily="49" charset="-122"/>
                </a:rPr>
                <a:t> </a:t>
              </a:r>
              <a:endParaRPr lang="en-US" altLang="zh-CN" dirty="0">
                <a:ea typeface="隶书" pitchFamily="49" charset="-122"/>
              </a:endParaRPr>
            </a:p>
          </p:txBody>
        </p:sp>
        <p:sp>
          <p:nvSpPr>
            <p:cNvPr id="46094" name="Line 91"/>
            <p:cNvSpPr>
              <a:spLocks noChangeShapeType="1"/>
            </p:cNvSpPr>
            <p:nvPr/>
          </p:nvSpPr>
          <p:spPr bwMode="auto">
            <a:xfrm flipH="1">
              <a:off x="3856" y="2460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5" name="Text Box 92"/>
            <p:cNvSpPr txBox="1">
              <a:spLocks noChangeArrowheads="1"/>
            </p:cNvSpPr>
            <p:nvPr/>
          </p:nvSpPr>
          <p:spPr bwMode="auto">
            <a:xfrm>
              <a:off x="4102" y="2352"/>
              <a:ext cx="111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zh-CN">
                  <a:ea typeface="隶书" pitchFamily="49" charset="-122"/>
                </a:rPr>
                <a:t> </a:t>
              </a:r>
              <a:r>
                <a:rPr lang="en-US" altLang="zh-CN">
                  <a:ea typeface="隶书" pitchFamily="49" charset="-122"/>
                </a:rPr>
                <a:t>*(*(p+1)+2)</a:t>
              </a:r>
            </a:p>
          </p:txBody>
        </p:sp>
      </p:grpSp>
      <p:sp>
        <p:nvSpPr>
          <p:cNvPr id="30813" name="AutoShape 93"/>
          <p:cNvSpPr>
            <a:spLocks noChangeArrowheads="1"/>
          </p:cNvSpPr>
          <p:nvPr/>
        </p:nvSpPr>
        <p:spPr bwMode="auto">
          <a:xfrm>
            <a:off x="806450" y="5202804"/>
            <a:ext cx="3693938" cy="710067"/>
          </a:xfrm>
          <a:prstGeom prst="wedgeRectCallout">
            <a:avLst>
              <a:gd name="adj1" fmla="val -12056"/>
              <a:gd name="adj2" fmla="val -43727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GB" altLang="zh-CN" sz="2000" dirty="0">
                <a:ea typeface="隶书" pitchFamily="49" charset="-122"/>
              </a:rPr>
              <a:t>p</a:t>
            </a:r>
            <a:r>
              <a:rPr lang="zh-CN" altLang="en-GB" sz="2000" dirty="0">
                <a:ea typeface="隶书" pitchFamily="49" charset="-122"/>
              </a:rPr>
              <a:t>指向的</a:t>
            </a:r>
            <a:r>
              <a:rPr lang="zh-CN" altLang="en-US" sz="2000" dirty="0">
                <a:ea typeface="隶书" pitchFamily="49" charset="-122"/>
              </a:rPr>
              <a:t>一维数组的</a:t>
            </a:r>
            <a:r>
              <a:rPr lang="zh-CN" altLang="en-GB" sz="2000" dirty="0">
                <a:ea typeface="隶书" pitchFamily="49" charset="-122"/>
              </a:rPr>
              <a:t>元素个</a:t>
            </a:r>
            <a:r>
              <a:rPr lang="zh-CN" altLang="en-US" sz="2000" dirty="0">
                <a:ea typeface="隶书" pitchFamily="49" charset="-122"/>
              </a:rPr>
              <a:t>数和</a:t>
            </a:r>
          </a:p>
          <a:p>
            <a:pPr eaLnBrk="1" hangingPunct="1"/>
            <a:r>
              <a:rPr lang="zh-CN" altLang="en-US" sz="2000" dirty="0">
                <a:ea typeface="隶书" pitchFamily="49" charset="-122"/>
              </a:rPr>
              <a:t>二维数组</a:t>
            </a:r>
            <a:r>
              <a:rPr lang="zh-CN" altLang="en-US" sz="2000" dirty="0">
                <a:solidFill>
                  <a:srgbClr val="0000FF"/>
                </a:solidFill>
                <a:ea typeface="隶书" pitchFamily="49" charset="-122"/>
              </a:rPr>
              <a:t>列数</a:t>
            </a:r>
            <a:r>
              <a:rPr lang="zh-CN" altLang="en-US" sz="2000" dirty="0">
                <a:solidFill>
                  <a:srgbClr val="C00000"/>
                </a:solidFill>
                <a:ea typeface="隶书" pitchFamily="49" charset="-122"/>
              </a:rPr>
              <a:t>必须相同</a:t>
            </a:r>
          </a:p>
        </p:txBody>
      </p:sp>
      <p:sp>
        <p:nvSpPr>
          <p:cNvPr id="30815" name="Rectangle 95"/>
          <p:cNvSpPr>
            <a:spLocks noChangeArrowheads="1"/>
          </p:cNvSpPr>
          <p:nvPr/>
        </p:nvSpPr>
        <p:spPr bwMode="auto">
          <a:xfrm>
            <a:off x="612775" y="979488"/>
            <a:ext cx="85312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400" dirty="0">
                <a:ea typeface="隶书" pitchFamily="49" charset="-122"/>
              </a:rPr>
              <a:t>定义形式：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数据类型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(*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指针名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[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一维数组的元素个数</a:t>
            </a:r>
            <a:r>
              <a:rPr lang="en-US" altLang="zh-CN" sz="2400" dirty="0">
                <a:solidFill>
                  <a:schemeClr val="tx2"/>
                </a:solidFill>
                <a:ea typeface="隶书" pitchFamily="49" charset="-122"/>
              </a:rPr>
              <a:t>];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en-US" altLang="zh-CN" sz="2400" dirty="0">
                <a:ea typeface="隶书" pitchFamily="49" charset="-122"/>
              </a:rPr>
              <a:t>   </a:t>
            </a:r>
            <a:r>
              <a:rPr lang="zh-CN" altLang="en-US" sz="2400" dirty="0">
                <a:ea typeface="隶书" pitchFamily="49" charset="-122"/>
              </a:rPr>
              <a:t>例： </a:t>
            </a:r>
            <a:r>
              <a:rPr lang="en-US" altLang="zh-CN" sz="2400" dirty="0" err="1">
                <a:ea typeface="隶书" pitchFamily="49" charset="-122"/>
              </a:rPr>
              <a:t>int</a:t>
            </a:r>
            <a:r>
              <a:rPr lang="en-US" altLang="zh-CN" sz="2400" dirty="0">
                <a:ea typeface="隶书" pitchFamily="49" charset="-122"/>
              </a:rPr>
              <a:t>   (*p)[4];         </a:t>
            </a:r>
          </a:p>
        </p:txBody>
      </p:sp>
      <p:sp>
        <p:nvSpPr>
          <p:cNvPr id="30818" name="Rectangle 98"/>
          <p:cNvSpPr>
            <a:spLocks noChangeArrowheads="1"/>
          </p:cNvSpPr>
          <p:nvPr/>
        </p:nvSpPr>
        <p:spPr bwMode="auto">
          <a:xfrm>
            <a:off x="-1246188" y="6034088"/>
            <a:ext cx="8591551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000" dirty="0">
                <a:ea typeface="黑体" pitchFamily="49" charset="-122"/>
              </a:rPr>
              <a:t>指针数组</a:t>
            </a:r>
            <a:r>
              <a:rPr lang="zh-CN" altLang="en-US" sz="2000" dirty="0">
                <a:ea typeface="隶书" pitchFamily="49" charset="-122"/>
              </a:rPr>
              <a:t>： 如    </a:t>
            </a: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int  a[3][</a:t>
            </a:r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隶书" pitchFamily="49" charset="-122"/>
              </a:rPr>
              <a:t>4</a:t>
            </a: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],  </a:t>
            </a:r>
            <a:r>
              <a:rPr lang="en-US" altLang="zh-CN" sz="2000" dirty="0">
                <a:latin typeface="GungsuhChe" pitchFamily="49" charset="-127"/>
                <a:ea typeface="GungsuhChe" pitchFamily="49" charset="-127"/>
              </a:rPr>
              <a:t>*</a:t>
            </a:r>
            <a:r>
              <a:rPr lang="en-GB" altLang="zh-CN" sz="2000" dirty="0">
                <a:latin typeface="Arial" pitchFamily="34" charset="0"/>
                <a:ea typeface="隶书" pitchFamily="49" charset="-122"/>
              </a:rPr>
              <a:t>q</a:t>
            </a: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[</a:t>
            </a:r>
            <a:r>
              <a:rPr lang="en-US" altLang="zh-CN" sz="2000" dirty="0">
                <a:solidFill>
                  <a:schemeClr val="accent2"/>
                </a:solidFill>
                <a:ea typeface="隶书" pitchFamily="49" charset="-122"/>
              </a:rPr>
              <a:t>3</a:t>
            </a: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];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     </a:t>
            </a:r>
            <a:r>
              <a:rPr lang="en-GB" altLang="zh-CN" sz="2000" dirty="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[0]</a:t>
            </a: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=a[0]; </a:t>
            </a:r>
            <a:r>
              <a:rPr lang="en-GB" altLang="zh-CN" sz="2000" dirty="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[1]</a:t>
            </a:r>
            <a:r>
              <a:rPr lang="en-US" altLang="zh-CN" sz="2000" dirty="0">
                <a:latin typeface="Arial" pitchFamily="34" charset="0"/>
                <a:ea typeface="隶书" pitchFamily="49" charset="-122"/>
              </a:rPr>
              <a:t>=a[1];</a:t>
            </a:r>
            <a:r>
              <a:rPr lang="en-GB" altLang="zh-CN" sz="2000" dirty="0">
                <a:solidFill>
                  <a:srgbClr val="0000FF"/>
                </a:solidFill>
                <a:ea typeface="隶书" pitchFamily="49" charset="-122"/>
              </a:rPr>
              <a:t> q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[2]</a:t>
            </a:r>
            <a:r>
              <a:rPr lang="en-US" altLang="zh-CN" sz="2000" dirty="0">
                <a:ea typeface="隶书" pitchFamily="49" charset="-122"/>
              </a:rPr>
              <a:t>=a[2];</a:t>
            </a:r>
            <a:endParaRPr lang="en-US" altLang="zh-CN" sz="2000" dirty="0">
              <a:latin typeface="Arial" pitchFamily="34" charset="0"/>
              <a:ea typeface="隶书" pitchFamily="49" charset="-122"/>
            </a:endParaRPr>
          </a:p>
        </p:txBody>
      </p:sp>
      <p:sp>
        <p:nvSpPr>
          <p:cNvPr id="30819" name="Rectangle 99"/>
          <p:cNvSpPr>
            <a:spLocks noChangeArrowheads="1"/>
          </p:cNvSpPr>
          <p:nvPr/>
        </p:nvSpPr>
        <p:spPr bwMode="auto">
          <a:xfrm>
            <a:off x="850900" y="4159250"/>
            <a:ext cx="38735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ea typeface="隶书" pitchFamily="49" charset="-122"/>
              </a:rPr>
              <a:t>可让</a:t>
            </a:r>
            <a:r>
              <a:rPr lang="en-US" altLang="zh-CN" dirty="0">
                <a:ea typeface="隶书" pitchFamily="49" charset="-122"/>
              </a:rPr>
              <a:t>p</a:t>
            </a:r>
            <a:r>
              <a:rPr lang="zh-CN" altLang="en-US" dirty="0">
                <a:ea typeface="隶书" pitchFamily="49" charset="-122"/>
              </a:rPr>
              <a:t>指向二维数组某一行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sz="2000" dirty="0">
                <a:ea typeface="隶书" pitchFamily="49" charset="-122"/>
              </a:rPr>
              <a:t>如：</a:t>
            </a:r>
            <a:r>
              <a:rPr lang="en-US" altLang="zh-CN" sz="2000" dirty="0">
                <a:ea typeface="隶书" pitchFamily="49" charset="-122"/>
              </a:rPr>
              <a:t>int   a[3][4],  (*p)[4]</a:t>
            </a:r>
            <a:r>
              <a:rPr lang="en-GB" altLang="zh-CN" sz="2000" dirty="0">
                <a:ea typeface="隶书" pitchFamily="49" charset="-122"/>
              </a:rPr>
              <a:t>;           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en-GB" altLang="zh-CN" sz="2000" b="1" dirty="0">
                <a:solidFill>
                  <a:srgbClr val="0000FF"/>
                </a:solidFill>
                <a:ea typeface="隶书" pitchFamily="49" charset="-122"/>
              </a:rPr>
              <a:t>       p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</a:rPr>
              <a:t>=a;</a:t>
            </a:r>
          </a:p>
        </p:txBody>
      </p:sp>
      <p:sp>
        <p:nvSpPr>
          <p:cNvPr id="57" name="Rectangle 9"/>
          <p:cNvSpPr txBox="1">
            <a:spLocks noChangeArrowheads="1"/>
          </p:cNvSpPr>
          <p:nvPr/>
        </p:nvSpPr>
        <p:spPr bwMode="auto">
          <a:xfrm>
            <a:off x="967163" y="287878"/>
            <a:ext cx="81768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 通过建立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行指针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指针数组</a:t>
            </a:r>
            <a:r>
              <a:rPr lang="zh-CN" altLang="en-US" dirty="0">
                <a:ea typeface="宋体" panose="02010600030101010101" pitchFamily="2" charset="-122"/>
              </a:rPr>
              <a:t>引用二维数组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 autoUpdateAnimBg="0"/>
      <p:bldP spid="30737" grpId="0" animBg="1" autoUpdateAnimBg="0"/>
      <p:bldP spid="30813" grpId="0" animBg="1" autoUpdateAnimBg="0"/>
      <p:bldP spid="30815" grpId="0" uiExpand="1" build="p" bldLvl="5" autoUpdateAnimBg="0"/>
      <p:bldP spid="30818" grpId="0" build="p" bldLvl="5" autoUpdateAnimBg="0"/>
      <p:bldP spid="30819" grpId="0" build="p" bldLvl="5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73101" y="1543050"/>
            <a:ext cx="6845300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main()</a:t>
            </a:r>
          </a:p>
          <a:p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a[3][4]={1,3,5,7,9,11,13,15,17,19,21,23};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i,j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,(*p)[4];</a:t>
            </a:r>
          </a:p>
          <a:p>
            <a:r>
              <a:rPr lang="en-US" altLang="zh-CN" sz="2400" dirty="0"/>
              <a:t>  for(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 err="1"/>
              <a:t>,i</a:t>
            </a:r>
            <a:r>
              <a:rPr lang="en-US" altLang="zh-CN" sz="2400" dirty="0"/>
              <a:t>=0;i&lt;3;i++){</a:t>
            </a:r>
          </a:p>
          <a:p>
            <a:r>
              <a:rPr lang="en-US" altLang="zh-CN" sz="2400" dirty="0"/>
              <a:t>       for(j=0;j&lt;4;j++)</a:t>
            </a:r>
          </a:p>
          <a:p>
            <a:r>
              <a:rPr lang="en-US" altLang="zh-CN" sz="2400" dirty="0"/>
              <a:t>          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</a:t>
            </a:r>
            <a:r>
              <a:rPr lang="en-US" altLang="zh-CN" sz="2400" dirty="0"/>
              <a:t>&lt;&lt;" ";</a:t>
            </a:r>
          </a:p>
          <a:p>
            <a:r>
              <a:rPr lang="en-US" altLang="zh-CN" sz="2400" dirty="0"/>
              <a:t>       cout&lt;&lt;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1501775" y="5057775"/>
            <a:ext cx="3119438" cy="1590675"/>
          </a:xfrm>
          <a:prstGeom prst="wedgeRectCallout">
            <a:avLst>
              <a:gd name="adj1" fmla="val 7199"/>
              <a:gd name="adj2" fmla="val -74949"/>
            </a:avLst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dirty="0"/>
              <a:t>p=a[0]; </a:t>
            </a:r>
          </a:p>
          <a:p>
            <a:r>
              <a:rPr lang="en-US" altLang="zh-CN" sz="2400" dirty="0"/>
              <a:t>p=*a; </a:t>
            </a:r>
          </a:p>
          <a:p>
            <a:r>
              <a:rPr lang="en-US" altLang="zh-CN" sz="2400" dirty="0"/>
              <a:t>p=&amp;a[0][0];  </a:t>
            </a:r>
          </a:p>
          <a:p>
            <a:r>
              <a:rPr lang="en-US" altLang="zh-CN" sz="2400" dirty="0"/>
              <a:t>p=</a:t>
            </a:r>
            <a:r>
              <a:rPr lang="en-GB" altLang="zh-CN" sz="2400" dirty="0"/>
              <a:t>a; </a:t>
            </a:r>
            <a:r>
              <a:rPr lang="en-US" altLang="zh-CN" sz="2400" dirty="0">
                <a:sym typeface="Symbol" pitchFamily="18" charset="2"/>
              </a:rPr>
              <a:t></a:t>
            </a:r>
            <a:r>
              <a:rPr lang="en-GB" altLang="zh-CN" sz="2400" dirty="0"/>
              <a:t> p=</a:t>
            </a:r>
            <a:r>
              <a:rPr lang="en-US" altLang="zh-CN" sz="2400" dirty="0"/>
              <a:t>&amp;a[0]; 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615238" y="996950"/>
            <a:ext cx="1350962" cy="5538787"/>
            <a:chOff x="3332" y="597"/>
            <a:chExt cx="851" cy="3489"/>
          </a:xfrm>
        </p:grpSpPr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3332" y="597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 a[3][4];</a:t>
              </a:r>
            </a:p>
          </p:txBody>
        </p:sp>
        <p:sp>
          <p:nvSpPr>
            <p:cNvPr id="12321" name="Rectangle 28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30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31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32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33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34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36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12332" name="Text Box 39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12333" name="Text Box 40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12334" name="Text Box 41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12335" name="Text Box 42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12336" name="Line 43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44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45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Text Box 46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12340" name="Text Box 47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12341" name="Text Box 48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12342" name="Text Box 49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12343" name="Text Box 50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12344" name="Text Box 51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919913" y="1171575"/>
            <a:ext cx="731837" cy="519112"/>
            <a:chOff x="4471" y="545"/>
            <a:chExt cx="461" cy="327"/>
          </a:xfrm>
        </p:grpSpPr>
        <p:sp>
          <p:nvSpPr>
            <p:cNvPr id="12318" name="Line 53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9" name="Text Box 54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6958013" y="2847975"/>
            <a:ext cx="731837" cy="519112"/>
            <a:chOff x="4471" y="545"/>
            <a:chExt cx="461" cy="327"/>
          </a:xfrm>
        </p:grpSpPr>
        <p:sp>
          <p:nvSpPr>
            <p:cNvPr id="12316" name="Line 56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958013" y="4581525"/>
            <a:ext cx="731837" cy="519112"/>
            <a:chOff x="4471" y="545"/>
            <a:chExt cx="461" cy="327"/>
          </a:xfrm>
        </p:grpSpPr>
        <p:sp>
          <p:nvSpPr>
            <p:cNvPr id="12314" name="Line 59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Text Box 60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4475925" y="3349477"/>
            <a:ext cx="2733738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ym typeface="Symbol" pitchFamily="18" charset="2"/>
              </a:rPr>
              <a:t></a:t>
            </a:r>
            <a:r>
              <a:rPr lang="en-US" altLang="zh-CN" sz="2400" dirty="0">
                <a:solidFill>
                  <a:srgbClr val="0070C0"/>
                </a:solidFill>
                <a:sym typeface="Symbol" pitchFamily="18" charset="2"/>
              </a:rPr>
              <a:t>*(*</a:t>
            </a:r>
            <a:r>
              <a:rPr lang="en-US" altLang="zh-CN" sz="2400" dirty="0" err="1">
                <a:solidFill>
                  <a:srgbClr val="0070C0"/>
                </a:solidFill>
                <a:sym typeface="Symbol" pitchFamily="18" charset="2"/>
              </a:rPr>
              <a:t>p+j</a:t>
            </a:r>
            <a:r>
              <a:rPr lang="en-US" altLang="zh-CN" sz="2400" dirty="0">
                <a:solidFill>
                  <a:srgbClr val="0070C0"/>
                </a:solidFill>
                <a:sym typeface="Symbol" pitchFamily="18" charset="2"/>
              </a:rPr>
              <a:t>) </a:t>
            </a:r>
            <a:r>
              <a:rPr lang="zh-CN" altLang="en-US" sz="2400" dirty="0">
                <a:sym typeface="Symbol" pitchFamily="18" charset="2"/>
              </a:rPr>
              <a:t>或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p[0][j]</a:t>
            </a:r>
          </a:p>
        </p:txBody>
      </p:sp>
      <p:sp>
        <p:nvSpPr>
          <p:cNvPr id="12298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2" y="468312"/>
            <a:ext cx="7437437" cy="468313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例：指向一维数组的指针变量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行指针</a:t>
            </a: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应用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054475" y="5208587"/>
            <a:ext cx="419100" cy="1314450"/>
            <a:chOff x="2331" y="3026"/>
            <a:chExt cx="264" cy="828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331" y="3026"/>
              <a:ext cx="132" cy="144"/>
              <a:chOff x="4920" y="2628"/>
              <a:chExt cx="132" cy="144"/>
            </a:xfrm>
          </p:grpSpPr>
          <p:sp>
            <p:nvSpPr>
              <p:cNvPr id="12312" name="Line 17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3" name="Line 18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331" y="3250"/>
              <a:ext cx="132" cy="144"/>
              <a:chOff x="4920" y="2628"/>
              <a:chExt cx="132" cy="144"/>
            </a:xfrm>
          </p:grpSpPr>
          <p:sp>
            <p:nvSpPr>
              <p:cNvPr id="12310" name="Line 20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1" name="Line 21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331" y="3474"/>
              <a:ext cx="132" cy="144"/>
              <a:chOff x="4920" y="2628"/>
              <a:chExt cx="132" cy="144"/>
            </a:xfrm>
          </p:grpSpPr>
          <p:sp>
            <p:nvSpPr>
              <p:cNvPr id="12308" name="Line 23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09" name="Line 24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7" name="Freeform 63"/>
            <p:cNvSpPr>
              <a:spLocks/>
            </p:cNvSpPr>
            <p:nvPr/>
          </p:nvSpPr>
          <p:spPr bwMode="auto">
            <a:xfrm>
              <a:off x="2331" y="3698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56"/>
                <a:gd name="T14" fmla="*/ 264 w 26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solidFill>
              <a:srgbClr val="CCFFFF"/>
            </a:solidFill>
            <a:ln w="38100">
              <a:solidFill>
                <a:srgbClr val="FF0000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4189034" y="2638277"/>
            <a:ext cx="3297997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ym typeface="Symbol" pitchFamily="18" charset="2"/>
              </a:rPr>
              <a:t></a:t>
            </a:r>
            <a:r>
              <a:rPr lang="en-US" altLang="zh-CN" sz="2400" dirty="0"/>
              <a:t>for(</a:t>
            </a:r>
            <a:r>
              <a:rPr lang="en-US" altLang="zh-CN" sz="2400" dirty="0">
                <a:solidFill>
                  <a:srgbClr val="0070C0"/>
                </a:solidFill>
              </a:rPr>
              <a:t>p=</a:t>
            </a:r>
            <a:r>
              <a:rPr lang="en-US" altLang="zh-CN" sz="2400" dirty="0" err="1">
                <a:solidFill>
                  <a:srgbClr val="0070C0"/>
                </a:solidFill>
              </a:rPr>
              <a:t>a</a:t>
            </a:r>
            <a:r>
              <a:rPr lang="en-US" altLang="zh-CN" sz="2400" dirty="0" err="1"/>
              <a:t>;p</a:t>
            </a:r>
            <a:r>
              <a:rPr lang="en-US" altLang="zh-CN" sz="2400" dirty="0"/>
              <a:t>&lt;a+3;</a:t>
            </a:r>
            <a:r>
              <a:rPr lang="en-US" altLang="zh-CN" sz="2400" dirty="0">
                <a:solidFill>
                  <a:srgbClr val="0070C0"/>
                </a:solidFill>
              </a:rPr>
              <a:t>p++</a:t>
            </a:r>
            <a:r>
              <a:rPr lang="en-US" altLang="zh-CN" sz="2400" dirty="0"/>
              <a:t>)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6484938" y="6338887"/>
            <a:ext cx="1135062" cy="519113"/>
            <a:chOff x="4197" y="3800"/>
            <a:chExt cx="715" cy="327"/>
          </a:xfrm>
        </p:grpSpPr>
        <p:sp>
          <p:nvSpPr>
            <p:cNvPr id="12302" name="Line 67"/>
            <p:cNvSpPr>
              <a:spLocks noChangeShapeType="1"/>
            </p:cNvSpPr>
            <p:nvPr/>
          </p:nvSpPr>
          <p:spPr bwMode="auto">
            <a:xfrm>
              <a:off x="4624" y="3965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Text Box 68"/>
            <p:cNvSpPr txBox="1">
              <a:spLocks noChangeArrowheads="1"/>
            </p:cNvSpPr>
            <p:nvPr/>
          </p:nvSpPr>
          <p:spPr bwMode="auto">
            <a:xfrm>
              <a:off x="4197" y="3800"/>
              <a:ext cx="4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a+3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5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 autoUpdateAnimBg="0"/>
      <p:bldP spid="151566" grpId="0" animBg="1" autoUpdateAnimBg="0"/>
      <p:bldP spid="151613" grpId="0" build="p" autoUpdateAnimBg="0"/>
      <p:bldP spid="15161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24073" y="2351043"/>
            <a:ext cx="6546850" cy="3914774"/>
            <a:chOff x="1015" y="1241"/>
            <a:chExt cx="4124" cy="2466"/>
          </a:xfrm>
        </p:grpSpPr>
        <p:sp>
          <p:nvSpPr>
            <p:cNvPr id="47109" name="Rectangle 12"/>
            <p:cNvSpPr>
              <a:spLocks noChangeArrowheads="1"/>
            </p:cNvSpPr>
            <p:nvPr/>
          </p:nvSpPr>
          <p:spPr bwMode="auto">
            <a:xfrm>
              <a:off x="1174" y="1717"/>
              <a:ext cx="3777" cy="19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0" name="Line 13"/>
            <p:cNvSpPr>
              <a:spLocks noChangeShapeType="1"/>
            </p:cNvSpPr>
            <p:nvPr/>
          </p:nvSpPr>
          <p:spPr bwMode="auto">
            <a:xfrm flipH="1">
              <a:off x="2723" y="1701"/>
              <a:ext cx="12" cy="197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1" name="Line 14"/>
            <p:cNvSpPr>
              <a:spLocks noChangeShapeType="1"/>
            </p:cNvSpPr>
            <p:nvPr/>
          </p:nvSpPr>
          <p:spPr bwMode="auto">
            <a:xfrm>
              <a:off x="1188" y="208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2" name="Line 15"/>
            <p:cNvSpPr>
              <a:spLocks noChangeShapeType="1"/>
            </p:cNvSpPr>
            <p:nvPr/>
          </p:nvSpPr>
          <p:spPr bwMode="auto">
            <a:xfrm>
              <a:off x="1188" y="240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3" name="Line 16"/>
            <p:cNvSpPr>
              <a:spLocks noChangeShapeType="1"/>
            </p:cNvSpPr>
            <p:nvPr/>
          </p:nvSpPr>
          <p:spPr bwMode="auto">
            <a:xfrm>
              <a:off x="1188" y="272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4" name="Line 17"/>
            <p:cNvSpPr>
              <a:spLocks noChangeShapeType="1"/>
            </p:cNvSpPr>
            <p:nvPr/>
          </p:nvSpPr>
          <p:spPr bwMode="auto">
            <a:xfrm>
              <a:off x="1207" y="3045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1628" y="1755"/>
              <a:ext cx="504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  <a:ea typeface="宋体" pitchFamily="2" charset="-122"/>
                </a:rPr>
                <a:t>实参</a:t>
              </a:r>
            </a:p>
          </p:txBody>
        </p:sp>
        <p:sp>
          <p:nvSpPr>
            <p:cNvPr id="47116" name="Text Box 19"/>
            <p:cNvSpPr txBox="1">
              <a:spLocks noChangeArrowheads="1"/>
            </p:cNvSpPr>
            <p:nvPr/>
          </p:nvSpPr>
          <p:spPr bwMode="auto">
            <a:xfrm>
              <a:off x="3487" y="1755"/>
              <a:ext cx="504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  <a:ea typeface="宋体" pitchFamily="2" charset="-122"/>
                </a:rPr>
                <a:t>形参</a:t>
              </a:r>
            </a:p>
          </p:txBody>
        </p:sp>
        <p:sp>
          <p:nvSpPr>
            <p:cNvPr id="47117" name="Text Box 20"/>
            <p:cNvSpPr txBox="1">
              <a:spLocks noChangeArrowheads="1"/>
            </p:cNvSpPr>
            <p:nvPr/>
          </p:nvSpPr>
          <p:spPr bwMode="auto">
            <a:xfrm>
              <a:off x="2900" y="2096"/>
              <a:ext cx="177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  <a:r>
                <a:rPr lang="en-US" altLang="zh-CN" sz="2400" dirty="0" err="1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  x[][4]</a:t>
              </a:r>
            </a:p>
          </p:txBody>
        </p:sp>
        <p:sp>
          <p:nvSpPr>
            <p:cNvPr id="47118" name="Text Box 21"/>
            <p:cNvSpPr txBox="1">
              <a:spLocks noChangeArrowheads="1"/>
            </p:cNvSpPr>
            <p:nvPr/>
          </p:nvSpPr>
          <p:spPr bwMode="auto">
            <a:xfrm>
              <a:off x="2900" y="2731"/>
              <a:ext cx="2069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r>
                <a:rPr lang="en-US" altLang="zh-CN" sz="2400" dirty="0" err="1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  (*q)[4]</a:t>
              </a:r>
              <a:endParaRPr lang="en-US" altLang="zh-CN" sz="2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7119" name="Text Box 22"/>
            <p:cNvSpPr txBox="1">
              <a:spLocks noChangeArrowheads="1"/>
            </p:cNvSpPr>
            <p:nvPr/>
          </p:nvSpPr>
          <p:spPr bwMode="auto">
            <a:xfrm>
              <a:off x="2900" y="2414"/>
              <a:ext cx="177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  <a:r>
                <a:rPr lang="en-US" altLang="zh-CN" sz="2400" dirty="0" err="1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  x[][4]</a:t>
              </a:r>
            </a:p>
          </p:txBody>
        </p:sp>
        <p:sp>
          <p:nvSpPr>
            <p:cNvPr id="47120" name="Text Box 23"/>
            <p:cNvSpPr txBox="1">
              <a:spLocks noChangeArrowheads="1"/>
            </p:cNvSpPr>
            <p:nvPr/>
          </p:nvSpPr>
          <p:spPr bwMode="auto">
            <a:xfrm>
              <a:off x="2900" y="3048"/>
              <a:ext cx="1971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r>
                <a:rPr lang="en-US" altLang="zh-CN" sz="2400" dirty="0" err="1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 (*q)[4]</a:t>
              </a:r>
            </a:p>
          </p:txBody>
        </p:sp>
        <p:sp>
          <p:nvSpPr>
            <p:cNvPr id="47121" name="Text Box 24"/>
            <p:cNvSpPr txBox="1">
              <a:spLocks noChangeArrowheads="1"/>
            </p:cNvSpPr>
            <p:nvPr/>
          </p:nvSpPr>
          <p:spPr bwMode="auto">
            <a:xfrm>
              <a:off x="1494" y="2096"/>
              <a:ext cx="80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  <a:r>
                <a:rPr lang="en-US" altLang="zh-CN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  <p:sp>
          <p:nvSpPr>
            <p:cNvPr id="47122" name="Text Box 25"/>
            <p:cNvSpPr txBox="1">
              <a:spLocks noChangeArrowheads="1"/>
            </p:cNvSpPr>
            <p:nvPr/>
          </p:nvSpPr>
          <p:spPr bwMode="auto">
            <a:xfrm>
              <a:off x="1494" y="2750"/>
              <a:ext cx="807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数组名</a:t>
              </a:r>
              <a:r>
                <a:rPr lang="en-US" altLang="zh-CN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  <p:sp>
          <p:nvSpPr>
            <p:cNvPr id="47123" name="Text Box 26"/>
            <p:cNvSpPr txBox="1">
              <a:spLocks noChangeArrowheads="1"/>
            </p:cNvSpPr>
            <p:nvPr/>
          </p:nvSpPr>
          <p:spPr bwMode="auto">
            <a:xfrm>
              <a:off x="1525" y="2422"/>
              <a:ext cx="1058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2400" baseline="-250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7124" name="Text Box 27"/>
            <p:cNvSpPr txBox="1">
              <a:spLocks noChangeArrowheads="1"/>
            </p:cNvSpPr>
            <p:nvPr/>
          </p:nvSpPr>
          <p:spPr bwMode="auto">
            <a:xfrm>
              <a:off x="1525" y="3071"/>
              <a:ext cx="1058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47125" name="Text Box 28"/>
            <p:cNvSpPr txBox="1">
              <a:spLocks noChangeArrowheads="1"/>
            </p:cNvSpPr>
            <p:nvPr/>
          </p:nvSpPr>
          <p:spPr bwMode="auto">
            <a:xfrm>
              <a:off x="1015" y="1241"/>
              <a:ext cx="4124" cy="525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若</a:t>
              </a:r>
              <a:r>
                <a:rPr lang="en-US" altLang="zh-CN" sz="24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int   a[3][4];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   </a:t>
              </a:r>
              <a:r>
                <a:rPr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int  (*p</a:t>
              </a:r>
              <a:r>
                <a:rPr lang="en-US" altLang="zh-CN" sz="2400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1</a:t>
              </a:r>
              <a:r>
                <a:rPr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)[4]=a;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   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int  *p</a:t>
              </a:r>
              <a:r>
                <a:rPr lang="en-US" altLang="zh-CN" sz="2400" baseline="-250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2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=a[0];</a:t>
              </a:r>
            </a:p>
            <a:p>
              <a:pPr eaLnBrk="1" hangingPunct="1"/>
              <a:r>
                <a:rPr lang="en-US" altLang="zh-CN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隶书" pitchFamily="49" charset="-122"/>
                </a:rPr>
                <a:t>     </a:t>
              </a:r>
              <a:endPara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47126" name="Line 29"/>
            <p:cNvSpPr>
              <a:spLocks noChangeShapeType="1"/>
            </p:cNvSpPr>
            <p:nvPr/>
          </p:nvSpPr>
          <p:spPr bwMode="auto">
            <a:xfrm>
              <a:off x="1207" y="3381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7" name="Text Box 30"/>
            <p:cNvSpPr txBox="1">
              <a:spLocks noChangeArrowheads="1"/>
            </p:cNvSpPr>
            <p:nvPr/>
          </p:nvSpPr>
          <p:spPr bwMode="auto">
            <a:xfrm>
              <a:off x="1517" y="3411"/>
              <a:ext cx="1090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7E39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r>
                <a:rPr lang="en-US" altLang="zh-CN" sz="2400" dirty="0">
                  <a:solidFill>
                    <a:srgbClr val="007E39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r>
                <a:rPr lang="en-US" altLang="zh-CN" sz="2400" baseline="-25000" dirty="0">
                  <a:solidFill>
                    <a:srgbClr val="007E39"/>
                  </a:solidFill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47128" name="Text Box 31"/>
            <p:cNvSpPr txBox="1">
              <a:spLocks noChangeArrowheads="1"/>
            </p:cNvSpPr>
            <p:nvPr/>
          </p:nvSpPr>
          <p:spPr bwMode="auto">
            <a:xfrm>
              <a:off x="2900" y="3411"/>
              <a:ext cx="1580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400" dirty="0">
                  <a:solidFill>
                    <a:srgbClr val="007E39"/>
                  </a:solidFill>
                  <a:latin typeface="宋体" pitchFamily="2" charset="-122"/>
                  <a:ea typeface="宋体" pitchFamily="2" charset="-122"/>
                </a:rPr>
                <a:t>指针变量</a:t>
              </a:r>
              <a:r>
                <a:rPr lang="en-US" altLang="zh-CN" sz="2400" dirty="0" err="1">
                  <a:solidFill>
                    <a:srgbClr val="007E39"/>
                  </a:solidFill>
                  <a:latin typeface="宋体" pitchFamily="2" charset="-122"/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latin typeface="宋体" pitchFamily="2" charset="-122"/>
                  <a:ea typeface="宋体" pitchFamily="2" charset="-122"/>
                </a:rPr>
                <a:t>  *q</a:t>
              </a:r>
            </a:p>
          </p:txBody>
        </p:sp>
      </p:grpSp>
      <p:sp>
        <p:nvSpPr>
          <p:cNvPr id="47108" name="Rectangle 37"/>
          <p:cNvSpPr>
            <a:spLocks noChangeArrowheads="1"/>
          </p:cNvSpPr>
          <p:nvPr/>
        </p:nvSpPr>
        <p:spPr bwMode="auto">
          <a:xfrm>
            <a:off x="1400037" y="1762875"/>
            <a:ext cx="70691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zh-CN" altLang="en-US" sz="28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指针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引用</a:t>
            </a:r>
            <a:r>
              <a:rPr lang="zh-CN" altLang="en-US" sz="28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二维数组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的几种形式： </a:t>
            </a:r>
          </a:p>
        </p:txBody>
      </p:sp>
      <p:sp>
        <p:nvSpPr>
          <p:cNvPr id="25" name="Rectangle 9"/>
          <p:cNvSpPr txBox="1">
            <a:spLocks noChangeArrowheads="1"/>
          </p:cNvSpPr>
          <p:nvPr/>
        </p:nvSpPr>
        <p:spPr bwMode="auto">
          <a:xfrm>
            <a:off x="1074131" y="1138283"/>
            <a:ext cx="69957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二维数组名或行指针作函数的形参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448991" y="358775"/>
            <a:ext cx="8695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个学生各学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门课，计算总平均分，并输出第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个学生成绩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573088" y="1314450"/>
            <a:ext cx="3966150" cy="286232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average(float  *</a:t>
            </a:r>
            <a:r>
              <a:rPr lang="en-US" altLang="zh-C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p,int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n);</a:t>
            </a:r>
          </a:p>
          <a:p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search(float  (*p)[4],</a:t>
            </a:r>
            <a:r>
              <a:rPr lang="en-US" altLang="zh-C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n);</a:t>
            </a:r>
          </a:p>
          <a:p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main()</a:t>
            </a:r>
          </a:p>
          <a:p>
            <a:r>
              <a:rPr lang="en-US" altLang="zh-CN" sz="2000" dirty="0"/>
              <a:t>{float score[3][4]=</a:t>
            </a:r>
          </a:p>
          <a:p>
            <a:r>
              <a:rPr lang="en-US" altLang="zh-CN" sz="2000" dirty="0"/>
              <a:t>{{65,67,79,60},{80,87,90,81},</a:t>
            </a:r>
          </a:p>
          <a:p>
            <a:r>
              <a:rPr lang="en-US" altLang="zh-CN" sz="2000" dirty="0"/>
              <a:t>{90,99,100,98}};</a:t>
            </a:r>
          </a:p>
          <a:p>
            <a:r>
              <a:rPr lang="en-US" altLang="zh-CN" sz="2000" dirty="0"/>
              <a:t>   average(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*score</a:t>
            </a:r>
            <a:r>
              <a:rPr lang="en-US" altLang="zh-CN" sz="2000" dirty="0"/>
              <a:t>,12);</a:t>
            </a:r>
          </a:p>
          <a:p>
            <a:r>
              <a:rPr lang="en-US" altLang="zh-CN" sz="2000" dirty="0"/>
              <a:t>   search(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  <a:r>
              <a:rPr lang="en-US" altLang="zh-CN" sz="2000" dirty="0"/>
              <a:t>,2);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5006975" y="1216025"/>
            <a:ext cx="3933825" cy="406265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average(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*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000" dirty="0"/>
              <a:t>{ float  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*q=p</a:t>
            </a:r>
            <a:r>
              <a:rPr lang="en-US" altLang="zh-CN" sz="2000" dirty="0"/>
              <a:t>, sum=0,a;</a:t>
            </a:r>
          </a:p>
          <a:p>
            <a:r>
              <a:rPr lang="en-US" altLang="zh-CN" sz="2000" dirty="0"/>
              <a:t>   for(;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q&lt;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p+n</a:t>
            </a:r>
            <a:r>
              <a:rPr lang="en-US" altLang="zh-CN" sz="2000" dirty="0" err="1"/>
              <a:t>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    sum=sum+(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*q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a=sum/n;</a:t>
            </a:r>
          </a:p>
          <a:p>
            <a:r>
              <a:rPr lang="en-US" altLang="zh-CN" sz="2000" dirty="0"/>
              <a:t>   cout&lt;&lt;"average=“&lt;&lt;a&lt;&lt;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search(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 (*p)[4]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cout&lt;&lt;" No:“&lt;&lt;n&lt;&lt;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=0;i&lt;4;i++)</a:t>
            </a:r>
          </a:p>
          <a:p>
            <a:r>
              <a:rPr lang="en-US" altLang="zh-CN" sz="2000" dirty="0"/>
              <a:t>        cout&lt;&lt;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p[n-1][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000" dirty="0"/>
              <a:t>&lt;&lt;“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/>
              <a:t>“;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1687513" y="4657725"/>
            <a:ext cx="1133475" cy="495300"/>
          </a:xfrm>
          <a:prstGeom prst="wedgeRectCallout">
            <a:avLst>
              <a:gd name="adj1" fmla="val -19468"/>
              <a:gd name="adj2" fmla="val -216025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行指针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2767013" y="904875"/>
            <a:ext cx="1438275" cy="495300"/>
          </a:xfrm>
          <a:prstGeom prst="wedgeRectCallout">
            <a:avLst>
              <a:gd name="adj1" fmla="val -94312"/>
              <a:gd name="adj2" fmla="val 47414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dirty="0">
                <a:ea typeface="隶书" pitchFamily="49" charset="-122"/>
              </a:rPr>
              <a:t>函数说明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958975" y="5153025"/>
            <a:ext cx="2257425" cy="1657350"/>
            <a:chOff x="4338" y="1223"/>
            <a:chExt cx="1723" cy="1044"/>
          </a:xfrm>
        </p:grpSpPr>
        <p:sp>
          <p:nvSpPr>
            <p:cNvPr id="13330" name="Rectangle 24"/>
            <p:cNvSpPr>
              <a:spLocks noChangeArrowheads="1"/>
            </p:cNvSpPr>
            <p:nvPr/>
          </p:nvSpPr>
          <p:spPr bwMode="auto">
            <a:xfrm>
              <a:off x="4338" y="1223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331" name="Line 25"/>
            <p:cNvSpPr>
              <a:spLocks noChangeShapeType="1"/>
            </p:cNvSpPr>
            <p:nvPr/>
          </p:nvSpPr>
          <p:spPr bwMode="auto">
            <a:xfrm>
              <a:off x="4349" y="1601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26"/>
            <p:cNvSpPr>
              <a:spLocks noChangeShapeType="1"/>
            </p:cNvSpPr>
            <p:nvPr/>
          </p:nvSpPr>
          <p:spPr bwMode="auto">
            <a:xfrm>
              <a:off x="4338" y="1934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27"/>
            <p:cNvSpPr>
              <a:spLocks noChangeShapeType="1"/>
            </p:cNvSpPr>
            <p:nvPr/>
          </p:nvSpPr>
          <p:spPr bwMode="auto">
            <a:xfrm>
              <a:off x="5194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28"/>
            <p:cNvSpPr>
              <a:spLocks noChangeShapeType="1"/>
            </p:cNvSpPr>
            <p:nvPr/>
          </p:nvSpPr>
          <p:spPr bwMode="auto">
            <a:xfrm>
              <a:off x="4749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29"/>
            <p:cNvSpPr>
              <a:spLocks noChangeShapeType="1"/>
            </p:cNvSpPr>
            <p:nvPr/>
          </p:nvSpPr>
          <p:spPr bwMode="auto">
            <a:xfrm>
              <a:off x="5627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Text Box 30"/>
            <p:cNvSpPr txBox="1">
              <a:spLocks noChangeArrowheads="1"/>
            </p:cNvSpPr>
            <p:nvPr/>
          </p:nvSpPr>
          <p:spPr bwMode="auto">
            <a:xfrm>
              <a:off x="4372" y="1309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65</a:t>
              </a:r>
            </a:p>
          </p:txBody>
        </p:sp>
        <p:sp>
          <p:nvSpPr>
            <p:cNvPr id="13337" name="Text Box 31"/>
            <p:cNvSpPr txBox="1">
              <a:spLocks noChangeArrowheads="1"/>
            </p:cNvSpPr>
            <p:nvPr/>
          </p:nvSpPr>
          <p:spPr bwMode="auto">
            <a:xfrm>
              <a:off x="4812" y="1305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52</a:t>
              </a:r>
            </a:p>
          </p:txBody>
        </p:sp>
        <p:sp>
          <p:nvSpPr>
            <p:cNvPr id="13338" name="Text Box 32"/>
            <p:cNvSpPr txBox="1">
              <a:spLocks noChangeArrowheads="1"/>
            </p:cNvSpPr>
            <p:nvPr/>
          </p:nvSpPr>
          <p:spPr bwMode="auto">
            <a:xfrm>
              <a:off x="5223" y="1294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79</a:t>
              </a:r>
            </a:p>
          </p:txBody>
        </p:sp>
        <p:sp>
          <p:nvSpPr>
            <p:cNvPr id="13339" name="Text Box 33"/>
            <p:cNvSpPr txBox="1">
              <a:spLocks noChangeArrowheads="1"/>
            </p:cNvSpPr>
            <p:nvPr/>
          </p:nvSpPr>
          <p:spPr bwMode="auto">
            <a:xfrm>
              <a:off x="5668" y="1294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60</a:t>
              </a:r>
            </a:p>
          </p:txBody>
        </p:sp>
        <p:sp>
          <p:nvSpPr>
            <p:cNvPr id="13340" name="Text Box 34"/>
            <p:cNvSpPr txBox="1">
              <a:spLocks noChangeArrowheads="1"/>
            </p:cNvSpPr>
            <p:nvPr/>
          </p:nvSpPr>
          <p:spPr bwMode="auto">
            <a:xfrm>
              <a:off x="4368" y="1650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80</a:t>
              </a:r>
            </a:p>
          </p:txBody>
        </p:sp>
        <p:sp>
          <p:nvSpPr>
            <p:cNvPr id="13341" name="Text Box 35"/>
            <p:cNvSpPr txBox="1">
              <a:spLocks noChangeArrowheads="1"/>
            </p:cNvSpPr>
            <p:nvPr/>
          </p:nvSpPr>
          <p:spPr bwMode="auto">
            <a:xfrm>
              <a:off x="4801" y="1660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87</a:t>
              </a:r>
            </a:p>
          </p:txBody>
        </p:sp>
        <p:sp>
          <p:nvSpPr>
            <p:cNvPr id="13342" name="Text Box 36"/>
            <p:cNvSpPr txBox="1">
              <a:spLocks noChangeArrowheads="1"/>
            </p:cNvSpPr>
            <p:nvPr/>
          </p:nvSpPr>
          <p:spPr bwMode="auto">
            <a:xfrm>
              <a:off x="5235" y="1660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</a:p>
          </p:txBody>
        </p:sp>
        <p:sp>
          <p:nvSpPr>
            <p:cNvPr id="13343" name="Text Box 37"/>
            <p:cNvSpPr txBox="1">
              <a:spLocks noChangeArrowheads="1"/>
            </p:cNvSpPr>
            <p:nvPr/>
          </p:nvSpPr>
          <p:spPr bwMode="auto">
            <a:xfrm>
              <a:off x="5679" y="1671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81</a:t>
              </a:r>
            </a:p>
          </p:txBody>
        </p:sp>
        <p:sp>
          <p:nvSpPr>
            <p:cNvPr id="13344" name="Text Box 38"/>
            <p:cNvSpPr txBox="1">
              <a:spLocks noChangeArrowheads="1"/>
            </p:cNvSpPr>
            <p:nvPr/>
          </p:nvSpPr>
          <p:spPr bwMode="auto">
            <a:xfrm>
              <a:off x="4390" y="1982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4768" y="1982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99</a:t>
              </a:r>
            </a:p>
          </p:txBody>
        </p:sp>
        <p:sp>
          <p:nvSpPr>
            <p:cNvPr id="13346" name="Text Box 40"/>
            <p:cNvSpPr txBox="1">
              <a:spLocks noChangeArrowheads="1"/>
            </p:cNvSpPr>
            <p:nvPr/>
          </p:nvSpPr>
          <p:spPr bwMode="auto">
            <a:xfrm>
              <a:off x="5185" y="1983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100</a:t>
              </a:r>
            </a:p>
          </p:txBody>
        </p:sp>
        <p:sp>
          <p:nvSpPr>
            <p:cNvPr id="13347" name="Text Box 41"/>
            <p:cNvSpPr txBox="1">
              <a:spLocks noChangeArrowheads="1"/>
            </p:cNvSpPr>
            <p:nvPr/>
          </p:nvSpPr>
          <p:spPr bwMode="auto">
            <a:xfrm>
              <a:off x="5679" y="1993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98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331913" y="4930775"/>
            <a:ext cx="620712" cy="396875"/>
            <a:chOff x="883" y="3136"/>
            <a:chExt cx="391" cy="250"/>
          </a:xfrm>
        </p:grpSpPr>
        <p:sp>
          <p:nvSpPr>
            <p:cNvPr id="13328" name="Line 42"/>
            <p:cNvSpPr>
              <a:spLocks noChangeShapeType="1"/>
            </p:cNvSpPr>
            <p:nvPr/>
          </p:nvSpPr>
          <p:spPr bwMode="auto">
            <a:xfrm>
              <a:off x="1052" y="3286"/>
              <a:ext cx="22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43"/>
            <p:cNvSpPr txBox="1">
              <a:spLocks noChangeArrowheads="1"/>
            </p:cNvSpPr>
            <p:nvPr/>
          </p:nvSpPr>
          <p:spPr bwMode="auto">
            <a:xfrm>
              <a:off x="883" y="313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5588592" y="5647661"/>
            <a:ext cx="3050911" cy="83317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p[n][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</a:t>
            </a:r>
            <a:r>
              <a:rPr lang="en-US" altLang="zh-CN" sz="2400" dirty="0"/>
              <a:t> *(*(</a:t>
            </a:r>
            <a:r>
              <a:rPr lang="en-US" altLang="zh-CN" sz="2400" dirty="0" err="1"/>
              <a:t>p+n</a:t>
            </a:r>
            <a:r>
              <a:rPr lang="en-US" altLang="zh-CN" sz="2400" dirty="0"/>
              <a:t>)+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 </a:t>
            </a:r>
          </a:p>
          <a:p>
            <a:pPr algn="ctr"/>
            <a:r>
              <a:rPr lang="en-US" altLang="zh-CN" sz="2400" dirty="0">
                <a:sym typeface="Symbol" pitchFamily="18" charset="2"/>
              </a:rPr>
              <a:t>        </a:t>
            </a:r>
            <a:r>
              <a:rPr lang="en-US" altLang="zh-CN" sz="2400" dirty="0"/>
              <a:t> *(p[n]</a:t>
            </a:r>
            <a:r>
              <a:rPr lang="en-US" altLang="zh-CN" sz="2400" dirty="0">
                <a:sym typeface="Symbol" pitchFamily="18" charset="2"/>
              </a:rPr>
              <a:t>+</a:t>
            </a:r>
            <a:r>
              <a:rPr lang="en-US" altLang="zh-CN" sz="2400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3175469" y="2877242"/>
            <a:ext cx="1079440" cy="371513"/>
          </a:xfrm>
          <a:prstGeom prst="wedgeRectCallout">
            <a:avLst>
              <a:gd name="adj1" fmla="val -100812"/>
              <a:gd name="adj2" fmla="val 48779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dirty="0">
                <a:ea typeface="隶书" pitchFamily="49" charset="-122"/>
              </a:rPr>
              <a:t>score[0]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animBg="1" autoUpdateAnimBg="0"/>
      <p:bldP spid="153616" grpId="0" animBg="1" autoUpdateAnimBg="0"/>
      <p:bldP spid="153620" grpId="0" animBg="1" autoUpdateAnimBg="0"/>
      <p:bldP spid="153618" grpId="0" animBg="1" autoUpdateAnimBg="0"/>
      <p:bldP spid="153648" grpId="0" animBg="1" autoUpdateAnimBg="0"/>
      <p:bldP spid="3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17600" y="1908000"/>
            <a:ext cx="5715000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dirty="0">
                <a:ea typeface="隶书" pitchFamily="49" charset="-122"/>
              </a:rPr>
              <a:t>如有：   </a:t>
            </a:r>
            <a:r>
              <a:rPr lang="en-US" altLang="zh-CN" sz="2400" dirty="0" err="1">
                <a:ea typeface="隶书" pitchFamily="49" charset="-122"/>
              </a:rPr>
              <a:t>int</a:t>
            </a:r>
            <a:r>
              <a:rPr lang="en-US" altLang="zh-CN" sz="2400" dirty="0">
                <a:ea typeface="隶书" pitchFamily="49" charset="-122"/>
              </a:rPr>
              <a:t>  a[5][10]</a:t>
            </a:r>
            <a:r>
              <a:rPr lang="zh-CN" altLang="en-US" sz="2400" dirty="0">
                <a:ea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</a:rPr>
              <a:t>(*p)</a:t>
            </a:r>
            <a:r>
              <a:rPr lang="en-US" altLang="zh-CN" sz="2400" dirty="0">
                <a:ea typeface="隶书" pitchFamily="49" charset="-122"/>
              </a:rPr>
              <a:t>[10];   p = a ;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endParaRPr lang="en-US" altLang="zh-CN" dirty="0"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2000" y="2448000"/>
            <a:ext cx="7486650" cy="384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系统给数组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分配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5*10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共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200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个字节的内存区。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00" y="2916000"/>
            <a:ext cx="817200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系统只给变量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分配能保存一个指针值的内存区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(4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字节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2000" y="3384000"/>
            <a:ext cx="7962500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数组名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的值是一个指向有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个元素的一维数组的指针常量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2000" y="41040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p=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a+i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使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指向二维数组的第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2000" y="4608000"/>
            <a:ext cx="7486650" cy="51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*(*(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p+i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)+j) </a:t>
            </a:r>
            <a:r>
              <a:rPr lang="en-US" altLang="zh-CN" sz="2400" dirty="0"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*(p[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]+j)</a:t>
            </a:r>
            <a:r>
              <a:rPr lang="en-US" altLang="zh-CN" sz="2400" dirty="0">
                <a:ea typeface="隶书" pitchFamily="49" charset="-122"/>
                <a:sym typeface="Symbol" pitchFamily="18" charset="2"/>
              </a:rPr>
              <a:t> 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a[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][j] 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72000" y="5076000"/>
            <a:ext cx="7937100" cy="51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二维数组形参实际上是一个指向一维数组的指针变量，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即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   fun(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x[ ][10]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(*x)[10]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在函数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fun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中两者都可以有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x++;x=x+2;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等操作！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但在变量定义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不是形参）时，两者不等价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1075199" y="1068008"/>
            <a:ext cx="7449070" cy="1066505"/>
            <a:chOff x="602" y="660"/>
            <a:chExt cx="4354" cy="839"/>
          </a:xfrm>
        </p:grpSpPr>
        <p:sp>
          <p:nvSpPr>
            <p:cNvPr id="19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4160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gray">
            <a:xfrm>
              <a:off x="612" y="748"/>
              <a:ext cx="4344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二维数组与指向一维数组的指针变量的关系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44000" y="972000"/>
            <a:ext cx="861377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：一个变量的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它是一个整数形式的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常量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指针变量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：专门用来存放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的变量叫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指针变量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，它 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值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也可以是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数组或函数的地址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4997106" y="5144743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2000</a:t>
            </a:r>
          </a:p>
        </p:txBody>
      </p:sp>
      <p:sp>
        <p:nvSpPr>
          <p:cNvPr id="127015" name="AutoShape 39"/>
          <p:cNvSpPr>
            <a:spLocks noChangeArrowheads="1"/>
          </p:cNvSpPr>
          <p:nvPr/>
        </p:nvSpPr>
        <p:spPr bwMode="auto">
          <a:xfrm>
            <a:off x="1361317" y="2676043"/>
            <a:ext cx="1079500" cy="561975"/>
          </a:xfrm>
          <a:prstGeom prst="wedgeEllipseCallout">
            <a:avLst>
              <a:gd name="adj1" fmla="val 141153"/>
              <a:gd name="adj2" fmla="val 17376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000" dirty="0"/>
              <a:t>指针</a:t>
            </a:r>
          </a:p>
        </p:txBody>
      </p:sp>
      <p:sp>
        <p:nvSpPr>
          <p:cNvPr id="127016" name="AutoShape 40"/>
          <p:cNvSpPr>
            <a:spLocks noChangeArrowheads="1"/>
          </p:cNvSpPr>
          <p:nvPr/>
        </p:nvSpPr>
        <p:spPr bwMode="auto">
          <a:xfrm>
            <a:off x="6787184" y="4998348"/>
            <a:ext cx="1647825" cy="561975"/>
          </a:xfrm>
          <a:prstGeom prst="wedgeEllipseCallout">
            <a:avLst>
              <a:gd name="adj1" fmla="val -50958"/>
              <a:gd name="adj2" fmla="val -74574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dirty="0"/>
              <a:t>指针变量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48647" y="2955236"/>
            <a:ext cx="1098066" cy="1895060"/>
            <a:chOff x="828" y="1728"/>
            <a:chExt cx="636" cy="1404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828" y="1860"/>
              <a:ext cx="636" cy="1272"/>
              <a:chOff x="828" y="1860"/>
              <a:chExt cx="636" cy="1272"/>
            </a:xfrm>
          </p:grpSpPr>
          <p:sp>
            <p:nvSpPr>
              <p:cNvPr id="24601" name="Line 35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Line 36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37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0" name="Freeform 43"/>
            <p:cNvSpPr>
              <a:spLocks/>
            </p:cNvSpPr>
            <p:nvPr/>
          </p:nvSpPr>
          <p:spPr bwMode="auto">
            <a:xfrm>
              <a:off x="990" y="1728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"/>
                <a:gd name="T28" fmla="*/ 0 h 279"/>
                <a:gd name="T29" fmla="*/ 426 w 426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021" name="AutoShape 45"/>
          <p:cNvSpPr>
            <a:spLocks/>
          </p:cNvSpPr>
          <p:nvPr/>
        </p:nvSpPr>
        <p:spPr bwMode="auto">
          <a:xfrm>
            <a:off x="7358988" y="3433073"/>
            <a:ext cx="1545616" cy="400110"/>
          </a:xfrm>
          <a:prstGeom prst="borderCallout1">
            <a:avLst>
              <a:gd name="adj1" fmla="val 23528"/>
              <a:gd name="adj2" fmla="val -4204"/>
              <a:gd name="adj3" fmla="val 22551"/>
              <a:gd name="adj4" fmla="val -8134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>
                <a:ea typeface="隶书" pitchFamily="49" charset="-122"/>
              </a:rPr>
              <a:t> </a:t>
            </a:r>
            <a:r>
              <a:rPr lang="zh-CN" altLang="en-US" sz="2000" dirty="0">
                <a:ea typeface="隶书" pitchFamily="49" charset="-122"/>
              </a:rPr>
              <a:t>变量的</a:t>
            </a:r>
            <a:r>
              <a:rPr lang="zh-CN" altLang="en-US" sz="2000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sz="2000" dirty="0">
              <a:ea typeface="隶书" pitchFamily="49" charset="-122"/>
            </a:endParaRPr>
          </a:p>
        </p:txBody>
      </p:sp>
      <p:sp>
        <p:nvSpPr>
          <p:cNvPr id="127022" name="AutoShape 46"/>
          <p:cNvSpPr>
            <a:spLocks/>
          </p:cNvSpPr>
          <p:nvPr/>
        </p:nvSpPr>
        <p:spPr bwMode="auto">
          <a:xfrm>
            <a:off x="1107444" y="3528323"/>
            <a:ext cx="1539204" cy="400110"/>
          </a:xfrm>
          <a:prstGeom prst="borderCallout1">
            <a:avLst>
              <a:gd name="adj1" fmla="val 23528"/>
              <a:gd name="adj2" fmla="val 104204"/>
              <a:gd name="adj3" fmla="val -103188"/>
              <a:gd name="adj4" fmla="val 15388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dirty="0">
                <a:ea typeface="隶书" pitchFamily="49" charset="-122"/>
              </a:rPr>
              <a:t> </a:t>
            </a:r>
            <a:r>
              <a:rPr lang="zh-CN" altLang="en-US" sz="2000" dirty="0">
                <a:ea typeface="隶书" pitchFamily="49" charset="-122"/>
              </a:rPr>
              <a:t>变量的</a:t>
            </a:r>
            <a:r>
              <a:rPr lang="zh-CN" altLang="en-US" sz="2000" dirty="0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 sz="2000" dirty="0">
              <a:ea typeface="隶书" pitchFamily="49" charset="-122"/>
            </a:endParaRPr>
          </a:p>
        </p:txBody>
      </p:sp>
      <p:sp>
        <p:nvSpPr>
          <p:cNvPr id="54" name="Rectangle 9"/>
          <p:cNvSpPr txBox="1">
            <a:spLocks noChangeArrowheads="1"/>
          </p:cNvSpPr>
          <p:nvPr/>
        </p:nvSpPr>
        <p:spPr bwMode="auto">
          <a:xfrm>
            <a:off x="1083118" y="26504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指针变量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454017" y="2430807"/>
            <a:ext cx="4921219" cy="4427538"/>
            <a:chOff x="3348000" y="2232025"/>
            <a:chExt cx="4921219" cy="4427538"/>
          </a:xfrm>
        </p:grpSpPr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3371782" y="2232025"/>
              <a:ext cx="4897437" cy="4427538"/>
              <a:chOff x="964" y="1406"/>
              <a:chExt cx="3085" cy="2789"/>
            </a:xfrm>
          </p:grpSpPr>
          <p:sp>
            <p:nvSpPr>
              <p:cNvPr id="24605" name="Freeform 5"/>
              <p:cNvSpPr>
                <a:spLocks/>
              </p:cNvSpPr>
              <p:nvPr/>
            </p:nvSpPr>
            <p:spPr bwMode="auto">
              <a:xfrm>
                <a:off x="1517" y="3724"/>
                <a:ext cx="1216" cy="471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Rectangle 6"/>
              <p:cNvSpPr>
                <a:spLocks noChangeArrowheads="1"/>
              </p:cNvSpPr>
              <p:nvPr/>
            </p:nvSpPr>
            <p:spPr bwMode="auto">
              <a:xfrm>
                <a:off x="1523" y="1406"/>
                <a:ext cx="1211" cy="2368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24607" name="Line 8"/>
              <p:cNvSpPr>
                <a:spLocks noChangeShapeType="1"/>
              </p:cNvSpPr>
              <p:nvPr/>
            </p:nvSpPr>
            <p:spPr bwMode="auto">
              <a:xfrm>
                <a:off x="1535" y="18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9"/>
              <p:cNvSpPr>
                <a:spLocks noChangeShapeType="1"/>
              </p:cNvSpPr>
              <p:nvPr/>
            </p:nvSpPr>
            <p:spPr bwMode="auto">
              <a:xfrm>
                <a:off x="1535" y="21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1" name="Line 12"/>
              <p:cNvSpPr>
                <a:spLocks noChangeShapeType="1"/>
              </p:cNvSpPr>
              <p:nvPr/>
            </p:nvSpPr>
            <p:spPr bwMode="auto">
              <a:xfrm>
                <a:off x="1523" y="28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5" name="Text Box 16"/>
              <p:cNvSpPr txBox="1">
                <a:spLocks noChangeArrowheads="1"/>
              </p:cNvSpPr>
              <p:nvPr/>
            </p:nvSpPr>
            <p:spPr bwMode="auto">
              <a:xfrm>
                <a:off x="2014" y="1464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…...</a:t>
                </a:r>
              </a:p>
            </p:txBody>
          </p:sp>
          <p:sp>
            <p:nvSpPr>
              <p:cNvPr id="24616" name="Text Box 17"/>
              <p:cNvSpPr txBox="1">
                <a:spLocks noChangeArrowheads="1"/>
              </p:cNvSpPr>
              <p:nvPr/>
            </p:nvSpPr>
            <p:spPr bwMode="auto">
              <a:xfrm>
                <a:off x="2030" y="3773"/>
                <a:ext cx="30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…...</a:t>
                </a:r>
              </a:p>
            </p:txBody>
          </p:sp>
          <p:sp>
            <p:nvSpPr>
              <p:cNvPr id="24617" name="Text Box 18"/>
              <p:cNvSpPr txBox="1">
                <a:spLocks noChangeArrowheads="1"/>
              </p:cNvSpPr>
              <p:nvPr/>
            </p:nvSpPr>
            <p:spPr bwMode="auto">
              <a:xfrm>
                <a:off x="964" y="1733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2000</a:t>
                </a:r>
              </a:p>
            </p:txBody>
          </p:sp>
          <p:sp>
            <p:nvSpPr>
              <p:cNvPr id="24618" name="Text Box 20"/>
              <p:cNvSpPr txBox="1">
                <a:spLocks noChangeArrowheads="1"/>
              </p:cNvSpPr>
              <p:nvPr/>
            </p:nvSpPr>
            <p:spPr bwMode="auto">
              <a:xfrm>
                <a:off x="964" y="2704"/>
                <a:ext cx="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2004</a:t>
                </a:r>
              </a:p>
            </p:txBody>
          </p:sp>
          <p:sp>
            <p:nvSpPr>
              <p:cNvPr id="24619" name="Text Box 21"/>
              <p:cNvSpPr txBox="1">
                <a:spLocks noChangeArrowheads="1"/>
              </p:cNvSpPr>
              <p:nvPr/>
            </p:nvSpPr>
            <p:spPr bwMode="auto">
              <a:xfrm>
                <a:off x="984" y="319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2006</a:t>
                </a:r>
              </a:p>
            </p:txBody>
          </p:sp>
          <p:sp>
            <p:nvSpPr>
              <p:cNvPr id="24620" name="Text Box 24"/>
              <p:cNvSpPr txBox="1">
                <a:spLocks noChangeArrowheads="1"/>
              </p:cNvSpPr>
              <p:nvPr/>
            </p:nvSpPr>
            <p:spPr bwMode="auto">
              <a:xfrm>
                <a:off x="984" y="294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2005</a:t>
                </a:r>
              </a:p>
            </p:txBody>
          </p:sp>
          <p:sp>
            <p:nvSpPr>
              <p:cNvPr id="24622" name="Line 26"/>
              <p:cNvSpPr>
                <a:spLocks noChangeShapeType="1"/>
              </p:cNvSpPr>
              <p:nvPr/>
            </p:nvSpPr>
            <p:spPr bwMode="auto">
              <a:xfrm flipH="1">
                <a:off x="2724" y="1848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3" name="Text Box 27"/>
              <p:cNvSpPr txBox="1">
                <a:spLocks noChangeArrowheads="1"/>
              </p:cNvSpPr>
              <p:nvPr/>
            </p:nvSpPr>
            <p:spPr bwMode="auto">
              <a:xfrm>
                <a:off x="2906" y="1694"/>
                <a:ext cx="8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整型变量</a:t>
                </a:r>
                <a:r>
                  <a:rPr lang="en-US" altLang="zh-CN">
                    <a:solidFill>
                      <a:srgbClr val="0000FF"/>
                    </a:solidFill>
                  </a:rPr>
                  <a:t>i</a:t>
                </a:r>
                <a:endParaRPr lang="en-US" altLang="zh-CN" sz="2000"/>
              </a:p>
            </p:txBody>
          </p:sp>
          <p:sp>
            <p:nvSpPr>
              <p:cNvPr id="24624" name="Text Box 28"/>
              <p:cNvSpPr txBox="1">
                <a:spLocks noChangeArrowheads="1"/>
              </p:cNvSpPr>
              <p:nvPr/>
            </p:nvSpPr>
            <p:spPr bwMode="auto">
              <a:xfrm>
                <a:off x="1966" y="216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00FF"/>
                    </a:solidFill>
                  </a:rPr>
                  <a:t>10</a:t>
                </a:r>
              </a:p>
            </p:txBody>
          </p:sp>
          <p:sp>
            <p:nvSpPr>
              <p:cNvPr id="24625" name="Line 29"/>
              <p:cNvSpPr>
                <a:spLocks noChangeShapeType="1"/>
              </p:cNvSpPr>
              <p:nvPr/>
            </p:nvSpPr>
            <p:spPr bwMode="auto">
              <a:xfrm flipH="1">
                <a:off x="2748" y="2844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Text Box 30"/>
              <p:cNvSpPr txBox="1">
                <a:spLocks noChangeArrowheads="1"/>
              </p:cNvSpPr>
              <p:nvPr/>
            </p:nvSpPr>
            <p:spPr bwMode="auto">
              <a:xfrm>
                <a:off x="2930" y="2690"/>
                <a:ext cx="11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>
                    <a:solidFill>
                      <a:schemeClr val="accent2"/>
                    </a:solidFill>
                  </a:rPr>
                  <a:t>i</a:t>
                </a:r>
                <a:r>
                  <a:rPr lang="en-US" altLang="zh-CN">
                    <a:solidFill>
                      <a:schemeClr val="accent2"/>
                    </a:solidFill>
                  </a:rPr>
                  <a:t>_pointer</a:t>
                </a:r>
                <a:endParaRPr lang="en-US" altLang="zh-CN" sz="2000"/>
              </a:p>
            </p:txBody>
          </p:sp>
          <p:sp>
            <p:nvSpPr>
              <p:cNvPr id="24627" name="Text Box 32"/>
              <p:cNvSpPr txBox="1">
                <a:spLocks noChangeArrowheads="1"/>
              </p:cNvSpPr>
              <p:nvPr/>
            </p:nvSpPr>
            <p:spPr bwMode="auto">
              <a:xfrm>
                <a:off x="984" y="19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2001</a:t>
                </a:r>
              </a:p>
            </p:txBody>
          </p:sp>
          <p:sp>
            <p:nvSpPr>
              <p:cNvPr id="24628" name="Text Box 33"/>
              <p:cNvSpPr txBox="1">
                <a:spLocks noChangeArrowheads="1"/>
              </p:cNvSpPr>
              <p:nvPr/>
            </p:nvSpPr>
            <p:spPr bwMode="auto">
              <a:xfrm>
                <a:off x="984" y="22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24629" name="Text Box 34"/>
              <p:cNvSpPr txBox="1">
                <a:spLocks noChangeArrowheads="1"/>
              </p:cNvSpPr>
              <p:nvPr/>
            </p:nvSpPr>
            <p:spPr bwMode="auto">
              <a:xfrm>
                <a:off x="984" y="24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2003</a:t>
                </a:r>
              </a:p>
            </p:txBody>
          </p:sp>
        </p:grp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3348000" y="5413202"/>
              <a:ext cx="813041" cy="429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2007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348000" y="5825903"/>
              <a:ext cx="813041" cy="429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878233" y="4972050"/>
            <a:ext cx="5014567" cy="1885950"/>
            <a:chOff x="0" y="2820"/>
            <a:chExt cx="3564" cy="1188"/>
          </a:xfrm>
        </p:grpSpPr>
        <p:sp>
          <p:nvSpPr>
            <p:cNvPr id="24588" name="Rectangle 57"/>
            <p:cNvSpPr>
              <a:spLocks noChangeArrowheads="1"/>
            </p:cNvSpPr>
            <p:nvPr/>
          </p:nvSpPr>
          <p:spPr bwMode="auto">
            <a:xfrm>
              <a:off x="0" y="2820"/>
              <a:ext cx="3564" cy="11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147" y="2976"/>
              <a:ext cx="3294" cy="900"/>
              <a:chOff x="-165" y="3168"/>
              <a:chExt cx="3294" cy="900"/>
            </a:xfrm>
          </p:grpSpPr>
          <p:sp>
            <p:nvSpPr>
              <p:cNvPr id="24590" name="Text Box 49"/>
              <p:cNvSpPr txBox="1">
                <a:spLocks noChangeArrowheads="1"/>
              </p:cNvSpPr>
              <p:nvPr/>
            </p:nvSpPr>
            <p:spPr bwMode="auto">
              <a:xfrm>
                <a:off x="-165" y="3168"/>
                <a:ext cx="88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>
                    <a:ea typeface="隶书" pitchFamily="49" charset="-122"/>
                  </a:rPr>
                  <a:t>指针变量</a:t>
                </a:r>
              </a:p>
            </p:txBody>
          </p:sp>
          <p:sp>
            <p:nvSpPr>
              <p:cNvPr id="24591" name="Text Box 50"/>
              <p:cNvSpPr txBox="1">
                <a:spLocks noChangeArrowheads="1"/>
              </p:cNvSpPr>
              <p:nvPr/>
            </p:nvSpPr>
            <p:spPr bwMode="auto">
              <a:xfrm>
                <a:off x="459" y="3756"/>
                <a:ext cx="49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>
                    <a:ea typeface="隶书" pitchFamily="49" charset="-122"/>
                  </a:rPr>
                  <a:t>变量</a:t>
                </a:r>
              </a:p>
            </p:txBody>
          </p: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596" y="3180"/>
                <a:ext cx="2533" cy="888"/>
                <a:chOff x="32" y="3096"/>
                <a:chExt cx="2533" cy="888"/>
              </a:xfrm>
            </p:grpSpPr>
            <p:sp>
              <p:nvSpPr>
                <p:cNvPr id="24593" name="Rectangle 47"/>
                <p:cNvSpPr>
                  <a:spLocks noChangeArrowheads="1"/>
                </p:cNvSpPr>
                <p:nvPr/>
              </p:nvSpPr>
              <p:spPr bwMode="auto">
                <a:xfrm>
                  <a:off x="32" y="3096"/>
                  <a:ext cx="1610" cy="31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变量的地址</a:t>
                  </a:r>
                  <a:r>
                    <a:rPr lang="en-US" altLang="zh-CN">
                      <a:ea typeface="隶书" pitchFamily="49" charset="-122"/>
                    </a:rPr>
                    <a:t>(</a:t>
                  </a:r>
                  <a:r>
                    <a:rPr lang="zh-CN" altLang="en-US">
                      <a:ea typeface="隶书" pitchFamily="49" charset="-122"/>
                    </a:rPr>
                    <a:t>指针</a:t>
                  </a:r>
                  <a:r>
                    <a:rPr lang="en-US" altLang="zh-CN">
                      <a:ea typeface="隶书" pitchFamily="49" charset="-122"/>
                    </a:rPr>
                    <a:t>)</a:t>
                  </a:r>
                </a:p>
              </p:txBody>
            </p:sp>
            <p:sp>
              <p:nvSpPr>
                <p:cNvPr id="2459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" y="3672"/>
                  <a:ext cx="906" cy="31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变量的值</a:t>
                  </a:r>
                </a:p>
              </p:txBody>
            </p:sp>
            <p:sp>
              <p:nvSpPr>
                <p:cNvPr id="24595" name="Line 51"/>
                <p:cNvSpPr>
                  <a:spLocks noChangeShapeType="1"/>
                </p:cNvSpPr>
                <p:nvPr/>
              </p:nvSpPr>
              <p:spPr bwMode="auto">
                <a:xfrm>
                  <a:off x="708" y="3420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9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99" y="3384"/>
                  <a:ext cx="49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solidFill>
                        <a:srgbClr val="0000FF"/>
                      </a:solidFill>
                      <a:ea typeface="隶书" pitchFamily="49" charset="-122"/>
                    </a:rPr>
                    <a:t>指向</a:t>
                  </a:r>
                  <a:endParaRPr lang="zh-CN" altLang="en-US">
                    <a:ea typeface="隶书" pitchFamily="49" charset="-122"/>
                  </a:endParaRPr>
                </a:p>
              </p:txBody>
            </p:sp>
            <p:cxnSp>
              <p:nvCxnSpPr>
                <p:cNvPr id="24597" name="AutoShape 53"/>
                <p:cNvCxnSpPr>
                  <a:cxnSpLocks noChangeShapeType="1"/>
                  <a:stCxn id="24594" idx="3"/>
                  <a:endCxn id="24593" idx="3"/>
                </p:cNvCxnSpPr>
                <p:nvPr/>
              </p:nvCxnSpPr>
              <p:spPr bwMode="auto">
                <a:xfrm flipV="1">
                  <a:off x="1161" y="3252"/>
                  <a:ext cx="397" cy="576"/>
                </a:xfrm>
                <a:prstGeom prst="curvedConnector3">
                  <a:avLst>
                    <a:gd name="adj1" fmla="val 133250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45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83" y="3353"/>
                  <a:ext cx="882" cy="51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地址存入</a:t>
                  </a:r>
                </a:p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指针变量</a:t>
                  </a:r>
                </a:p>
              </p:txBody>
            </p:sp>
          </p:grpSp>
        </p:grpSp>
      </p:grp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5027636" y="5168729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2000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7" grpId="0" autoUpdateAnimBg="0"/>
      <p:bldP spid="127015" grpId="0" animBg="1" autoUpdateAnimBg="0"/>
      <p:bldP spid="127016" grpId="0" animBg="1" autoUpdateAnimBg="0"/>
      <p:bldP spid="127021" grpId="0" animBg="1" autoUpdateAnimBg="0"/>
      <p:bldP spid="127022" grpId="0" animBg="1" autoUpdateAnimBg="0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17600" y="1908000"/>
            <a:ext cx="4305738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dirty="0">
                <a:ea typeface="隶书" pitchFamily="49" charset="-122"/>
              </a:rPr>
              <a:t>如有：</a:t>
            </a:r>
            <a:r>
              <a:rPr lang="en-US" altLang="zh-CN" sz="2400" dirty="0" err="1">
                <a:ea typeface="隶书" pitchFamily="49" charset="-122"/>
              </a:rPr>
              <a:t>int</a:t>
            </a:r>
            <a:r>
              <a:rPr lang="en-US" altLang="zh-CN" sz="2400" dirty="0">
                <a:ea typeface="隶书" pitchFamily="49" charset="-122"/>
              </a:rPr>
              <a:t>  **p   </a:t>
            </a:r>
            <a:r>
              <a:rPr lang="zh-CN" altLang="en-US" sz="2400" dirty="0">
                <a:ea typeface="隶书" pitchFamily="49" charset="-122"/>
              </a:rPr>
              <a:t>与  </a:t>
            </a:r>
            <a:r>
              <a:rPr lang="en-US" altLang="zh-CN" sz="2400" dirty="0" err="1">
                <a:ea typeface="隶书" pitchFamily="49" charset="-122"/>
              </a:rPr>
              <a:t>int</a:t>
            </a:r>
            <a:r>
              <a:rPr lang="en-US" altLang="zh-CN" sz="2400" dirty="0">
                <a:ea typeface="隶书" pitchFamily="49" charset="-122"/>
              </a:rPr>
              <a:t>  *q[10] 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endParaRPr lang="en-US" altLang="zh-CN" dirty="0"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2000" y="2520000"/>
            <a:ext cx="7486650" cy="7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系统只给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分配能保存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个指针值的内存区；而给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分配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个内存区，每个内存区均可保存一个指针值 ；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00" y="3420000"/>
            <a:ext cx="817200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指针数组名是二级指针常量；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2000" y="3960000"/>
            <a:ext cx="7962500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若有</a:t>
            </a:r>
            <a:r>
              <a:rPr lang="nn-NO" altLang="zh-CN" sz="2400" dirty="0">
                <a:latin typeface="宋体" pitchFamily="2" charset="-122"/>
                <a:ea typeface="宋体" pitchFamily="2" charset="-122"/>
              </a:rPr>
              <a:t>p=q;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则</a:t>
            </a:r>
            <a:r>
              <a:rPr lang="nn-NO" altLang="zh-CN" sz="2400" dirty="0">
                <a:latin typeface="宋体" pitchFamily="2" charset="-122"/>
                <a:ea typeface="宋体" pitchFamily="2" charset="-122"/>
              </a:rPr>
              <a:t>p+i</a:t>
            </a:r>
            <a:r>
              <a:rPr lang="zh-CN" altLang="nn-NO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nn-NO" altLang="zh-CN" sz="2400" dirty="0">
                <a:latin typeface="宋体" pitchFamily="2" charset="-122"/>
                <a:ea typeface="宋体" pitchFamily="2" charset="-122"/>
              </a:rPr>
              <a:t>q[i]</a:t>
            </a:r>
            <a:r>
              <a:rPr lang="zh-CN" altLang="nn-NO" sz="2400" dirty="0">
                <a:latin typeface="宋体" pitchFamily="2" charset="-122"/>
                <a:ea typeface="宋体" pitchFamily="2" charset="-122"/>
              </a:rPr>
              <a:t>的地址；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2000" y="44977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指针数组作形参，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*q[ ]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**q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完全等价；但作为变量定义两者不同。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1075199" y="1068008"/>
            <a:ext cx="4651819" cy="695326"/>
            <a:chOff x="602" y="660"/>
            <a:chExt cx="2719" cy="547"/>
          </a:xfrm>
        </p:grpSpPr>
        <p:sp>
          <p:nvSpPr>
            <p:cNvPr id="14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27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gray">
            <a:xfrm>
              <a:off x="625" y="724"/>
              <a:ext cx="269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指针数组与二级指针的关系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动态内存分配</a:t>
            </a:r>
          </a:p>
        </p:txBody>
      </p:sp>
      <p:sp>
        <p:nvSpPr>
          <p:cNvPr id="1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六、动态内存分配与指针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595" y="1800000"/>
            <a:ext cx="7509848" cy="7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中，通过“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new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运算符来实现动态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内存分配。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2947034"/>
            <a:ext cx="8172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new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运算符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的第一种用法如下：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P</a:t>
            </a:r>
            <a:r>
              <a:rPr lang="en-US" altLang="zh-CN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=</a:t>
            </a:r>
            <a:r>
              <a:rPr lang="en-US" altLang="zh-CN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 ne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w</a:t>
            </a:r>
            <a:r>
              <a:rPr lang="en-US" altLang="zh-CN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 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08028" y="3550095"/>
            <a:ext cx="7163006" cy="30083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是任意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类型名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是类型为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T *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的指针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这个语句，会在堆中动态分配出一片大小为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(T)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字节的内存空间，并且将该内存空间的起始地址赋值给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buFont typeface="Wingdings" pitchFamily="2" charset="2"/>
              <a:buChar char="Ø"/>
              <a:tabLst>
                <a:tab pos="482600" algn="l"/>
              </a:tabLst>
            </a:pPr>
            <a:r>
              <a:rPr lang="zh-CN" altLang="en-US" sz="2400" dirty="0">
                <a:latin typeface="黑体"/>
                <a:cs typeface="Times New Roman"/>
              </a:rPr>
              <a:t> 例如：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in</a:t>
            </a:r>
            <a:r>
              <a:rPr lang="en-US" altLang="zh-CN" sz="24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pn</a:t>
            </a: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29"/>
              </a:spcBef>
            </a:pP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</a:t>
            </a:r>
            <a:r>
              <a:rPr lang="en-US" altLang="zh-CN" sz="24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 </a:t>
            </a: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ne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 </a:t>
            </a:r>
            <a:r>
              <a:rPr lang="en-US" altLang="zh-CN" sz="24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;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52000" y="1116000"/>
            <a:ext cx="7478317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new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运算符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的第二种用法，可以用来动态分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配一个任意大小的数组：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 = new T[N];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12000" y="2736000"/>
            <a:ext cx="7163006" cy="30083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是任意类型名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是类型为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T *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的指针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代表“元素个数”，它可以是任何值为正整数的表达式，表达式里可以包含变量、函数调用。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该语句动态分配出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N×sizeof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(T)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个字节的内存空间，这片空间的起始地址被赋值给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示例：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 20];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6000" y="1163297"/>
            <a:ext cx="7478317" cy="2021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如果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要求分配的空间太大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，操作系统找不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到足够的内存来满足，那么动态内存分配就会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失败。保险做法是在进行较大的动态内存分配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时，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要判断一下分配是否成功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000" y="3617462"/>
            <a:ext cx="7478317" cy="24995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判断的方法是：如果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表达式返回值是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，则分配失败，否则分配成功。例如：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[200000];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if(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== NULL 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cout&lt;&lt;“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内存分配失败”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 </a:t>
            </a:r>
            <a:r>
              <a:rPr lang="zh-CN" altLang="en-US" dirty="0">
                <a:ea typeface="宋体" panose="02010600030101010101" pitchFamily="2" charset="-122"/>
              </a:rPr>
              <a:t>释放动态内存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3262344"/>
            <a:ext cx="7685628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运算符用以释放动态分配的内存空间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80000" y="3871944"/>
            <a:ext cx="7777862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运算的基本用法：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delete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指针；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cs typeface="Times New Roman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/>
              </a:rPr>
              <a:t>该指针必须是指向动态分配空间的，否则运行时很可能会出错，例如：</a:t>
            </a:r>
            <a:endParaRPr lang="en-US" altLang="zh-CN" sz="2400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cs typeface="Times New Roman"/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*p=new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*p=5;</a:t>
            </a: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delete p;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800" dirty="0">
              <a:latin typeface="Times New Roman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0000" y="1728000"/>
            <a:ext cx="7583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程序从操作系统动态分配所得的内存空间，使用完后应该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释放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，交还操作系统，以便操作系统将这片内存空间分配给其他程序使用。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6000" y="1152000"/>
            <a:ext cx="7496441" cy="1656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如果是用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动态分配了一个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，那么，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释放该数组的时候，应以如下形式使用 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delete []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16000" y="2952000"/>
            <a:ext cx="7777862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  <a:cs typeface="Times New Roman"/>
              </a:rPr>
              <a:t> 例如：</a:t>
            </a:r>
            <a:endParaRPr lang="en-US" altLang="zh-CN" sz="2800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 * p = new int[20];</a:t>
            </a: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p[0] = 1;</a:t>
            </a:r>
          </a:p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delete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[]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DA44666D-8CC2-48B0-9625-BF92F990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96" y="5279196"/>
            <a:ext cx="6234088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问题：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delete p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delete[] p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的差别是什么？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1054676" y="200601"/>
            <a:ext cx="8670925" cy="498475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</a:rPr>
              <a:t>例：利用二维指针建立动态二维数组</a:t>
            </a:r>
          </a:p>
        </p:txBody>
      </p:sp>
      <p:sp>
        <p:nvSpPr>
          <p:cNvPr id="38915" name="Rectangle 46"/>
          <p:cNvSpPr>
            <a:spLocks noChangeArrowheads="1"/>
          </p:cNvSpPr>
          <p:nvPr/>
        </p:nvSpPr>
        <p:spPr bwMode="auto">
          <a:xfrm>
            <a:off x="1284233" y="856357"/>
            <a:ext cx="4533243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int  main()</a:t>
            </a:r>
          </a:p>
          <a:p>
            <a:r>
              <a:rPr lang="en-US" altLang="zh-CN" sz="2400" dirty="0"/>
              <a:t>{  int m, n,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**p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&gt;&gt;m&gt;&gt;n;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p=new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*[m];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]=new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  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  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       cout&lt;&lt;p[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][j]&lt;&lt;" ";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m;i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delete[] p[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delete[] p;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5374696" y="2832750"/>
            <a:ext cx="3044090" cy="833178"/>
          </a:xfrm>
          <a:prstGeom prst="wedgeRectCallout">
            <a:avLst>
              <a:gd name="adj1" fmla="val -82165"/>
              <a:gd name="adj2" fmla="val 77414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p[n][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>
                <a:sym typeface="Symbol" pitchFamily="18" charset="2"/>
              </a:rPr>
              <a:t> </a:t>
            </a:r>
            <a:r>
              <a:rPr lang="en-US" altLang="zh-CN" sz="2400" dirty="0"/>
              <a:t> *(*(</a:t>
            </a:r>
            <a:r>
              <a:rPr lang="en-US" altLang="zh-CN" sz="2400" dirty="0" err="1"/>
              <a:t>p+n</a:t>
            </a:r>
            <a:r>
              <a:rPr lang="en-US" altLang="zh-CN" sz="2400" dirty="0"/>
              <a:t>)+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 </a:t>
            </a:r>
          </a:p>
          <a:p>
            <a:pPr algn="ctr"/>
            <a:r>
              <a:rPr lang="en-US" altLang="zh-CN" sz="2400" dirty="0">
                <a:sym typeface="Symbol" pitchFamily="18" charset="2"/>
              </a:rPr>
              <a:t>        </a:t>
            </a:r>
            <a:r>
              <a:rPr lang="en-US" altLang="zh-CN" sz="2400" dirty="0"/>
              <a:t> *(p[n]</a:t>
            </a:r>
            <a:r>
              <a:rPr lang="en-US" altLang="zh-CN" sz="2400" dirty="0">
                <a:sym typeface="Symbol" pitchFamily="18" charset="2"/>
              </a:rPr>
              <a:t>+</a:t>
            </a:r>
            <a:r>
              <a:rPr lang="en-US" altLang="zh-CN" sz="2400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1362891" y="3289434"/>
            <a:ext cx="4194839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int main( )</a:t>
            </a:r>
          </a:p>
          <a:p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s[]</a:t>
            </a:r>
            <a:r>
              <a:rPr lang="en-US" altLang="zh-CN" sz="2400" dirty="0"/>
              <a:t>=“I love China!”;</a:t>
            </a:r>
          </a:p>
          <a:p>
            <a:r>
              <a:rPr lang="en-US" altLang="zh-CN" sz="2400" dirty="0"/>
              <a:t>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s+7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}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354271" y="1422084"/>
            <a:ext cx="2309813" cy="4848225"/>
            <a:chOff x="3762" y="1124"/>
            <a:chExt cx="1455" cy="3054"/>
          </a:xfrm>
        </p:grpSpPr>
        <p:sp>
          <p:nvSpPr>
            <p:cNvPr id="50183" name="Text Box 19"/>
            <p:cNvSpPr txBox="1">
              <a:spLocks noChangeArrowheads="1"/>
            </p:cNvSpPr>
            <p:nvPr/>
          </p:nvSpPr>
          <p:spPr bwMode="auto">
            <a:xfrm>
              <a:off x="4316" y="11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I</a:t>
              </a:r>
            </a:p>
          </p:txBody>
        </p:sp>
        <p:sp>
          <p:nvSpPr>
            <p:cNvPr id="50184" name="Text Box 21"/>
            <p:cNvSpPr txBox="1">
              <a:spLocks noChangeArrowheads="1"/>
            </p:cNvSpPr>
            <p:nvPr/>
          </p:nvSpPr>
          <p:spPr bwMode="auto">
            <a:xfrm>
              <a:off x="4316" y="16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50185" name="Text Box 22"/>
            <p:cNvSpPr txBox="1">
              <a:spLocks noChangeArrowheads="1"/>
            </p:cNvSpPr>
            <p:nvPr/>
          </p:nvSpPr>
          <p:spPr bwMode="auto">
            <a:xfrm>
              <a:off x="4316" y="18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</a:p>
          </p:txBody>
        </p:sp>
        <p:sp>
          <p:nvSpPr>
            <p:cNvPr id="50186" name="Text Box 23"/>
            <p:cNvSpPr txBox="1">
              <a:spLocks noChangeArrowheads="1"/>
            </p:cNvSpPr>
            <p:nvPr/>
          </p:nvSpPr>
          <p:spPr bwMode="auto">
            <a:xfrm>
              <a:off x="4316" y="20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</a:p>
          </p:txBody>
        </p:sp>
        <p:sp>
          <p:nvSpPr>
            <p:cNvPr id="50187" name="Text Box 24"/>
            <p:cNvSpPr txBox="1">
              <a:spLocks noChangeArrowheads="1"/>
            </p:cNvSpPr>
            <p:nvPr/>
          </p:nvSpPr>
          <p:spPr bwMode="auto">
            <a:xfrm>
              <a:off x="4316" y="22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0188" name="Text Box 26"/>
            <p:cNvSpPr txBox="1">
              <a:spLocks noChangeArrowheads="1"/>
            </p:cNvSpPr>
            <p:nvPr/>
          </p:nvSpPr>
          <p:spPr bwMode="auto">
            <a:xfrm>
              <a:off x="4316" y="26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50189" name="Text Box 27"/>
            <p:cNvSpPr txBox="1">
              <a:spLocks noChangeArrowheads="1"/>
            </p:cNvSpPr>
            <p:nvPr/>
          </p:nvSpPr>
          <p:spPr bwMode="auto">
            <a:xfrm>
              <a:off x="4316" y="28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</a:p>
          </p:txBody>
        </p:sp>
        <p:sp>
          <p:nvSpPr>
            <p:cNvPr id="50190" name="Text Box 28"/>
            <p:cNvSpPr txBox="1">
              <a:spLocks noChangeArrowheads="1"/>
            </p:cNvSpPr>
            <p:nvPr/>
          </p:nvSpPr>
          <p:spPr bwMode="auto">
            <a:xfrm>
              <a:off x="4316" y="30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50191" name="Text Box 29"/>
            <p:cNvSpPr txBox="1">
              <a:spLocks noChangeArrowheads="1"/>
            </p:cNvSpPr>
            <p:nvPr/>
          </p:nvSpPr>
          <p:spPr bwMode="auto">
            <a:xfrm>
              <a:off x="4724" y="118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s[0]</a:t>
              </a:r>
            </a:p>
          </p:txBody>
        </p:sp>
        <p:sp>
          <p:nvSpPr>
            <p:cNvPr id="50192" name="Text Box 30"/>
            <p:cNvSpPr txBox="1">
              <a:spLocks noChangeArrowheads="1"/>
            </p:cNvSpPr>
            <p:nvPr/>
          </p:nvSpPr>
          <p:spPr bwMode="auto">
            <a:xfrm>
              <a:off x="4724" y="139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s[1]</a:t>
              </a:r>
            </a:p>
          </p:txBody>
        </p:sp>
        <p:sp>
          <p:nvSpPr>
            <p:cNvPr id="50193" name="Text Box 31"/>
            <p:cNvSpPr txBox="1">
              <a:spLocks noChangeArrowheads="1"/>
            </p:cNvSpPr>
            <p:nvPr/>
          </p:nvSpPr>
          <p:spPr bwMode="auto">
            <a:xfrm>
              <a:off x="4724" y="160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s[2]</a:t>
              </a:r>
            </a:p>
          </p:txBody>
        </p:sp>
        <p:sp>
          <p:nvSpPr>
            <p:cNvPr id="50194" name="Text Box 32"/>
            <p:cNvSpPr txBox="1">
              <a:spLocks noChangeArrowheads="1"/>
            </p:cNvSpPr>
            <p:nvPr/>
          </p:nvSpPr>
          <p:spPr bwMode="auto">
            <a:xfrm>
              <a:off x="4724" y="181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s[3]</a:t>
              </a:r>
            </a:p>
          </p:txBody>
        </p:sp>
        <p:sp>
          <p:nvSpPr>
            <p:cNvPr id="50195" name="Text Box 33"/>
            <p:cNvSpPr txBox="1">
              <a:spLocks noChangeArrowheads="1"/>
            </p:cNvSpPr>
            <p:nvPr/>
          </p:nvSpPr>
          <p:spPr bwMode="auto">
            <a:xfrm>
              <a:off x="4724" y="202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s[4]</a:t>
              </a:r>
            </a:p>
          </p:txBody>
        </p:sp>
        <p:sp>
          <p:nvSpPr>
            <p:cNvPr id="50196" name="Text Box 34"/>
            <p:cNvSpPr txBox="1">
              <a:spLocks noChangeArrowheads="1"/>
            </p:cNvSpPr>
            <p:nvPr/>
          </p:nvSpPr>
          <p:spPr bwMode="auto">
            <a:xfrm>
              <a:off x="4724" y="223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s[5]</a:t>
              </a:r>
            </a:p>
          </p:txBody>
        </p:sp>
        <p:sp>
          <p:nvSpPr>
            <p:cNvPr id="50197" name="Text Box 35"/>
            <p:cNvSpPr txBox="1">
              <a:spLocks noChangeArrowheads="1"/>
            </p:cNvSpPr>
            <p:nvPr/>
          </p:nvSpPr>
          <p:spPr bwMode="auto">
            <a:xfrm>
              <a:off x="4724" y="244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s[6]</a:t>
              </a:r>
            </a:p>
          </p:txBody>
        </p:sp>
        <p:sp>
          <p:nvSpPr>
            <p:cNvPr id="50198" name="Text Box 36"/>
            <p:cNvSpPr txBox="1">
              <a:spLocks noChangeArrowheads="1"/>
            </p:cNvSpPr>
            <p:nvPr/>
          </p:nvSpPr>
          <p:spPr bwMode="auto">
            <a:xfrm>
              <a:off x="4724" y="265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s[7]</a:t>
              </a:r>
            </a:p>
          </p:txBody>
        </p:sp>
        <p:sp>
          <p:nvSpPr>
            <p:cNvPr id="50199" name="Text Box 37"/>
            <p:cNvSpPr txBox="1">
              <a:spLocks noChangeArrowheads="1"/>
            </p:cNvSpPr>
            <p:nvPr/>
          </p:nvSpPr>
          <p:spPr bwMode="auto">
            <a:xfrm>
              <a:off x="4724" y="286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s[8]</a:t>
              </a:r>
            </a:p>
          </p:txBody>
        </p:sp>
        <p:sp>
          <p:nvSpPr>
            <p:cNvPr id="50200" name="Text Box 38"/>
            <p:cNvSpPr txBox="1">
              <a:spLocks noChangeArrowheads="1"/>
            </p:cNvSpPr>
            <p:nvPr/>
          </p:nvSpPr>
          <p:spPr bwMode="auto">
            <a:xfrm>
              <a:off x="4724" y="3074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s[9]</a:t>
              </a:r>
            </a:p>
          </p:txBody>
        </p:sp>
        <p:sp>
          <p:nvSpPr>
            <p:cNvPr id="50201" name="Line 39"/>
            <p:cNvSpPr>
              <a:spLocks noChangeShapeType="1"/>
            </p:cNvSpPr>
            <p:nvPr/>
          </p:nvSpPr>
          <p:spPr bwMode="auto">
            <a:xfrm flipV="1">
              <a:off x="3941" y="1222"/>
              <a:ext cx="193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Text Box 40"/>
            <p:cNvSpPr txBox="1">
              <a:spLocks noChangeArrowheads="1"/>
            </p:cNvSpPr>
            <p:nvPr/>
          </p:nvSpPr>
          <p:spPr bwMode="auto">
            <a:xfrm>
              <a:off x="3762" y="112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</a:t>
              </a: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4134" y="1211"/>
              <a:ext cx="612" cy="2967"/>
              <a:chOff x="4134" y="1211"/>
              <a:chExt cx="834" cy="2967"/>
            </a:xfrm>
          </p:grpSpPr>
          <p:sp>
            <p:nvSpPr>
              <p:cNvPr id="50212" name="Rectangle 9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10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11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12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6" name="Line 13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7" name="Line 14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8" name="Line 15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9" name="Line 16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0" name="Line 17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1" name="Line 18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2" name="Line 46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3" name="Line 47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4" name="Line 48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4" name="Text Box 51"/>
            <p:cNvSpPr txBox="1">
              <a:spLocks noChangeArrowheads="1"/>
            </p:cNvSpPr>
            <p:nvPr/>
          </p:nvSpPr>
          <p:spPr bwMode="auto">
            <a:xfrm>
              <a:off x="4724" y="3284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s[10]</a:t>
              </a:r>
            </a:p>
          </p:txBody>
        </p:sp>
        <p:sp>
          <p:nvSpPr>
            <p:cNvPr id="50205" name="Text Box 52"/>
            <p:cNvSpPr txBox="1">
              <a:spLocks noChangeArrowheads="1"/>
            </p:cNvSpPr>
            <p:nvPr/>
          </p:nvSpPr>
          <p:spPr bwMode="auto">
            <a:xfrm>
              <a:off x="4724" y="3494"/>
              <a:ext cx="4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s[11]</a:t>
              </a:r>
            </a:p>
          </p:txBody>
        </p:sp>
        <p:sp>
          <p:nvSpPr>
            <p:cNvPr id="50206" name="Text Box 53"/>
            <p:cNvSpPr txBox="1">
              <a:spLocks noChangeArrowheads="1"/>
            </p:cNvSpPr>
            <p:nvPr/>
          </p:nvSpPr>
          <p:spPr bwMode="auto">
            <a:xfrm>
              <a:off x="4724" y="3704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s[12]</a:t>
              </a:r>
            </a:p>
          </p:txBody>
        </p:sp>
        <p:sp>
          <p:nvSpPr>
            <p:cNvPr id="50207" name="Text Box 54"/>
            <p:cNvSpPr txBox="1">
              <a:spLocks noChangeArrowheads="1"/>
            </p:cNvSpPr>
            <p:nvPr/>
          </p:nvSpPr>
          <p:spPr bwMode="auto">
            <a:xfrm>
              <a:off x="4724" y="3914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s[13]</a:t>
              </a:r>
            </a:p>
          </p:txBody>
        </p:sp>
        <p:sp>
          <p:nvSpPr>
            <p:cNvPr id="50208" name="Text Box 55"/>
            <p:cNvSpPr txBox="1">
              <a:spLocks noChangeArrowheads="1"/>
            </p:cNvSpPr>
            <p:nvPr/>
          </p:nvSpPr>
          <p:spPr bwMode="auto">
            <a:xfrm>
              <a:off x="4316" y="32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50209" name="Text Box 56"/>
            <p:cNvSpPr txBox="1">
              <a:spLocks noChangeArrowheads="1"/>
            </p:cNvSpPr>
            <p:nvPr/>
          </p:nvSpPr>
          <p:spPr bwMode="auto">
            <a:xfrm>
              <a:off x="4316" y="37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</a:p>
          </p:txBody>
        </p:sp>
        <p:sp>
          <p:nvSpPr>
            <p:cNvPr id="50210" name="Text Box 57"/>
            <p:cNvSpPr txBox="1">
              <a:spLocks noChangeArrowheads="1"/>
            </p:cNvSpPr>
            <p:nvPr/>
          </p:nvSpPr>
          <p:spPr bwMode="auto">
            <a:xfrm>
              <a:off x="4316" y="35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0211" name="Text Box 58"/>
            <p:cNvSpPr txBox="1">
              <a:spLocks noChangeArrowheads="1"/>
            </p:cNvSpPr>
            <p:nvPr/>
          </p:nvSpPr>
          <p:spPr bwMode="auto">
            <a:xfrm>
              <a:off x="4316" y="39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</p:grpSp>
      <p:sp>
        <p:nvSpPr>
          <p:cNvPr id="50" name="Rectangle 72"/>
          <p:cNvSpPr txBox="1">
            <a:spLocks noChangeArrowheads="1"/>
          </p:cNvSpPr>
          <p:nvPr/>
        </p:nvSpPr>
        <p:spPr>
          <a:xfrm>
            <a:off x="962785" y="189949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七、指针与字符串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" name="Rectangle 9"/>
          <p:cNvSpPr txBox="1">
            <a:spLocks noChangeArrowheads="1"/>
          </p:cNvSpPr>
          <p:nvPr/>
        </p:nvSpPr>
        <p:spPr bwMode="auto">
          <a:xfrm>
            <a:off x="967163" y="1024478"/>
            <a:ext cx="36048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字符串表示形式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1047057" y="1627446"/>
            <a:ext cx="3651944" cy="683954"/>
            <a:chOff x="720" y="1407"/>
            <a:chExt cx="4084" cy="444"/>
          </a:xfrm>
        </p:grpSpPr>
        <p:sp>
          <p:nvSpPr>
            <p:cNvPr id="54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一、用字符数组表示</a:t>
              </a:r>
            </a:p>
          </p:txBody>
        </p:sp>
        <p:grpSp>
          <p:nvGrpSpPr>
            <p:cNvPr id="55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6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" name="AutoShape 1076"/>
          <p:cNvSpPr>
            <a:spLocks noChangeArrowheads="1"/>
          </p:cNvSpPr>
          <p:nvPr/>
        </p:nvSpPr>
        <p:spPr bwMode="auto">
          <a:xfrm>
            <a:off x="3015174" y="2355186"/>
            <a:ext cx="3454209" cy="833178"/>
          </a:xfrm>
          <a:prstGeom prst="wedgeRectCallout">
            <a:avLst>
              <a:gd name="adj1" fmla="val -38881"/>
              <a:gd name="adj2" fmla="val 100210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不能写成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en-US" altLang="zh-CN" sz="2400" dirty="0">
                <a:sym typeface="Symbol" pitchFamily="18" charset="2"/>
              </a:rPr>
              <a:t>char  s[20];</a:t>
            </a:r>
          </a:p>
          <a:p>
            <a:pPr eaLnBrk="1" hangingPunct="1"/>
            <a:r>
              <a:rPr lang="en-US" altLang="zh-CN" sz="2400" dirty="0">
                <a:sym typeface="Symbol" pitchFamily="18" charset="2"/>
              </a:rPr>
              <a:t>       s="I love China!";</a:t>
            </a: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1385236" y="5364423"/>
            <a:ext cx="2009181" cy="833178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I love China!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China!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E0AC1A02-807B-4DD0-A624-0EC8C52F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215" y="6343017"/>
            <a:ext cx="6806326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问题：如何输出字符串在内存的首地址？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8" grpId="0" animBg="1" autoUpdateAnimBg="0"/>
      <p:bldP spid="59" grpId="0" animBg="1" autoUpdateAnimBg="0"/>
      <p:bldP spid="6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189986" y="3806564"/>
            <a:ext cx="4158511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main( )</a:t>
            </a:r>
          </a:p>
          <a:p>
            <a:r>
              <a:rPr lang="en-US" altLang="zh-CN" sz="2400" dirty="0"/>
              <a:t> {   </a:t>
            </a:r>
            <a:r>
              <a:rPr lang="en-US" altLang="zh-CN" sz="2400" dirty="0">
                <a:solidFill>
                  <a:srgbClr val="0000FF"/>
                </a:solidFill>
              </a:rPr>
              <a:t>char  *s="I love China!";</a:t>
            </a:r>
            <a:endParaRPr lang="en-US" altLang="zh-CN" sz="2400" dirty="0"/>
          </a:p>
          <a:p>
            <a:r>
              <a:rPr lang="en-US" altLang="zh-CN" sz="2400" dirty="0"/>
              <a:t>     cout&lt;&lt;s&lt;&lt;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US" altLang="zh-CN" sz="2400" dirty="0">
                <a:solidFill>
                  <a:schemeClr val="accent2"/>
                </a:solidFill>
              </a:rPr>
              <a:t>7;</a:t>
            </a:r>
          </a:p>
          <a:p>
            <a:r>
              <a:rPr lang="en-US" altLang="zh-CN" sz="2400" dirty="0"/>
              <a:t>      while(</a:t>
            </a:r>
            <a:r>
              <a:rPr lang="en-US" altLang="zh-CN" sz="2400" dirty="0">
                <a:solidFill>
                  <a:schemeClr val="accent2"/>
                </a:solidFill>
              </a:rPr>
              <a:t>*s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 cout&lt;&lt;*</a:t>
            </a:r>
            <a:r>
              <a:rPr lang="en-US" altLang="zh-CN" sz="2400" dirty="0">
                <a:solidFill>
                  <a:schemeClr val="accent2"/>
                </a:solidFill>
              </a:rPr>
              <a:t>s++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6792913" y="1793875"/>
            <a:ext cx="1803400" cy="4873625"/>
            <a:chOff x="3754" y="808"/>
            <a:chExt cx="1136" cy="3070"/>
          </a:xfrm>
        </p:grpSpPr>
        <p:sp>
          <p:nvSpPr>
            <p:cNvPr id="15372" name="Text Box 1031"/>
            <p:cNvSpPr txBox="1">
              <a:spLocks noChangeArrowheads="1"/>
            </p:cNvSpPr>
            <p:nvPr/>
          </p:nvSpPr>
          <p:spPr bwMode="auto">
            <a:xfrm>
              <a:off x="4460" y="8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15373" name="Text Box 1032"/>
            <p:cNvSpPr txBox="1">
              <a:spLocks noChangeArrowheads="1"/>
            </p:cNvSpPr>
            <p:nvPr/>
          </p:nvSpPr>
          <p:spPr bwMode="auto">
            <a:xfrm>
              <a:off x="4460" y="13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15374" name="Text Box 1033"/>
            <p:cNvSpPr txBox="1">
              <a:spLocks noChangeArrowheads="1"/>
            </p:cNvSpPr>
            <p:nvPr/>
          </p:nvSpPr>
          <p:spPr bwMode="auto">
            <a:xfrm>
              <a:off x="4460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</a:p>
          </p:txBody>
        </p:sp>
        <p:sp>
          <p:nvSpPr>
            <p:cNvPr id="15375" name="Text Box 1034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</a:p>
          </p:txBody>
        </p:sp>
        <p:sp>
          <p:nvSpPr>
            <p:cNvPr id="15376" name="Text Box 1035"/>
            <p:cNvSpPr txBox="1">
              <a:spLocks noChangeArrowheads="1"/>
            </p:cNvSpPr>
            <p:nvPr/>
          </p:nvSpPr>
          <p:spPr bwMode="auto">
            <a:xfrm>
              <a:off x="4460" y="19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15377" name="Text Box 1036"/>
            <p:cNvSpPr txBox="1">
              <a:spLocks noChangeArrowheads="1"/>
            </p:cNvSpPr>
            <p:nvPr/>
          </p:nvSpPr>
          <p:spPr bwMode="auto">
            <a:xfrm>
              <a:off x="4460" y="23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5378" name="Text Box 1037"/>
            <p:cNvSpPr txBox="1">
              <a:spLocks noChangeArrowheads="1"/>
            </p:cNvSpPr>
            <p:nvPr/>
          </p:nvSpPr>
          <p:spPr bwMode="auto">
            <a:xfrm>
              <a:off x="4460" y="25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</a:p>
          </p:txBody>
        </p:sp>
        <p:sp>
          <p:nvSpPr>
            <p:cNvPr id="15379" name="Text Box 1038"/>
            <p:cNvSpPr txBox="1">
              <a:spLocks noChangeArrowheads="1"/>
            </p:cNvSpPr>
            <p:nvPr/>
          </p:nvSpPr>
          <p:spPr bwMode="auto">
            <a:xfrm>
              <a:off x="4460" y="27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15380" name="Line 1049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050"/>
            <p:cNvSpPr txBox="1">
              <a:spLocks noChangeArrowheads="1"/>
            </p:cNvSpPr>
            <p:nvPr/>
          </p:nvSpPr>
          <p:spPr bwMode="auto">
            <a:xfrm>
              <a:off x="3754" y="80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</a:t>
              </a:r>
            </a:p>
          </p:txBody>
        </p:sp>
        <p:grpSp>
          <p:nvGrpSpPr>
            <p:cNvPr id="3" name="Group 1051"/>
            <p:cNvGrpSpPr>
              <a:grpSpLocks/>
            </p:cNvGrpSpPr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15387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8" name="Line 1053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9" name="Line 1054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1055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1056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1057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1058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1059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060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1061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1062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1063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1064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1065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3" name="Text Box 1070"/>
            <p:cNvSpPr txBox="1">
              <a:spLocks noChangeArrowheads="1"/>
            </p:cNvSpPr>
            <p:nvPr/>
          </p:nvSpPr>
          <p:spPr bwMode="auto">
            <a:xfrm>
              <a:off x="4460" y="29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84" name="Text Box 107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</a:p>
          </p:txBody>
        </p:sp>
        <p:sp>
          <p:nvSpPr>
            <p:cNvPr id="15385" name="Text Box 1072"/>
            <p:cNvSpPr txBox="1">
              <a:spLocks noChangeArrowheads="1"/>
            </p:cNvSpPr>
            <p:nvPr/>
          </p:nvSpPr>
          <p:spPr bwMode="auto">
            <a:xfrm>
              <a:off x="4460" y="32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5386" name="Text Box 1073"/>
            <p:cNvSpPr txBox="1">
              <a:spLocks noChangeArrowheads="1"/>
            </p:cNvSpPr>
            <p:nvPr/>
          </p:nvSpPr>
          <p:spPr bwMode="auto">
            <a:xfrm>
              <a:off x="4460" y="36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</p:grpSp>
      <p:sp>
        <p:nvSpPr>
          <p:cNvPr id="86068" name="AutoShape 1076"/>
          <p:cNvSpPr>
            <a:spLocks noChangeArrowheads="1"/>
          </p:cNvSpPr>
          <p:nvPr/>
        </p:nvSpPr>
        <p:spPr bwMode="auto">
          <a:xfrm>
            <a:off x="1183945" y="1990664"/>
            <a:ext cx="4556456" cy="1571842"/>
          </a:xfrm>
          <a:prstGeom prst="wedgeRectCallout">
            <a:avLst>
              <a:gd name="adj1" fmla="val 8933"/>
              <a:gd name="adj2" fmla="val 90992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zh-CN" sz="2400" dirty="0">
                <a:latin typeface="隶书" pitchFamily="49" charset="-122"/>
                <a:ea typeface="隶书" pitchFamily="49" charset="-122"/>
              </a:rPr>
              <a:t>字符指针</a:t>
            </a:r>
            <a:r>
              <a:rPr lang="zh-CN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初始化</a:t>
            </a:r>
            <a:r>
              <a:rPr lang="zh-CN" altLang="zh-CN" sz="2400" dirty="0">
                <a:latin typeface="隶书" pitchFamily="49" charset="-122"/>
                <a:ea typeface="隶书" pitchFamily="49" charset="-122"/>
              </a:rPr>
              <a:t>:把字符串</a:t>
            </a:r>
            <a:r>
              <a:rPr lang="zh-CN" altLang="zh-CN" sz="2400" dirty="0">
                <a:solidFill>
                  <a:srgbClr val="339933"/>
                </a:solidFill>
                <a:latin typeface="隶书" pitchFamily="49" charset="-122"/>
                <a:ea typeface="隶书" pitchFamily="49" charset="-122"/>
              </a:rPr>
              <a:t>首地址</a:t>
            </a:r>
            <a:r>
              <a:rPr lang="zh-CN" altLang="zh-CN" sz="2400" dirty="0">
                <a:latin typeface="隶书" pitchFamily="49" charset="-122"/>
                <a:ea typeface="隶书" pitchFamily="49" charset="-122"/>
              </a:rPr>
              <a:t>赋给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s</a:t>
            </a:r>
            <a:r>
              <a:rPr lang="en-US" altLang="zh-CN" sz="2400" dirty="0"/>
              <a:t>,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相当于以下两个语句：</a:t>
            </a:r>
          </a:p>
          <a:p>
            <a:pPr eaLnBrk="1" hangingPunct="1"/>
            <a:r>
              <a:rPr lang="zh-CN" altLang="en-US" sz="2400" dirty="0">
                <a:sym typeface="Symbol" pitchFamily="18" charset="2"/>
              </a:rPr>
              <a:t>     </a:t>
            </a:r>
            <a:r>
              <a:rPr lang="en-US" altLang="zh-CN" sz="2400" dirty="0">
                <a:sym typeface="Symbol" pitchFamily="18" charset="2"/>
              </a:rPr>
              <a:t>char  *s;</a:t>
            </a:r>
          </a:p>
          <a:p>
            <a:pPr eaLnBrk="1" hangingPunct="1"/>
            <a:r>
              <a:rPr lang="en-US" altLang="zh-CN" sz="2400" dirty="0">
                <a:sym typeface="Symbol" pitchFamily="18" charset="2"/>
              </a:rPr>
              <a:t>     s="I love China!";</a:t>
            </a:r>
          </a:p>
        </p:txBody>
      </p:sp>
      <p:grpSp>
        <p:nvGrpSpPr>
          <p:cNvPr id="4" name="Group 1079"/>
          <p:cNvGrpSpPr>
            <a:grpSpLocks/>
          </p:cNvGrpSpPr>
          <p:nvPr/>
        </p:nvGrpSpPr>
        <p:grpSpPr bwMode="auto">
          <a:xfrm>
            <a:off x="6805612" y="4342133"/>
            <a:ext cx="819150" cy="371475"/>
            <a:chOff x="4392" y="1699"/>
            <a:chExt cx="516" cy="234"/>
          </a:xfrm>
        </p:grpSpPr>
        <p:sp>
          <p:nvSpPr>
            <p:cNvPr id="15370" name="Line 1077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Text Box 1078"/>
            <p:cNvSpPr txBox="1">
              <a:spLocks noChangeArrowheads="1"/>
            </p:cNvSpPr>
            <p:nvPr/>
          </p:nvSpPr>
          <p:spPr bwMode="auto">
            <a:xfrm>
              <a:off x="4392" y="1699"/>
              <a:ext cx="195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  <a:ea typeface="隶书" pitchFamily="49" charset="-122"/>
                </a:rPr>
                <a:t>s</a:t>
              </a:r>
              <a:endParaRPr lang="en-US" altLang="zh-CN" dirty="0">
                <a:ea typeface="隶书" pitchFamily="49" charset="-122"/>
              </a:endParaRPr>
            </a:p>
          </p:txBody>
        </p:sp>
      </p:grpSp>
      <p:sp>
        <p:nvSpPr>
          <p:cNvPr id="86072" name="AutoShape 1080"/>
          <p:cNvSpPr>
            <a:spLocks noChangeArrowheads="1"/>
          </p:cNvSpPr>
          <p:nvPr/>
        </p:nvSpPr>
        <p:spPr bwMode="auto">
          <a:xfrm>
            <a:off x="3920936" y="5266409"/>
            <a:ext cx="2761646" cy="463846"/>
          </a:xfrm>
          <a:prstGeom prst="wedgeRectCallout">
            <a:avLst>
              <a:gd name="adj1" fmla="val -63208"/>
              <a:gd name="adj2" fmla="val 27924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400" dirty="0">
                <a:ea typeface="隶书" pitchFamily="49" charset="-122"/>
              </a:rPr>
              <a:t>cout&lt;&lt;s&lt;&lt;</a:t>
            </a:r>
            <a:r>
              <a:rPr lang="en-US" altLang="zh-CN" sz="2400" dirty="0" err="1">
                <a:ea typeface="隶书" pitchFamily="49" charset="-122"/>
              </a:rPr>
              <a:t>endl</a:t>
            </a:r>
            <a:r>
              <a:rPr lang="en-US" altLang="zh-CN" sz="2400" dirty="0">
                <a:ea typeface="隶书" pitchFamily="49" charset="-122"/>
              </a:rPr>
              <a:t>;</a:t>
            </a:r>
          </a:p>
        </p:txBody>
      </p: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1135957" y="1127383"/>
            <a:ext cx="3651944" cy="683954"/>
            <a:chOff x="720" y="1407"/>
            <a:chExt cx="4084" cy="444"/>
          </a:xfrm>
        </p:grpSpPr>
        <p:sp>
          <p:nvSpPr>
            <p:cNvPr id="42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二、用字符指针表示</a:t>
              </a:r>
            </a:p>
          </p:txBody>
        </p:sp>
        <p:grpSp>
          <p:nvGrpSpPr>
            <p:cNvPr id="4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6" name="Text Box 54">
            <a:extLst>
              <a:ext uri="{FF2B5EF4-FFF2-40B4-BE49-F238E27FC236}">
                <a16:creationId xmlns:a16="http://schemas.microsoft.com/office/drawing/2014/main" id="{B2142414-F3B6-4177-9880-6809E40C8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19" y="6000922"/>
            <a:ext cx="2009181" cy="833178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I love China!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China!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8" grpId="0" animBg="1" autoUpdateAnimBg="0"/>
      <p:bldP spid="86072" grpId="0" animBg="1" autoUpdateAnimBg="0"/>
      <p:bldP spid="4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189985" y="3441680"/>
            <a:ext cx="4538422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int main( )</a:t>
            </a:r>
          </a:p>
          <a:p>
            <a:r>
              <a:rPr lang="en-US" altLang="zh-CN" sz="2400" dirty="0"/>
              <a:t> 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</a:t>
            </a:r>
            <a:r>
              <a:rPr lang="en-US" altLang="zh-CN" sz="2400" dirty="0"/>
              <a:t>="I  love China!";</a:t>
            </a:r>
          </a:p>
          <a:p>
            <a:r>
              <a:rPr lang="en-US" altLang="zh-CN" sz="2400" dirty="0"/>
              <a:t>     string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/>
              <a:t>(s,7);</a:t>
            </a:r>
          </a:p>
          <a:p>
            <a:r>
              <a:rPr lang="en-US" altLang="zh-CN" sz="2400" dirty="0"/>
              <a:t>  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/* string p="";</a:t>
            </a: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for(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=7;i&lt;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s.length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    p+=s[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]; */</a:t>
            </a:r>
          </a:p>
          <a:p>
            <a:r>
              <a:rPr lang="en-US" altLang="zh-CN" sz="2400" dirty="0"/>
              <a:t>     cout&lt;&lt;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7000877" y="1800225"/>
            <a:ext cx="1836738" cy="4879975"/>
            <a:chOff x="3733" y="804"/>
            <a:chExt cx="1157" cy="3074"/>
          </a:xfrm>
        </p:grpSpPr>
        <p:sp>
          <p:nvSpPr>
            <p:cNvPr id="15372" name="Text Box 1031"/>
            <p:cNvSpPr txBox="1">
              <a:spLocks noChangeArrowheads="1"/>
            </p:cNvSpPr>
            <p:nvPr/>
          </p:nvSpPr>
          <p:spPr bwMode="auto">
            <a:xfrm>
              <a:off x="4460" y="8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15373" name="Text Box 1032"/>
            <p:cNvSpPr txBox="1">
              <a:spLocks noChangeArrowheads="1"/>
            </p:cNvSpPr>
            <p:nvPr/>
          </p:nvSpPr>
          <p:spPr bwMode="auto">
            <a:xfrm>
              <a:off x="4460" y="13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15374" name="Text Box 1033"/>
            <p:cNvSpPr txBox="1">
              <a:spLocks noChangeArrowheads="1"/>
            </p:cNvSpPr>
            <p:nvPr/>
          </p:nvSpPr>
          <p:spPr bwMode="auto">
            <a:xfrm>
              <a:off x="4460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</a:p>
          </p:txBody>
        </p:sp>
        <p:sp>
          <p:nvSpPr>
            <p:cNvPr id="15375" name="Text Box 1034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</a:p>
          </p:txBody>
        </p:sp>
        <p:sp>
          <p:nvSpPr>
            <p:cNvPr id="15376" name="Text Box 1035"/>
            <p:cNvSpPr txBox="1">
              <a:spLocks noChangeArrowheads="1"/>
            </p:cNvSpPr>
            <p:nvPr/>
          </p:nvSpPr>
          <p:spPr bwMode="auto">
            <a:xfrm>
              <a:off x="4460" y="19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15377" name="Text Box 1036"/>
            <p:cNvSpPr txBox="1">
              <a:spLocks noChangeArrowheads="1"/>
            </p:cNvSpPr>
            <p:nvPr/>
          </p:nvSpPr>
          <p:spPr bwMode="auto">
            <a:xfrm>
              <a:off x="4460" y="23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5378" name="Text Box 1037"/>
            <p:cNvSpPr txBox="1">
              <a:spLocks noChangeArrowheads="1"/>
            </p:cNvSpPr>
            <p:nvPr/>
          </p:nvSpPr>
          <p:spPr bwMode="auto">
            <a:xfrm>
              <a:off x="4460" y="25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</a:p>
          </p:txBody>
        </p:sp>
        <p:sp>
          <p:nvSpPr>
            <p:cNvPr id="15379" name="Text Box 1038"/>
            <p:cNvSpPr txBox="1">
              <a:spLocks noChangeArrowheads="1"/>
            </p:cNvSpPr>
            <p:nvPr/>
          </p:nvSpPr>
          <p:spPr bwMode="auto">
            <a:xfrm>
              <a:off x="4460" y="27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15380" name="Line 1049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050"/>
            <p:cNvSpPr txBox="1">
              <a:spLocks noChangeArrowheads="1"/>
            </p:cNvSpPr>
            <p:nvPr/>
          </p:nvSpPr>
          <p:spPr bwMode="auto">
            <a:xfrm>
              <a:off x="3733" y="80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</a:t>
              </a:r>
            </a:p>
          </p:txBody>
        </p:sp>
        <p:grpSp>
          <p:nvGrpSpPr>
            <p:cNvPr id="3" name="Group 1051"/>
            <p:cNvGrpSpPr>
              <a:grpSpLocks/>
            </p:cNvGrpSpPr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15387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8" name="Line 1053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9" name="Line 1054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1055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1056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1057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1058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1059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060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1061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1062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1063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1064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1065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3" name="Text Box 1070"/>
            <p:cNvSpPr txBox="1">
              <a:spLocks noChangeArrowheads="1"/>
            </p:cNvSpPr>
            <p:nvPr/>
          </p:nvSpPr>
          <p:spPr bwMode="auto">
            <a:xfrm>
              <a:off x="4460" y="29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84" name="Text Box 107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</a:p>
          </p:txBody>
        </p:sp>
        <p:sp>
          <p:nvSpPr>
            <p:cNvPr id="15385" name="Text Box 1072"/>
            <p:cNvSpPr txBox="1">
              <a:spLocks noChangeArrowheads="1"/>
            </p:cNvSpPr>
            <p:nvPr/>
          </p:nvSpPr>
          <p:spPr bwMode="auto">
            <a:xfrm>
              <a:off x="4460" y="32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5386" name="Text Box 1073"/>
            <p:cNvSpPr txBox="1">
              <a:spLocks noChangeArrowheads="1"/>
            </p:cNvSpPr>
            <p:nvPr/>
          </p:nvSpPr>
          <p:spPr bwMode="auto">
            <a:xfrm>
              <a:off x="4460" y="36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</p:grpSp>
      <p:sp>
        <p:nvSpPr>
          <p:cNvPr id="86068" name="AutoShape 1076"/>
          <p:cNvSpPr>
            <a:spLocks noChangeArrowheads="1"/>
          </p:cNvSpPr>
          <p:nvPr/>
        </p:nvSpPr>
        <p:spPr bwMode="auto">
          <a:xfrm>
            <a:off x="1183945" y="1986144"/>
            <a:ext cx="3451118" cy="1202510"/>
          </a:xfrm>
          <a:prstGeom prst="wedgeRectCallout">
            <a:avLst>
              <a:gd name="adj1" fmla="val 5735"/>
              <a:gd name="adj2" fmla="val 100169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sym typeface="Symbol" pitchFamily="18" charset="2"/>
              </a:rPr>
              <a:t>相当于以下两个语句：</a:t>
            </a:r>
          </a:p>
          <a:p>
            <a:pPr eaLnBrk="1" hangingPunct="1"/>
            <a:r>
              <a:rPr lang="zh-CN" altLang="en-US" sz="2400" dirty="0">
                <a:sym typeface="Symbol" pitchFamily="18" charset="2"/>
              </a:rPr>
              <a:t>     </a:t>
            </a:r>
            <a:r>
              <a:rPr lang="en-US" altLang="zh-CN" sz="2400" dirty="0">
                <a:sym typeface="Symbol" pitchFamily="18" charset="2"/>
              </a:rPr>
              <a:t>string s;</a:t>
            </a:r>
          </a:p>
          <a:p>
            <a:pPr eaLnBrk="1" hangingPunct="1"/>
            <a:r>
              <a:rPr lang="en-US" altLang="zh-CN" sz="2400" dirty="0">
                <a:sym typeface="Symbol" pitchFamily="18" charset="2"/>
              </a:rPr>
              <a:t>     s="I love China!";</a:t>
            </a:r>
          </a:p>
        </p:txBody>
      </p:sp>
      <p:grpSp>
        <p:nvGrpSpPr>
          <p:cNvPr id="4" name="Group 1079"/>
          <p:cNvGrpSpPr>
            <a:grpSpLocks/>
          </p:cNvGrpSpPr>
          <p:nvPr/>
        </p:nvGrpSpPr>
        <p:grpSpPr bwMode="auto">
          <a:xfrm>
            <a:off x="7027864" y="4286249"/>
            <a:ext cx="795338" cy="371475"/>
            <a:chOff x="4407" y="1679"/>
            <a:chExt cx="501" cy="234"/>
          </a:xfrm>
        </p:grpSpPr>
        <p:sp>
          <p:nvSpPr>
            <p:cNvPr id="15370" name="Line 1077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Text Box 1078"/>
            <p:cNvSpPr txBox="1">
              <a:spLocks noChangeArrowheads="1"/>
            </p:cNvSpPr>
            <p:nvPr/>
          </p:nvSpPr>
          <p:spPr bwMode="auto">
            <a:xfrm>
              <a:off x="4407" y="1679"/>
              <a:ext cx="203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 altLang="zh-CN" dirty="0">
                <a:ea typeface="隶书" pitchFamily="49" charset="-122"/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135957" y="1127383"/>
            <a:ext cx="3651944" cy="683954"/>
            <a:chOff x="720" y="1407"/>
            <a:chExt cx="4084" cy="444"/>
          </a:xfrm>
        </p:grpSpPr>
        <p:sp>
          <p:nvSpPr>
            <p:cNvPr id="42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三、用</a:t>
              </a:r>
              <a:r>
                <a:rPr lang="en-US" altLang="zh-CN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string</a:t>
              </a: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表示</a:t>
              </a:r>
            </a:p>
          </p:txBody>
        </p: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" name="AutoShape 5">
            <a:extLst>
              <a:ext uri="{FF2B5EF4-FFF2-40B4-BE49-F238E27FC236}">
                <a16:creationId xmlns:a16="http://schemas.microsoft.com/office/drawing/2014/main" id="{515731FF-840D-4BF3-80E7-0B9D292F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373" y="5816898"/>
            <a:ext cx="2309589" cy="461665"/>
          </a:xfrm>
          <a:prstGeom prst="wedgeRectCallout">
            <a:avLst>
              <a:gd name="adj1" fmla="val -67573"/>
              <a:gd name="adj2" fmla="val -38687"/>
            </a:avLst>
          </a:prstGeom>
          <a:solidFill>
            <a:srgbClr val="CCFFFF"/>
          </a:solidFill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0070C0"/>
                </a:solidFill>
              </a:rPr>
              <a:t>p=</a:t>
            </a:r>
            <a:r>
              <a:rPr lang="en-US" altLang="zh-CN" sz="2400" dirty="0" err="1">
                <a:solidFill>
                  <a:srgbClr val="0070C0"/>
                </a:solidFill>
              </a:rPr>
              <a:t>s.substr</a:t>
            </a:r>
            <a:r>
              <a:rPr lang="en-US" altLang="zh-CN" sz="2400" dirty="0">
                <a:solidFill>
                  <a:srgbClr val="0070C0"/>
                </a:solidFill>
              </a:rPr>
              <a:t>(7);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86068" grpId="0" animBg="1" autoUpdateAnimBg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425781" y="2372667"/>
            <a:ext cx="3332199" cy="1200329"/>
          </a:xfrm>
          <a:prstGeom prst="wedgeRectCallout">
            <a:avLst>
              <a:gd name="adj1" fmla="val 33887"/>
              <a:gd name="adj2" fmla="val -115374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含义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取变量的地址</a:t>
            </a:r>
          </a:p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单目运算符</a:t>
            </a:r>
          </a:p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结合性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自右向左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3436384" y="3937737"/>
            <a:ext cx="4614862" cy="1200329"/>
          </a:xfrm>
          <a:prstGeom prst="wedgeRectCallout">
            <a:avLst>
              <a:gd name="adj1" fmla="val 17328"/>
              <a:gd name="adj2" fmla="val -236787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含义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从某个地址中获取数据</a:t>
            </a:r>
          </a:p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单目运算符</a:t>
            </a:r>
          </a:p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结合性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自右向左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669705" y="6069013"/>
            <a:ext cx="5575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>
                <a:ea typeface="隶书" pitchFamily="49" charset="-122"/>
              </a:rPr>
              <a:t>两者关系：互为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逆运算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122874" y="108667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取地址运算符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dirty="0">
                <a:ea typeface="宋体" panose="02010600030101010101" pitchFamily="2" charset="-122"/>
              </a:rPr>
              <a:t>与指针运算符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endParaRPr lang="en-US" altLang="zh-CN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 autoUpdateAnimBg="0"/>
      <p:bldP spid="12299" grpId="0" animBg="1" autoUpdateAnimBg="0"/>
      <p:bldP spid="12300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080000" y="2052000"/>
            <a:ext cx="5410200" cy="48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dirty="0">
                <a:ea typeface="隶书" pitchFamily="49" charset="-122"/>
              </a:rPr>
              <a:t>如有：</a:t>
            </a:r>
            <a:r>
              <a:rPr lang="sv-SE" altLang="zh-CN" sz="2400" dirty="0">
                <a:ea typeface="隶书" pitchFamily="49" charset="-122"/>
              </a:rPr>
              <a:t>char  *cp;    </a:t>
            </a:r>
            <a:r>
              <a:rPr lang="zh-CN" altLang="sv-SE" sz="2400" dirty="0">
                <a:ea typeface="隶书" pitchFamily="49" charset="-122"/>
              </a:rPr>
              <a:t>与    </a:t>
            </a:r>
            <a:r>
              <a:rPr lang="sv-SE" altLang="zh-CN" sz="2400" dirty="0">
                <a:ea typeface="隶书" pitchFamily="49" charset="-122"/>
              </a:rPr>
              <a:t>char str[20];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endParaRPr lang="en-US" altLang="zh-CN" dirty="0"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2000" y="2628000"/>
            <a:ext cx="7486650" cy="7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字符数组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若干元素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组成，每个元素放一个字符；而指针变量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中只能存放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一个地址值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2000" y="3516842"/>
            <a:ext cx="7962500" cy="53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地址常量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地址变量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2000" y="44640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接受键入字符串时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必须先开辟存储空间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20414" y="3564000"/>
            <a:ext cx="1328738" cy="92333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隶书" pitchFamily="49" charset="-122"/>
              </a:rPr>
              <a:t>cp++;  (</a:t>
            </a:r>
            <a:r>
              <a:rPr lang="en-US" altLang="zh-CN" dirty="0">
                <a:solidFill>
                  <a:schemeClr val="accent2"/>
                </a:solidFill>
                <a:ea typeface="隶书" pitchFamily="49" charset="-122"/>
                <a:sym typeface="Wingdings" pitchFamily="2" charset="2"/>
              </a:rPr>
              <a:t></a:t>
            </a:r>
            <a:r>
              <a:rPr lang="en-US" altLang="zh-CN" dirty="0">
                <a:ea typeface="隶书" pitchFamily="49" charset="-122"/>
              </a:rPr>
              <a:t>)</a:t>
            </a:r>
          </a:p>
          <a:p>
            <a:r>
              <a:rPr lang="en-US" altLang="zh-CN" dirty="0" err="1">
                <a:ea typeface="隶书" pitchFamily="49" charset="-122"/>
              </a:rPr>
              <a:t>str</a:t>
            </a:r>
            <a:r>
              <a:rPr lang="en-US" altLang="zh-CN" dirty="0">
                <a:ea typeface="隶书" pitchFamily="49" charset="-122"/>
              </a:rPr>
              <a:t>++;  (</a:t>
            </a:r>
            <a:r>
              <a:rPr lang="en-US" altLang="zh-CN" dirty="0">
                <a:solidFill>
                  <a:schemeClr val="accent2"/>
                </a:solidFill>
                <a:ea typeface="隶书" pitchFamily="49" charset="-122"/>
                <a:sym typeface="Symbol" pitchFamily="18" charset="2"/>
              </a:rPr>
              <a:t></a:t>
            </a:r>
            <a:r>
              <a:rPr lang="en-US" altLang="zh-CN" dirty="0">
                <a:ea typeface="隶书" pitchFamily="49" charset="-122"/>
              </a:rPr>
              <a:t>)</a:t>
            </a:r>
          </a:p>
          <a:p>
            <a:r>
              <a:rPr lang="en-US" altLang="zh-CN" dirty="0">
                <a:ea typeface="隶书" pitchFamily="49" charset="-122"/>
              </a:rPr>
              <a:t>str+1;  (</a:t>
            </a:r>
            <a:r>
              <a:rPr lang="en-US" altLang="zh-CN" dirty="0">
                <a:solidFill>
                  <a:schemeClr val="accent2"/>
                </a:solidFill>
                <a:ea typeface="隶书" pitchFamily="49" charset="-122"/>
                <a:sym typeface="Wingdings" pitchFamily="2" charset="2"/>
              </a:rPr>
              <a:t></a:t>
            </a:r>
            <a:r>
              <a:rPr lang="en-US" altLang="zh-CN" dirty="0">
                <a:ea typeface="隶书" pitchFamily="49" charset="-122"/>
              </a:rPr>
              <a:t>)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70307" y="4933498"/>
            <a:ext cx="2842445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例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[10];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   (</a:t>
            </a:r>
            <a:r>
              <a:rPr lang="en-US" altLang="zh-CN" sz="2400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altLang="zh-CN" sz="2400" dirty="0"/>
              <a:t>)</a:t>
            </a:r>
          </a:p>
          <a:p>
            <a:r>
              <a:rPr lang="zh-CN" altLang="zh-CN" sz="2400" dirty="0"/>
              <a:t>而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*cp;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 cp;    (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115132" y="4933498"/>
            <a:ext cx="4163319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ym typeface="Wingdings 3" pitchFamily="18" charset="2"/>
              </a:rPr>
              <a:t>改为</a:t>
            </a:r>
            <a:r>
              <a:rPr lang="en-US" altLang="zh-CN" sz="2400" dirty="0">
                <a:sym typeface="Wingdings 3" pitchFamily="18" charset="2"/>
              </a:rPr>
              <a:t>:  </a:t>
            </a: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 char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str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[10],*cp=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str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;</a:t>
            </a:r>
          </a:p>
          <a:p>
            <a:r>
              <a:rPr lang="en-US" altLang="zh-CN" sz="2400" dirty="0">
                <a:sym typeface="Wingdings 3" pitchFamily="18" charset="2"/>
              </a:rPr>
              <a:t> (</a:t>
            </a:r>
            <a:r>
              <a:rPr lang="zh-CN" altLang="en-US" sz="2400" dirty="0">
                <a:sym typeface="Wingdings 3" pitchFamily="18" charset="2"/>
              </a:rPr>
              <a:t>或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char *cp=new char[10];</a:t>
            </a:r>
            <a:r>
              <a:rPr lang="en-US" altLang="zh-CN" sz="2400" dirty="0">
                <a:sym typeface="Wingdings 3" pitchFamily="18" charset="2"/>
              </a:rPr>
              <a:t>)</a:t>
            </a:r>
          </a:p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itchFamily="18" charset="2"/>
              </a:rPr>
              <a:t>&gt;&gt;cp;                    </a:t>
            </a:r>
            <a:r>
              <a:rPr lang="en-US" altLang="zh-CN" sz="2400" dirty="0">
                <a:sym typeface="Wingdings 3" pitchFamily="18" charset="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altLang="zh-CN" sz="2400" dirty="0">
                <a:sym typeface="Wingdings 3" pitchFamily="18" charset="2"/>
              </a:rPr>
              <a:t>)</a:t>
            </a:r>
          </a:p>
        </p:txBody>
      </p: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075200" y="1209224"/>
            <a:ext cx="4474262" cy="695326"/>
            <a:chOff x="602" y="660"/>
            <a:chExt cx="3222" cy="547"/>
          </a:xfrm>
        </p:grpSpPr>
        <p:sp>
          <p:nvSpPr>
            <p:cNvPr id="20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31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81"/>
            <p:cNvSpPr txBox="1">
              <a:spLocks noChangeArrowheads="1"/>
            </p:cNvSpPr>
            <p:nvPr/>
          </p:nvSpPr>
          <p:spPr bwMode="gray">
            <a:xfrm>
              <a:off x="608" y="706"/>
              <a:ext cx="321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字符数组与字符指针变量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 animBg="1"/>
      <p:bldP spid="17" grpId="0" animBg="1" autoUpdateAnimBg="0"/>
      <p:bldP spid="1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08000" y="1872000"/>
            <a:ext cx="7486650" cy="4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字符串可用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一维字符数组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存放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8000" y="2412000"/>
            <a:ext cx="7589900" cy="97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一维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字符数组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中若有一个元素的值为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，则该数组可当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字符串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用；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08000" y="3312000"/>
            <a:ext cx="7962500" cy="53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字符数组具有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一维数组的所有特点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数组名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是指向数组首地址的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地址常量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数组元素的引用方法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可用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指针法和下标法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数组名作函数参数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地址传递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8000" y="5148000"/>
            <a:ext cx="7486650" cy="45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区别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存储格式：字符串结束标志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赋值方式与初始化，输出元素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998" y="1080000"/>
            <a:ext cx="2626195" cy="695326"/>
            <a:chOff x="602" y="660"/>
            <a:chExt cx="3277" cy="547"/>
          </a:xfrm>
        </p:grpSpPr>
        <p:sp>
          <p:nvSpPr>
            <p:cNvPr id="20" name="AutoShape 80"/>
            <p:cNvSpPr>
              <a:spLocks noChangeArrowheads="1"/>
            </p:cNvSpPr>
            <p:nvPr/>
          </p:nvSpPr>
          <p:spPr bwMode="gray">
            <a:xfrm>
              <a:off x="602" y="660"/>
              <a:ext cx="31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81"/>
            <p:cNvSpPr txBox="1">
              <a:spLocks noChangeArrowheads="1"/>
            </p:cNvSpPr>
            <p:nvPr/>
          </p:nvSpPr>
          <p:spPr bwMode="gray">
            <a:xfrm>
              <a:off x="663" y="724"/>
              <a:ext cx="321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字符串与数组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latin typeface="宋体" pitchFamily="2" charset="-122"/>
                <a:ea typeface="宋体" pitchFamily="2" charset="-122"/>
              </a:rPr>
              <a:t>（三）</a:t>
            </a:r>
            <a:endParaRPr lang="zh-CN" altLang="en-US" sz="6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6"/>
          <p:cNvSpPr txBox="1">
            <a:spLocks noChangeArrowheads="1"/>
          </p:cNvSpPr>
          <p:nvPr/>
        </p:nvSpPr>
        <p:spPr bwMode="auto">
          <a:xfrm>
            <a:off x="1084263" y="1595438"/>
            <a:ext cx="14811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例</a:t>
            </a:r>
            <a:r>
              <a:rPr lang="en-US" altLang="zh-CN" sz="2400" dirty="0"/>
              <a:t>:</a:t>
            </a:r>
            <a:r>
              <a:rPr lang="zh-CN" altLang="en-US" sz="2400" dirty="0"/>
              <a:t>  字符串复制</a:t>
            </a:r>
          </a:p>
        </p:txBody>
      </p:sp>
      <p:sp>
        <p:nvSpPr>
          <p:cNvPr id="51203" name="Text Box 27"/>
          <p:cNvSpPr txBox="1">
            <a:spLocks noChangeArrowheads="1"/>
          </p:cNvSpPr>
          <p:nvPr/>
        </p:nvSpPr>
        <p:spPr bwMode="auto">
          <a:xfrm>
            <a:off x="1487489" y="2763838"/>
            <a:ext cx="6080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1</a:t>
            </a:r>
            <a:r>
              <a:rPr lang="zh-CN" altLang="en-US" sz="2400" dirty="0"/>
              <a:t>）用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字符数组       </a:t>
            </a:r>
            <a:r>
              <a:rPr lang="zh-CN" altLang="en-US" sz="2400" dirty="0"/>
              <a:t>作参数</a:t>
            </a:r>
          </a:p>
        </p:txBody>
      </p:sp>
      <p:sp>
        <p:nvSpPr>
          <p:cNvPr id="51204" name="Text Box 145"/>
          <p:cNvSpPr txBox="1">
            <a:spLocks noChangeArrowheads="1"/>
          </p:cNvSpPr>
          <p:nvPr/>
        </p:nvSpPr>
        <p:spPr bwMode="auto">
          <a:xfrm>
            <a:off x="2879725" y="1374271"/>
            <a:ext cx="5874022" cy="5265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copy_string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from[],char to[]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</a:t>
            </a:r>
          </a:p>
          <a:p>
            <a:r>
              <a:rPr lang="en-US" altLang="zh-CN" sz="2400" dirty="0"/>
              <a:t>    while(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from[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]!='\0' 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{to[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]=from[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 to[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]='\0';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a[]</a:t>
            </a:r>
            <a:r>
              <a:rPr lang="en-US" altLang="zh-CN" sz="2400" dirty="0"/>
              <a:t>="I am a teacher.";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b[]</a:t>
            </a:r>
            <a:r>
              <a:rPr lang="en-US" altLang="zh-CN" sz="2400" dirty="0"/>
              <a:t>="You are a student.";</a:t>
            </a:r>
          </a:p>
          <a:p>
            <a:r>
              <a:rPr lang="en-US" altLang="zh-CN" sz="2400" dirty="0"/>
              <a:t>   cout&lt;&lt;"a="&lt;&lt;a&lt;&lt;"\</a:t>
            </a:r>
            <a:r>
              <a:rPr lang="en-US" altLang="zh-CN" sz="2400" dirty="0" err="1"/>
              <a:t>nb</a:t>
            </a:r>
            <a:r>
              <a:rPr lang="en-US" altLang="zh-CN" sz="2400" dirty="0"/>
              <a:t>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copy_string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cout&lt;&lt;"a="&lt;&lt;a&lt;&lt;"\</a:t>
            </a:r>
            <a:r>
              <a:rPr lang="en-US" altLang="zh-CN" sz="2400" dirty="0" err="1"/>
              <a:t>nb</a:t>
            </a:r>
            <a:r>
              <a:rPr lang="en-US" altLang="zh-CN" sz="2400" dirty="0"/>
              <a:t>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119563" y="376778"/>
            <a:ext cx="64369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字符串作函数参数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8DD336-95C6-48A3-9E6E-0C1A7452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12" y="3040374"/>
            <a:ext cx="3231160" cy="13290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22"/>
          <p:cNvSpPr txBox="1">
            <a:spLocks noChangeArrowheads="1"/>
          </p:cNvSpPr>
          <p:nvPr/>
        </p:nvSpPr>
        <p:spPr bwMode="auto">
          <a:xfrm>
            <a:off x="1109663" y="1129796"/>
            <a:ext cx="5738407" cy="5265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 *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from,char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*to)</a:t>
            </a:r>
          </a:p>
          <a:p>
            <a:r>
              <a:rPr lang="en-US" altLang="zh-CN" sz="2400" dirty="0"/>
              <a:t>{  while(*from)</a:t>
            </a:r>
          </a:p>
          <a:p>
            <a:r>
              <a:rPr lang="en-US" altLang="zh-CN" sz="2400" dirty="0"/>
              <a:t>        *to++ = *from++;</a:t>
            </a:r>
          </a:p>
          <a:p>
            <a:r>
              <a:rPr lang="en-US" altLang="zh-CN" sz="2400" dirty="0"/>
              <a:t>    *to=0;   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main()</a:t>
            </a:r>
          </a:p>
          <a:p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*a</a:t>
            </a:r>
            <a:r>
              <a:rPr lang="en-US" altLang="zh-CN" sz="2400" dirty="0"/>
              <a:t>="I am a teacher.";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b[80]</a:t>
            </a:r>
            <a:r>
              <a:rPr lang="en-US" altLang="zh-CN" sz="2400" dirty="0"/>
              <a:t>="You are a student.";</a:t>
            </a:r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2228" name="Rectangle 123"/>
          <p:cNvSpPr>
            <a:spLocks noGrp="1" noChangeArrowheads="1"/>
          </p:cNvSpPr>
          <p:nvPr>
            <p:ph type="title"/>
          </p:nvPr>
        </p:nvSpPr>
        <p:spPr>
          <a:xfrm>
            <a:off x="1095375" y="411163"/>
            <a:ext cx="5851525" cy="452437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用字符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指针变量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作参数</a:t>
            </a:r>
          </a:p>
        </p:txBody>
      </p:sp>
      <p:sp>
        <p:nvSpPr>
          <p:cNvPr id="197757" name="AutoShape 125"/>
          <p:cNvSpPr>
            <a:spLocks noChangeArrowheads="1"/>
          </p:cNvSpPr>
          <p:nvPr/>
        </p:nvSpPr>
        <p:spPr bwMode="auto">
          <a:xfrm>
            <a:off x="6223219" y="3429000"/>
            <a:ext cx="2544763" cy="860425"/>
          </a:xfrm>
          <a:prstGeom prst="wedgeRectCallout">
            <a:avLst>
              <a:gd name="adj1" fmla="val -133086"/>
              <a:gd name="adj2" fmla="val 138662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 dirty="0">
                <a:ea typeface="隶书" pitchFamily="49" charset="-122"/>
              </a:rPr>
              <a:t>注意：数组</a:t>
            </a:r>
            <a:r>
              <a:rPr lang="en-US" altLang="zh-CN" sz="2400" dirty="0"/>
              <a:t>b</a:t>
            </a:r>
            <a:r>
              <a:rPr lang="zh-CN" altLang="en-US" sz="2400" dirty="0">
                <a:ea typeface="隶书" pitchFamily="49" charset="-122"/>
              </a:rPr>
              <a:t>要有足够的存储空间！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22F60C36-1173-4F7B-97C1-B1B11690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868" y="4826675"/>
            <a:ext cx="3689131" cy="203132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问题：这样写对不对？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char a[80]="I am a teacher.";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char *b="You are a student.";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624A8-FAF3-4496-B58E-21C33A6F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493" y="1640719"/>
            <a:ext cx="3235489" cy="13252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57" grpId="0" animBg="1" autoUpdateAnimBg="0"/>
      <p:bldP spid="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22"/>
          <p:cNvSpPr txBox="1">
            <a:spLocks noChangeArrowheads="1"/>
          </p:cNvSpPr>
          <p:nvPr/>
        </p:nvSpPr>
        <p:spPr bwMode="auto">
          <a:xfrm>
            <a:off x="1156959" y="1192858"/>
            <a:ext cx="6093633" cy="5265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from, string *to)</a:t>
            </a:r>
          </a:p>
          <a:p>
            <a:r>
              <a:rPr lang="en-US" altLang="zh-CN" sz="2400" dirty="0"/>
              <a:t>{  </a:t>
            </a:r>
          </a:p>
          <a:p>
            <a:r>
              <a:rPr lang="en-US" altLang="zh-CN" sz="2400" dirty="0"/>
              <a:t>     *to=from;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main()</a:t>
            </a:r>
          </a:p>
          <a:p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a</a:t>
            </a:r>
            <a:r>
              <a:rPr lang="en-US" altLang="zh-CN" sz="2400" dirty="0"/>
              <a:t>="I am a teacher.123456789";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b</a:t>
            </a:r>
            <a:r>
              <a:rPr lang="en-US" altLang="zh-CN" sz="2400" dirty="0"/>
              <a:t>="You are a student.";</a:t>
            </a:r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copy_string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a,&amp;b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400" dirty="0"/>
              <a:t>   cout&lt;&lt;"a="&lt;&lt;a&lt;&lt;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cout&lt;&lt;"b="&lt;&lt;b&lt;&lt;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2228" name="Rectangle 123"/>
          <p:cNvSpPr>
            <a:spLocks noGrp="1" noChangeArrowheads="1"/>
          </p:cNvSpPr>
          <p:nvPr>
            <p:ph type="title"/>
          </p:nvPr>
        </p:nvSpPr>
        <p:spPr>
          <a:xfrm>
            <a:off x="1095375" y="411163"/>
            <a:ext cx="5851525" cy="452437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</a:rPr>
              <a:t>(3) 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string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作参数</a:t>
            </a:r>
          </a:p>
        </p:txBody>
      </p:sp>
      <p:sp>
        <p:nvSpPr>
          <p:cNvPr id="197757" name="AutoShape 125"/>
          <p:cNvSpPr>
            <a:spLocks noChangeArrowheads="1"/>
          </p:cNvSpPr>
          <p:nvPr/>
        </p:nvSpPr>
        <p:spPr bwMode="auto">
          <a:xfrm>
            <a:off x="4898915" y="2056681"/>
            <a:ext cx="3740588" cy="833178"/>
          </a:xfrm>
          <a:prstGeom prst="wedgeRectCallout">
            <a:avLst>
              <a:gd name="adj1" fmla="val -5409"/>
              <a:gd name="adj2" fmla="val -103021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 dirty="0">
                <a:ea typeface="隶书" pitchFamily="49" charset="-122"/>
              </a:rPr>
              <a:t>注意：因为函数要改变</a:t>
            </a:r>
            <a:r>
              <a:rPr lang="en-US" altLang="zh-CN" sz="2400" dirty="0">
                <a:ea typeface="隶书" pitchFamily="49" charset="-122"/>
              </a:rPr>
              <a:t>to</a:t>
            </a:r>
            <a:r>
              <a:rPr lang="zh-CN" altLang="en-US" sz="2400" dirty="0">
                <a:ea typeface="隶书" pitchFamily="49" charset="-122"/>
              </a:rPr>
              <a:t>的内容，因此要用指针</a:t>
            </a:r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2" y="4271142"/>
            <a:ext cx="4071938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5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126"/>
          <p:cNvSpPr txBox="1">
            <a:spLocks noChangeArrowheads="1"/>
          </p:cNvSpPr>
          <p:nvPr/>
        </p:nvSpPr>
        <p:spPr bwMode="auto">
          <a:xfrm>
            <a:off x="1033464" y="1663821"/>
            <a:ext cx="7851230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   int n=5;  char *name[]={"Follow </a:t>
            </a:r>
            <a:r>
              <a:rPr lang="en-US" altLang="zh-CN" sz="2000" dirty="0" err="1"/>
              <a:t>me","BASIC</a:t>
            </a:r>
            <a:r>
              <a:rPr lang="en-US" altLang="zh-CN" sz="2000" dirty="0"/>
              <a:t>",</a:t>
            </a:r>
          </a:p>
          <a:p>
            <a:r>
              <a:rPr lang="en-US" altLang="zh-CN" sz="2000" dirty="0"/>
              <a:t>        "Great </a:t>
            </a:r>
            <a:r>
              <a:rPr lang="en-US" altLang="zh-CN" sz="2000" dirty="0" err="1"/>
              <a:t>Wall","FORTRAN","Computer</a:t>
            </a:r>
            <a:r>
              <a:rPr lang="en-US" altLang="zh-CN" sz="2000" dirty="0"/>
              <a:t> "};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name,n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name,n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sort(char *name[],int n)</a:t>
            </a:r>
          </a:p>
          <a:p>
            <a:r>
              <a:rPr lang="en-US" altLang="zh-CN" sz="2000" dirty="0"/>
              <a:t>{   char *t;</a:t>
            </a:r>
          </a:p>
          <a:p>
            <a:r>
              <a:rPr lang="en-US" altLang="zh-CN" sz="2000" dirty="0"/>
              <a:t>    int 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=0;i&lt;n-1;i++)</a:t>
            </a:r>
          </a:p>
          <a:p>
            <a:r>
              <a:rPr lang="en-US" altLang="zh-CN" sz="2000" dirty="0"/>
              <a:t>    {   k=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 for(j=i+1;j&lt;</a:t>
            </a:r>
            <a:r>
              <a:rPr lang="en-US" altLang="zh-CN" sz="2000" dirty="0" err="1"/>
              <a:t>n;j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>
                <a:solidFill>
                  <a:srgbClr val="990000"/>
                </a:solidFill>
              </a:rPr>
              <a:t>strcmp</a:t>
            </a:r>
            <a:r>
              <a:rPr lang="en-US" altLang="zh-CN" sz="2000" dirty="0">
                <a:solidFill>
                  <a:srgbClr val="990000"/>
                </a:solidFill>
              </a:rPr>
              <a:t>(name[k],name[j])</a:t>
            </a:r>
            <a:r>
              <a:rPr lang="en-US" altLang="zh-CN" sz="2000" dirty="0"/>
              <a:t>&gt;0)   k=j;</a:t>
            </a:r>
          </a:p>
          <a:p>
            <a:r>
              <a:rPr lang="en-US" altLang="zh-CN" sz="2000" dirty="0"/>
              <a:t>        if(k!=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   {  t=name[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]=name[k];   name[k]=t;}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16390" name="Rectangle 172"/>
          <p:cNvSpPr>
            <a:spLocks noChangeArrowheads="1"/>
          </p:cNvSpPr>
          <p:nvPr/>
        </p:nvSpPr>
        <p:spPr bwMode="auto">
          <a:xfrm>
            <a:off x="5053368" y="3129058"/>
            <a:ext cx="3694847" cy="1631216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print(char *name[],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000" dirty="0"/>
              <a:t>{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  while(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&lt;n)</a:t>
            </a:r>
          </a:p>
          <a:p>
            <a:r>
              <a:rPr lang="en-US" altLang="zh-CN" sz="2000" dirty="0"/>
              <a:t>   cout&lt;&lt;name[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++]&lt;&lt;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133211" y="294891"/>
            <a:ext cx="570431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字符串指针数组和二级指针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1147099" y="1105469"/>
            <a:ext cx="7109796" cy="68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+mj-cs"/>
              </a:rPr>
              <a:t>一、指针数组对字符串排序（简单选择排序）</a:t>
            </a:r>
          </a:p>
          <a:p>
            <a:pPr eaLnBrk="1" hangingPunct="1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4"/>
          <p:cNvSpPr txBox="1">
            <a:spLocks noChangeArrowheads="1"/>
          </p:cNvSpPr>
          <p:nvPr/>
        </p:nvSpPr>
        <p:spPr bwMode="auto">
          <a:xfrm>
            <a:off x="1079500" y="1185863"/>
            <a:ext cx="7443063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char **p;</a:t>
            </a:r>
          </a:p>
          <a:p>
            <a:r>
              <a:rPr lang="en-US" altLang="zh-CN" sz="2400" dirty="0"/>
              <a:t>   char *name[]={"</a:t>
            </a:r>
            <a:r>
              <a:rPr lang="en-US" altLang="zh-CN" sz="2400" dirty="0" err="1"/>
              <a:t>hello","good","world","bye</a:t>
            </a:r>
            <a:r>
              <a:rPr lang="en-US" altLang="zh-CN" sz="2400" dirty="0"/>
              <a:t>",""};</a:t>
            </a:r>
          </a:p>
          <a:p>
            <a:r>
              <a:rPr lang="en-US" altLang="zh-CN" sz="2400" dirty="0"/>
              <a:t>   p=name+1;</a:t>
            </a:r>
          </a:p>
          <a:p>
            <a:r>
              <a:rPr lang="en-US" altLang="zh-CN" sz="2400" dirty="0"/>
              <a:t>   cout&lt;&lt;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(int*)*p</a:t>
            </a:r>
            <a:r>
              <a:rPr lang="en-US" altLang="zh-CN" sz="2400" dirty="0"/>
              <a:t>&lt;&lt;"  "&lt;&lt;*p&lt;&lt;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p+=1;</a:t>
            </a:r>
          </a:p>
          <a:p>
            <a:r>
              <a:rPr lang="en-US" altLang="zh-CN" sz="2400" dirty="0"/>
              <a:t>   while(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(*p,"")!=0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cout&lt;&lt;*p++&lt;&lt;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1462087" y="5130237"/>
            <a:ext cx="2614612" cy="156966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运行结果：</a:t>
            </a:r>
          </a:p>
          <a:p>
            <a:pPr eaLnBrk="1" hangingPunct="1"/>
            <a:r>
              <a:rPr lang="en-US" altLang="zh-CN" sz="2400" dirty="0"/>
              <a:t>0x4b902a  good</a:t>
            </a:r>
          </a:p>
          <a:p>
            <a:pPr eaLnBrk="1" hangingPunct="1"/>
            <a:r>
              <a:rPr lang="en-US" altLang="zh-CN" sz="2400" dirty="0"/>
              <a:t>world</a:t>
            </a:r>
          </a:p>
          <a:p>
            <a:pPr eaLnBrk="1" hangingPunct="1"/>
            <a:r>
              <a:rPr lang="en-US" altLang="zh-CN" sz="2400" dirty="0"/>
              <a:t>bye</a:t>
            </a:r>
          </a:p>
        </p:txBody>
      </p:sp>
      <p:sp>
        <p:nvSpPr>
          <p:cNvPr id="11" name="Rectangle 43"/>
          <p:cNvSpPr txBox="1">
            <a:spLocks noChangeArrowheads="1"/>
          </p:cNvSpPr>
          <p:nvPr/>
        </p:nvSpPr>
        <p:spPr bwMode="auto">
          <a:xfrm>
            <a:off x="1078861" y="259307"/>
            <a:ext cx="7109796" cy="68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+mj-cs"/>
              </a:rPr>
              <a:t>二、用二级指针处理字符串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67302" y="4370260"/>
            <a:ext cx="2970391" cy="1202510"/>
          </a:xfrm>
          <a:prstGeom prst="wedgeRectCallout">
            <a:avLst>
              <a:gd name="adj1" fmla="val -68739"/>
              <a:gd name="adj2" fmla="val -61525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也可以是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**p!= '\0'</a:t>
            </a:r>
          </a:p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: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**p!=0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     **p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8" grpId="0" animBg="1" autoUpdateAnimBg="0"/>
      <p:bldP spid="1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3012" y="2665413"/>
            <a:ext cx="2397125" cy="3671887"/>
            <a:chOff x="3893" y="1253"/>
            <a:chExt cx="1510" cy="2313"/>
          </a:xfrm>
        </p:grpSpPr>
        <p:sp>
          <p:nvSpPr>
            <p:cNvPr id="55308" name="Rectangle 4"/>
            <p:cNvSpPr>
              <a:spLocks noChangeArrowheads="1"/>
            </p:cNvSpPr>
            <p:nvPr/>
          </p:nvSpPr>
          <p:spPr bwMode="auto">
            <a:xfrm>
              <a:off x="4569" y="1455"/>
              <a:ext cx="834" cy="21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09" name="Line 5"/>
            <p:cNvSpPr>
              <a:spLocks noChangeShapeType="1"/>
            </p:cNvSpPr>
            <p:nvPr/>
          </p:nvSpPr>
          <p:spPr bwMode="auto">
            <a:xfrm>
              <a:off x="4569" y="165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0" name="Line 6"/>
            <p:cNvSpPr>
              <a:spLocks noChangeShapeType="1"/>
            </p:cNvSpPr>
            <p:nvPr/>
          </p:nvSpPr>
          <p:spPr bwMode="auto">
            <a:xfrm>
              <a:off x="4569" y="1867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1" name="Line 7"/>
            <p:cNvSpPr>
              <a:spLocks noChangeShapeType="1"/>
            </p:cNvSpPr>
            <p:nvPr/>
          </p:nvSpPr>
          <p:spPr bwMode="auto">
            <a:xfrm>
              <a:off x="4569" y="208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2" name="Line 8"/>
            <p:cNvSpPr>
              <a:spLocks noChangeShapeType="1"/>
            </p:cNvSpPr>
            <p:nvPr/>
          </p:nvSpPr>
          <p:spPr bwMode="auto">
            <a:xfrm>
              <a:off x="4569" y="2292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3" name="Line 9"/>
            <p:cNvSpPr>
              <a:spLocks noChangeShapeType="1"/>
            </p:cNvSpPr>
            <p:nvPr/>
          </p:nvSpPr>
          <p:spPr bwMode="auto">
            <a:xfrm>
              <a:off x="4569" y="250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4" name="Line 10"/>
            <p:cNvSpPr>
              <a:spLocks noChangeShapeType="1"/>
            </p:cNvSpPr>
            <p:nvPr/>
          </p:nvSpPr>
          <p:spPr bwMode="auto">
            <a:xfrm>
              <a:off x="4569" y="2718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>
              <a:off x="4569" y="3356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6" name="Line 12"/>
            <p:cNvSpPr>
              <a:spLocks noChangeShapeType="1"/>
            </p:cNvSpPr>
            <p:nvPr/>
          </p:nvSpPr>
          <p:spPr bwMode="auto">
            <a:xfrm>
              <a:off x="4236" y="1466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7" name="Text Box 13"/>
            <p:cNvSpPr txBox="1">
              <a:spLocks noChangeArrowheads="1"/>
            </p:cNvSpPr>
            <p:nvPr/>
          </p:nvSpPr>
          <p:spPr bwMode="auto">
            <a:xfrm>
              <a:off x="3893" y="1253"/>
              <a:ext cx="4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>
                  <a:latin typeface="宋体" pitchFamily="2" charset="-122"/>
                  <a:ea typeface="宋体" pitchFamily="2" charset="-122"/>
                </a:rPr>
                <a:t>max</a:t>
              </a:r>
            </a:p>
          </p:txBody>
        </p:sp>
        <p:sp>
          <p:nvSpPr>
            <p:cNvPr id="55318" name="Text Box 14"/>
            <p:cNvSpPr txBox="1">
              <a:spLocks noChangeArrowheads="1"/>
            </p:cNvSpPr>
            <p:nvPr/>
          </p:nvSpPr>
          <p:spPr bwMode="auto">
            <a:xfrm>
              <a:off x="4200" y="1416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319" name="Text Box 15"/>
            <p:cNvSpPr txBox="1">
              <a:spLocks noChangeArrowheads="1"/>
            </p:cNvSpPr>
            <p:nvPr/>
          </p:nvSpPr>
          <p:spPr bwMode="auto">
            <a:xfrm>
              <a:off x="4841" y="2804"/>
              <a:ext cx="34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en-US" altLang="zh-CN" sz="2400">
                  <a:latin typeface="宋体" pitchFamily="2" charset="-122"/>
                  <a:ea typeface="宋体" pitchFamily="2" charset="-122"/>
                </a:rPr>
                <a:t>…...</a:t>
              </a:r>
            </a:p>
          </p:txBody>
        </p:sp>
        <p:sp>
          <p:nvSpPr>
            <p:cNvPr id="55320" name="Text Box 16"/>
            <p:cNvSpPr txBox="1">
              <a:spLocks noChangeArrowheads="1"/>
            </p:cNvSpPr>
            <p:nvPr/>
          </p:nvSpPr>
          <p:spPr bwMode="auto">
            <a:xfrm>
              <a:off x="4764" y="1450"/>
              <a:ext cx="5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指令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5321" name="Text Box 17"/>
            <p:cNvSpPr txBox="1">
              <a:spLocks noChangeArrowheads="1"/>
            </p:cNvSpPr>
            <p:nvPr/>
          </p:nvSpPr>
          <p:spPr bwMode="auto">
            <a:xfrm>
              <a:off x="4771" y="1657"/>
              <a:ext cx="5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指令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411162" y="4591050"/>
            <a:ext cx="88328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函数指针变量赋值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p=max;</a:t>
            </a:r>
            <a:endParaRPr lang="en-US" altLang="zh-CN" sz="2400" dirty="0">
              <a:solidFill>
                <a:schemeClr val="bg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auto">
          <a:xfrm>
            <a:off x="2850086" y="4930627"/>
            <a:ext cx="3275553" cy="463846"/>
          </a:xfrm>
          <a:prstGeom prst="wedgeRectCallout">
            <a:avLst>
              <a:gd name="adj1" fmla="val -14523"/>
              <a:gd name="adj2" fmla="val -24600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>
                <a:latin typeface="宋体" pitchFamily="2" charset="-122"/>
                <a:ea typeface="宋体" pitchFamily="2" charset="-122"/>
              </a:rPr>
              <a:t>函数返回值的数据类型</a:t>
            </a:r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auto">
          <a:xfrm>
            <a:off x="3978275" y="4765012"/>
            <a:ext cx="4822452" cy="833178"/>
          </a:xfrm>
          <a:prstGeom prst="wedgeRectCallout">
            <a:avLst>
              <a:gd name="adj1" fmla="val -14586"/>
              <a:gd name="adj2" fmla="val -14100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>
                <a:latin typeface="宋体" pitchFamily="2" charset="-122"/>
                <a:ea typeface="宋体" pitchFamily="2" charset="-122"/>
              </a:rPr>
              <a:t>专门存放函数入口地址</a:t>
            </a:r>
          </a:p>
          <a:p>
            <a:pPr eaLnBrk="1" hangingPunct="1"/>
            <a:r>
              <a:rPr lang="zh-CN" altLang="en-US" sz="2400">
                <a:latin typeface="宋体" pitchFamily="2" charset="-122"/>
                <a:ea typeface="宋体" pitchFamily="2" charset="-122"/>
              </a:rPr>
              <a:t>可指向返回值类型相同的不同函数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411162" y="3175000"/>
            <a:ext cx="8566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指向函数的指针变量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定义形式：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数据类型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(*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指针变量名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;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(*p)( );</a:t>
            </a:r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>
            <a:off x="2778125" y="5597377"/>
            <a:ext cx="5750590" cy="463846"/>
          </a:xfrm>
          <a:prstGeom prst="wedgeRectCallout">
            <a:avLst>
              <a:gd name="adj1" fmla="val -13940"/>
              <a:gd name="adj2" fmla="val -16987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latin typeface="宋体" pitchFamily="2" charset="-122"/>
                <a:ea typeface="宋体" pitchFamily="2" charset="-122"/>
              </a:rPr>
              <a:t>函数指针变量指向的函数必须有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函数说明</a:t>
            </a:r>
            <a:endParaRPr lang="zh-CN" altLang="en-US" sz="2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11162" y="5162550"/>
            <a:ext cx="8832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函数调用形式：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c=max(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a,b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); 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 c=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(*p)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a,b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en-US" altLang="zh-CN" sz="2400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400" dirty="0">
                <a:solidFill>
                  <a:srgbClr val="C9C9C9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solidFill>
                  <a:srgbClr val="C9C9C9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c=p(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对函数指针变量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n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, p++, p--</a:t>
            </a:r>
            <a:r>
              <a:rPr lang="zh-CN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无意义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auto">
          <a:xfrm>
            <a:off x="4454525" y="4555462"/>
            <a:ext cx="4375213" cy="833178"/>
          </a:xfrm>
          <a:prstGeom prst="wedgeRectCallout">
            <a:avLst>
              <a:gd name="adj1" fmla="val -781"/>
              <a:gd name="adj2" fmla="val -113362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 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不能省</a:t>
            </a:r>
          </a:p>
          <a:p>
            <a:pPr eaLnBrk="1" hangingPunct="1"/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(*p)()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与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*p()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不同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306" name="Rectangle 28"/>
          <p:cNvSpPr>
            <a:spLocks noChangeArrowheads="1"/>
          </p:cNvSpPr>
          <p:nvPr/>
        </p:nvSpPr>
        <p:spPr bwMode="auto">
          <a:xfrm>
            <a:off x="952500" y="1608138"/>
            <a:ext cx="7874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函数指针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：函数被存放在内存中一片连续的存储单元内，其中排在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最前面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的那个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存储单元的地址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就是这个函数的地址，也叫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函数指针，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函数名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表示，它是一个地址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常量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26" name="Rectangle 72"/>
          <p:cNvSpPr txBox="1">
            <a:spLocks noChangeArrowheads="1"/>
          </p:cNvSpPr>
          <p:nvPr/>
        </p:nvSpPr>
        <p:spPr>
          <a:xfrm>
            <a:off x="1013585" y="202649"/>
            <a:ext cx="7958137" cy="7686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+mj-cs"/>
              </a:rPr>
              <a:t>八、指针与函数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27" name="Rectangle 9"/>
          <p:cNvSpPr txBox="1">
            <a:spLocks noChangeArrowheads="1"/>
          </p:cNvSpPr>
          <p:nvPr/>
        </p:nvSpPr>
        <p:spPr bwMode="auto">
          <a:xfrm>
            <a:off x="1043363" y="999078"/>
            <a:ext cx="36048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定义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utoShape 26">
            <a:extLst>
              <a:ext uri="{FF2B5EF4-FFF2-40B4-BE49-F238E27FC236}">
                <a16:creationId xmlns:a16="http://schemas.microsoft.com/office/drawing/2014/main" id="{F22A8FC7-42B3-4226-872F-632C33F5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755" y="5223023"/>
            <a:ext cx="2866490" cy="1202510"/>
          </a:xfrm>
          <a:prstGeom prst="wedgeRectCallout">
            <a:avLst>
              <a:gd name="adj1" fmla="val 4517"/>
              <a:gd name="adj2" fmla="val -14603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 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不能省，里面的内容和函数的形参表一致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uild="p" bldLvl="5" autoUpdateAnimBg="0"/>
      <p:bldP spid="38933" grpId="0" animBg="1" autoUpdateAnimBg="0"/>
      <p:bldP spid="38934" grpId="0" animBg="1" autoUpdateAnimBg="0"/>
      <p:bldP spid="38935" grpId="0" build="p" bldLvl="5" autoUpdateAnimBg="0"/>
      <p:bldP spid="38936" grpId="0" animBg="1" autoUpdateAnimBg="0"/>
      <p:bldP spid="38937" grpId="0" build="p" bldLvl="5" autoUpdateAnimBg="0"/>
      <p:bldP spid="38938" grpId="0" animBg="1" autoUpdateAnimBg="0"/>
      <p:bldP spid="2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31579" y="1270000"/>
            <a:ext cx="4128102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max(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&gt;&gt;a&gt;&gt;b;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c=max(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400" dirty="0"/>
              <a:t>   cout&lt;&lt;"a="&lt;&lt;a&lt;&lt;",b="&lt;&lt;b&lt;&lt;",max="&lt;&lt;c&lt;&lt;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</a:p>
          <a:p>
            <a:r>
              <a:rPr lang="en-US" altLang="zh-CN" sz="2400" dirty="0"/>
              <a:t>{ return (x&gt;y)?x:y;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5135449" y="1720294"/>
            <a:ext cx="400855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int max(int ,int);</a:t>
            </a:r>
          </a:p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  int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(*p)(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)=max;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&gt;&gt;a&gt;&gt;b;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c=p(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2400" dirty="0"/>
              <a:t>   cout&lt;&lt;"a="&lt;&lt;a&lt;&lt;",b="&lt;&lt;b&lt;&lt;",max="&lt;&lt;c&lt;&lt;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</a:p>
          <a:p>
            <a:r>
              <a:rPr lang="en-US" altLang="zh-CN" sz="2400" dirty="0"/>
              <a:t>{ return (x&gt;y)?x:y;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30663" y="406400"/>
            <a:ext cx="68433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用指向函数的指针变量调用函数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162" y="5936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不使用指向函数的指针变量调用函数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2802" y="125786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使用指向函数的指针变量调用函数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 animBg="1" autoUpdateAnimBg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6982" y="1333776"/>
            <a:ext cx="5192713" cy="4625975"/>
            <a:chOff x="873" y="1406"/>
            <a:chExt cx="3271" cy="2914"/>
          </a:xfrm>
        </p:grpSpPr>
        <p:sp>
          <p:nvSpPr>
            <p:cNvPr id="26635" name="Freeform 6"/>
            <p:cNvSpPr>
              <a:spLocks/>
            </p:cNvSpPr>
            <p:nvPr/>
          </p:nvSpPr>
          <p:spPr bwMode="auto">
            <a:xfrm>
              <a:off x="1041" y="2711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241"/>
                <a:gd name="T29" fmla="*/ 413 w 413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9900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873" y="1406"/>
              <a:ext cx="3271" cy="2914"/>
              <a:chOff x="1629" y="1178"/>
              <a:chExt cx="3271" cy="2914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765" y="1178"/>
                <a:ext cx="3089" cy="2914"/>
                <a:chOff x="964" y="1406"/>
                <a:chExt cx="3089" cy="2914"/>
              </a:xfrm>
            </p:grpSpPr>
            <p:sp>
              <p:nvSpPr>
                <p:cNvPr id="26646" name="Freeform 9"/>
                <p:cNvSpPr>
                  <a:spLocks/>
                </p:cNvSpPr>
                <p:nvPr/>
              </p:nvSpPr>
              <p:spPr bwMode="auto">
                <a:xfrm>
                  <a:off x="1523" y="3964"/>
                  <a:ext cx="1211" cy="356"/>
                </a:xfrm>
                <a:custGeom>
                  <a:avLst/>
                  <a:gdLst>
                    <a:gd name="T0" fmla="*/ 0 w 1211"/>
                    <a:gd name="T1" fmla="*/ 99 h 456"/>
                    <a:gd name="T2" fmla="*/ 500 w 1211"/>
                    <a:gd name="T3" fmla="*/ 25 h 456"/>
                    <a:gd name="T4" fmla="*/ 1089 w 1211"/>
                    <a:gd name="T5" fmla="*/ 249 h 456"/>
                    <a:gd name="T6" fmla="*/ 1211 w 1211"/>
                    <a:gd name="T7" fmla="*/ 201 h 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11"/>
                    <a:gd name="T13" fmla="*/ 0 h 456"/>
                    <a:gd name="T14" fmla="*/ 1211 w 1211"/>
                    <a:gd name="T15" fmla="*/ 456 h 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Freeform 10"/>
                <p:cNvSpPr>
                  <a:spLocks/>
                </p:cNvSpPr>
                <p:nvPr/>
              </p:nvSpPr>
              <p:spPr bwMode="auto">
                <a:xfrm>
                  <a:off x="1524" y="36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12"/>
                    <a:gd name="T31" fmla="*/ 0 h 672"/>
                    <a:gd name="T32" fmla="*/ 1212 w 1212"/>
                    <a:gd name="T33" fmla="*/ 672 h 6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Rectangle 11"/>
                <p:cNvSpPr>
                  <a:spLocks noChangeArrowheads="1"/>
                </p:cNvSpPr>
                <p:nvPr/>
              </p:nvSpPr>
              <p:spPr bwMode="auto">
                <a:xfrm>
                  <a:off x="1523" y="14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26649" name="Line 12"/>
                <p:cNvSpPr>
                  <a:spLocks noChangeShapeType="1"/>
                </p:cNvSpPr>
                <p:nvPr/>
              </p:nvSpPr>
              <p:spPr bwMode="auto">
                <a:xfrm>
                  <a:off x="1535" y="18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0" name="Line 13"/>
                <p:cNvSpPr>
                  <a:spLocks noChangeShapeType="1"/>
                </p:cNvSpPr>
                <p:nvPr/>
              </p:nvSpPr>
              <p:spPr bwMode="auto">
                <a:xfrm>
                  <a:off x="1535" y="21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Line 14"/>
                <p:cNvSpPr>
                  <a:spLocks noChangeShapeType="1"/>
                </p:cNvSpPr>
                <p:nvPr/>
              </p:nvSpPr>
              <p:spPr bwMode="auto">
                <a:xfrm>
                  <a:off x="1535" y="23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3" name="Line 16"/>
                <p:cNvSpPr>
                  <a:spLocks noChangeShapeType="1"/>
                </p:cNvSpPr>
                <p:nvPr/>
              </p:nvSpPr>
              <p:spPr bwMode="auto">
                <a:xfrm>
                  <a:off x="1523" y="28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4" name="Line 17"/>
                <p:cNvSpPr>
                  <a:spLocks noChangeShapeType="1"/>
                </p:cNvSpPr>
                <p:nvPr/>
              </p:nvSpPr>
              <p:spPr bwMode="auto">
                <a:xfrm>
                  <a:off x="1535" y="33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5" name="Line 18"/>
                <p:cNvSpPr>
                  <a:spLocks noChangeShapeType="1"/>
                </p:cNvSpPr>
                <p:nvPr/>
              </p:nvSpPr>
              <p:spPr bwMode="auto">
                <a:xfrm>
                  <a:off x="1523" y="36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6" name="Line 19"/>
                <p:cNvSpPr>
                  <a:spLocks noChangeShapeType="1"/>
                </p:cNvSpPr>
                <p:nvPr/>
              </p:nvSpPr>
              <p:spPr bwMode="auto">
                <a:xfrm>
                  <a:off x="2734" y="3627"/>
                  <a:ext cx="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4" y="1464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…...</a:t>
                  </a:r>
                </a:p>
              </p:txBody>
            </p:sp>
            <p:sp>
              <p:nvSpPr>
                <p:cNvPr id="266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013" y="3669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…...</a:t>
                  </a:r>
                </a:p>
              </p:txBody>
            </p:sp>
            <p:sp>
              <p:nvSpPr>
                <p:cNvPr id="266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84" y="173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2000</a:t>
                  </a:r>
                </a:p>
              </p:txBody>
            </p:sp>
            <p:sp>
              <p:nvSpPr>
                <p:cNvPr id="266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64" y="2704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2008</a:t>
                  </a:r>
                </a:p>
              </p:txBody>
            </p:sp>
            <p:sp>
              <p:nvSpPr>
                <p:cNvPr id="26664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24" y="1848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06" y="1694"/>
                  <a:ext cx="81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 dirty="0"/>
                    <a:t>整型变量</a:t>
                  </a:r>
                  <a:r>
                    <a:rPr lang="en-US" altLang="zh-CN" sz="2000" dirty="0" err="1">
                      <a:solidFill>
                        <a:srgbClr val="0000FF"/>
                      </a:solidFill>
                    </a:rPr>
                    <a:t>i</a:t>
                  </a:r>
                  <a:endParaRPr lang="en-US" altLang="zh-CN" sz="2000" dirty="0"/>
                </a:p>
              </p:txBody>
            </p:sp>
            <p:sp>
              <p:nvSpPr>
                <p:cNvPr id="266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4" y="1958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>
                      <a:solidFill>
                        <a:srgbClr val="0000FF"/>
                      </a:solidFill>
                    </a:rPr>
                    <a:t>10</a:t>
                  </a:r>
                </a:p>
              </p:txBody>
            </p:sp>
            <p:sp>
              <p:nvSpPr>
                <p:cNvPr id="2666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748" y="2844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30" y="2690"/>
                  <a:ext cx="112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 dirty="0"/>
                    <a:t>变量</a:t>
                  </a:r>
                  <a:r>
                    <a:rPr lang="en-US" altLang="zh-CN" sz="2000" dirty="0" err="1">
                      <a:solidFill>
                        <a:schemeClr val="accent2"/>
                      </a:solidFill>
                    </a:rPr>
                    <a:t>i_pointer</a:t>
                  </a:r>
                  <a:endParaRPr lang="en-US" altLang="zh-CN" sz="2000" dirty="0"/>
                </a:p>
              </p:txBody>
            </p:sp>
            <p:sp>
              <p:nvSpPr>
                <p:cNvPr id="266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64" y="2219"/>
                  <a:ext cx="47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2004</a:t>
                  </a:r>
                </a:p>
              </p:txBody>
            </p:sp>
          </p:grpSp>
          <p:sp>
            <p:nvSpPr>
              <p:cNvPr id="26638" name="Text Box 35"/>
              <p:cNvSpPr txBox="1">
                <a:spLocks noChangeArrowheads="1"/>
              </p:cNvSpPr>
              <p:nvPr/>
            </p:nvSpPr>
            <p:spPr bwMode="auto">
              <a:xfrm>
                <a:off x="2697" y="275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accent2"/>
                    </a:solidFill>
                  </a:rPr>
                  <a:t>2000</a:t>
                </a:r>
              </a:p>
            </p:txBody>
          </p:sp>
          <p:sp>
            <p:nvSpPr>
              <p:cNvPr id="26639" name="AutoShape 36"/>
              <p:cNvSpPr>
                <a:spLocks noChangeArrowheads="1"/>
              </p:cNvSpPr>
              <p:nvPr/>
            </p:nvSpPr>
            <p:spPr bwMode="auto">
              <a:xfrm>
                <a:off x="3854" y="2787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2000" dirty="0"/>
                  <a:t>指针变量</a:t>
                </a: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1629" y="1500"/>
                <a:ext cx="636" cy="1404"/>
                <a:chOff x="828" y="1728"/>
                <a:chExt cx="636" cy="1404"/>
              </a:xfrm>
            </p:grpSpPr>
            <p:grpSp>
              <p:nvGrpSpPr>
                <p:cNvPr id="6" name="Group 38"/>
                <p:cNvGrpSpPr>
                  <a:grpSpLocks/>
                </p:cNvGrpSpPr>
                <p:nvPr/>
              </p:nvGrpSpPr>
              <p:grpSpPr bwMode="auto">
                <a:xfrm>
                  <a:off x="828" y="1860"/>
                  <a:ext cx="636" cy="1272"/>
                  <a:chOff x="828" y="1860"/>
                  <a:chExt cx="636" cy="1272"/>
                </a:xfrm>
              </p:grpSpPr>
              <p:sp>
                <p:nvSpPr>
                  <p:cNvPr id="26643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0" y="1860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1860"/>
                    <a:ext cx="0" cy="1272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4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3132"/>
                    <a:ext cx="6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42" name="Freeform 42"/>
                <p:cNvSpPr>
                  <a:spLocks/>
                </p:cNvSpPr>
                <p:nvPr/>
              </p:nvSpPr>
              <p:spPr bwMode="auto">
                <a:xfrm>
                  <a:off x="990" y="1728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6"/>
                    <a:gd name="T28" fmla="*/ 0 h 279"/>
                    <a:gd name="T29" fmla="*/ 426 w 426"/>
                    <a:gd name="T30" fmla="*/ 279 h 2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0507" name="Rectangle 43"/>
          <p:cNvSpPr>
            <a:spLocks noChangeArrowheads="1"/>
          </p:cNvSpPr>
          <p:nvPr/>
        </p:nvSpPr>
        <p:spPr bwMode="auto">
          <a:xfrm>
            <a:off x="1483622" y="5654626"/>
            <a:ext cx="7202487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</a:rPr>
              <a:t>i_pointer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-----</a:t>
            </a:r>
            <a:r>
              <a:rPr lang="zh-CN" altLang="zh-CN" sz="2000" dirty="0">
                <a:latin typeface="隶书" pitchFamily="49" charset="-122"/>
                <a:ea typeface="隶书" pitchFamily="49" charset="-122"/>
              </a:rPr>
              <a:t>指针变量，它的内容是地址量</a:t>
            </a:r>
            <a:r>
              <a:rPr lang="en-US" altLang="zh-CN" sz="2000" b="1" dirty="0">
                <a:solidFill>
                  <a:srgbClr val="FF3399"/>
                </a:solidFill>
                <a:latin typeface="隶书" pitchFamily="49" charset="-122"/>
                <a:ea typeface="隶书" pitchFamily="49" charset="-122"/>
              </a:rPr>
              <a:t>2000</a:t>
            </a:r>
          </a:p>
          <a:p>
            <a:pPr eaLnBrk="1" hangingPunct="1"/>
            <a:r>
              <a:rPr lang="zh-CN" altLang="zh-CN" sz="2000" dirty="0">
                <a:solidFill>
                  <a:srgbClr val="339933"/>
                </a:solidFill>
              </a:rPr>
              <a:t>*</a:t>
            </a:r>
            <a:r>
              <a:rPr lang="en-US" altLang="zh-CN" sz="2000" dirty="0" err="1">
                <a:solidFill>
                  <a:srgbClr val="339933"/>
                </a:solidFill>
              </a:rPr>
              <a:t>i_pointer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----</a:t>
            </a:r>
            <a:r>
              <a:rPr lang="zh-CN" altLang="zh-CN" sz="2000" dirty="0">
                <a:latin typeface="隶书" pitchFamily="49" charset="-122"/>
                <a:ea typeface="隶书" pitchFamily="49" charset="-122"/>
              </a:rPr>
              <a:t>指针的</a:t>
            </a:r>
            <a:r>
              <a:rPr lang="zh-CN" altLang="zh-CN" sz="200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目标变量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zh-CN" altLang="zh-CN" sz="2000" dirty="0">
                <a:latin typeface="隶书" pitchFamily="49" charset="-122"/>
                <a:ea typeface="隶书" pitchFamily="49" charset="-122"/>
              </a:rPr>
              <a:t>，它的内容是数据</a:t>
            </a:r>
            <a:r>
              <a:rPr lang="en-US" altLang="zh-CN" sz="2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10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zh-CN" sz="2000" dirty="0">
                <a:solidFill>
                  <a:schemeClr val="accent2"/>
                </a:solidFill>
              </a:rPr>
              <a:t>&amp;</a:t>
            </a:r>
            <a:r>
              <a:rPr lang="en-US" altLang="zh-CN" sz="2000" dirty="0" err="1">
                <a:solidFill>
                  <a:schemeClr val="accent2"/>
                </a:solidFill>
              </a:rPr>
              <a:t>i_pointer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---</a:t>
            </a:r>
            <a:r>
              <a:rPr lang="zh-CN" altLang="zh-CN" sz="2000" dirty="0">
                <a:latin typeface="隶书" pitchFamily="49" charset="-122"/>
                <a:ea typeface="隶书" pitchFamily="49" charset="-122"/>
              </a:rPr>
              <a:t>指针变量占用内存的地址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：</a:t>
            </a:r>
            <a:r>
              <a:rPr lang="en-US" altLang="zh-CN" sz="2000" b="1" dirty="0">
                <a:solidFill>
                  <a:srgbClr val="FF3399"/>
                </a:solidFill>
                <a:latin typeface="隶书" pitchFamily="49" charset="-122"/>
                <a:ea typeface="隶书" pitchFamily="49" charset="-122"/>
              </a:rPr>
              <a:t>2008</a:t>
            </a:r>
          </a:p>
        </p:txBody>
      </p:sp>
      <p:sp>
        <p:nvSpPr>
          <p:cNvPr id="190516" name="Rectangle 52"/>
          <p:cNvSpPr>
            <a:spLocks noChangeArrowheads="1"/>
          </p:cNvSpPr>
          <p:nvPr/>
        </p:nvSpPr>
        <p:spPr bwMode="auto">
          <a:xfrm>
            <a:off x="4413595" y="2361455"/>
            <a:ext cx="3762866" cy="71006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i_pointer     &amp;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     &amp;(*</a:t>
            </a:r>
            <a:r>
              <a:rPr lang="en-US" altLang="zh-CN" sz="2000" dirty="0" err="1">
                <a:solidFill>
                  <a:srgbClr val="0000FF"/>
                </a:solidFill>
              </a:rPr>
              <a:t>i_pointer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altLang="zh-CN" sz="2000" dirty="0" err="1">
                <a:solidFill>
                  <a:srgbClr val="669900"/>
                </a:solidFill>
              </a:rPr>
              <a:t>i</a:t>
            </a:r>
            <a:r>
              <a:rPr lang="en-US" altLang="zh-CN" sz="2000" dirty="0">
                <a:solidFill>
                  <a:srgbClr val="669900"/>
                </a:solidFill>
              </a:rPr>
              <a:t>       *</a:t>
            </a:r>
            <a:r>
              <a:rPr lang="en-US" altLang="zh-CN" sz="2000" dirty="0" err="1">
                <a:solidFill>
                  <a:srgbClr val="669900"/>
                </a:solidFill>
              </a:rPr>
              <a:t>i_pointer</a:t>
            </a:r>
            <a:r>
              <a:rPr lang="en-US" altLang="zh-CN" sz="2000" dirty="0">
                <a:solidFill>
                  <a:srgbClr val="669900"/>
                </a:solidFill>
              </a:rPr>
              <a:t>      *(&amp;</a:t>
            </a:r>
            <a:r>
              <a:rPr lang="en-US" altLang="zh-CN" sz="2000" dirty="0" err="1">
                <a:solidFill>
                  <a:srgbClr val="669900"/>
                </a:solidFill>
              </a:rPr>
              <a:t>i</a:t>
            </a:r>
            <a:r>
              <a:rPr lang="en-US" altLang="zh-CN" sz="2000" dirty="0">
                <a:solidFill>
                  <a:srgbClr val="669900"/>
                </a:solidFill>
              </a:rPr>
              <a:t>)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26629" name="Rectangle 55"/>
          <p:cNvSpPr>
            <a:spLocks noGrp="1" noChangeArrowheads="1"/>
          </p:cNvSpPr>
          <p:nvPr>
            <p:ph type="title"/>
          </p:nvPr>
        </p:nvSpPr>
        <p:spPr>
          <a:xfrm>
            <a:off x="1090163" y="408264"/>
            <a:ext cx="4175125" cy="598488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指针运算符示例：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4673946" y="2364065"/>
            <a:ext cx="1957388" cy="806451"/>
            <a:chOff x="2627" y="1197"/>
            <a:chExt cx="1233" cy="508"/>
          </a:xfrm>
        </p:grpSpPr>
        <p:sp>
          <p:nvSpPr>
            <p:cNvPr id="26631" name="Rectangle 56"/>
            <p:cNvSpPr>
              <a:spLocks noChangeArrowheads="1"/>
            </p:cNvSpPr>
            <p:nvPr/>
          </p:nvSpPr>
          <p:spPr bwMode="auto">
            <a:xfrm>
              <a:off x="3179" y="1214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Arial" pitchFamily="34" charset="0"/>
                </a:rPr>
                <a:t>=</a:t>
              </a:r>
            </a:p>
          </p:txBody>
        </p:sp>
        <p:sp>
          <p:nvSpPr>
            <p:cNvPr id="26632" name="Rectangle 57"/>
            <p:cNvSpPr>
              <a:spLocks noChangeArrowheads="1"/>
            </p:cNvSpPr>
            <p:nvPr/>
          </p:nvSpPr>
          <p:spPr bwMode="auto">
            <a:xfrm>
              <a:off x="3614" y="1197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Arial" pitchFamily="34" charset="0"/>
                </a:rPr>
                <a:t>=</a:t>
              </a:r>
            </a:p>
          </p:txBody>
        </p:sp>
        <p:sp>
          <p:nvSpPr>
            <p:cNvPr id="26633" name="Rectangle 58"/>
            <p:cNvSpPr>
              <a:spLocks noChangeArrowheads="1"/>
            </p:cNvSpPr>
            <p:nvPr/>
          </p:nvSpPr>
          <p:spPr bwMode="auto">
            <a:xfrm>
              <a:off x="2627" y="1409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Arial" pitchFamily="34" charset="0"/>
                </a:rPr>
                <a:t>=</a:t>
              </a:r>
            </a:p>
          </p:txBody>
        </p:sp>
        <p:sp>
          <p:nvSpPr>
            <p:cNvPr id="26634" name="Rectangle 59"/>
            <p:cNvSpPr>
              <a:spLocks noChangeArrowheads="1"/>
            </p:cNvSpPr>
            <p:nvPr/>
          </p:nvSpPr>
          <p:spPr bwMode="auto">
            <a:xfrm>
              <a:off x="3632" y="1417"/>
              <a:ext cx="2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Arial" pitchFamily="34" charset="0"/>
                </a:rPr>
                <a:t>=</a:t>
              </a:r>
            </a:p>
          </p:txBody>
        </p:sp>
      </p:grp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5869865" y="1504862"/>
            <a:ext cx="2307340" cy="71006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=10;</a:t>
            </a:r>
          </a:p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i_pointer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=&amp;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0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07" grpId="0" animBg="1" autoUpdateAnimBg="0"/>
      <p:bldP spid="190516" grpId="0" animBg="1" autoUpdateAnimBg="0"/>
      <p:bldP spid="42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915465" y="1130300"/>
            <a:ext cx="8228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/>
              <a:t>例：用函数指针变量作参数，求最大值、最小值和两数之和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5425" y="2108200"/>
            <a:ext cx="8918575" cy="4530725"/>
            <a:chOff x="-34" y="800"/>
            <a:chExt cx="5618" cy="2854"/>
          </a:xfrm>
        </p:grpSpPr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-34" y="800"/>
              <a:ext cx="3781" cy="285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int main()</a:t>
              </a:r>
            </a:p>
            <a:p>
              <a:r>
                <a:rPr lang="en-US" altLang="zh-CN" sz="2400" dirty="0"/>
                <a:t>{  int a=3,b=5;</a:t>
              </a:r>
            </a:p>
            <a:p>
              <a:r>
                <a:rPr lang="en-US" altLang="zh-CN" sz="2400" dirty="0"/>
                <a:t>    process(</a:t>
              </a:r>
              <a:r>
                <a:rPr lang="en-US" altLang="zh-CN" sz="2400" dirty="0" err="1"/>
                <a:t>a,b,max</a:t>
              </a:r>
              <a:r>
                <a:rPr lang="en-US" altLang="zh-CN" sz="2400" dirty="0"/>
                <a:t>);</a:t>
              </a:r>
            </a:p>
            <a:p>
              <a:r>
                <a:rPr lang="en-US" altLang="zh-CN" sz="2400" dirty="0"/>
                <a:t>    process(</a:t>
              </a:r>
              <a:r>
                <a:rPr lang="en-US" altLang="zh-CN" sz="2400" dirty="0" err="1"/>
                <a:t>a,b,min</a:t>
              </a:r>
              <a:r>
                <a:rPr lang="en-US" altLang="zh-CN" sz="2400" dirty="0"/>
                <a:t>);</a:t>
              </a:r>
            </a:p>
            <a:p>
              <a:r>
                <a:rPr lang="en-US" altLang="zh-CN" sz="2400" dirty="0"/>
                <a:t>    process(</a:t>
              </a:r>
              <a:r>
                <a:rPr lang="en-US" altLang="zh-CN" sz="2400" dirty="0" err="1"/>
                <a:t>a,b,add</a:t>
              </a:r>
              <a:r>
                <a:rPr lang="en-US" altLang="zh-CN" sz="2400" dirty="0"/>
                <a:t>);</a:t>
              </a:r>
            </a:p>
            <a:p>
              <a:r>
                <a:rPr lang="en-US" altLang="zh-CN" sz="2400" dirty="0"/>
                <a:t>}</a:t>
              </a:r>
            </a:p>
            <a:p>
              <a:endParaRPr lang="en-US" altLang="zh-CN" sz="2400" dirty="0">
                <a:solidFill>
                  <a:schemeClr val="accent2"/>
                </a:solidFill>
              </a:endParaRP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void process(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x,int</a:t>
              </a:r>
              <a:r>
                <a:rPr lang="en-US" altLang="zh-CN" sz="2400" dirty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y,</a:t>
              </a:r>
              <a:r>
                <a:rPr lang="en-US" altLang="zh-CN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(*fun)(</a:t>
              </a:r>
              <a:r>
                <a:rPr lang="en-US" altLang="zh-CN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int,int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  <a:p>
              <a:r>
                <a:rPr lang="en-US" altLang="zh-CN" sz="2400" dirty="0"/>
                <a:t>{  </a:t>
              </a:r>
              <a:r>
                <a:rPr lang="en-US" altLang="zh-CN" sz="2400" dirty="0" err="1"/>
                <a:t>int</a:t>
              </a:r>
              <a:r>
                <a:rPr lang="en-US" altLang="zh-CN" sz="2400" dirty="0"/>
                <a:t> result;</a:t>
              </a:r>
            </a:p>
            <a:p>
              <a:r>
                <a:rPr lang="en-US" altLang="zh-CN" sz="2400" dirty="0"/>
                <a:t>    result</a:t>
              </a:r>
              <a:r>
                <a:rPr lang="en-US" altLang="zh-CN" sz="2400" dirty="0">
                  <a:solidFill>
                    <a:srgbClr val="0070C0"/>
                  </a:solidFill>
                </a:rPr>
                <a:t>=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(*fun)(</a:t>
              </a:r>
              <a:r>
                <a:rPr lang="en-US" altLang="zh-CN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x,y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);</a:t>
              </a:r>
            </a:p>
            <a:p>
              <a:r>
                <a:rPr lang="en-US" altLang="zh-CN" sz="2400" dirty="0"/>
                <a:t>    cout&lt;&lt;result&lt;&lt;</a:t>
              </a:r>
              <a:r>
                <a:rPr lang="en-US" altLang="zh-CN" sz="2400" dirty="0" err="1"/>
                <a:t>endl</a:t>
              </a:r>
              <a:r>
                <a:rPr lang="en-US" altLang="zh-CN" sz="2400" dirty="0"/>
                <a:t>;</a:t>
              </a:r>
            </a:p>
            <a:p>
              <a:r>
                <a:rPr lang="en-US" altLang="zh-CN" sz="2400" dirty="0"/>
                <a:t>}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747" y="804"/>
              <a:ext cx="1837" cy="285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 max(int 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y)</a:t>
              </a:r>
            </a:p>
            <a:p>
              <a:pPr>
                <a:defRPr/>
              </a:pPr>
              <a:r>
                <a:rPr lang="en-US" altLang="zh-CN" sz="2400" dirty="0"/>
                <a:t>{ 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cout&lt;&lt;“max=”;</a:t>
              </a:r>
            </a:p>
            <a:p>
              <a:pPr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return(x&gt;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y?x:y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>
                <a:defRPr/>
              </a:pPr>
              <a:r>
                <a:rPr lang="en-US" altLang="zh-CN" sz="2400" dirty="0"/>
                <a:t>}</a:t>
              </a:r>
            </a:p>
            <a:p>
              <a:pPr>
                <a:defRPr/>
              </a:pP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min(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y)</a:t>
              </a:r>
            </a:p>
            <a:p>
              <a:pPr>
                <a:defRPr/>
              </a:pPr>
              <a:r>
                <a:rPr lang="en-US" altLang="zh-CN" sz="2400" dirty="0"/>
                <a:t>{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cout&lt;&lt;“min=”;</a:t>
              </a:r>
            </a:p>
            <a:p>
              <a:pPr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return(x&lt;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y?x:y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>
                <a:defRPr/>
              </a:pPr>
              <a:r>
                <a:rPr lang="en-US" altLang="zh-CN" sz="2400" dirty="0"/>
                <a:t>}</a:t>
              </a:r>
            </a:p>
            <a:p>
              <a:pPr>
                <a:defRPr/>
              </a:pP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add(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 err="1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x,int</a:t>
              </a:r>
              <a:r>
                <a:rPr lang="en-US" altLang="zh-CN" sz="2400" dirty="0">
                  <a:solidFill>
                    <a:srgbClr val="007E3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y)</a:t>
              </a:r>
            </a:p>
            <a:p>
              <a:pPr>
                <a:defRPr/>
              </a:pPr>
              <a:r>
                <a:rPr lang="en-US" altLang="zh-CN" sz="2400" dirty="0"/>
                <a:t>{ 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cout&lt;&lt;“sum=”;  </a:t>
              </a:r>
            </a:p>
            <a:p>
              <a:pPr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return(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x+y</a:t>
              </a:r>
              <a:r>
                <a:rPr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>
                <a:defRPr/>
              </a:pPr>
              <a:r>
                <a:rPr lang="en-US" altLang="zh-CN" sz="2400" dirty="0"/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51200" y="2498725"/>
            <a:ext cx="2973388" cy="2389188"/>
            <a:chOff x="1760" y="1728"/>
            <a:chExt cx="1873" cy="1505"/>
          </a:xfrm>
        </p:grpSpPr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>
              <a:off x="1760" y="2154"/>
              <a:ext cx="536" cy="1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 flipV="1">
              <a:off x="2328" y="1728"/>
              <a:ext cx="1305" cy="15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098800" y="3581400"/>
            <a:ext cx="3170238" cy="1371599"/>
            <a:chOff x="1776" y="1728"/>
            <a:chExt cx="1997" cy="864"/>
          </a:xfrm>
        </p:grpSpPr>
        <p:sp>
          <p:nvSpPr>
            <p:cNvPr id="19467" name="Line 19"/>
            <p:cNvSpPr>
              <a:spLocks noChangeShapeType="1"/>
            </p:cNvSpPr>
            <p:nvPr/>
          </p:nvSpPr>
          <p:spPr bwMode="auto">
            <a:xfrm>
              <a:off x="1776" y="1728"/>
              <a:ext cx="587" cy="86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20"/>
            <p:cNvSpPr>
              <a:spLocks noChangeShapeType="1"/>
            </p:cNvSpPr>
            <p:nvPr/>
          </p:nvSpPr>
          <p:spPr bwMode="auto">
            <a:xfrm flipV="1">
              <a:off x="2386" y="1898"/>
              <a:ext cx="1387" cy="69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940050" y="4021138"/>
            <a:ext cx="3273425" cy="1295400"/>
            <a:chOff x="1676" y="2005"/>
            <a:chExt cx="2062" cy="816"/>
          </a:xfrm>
        </p:grpSpPr>
        <p:sp>
          <p:nvSpPr>
            <p:cNvPr id="19465" name="Line 21"/>
            <p:cNvSpPr>
              <a:spLocks noChangeShapeType="1"/>
            </p:cNvSpPr>
            <p:nvPr/>
          </p:nvSpPr>
          <p:spPr bwMode="auto">
            <a:xfrm>
              <a:off x="1676" y="2005"/>
              <a:ext cx="610" cy="57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" name="Line 22"/>
            <p:cNvSpPr>
              <a:spLocks noChangeShapeType="1"/>
            </p:cNvSpPr>
            <p:nvPr/>
          </p:nvSpPr>
          <p:spPr bwMode="auto">
            <a:xfrm>
              <a:off x="2358" y="2635"/>
              <a:ext cx="1380" cy="1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005263" y="330200"/>
            <a:ext cx="684333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用指向函数的指针变量作函数参数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24613" y="0"/>
            <a:ext cx="7958137" cy="724145"/>
          </a:xfrm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2800" spc="-5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黑体"/>
              </a:rPr>
              <a:t>函数指针应用：快速排序库函</a:t>
            </a:r>
            <a:r>
              <a:rPr sz="2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黑体"/>
              </a:rPr>
              <a:t>数</a:t>
            </a:r>
            <a:r>
              <a:rPr sz="2800" spc="-1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/>
              </a:rPr>
              <a:t>qsort</a:t>
            </a:r>
            <a:endParaRPr sz="28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7820" y="1189222"/>
            <a:ext cx="78512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en-US" altLang="zh-CN" sz="2800" dirty="0"/>
              <a:t>(void*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CN" sz="2800" dirty="0"/>
              <a:t>, int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nelem</a:t>
            </a:r>
            <a:r>
              <a:rPr lang="en-US" altLang="zh-CN" sz="2800" dirty="0"/>
              <a:t>, </a:t>
            </a:r>
          </a:p>
          <a:p>
            <a:r>
              <a:rPr lang="en-US" altLang="zh-CN" sz="2800" dirty="0"/>
              <a:t>        unsigned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altLang="zh-CN" sz="2800" dirty="0"/>
              <a:t>,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( *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pfCompare</a:t>
            </a:r>
            <a:r>
              <a:rPr lang="en-US" altLang="zh-CN" sz="2800" dirty="0"/>
              <a:t>)(   </a:t>
            </a:r>
          </a:p>
          <a:p>
            <a:r>
              <a:rPr lang="en-US" altLang="zh-CN" sz="2800" dirty="0"/>
              <a:t>        const void *, const void *));</a:t>
            </a:r>
            <a:endParaRPr lang="zh-CN" altLang="en-US" sz="2800" dirty="0"/>
          </a:p>
        </p:txBody>
      </p:sp>
      <p:sp>
        <p:nvSpPr>
          <p:cNvPr id="6" name="object 3"/>
          <p:cNvSpPr txBox="1"/>
          <p:nvPr/>
        </p:nvSpPr>
        <p:spPr>
          <a:xfrm>
            <a:off x="720000" y="2700000"/>
            <a:ext cx="7935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85"/>
              </a:spcBef>
              <a:buSzPct val="100000"/>
              <a:buFont typeface="Wingdings" pitchFamily="2" charset="2"/>
              <a:buChar char="p"/>
              <a:tabLst>
                <a:tab pos="920750" algn="l"/>
              </a:tabLst>
            </a:pPr>
            <a:r>
              <a:rPr lang="en-US" sz="2800" spc="-5" dirty="0">
                <a:latin typeface="宋体" pitchFamily="2" charset="-122"/>
                <a:ea typeface="宋体" pitchFamily="2" charset="-122"/>
                <a:cs typeface="Times New Roman"/>
              </a:rPr>
              <a:t> </a:t>
            </a: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base</a:t>
            </a:r>
            <a:r>
              <a:rPr sz="2800" dirty="0" err="1">
                <a:latin typeface="宋体" pitchFamily="2" charset="-122"/>
                <a:ea typeface="宋体" pitchFamily="2" charset="-122"/>
                <a:cs typeface="黑体"/>
              </a:rPr>
              <a:t>是待排序数组的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起始地址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20000" y="3240000"/>
            <a:ext cx="7935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85"/>
              </a:spcBef>
              <a:buSzPct val="100000"/>
              <a:buFont typeface="Wingdings" pitchFamily="2" charset="2"/>
              <a:buChar char="p"/>
              <a:tabLst>
                <a:tab pos="920750" algn="l"/>
              </a:tabLst>
            </a:pPr>
            <a:r>
              <a:rPr lang="en-US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</a:t>
            </a: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nele</a:t>
            </a:r>
            <a:r>
              <a:rPr sz="28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m</a:t>
            </a:r>
            <a:r>
              <a:rPr sz="2800" dirty="0" err="1">
                <a:latin typeface="宋体" pitchFamily="2" charset="-122"/>
                <a:ea typeface="宋体" pitchFamily="2" charset="-122"/>
                <a:cs typeface="黑体"/>
              </a:rPr>
              <a:t>是待排序数组的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元素个数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20000" y="3780000"/>
            <a:ext cx="7935201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1385" marR="342265" indent="-436880">
              <a:lnSpc>
                <a:spcPct val="100000"/>
              </a:lnSpc>
              <a:spcBef>
                <a:spcPts val="280"/>
              </a:spcBef>
              <a:buSzPct val="100000"/>
              <a:buFont typeface="Wingdings" pitchFamily="2" charset="2"/>
              <a:buChar char="p"/>
              <a:tabLst>
                <a:tab pos="921385" algn="l"/>
              </a:tabLst>
            </a:pP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widt</a:t>
            </a:r>
            <a:r>
              <a:rPr sz="2800" spc="-1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h</a:t>
            </a:r>
            <a:r>
              <a:rPr sz="2800" dirty="0" err="1">
                <a:latin typeface="宋体" pitchFamily="2" charset="-122"/>
                <a:ea typeface="宋体" pitchFamily="2" charset="-122"/>
                <a:cs typeface="黑体"/>
              </a:rPr>
              <a:t>是待排序数组的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每个元素的大小</a:t>
            </a:r>
            <a:r>
              <a:rPr sz="2800" dirty="0" err="1">
                <a:latin typeface="宋体" pitchFamily="2" charset="-122"/>
                <a:ea typeface="宋体" pitchFamily="2" charset="-122"/>
                <a:cs typeface="黑体"/>
              </a:rPr>
              <a:t>（以字节为单位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）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720000" y="4680000"/>
            <a:ext cx="7935201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1385" marR="342265" indent="-436880">
              <a:lnSpc>
                <a:spcPct val="100000"/>
              </a:lnSpc>
              <a:spcBef>
                <a:spcPts val="280"/>
              </a:spcBef>
              <a:buSzPct val="100000"/>
              <a:buFont typeface="Wingdings" pitchFamily="2" charset="2"/>
              <a:buChar char="p"/>
              <a:tabLst>
                <a:tab pos="921385" algn="l"/>
              </a:tabLst>
            </a:pP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pfCompare</a:t>
            </a:r>
            <a:r>
              <a:rPr sz="2800" dirty="0" err="1">
                <a:latin typeface="宋体" pitchFamily="2" charset="-122"/>
                <a:ea typeface="宋体" pitchFamily="2" charset="-122"/>
                <a:cs typeface="黑体"/>
              </a:rPr>
              <a:t>是一个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函数指针</a:t>
            </a:r>
            <a:r>
              <a:rPr sz="2800" dirty="0" err="1">
                <a:latin typeface="宋体" pitchFamily="2" charset="-122"/>
                <a:ea typeface="宋体" pitchFamily="2" charset="-122"/>
                <a:cs typeface="黑体"/>
              </a:rPr>
              <a:t>，它指向一个</a:t>
            </a:r>
            <a:r>
              <a:rPr sz="28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endParaRPr lang="en-US" sz="2800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484505">
              <a:spcBef>
                <a:spcPts val="280"/>
              </a:spcBef>
              <a:buSzPct val="100000"/>
              <a:tabLst>
                <a:tab pos="921385" algn="l"/>
              </a:tabLst>
            </a:pPr>
            <a:r>
              <a:rPr lang="en-US" sz="2800" spc="-5" dirty="0">
                <a:latin typeface="宋体" pitchFamily="2" charset="-122"/>
                <a:ea typeface="宋体" pitchFamily="2" charset="-122"/>
                <a:cs typeface="Times New Roman"/>
              </a:rPr>
              <a:t>  </a:t>
            </a:r>
            <a:r>
              <a:rPr sz="2800" spc="-5" dirty="0" err="1">
                <a:latin typeface="宋体" pitchFamily="2" charset="-122"/>
                <a:ea typeface="宋体" pitchFamily="2" charset="-122"/>
                <a:cs typeface="黑体"/>
              </a:rPr>
              <a:t>比较函数</a:t>
            </a:r>
            <a:r>
              <a:rPr sz="28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821" y="1114794"/>
            <a:ext cx="76415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qsort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函数的用法规定，“比较函数”的原型应是：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函数名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const void *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elem1,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const void *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elem2)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8103" y="2551144"/>
            <a:ext cx="7935201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85"/>
              </a:spcBef>
              <a:buSzPct val="100000"/>
              <a:buFont typeface="Wingdings" pitchFamily="2" charset="2"/>
              <a:buChar char="p"/>
              <a:tabLst>
                <a:tab pos="920750" algn="l"/>
              </a:tabLst>
            </a:pPr>
            <a:r>
              <a:rPr lang="zh-CN" altLang="en-US" sz="2800" spc="-5" dirty="0">
                <a:latin typeface="宋体" pitchFamily="2" charset="-122"/>
                <a:ea typeface="宋体" pitchFamily="2" charset="-122"/>
                <a:cs typeface="黑体"/>
              </a:rPr>
              <a:t> 该函数的两个参数，</a:t>
            </a:r>
            <a:r>
              <a:rPr lang="en-US" altLang="zh-CN" sz="28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elem1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和</a:t>
            </a:r>
            <a:r>
              <a:rPr lang="en-US" altLang="zh-CN" sz="28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elem2</a:t>
            </a:r>
            <a:r>
              <a:rPr lang="zh-CN" altLang="en-US" sz="2800" spc="-5" dirty="0">
                <a:latin typeface="宋体" pitchFamily="2" charset="-122"/>
                <a:ea typeface="宋体" pitchFamily="2" charset="-122"/>
                <a:cs typeface="黑体"/>
              </a:rPr>
              <a:t>，指向</a:t>
            </a:r>
            <a:r>
              <a:rPr lang="zh-CN" altLang="en-US" sz="28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待比较的两个元素</a:t>
            </a:r>
            <a:r>
              <a:rPr lang="zh-CN" altLang="en-US" sz="2800" spc="-5" dirty="0">
                <a:latin typeface="宋体" pitchFamily="2" charset="-122"/>
                <a:ea typeface="宋体" pitchFamily="2" charset="-122"/>
                <a:cs typeface="黑体"/>
              </a:rPr>
              <a:t>。也就是说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黑体"/>
              </a:rPr>
              <a:t>，</a:t>
            </a:r>
            <a:r>
              <a:rPr lang="zh-CN" altLang="en-US" sz="2800" spc="-710" dirty="0">
                <a:latin typeface="宋体" pitchFamily="2" charset="-122"/>
                <a:ea typeface="宋体" pitchFamily="2" charset="-122"/>
                <a:cs typeface="黑体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Times New Roman"/>
              </a:rPr>
              <a:t>*</a:t>
            </a:r>
            <a:r>
              <a:rPr lang="en-US" altLang="zh-CN" sz="2800" spc="-5" dirty="0">
                <a:latin typeface="宋体" pitchFamily="2" charset="-122"/>
                <a:ea typeface="宋体" pitchFamily="2" charset="-122"/>
                <a:cs typeface="Times New Roman"/>
              </a:rPr>
              <a:t>elem</a:t>
            </a:r>
            <a:r>
              <a:rPr lang="en-US" altLang="zh-CN" sz="2800" spc="-15" dirty="0">
                <a:latin typeface="宋体" pitchFamily="2" charset="-122"/>
                <a:ea typeface="宋体" pitchFamily="2" charset="-122"/>
                <a:cs typeface="Times New Roman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黑体"/>
              </a:rPr>
              <a:t>和</a:t>
            </a:r>
            <a:r>
              <a:rPr lang="zh-CN" altLang="en-US" sz="2800" spc="-700" dirty="0">
                <a:latin typeface="宋体" pitchFamily="2" charset="-122"/>
                <a:ea typeface="宋体" pitchFamily="2" charset="-122"/>
                <a:cs typeface="黑体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Times New Roman"/>
              </a:rPr>
              <a:t>*</a:t>
            </a:r>
            <a:r>
              <a:rPr lang="zh-CN" altLang="en-US" sz="2800" spc="-10" dirty="0">
                <a:latin typeface="宋体" pitchFamily="2" charset="-122"/>
                <a:ea typeface="宋体" pitchFamily="2" charset="-122"/>
                <a:cs typeface="Times New Roman"/>
              </a:rPr>
              <a:t> </a:t>
            </a:r>
            <a:r>
              <a:rPr lang="en-US" altLang="zh-CN" sz="2800" spc="-5" dirty="0">
                <a:latin typeface="宋体" pitchFamily="2" charset="-122"/>
                <a:ea typeface="宋体" pitchFamily="2" charset="-122"/>
                <a:cs typeface="Times New Roman"/>
              </a:rPr>
              <a:t>elem2 </a:t>
            </a:r>
            <a:r>
              <a:rPr lang="zh-CN" altLang="en-US" sz="2800" spc="-5" dirty="0">
                <a:latin typeface="宋体" pitchFamily="2" charset="-122"/>
                <a:ea typeface="宋体" pitchFamily="2" charset="-122"/>
                <a:cs typeface="黑体"/>
              </a:rPr>
              <a:t>就是待比较的两个元素。该函数必须具有以下行为：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645572" y="4251940"/>
            <a:ext cx="7935201" cy="2408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1070" lvl="1">
              <a:spcBef>
                <a:spcPts val="285"/>
              </a:spcBef>
              <a:buSzPct val="100000"/>
              <a:buFont typeface="Wingdings" pitchFamily="2" charset="2"/>
              <a:buChar char="Ø"/>
              <a:tabLst>
                <a:tab pos="920750" algn="l"/>
              </a:tabLst>
            </a:pP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 如果 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elem1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应该排在 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elem2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前面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，则函数返</a:t>
            </a:r>
            <a:endParaRPr lang="en-US" altLang="zh-CN" sz="2400" spc="-5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941070" lvl="1">
              <a:spcBef>
                <a:spcPts val="285"/>
              </a:spcBef>
              <a:buSzPct val="100000"/>
              <a:tabLst>
                <a:tab pos="920750" algn="l"/>
              </a:tabLst>
            </a:pPr>
            <a:r>
              <a:rPr lang="en-US" altLang="zh-CN" sz="2400" spc="-5" dirty="0">
                <a:latin typeface="宋体" pitchFamily="2" charset="-122"/>
                <a:ea typeface="宋体" pitchFamily="2" charset="-122"/>
                <a:cs typeface="Times New Roman"/>
              </a:rPr>
              <a:t>   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回值是</a:t>
            </a:r>
            <a:r>
              <a:rPr lang="zh-CN" altLang="en-US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负整数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（任何负整数都行）。</a:t>
            </a:r>
          </a:p>
          <a:p>
            <a:pPr marL="941070" lvl="1">
              <a:spcBef>
                <a:spcPts val="285"/>
              </a:spcBef>
              <a:buSzPct val="100000"/>
              <a:buFont typeface="Wingdings" pitchFamily="2" charset="2"/>
              <a:buChar char="Ø"/>
              <a:tabLst>
                <a:tab pos="920750" algn="l"/>
              </a:tabLst>
            </a:pP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 如果 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elem1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和*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elem2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哪个排在前面都行，那么</a:t>
            </a:r>
            <a:endParaRPr lang="en-US" altLang="zh-CN" sz="2400" spc="-5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941070" lvl="1">
              <a:spcBef>
                <a:spcPts val="285"/>
              </a:spcBef>
              <a:buSzPct val="100000"/>
              <a:tabLst>
                <a:tab pos="920750" algn="l"/>
              </a:tabLst>
            </a:pPr>
            <a:r>
              <a:rPr lang="en-US" altLang="zh-CN" sz="2400" spc="-5" dirty="0">
                <a:latin typeface="宋体" pitchFamily="2" charset="-122"/>
                <a:ea typeface="宋体" pitchFamily="2" charset="-122"/>
                <a:cs typeface="Times New Roman"/>
              </a:rPr>
              <a:t>   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函数返回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0</a:t>
            </a:r>
          </a:p>
          <a:p>
            <a:pPr marL="941070" lvl="1">
              <a:spcBef>
                <a:spcPts val="285"/>
              </a:spcBef>
              <a:buSzPct val="100000"/>
              <a:buFont typeface="Wingdings" pitchFamily="2" charset="2"/>
              <a:buChar char="Ø"/>
              <a:tabLst>
                <a:tab pos="920750" algn="l"/>
              </a:tabLst>
            </a:pP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 如果 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elem1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应该排在 *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elem2</a:t>
            </a:r>
            <a:r>
              <a:rPr lang="zh-CN" alt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后面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，则函数返</a:t>
            </a:r>
            <a:endParaRPr lang="en-US" altLang="zh-CN" sz="2400" spc="-5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941070" lvl="1">
              <a:spcBef>
                <a:spcPts val="285"/>
              </a:spcBef>
              <a:buSzPct val="100000"/>
              <a:tabLst>
                <a:tab pos="920750" algn="l"/>
              </a:tabLst>
            </a:pPr>
            <a:r>
              <a:rPr lang="en-US" altLang="zh-CN" sz="2400" spc="-5" dirty="0">
                <a:latin typeface="宋体" pitchFamily="2" charset="-122"/>
                <a:ea typeface="宋体" pitchFamily="2" charset="-122"/>
                <a:cs typeface="Times New Roman"/>
              </a:rPr>
              <a:t>   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回值是</a:t>
            </a:r>
            <a:r>
              <a:rPr lang="zh-CN" altLang="en-US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正整数</a:t>
            </a:r>
            <a:r>
              <a:rPr lang="zh-CN" altLang="en-US" sz="2400" spc="-5" dirty="0">
                <a:latin typeface="宋体" pitchFamily="2" charset="-122"/>
                <a:ea typeface="宋体" pitchFamily="2" charset="-122"/>
                <a:cs typeface="Times New Roman"/>
              </a:rPr>
              <a:t>（任何正整数都行）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969" y="1212865"/>
            <a:ext cx="7928609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buFont typeface="Wingdings" pitchFamily="2" charset="2"/>
              <a:buChar char="p"/>
              <a:tabLst>
                <a:tab pos="482600" algn="l"/>
              </a:tabLst>
            </a:pPr>
            <a:r>
              <a:rPr sz="2800" spc="-5" dirty="0" err="1">
                <a:latin typeface="宋体" pitchFamily="2" charset="-122"/>
                <a:ea typeface="宋体" pitchFamily="2" charset="-122"/>
                <a:cs typeface="黑体"/>
              </a:rPr>
              <a:t>下面的程序，功能是</a:t>
            </a:r>
            <a:r>
              <a:rPr sz="28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调</a:t>
            </a:r>
            <a:r>
              <a:rPr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用</a:t>
            </a:r>
            <a:r>
              <a:rPr sz="28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qsort</a:t>
            </a:r>
            <a:r>
              <a:rPr sz="28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库函数</a:t>
            </a:r>
            <a:r>
              <a:rPr sz="2800" spc="-5" dirty="0" err="1">
                <a:latin typeface="宋体" pitchFamily="2" charset="-122"/>
                <a:ea typeface="宋体" pitchFamily="2" charset="-122"/>
                <a:cs typeface="黑体"/>
              </a:rPr>
              <a:t>，将一个</a:t>
            </a:r>
            <a:r>
              <a:rPr sz="2800" spc="-5" dirty="0">
                <a:latin typeface="宋体" pitchFamily="2" charset="-122"/>
                <a:ea typeface="宋体" pitchFamily="2" charset="-122"/>
                <a:cs typeface="黑体"/>
              </a:rPr>
              <a:t> </a:t>
            </a:r>
            <a:r>
              <a:rPr sz="2800" spc="-5" dirty="0" err="1">
                <a:latin typeface="宋体" pitchFamily="2" charset="-122"/>
                <a:ea typeface="宋体" pitchFamily="2" charset="-122"/>
                <a:cs typeface="Times New Roman"/>
              </a:rPr>
              <a:t>in</a:t>
            </a:r>
            <a:r>
              <a:rPr sz="2800" spc="-10" dirty="0" err="1">
                <a:latin typeface="宋体" pitchFamily="2" charset="-122"/>
                <a:ea typeface="宋体" pitchFamily="2" charset="-122"/>
                <a:cs typeface="Times New Roman"/>
              </a:rPr>
              <a:t>t</a:t>
            </a:r>
            <a:r>
              <a:rPr sz="2800" spc="-5" dirty="0" err="1">
                <a:latin typeface="宋体" pitchFamily="2" charset="-122"/>
                <a:ea typeface="宋体" pitchFamily="2" charset="-122"/>
                <a:cs typeface="黑体"/>
              </a:rPr>
              <a:t>数组</a:t>
            </a:r>
            <a:r>
              <a:rPr sz="28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按照个位数从小到大进行排序</a:t>
            </a:r>
            <a:r>
              <a:rPr sz="2800" spc="-5" dirty="0">
                <a:latin typeface="宋体" pitchFamily="2" charset="-122"/>
                <a:ea typeface="宋体" pitchFamily="2" charset="-122"/>
                <a:cs typeface="黑体"/>
              </a:rPr>
              <a:t>。 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比如</a:t>
            </a:r>
            <a:r>
              <a:rPr sz="2800" spc="-710" dirty="0">
                <a:latin typeface="宋体" pitchFamily="2" charset="-122"/>
                <a:ea typeface="宋体" pitchFamily="2" charset="-122"/>
                <a:cs typeface="黑体"/>
              </a:rPr>
              <a:t> </a:t>
            </a:r>
            <a:r>
              <a:rPr sz="2800" spc="-5" dirty="0">
                <a:latin typeface="宋体" pitchFamily="2" charset="-122"/>
                <a:ea typeface="宋体" pitchFamily="2" charset="-122"/>
                <a:cs typeface="Times New Roman"/>
              </a:rPr>
              <a:t>8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，</a:t>
            </a:r>
            <a:r>
              <a:rPr sz="2800" dirty="0">
                <a:latin typeface="宋体" pitchFamily="2" charset="-122"/>
                <a:ea typeface="宋体" pitchFamily="2" charset="-122"/>
                <a:cs typeface="Times New Roman"/>
              </a:rPr>
              <a:t>2</a:t>
            </a:r>
            <a:r>
              <a:rPr sz="2800" spc="-5" dirty="0">
                <a:latin typeface="宋体" pitchFamily="2" charset="-122"/>
                <a:ea typeface="宋体" pitchFamily="2" charset="-122"/>
                <a:cs typeface="Times New Roman"/>
              </a:rPr>
              <a:t>3</a:t>
            </a:r>
            <a:r>
              <a:rPr sz="2800" spc="-10" dirty="0">
                <a:latin typeface="宋体" pitchFamily="2" charset="-122"/>
                <a:ea typeface="宋体" pitchFamily="2" charset="-122"/>
                <a:cs typeface="黑体"/>
              </a:rPr>
              <a:t>，</a:t>
            </a:r>
            <a:r>
              <a:rPr sz="2800" dirty="0">
                <a:latin typeface="宋体" pitchFamily="2" charset="-122"/>
                <a:ea typeface="宋体" pitchFamily="2" charset="-122"/>
                <a:cs typeface="Times New Roman"/>
              </a:rPr>
              <a:t>1</a:t>
            </a:r>
            <a:r>
              <a:rPr sz="2800" spc="-5" dirty="0">
                <a:latin typeface="宋体" pitchFamily="2" charset="-122"/>
                <a:ea typeface="宋体" pitchFamily="2" charset="-122"/>
                <a:cs typeface="Times New Roman"/>
              </a:rPr>
              <a:t>5</a:t>
            </a:r>
            <a:r>
              <a:rPr sz="2800" spc="-5" dirty="0">
                <a:latin typeface="宋体" pitchFamily="2" charset="-122"/>
                <a:ea typeface="宋体" pitchFamily="2" charset="-122"/>
                <a:cs typeface="黑体"/>
              </a:rPr>
              <a:t>三个数，按个位数从小到大排序，就应该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是</a:t>
            </a:r>
            <a:r>
              <a:rPr sz="2800" spc="-710" dirty="0">
                <a:latin typeface="宋体" pitchFamily="2" charset="-122"/>
                <a:ea typeface="宋体" pitchFamily="2" charset="-122"/>
                <a:cs typeface="黑体"/>
              </a:rPr>
              <a:t> </a:t>
            </a:r>
            <a:r>
              <a:rPr sz="2800" spc="-5" dirty="0">
                <a:latin typeface="宋体" pitchFamily="2" charset="-122"/>
                <a:ea typeface="宋体" pitchFamily="2" charset="-122"/>
                <a:cs typeface="Times New Roman"/>
              </a:rPr>
              <a:t>23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，</a:t>
            </a:r>
            <a:r>
              <a:rPr sz="2800" spc="-5" dirty="0">
                <a:latin typeface="宋体" pitchFamily="2" charset="-122"/>
                <a:ea typeface="宋体" pitchFamily="2" charset="-122"/>
                <a:cs typeface="Times New Roman"/>
              </a:rPr>
              <a:t>15</a:t>
            </a:r>
            <a:r>
              <a:rPr sz="2800" dirty="0">
                <a:latin typeface="宋体" pitchFamily="2" charset="-122"/>
                <a:ea typeface="宋体" pitchFamily="2" charset="-122"/>
                <a:cs typeface="黑体"/>
              </a:rPr>
              <a:t>，</a:t>
            </a:r>
            <a:r>
              <a:rPr sz="2800" dirty="0">
                <a:latin typeface="宋体" pitchFamily="2" charset="-122"/>
                <a:ea typeface="宋体" pitchFamily="2" charset="-122"/>
                <a:cs typeface="Times New Roman"/>
              </a:rPr>
              <a:t>8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1024004" y="3140902"/>
            <a:ext cx="792860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ts val="2875"/>
              </a:lnSpc>
            </a:pP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int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 </a:t>
            </a:r>
            <a:r>
              <a:rPr lang="en-US" sz="2400" spc="-5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MyCompare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(const void *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elem1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,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 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const void *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elem2 </a:t>
            </a:r>
            <a:r>
              <a:rPr 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)</a:t>
            </a: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/>
              </a:rPr>
              <a:t>{</a:t>
            </a: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/>
              </a:rPr>
              <a:t>   </a:t>
            </a:r>
            <a:r>
              <a:rPr lang="en-US" sz="2400" spc="-5" dirty="0" err="1">
                <a:latin typeface="+mn-ea"/>
                <a:cs typeface="Times New Roman"/>
              </a:rPr>
              <a:t>int</a:t>
            </a:r>
            <a:r>
              <a:rPr lang="en-US" sz="2400" spc="-5" dirty="0">
                <a:latin typeface="+mn-ea"/>
                <a:cs typeface="Times New Roman"/>
              </a:rPr>
              <a:t> * p1, * p2;</a:t>
            </a: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/>
              </a:rPr>
              <a:t>   p1 = (</a:t>
            </a:r>
            <a:r>
              <a:rPr lang="en-US" sz="2400" spc="-5" dirty="0" err="1">
                <a:latin typeface="+mn-ea"/>
                <a:cs typeface="Times New Roman"/>
              </a:rPr>
              <a:t>int</a:t>
            </a:r>
            <a:r>
              <a:rPr lang="en-US" sz="2400" spc="-5" dirty="0">
                <a:latin typeface="+mn-ea"/>
                <a:cs typeface="Times New Roman"/>
              </a:rPr>
              <a:t> *) elem1;</a:t>
            </a: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/>
              </a:rPr>
              <a:t>   p2 = (</a:t>
            </a:r>
            <a:r>
              <a:rPr lang="en-US" sz="2400" spc="-5" dirty="0" err="1">
                <a:latin typeface="+mn-ea"/>
                <a:cs typeface="Times New Roman"/>
              </a:rPr>
              <a:t>int</a:t>
            </a:r>
            <a:r>
              <a:rPr lang="en-US" sz="2400" spc="-5" dirty="0">
                <a:latin typeface="+mn-ea"/>
                <a:cs typeface="Times New Roman"/>
              </a:rPr>
              <a:t> *) elem2;</a:t>
            </a: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/>
              </a:rPr>
              <a:t>   return  </a:t>
            </a:r>
            <a:r>
              <a:rPr lang="en-US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(* p1 % 10)  - (* p2 % 10 )</a:t>
            </a:r>
            <a:r>
              <a:rPr lang="en-US" sz="2400" spc="-5" dirty="0">
                <a:latin typeface="+mn-ea"/>
                <a:cs typeface="Times New Roman"/>
              </a:rPr>
              <a:t>;</a:t>
            </a:r>
          </a:p>
          <a:p>
            <a:pPr marL="612140">
              <a:lnSpc>
                <a:spcPts val="2875"/>
              </a:lnSpc>
            </a:pPr>
            <a:r>
              <a:rPr lang="en-US" sz="2400" spc="-5" dirty="0">
                <a:latin typeface="+mn-ea"/>
                <a:cs typeface="Times New Roman"/>
              </a:rPr>
              <a:t>}</a:t>
            </a:r>
            <a:endParaRPr sz="2400" dirty="0">
              <a:latin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3169" y="1087838"/>
            <a:ext cx="8290952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#include  &lt;</a:t>
            </a:r>
            <a:r>
              <a:rPr lang="en-US" sz="2400" dirty="0" err="1">
                <a:latin typeface="+mn-ea"/>
                <a:cs typeface="Times New Roman"/>
              </a:rPr>
              <a:t>stdlib.h</a:t>
            </a:r>
            <a:r>
              <a:rPr lang="en-US" sz="2400" dirty="0">
                <a:latin typeface="+mn-ea"/>
                <a:cs typeface="Times New Roman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#include &lt;</a:t>
            </a:r>
            <a:r>
              <a:rPr lang="en-US" sz="2400" dirty="0" err="1">
                <a:latin typeface="+mn-ea"/>
                <a:cs typeface="Times New Roman"/>
              </a:rPr>
              <a:t>iostream</a:t>
            </a:r>
            <a:r>
              <a:rPr lang="en-US" sz="2400" dirty="0">
                <a:latin typeface="+mn-ea"/>
                <a:cs typeface="Times New Roman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using  namespace  std;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const  </a:t>
            </a:r>
            <a:r>
              <a:rPr lang="en-US" sz="2400" dirty="0" err="1">
                <a:latin typeface="+mn-ea"/>
                <a:cs typeface="Times New Roman"/>
              </a:rPr>
              <a:t>int</a:t>
            </a:r>
            <a:r>
              <a:rPr lang="en-US" sz="2400" dirty="0">
                <a:latin typeface="+mn-ea"/>
                <a:cs typeface="Times New Roman"/>
              </a:rPr>
              <a:t>  NUM=5;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int 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MyCompare</a:t>
            </a:r>
            <a:r>
              <a:rPr lang="en-US" sz="2400" dirty="0">
                <a:latin typeface="+mn-ea"/>
                <a:cs typeface="Times New Roman"/>
              </a:rPr>
              <a:t>(const void * elem1, const void * elem2 );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>
                <a:latin typeface="+mn-ea"/>
                <a:cs typeface="Times New Roman"/>
              </a:rPr>
              <a:t>int</a:t>
            </a:r>
            <a:r>
              <a:rPr lang="en-US" sz="2400" dirty="0">
                <a:latin typeface="+mn-ea"/>
                <a:cs typeface="Times New Roman"/>
              </a:rPr>
              <a:t>  main()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{     </a:t>
            </a:r>
            <a:r>
              <a:rPr lang="en-US" sz="2400" dirty="0" err="1">
                <a:latin typeface="+mn-ea"/>
                <a:cs typeface="Times New Roman"/>
              </a:rPr>
              <a:t>int</a:t>
            </a:r>
            <a:r>
              <a:rPr lang="en-US" sz="2400" dirty="0">
                <a:latin typeface="+mn-ea"/>
                <a:cs typeface="Times New Roman"/>
              </a:rPr>
              <a:t> an[NUM] = { 8,123,11,10,4 };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      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qsort(an, NUM, 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sizeof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(int),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MyCompare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      for(</a:t>
            </a:r>
            <a:r>
              <a:rPr lang="en-US" sz="2400" dirty="0" err="1">
                <a:latin typeface="+mn-ea"/>
                <a:cs typeface="Times New Roman"/>
              </a:rPr>
              <a:t>int</a:t>
            </a:r>
            <a:r>
              <a:rPr lang="en-US" sz="2400" dirty="0">
                <a:latin typeface="+mn-ea"/>
                <a:cs typeface="Times New Roman"/>
              </a:rPr>
              <a:t> </a:t>
            </a:r>
            <a:r>
              <a:rPr lang="en-US" sz="2400" dirty="0" err="1">
                <a:latin typeface="+mn-ea"/>
                <a:cs typeface="Times New Roman"/>
              </a:rPr>
              <a:t>i</a:t>
            </a:r>
            <a:r>
              <a:rPr lang="en-US" sz="2400" dirty="0">
                <a:latin typeface="+mn-ea"/>
                <a:cs typeface="Times New Roman"/>
              </a:rPr>
              <a:t> = 0;i &lt; NUM; </a:t>
            </a:r>
            <a:r>
              <a:rPr lang="en-US" sz="2400" dirty="0" err="1">
                <a:latin typeface="+mn-ea"/>
                <a:cs typeface="Times New Roman"/>
              </a:rPr>
              <a:t>i</a:t>
            </a:r>
            <a:r>
              <a:rPr lang="en-US" sz="2400" dirty="0">
                <a:latin typeface="+mn-ea"/>
                <a:cs typeface="Times New Roman"/>
              </a:rPr>
              <a:t> ++ )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            cout&lt;&lt;an[</a:t>
            </a:r>
            <a:r>
              <a:rPr lang="en-US" sz="2400" dirty="0" err="1">
                <a:latin typeface="+mn-ea"/>
                <a:cs typeface="Times New Roman"/>
              </a:rPr>
              <a:t>i</a:t>
            </a:r>
            <a:r>
              <a:rPr lang="en-US" sz="2400" dirty="0">
                <a:latin typeface="+mn-ea"/>
                <a:cs typeface="Times New Roman"/>
              </a:rPr>
              <a:t>]&lt;&lt;" ";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      return 1;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+mn-ea"/>
                <a:cs typeface="Times New Roman"/>
              </a:rPr>
              <a:t>}</a:t>
            </a: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ts val="2795"/>
              </a:lnSpc>
            </a:pPr>
            <a:endParaRPr lang="en-US" sz="2400" dirty="0">
              <a:latin typeface="黑体"/>
              <a:cs typeface="黑体"/>
            </a:endParaRPr>
          </a:p>
          <a:p>
            <a:pPr marL="12700">
              <a:lnSpc>
                <a:spcPts val="2795"/>
              </a:lnSpc>
            </a:pPr>
            <a:r>
              <a:rPr sz="2400" dirty="0" err="1">
                <a:latin typeface="黑体"/>
                <a:cs typeface="黑体"/>
              </a:rPr>
              <a:t>上面程序的输出结果是</a:t>
            </a:r>
            <a:r>
              <a:rPr sz="2400" dirty="0">
                <a:latin typeface="黑体"/>
                <a:cs typeface="黑体"/>
              </a:rPr>
              <a:t>：</a:t>
            </a:r>
          </a:p>
          <a:p>
            <a:pPr marL="12700">
              <a:lnSpc>
                <a:spcPts val="2795"/>
              </a:lnSpc>
            </a:pPr>
            <a:r>
              <a:rPr sz="2400" dirty="0">
                <a:latin typeface="Times New Roman"/>
                <a:cs typeface="Times New Roman"/>
              </a:rPr>
              <a:t>10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11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123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915" y="413178"/>
            <a:ext cx="147764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800" b="1" spc="-10" dirty="0" err="1">
                <a:solidFill>
                  <a:srgbClr val="C00000"/>
                </a:solidFill>
                <a:latin typeface="黑体"/>
                <a:cs typeface="黑体"/>
              </a:rPr>
              <a:t>思考</a:t>
            </a:r>
            <a:endParaRPr sz="3800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823" y="1209844"/>
            <a:ext cx="74873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如果要</a:t>
            </a:r>
            <a:r>
              <a:rPr sz="2800" spc="-10" dirty="0">
                <a:latin typeface="黑体"/>
                <a:cs typeface="黑体"/>
              </a:rPr>
              <a:t>将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黑体"/>
                <a:cs typeface="黑体"/>
              </a:rPr>
              <a:t>数组从大到小排序，那么</a:t>
            </a:r>
            <a:endParaRPr sz="2800" dirty="0">
              <a:latin typeface="黑体"/>
              <a:cs typeface="黑体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MyCompar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黑体"/>
                <a:cs typeface="黑体"/>
              </a:rPr>
              <a:t>函数该如何编写？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BEFD7FDF-1568-4AE8-95A1-132C1996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823" y="2447314"/>
            <a:ext cx="7522251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MyCompare</a:t>
            </a:r>
            <a:r>
              <a:rPr lang="en-US" altLang="zh-CN" sz="2400" dirty="0"/>
              <a:t>(const void * elem1, const void * elem2 )</a:t>
            </a:r>
          </a:p>
          <a:p>
            <a:pPr>
              <a:defRPr/>
            </a:pPr>
            <a:r>
              <a:rPr lang="en-US" altLang="zh-CN" sz="2400" dirty="0"/>
              <a:t>{</a:t>
            </a:r>
          </a:p>
          <a:p>
            <a:pPr>
              <a:defRPr/>
            </a:pPr>
            <a:r>
              <a:rPr lang="en-US" altLang="zh-CN" sz="2400" dirty="0"/>
              <a:t>   int * p1, * p2;</a:t>
            </a:r>
          </a:p>
          <a:p>
            <a:pPr>
              <a:defRPr/>
            </a:pPr>
            <a:r>
              <a:rPr lang="en-US" altLang="zh-CN" sz="2400" dirty="0"/>
              <a:t>   p1 = (int *) elem1;</a:t>
            </a:r>
          </a:p>
          <a:p>
            <a:pPr>
              <a:defRPr/>
            </a:pPr>
            <a:r>
              <a:rPr lang="en-US" altLang="zh-CN" sz="2400" dirty="0"/>
              <a:t>   p2 = (int *) elem2;</a:t>
            </a:r>
          </a:p>
          <a:p>
            <a:pPr>
              <a:defRPr/>
            </a:pPr>
            <a:r>
              <a:rPr lang="en-US" altLang="zh-CN" sz="2400" dirty="0"/>
              <a:t>   return  (* p2)  - (* p1);    </a:t>
            </a:r>
          </a:p>
          <a:p>
            <a:pPr>
              <a:defRPr/>
            </a:pPr>
            <a:r>
              <a:rPr lang="en-US" altLang="zh-CN" sz="2400" dirty="0"/>
              <a:t>    //</a:t>
            </a:r>
            <a:r>
              <a:rPr lang="zh-CN" altLang="en-US" sz="2400" dirty="0"/>
              <a:t>从大到小；如果从小到大，则</a:t>
            </a:r>
            <a:r>
              <a:rPr lang="en-US" altLang="zh-CN" sz="2400" dirty="0"/>
              <a:t>return  (*p1)-(*p2);</a:t>
            </a:r>
          </a:p>
          <a:p>
            <a:pPr>
              <a:defRPr/>
            </a:pPr>
            <a:r>
              <a:rPr lang="en-US" altLang="zh-CN" sz="24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9"/>
          <p:cNvSpPr>
            <a:spLocks noChangeArrowheads="1"/>
          </p:cNvSpPr>
          <p:nvPr/>
        </p:nvSpPr>
        <p:spPr bwMode="auto">
          <a:xfrm>
            <a:off x="1000124" y="985838"/>
            <a:ext cx="63658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"/>
              </a:spcBef>
              <a:buClr>
                <a:schemeClr val="accent1"/>
              </a:buClr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函数定义形式：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类型标识符 * 函数名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);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*f(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x,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y)</a:t>
            </a:r>
            <a:endParaRPr lang="en-US" altLang="zh-CN" sz="24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85" name="Text Box 69"/>
          <p:cNvSpPr txBox="1">
            <a:spLocks noChangeArrowheads="1"/>
          </p:cNvSpPr>
          <p:nvPr/>
        </p:nvSpPr>
        <p:spPr bwMode="auto">
          <a:xfrm>
            <a:off x="6738938" y="1308100"/>
            <a:ext cx="2138362" cy="2311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例</a:t>
            </a:r>
            <a:r>
              <a:rPr lang="en-US" altLang="zh-CN" sz="2400" dirty="0"/>
              <a:t>:</a:t>
            </a:r>
            <a:r>
              <a:rPr lang="zh-CN" altLang="en-US" sz="2400" dirty="0"/>
              <a:t>  用指针函数实现：有若干学生成绩，要求输入学生序号后，能输出其全部成绩。</a:t>
            </a:r>
          </a:p>
        </p:txBody>
      </p:sp>
      <p:sp>
        <p:nvSpPr>
          <p:cNvPr id="20486" name="Text Box 111"/>
          <p:cNvSpPr txBox="1">
            <a:spLocks noChangeArrowheads="1"/>
          </p:cNvSpPr>
          <p:nvPr/>
        </p:nvSpPr>
        <p:spPr bwMode="auto">
          <a:xfrm>
            <a:off x="466724" y="2112085"/>
            <a:ext cx="5385493" cy="47459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*search(float (*p)[4], int  n)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{  return p[n-1]; }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main()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{  float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400" dirty="0" err="1"/>
              <a:t>,score</a:t>
            </a:r>
            <a:r>
              <a:rPr lang="en-US" altLang="zh-CN" sz="2400" dirty="0"/>
              <a:t>[][4]={{60,70,80,90},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  {56,89,67,88},{34,78,90,66}};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i,m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cout&lt;&lt;"Enter the number:\n";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&gt;&gt;m;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cout&lt;&lt;"The scores are:\n";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p=search(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score,m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=0;i&lt;4;i++)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cout&lt;&lt;p[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]&lt;&lt;" ";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}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6352792" y="5030788"/>
            <a:ext cx="2791207" cy="1827212"/>
            <a:chOff x="1451" y="2339"/>
            <a:chExt cx="2275" cy="1279"/>
          </a:xfrm>
        </p:grpSpPr>
        <p:sp>
          <p:nvSpPr>
            <p:cNvPr id="20491" name="Text Box 71"/>
            <p:cNvSpPr txBox="1">
              <a:spLocks noChangeArrowheads="1"/>
            </p:cNvSpPr>
            <p:nvPr/>
          </p:nvSpPr>
          <p:spPr bwMode="auto">
            <a:xfrm>
              <a:off x="1532" y="2346"/>
              <a:ext cx="27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p</a:t>
              </a:r>
            </a:p>
          </p:txBody>
        </p:sp>
        <p:sp>
          <p:nvSpPr>
            <p:cNvPr id="20492" name="Rectangle 72"/>
            <p:cNvSpPr>
              <a:spLocks noChangeArrowheads="1"/>
            </p:cNvSpPr>
            <p:nvPr/>
          </p:nvSpPr>
          <p:spPr bwMode="auto">
            <a:xfrm>
              <a:off x="2003" y="2574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20493" name="Line 73"/>
            <p:cNvSpPr>
              <a:spLocks noChangeShapeType="1"/>
            </p:cNvSpPr>
            <p:nvPr/>
          </p:nvSpPr>
          <p:spPr bwMode="auto">
            <a:xfrm>
              <a:off x="2014" y="2952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74"/>
            <p:cNvSpPr>
              <a:spLocks noChangeShapeType="1"/>
            </p:cNvSpPr>
            <p:nvPr/>
          </p:nvSpPr>
          <p:spPr bwMode="auto">
            <a:xfrm>
              <a:off x="2003" y="3285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75"/>
            <p:cNvSpPr>
              <a:spLocks noChangeShapeType="1"/>
            </p:cNvSpPr>
            <p:nvPr/>
          </p:nvSpPr>
          <p:spPr bwMode="auto">
            <a:xfrm>
              <a:off x="2859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76"/>
            <p:cNvSpPr>
              <a:spLocks noChangeShapeType="1"/>
            </p:cNvSpPr>
            <p:nvPr/>
          </p:nvSpPr>
          <p:spPr bwMode="auto">
            <a:xfrm>
              <a:off x="2414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77"/>
            <p:cNvSpPr>
              <a:spLocks noChangeShapeType="1"/>
            </p:cNvSpPr>
            <p:nvPr/>
          </p:nvSpPr>
          <p:spPr bwMode="auto">
            <a:xfrm>
              <a:off x="3292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78"/>
            <p:cNvSpPr>
              <a:spLocks noChangeShapeType="1"/>
            </p:cNvSpPr>
            <p:nvPr/>
          </p:nvSpPr>
          <p:spPr bwMode="auto">
            <a:xfrm>
              <a:off x="1492" y="2574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79"/>
            <p:cNvSpPr>
              <a:spLocks noChangeShapeType="1"/>
            </p:cNvSpPr>
            <p:nvPr/>
          </p:nvSpPr>
          <p:spPr bwMode="auto">
            <a:xfrm>
              <a:off x="1488" y="29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80"/>
            <p:cNvSpPr txBox="1">
              <a:spLocks noChangeArrowheads="1"/>
            </p:cNvSpPr>
            <p:nvPr/>
          </p:nvSpPr>
          <p:spPr bwMode="auto">
            <a:xfrm>
              <a:off x="1451" y="2730"/>
              <a:ext cx="516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p+1</a:t>
              </a:r>
            </a:p>
          </p:txBody>
        </p:sp>
        <p:sp>
          <p:nvSpPr>
            <p:cNvPr id="20501" name="Text Box 81"/>
            <p:cNvSpPr txBox="1">
              <a:spLocks noChangeArrowheads="1"/>
            </p:cNvSpPr>
            <p:nvPr/>
          </p:nvSpPr>
          <p:spPr bwMode="auto">
            <a:xfrm>
              <a:off x="2081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34</a:t>
              </a:r>
            </a:p>
          </p:txBody>
        </p:sp>
        <p:sp>
          <p:nvSpPr>
            <p:cNvPr id="20502" name="Text Box 82"/>
            <p:cNvSpPr txBox="1">
              <a:spLocks noChangeArrowheads="1"/>
            </p:cNvSpPr>
            <p:nvPr/>
          </p:nvSpPr>
          <p:spPr bwMode="auto">
            <a:xfrm>
              <a:off x="2489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78</a:t>
              </a:r>
            </a:p>
          </p:txBody>
        </p:sp>
        <p:sp>
          <p:nvSpPr>
            <p:cNvPr id="20503" name="Text Box 83"/>
            <p:cNvSpPr txBox="1">
              <a:spLocks noChangeArrowheads="1"/>
            </p:cNvSpPr>
            <p:nvPr/>
          </p:nvSpPr>
          <p:spPr bwMode="auto">
            <a:xfrm>
              <a:off x="2929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90</a:t>
              </a:r>
            </a:p>
          </p:txBody>
        </p:sp>
        <p:sp>
          <p:nvSpPr>
            <p:cNvPr id="20504" name="Text Box 84"/>
            <p:cNvSpPr txBox="1">
              <a:spLocks noChangeArrowheads="1"/>
            </p:cNvSpPr>
            <p:nvPr/>
          </p:nvSpPr>
          <p:spPr bwMode="auto">
            <a:xfrm>
              <a:off x="3358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66</a:t>
              </a:r>
            </a:p>
          </p:txBody>
        </p:sp>
        <p:sp>
          <p:nvSpPr>
            <p:cNvPr id="20505" name="Text Box 85"/>
            <p:cNvSpPr txBox="1">
              <a:spLocks noChangeArrowheads="1"/>
            </p:cNvSpPr>
            <p:nvPr/>
          </p:nvSpPr>
          <p:spPr bwMode="auto">
            <a:xfrm>
              <a:off x="2077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56</a:t>
              </a:r>
            </a:p>
          </p:txBody>
        </p:sp>
        <p:sp>
          <p:nvSpPr>
            <p:cNvPr id="20506" name="Text Box 86"/>
            <p:cNvSpPr txBox="1">
              <a:spLocks noChangeArrowheads="1"/>
            </p:cNvSpPr>
            <p:nvPr/>
          </p:nvSpPr>
          <p:spPr bwMode="auto">
            <a:xfrm>
              <a:off x="2485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89</a:t>
              </a:r>
            </a:p>
          </p:txBody>
        </p:sp>
        <p:sp>
          <p:nvSpPr>
            <p:cNvPr id="20507" name="Text Box 87"/>
            <p:cNvSpPr txBox="1">
              <a:spLocks noChangeArrowheads="1"/>
            </p:cNvSpPr>
            <p:nvPr/>
          </p:nvSpPr>
          <p:spPr bwMode="auto">
            <a:xfrm>
              <a:off x="2925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67</a:t>
              </a:r>
            </a:p>
          </p:txBody>
        </p:sp>
        <p:sp>
          <p:nvSpPr>
            <p:cNvPr id="20508" name="Text Box 88"/>
            <p:cNvSpPr txBox="1">
              <a:spLocks noChangeArrowheads="1"/>
            </p:cNvSpPr>
            <p:nvPr/>
          </p:nvSpPr>
          <p:spPr bwMode="auto">
            <a:xfrm>
              <a:off x="3354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88</a:t>
              </a:r>
            </a:p>
          </p:txBody>
        </p:sp>
        <p:sp>
          <p:nvSpPr>
            <p:cNvPr id="20509" name="Text Box 89"/>
            <p:cNvSpPr txBox="1">
              <a:spLocks noChangeArrowheads="1"/>
            </p:cNvSpPr>
            <p:nvPr/>
          </p:nvSpPr>
          <p:spPr bwMode="auto">
            <a:xfrm>
              <a:off x="2070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60</a:t>
              </a:r>
            </a:p>
          </p:txBody>
        </p:sp>
        <p:sp>
          <p:nvSpPr>
            <p:cNvPr id="20510" name="Text Box 90"/>
            <p:cNvSpPr txBox="1">
              <a:spLocks noChangeArrowheads="1"/>
            </p:cNvSpPr>
            <p:nvPr/>
          </p:nvSpPr>
          <p:spPr bwMode="auto">
            <a:xfrm>
              <a:off x="2478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dirty="0"/>
                <a:t>70</a:t>
              </a:r>
            </a:p>
          </p:txBody>
        </p:sp>
        <p:sp>
          <p:nvSpPr>
            <p:cNvPr id="20511" name="Text Box 91"/>
            <p:cNvSpPr txBox="1">
              <a:spLocks noChangeArrowheads="1"/>
            </p:cNvSpPr>
            <p:nvPr/>
          </p:nvSpPr>
          <p:spPr bwMode="auto">
            <a:xfrm>
              <a:off x="2918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dirty="0"/>
                <a:t>80</a:t>
              </a:r>
            </a:p>
          </p:txBody>
        </p:sp>
        <p:sp>
          <p:nvSpPr>
            <p:cNvPr id="20512" name="Text Box 92"/>
            <p:cNvSpPr txBox="1">
              <a:spLocks noChangeArrowheads="1"/>
            </p:cNvSpPr>
            <p:nvPr/>
          </p:nvSpPr>
          <p:spPr bwMode="auto">
            <a:xfrm>
              <a:off x="3347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dirty="0"/>
                <a:t>90</a:t>
              </a:r>
            </a:p>
          </p:txBody>
        </p:sp>
        <p:sp>
          <p:nvSpPr>
            <p:cNvPr id="20513" name="Text Box 93"/>
            <p:cNvSpPr txBox="1">
              <a:spLocks noChangeArrowheads="1"/>
            </p:cNvSpPr>
            <p:nvPr/>
          </p:nvSpPr>
          <p:spPr bwMode="auto">
            <a:xfrm>
              <a:off x="2465" y="2339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/>
                <a:t>score</a:t>
              </a:r>
              <a:r>
                <a:rPr lang="zh-CN" altLang="zh-CN" sz="2000" dirty="0"/>
                <a:t>数组</a:t>
              </a:r>
              <a:endParaRPr lang="zh-CN" altLang="en-US" sz="2000" dirty="0"/>
            </a:p>
          </p:txBody>
        </p:sp>
      </p:grpSp>
      <p:sp>
        <p:nvSpPr>
          <p:cNvPr id="34" name="Rectangle 9"/>
          <p:cNvSpPr txBox="1">
            <a:spLocks noChangeArrowheads="1"/>
          </p:cNvSpPr>
          <p:nvPr/>
        </p:nvSpPr>
        <p:spPr bwMode="auto">
          <a:xfrm>
            <a:off x="1005263" y="330200"/>
            <a:ext cx="6106984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返回指针值的函数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指针函数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062038" y="1072436"/>
            <a:ext cx="5291557" cy="722533"/>
            <a:chOff x="624" y="670"/>
            <a:chExt cx="3376" cy="456"/>
          </a:xfrm>
        </p:grpSpPr>
        <p:sp>
          <p:nvSpPr>
            <p:cNvPr id="5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03" cy="398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Text Box 81"/>
            <p:cNvSpPr txBox="1">
              <a:spLocks noChangeArrowheads="1"/>
            </p:cNvSpPr>
            <p:nvPr/>
          </p:nvSpPr>
          <p:spPr bwMode="gray">
            <a:xfrm>
              <a:off x="697" y="71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2038" y="1864687"/>
            <a:ext cx="7486650" cy="29949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编程时，要注意一个细节：当一个函数返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回一个指针时，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不可返回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指向“栈内存”的“指针”，也就是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在函数内部定义的局部变量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。因为这些内存在函数体结束时被自动销毁。返回的指针只能指向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全局变量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静态型变量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形参指针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、或在函数中用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运算创建的指针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等。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70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复习：辨别如下变量的意义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98500" y="1181100"/>
          <a:ext cx="8293100" cy="4899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484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r>
                        <a:rPr lang="en-US" altLang="zh-CN" sz="2400" b="1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p;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*p;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p[3];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*p[3];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(*p)[3];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**p;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p(</a:t>
                      </a: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);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(*p)(</a:t>
                      </a: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);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581942" y="1764000"/>
            <a:ext cx="2228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定义整型变量</a:t>
            </a:r>
            <a:r>
              <a:rPr lang="en-US" altLang="zh-CN" sz="2400" dirty="0" err="1">
                <a:latin typeface="+mn-ea"/>
              </a:rPr>
              <a:t>p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581942" y="2304000"/>
            <a:ext cx="4084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为指向整型数据的指针变量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581942" y="2844000"/>
            <a:ext cx="3962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定义含</a:t>
            </a:r>
            <a:r>
              <a:rPr lang="en-US" altLang="zh-CN" sz="2400" dirty="0"/>
              <a:t>3</a:t>
            </a:r>
            <a:r>
              <a:rPr lang="zh-CN" altLang="zh-CN" sz="2400" dirty="0"/>
              <a:t>个元素的整型数组</a:t>
            </a:r>
            <a:r>
              <a:rPr lang="en-US" altLang="zh-CN" sz="2400" dirty="0"/>
              <a:t>p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581942" y="3374381"/>
            <a:ext cx="6437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zh-CN" altLang="zh-CN" sz="2400" dirty="0"/>
              <a:t>个指向整型数据的指针变量组成的指针数组</a:t>
            </a:r>
            <a:r>
              <a:rPr lang="en-US" altLang="zh-CN" sz="2400" dirty="0"/>
              <a:t>p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581942" y="3907781"/>
            <a:ext cx="6437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为指向含</a:t>
            </a:r>
            <a:r>
              <a:rPr lang="en-US" altLang="zh-CN" sz="2400" dirty="0"/>
              <a:t>3</a:t>
            </a:r>
            <a:r>
              <a:rPr lang="zh-CN" altLang="zh-CN" sz="2400" dirty="0"/>
              <a:t>个元素的一维整型数组的指针变量</a:t>
            </a:r>
            <a:endParaRPr lang="zh-CN" altLang="en-US" sz="2400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581942" y="4466581"/>
            <a:ext cx="2537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</a:t>
            </a:r>
            <a:r>
              <a:rPr lang="zh-CN" altLang="en-US" sz="2400" dirty="0"/>
              <a:t>二级指针变量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581942" y="5050781"/>
            <a:ext cx="31566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为返回整型数的函数</a:t>
            </a:r>
            <a:endParaRPr lang="zh-CN" altLang="en-US" sz="2400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581942" y="5533381"/>
            <a:ext cx="6250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zh-CN" sz="2400" dirty="0"/>
              <a:t>为指向函数的指针变量，该函数返回整型数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367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40781"/>
              </p:ext>
            </p:extLst>
          </p:nvPr>
        </p:nvGraphicFramePr>
        <p:xfrm>
          <a:off x="1076873" y="1228397"/>
          <a:ext cx="7341914" cy="2708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484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变量意义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r>
                        <a:rPr lang="en-US" altLang="zh-CN" sz="2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  </a:t>
                      </a:r>
                      <a:r>
                        <a:rPr lang="en-US" altLang="zh-CN" sz="24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*p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const   *p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int * const 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const  </a:t>
                      </a:r>
                      <a:r>
                        <a:rPr lang="en-US" altLang="zh-CN" sz="2400" b="1" dirty="0" err="1"/>
                        <a:t>int</a:t>
                      </a:r>
                      <a:r>
                        <a:rPr lang="en-US" altLang="zh-CN" sz="2400" b="1" dirty="0"/>
                        <a:t> * const 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068000" y="1800000"/>
            <a:ext cx="3222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为指向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常量的指针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068000" y="2340000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同上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068000" y="2916000"/>
            <a:ext cx="3307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为</a:t>
            </a:r>
            <a:r>
              <a:rPr lang="zh-CN" altLang="en-US" sz="2400" dirty="0"/>
              <a:t>指向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的常量指针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068000" y="3420000"/>
            <a:ext cx="3841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/>
              <a:t>p</a:t>
            </a:r>
            <a:r>
              <a:rPr lang="zh-CN" altLang="en-US" sz="2400" dirty="0"/>
              <a:t>为指向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常量的常量指针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7951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540513" y="2424579"/>
            <a:ext cx="3158535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;   ----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直接访问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055826" y="2232025"/>
            <a:ext cx="4976812" cy="4625975"/>
            <a:chOff x="361" y="1190"/>
            <a:chExt cx="3135" cy="2914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361" y="1190"/>
              <a:ext cx="3135" cy="2914"/>
              <a:chOff x="361" y="1190"/>
              <a:chExt cx="3135" cy="2914"/>
            </a:xfrm>
          </p:grpSpPr>
          <p:sp>
            <p:nvSpPr>
              <p:cNvPr id="27667" name="AutoShape 57"/>
              <p:cNvSpPr>
                <a:spLocks noChangeArrowheads="1"/>
              </p:cNvSpPr>
              <p:nvPr/>
            </p:nvSpPr>
            <p:spPr bwMode="auto">
              <a:xfrm>
                <a:off x="2450" y="2799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2000"/>
                  <a:t>指针变量</a:t>
                </a:r>
              </a:p>
            </p:txBody>
          </p:sp>
          <p:grpSp>
            <p:nvGrpSpPr>
              <p:cNvPr id="4" name="Group 76"/>
              <p:cNvGrpSpPr>
                <a:grpSpLocks/>
              </p:cNvGrpSpPr>
              <p:nvPr/>
            </p:nvGrpSpPr>
            <p:grpSpPr bwMode="auto">
              <a:xfrm>
                <a:off x="361" y="1190"/>
                <a:ext cx="3085" cy="2914"/>
                <a:chOff x="361" y="1190"/>
                <a:chExt cx="3085" cy="2914"/>
              </a:xfrm>
            </p:grpSpPr>
            <p:grpSp>
              <p:nvGrpSpPr>
                <p:cNvPr id="5" name="Group 29"/>
                <p:cNvGrpSpPr>
                  <a:grpSpLocks/>
                </p:cNvGrpSpPr>
                <p:nvPr/>
              </p:nvGrpSpPr>
              <p:grpSpPr bwMode="auto">
                <a:xfrm>
                  <a:off x="361" y="1190"/>
                  <a:ext cx="3085" cy="2914"/>
                  <a:chOff x="964" y="1406"/>
                  <a:chExt cx="3085" cy="2914"/>
                </a:xfrm>
              </p:grpSpPr>
              <p:sp>
                <p:nvSpPr>
                  <p:cNvPr id="27671" name="Freeform 30"/>
                  <p:cNvSpPr>
                    <a:spLocks/>
                  </p:cNvSpPr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99 h 456"/>
                      <a:gd name="T2" fmla="*/ 500 w 1211"/>
                      <a:gd name="T3" fmla="*/ 25 h 456"/>
                      <a:gd name="T4" fmla="*/ 1089 w 1211"/>
                      <a:gd name="T5" fmla="*/ 249 h 456"/>
                      <a:gd name="T6" fmla="*/ 1211 w 1211"/>
                      <a:gd name="T7" fmla="*/ 201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11"/>
                      <a:gd name="T13" fmla="*/ 0 h 456"/>
                      <a:gd name="T14" fmla="*/ 1211 w 1211"/>
                      <a:gd name="T15" fmla="*/ 456 h 4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2" name="Freeform 31"/>
                  <p:cNvSpPr>
                    <a:spLocks/>
                  </p:cNvSpPr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2"/>
                      <a:gd name="T31" fmla="*/ 0 h 672"/>
                      <a:gd name="T32" fmla="*/ 1212 w 1212"/>
                      <a:gd name="T33" fmla="*/ 672 h 6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 sz="2000"/>
                  </a:p>
                </p:txBody>
              </p:sp>
              <p:sp>
                <p:nvSpPr>
                  <p:cNvPr id="2767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464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…...</a:t>
                    </a:r>
                  </a:p>
                </p:txBody>
              </p:sp>
              <p:sp>
                <p:nvSpPr>
                  <p:cNvPr id="2768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3669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…...</a:t>
                    </a:r>
                  </a:p>
                </p:txBody>
              </p:sp>
              <p:sp>
                <p:nvSpPr>
                  <p:cNvPr id="27684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734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2000</a:t>
                    </a:r>
                  </a:p>
                </p:txBody>
              </p:sp>
              <p:sp>
                <p:nvSpPr>
                  <p:cNvPr id="27685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704"/>
                    <a:ext cx="47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2008</a:t>
                    </a:r>
                  </a:p>
                </p:txBody>
              </p:sp>
              <p:sp>
                <p:nvSpPr>
                  <p:cNvPr id="2768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6" y="3281"/>
                    <a:ext cx="503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200C</a:t>
                    </a:r>
                  </a:p>
                </p:txBody>
              </p:sp>
              <p:sp>
                <p:nvSpPr>
                  <p:cNvPr id="27689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0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000"/>
                      <a:t>整型变量</a:t>
                    </a:r>
                    <a:r>
                      <a:rPr lang="en-US" altLang="zh-CN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2000"/>
                  </a:p>
                </p:txBody>
              </p:sp>
              <p:sp>
                <p:nvSpPr>
                  <p:cNvPr id="2769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4" y="1958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rgbClr val="0000FF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27692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11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000"/>
                      <a:t>变量</a:t>
                    </a:r>
                    <a:r>
                      <a:rPr lang="en-US" altLang="zh-CN" sz="2000">
                        <a:solidFill>
                          <a:schemeClr val="accent2"/>
                        </a:solidFill>
                      </a:rPr>
                      <a:t>i</a:t>
                    </a:r>
                    <a:r>
                      <a:rPr lang="en-US" altLang="zh-CN">
                        <a:solidFill>
                          <a:schemeClr val="accent2"/>
                        </a:solidFill>
                      </a:rPr>
                      <a:t>_pointer</a:t>
                    </a:r>
                    <a:endParaRPr lang="en-US" altLang="zh-CN" sz="2000"/>
                  </a:p>
                </p:txBody>
              </p:sp>
              <p:sp>
                <p:nvSpPr>
                  <p:cNvPr id="27695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219"/>
                    <a:ext cx="47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2004</a:t>
                    </a:r>
                  </a:p>
                </p:txBody>
              </p:sp>
            </p:grpSp>
            <p:sp>
              <p:nvSpPr>
                <p:cNvPr id="27670" name="Oval 69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66" name="Text Box 56"/>
            <p:cNvSpPr txBox="1">
              <a:spLocks noChangeArrowheads="1"/>
            </p:cNvSpPr>
            <p:nvPr/>
          </p:nvSpPr>
          <p:spPr bwMode="auto">
            <a:xfrm>
              <a:off x="1293" y="27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</a:rPr>
                <a:t>2000</a:t>
              </a:r>
            </a:p>
          </p:txBody>
        </p:sp>
      </p:grp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2710001" y="3116263"/>
            <a:ext cx="307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4014926" y="5739279"/>
            <a:ext cx="4586810" cy="402291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例：*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i_pointer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0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;   ----</a:t>
            </a:r>
            <a:r>
              <a:rPr lang="zh-CN" altLang="zh-CN" sz="20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间接访问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2540138" y="474345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H="1">
            <a:off x="1054238" y="501015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 flipV="1">
            <a:off x="1092338" y="297180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 flipV="1">
            <a:off x="6350138" y="335280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2589351" y="3154363"/>
            <a:ext cx="434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FF9900"/>
                </a:solidFill>
              </a:rPr>
              <a:t>20</a:t>
            </a:r>
            <a:endParaRPr lang="en-US" altLang="zh-CN" sz="2000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264038" y="2800350"/>
            <a:ext cx="3371850" cy="495300"/>
            <a:chOff x="1752" y="1548"/>
            <a:chExt cx="2124" cy="312"/>
          </a:xfrm>
        </p:grpSpPr>
        <p:sp>
          <p:nvSpPr>
            <p:cNvPr id="27663" name="Line 64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4" name="Line 65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338" name="Line 74"/>
          <p:cNvSpPr>
            <a:spLocks noChangeShapeType="1"/>
          </p:cNvSpPr>
          <p:nvPr/>
        </p:nvSpPr>
        <p:spPr bwMode="auto">
          <a:xfrm flipH="1">
            <a:off x="3302138" y="3371850"/>
            <a:ext cx="3048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1051615" y="1030219"/>
            <a:ext cx="7641811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直接访问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变量地址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存取变量值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间接访问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：通过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存放变量地址的变量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去访问变量</a:t>
            </a:r>
          </a:p>
        </p:txBody>
      </p:sp>
      <p:sp>
        <p:nvSpPr>
          <p:cNvPr id="49" name="Rectangle 9"/>
          <p:cNvSpPr txBox="1">
            <a:spLocks noChangeArrowheads="1"/>
          </p:cNvSpPr>
          <p:nvPr/>
        </p:nvSpPr>
        <p:spPr bwMode="auto">
          <a:xfrm>
            <a:off x="1083117" y="331304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直接访问与间接访问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 animBg="1" autoUpdateAnimBg="0"/>
      <p:bldP spid="11330" grpId="0" animBg="1" autoUpdateAnimBg="0"/>
      <p:bldP spid="11332" grpId="0" animBg="1" autoUpdateAnimBg="0"/>
      <p:bldP spid="11334" grpId="0" animBg="1"/>
      <p:bldP spid="11335" grpId="0" animBg="1"/>
      <p:bldP spid="11336" grpId="0" animBg="1"/>
      <p:bldP spid="11337" grpId="0" animBg="1"/>
      <p:bldP spid="11339" grpId="0" animBg="1" autoUpdateAnimBg="0"/>
      <p:bldP spid="1133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输出语句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noProof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补充内容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1188" y="1752702"/>
            <a:ext cx="7509848" cy="11639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输出语句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cout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的格式：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&lt;&lt;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&lt;&lt;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2&lt;&lt;……&lt;&lt;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3120454"/>
            <a:ext cx="8172000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Times New Roman"/>
              </a:rPr>
              <a:t>例如：</a:t>
            </a:r>
            <a:endParaRPr lang="en-US" altLang="zh-CN" sz="2800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    cout&lt;&lt;“x=“&lt;&lt;x;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    cout&lt;&lt;x&lt;&lt;y;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    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x+y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5352455"/>
            <a:ext cx="7888221" cy="9628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换行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;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endParaRPr lang="zh-CN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0000" y="1157586"/>
            <a:ext cx="7685996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设置输出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宽度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setw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setw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(3)&lt;&lt;x;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2412000"/>
            <a:ext cx="8028001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设置输出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填充符号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setfill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ch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marL="342900" lvl="1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setfill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('0')&lt;&lt;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setw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(2)&lt;&lt;month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13892" y="394138"/>
            <a:ext cx="7509848" cy="5675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以下格式输出均要包含头文件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iomanip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&gt;</a:t>
            </a:r>
            <a:endParaRPr lang="zh-CN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80000" y="3744000"/>
            <a:ext cx="7685996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设置输出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精度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：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有效数字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的位数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(n)</a:t>
            </a:r>
          </a:p>
          <a:p>
            <a:pPr marL="3429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小数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位数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fixed&lt;&lt;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cout&lt;&lt;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(2)&lt;&lt;x;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   cout&lt;&lt;fixed&lt;&lt;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setprecision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(2)&lt;&lt;x;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输入语句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1188" y="1752702"/>
            <a:ext cx="7446784" cy="116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使用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cin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接受用户从键盘输入的数据。格式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&gt;&gt;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变量名；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0000" y="3120454"/>
            <a:ext cx="5998717" cy="16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Times New Roman"/>
              </a:rPr>
              <a:t>例如：</a:t>
            </a:r>
            <a:endParaRPr lang="en-US" altLang="zh-CN" sz="2800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cin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&gt;&gt;x;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     cout&gt;&gt;x&gt;&gt;y;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4896000"/>
            <a:ext cx="7462551" cy="9628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注意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cin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将键盘输入的数据存入到变量，自动跳过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输入流中的空格、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键、换行符等空白字符。</a:t>
            </a:r>
            <a:endParaRPr lang="zh-CN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0000" y="1116000"/>
            <a:ext cx="7685996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若想输入</a:t>
            </a:r>
            <a:r>
              <a:rPr lang="zh-CN" altLang="zh-CN" sz="2800" dirty="0"/>
              <a:t>包含空格的字符串</a:t>
            </a:r>
            <a:r>
              <a:rPr lang="zh-CN" altLang="en-US" sz="2800" dirty="0"/>
              <a:t>，使用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char s[20];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	    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cin.getline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(s,20);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或：  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string 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getline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cin,s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0000" y="3924000"/>
            <a:ext cx="7476208" cy="929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若想把从键盘上输入的每一个字符，包括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空格和回车键都作为一个输入字符赋给字符型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变量时，使用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get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28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char  c1;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cin.get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(c1);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0" y="1763995"/>
            <a:ext cx="8650564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一般形式：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[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存储类型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][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]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数据类型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[const]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指针名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2544872" y="2952833"/>
            <a:ext cx="5779444" cy="83317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例：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p1,</a:t>
            </a:r>
            <a:r>
              <a:rPr lang="en-US" altLang="zh-CN" sz="24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p2;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static const float  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const q ;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1072262" y="3746096"/>
            <a:ext cx="8071738" cy="26548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注意：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*p1, *p2;   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*p1, p2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不一样。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指针变量名是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p1,p2 ,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不是*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p1,*p2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指针变量只能指向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定义时所规定类型的变量</a:t>
            </a:r>
            <a:r>
              <a:rPr lang="zh-CN" altLang="en-US" sz="2400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2400" dirty="0">
              <a:solidFill>
                <a:srgbClr val="6699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4、指针变量定义后，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变量值不确定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前必须</a:t>
            </a:r>
            <a:r>
              <a:rPr lang="zh-CN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先赋值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指针变量的定义</a:t>
            </a:r>
          </a:p>
        </p:txBody>
      </p:sp>
      <p:sp>
        <p:nvSpPr>
          <p:cNvPr id="10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二、指针变量的定义与引用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5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build="p" bldLvl="4" autoUpdateAnimBg="0"/>
      <p:bldP spid="15413" grpId="0" animBg="1" autoUpdateAnimBg="0"/>
      <p:bldP spid="154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032088" y="1504451"/>
            <a:ext cx="2820365" cy="402291"/>
          </a:xfrm>
          <a:prstGeom prst="wedgeRectCallout">
            <a:avLst>
              <a:gd name="adj1" fmla="val 6710"/>
              <a:gd name="adj2" fmla="val 114839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sz="2000" dirty="0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地址值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赋给</a:t>
            </a:r>
            <a:r>
              <a:rPr lang="zh-CN" altLang="en-US" sz="2000" dirty="0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指针变量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92250" y="2979452"/>
            <a:ext cx="2358636" cy="120251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int *p=</a:t>
            </a:r>
            <a:r>
              <a:rPr lang="en-US" altLang="zh-CN" sz="24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lang="en-US" altLang="zh-CN" sz="2400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int *q=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4341813" y="2973459"/>
            <a:ext cx="2507561" cy="710067"/>
          </a:xfrm>
          <a:prstGeom prst="wedgeRectCallout">
            <a:avLst>
              <a:gd name="adj1" fmla="val -69559"/>
              <a:gd name="adj2" fmla="val 18132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变量必须</a:t>
            </a:r>
            <a:r>
              <a:rPr lang="zh-CN" altLang="en-US" sz="20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已说明过；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并要求两者</a:t>
            </a:r>
            <a:r>
              <a:rPr lang="zh-CN" altLang="en-US" sz="2000" dirty="0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一致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211952" y="1650241"/>
            <a:ext cx="76152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一般形式：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存储类型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]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数据类型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初始地址值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；</a:t>
            </a: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056615" y="980660"/>
            <a:ext cx="762355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指针变量的初始化</a:t>
            </a: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BB5F04E8-B1BB-4CF7-8891-3499E051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3822105"/>
            <a:ext cx="2507560" cy="710067"/>
          </a:xfrm>
          <a:prstGeom prst="wedgeRectCallout">
            <a:avLst>
              <a:gd name="adj1" fmla="val -68664"/>
              <a:gd name="adj2" fmla="val -43024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用已初始化指针变量作初值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7E2EC73-BBD4-48FB-AA5A-38ED36C3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798269"/>
            <a:ext cx="3147313" cy="109171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int  *p=&amp;</a:t>
            </a:r>
            <a:r>
              <a:rPr lang="en-US" altLang="zh-CN" sz="2400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sz="24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lang="en-US" altLang="zh-CN" sz="2400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int *q=3;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sz="24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endParaRPr lang="en-US" altLang="zh-CN" sz="240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9" grpId="0" animBg="1" autoUpdateAnimBg="0"/>
      <p:bldP spid="16391" grpId="0" animBg="1" autoUpdateAnimBg="0"/>
      <p:bldP spid="16401" grpId="0" build="p" bldLvl="5" autoUpdateAnimBg="0"/>
      <p:bldP spid="11" grpId="0" animBg="1" autoUpdateAnimBg="0"/>
      <p:bldP spid="13" grpId="0" animBg="1" autoUpdateAnimBg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47355</TotalTime>
  <Words>15960</Words>
  <Application>Microsoft Office PowerPoint</Application>
  <PresentationFormat>全屏显示(4:3)</PresentationFormat>
  <Paragraphs>2521</Paragraphs>
  <Slides>74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2" baseType="lpstr">
      <vt:lpstr>GungsuhChe</vt:lpstr>
      <vt:lpstr>黑体</vt:lpstr>
      <vt:lpstr>隶书</vt:lpstr>
      <vt:lpstr>宋体</vt:lpstr>
      <vt:lpstr>Arial</vt:lpstr>
      <vt:lpstr>Times New Roman</vt:lpstr>
      <vt:lpstr>Wingdings</vt:lpstr>
      <vt:lpstr>2008最新商务办公系列精品PPT模板</vt:lpstr>
      <vt:lpstr>指  针</vt:lpstr>
      <vt:lpstr>目  录</vt:lpstr>
      <vt:lpstr>一、指针的基本概念</vt:lpstr>
      <vt:lpstr>PowerPoint 演示文稿</vt:lpstr>
      <vt:lpstr>PowerPoint 演示文稿</vt:lpstr>
      <vt:lpstr>指针运算符示例：</vt:lpstr>
      <vt:lpstr>PowerPoint 演示文稿</vt:lpstr>
      <vt:lpstr>PowerPoint 演示文稿</vt:lpstr>
      <vt:lpstr>PowerPoint 演示文稿</vt:lpstr>
      <vt:lpstr>PowerPoint 演示文稿</vt:lpstr>
      <vt:lpstr> 指针变量必须先赋值,再使用！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错误程序之一</vt:lpstr>
      <vt:lpstr>PowerPoint 演示文稿</vt:lpstr>
      <vt:lpstr>PowerPoint 演示文稿</vt:lpstr>
      <vt:lpstr>PowerPoint 演示文稿</vt:lpstr>
      <vt:lpstr>数组以及各个数组元素在内存中的地址 </vt:lpstr>
      <vt:lpstr>PowerPoint 演示文稿</vt:lpstr>
      <vt:lpstr>例 : 数组元素的引用方法</vt:lpstr>
      <vt:lpstr>PowerPoint 演示文稿</vt:lpstr>
      <vt:lpstr>例:  将数组a中的n个整数按相反顺序存放（1）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例：用指针变量指向二维数组的数组元素</vt:lpstr>
      <vt:lpstr>PowerPoint 演示文稿</vt:lpstr>
      <vt:lpstr>例：指向一维数组的指针变量(行指针)应用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例：利用二维指针建立动态二维数组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 用字符指针变量作参数</vt:lpstr>
      <vt:lpstr>(3) 用string作参数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函数指针应用：快速排序库函数qsort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yang fang</cp:lastModifiedBy>
  <cp:revision>1903</cp:revision>
  <dcterms:created xsi:type="dcterms:W3CDTF">2008-07-07T07:12:37Z</dcterms:created>
  <dcterms:modified xsi:type="dcterms:W3CDTF">2021-03-06T14:21:39Z</dcterms:modified>
</cp:coreProperties>
</file>