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81"/>
  </p:notesMasterIdLst>
  <p:handoutMasterIdLst>
    <p:handoutMasterId r:id="rId82"/>
  </p:handoutMasterIdLst>
  <p:sldIdLst>
    <p:sldId id="1598" r:id="rId2"/>
    <p:sldId id="1552" r:id="rId3"/>
    <p:sldId id="1553" r:id="rId4"/>
    <p:sldId id="1554" r:id="rId5"/>
    <p:sldId id="1555" r:id="rId6"/>
    <p:sldId id="1556" r:id="rId7"/>
    <p:sldId id="1557" r:id="rId8"/>
    <p:sldId id="1558" r:id="rId9"/>
    <p:sldId id="1559" r:id="rId10"/>
    <p:sldId id="1560" r:id="rId11"/>
    <p:sldId id="1561" r:id="rId12"/>
    <p:sldId id="1562" r:id="rId13"/>
    <p:sldId id="1563" r:id="rId14"/>
    <p:sldId id="1564" r:id="rId15"/>
    <p:sldId id="1565" r:id="rId16"/>
    <p:sldId id="1566" r:id="rId17"/>
    <p:sldId id="1567" r:id="rId18"/>
    <p:sldId id="1568" r:id="rId19"/>
    <p:sldId id="1569" r:id="rId20"/>
    <p:sldId id="1570" r:id="rId21"/>
    <p:sldId id="1571" r:id="rId22"/>
    <p:sldId id="1572" r:id="rId23"/>
    <p:sldId id="1573" r:id="rId24"/>
    <p:sldId id="1574" r:id="rId25"/>
    <p:sldId id="1575" r:id="rId26"/>
    <p:sldId id="1576" r:id="rId27"/>
    <p:sldId id="1577" r:id="rId28"/>
    <p:sldId id="1587" r:id="rId29"/>
    <p:sldId id="1588" r:id="rId30"/>
    <p:sldId id="1415" r:id="rId31"/>
    <p:sldId id="1589" r:id="rId32"/>
    <p:sldId id="1590" r:id="rId33"/>
    <p:sldId id="1592" r:id="rId34"/>
    <p:sldId id="1593" r:id="rId35"/>
    <p:sldId id="1594" r:id="rId36"/>
    <p:sldId id="1595" r:id="rId37"/>
    <p:sldId id="1596" r:id="rId38"/>
    <p:sldId id="1597" r:id="rId39"/>
    <p:sldId id="1546" r:id="rId40"/>
    <p:sldId id="1458" r:id="rId41"/>
    <p:sldId id="1461" r:id="rId42"/>
    <p:sldId id="1426" r:id="rId43"/>
    <p:sldId id="1429" r:id="rId44"/>
    <p:sldId id="1431" r:id="rId45"/>
    <p:sldId id="1462" r:id="rId46"/>
    <p:sldId id="1433" r:id="rId47"/>
    <p:sldId id="1457" r:id="rId48"/>
    <p:sldId id="1437" r:id="rId49"/>
    <p:sldId id="1441" r:id="rId50"/>
    <p:sldId id="1445" r:id="rId51"/>
    <p:sldId id="1446" r:id="rId52"/>
    <p:sldId id="1447" r:id="rId53"/>
    <p:sldId id="1448" r:id="rId54"/>
    <p:sldId id="1449" r:id="rId55"/>
    <p:sldId id="1454" r:id="rId56"/>
    <p:sldId id="1456" r:id="rId57"/>
    <p:sldId id="1484" r:id="rId58"/>
    <p:sldId id="1478" r:id="rId59"/>
    <p:sldId id="1467" r:id="rId60"/>
    <p:sldId id="1463" r:id="rId61"/>
    <p:sldId id="1465" r:id="rId62"/>
    <p:sldId id="1468" r:id="rId63"/>
    <p:sldId id="1471" r:id="rId64"/>
    <p:sldId id="1601" r:id="rId65"/>
    <p:sldId id="1602" r:id="rId66"/>
    <p:sldId id="1547" r:id="rId67"/>
    <p:sldId id="1490" r:id="rId68"/>
    <p:sldId id="1493" r:id="rId69"/>
    <p:sldId id="1494" r:id="rId70"/>
    <p:sldId id="1498" r:id="rId71"/>
    <p:sldId id="1499" r:id="rId72"/>
    <p:sldId id="1520" r:id="rId73"/>
    <p:sldId id="1521" r:id="rId74"/>
    <p:sldId id="1522" r:id="rId75"/>
    <p:sldId id="1526" r:id="rId76"/>
    <p:sldId id="1529" r:id="rId77"/>
    <p:sldId id="1609" r:id="rId78"/>
    <p:sldId id="1610" r:id="rId79"/>
    <p:sldId id="945" r:id="rId80"/>
  </p:sldIdLst>
  <p:sldSz cx="9144000" cy="6858000" type="screen4x3"/>
  <p:notesSz cx="9723438" cy="6858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E39"/>
    <a:srgbClr val="C0C0C0"/>
    <a:srgbClr val="969696"/>
    <a:srgbClr val="F8F8F8"/>
    <a:srgbClr val="FFFFFF"/>
    <a:srgbClr val="2FBFFF"/>
    <a:srgbClr val="1C1C1C"/>
    <a:srgbClr val="E36803"/>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16" autoAdjust="0"/>
    <p:restoredTop sz="57919" autoAdjust="0"/>
  </p:normalViewPr>
  <p:slideViewPr>
    <p:cSldViewPr snapToGrid="0">
      <p:cViewPr varScale="1">
        <p:scale>
          <a:sx n="57" d="100"/>
          <a:sy n="57" d="100"/>
        </p:scale>
        <p:origin x="2344" y="48"/>
      </p:cViewPr>
      <p:guideLst>
        <p:guide orient="horz" pos="2160"/>
        <p:guide pos="2880"/>
      </p:guideLst>
    </p:cSldViewPr>
  </p:slideViewPr>
  <p:outlineViewPr>
    <p:cViewPr>
      <p:scale>
        <a:sx n="33" d="100"/>
        <a:sy n="33" d="100"/>
      </p:scale>
      <p:origin x="0" y="-25096"/>
    </p:cViewPr>
  </p:outlineViewPr>
  <p:notesTextViewPr>
    <p:cViewPr>
      <p:scale>
        <a:sx n="125" d="100"/>
        <a:sy n="125" d="100"/>
      </p:scale>
      <p:origin x="0" y="0"/>
    </p:cViewPr>
  </p:notesTextViewPr>
  <p:sorterViewPr>
    <p:cViewPr varScale="1">
      <p:scale>
        <a:sx n="1" d="1"/>
        <a:sy n="1" d="1"/>
      </p:scale>
      <p:origin x="0" y="-13744"/>
    </p:cViewPr>
  </p:sorterViewPr>
  <p:notesViewPr>
    <p:cSldViewPr snapToGrid="0">
      <p:cViewPr varScale="1">
        <p:scale>
          <a:sx n="68" d="100"/>
          <a:sy n="68" d="100"/>
        </p:scale>
        <p:origin x="1728"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27651" name="Rectangle 3"/>
          <p:cNvSpPr>
            <a:spLocks noGrp="1" noChangeArrowheads="1"/>
          </p:cNvSpPr>
          <p:nvPr>
            <p:ph type="dt" sz="quarter" idx="1"/>
          </p:nvPr>
        </p:nvSpPr>
        <p:spPr bwMode="auto">
          <a:xfrm>
            <a:off x="5507038" y="0"/>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ea typeface="宋体" panose="02010600030101010101" pitchFamily="2" charset="-122"/>
              </a:defRPr>
            </a:lvl1pPr>
          </a:lstStyle>
          <a:p>
            <a:pPr>
              <a:defRPr/>
            </a:pPr>
            <a:endParaRPr lang="en-US" altLang="zh-CN"/>
          </a:p>
        </p:txBody>
      </p:sp>
      <p:sp>
        <p:nvSpPr>
          <p:cNvPr id="27652" name="Rectangle 4"/>
          <p:cNvSpPr>
            <a:spLocks noGrp="1" noChangeArrowheads="1"/>
          </p:cNvSpPr>
          <p:nvPr>
            <p:ph type="ftr" sz="quarter" idx="2"/>
          </p:nvPr>
        </p:nvSpPr>
        <p:spPr bwMode="auto">
          <a:xfrm>
            <a:off x="0" y="6513513"/>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27653" name="Rectangle 5"/>
          <p:cNvSpPr>
            <a:spLocks noGrp="1" noChangeArrowheads="1"/>
          </p:cNvSpPr>
          <p:nvPr>
            <p:ph type="sldNum" sz="quarter" idx="3"/>
          </p:nvPr>
        </p:nvSpPr>
        <p:spPr bwMode="auto">
          <a:xfrm>
            <a:off x="5507038" y="6513513"/>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pPr>
              <a:defRPr/>
            </a:pPr>
            <a:fld id="{1EF2C57C-DB31-44E9-81E4-607D253F6634}"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161795" name="Rectangle 3"/>
          <p:cNvSpPr>
            <a:spLocks noGrp="1" noChangeArrowheads="1"/>
          </p:cNvSpPr>
          <p:nvPr>
            <p:ph type="dt" idx="1"/>
          </p:nvPr>
        </p:nvSpPr>
        <p:spPr bwMode="auto">
          <a:xfrm>
            <a:off x="5507038" y="0"/>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3148013" y="514350"/>
            <a:ext cx="3429000"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1797" name="Rectangle 5"/>
          <p:cNvSpPr>
            <a:spLocks noGrp="1" noChangeArrowheads="1"/>
          </p:cNvSpPr>
          <p:nvPr>
            <p:ph type="body" sz="quarter" idx="3"/>
          </p:nvPr>
        </p:nvSpPr>
        <p:spPr bwMode="auto">
          <a:xfrm>
            <a:off x="971550" y="3257550"/>
            <a:ext cx="7780338"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61798" name="Rectangle 6"/>
          <p:cNvSpPr>
            <a:spLocks noGrp="1" noChangeArrowheads="1"/>
          </p:cNvSpPr>
          <p:nvPr>
            <p:ph type="ftr" sz="quarter" idx="4"/>
          </p:nvPr>
        </p:nvSpPr>
        <p:spPr bwMode="auto">
          <a:xfrm>
            <a:off x="0" y="6513513"/>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161799" name="Rectangle 7"/>
          <p:cNvSpPr>
            <a:spLocks noGrp="1" noChangeArrowheads="1"/>
          </p:cNvSpPr>
          <p:nvPr>
            <p:ph type="sldNum" sz="quarter" idx="5"/>
          </p:nvPr>
        </p:nvSpPr>
        <p:spPr bwMode="auto">
          <a:xfrm>
            <a:off x="5507038" y="6513513"/>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pPr>
              <a:defRPr/>
            </a:pPr>
            <a:fld id="{771E443A-DDB4-424F-AD02-EE58CDCED87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a:t>
            </a:fld>
            <a:endParaRPr lang="en-US" altLang="zh-CN"/>
          </a:p>
        </p:txBody>
      </p:sp>
    </p:spTree>
    <p:extLst>
      <p:ext uri="{BB962C8B-B14F-4D97-AF65-F5344CB8AC3E}">
        <p14:creationId xmlns:p14="http://schemas.microsoft.com/office/powerpoint/2010/main" val="3577786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20</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21</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22</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23</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24</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25</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26</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27</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28</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30</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ea typeface="宋体"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31</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solidFill>
                <a:srgbClr val="0000FF"/>
              </a:solidFill>
              <a:latin typeface="Courier New" pitchFamily="49" charset="0"/>
            </a:endParaRPr>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32</a:t>
            </a:fld>
            <a:endParaRPr lang="en-US" altLang="zh-CN" b="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33</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34</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35</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36</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37</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38</a:t>
            </a:fld>
            <a:endParaRPr lang="en-US" altLang="zh-CN"/>
          </a:p>
        </p:txBody>
      </p:sp>
    </p:spTree>
    <p:extLst>
      <p:ext uri="{BB962C8B-B14F-4D97-AF65-F5344CB8AC3E}">
        <p14:creationId xmlns:p14="http://schemas.microsoft.com/office/powerpoint/2010/main" val="2922467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39</a:t>
            </a:fld>
            <a:endParaRPr lang="en-US" altLang="zh-CN"/>
          </a:p>
        </p:txBody>
      </p:sp>
    </p:spTree>
    <p:extLst>
      <p:ext uri="{BB962C8B-B14F-4D97-AF65-F5344CB8AC3E}">
        <p14:creationId xmlns:p14="http://schemas.microsoft.com/office/powerpoint/2010/main" val="2158689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40</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41</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42</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rgbClr val="0000FF"/>
              </a:solidFill>
              <a:latin typeface="Courier New" pitchFamily="49" charset="0"/>
            </a:endParaRPr>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43</a:t>
            </a:fld>
            <a:endParaRPr lang="en-US" altLang="zh-CN" b="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44</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45</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46</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47</a:t>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48</a:t>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49</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a:t>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50</a:t>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51</a:t>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52</a:t>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53</a:t>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54</a:t>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55</a:t>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56</a:t>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57</a:t>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solidFill>
                <a:srgbClr val="0000FF"/>
              </a:solidFill>
              <a:latin typeface="Courier New" pitchFamily="49" charset="0"/>
            </a:endParaRPr>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58</a:t>
            </a:fld>
            <a:endParaRPr lang="en-US" altLang="zh-CN" b="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59</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在公有继承下</a:t>
            </a:r>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a:t>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60</a:t>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solidFill>
                <a:srgbClr val="0000FF"/>
              </a:solidFill>
              <a:latin typeface="Courier New" pitchFamily="49" charset="0"/>
            </a:endParaRPr>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61</a:t>
            </a:fld>
            <a:endParaRPr lang="en-US" altLang="zh-CN" b="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rgbClr val="0000FF"/>
              </a:solidFill>
              <a:latin typeface="Courier New" pitchFamily="49" charset="0"/>
            </a:endParaRPr>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62</a:t>
            </a:fld>
            <a:endParaRPr lang="en-US" altLang="zh-CN" b="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rgbClr val="0000FF"/>
              </a:solidFill>
              <a:latin typeface="Courier New" pitchFamily="49" charset="0"/>
            </a:endParaRPr>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63</a:t>
            </a:fld>
            <a:endParaRPr lang="en-US" altLang="zh-CN" b="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64</a:t>
            </a:fld>
            <a:endParaRPr lang="en-US" altLang="zh-CN"/>
          </a:p>
        </p:txBody>
      </p:sp>
    </p:spTree>
    <p:extLst>
      <p:ext uri="{BB962C8B-B14F-4D97-AF65-F5344CB8AC3E}">
        <p14:creationId xmlns:p14="http://schemas.microsoft.com/office/powerpoint/2010/main" val="27283769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65</a:t>
            </a:fld>
            <a:endParaRPr lang="en-US" altLang="zh-CN"/>
          </a:p>
        </p:txBody>
      </p:sp>
    </p:spTree>
    <p:extLst>
      <p:ext uri="{BB962C8B-B14F-4D97-AF65-F5344CB8AC3E}">
        <p14:creationId xmlns:p14="http://schemas.microsoft.com/office/powerpoint/2010/main" val="82563715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66</a:t>
            </a:fld>
            <a:endParaRPr lang="en-US" altLang="zh-CN"/>
          </a:p>
        </p:txBody>
      </p:sp>
    </p:spTree>
    <p:extLst>
      <p:ext uri="{BB962C8B-B14F-4D97-AF65-F5344CB8AC3E}">
        <p14:creationId xmlns:p14="http://schemas.microsoft.com/office/powerpoint/2010/main" val="25878609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67</a:t>
            </a:fld>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68</a:t>
            </a:fld>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69</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a:t>
            </a:fld>
            <a:endParaRPr lang="en-US"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70</a:t>
            </a:fld>
            <a:endParaRPr lang="en-US"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71</a:t>
            </a:fld>
            <a:endParaRPr lang="en-US"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72</a:t>
            </a:fld>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73</a:t>
            </a:fld>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74</a:t>
            </a:fld>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75</a:t>
            </a:fld>
            <a:endParaRPr lang="en-US"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76</a:t>
            </a:fld>
            <a:endParaRPr lang="en-US"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77</a:t>
            </a:fld>
            <a:endParaRPr lang="en-US" altLang="zh-CN"/>
          </a:p>
        </p:txBody>
      </p:sp>
    </p:spTree>
    <p:extLst>
      <p:ext uri="{BB962C8B-B14F-4D97-AF65-F5344CB8AC3E}">
        <p14:creationId xmlns:p14="http://schemas.microsoft.com/office/powerpoint/2010/main" val="330611949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78</a:t>
            </a:fld>
            <a:endParaRPr lang="en-US" altLang="zh-CN"/>
          </a:p>
        </p:txBody>
      </p:sp>
    </p:spTree>
    <p:extLst>
      <p:ext uri="{BB962C8B-B14F-4D97-AF65-F5344CB8AC3E}">
        <p14:creationId xmlns:p14="http://schemas.microsoft.com/office/powerpoint/2010/main" val="3753772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4" name="Rectangle 1642"/>
          <p:cNvSpPr>
            <a:spLocks noChangeArrowheads="1"/>
          </p:cNvSpPr>
          <p:nvPr/>
        </p:nvSpPr>
        <p:spPr bwMode="gray">
          <a:xfrm>
            <a:off x="3071813" y="0"/>
            <a:ext cx="1417637" cy="6858000"/>
          </a:xfrm>
          <a:prstGeom prst="rect">
            <a:avLst/>
          </a:prstGeom>
          <a:solidFill>
            <a:schemeClr val="accent2">
              <a:alpha val="70195"/>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5" name="Rectangle 1634"/>
          <p:cNvSpPr>
            <a:spLocks noChangeArrowheads="1"/>
          </p:cNvSpPr>
          <p:nvPr/>
        </p:nvSpPr>
        <p:spPr bwMode="gray">
          <a:xfrm>
            <a:off x="0" y="0"/>
            <a:ext cx="3152775" cy="6858000"/>
          </a:xfrm>
          <a:prstGeom prst="rect">
            <a:avLst/>
          </a:prstGeom>
          <a:gradFill rotWithShape="1">
            <a:gsLst>
              <a:gs pos="0">
                <a:schemeClr val="accent2"/>
              </a:gs>
              <a:gs pos="100000">
                <a:schemeClr val="accent2">
                  <a:gamma/>
                  <a:shade val="85882"/>
                  <a:invGamma/>
                </a:schemeClr>
              </a:gs>
            </a:gsLst>
            <a:lin ang="5400000" scaled="1"/>
          </a:gra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6" name="Rectangle 1596"/>
          <p:cNvSpPr>
            <a:spLocks noChangeArrowheads="1"/>
          </p:cNvSpPr>
          <p:nvPr/>
        </p:nvSpPr>
        <p:spPr bwMode="gray">
          <a:xfrm>
            <a:off x="6902450" y="-11113"/>
            <a:ext cx="303213" cy="6858001"/>
          </a:xfrm>
          <a:prstGeom prst="rect">
            <a:avLst/>
          </a:prstGeom>
          <a:solidFill>
            <a:schemeClr val="accent2">
              <a:alpha val="30196"/>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7" name="Rectangle 1597"/>
          <p:cNvSpPr>
            <a:spLocks noChangeArrowheads="1"/>
          </p:cNvSpPr>
          <p:nvPr/>
        </p:nvSpPr>
        <p:spPr bwMode="gray">
          <a:xfrm>
            <a:off x="7158038" y="12700"/>
            <a:ext cx="227012" cy="6858000"/>
          </a:xfrm>
          <a:prstGeom prst="rect">
            <a:avLst/>
          </a:prstGeom>
          <a:solidFill>
            <a:schemeClr val="accent2">
              <a:alpha val="2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8" name="Rectangle 1592"/>
          <p:cNvSpPr>
            <a:spLocks noChangeArrowheads="1"/>
          </p:cNvSpPr>
          <p:nvPr/>
        </p:nvSpPr>
        <p:spPr bwMode="gray">
          <a:xfrm>
            <a:off x="4375150" y="0"/>
            <a:ext cx="1060450" cy="6858000"/>
          </a:xfrm>
          <a:prstGeom prst="rect">
            <a:avLst/>
          </a:prstGeom>
          <a:solidFill>
            <a:schemeClr val="accent2">
              <a:alpha val="63921"/>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9" name="Rectangle 1593"/>
          <p:cNvSpPr>
            <a:spLocks noChangeArrowheads="1"/>
          </p:cNvSpPr>
          <p:nvPr/>
        </p:nvSpPr>
        <p:spPr bwMode="gray">
          <a:xfrm>
            <a:off x="5359400" y="-17463"/>
            <a:ext cx="728663" cy="6938963"/>
          </a:xfrm>
          <a:prstGeom prst="rect">
            <a:avLst/>
          </a:prstGeom>
          <a:solidFill>
            <a:schemeClr val="accent2">
              <a:alpha val="54117"/>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Rectangle 1594"/>
          <p:cNvSpPr>
            <a:spLocks noChangeArrowheads="1"/>
          </p:cNvSpPr>
          <p:nvPr/>
        </p:nvSpPr>
        <p:spPr bwMode="gray">
          <a:xfrm>
            <a:off x="6018213" y="-19050"/>
            <a:ext cx="547687" cy="6938963"/>
          </a:xfrm>
          <a:prstGeom prst="rect">
            <a:avLst/>
          </a:prstGeom>
          <a:solidFill>
            <a:schemeClr val="accent2">
              <a:alpha val="47058"/>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1" name="Rectangle 1595"/>
          <p:cNvSpPr>
            <a:spLocks noChangeArrowheads="1"/>
          </p:cNvSpPr>
          <p:nvPr/>
        </p:nvSpPr>
        <p:spPr bwMode="gray">
          <a:xfrm>
            <a:off x="6505575" y="0"/>
            <a:ext cx="446088" cy="6858000"/>
          </a:xfrm>
          <a:prstGeom prst="rect">
            <a:avLst/>
          </a:prstGeom>
          <a:solidFill>
            <a:schemeClr val="accent2">
              <a:alpha val="36862"/>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2" name="Rectangle 1622"/>
          <p:cNvSpPr>
            <a:spLocks noChangeArrowheads="1"/>
          </p:cNvSpPr>
          <p:nvPr/>
        </p:nvSpPr>
        <p:spPr bwMode="gray">
          <a:xfrm>
            <a:off x="7339013" y="52388"/>
            <a:ext cx="136525" cy="6858000"/>
          </a:xfrm>
          <a:prstGeom prst="rect">
            <a:avLst/>
          </a:prstGeom>
          <a:solidFill>
            <a:schemeClr val="accent2">
              <a:alpha val="14902"/>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3" name="Rectangle 1623"/>
          <p:cNvSpPr>
            <a:spLocks noChangeArrowheads="1"/>
          </p:cNvSpPr>
          <p:nvPr/>
        </p:nvSpPr>
        <p:spPr bwMode="gray">
          <a:xfrm>
            <a:off x="8366125" y="20638"/>
            <a:ext cx="344488" cy="6858000"/>
          </a:xfrm>
          <a:prstGeom prst="rect">
            <a:avLst/>
          </a:prstGeom>
          <a:solidFill>
            <a:schemeClr val="accent2">
              <a:alpha val="23137"/>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4" name="Rectangle 1624"/>
          <p:cNvSpPr>
            <a:spLocks noChangeArrowheads="1"/>
          </p:cNvSpPr>
          <p:nvPr/>
        </p:nvSpPr>
        <p:spPr bwMode="gray">
          <a:xfrm>
            <a:off x="8664575" y="0"/>
            <a:ext cx="474663" cy="6858000"/>
          </a:xfrm>
          <a:prstGeom prst="rect">
            <a:avLst/>
          </a:prstGeom>
          <a:solidFill>
            <a:schemeClr val="accent2">
              <a:alpha val="27843"/>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 name="Rectangle 1643"/>
          <p:cNvSpPr>
            <a:spLocks noChangeArrowheads="1"/>
          </p:cNvSpPr>
          <p:nvPr/>
        </p:nvSpPr>
        <p:spPr bwMode="gray">
          <a:xfrm>
            <a:off x="7953375" y="4763"/>
            <a:ext cx="136525" cy="6858000"/>
          </a:xfrm>
          <a:prstGeom prst="rect">
            <a:avLst/>
          </a:prstGeom>
          <a:solidFill>
            <a:schemeClr val="accent2">
              <a:alpha val="5882"/>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6" name="Rectangle 1644"/>
          <p:cNvSpPr>
            <a:spLocks noChangeArrowheads="1"/>
          </p:cNvSpPr>
          <p:nvPr/>
        </p:nvSpPr>
        <p:spPr bwMode="gray">
          <a:xfrm>
            <a:off x="8045450" y="4763"/>
            <a:ext cx="168275" cy="6858000"/>
          </a:xfrm>
          <a:prstGeom prst="rect">
            <a:avLst/>
          </a:prstGeom>
          <a:solidFill>
            <a:schemeClr val="accent2">
              <a:alpha val="12157"/>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7" name="Rectangle 1645"/>
          <p:cNvSpPr>
            <a:spLocks noChangeArrowheads="1"/>
          </p:cNvSpPr>
          <p:nvPr/>
        </p:nvSpPr>
        <p:spPr bwMode="gray">
          <a:xfrm>
            <a:off x="8177213" y="-11113"/>
            <a:ext cx="230187" cy="6858001"/>
          </a:xfrm>
          <a:prstGeom prst="rect">
            <a:avLst/>
          </a:prstGeom>
          <a:solidFill>
            <a:schemeClr val="accent2">
              <a:alpha val="1803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436847" name="Rectangle 1647"/>
          <p:cNvSpPr>
            <a:spLocks noGrp="1" noChangeArrowheads="1"/>
          </p:cNvSpPr>
          <p:nvPr>
            <p:ph type="ctrTitle" sz="quarter"/>
          </p:nvPr>
        </p:nvSpPr>
        <p:spPr bwMode="gray">
          <a:xfrm>
            <a:off x="3802063" y="1314450"/>
            <a:ext cx="5105400" cy="1470025"/>
          </a:xfrm>
        </p:spPr>
        <p:txBody>
          <a:bodyPr/>
          <a:lstStyle>
            <a:lvl1pPr algn="ctr">
              <a:defRPr sz="4400"/>
            </a:lvl1pPr>
          </a:lstStyle>
          <a:p>
            <a:pPr lvl="0"/>
            <a:r>
              <a:rPr lang="zh-CN" altLang="en-US" noProof="0" dirty="0"/>
              <a:t>按一下以編輯母片標題樣式</a:t>
            </a:r>
          </a:p>
        </p:txBody>
      </p:sp>
      <p:sp>
        <p:nvSpPr>
          <p:cNvPr id="436848" name="Rectangle 1648"/>
          <p:cNvSpPr>
            <a:spLocks noGrp="1" noChangeArrowheads="1"/>
          </p:cNvSpPr>
          <p:nvPr>
            <p:ph type="subTitle" sz="quarter" idx="1"/>
          </p:nvPr>
        </p:nvSpPr>
        <p:spPr bwMode="gray">
          <a:xfrm>
            <a:off x="3810000" y="2762250"/>
            <a:ext cx="5151438" cy="757238"/>
          </a:xfrm>
        </p:spPr>
        <p:txBody>
          <a:bodyPr/>
          <a:lstStyle>
            <a:lvl1pPr marL="0" indent="0" algn="ctr">
              <a:buFont typeface="Wingdings" panose="05000000000000000000" pitchFamily="2" charset="2"/>
              <a:buNone/>
              <a:defRPr sz="2000" b="0">
                <a:solidFill>
                  <a:schemeClr val="tx1"/>
                </a:solidFill>
              </a:defRPr>
            </a:lvl1pPr>
          </a:lstStyle>
          <a:p>
            <a:pPr lvl="0"/>
            <a:r>
              <a:rPr lang="zh-CN" altLang="en-US" noProof="0"/>
              <a:t>按一下以編輯母片副標題樣式</a:t>
            </a:r>
          </a:p>
        </p:txBody>
      </p:sp>
      <p:sp>
        <p:nvSpPr>
          <p:cNvPr id="18" name="Rectangle 1650"/>
          <p:cNvSpPr>
            <a:spLocks noGrp="1" noChangeArrowheads="1"/>
          </p:cNvSpPr>
          <p:nvPr>
            <p:ph type="ftr" sz="quarter" idx="10"/>
          </p:nvPr>
        </p:nvSpPr>
        <p:spPr bwMode="gray">
          <a:xfrm>
            <a:off x="3552825" y="6534150"/>
            <a:ext cx="2895600" cy="234950"/>
          </a:xfrm>
        </p:spPr>
        <p:txBody>
          <a:bodyPr/>
          <a:lstStyle>
            <a:lvl1pPr>
              <a:defRPr/>
            </a:lvl1pPr>
          </a:lstStyle>
          <a:p>
            <a:pPr>
              <a:defRPr/>
            </a:pPr>
            <a:endParaRPr lang="en-US" altLang="zh-CN"/>
          </a:p>
        </p:txBody>
      </p:sp>
      <p:sp>
        <p:nvSpPr>
          <p:cNvPr id="19" name="Rectangle 1649"/>
          <p:cNvSpPr>
            <a:spLocks noGrp="1" noChangeArrowheads="1"/>
          </p:cNvSpPr>
          <p:nvPr>
            <p:ph type="dt" sz="quarter" idx="11"/>
          </p:nvPr>
        </p:nvSpPr>
        <p:spPr bwMode="gray">
          <a:xfrm>
            <a:off x="6900863" y="6526213"/>
            <a:ext cx="2133600" cy="274637"/>
          </a:xfrm>
        </p:spPr>
        <p:txBody>
          <a:bodyPr/>
          <a:lstStyle>
            <a:lvl1pPr>
              <a:defRPr/>
            </a:lvl1pPr>
          </a:lstStyle>
          <a:p>
            <a:pPr>
              <a:defRPr/>
            </a:pPr>
            <a:endParaRPr lang="en-US" altLang="zh-CN"/>
          </a:p>
        </p:txBody>
      </p:sp>
      <p:sp>
        <p:nvSpPr>
          <p:cNvPr id="20" name="Rectangle 1651"/>
          <p:cNvSpPr>
            <a:spLocks noGrp="1" noChangeArrowheads="1"/>
          </p:cNvSpPr>
          <p:nvPr>
            <p:ph type="sldNum" sz="quarter" idx="12"/>
          </p:nvPr>
        </p:nvSpPr>
        <p:spPr bwMode="gray">
          <a:xfrm>
            <a:off x="3011488" y="6527800"/>
            <a:ext cx="373062" cy="234950"/>
          </a:xfrm>
        </p:spPr>
        <p:txBody>
          <a:bodyPr/>
          <a:lstStyle>
            <a:lvl1pPr>
              <a:defRPr/>
            </a:lvl1pPr>
          </a:lstStyle>
          <a:p>
            <a:pPr>
              <a:defRPr/>
            </a:pPr>
            <a:fld id="{B04E2EBD-3029-4DEC-8E6E-8C247268AFBC}" type="slidenum">
              <a:rPr lang="zh-CN" altLang="en-US"/>
              <a:pPr>
                <a:defRPr/>
              </a:pPr>
              <a:t>‹#›</a:t>
            </a:fld>
            <a:endParaRPr lang="en-US" altLang="zh-CN"/>
          </a:p>
        </p:txBody>
      </p:sp>
    </p:spTree>
    <p:extLst>
      <p:ext uri="{BB962C8B-B14F-4D97-AF65-F5344CB8AC3E}">
        <p14:creationId xmlns:p14="http://schemas.microsoft.com/office/powerpoint/2010/main" val="112974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2" presetClass="entr" presetSubtype="1" fill="hold"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nodeType="withEffect">
                                  <p:stCondLst>
                                    <p:cond delay="80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47" presetClass="entr" presetSubtype="0" fill="hold" nodeType="withEffect">
                                  <p:stCondLst>
                                    <p:cond delay="11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15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anim calcmode="lin" valueType="num">
                                      <p:cBhvr>
                                        <p:cTn id="25" dur="500" fill="hold"/>
                                        <p:tgtEl>
                                          <p:spTgt spid="11"/>
                                        </p:tgtEl>
                                        <p:attrNameLst>
                                          <p:attrName>ppt_x</p:attrName>
                                        </p:attrNameLst>
                                      </p:cBhvr>
                                      <p:tavLst>
                                        <p:tav tm="0">
                                          <p:val>
                                            <p:strVal val="#ppt_x"/>
                                          </p:val>
                                        </p:tav>
                                        <p:tav tm="100000">
                                          <p:val>
                                            <p:strVal val="#ppt_x"/>
                                          </p:val>
                                        </p:tav>
                                      </p:tavLst>
                                    </p:anim>
                                    <p:anim calcmode="lin" valueType="num">
                                      <p:cBhvr>
                                        <p:cTn id="26" dur="500" fill="hold"/>
                                        <p:tgtEl>
                                          <p:spTgt spid="11"/>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1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anim calcmode="lin" valueType="num">
                                      <p:cBhvr>
                                        <p:cTn id="30" dur="500" fill="hold"/>
                                        <p:tgtEl>
                                          <p:spTgt spid="6"/>
                                        </p:tgtEl>
                                        <p:attrNameLst>
                                          <p:attrName>ppt_x</p:attrName>
                                        </p:attrNameLst>
                                      </p:cBhvr>
                                      <p:tavLst>
                                        <p:tav tm="0">
                                          <p:val>
                                            <p:strVal val="#ppt_x"/>
                                          </p:val>
                                        </p:tav>
                                        <p:tav tm="100000">
                                          <p:val>
                                            <p:strVal val="#ppt_x"/>
                                          </p:val>
                                        </p:tav>
                                      </p:tavLst>
                                    </p:anim>
                                    <p:anim calcmode="lin" valueType="num">
                                      <p:cBhvr>
                                        <p:cTn id="31" dur="500" fill="hold"/>
                                        <p:tgtEl>
                                          <p:spTgt spid="6"/>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23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anim calcmode="lin" valueType="num">
                                      <p:cBhvr>
                                        <p:cTn id="35" dur="500" fill="hold"/>
                                        <p:tgtEl>
                                          <p:spTgt spid="7"/>
                                        </p:tgtEl>
                                        <p:attrNameLst>
                                          <p:attrName>ppt_x</p:attrName>
                                        </p:attrNameLst>
                                      </p:cBhvr>
                                      <p:tavLst>
                                        <p:tav tm="0">
                                          <p:val>
                                            <p:strVal val="#ppt_x"/>
                                          </p:val>
                                        </p:tav>
                                        <p:tav tm="100000">
                                          <p:val>
                                            <p:strVal val="#ppt_x"/>
                                          </p:val>
                                        </p:tav>
                                      </p:tavLst>
                                    </p:anim>
                                    <p:anim calcmode="lin" valueType="num">
                                      <p:cBhvr>
                                        <p:cTn id="36" dur="500" fill="hold"/>
                                        <p:tgtEl>
                                          <p:spTgt spid="7"/>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26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strVal val="#ppt_x"/>
                                          </p:val>
                                        </p:tav>
                                        <p:tav tm="100000">
                                          <p:val>
                                            <p:strVal val="#ppt_x"/>
                                          </p:val>
                                        </p:tav>
                                      </p:tavLst>
                                    </p:anim>
                                    <p:anim calcmode="lin" valueType="num">
                                      <p:cBhvr>
                                        <p:cTn id="41" dur="500" fill="hold"/>
                                        <p:tgtEl>
                                          <p:spTgt spid="12"/>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260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anim calcmode="lin" valueType="num">
                                      <p:cBhvr>
                                        <p:cTn id="45" dur="500" fill="hold"/>
                                        <p:tgtEl>
                                          <p:spTgt spid="16"/>
                                        </p:tgtEl>
                                        <p:attrNameLst>
                                          <p:attrName>ppt_x</p:attrName>
                                        </p:attrNameLst>
                                      </p:cBhvr>
                                      <p:tavLst>
                                        <p:tav tm="0">
                                          <p:val>
                                            <p:strVal val="#ppt_x"/>
                                          </p:val>
                                        </p:tav>
                                        <p:tav tm="100000">
                                          <p:val>
                                            <p:strVal val="#ppt_x"/>
                                          </p:val>
                                        </p:tav>
                                      </p:tavLst>
                                    </p:anim>
                                    <p:anim calcmode="lin" valueType="num">
                                      <p:cBhvr>
                                        <p:cTn id="46" dur="500" fill="hold"/>
                                        <p:tgtEl>
                                          <p:spTgt spid="16"/>
                                        </p:tgtEl>
                                        <p:attrNameLst>
                                          <p:attrName>ppt_y</p:attrName>
                                        </p:attrNameLst>
                                      </p:cBhvr>
                                      <p:tavLst>
                                        <p:tav tm="0">
                                          <p:val>
                                            <p:strVal val="#ppt_y-.1"/>
                                          </p:val>
                                        </p:tav>
                                        <p:tav tm="100000">
                                          <p:val>
                                            <p:strVal val="#ppt_y"/>
                                          </p:val>
                                        </p:tav>
                                      </p:tavLst>
                                    </p:anim>
                                  </p:childTnLst>
                                </p:cTn>
                              </p:par>
                              <p:par>
                                <p:cTn id="47" presetID="47" presetClass="entr" presetSubtype="0" fill="hold" nodeType="withEffect">
                                  <p:stCondLst>
                                    <p:cond delay="250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anim calcmode="lin" valueType="num">
                                      <p:cBhvr>
                                        <p:cTn id="50" dur="500" fill="hold"/>
                                        <p:tgtEl>
                                          <p:spTgt spid="15"/>
                                        </p:tgtEl>
                                        <p:attrNameLst>
                                          <p:attrName>ppt_x</p:attrName>
                                        </p:attrNameLst>
                                      </p:cBhvr>
                                      <p:tavLst>
                                        <p:tav tm="0">
                                          <p:val>
                                            <p:strVal val="#ppt_x"/>
                                          </p:val>
                                        </p:tav>
                                        <p:tav tm="100000">
                                          <p:val>
                                            <p:strVal val="#ppt_x"/>
                                          </p:val>
                                        </p:tav>
                                      </p:tavLst>
                                    </p:anim>
                                    <p:anim calcmode="lin" valueType="num">
                                      <p:cBhvr>
                                        <p:cTn id="51" dur="500" fill="hold"/>
                                        <p:tgtEl>
                                          <p:spTgt spid="15"/>
                                        </p:tgtEl>
                                        <p:attrNameLst>
                                          <p:attrName>ppt_y</p:attrName>
                                        </p:attrNameLst>
                                      </p:cBhvr>
                                      <p:tavLst>
                                        <p:tav tm="0">
                                          <p:val>
                                            <p:strVal val="#ppt_y-.1"/>
                                          </p:val>
                                        </p:tav>
                                        <p:tav tm="100000">
                                          <p:val>
                                            <p:strVal val="#ppt_y"/>
                                          </p:val>
                                        </p:tav>
                                      </p:tavLst>
                                    </p:anim>
                                  </p:childTnLst>
                                </p:cTn>
                              </p:par>
                              <p:par>
                                <p:cTn id="52" presetID="47" presetClass="entr" presetSubtype="0" fill="hold" nodeType="withEffect">
                                  <p:stCondLst>
                                    <p:cond delay="240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anim calcmode="lin" valueType="num">
                                      <p:cBhvr>
                                        <p:cTn id="55" dur="500" fill="hold"/>
                                        <p:tgtEl>
                                          <p:spTgt spid="17"/>
                                        </p:tgtEl>
                                        <p:attrNameLst>
                                          <p:attrName>ppt_x</p:attrName>
                                        </p:attrNameLst>
                                      </p:cBhvr>
                                      <p:tavLst>
                                        <p:tav tm="0">
                                          <p:val>
                                            <p:strVal val="#ppt_x"/>
                                          </p:val>
                                        </p:tav>
                                        <p:tav tm="100000">
                                          <p:val>
                                            <p:strVal val="#ppt_x"/>
                                          </p:val>
                                        </p:tav>
                                      </p:tavLst>
                                    </p:anim>
                                    <p:anim calcmode="lin" valueType="num">
                                      <p:cBhvr>
                                        <p:cTn id="56" dur="500" fill="hold"/>
                                        <p:tgtEl>
                                          <p:spTgt spid="17"/>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200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anim calcmode="lin" valueType="num">
                                      <p:cBhvr>
                                        <p:cTn id="60" dur="500" fill="hold"/>
                                        <p:tgtEl>
                                          <p:spTgt spid="13"/>
                                        </p:tgtEl>
                                        <p:attrNameLst>
                                          <p:attrName>ppt_x</p:attrName>
                                        </p:attrNameLst>
                                      </p:cBhvr>
                                      <p:tavLst>
                                        <p:tav tm="0">
                                          <p:val>
                                            <p:strVal val="#ppt_x"/>
                                          </p:val>
                                        </p:tav>
                                        <p:tav tm="100000">
                                          <p:val>
                                            <p:strVal val="#ppt_x"/>
                                          </p:val>
                                        </p:tav>
                                      </p:tavLst>
                                    </p:anim>
                                    <p:anim calcmode="lin" valueType="num">
                                      <p:cBhvr>
                                        <p:cTn id="61" dur="500" fill="hold"/>
                                        <p:tgtEl>
                                          <p:spTgt spid="13"/>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180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anim calcmode="lin" valueType="num">
                                      <p:cBhvr>
                                        <p:cTn id="65" dur="500" fill="hold"/>
                                        <p:tgtEl>
                                          <p:spTgt spid="14"/>
                                        </p:tgtEl>
                                        <p:attrNameLst>
                                          <p:attrName>ppt_x</p:attrName>
                                        </p:attrNameLst>
                                      </p:cBhvr>
                                      <p:tavLst>
                                        <p:tav tm="0">
                                          <p:val>
                                            <p:strVal val="#ppt_x"/>
                                          </p:val>
                                        </p:tav>
                                        <p:tav tm="100000">
                                          <p:val>
                                            <p:strVal val="#ppt_x"/>
                                          </p:val>
                                        </p:tav>
                                      </p:tavLst>
                                    </p:anim>
                                    <p:anim calcmode="lin" valueType="num">
                                      <p:cBhvr>
                                        <p:cTn id="66" dur="500" fill="hold"/>
                                        <p:tgtEl>
                                          <p:spTgt spid="14"/>
                                        </p:tgtEl>
                                        <p:attrNameLst>
                                          <p:attrName>ppt_y</p:attrName>
                                        </p:attrNameLst>
                                      </p:cBhvr>
                                      <p:tavLst>
                                        <p:tav tm="0">
                                          <p:val>
                                            <p:strVal val="#ppt_y-.1"/>
                                          </p:val>
                                        </p:tav>
                                        <p:tav tm="100000">
                                          <p:val>
                                            <p:strVal val="#ppt_y"/>
                                          </p:val>
                                        </p:tav>
                                      </p:tavLst>
                                    </p:anim>
                                  </p:childTnLst>
                                </p:cTn>
                              </p:par>
                            </p:childTnLst>
                          </p:cTn>
                        </p:par>
                        <p:par>
                          <p:cTn id="67" fill="hold">
                            <p:stCondLst>
                              <p:cond delay="3100"/>
                            </p:stCondLst>
                            <p:childTnLst>
                              <p:par>
                                <p:cTn id="68" presetID="6" presetClass="emph" presetSubtype="0" fill="hold" nodeType="afterEffect">
                                  <p:stCondLst>
                                    <p:cond delay="0"/>
                                  </p:stCondLst>
                                  <p:childTnLst>
                                    <p:animScale>
                                      <p:cBhvr>
                                        <p:cTn id="69" dur="500" fill="hold"/>
                                        <p:tgtEl>
                                          <p:spTgt spid="5"/>
                                        </p:tgtEl>
                                      </p:cBhvr>
                                      <p:by x="150000" y="150000"/>
                                    </p:animScale>
                                  </p:childTnLst>
                                </p:cTn>
                              </p:par>
                              <p:par>
                                <p:cTn id="70" presetID="6" presetClass="emph" presetSubtype="0" fill="hold" nodeType="withEffect">
                                  <p:stCondLst>
                                    <p:cond delay="200"/>
                                  </p:stCondLst>
                                  <p:childTnLst>
                                    <p:animScale>
                                      <p:cBhvr>
                                        <p:cTn id="71" dur="500" fill="hold"/>
                                        <p:tgtEl>
                                          <p:spTgt spid="8"/>
                                        </p:tgtEl>
                                      </p:cBhvr>
                                      <p:by x="150000" y="150000"/>
                                    </p:animScale>
                                  </p:childTnLst>
                                </p:cTn>
                              </p:par>
                              <p:par>
                                <p:cTn id="72" presetID="6" presetClass="emph" presetSubtype="0" fill="hold" nodeType="withEffect">
                                  <p:stCondLst>
                                    <p:cond delay="400"/>
                                  </p:stCondLst>
                                  <p:childTnLst>
                                    <p:animScale>
                                      <p:cBhvr>
                                        <p:cTn id="73" dur="500" fill="hold"/>
                                        <p:tgtEl>
                                          <p:spTgt spid="9"/>
                                        </p:tgtEl>
                                      </p:cBhvr>
                                      <p:by x="150000" y="150000"/>
                                    </p:animScale>
                                  </p:childTnLst>
                                </p:cTn>
                              </p:par>
                              <p:par>
                                <p:cTn id="74" presetID="6" presetClass="emph" presetSubtype="0" fill="hold" nodeType="withEffect">
                                  <p:stCondLst>
                                    <p:cond delay="800"/>
                                  </p:stCondLst>
                                  <p:childTnLst>
                                    <p:animScale>
                                      <p:cBhvr>
                                        <p:cTn id="75" dur="500" fill="hold"/>
                                        <p:tgtEl>
                                          <p:spTgt spid="10"/>
                                        </p:tgtEl>
                                      </p:cBhvr>
                                      <p:by x="150000" y="150000"/>
                                    </p:animScale>
                                  </p:childTnLst>
                                </p:cTn>
                              </p:par>
                              <p:par>
                                <p:cTn id="76" presetID="6" presetClass="emph" presetSubtype="0" fill="hold" nodeType="withEffect">
                                  <p:stCondLst>
                                    <p:cond delay="1100"/>
                                  </p:stCondLst>
                                  <p:childTnLst>
                                    <p:animScale>
                                      <p:cBhvr>
                                        <p:cTn id="77" dur="500" fill="hold"/>
                                        <p:tgtEl>
                                          <p:spTgt spid="11"/>
                                        </p:tgtEl>
                                      </p:cBhvr>
                                      <p:by x="150000" y="150000"/>
                                    </p:animScale>
                                  </p:childTnLst>
                                </p:cTn>
                              </p:par>
                              <p:par>
                                <p:cTn id="78" presetID="6" presetClass="emph" presetSubtype="0" fill="hold" nodeType="withEffect">
                                  <p:stCondLst>
                                    <p:cond delay="1400"/>
                                  </p:stCondLst>
                                  <p:childTnLst>
                                    <p:animScale>
                                      <p:cBhvr>
                                        <p:cTn id="79" dur="500" fill="hold"/>
                                        <p:tgtEl>
                                          <p:spTgt spid="6"/>
                                        </p:tgtEl>
                                      </p:cBhvr>
                                      <p:by x="150000" y="150000"/>
                                    </p:animScale>
                                  </p:childTnLst>
                                </p:cTn>
                              </p:par>
                              <p:par>
                                <p:cTn id="80" presetID="6" presetClass="emph" presetSubtype="0" fill="hold" nodeType="withEffect">
                                  <p:stCondLst>
                                    <p:cond delay="1700"/>
                                  </p:stCondLst>
                                  <p:childTnLst>
                                    <p:animScale>
                                      <p:cBhvr>
                                        <p:cTn id="81" dur="500" fill="hold"/>
                                        <p:tgtEl>
                                          <p:spTgt spid="7"/>
                                        </p:tgtEl>
                                      </p:cBhvr>
                                      <p:by x="150000" y="150000"/>
                                    </p:animScale>
                                  </p:childTnLst>
                                </p:cTn>
                              </p:par>
                              <p:par>
                                <p:cTn id="82" presetID="6" presetClass="emph" presetSubtype="0" fill="hold" nodeType="withEffect">
                                  <p:stCondLst>
                                    <p:cond delay="2000"/>
                                  </p:stCondLst>
                                  <p:childTnLst>
                                    <p:animScale>
                                      <p:cBhvr>
                                        <p:cTn id="83" dur="500" fill="hold"/>
                                        <p:tgtEl>
                                          <p:spTgt spid="12"/>
                                        </p:tgtEl>
                                      </p:cBhvr>
                                      <p:by x="150000" y="150000"/>
                                    </p:animScale>
                                  </p:childTnLst>
                                </p:cTn>
                              </p:par>
                              <p:par>
                                <p:cTn id="84" presetID="6" presetClass="emph" presetSubtype="0" fill="hold" nodeType="withEffect">
                                  <p:stCondLst>
                                    <p:cond delay="2200"/>
                                  </p:stCondLst>
                                  <p:childTnLst>
                                    <p:animScale>
                                      <p:cBhvr>
                                        <p:cTn id="85" dur="500" fill="hold"/>
                                        <p:tgtEl>
                                          <p:spTgt spid="13"/>
                                        </p:tgtEl>
                                      </p:cBhvr>
                                      <p:by x="150000" y="150000"/>
                                    </p:animScale>
                                  </p:childTnLst>
                                </p:cTn>
                              </p:par>
                              <p:par>
                                <p:cTn id="86" presetID="6" presetClass="emph" presetSubtype="0" fill="hold" nodeType="withEffect">
                                  <p:stCondLst>
                                    <p:cond delay="2300"/>
                                  </p:stCondLst>
                                  <p:childTnLst>
                                    <p:animScale>
                                      <p:cBhvr>
                                        <p:cTn id="87" dur="500" fill="hold"/>
                                        <p:tgtEl>
                                          <p:spTgt spid="14"/>
                                        </p:tgtEl>
                                      </p:cBhvr>
                                      <p:by x="150000" y="150000"/>
                                    </p:animScale>
                                  </p:childTnLst>
                                </p:cTn>
                              </p:par>
                            </p:childTnLst>
                          </p:cTn>
                        </p:par>
                        <p:par>
                          <p:cTn id="88" fill="hold">
                            <p:stCondLst>
                              <p:cond delay="5900"/>
                            </p:stCondLst>
                            <p:childTnLst>
                              <p:par>
                                <p:cTn id="89" presetID="6" presetClass="emph" presetSubtype="0" fill="hold" nodeType="afterEffect">
                                  <p:stCondLst>
                                    <p:cond delay="0"/>
                                  </p:stCondLst>
                                  <p:childTnLst>
                                    <p:animScale>
                                      <p:cBhvr>
                                        <p:cTn id="90" dur="500" fill="hold"/>
                                        <p:tgtEl>
                                          <p:spTgt spid="4"/>
                                        </p:tgtEl>
                                      </p:cBhvr>
                                      <p:by x="150000" y="150000"/>
                                    </p:animScale>
                                  </p:childTnLst>
                                </p:cTn>
                              </p:par>
                              <p:par>
                                <p:cTn id="91" presetID="6" presetClass="emph" presetSubtype="0" fill="hold" nodeType="withEffect">
                                  <p:stCondLst>
                                    <p:cond delay="400"/>
                                  </p:stCondLst>
                                  <p:childTnLst>
                                    <p:animScale>
                                      <p:cBhvr>
                                        <p:cTn id="92" dur="500" fill="hold"/>
                                        <p:tgtEl>
                                          <p:spTgt spid="15"/>
                                        </p:tgtEl>
                                      </p:cBhvr>
                                      <p:by x="150000" y="150000"/>
                                    </p:animScale>
                                  </p:childTnLst>
                                </p:cTn>
                              </p:par>
                              <p:par>
                                <p:cTn id="93" presetID="6" presetClass="emph" presetSubtype="0" fill="hold" nodeType="withEffect">
                                  <p:stCondLst>
                                    <p:cond delay="800"/>
                                  </p:stCondLst>
                                  <p:childTnLst>
                                    <p:animScale>
                                      <p:cBhvr>
                                        <p:cTn id="94" dur="500" fill="hold"/>
                                        <p:tgtEl>
                                          <p:spTgt spid="16"/>
                                        </p:tgtEl>
                                      </p:cBhvr>
                                      <p:by x="150000" y="150000"/>
                                    </p:animScale>
                                  </p:childTnLst>
                                </p:cTn>
                              </p:par>
                              <p:par>
                                <p:cTn id="95" presetID="6" presetClass="emph" presetSubtype="0" fill="hold" nodeType="withEffect">
                                  <p:stCondLst>
                                    <p:cond delay="1100"/>
                                  </p:stCondLst>
                                  <p:childTnLst>
                                    <p:animScale>
                                      <p:cBhvr>
                                        <p:cTn id="96" dur="500" fill="hold"/>
                                        <p:tgtEl>
                                          <p:spTgt spid="1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13A42F47-74C9-4A15-869F-B4D800166364}" type="slidenum">
              <a:rPr lang="zh-CN" altLang="en-US"/>
              <a:pPr>
                <a:defRPr/>
              </a:pPr>
              <a:t>‹#›</a:t>
            </a:fld>
            <a:endParaRPr lang="en-US" altLang="zh-CN"/>
          </a:p>
        </p:txBody>
      </p:sp>
    </p:spTree>
    <p:extLst>
      <p:ext uri="{BB962C8B-B14F-4D97-AF65-F5344CB8AC3E}">
        <p14:creationId xmlns:p14="http://schemas.microsoft.com/office/powerpoint/2010/main" val="1818865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8338" y="65088"/>
            <a:ext cx="1995487" cy="64595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30288" y="65088"/>
            <a:ext cx="5835650" cy="64595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E3529580-A285-4EE2-9DBB-BCD0B7CD19DE}" type="slidenum">
              <a:rPr lang="zh-CN" altLang="en-US"/>
              <a:pPr>
                <a:defRPr/>
              </a:pPr>
              <a:t>‹#›</a:t>
            </a:fld>
            <a:endParaRPr lang="en-US" altLang="zh-CN"/>
          </a:p>
        </p:txBody>
      </p:sp>
    </p:spTree>
    <p:extLst>
      <p:ext uri="{BB962C8B-B14F-4D97-AF65-F5344CB8AC3E}">
        <p14:creationId xmlns:p14="http://schemas.microsoft.com/office/powerpoint/2010/main" val="429103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055688" y="65088"/>
            <a:ext cx="7958137" cy="1011237"/>
          </a:xfrm>
        </p:spPr>
        <p:txBody>
          <a:bodyPr/>
          <a:lstStyle/>
          <a:p>
            <a:r>
              <a:rPr lang="zh-CN" altLang="en-US"/>
              <a:t>单击此处编辑母版标题样式</a:t>
            </a:r>
          </a:p>
        </p:txBody>
      </p:sp>
      <p:sp>
        <p:nvSpPr>
          <p:cNvPr id="3" name="图表占位符 2"/>
          <p:cNvSpPr>
            <a:spLocks noGrp="1"/>
          </p:cNvSpPr>
          <p:nvPr>
            <p:ph type="chart" idx="1"/>
          </p:nvPr>
        </p:nvSpPr>
        <p:spPr>
          <a:xfrm>
            <a:off x="1030288" y="1163638"/>
            <a:ext cx="7961312" cy="5360987"/>
          </a:xfrm>
        </p:spPr>
        <p:txBody>
          <a:bodyPr/>
          <a:lstStyle/>
          <a:p>
            <a:pPr lvl="0"/>
            <a:endParaRPr lang="zh-CN" altLang="en-US" noProof="0"/>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C3C787F2-FB59-43BA-B988-201E4767008D}" type="slidenum">
              <a:rPr lang="zh-CN" altLang="en-US"/>
              <a:pPr>
                <a:defRPr/>
              </a:pPr>
              <a:t>‹#›</a:t>
            </a:fld>
            <a:endParaRPr lang="en-US" altLang="zh-CN"/>
          </a:p>
        </p:txBody>
      </p:sp>
    </p:spTree>
    <p:extLst>
      <p:ext uri="{BB962C8B-B14F-4D97-AF65-F5344CB8AC3E}">
        <p14:creationId xmlns:p14="http://schemas.microsoft.com/office/powerpoint/2010/main" val="217582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583DBAEB-DCCE-498C-A008-1C7A5FDA32C6}" type="slidenum">
              <a:rPr lang="zh-CN" altLang="en-US"/>
              <a:pPr>
                <a:defRPr/>
              </a:pPr>
              <a:t>‹#›</a:t>
            </a:fld>
            <a:endParaRPr lang="en-US" altLang="zh-CN"/>
          </a:p>
        </p:txBody>
      </p:sp>
    </p:spTree>
    <p:extLst>
      <p:ext uri="{BB962C8B-B14F-4D97-AF65-F5344CB8AC3E}">
        <p14:creationId xmlns:p14="http://schemas.microsoft.com/office/powerpoint/2010/main" val="3853748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AB06CB8C-AF3F-463D-B822-8D5955701E0C}" type="slidenum">
              <a:rPr lang="zh-CN" altLang="en-US"/>
              <a:pPr>
                <a:defRPr/>
              </a:pPr>
              <a:t>‹#›</a:t>
            </a:fld>
            <a:endParaRPr lang="en-US" altLang="zh-CN"/>
          </a:p>
        </p:txBody>
      </p:sp>
    </p:spTree>
    <p:extLst>
      <p:ext uri="{BB962C8B-B14F-4D97-AF65-F5344CB8AC3E}">
        <p14:creationId xmlns:p14="http://schemas.microsoft.com/office/powerpoint/2010/main" val="20901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30288" y="1163638"/>
            <a:ext cx="3903662" cy="5360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6350" y="1163638"/>
            <a:ext cx="3905250" cy="5360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a:ln/>
        </p:spPr>
        <p:txBody>
          <a:bodyPr/>
          <a:lstStyle>
            <a:lvl1pPr>
              <a:defRPr/>
            </a:lvl1pPr>
          </a:lstStyle>
          <a:p>
            <a:pPr>
              <a:defRPr/>
            </a:pPr>
            <a:fld id="{C8325776-3203-4F30-950D-96A629279DB9}" type="slidenum">
              <a:rPr lang="zh-CN" altLang="en-US"/>
              <a:pPr>
                <a:defRPr/>
              </a:pPr>
              <a:t>‹#›</a:t>
            </a:fld>
            <a:endParaRPr lang="en-US" altLang="zh-CN"/>
          </a:p>
        </p:txBody>
      </p:sp>
    </p:spTree>
    <p:extLst>
      <p:ext uri="{BB962C8B-B14F-4D97-AF65-F5344CB8AC3E}">
        <p14:creationId xmlns:p14="http://schemas.microsoft.com/office/powerpoint/2010/main" val="2879842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64"/>
          <p:cNvSpPr>
            <a:spLocks noGrp="1" noChangeArrowheads="1"/>
          </p:cNvSpPr>
          <p:nvPr>
            <p:ph type="sldNum" sz="quarter" idx="12"/>
          </p:nvPr>
        </p:nvSpPr>
        <p:spPr>
          <a:ln/>
        </p:spPr>
        <p:txBody>
          <a:bodyPr/>
          <a:lstStyle>
            <a:lvl1pPr>
              <a:defRPr/>
            </a:lvl1pPr>
          </a:lstStyle>
          <a:p>
            <a:pPr>
              <a:defRPr/>
            </a:pPr>
            <a:fld id="{2A3F6F0C-0F7A-4CE2-A0F6-7CE658803747}" type="slidenum">
              <a:rPr lang="zh-CN" altLang="en-US"/>
              <a:pPr>
                <a:defRPr/>
              </a:pPr>
              <a:t>‹#›</a:t>
            </a:fld>
            <a:endParaRPr lang="en-US" altLang="zh-CN"/>
          </a:p>
        </p:txBody>
      </p:sp>
    </p:spTree>
    <p:extLst>
      <p:ext uri="{BB962C8B-B14F-4D97-AF65-F5344CB8AC3E}">
        <p14:creationId xmlns:p14="http://schemas.microsoft.com/office/powerpoint/2010/main" val="2636415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64"/>
          <p:cNvSpPr>
            <a:spLocks noGrp="1" noChangeArrowheads="1"/>
          </p:cNvSpPr>
          <p:nvPr>
            <p:ph type="sldNum" sz="quarter" idx="12"/>
          </p:nvPr>
        </p:nvSpPr>
        <p:spPr>
          <a:ln/>
        </p:spPr>
        <p:txBody>
          <a:bodyPr/>
          <a:lstStyle>
            <a:lvl1pPr>
              <a:defRPr/>
            </a:lvl1pPr>
          </a:lstStyle>
          <a:p>
            <a:pPr>
              <a:defRPr/>
            </a:pPr>
            <a:fld id="{58C36085-C021-4DD6-A471-9461B8C45B4F}" type="slidenum">
              <a:rPr lang="zh-CN" altLang="en-US"/>
              <a:pPr>
                <a:defRPr/>
              </a:pPr>
              <a:t>‹#›</a:t>
            </a:fld>
            <a:endParaRPr lang="en-US" altLang="zh-CN"/>
          </a:p>
        </p:txBody>
      </p:sp>
    </p:spTree>
    <p:extLst>
      <p:ext uri="{BB962C8B-B14F-4D97-AF65-F5344CB8AC3E}">
        <p14:creationId xmlns:p14="http://schemas.microsoft.com/office/powerpoint/2010/main" val="29940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64"/>
          <p:cNvSpPr>
            <a:spLocks noGrp="1" noChangeArrowheads="1"/>
          </p:cNvSpPr>
          <p:nvPr>
            <p:ph type="sldNum" sz="quarter" idx="12"/>
          </p:nvPr>
        </p:nvSpPr>
        <p:spPr>
          <a:ln/>
        </p:spPr>
        <p:txBody>
          <a:bodyPr/>
          <a:lstStyle>
            <a:lvl1pPr>
              <a:defRPr/>
            </a:lvl1pPr>
          </a:lstStyle>
          <a:p>
            <a:pPr>
              <a:defRPr/>
            </a:pPr>
            <a:fld id="{F9FD1F59-41CD-4FC4-9567-88123B8F6050}" type="slidenum">
              <a:rPr lang="zh-CN" altLang="en-US"/>
              <a:pPr>
                <a:defRPr/>
              </a:pPr>
              <a:t>‹#›</a:t>
            </a:fld>
            <a:endParaRPr lang="en-US" altLang="zh-CN"/>
          </a:p>
        </p:txBody>
      </p:sp>
    </p:spTree>
    <p:extLst>
      <p:ext uri="{BB962C8B-B14F-4D97-AF65-F5344CB8AC3E}">
        <p14:creationId xmlns:p14="http://schemas.microsoft.com/office/powerpoint/2010/main" val="168718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a:ln/>
        </p:spPr>
        <p:txBody>
          <a:bodyPr/>
          <a:lstStyle>
            <a:lvl1pPr>
              <a:defRPr/>
            </a:lvl1pPr>
          </a:lstStyle>
          <a:p>
            <a:pPr>
              <a:defRPr/>
            </a:pPr>
            <a:fld id="{83C6DC49-FF4B-4545-8535-8EE161643106}" type="slidenum">
              <a:rPr lang="zh-CN" altLang="en-US"/>
              <a:pPr>
                <a:defRPr/>
              </a:pPr>
              <a:t>‹#›</a:t>
            </a:fld>
            <a:endParaRPr lang="en-US" altLang="zh-CN"/>
          </a:p>
        </p:txBody>
      </p:sp>
    </p:spTree>
    <p:extLst>
      <p:ext uri="{BB962C8B-B14F-4D97-AF65-F5344CB8AC3E}">
        <p14:creationId xmlns:p14="http://schemas.microsoft.com/office/powerpoint/2010/main" val="89959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a:ln/>
        </p:spPr>
        <p:txBody>
          <a:bodyPr/>
          <a:lstStyle>
            <a:lvl1pPr>
              <a:defRPr/>
            </a:lvl1pPr>
          </a:lstStyle>
          <a:p>
            <a:pPr>
              <a:defRPr/>
            </a:pPr>
            <a:fld id="{A34F6AA1-7645-4974-8670-EC62B1640161}" type="slidenum">
              <a:rPr lang="zh-CN" altLang="en-US"/>
              <a:pPr>
                <a:defRPr/>
              </a:pPr>
              <a:t>‹#›</a:t>
            </a:fld>
            <a:endParaRPr lang="en-US" altLang="zh-CN"/>
          </a:p>
        </p:txBody>
      </p:sp>
    </p:spTree>
    <p:extLst>
      <p:ext uri="{BB962C8B-B14F-4D97-AF65-F5344CB8AC3E}">
        <p14:creationId xmlns:p14="http://schemas.microsoft.com/office/powerpoint/2010/main" val="1023706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491"/>
          <p:cNvSpPr>
            <a:spLocks noChangeShapeType="1"/>
          </p:cNvSpPr>
          <p:nvPr/>
        </p:nvSpPr>
        <p:spPr bwMode="auto">
          <a:xfrm>
            <a:off x="1101725" y="1000125"/>
            <a:ext cx="7834313"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151002" name="Rectangle 474"/>
          <p:cNvSpPr>
            <a:spLocks noChangeArrowheads="1"/>
          </p:cNvSpPr>
          <p:nvPr/>
        </p:nvSpPr>
        <p:spPr bwMode="gray">
          <a:xfrm>
            <a:off x="269875" y="0"/>
            <a:ext cx="284163" cy="6889750"/>
          </a:xfrm>
          <a:prstGeom prst="rect">
            <a:avLst/>
          </a:prstGeom>
          <a:solidFill>
            <a:schemeClr val="accent2">
              <a:alpha val="79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3" name="Rectangle 475"/>
          <p:cNvSpPr>
            <a:spLocks noChangeArrowheads="1"/>
          </p:cNvSpPr>
          <p:nvPr/>
        </p:nvSpPr>
        <p:spPr bwMode="gray">
          <a:xfrm>
            <a:off x="-12700" y="0"/>
            <a:ext cx="330200" cy="6858000"/>
          </a:xfrm>
          <a:prstGeom prst="rect">
            <a:avLst/>
          </a:prstGeom>
          <a:gradFill rotWithShape="1">
            <a:gsLst>
              <a:gs pos="0">
                <a:schemeClr val="accent2">
                  <a:gamma/>
                  <a:shade val="28627"/>
                  <a:invGamma/>
                </a:schemeClr>
              </a:gs>
              <a:gs pos="100000">
                <a:schemeClr val="accent2"/>
              </a:gs>
            </a:gsLst>
            <a:lin ang="18900000" scaled="1"/>
          </a:gra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5" name="Rectangle 477"/>
          <p:cNvSpPr>
            <a:spLocks noChangeArrowheads="1"/>
          </p:cNvSpPr>
          <p:nvPr/>
        </p:nvSpPr>
        <p:spPr bwMode="gray">
          <a:xfrm>
            <a:off x="749300" y="-14288"/>
            <a:ext cx="71438" cy="6872288"/>
          </a:xfrm>
          <a:prstGeom prst="rect">
            <a:avLst/>
          </a:prstGeom>
          <a:solidFill>
            <a:schemeClr val="accent2">
              <a:alpha val="2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7" name="Rectangle 479"/>
          <p:cNvSpPr>
            <a:spLocks noChangeArrowheads="1"/>
          </p:cNvSpPr>
          <p:nvPr/>
        </p:nvSpPr>
        <p:spPr bwMode="gray">
          <a:xfrm>
            <a:off x="508000" y="0"/>
            <a:ext cx="168275" cy="6865938"/>
          </a:xfrm>
          <a:prstGeom prst="rect">
            <a:avLst/>
          </a:prstGeom>
          <a:solidFill>
            <a:schemeClr val="accent2">
              <a:alpha val="54117"/>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9" name="Rectangle 481"/>
          <p:cNvSpPr>
            <a:spLocks noChangeArrowheads="1"/>
          </p:cNvSpPr>
          <p:nvPr/>
        </p:nvSpPr>
        <p:spPr bwMode="gray">
          <a:xfrm>
            <a:off x="661988" y="0"/>
            <a:ext cx="114300" cy="6872288"/>
          </a:xfrm>
          <a:prstGeom prst="rect">
            <a:avLst/>
          </a:prstGeom>
          <a:solidFill>
            <a:schemeClr val="accent2">
              <a:alpha val="36862"/>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2" name="Rectangle 460"/>
          <p:cNvSpPr>
            <a:spLocks noGrp="1" noChangeArrowheads="1"/>
          </p:cNvSpPr>
          <p:nvPr>
            <p:ph type="title"/>
          </p:nvPr>
        </p:nvSpPr>
        <p:spPr bwMode="auto">
          <a:xfrm>
            <a:off x="1055688" y="65088"/>
            <a:ext cx="79581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按一下以編輯母片標題樣式</a:t>
            </a:r>
          </a:p>
        </p:txBody>
      </p:sp>
      <p:sp>
        <p:nvSpPr>
          <p:cNvPr id="1033" name="Rectangle 461"/>
          <p:cNvSpPr>
            <a:spLocks noGrp="1" noChangeArrowheads="1"/>
          </p:cNvSpPr>
          <p:nvPr>
            <p:ph type="body" idx="1"/>
          </p:nvPr>
        </p:nvSpPr>
        <p:spPr bwMode="auto">
          <a:xfrm>
            <a:off x="1030288" y="1163638"/>
            <a:ext cx="7961312" cy="536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按一下以編輯母片</a:t>
            </a:r>
          </a:p>
          <a:p>
            <a:pPr lvl="1"/>
            <a:r>
              <a:rPr lang="zh-CN" altLang="en-US"/>
              <a:t>第二層</a:t>
            </a:r>
          </a:p>
          <a:p>
            <a:pPr lvl="2"/>
            <a:r>
              <a:rPr lang="zh-CN" altLang="en-US"/>
              <a:t>第三層</a:t>
            </a:r>
          </a:p>
          <a:p>
            <a:pPr lvl="3"/>
            <a:r>
              <a:rPr lang="zh-CN" altLang="en-US"/>
              <a:t>第四層</a:t>
            </a:r>
          </a:p>
          <a:p>
            <a:pPr lvl="4"/>
            <a:r>
              <a:rPr lang="zh-CN" altLang="en-US"/>
              <a:t>第五層</a:t>
            </a:r>
          </a:p>
        </p:txBody>
      </p:sp>
      <p:sp>
        <p:nvSpPr>
          <p:cNvPr id="150990" name="Rectangle 462"/>
          <p:cNvSpPr>
            <a:spLocks noGrp="1" noChangeArrowheads="1"/>
          </p:cNvSpPr>
          <p:nvPr>
            <p:ph type="dt" sz="half" idx="2"/>
          </p:nvPr>
        </p:nvSpPr>
        <p:spPr bwMode="auto">
          <a:xfrm>
            <a:off x="1077913" y="6616700"/>
            <a:ext cx="21336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150991" name="Rectangle 463"/>
          <p:cNvSpPr>
            <a:spLocks noGrp="1" noChangeArrowheads="1"/>
          </p:cNvSpPr>
          <p:nvPr>
            <p:ph type="ftr" sz="quarter" idx="3"/>
          </p:nvPr>
        </p:nvSpPr>
        <p:spPr bwMode="auto">
          <a:xfrm>
            <a:off x="5838825" y="6616700"/>
            <a:ext cx="28956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b="0">
                <a:ea typeface="宋体" panose="02010600030101010101" pitchFamily="2" charset="-122"/>
              </a:defRPr>
            </a:lvl1pPr>
          </a:lstStyle>
          <a:p>
            <a:pPr>
              <a:defRPr/>
            </a:pPr>
            <a:endParaRPr lang="en-US" altLang="zh-CN"/>
          </a:p>
        </p:txBody>
      </p:sp>
      <p:sp>
        <p:nvSpPr>
          <p:cNvPr id="150992" name="Rectangle 464"/>
          <p:cNvSpPr>
            <a:spLocks noGrp="1" noChangeArrowheads="1"/>
          </p:cNvSpPr>
          <p:nvPr>
            <p:ph type="sldNum" sz="quarter" idx="4"/>
          </p:nvPr>
        </p:nvSpPr>
        <p:spPr bwMode="auto">
          <a:xfrm>
            <a:off x="4187825" y="6616700"/>
            <a:ext cx="661988"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ea typeface="宋体" panose="02010600030101010101" pitchFamily="2" charset="-122"/>
              </a:defRPr>
            </a:lvl1pPr>
          </a:lstStyle>
          <a:p>
            <a:pPr>
              <a:defRPr/>
            </a:pPr>
            <a:fld id="{5BA4AF4B-91E7-4363-9BEC-897795207D9D}" type="slidenum">
              <a:rPr lang="zh-CN" altLang="en-US"/>
              <a:pPr>
                <a:defRPr/>
              </a:pPr>
              <a:t>‹#›</a:t>
            </a:fld>
            <a:endParaRPr lang="en-US" altLang="zh-CN"/>
          </a:p>
        </p:txBody>
      </p:sp>
      <p:sp>
        <p:nvSpPr>
          <p:cNvPr id="1037" name="Oval 508"/>
          <p:cNvSpPr>
            <a:spLocks noChangeArrowheads="1"/>
          </p:cNvSpPr>
          <p:nvPr/>
        </p:nvSpPr>
        <p:spPr bwMode="gray">
          <a:xfrm>
            <a:off x="438150" y="1892300"/>
            <a:ext cx="619125" cy="614363"/>
          </a:xfrm>
          <a:prstGeom prst="ellipse">
            <a:avLst/>
          </a:prstGeom>
          <a:blipFill dpi="0" rotWithShape="1">
            <a:blip r:embed="rId14" cstate="print"/>
            <a:srcRect/>
            <a:stretch>
              <a:fillRect/>
            </a:stretch>
          </a:blipFill>
          <a:ln w="28575" algn="ctr">
            <a:solidFill>
              <a:srgbClr val="F8F8F8">
                <a:alpha val="70195"/>
              </a:srgbClr>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8" name="Oval 511"/>
          <p:cNvSpPr>
            <a:spLocks noChangeArrowheads="1"/>
          </p:cNvSpPr>
          <p:nvPr/>
        </p:nvSpPr>
        <p:spPr bwMode="gray">
          <a:xfrm>
            <a:off x="442913" y="315913"/>
            <a:ext cx="603250" cy="596900"/>
          </a:xfrm>
          <a:prstGeom prst="ellipse">
            <a:avLst/>
          </a:prstGeom>
          <a:blipFill dpi="0" rotWithShape="1">
            <a:blip r:embed="rId15" cstate="print"/>
            <a:srcRect/>
            <a:stretch>
              <a:fillRect/>
            </a:stretch>
          </a:blipFill>
          <a:ln w="57150" algn="ctr">
            <a:solidFill>
              <a:srgbClr val="F8F8F8">
                <a:alpha val="70195"/>
              </a:srgbClr>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9" name="Oval 515"/>
          <p:cNvSpPr>
            <a:spLocks noChangeArrowheads="1"/>
          </p:cNvSpPr>
          <p:nvPr/>
        </p:nvSpPr>
        <p:spPr bwMode="gray">
          <a:xfrm>
            <a:off x="430213" y="1128713"/>
            <a:ext cx="603250" cy="593725"/>
          </a:xfrm>
          <a:prstGeom prst="ellipse">
            <a:avLst/>
          </a:prstGeom>
          <a:blipFill dpi="0" rotWithShape="1">
            <a:blip r:embed="rId16" cstate="print"/>
            <a:srcRect/>
            <a:stretch>
              <a:fillRect/>
            </a:stretch>
          </a:blipFill>
          <a:ln w="38100" algn="ctr">
            <a:solidFill>
              <a:srgbClr val="F8F8F8">
                <a:alpha val="70195"/>
              </a:srgbClr>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27"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51003"/>
                                        </p:tgtEl>
                                        <p:attrNameLst>
                                          <p:attrName>style.visibility</p:attrName>
                                        </p:attrNameLst>
                                      </p:cBhvr>
                                      <p:to>
                                        <p:strVal val="visible"/>
                                      </p:to>
                                    </p:set>
                                    <p:animEffect transition="in" filter="wipe(up)">
                                      <p:cBhvr>
                                        <p:cTn id="7" dur="500"/>
                                        <p:tgtEl>
                                          <p:spTgt spid="151003"/>
                                        </p:tgtEl>
                                      </p:cBhvr>
                                    </p:animEffect>
                                  </p:childTnLst>
                                </p:cTn>
                              </p:par>
                              <p:par>
                                <p:cTn id="8" presetID="22" presetClass="entr" presetSubtype="1" fill="hold" nodeType="withEffect">
                                  <p:stCondLst>
                                    <p:cond delay="200"/>
                                  </p:stCondLst>
                                  <p:childTnLst>
                                    <p:set>
                                      <p:cBhvr>
                                        <p:cTn id="9" dur="1" fill="hold">
                                          <p:stCondLst>
                                            <p:cond delay="0"/>
                                          </p:stCondLst>
                                        </p:cTn>
                                        <p:tgtEl>
                                          <p:spTgt spid="151002"/>
                                        </p:tgtEl>
                                        <p:attrNameLst>
                                          <p:attrName>style.visibility</p:attrName>
                                        </p:attrNameLst>
                                      </p:cBhvr>
                                      <p:to>
                                        <p:strVal val="visible"/>
                                      </p:to>
                                    </p:set>
                                    <p:animEffect transition="in" filter="wipe(up)">
                                      <p:cBhvr>
                                        <p:cTn id="10" dur="500"/>
                                        <p:tgtEl>
                                          <p:spTgt spid="151002"/>
                                        </p:tgtEl>
                                      </p:cBhvr>
                                    </p:animEffect>
                                  </p:childTnLst>
                                </p:cTn>
                              </p:par>
                              <p:par>
                                <p:cTn id="11" presetID="22" presetClass="entr" presetSubtype="1" fill="hold" nodeType="withEffect">
                                  <p:stCondLst>
                                    <p:cond delay="800"/>
                                  </p:stCondLst>
                                  <p:childTnLst>
                                    <p:set>
                                      <p:cBhvr>
                                        <p:cTn id="12" dur="1" fill="hold">
                                          <p:stCondLst>
                                            <p:cond delay="0"/>
                                          </p:stCondLst>
                                        </p:cTn>
                                        <p:tgtEl>
                                          <p:spTgt spid="151007"/>
                                        </p:tgtEl>
                                        <p:attrNameLst>
                                          <p:attrName>style.visibility</p:attrName>
                                        </p:attrNameLst>
                                      </p:cBhvr>
                                      <p:to>
                                        <p:strVal val="visible"/>
                                      </p:to>
                                    </p:set>
                                    <p:animEffect transition="in" filter="wipe(up)">
                                      <p:cBhvr>
                                        <p:cTn id="13" dur="500"/>
                                        <p:tgtEl>
                                          <p:spTgt spid="151007"/>
                                        </p:tgtEl>
                                      </p:cBhvr>
                                    </p:animEffect>
                                  </p:childTnLst>
                                </p:cTn>
                              </p:par>
                              <p:par>
                                <p:cTn id="14" presetID="47" presetClass="entr" presetSubtype="0" fill="hold" nodeType="withEffect">
                                  <p:stCondLst>
                                    <p:cond delay="1500"/>
                                  </p:stCondLst>
                                  <p:childTnLst>
                                    <p:set>
                                      <p:cBhvr>
                                        <p:cTn id="15" dur="1" fill="hold">
                                          <p:stCondLst>
                                            <p:cond delay="0"/>
                                          </p:stCondLst>
                                        </p:cTn>
                                        <p:tgtEl>
                                          <p:spTgt spid="151009"/>
                                        </p:tgtEl>
                                        <p:attrNameLst>
                                          <p:attrName>style.visibility</p:attrName>
                                        </p:attrNameLst>
                                      </p:cBhvr>
                                      <p:to>
                                        <p:strVal val="visible"/>
                                      </p:to>
                                    </p:set>
                                    <p:animEffect transition="in" filter="fade">
                                      <p:cBhvr>
                                        <p:cTn id="16" dur="500"/>
                                        <p:tgtEl>
                                          <p:spTgt spid="151009"/>
                                        </p:tgtEl>
                                      </p:cBhvr>
                                    </p:animEffect>
                                    <p:anim calcmode="lin" valueType="num">
                                      <p:cBhvr>
                                        <p:cTn id="17" dur="500" fill="hold"/>
                                        <p:tgtEl>
                                          <p:spTgt spid="151009"/>
                                        </p:tgtEl>
                                        <p:attrNameLst>
                                          <p:attrName>ppt_x</p:attrName>
                                        </p:attrNameLst>
                                      </p:cBhvr>
                                      <p:tavLst>
                                        <p:tav tm="0">
                                          <p:val>
                                            <p:strVal val="#ppt_x"/>
                                          </p:val>
                                        </p:tav>
                                        <p:tav tm="100000">
                                          <p:val>
                                            <p:strVal val="#ppt_x"/>
                                          </p:val>
                                        </p:tav>
                                      </p:tavLst>
                                    </p:anim>
                                    <p:anim calcmode="lin" valueType="num">
                                      <p:cBhvr>
                                        <p:cTn id="18" dur="500" fill="hold"/>
                                        <p:tgtEl>
                                          <p:spTgt spid="151009"/>
                                        </p:tgtEl>
                                        <p:attrNameLst>
                                          <p:attrName>ppt_y</p:attrName>
                                        </p:attrNameLst>
                                      </p:cBhvr>
                                      <p:tavLst>
                                        <p:tav tm="0">
                                          <p:val>
                                            <p:strVal val="#ppt_y-.1"/>
                                          </p:val>
                                        </p:tav>
                                        <p:tav tm="100000">
                                          <p:val>
                                            <p:strVal val="#ppt_y"/>
                                          </p:val>
                                        </p:tav>
                                      </p:tavLst>
                                    </p:anim>
                                  </p:childTnLst>
                                </p:cTn>
                              </p:par>
                              <p:par>
                                <p:cTn id="19" presetID="47" presetClass="entr" presetSubtype="0" fill="hold" nodeType="withEffect">
                                  <p:stCondLst>
                                    <p:cond delay="2300"/>
                                  </p:stCondLst>
                                  <p:childTnLst>
                                    <p:set>
                                      <p:cBhvr>
                                        <p:cTn id="20" dur="1" fill="hold">
                                          <p:stCondLst>
                                            <p:cond delay="0"/>
                                          </p:stCondLst>
                                        </p:cTn>
                                        <p:tgtEl>
                                          <p:spTgt spid="151005"/>
                                        </p:tgtEl>
                                        <p:attrNameLst>
                                          <p:attrName>style.visibility</p:attrName>
                                        </p:attrNameLst>
                                      </p:cBhvr>
                                      <p:to>
                                        <p:strVal val="visible"/>
                                      </p:to>
                                    </p:set>
                                    <p:animEffect transition="in" filter="fade">
                                      <p:cBhvr>
                                        <p:cTn id="21" dur="500"/>
                                        <p:tgtEl>
                                          <p:spTgt spid="151005"/>
                                        </p:tgtEl>
                                      </p:cBhvr>
                                    </p:animEffect>
                                    <p:anim calcmode="lin" valueType="num">
                                      <p:cBhvr>
                                        <p:cTn id="22" dur="500" fill="hold"/>
                                        <p:tgtEl>
                                          <p:spTgt spid="151005"/>
                                        </p:tgtEl>
                                        <p:attrNameLst>
                                          <p:attrName>ppt_x</p:attrName>
                                        </p:attrNameLst>
                                      </p:cBhvr>
                                      <p:tavLst>
                                        <p:tav tm="0">
                                          <p:val>
                                            <p:strVal val="#ppt_x"/>
                                          </p:val>
                                        </p:tav>
                                        <p:tav tm="100000">
                                          <p:val>
                                            <p:strVal val="#ppt_x"/>
                                          </p:val>
                                        </p:tav>
                                      </p:tavLst>
                                    </p:anim>
                                    <p:anim calcmode="lin" valueType="num">
                                      <p:cBhvr>
                                        <p:cTn id="23" dur="500" fill="hold"/>
                                        <p:tgtEl>
                                          <p:spTgt spid="151005"/>
                                        </p:tgtEl>
                                        <p:attrNameLst>
                                          <p:attrName>ppt_y</p:attrName>
                                        </p:attrNameLst>
                                      </p:cBhvr>
                                      <p:tavLst>
                                        <p:tav tm="0">
                                          <p:val>
                                            <p:strVal val="#ppt_y-.1"/>
                                          </p:val>
                                        </p:tav>
                                        <p:tav tm="100000">
                                          <p:val>
                                            <p:strVal val="#ppt_y"/>
                                          </p:val>
                                        </p:tav>
                                      </p:tavLst>
                                    </p:anim>
                                  </p:childTnLst>
                                </p:cTn>
                              </p:par>
                            </p:childTnLst>
                          </p:cTn>
                        </p:par>
                        <p:par>
                          <p:cTn id="24" fill="hold" nodeType="afterGroup">
                            <p:stCondLst>
                              <p:cond delay="2800"/>
                            </p:stCondLst>
                            <p:childTnLst>
                              <p:par>
                                <p:cTn id="25" presetID="6" presetClass="emph" presetSubtype="0" fill="hold" nodeType="afterEffect">
                                  <p:stCondLst>
                                    <p:cond delay="0"/>
                                  </p:stCondLst>
                                  <p:childTnLst>
                                    <p:animScale>
                                      <p:cBhvr>
                                        <p:cTn id="26" dur="500" fill="hold"/>
                                        <p:tgtEl>
                                          <p:spTgt spid="151003"/>
                                        </p:tgtEl>
                                      </p:cBhvr>
                                      <p:by x="150000" y="150000"/>
                                    </p:animScale>
                                  </p:childTnLst>
                                </p:cTn>
                              </p:par>
                              <p:par>
                                <p:cTn id="27" presetID="6" presetClass="emph" presetSubtype="0" fill="hold" nodeType="withEffect">
                                  <p:stCondLst>
                                    <p:cond delay="400"/>
                                  </p:stCondLst>
                                  <p:childTnLst>
                                    <p:animScale>
                                      <p:cBhvr>
                                        <p:cTn id="28" dur="500" fill="hold"/>
                                        <p:tgtEl>
                                          <p:spTgt spid="151007"/>
                                        </p:tgtEl>
                                      </p:cBhvr>
                                      <p:by x="150000" y="150000"/>
                                    </p:animScale>
                                  </p:childTnLst>
                                </p:cTn>
                              </p:par>
                              <p:par>
                                <p:cTn id="29" presetID="6" presetClass="emph" presetSubtype="0" fill="hold" nodeType="withEffect">
                                  <p:stCondLst>
                                    <p:cond delay="1100"/>
                                  </p:stCondLst>
                                  <p:childTnLst>
                                    <p:animScale>
                                      <p:cBhvr>
                                        <p:cTn id="30" dur="500" fill="hold"/>
                                        <p:tgtEl>
                                          <p:spTgt spid="151009"/>
                                        </p:tgtEl>
                                      </p:cBhvr>
                                      <p:by x="150000" y="150000"/>
                                    </p:animScale>
                                  </p:childTnLst>
                                </p:cTn>
                              </p:par>
                              <p:par>
                                <p:cTn id="31" presetID="6" presetClass="emph" presetSubtype="0" fill="hold" nodeType="withEffect">
                                  <p:stCondLst>
                                    <p:cond delay="1700"/>
                                  </p:stCondLst>
                                  <p:childTnLst>
                                    <p:animScale>
                                      <p:cBhvr>
                                        <p:cTn id="32" dur="500" fill="hold"/>
                                        <p:tgtEl>
                                          <p:spTgt spid="151005"/>
                                        </p:tgtEl>
                                      </p:cBhvr>
                                      <p:by x="150000" y="150000"/>
                                    </p:animScale>
                                  </p:childTnLst>
                                </p:cTn>
                              </p:par>
                            </p:childTnLst>
                          </p:cTn>
                        </p:par>
                        <p:par>
                          <p:cTn id="33" fill="hold" nodeType="afterGroup">
                            <p:stCondLst>
                              <p:cond delay="5000"/>
                            </p:stCondLst>
                            <p:childTnLst>
                              <p:par>
                                <p:cTn id="34" presetID="6" presetClass="emph" presetSubtype="0" fill="hold" nodeType="afterEffect">
                                  <p:stCondLst>
                                    <p:cond delay="0"/>
                                  </p:stCondLst>
                                  <p:childTnLst>
                                    <p:animScale>
                                      <p:cBhvr>
                                        <p:cTn id="35" dur="500" fill="hold"/>
                                        <p:tgtEl>
                                          <p:spTgt spid="15100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panose="020B0604020202020204" pitchFamily="34" charset="0"/>
        </a:defRPr>
      </a:lvl2pPr>
      <a:lvl3pPr algn="l" rtl="0" eaLnBrk="0" fontAlgn="base" hangingPunct="0">
        <a:spcBef>
          <a:spcPct val="0"/>
        </a:spcBef>
        <a:spcAft>
          <a:spcPct val="0"/>
        </a:spcAft>
        <a:defRPr sz="4000" b="1">
          <a:solidFill>
            <a:schemeClr val="tx2"/>
          </a:solidFill>
          <a:latin typeface="Arial" panose="020B0604020202020204" pitchFamily="34" charset="0"/>
        </a:defRPr>
      </a:lvl3pPr>
      <a:lvl4pPr algn="l" rtl="0" eaLnBrk="0" fontAlgn="base" hangingPunct="0">
        <a:spcBef>
          <a:spcPct val="0"/>
        </a:spcBef>
        <a:spcAft>
          <a:spcPct val="0"/>
        </a:spcAft>
        <a:defRPr sz="4000" b="1">
          <a:solidFill>
            <a:schemeClr val="tx2"/>
          </a:solidFill>
          <a:latin typeface="Arial" panose="020B0604020202020204" pitchFamily="34" charset="0"/>
        </a:defRPr>
      </a:lvl4pPr>
      <a:lvl5pPr algn="l" rtl="0" eaLnBrk="0" fontAlgn="base" hangingPunct="0">
        <a:spcBef>
          <a:spcPct val="0"/>
        </a:spcBef>
        <a:spcAft>
          <a:spcPct val="0"/>
        </a:spcAft>
        <a:defRPr sz="4000" b="1">
          <a:solidFill>
            <a:schemeClr val="tx2"/>
          </a:solidFill>
          <a:latin typeface="Arial" panose="020B0604020202020204" pitchFamily="34" charset="0"/>
        </a:defRPr>
      </a:lvl5pPr>
      <a:lvl6pPr marL="457200" algn="l" rtl="0" fontAlgn="base">
        <a:spcBef>
          <a:spcPct val="0"/>
        </a:spcBef>
        <a:spcAft>
          <a:spcPct val="0"/>
        </a:spcAft>
        <a:defRPr sz="4000" b="1">
          <a:solidFill>
            <a:schemeClr val="tx2"/>
          </a:solidFill>
          <a:latin typeface="Arial" panose="020B0604020202020204" pitchFamily="34" charset="0"/>
        </a:defRPr>
      </a:lvl6pPr>
      <a:lvl7pPr marL="914400" algn="l" rtl="0" fontAlgn="base">
        <a:spcBef>
          <a:spcPct val="0"/>
        </a:spcBef>
        <a:spcAft>
          <a:spcPct val="0"/>
        </a:spcAft>
        <a:defRPr sz="4000" b="1">
          <a:solidFill>
            <a:schemeClr val="tx2"/>
          </a:solidFill>
          <a:latin typeface="Arial" panose="020B0604020202020204" pitchFamily="34" charset="0"/>
        </a:defRPr>
      </a:lvl7pPr>
      <a:lvl8pPr marL="1371600" algn="l" rtl="0" fontAlgn="base">
        <a:spcBef>
          <a:spcPct val="0"/>
        </a:spcBef>
        <a:spcAft>
          <a:spcPct val="0"/>
        </a:spcAft>
        <a:defRPr sz="4000" b="1">
          <a:solidFill>
            <a:schemeClr val="tx2"/>
          </a:solidFill>
          <a:latin typeface="Arial" panose="020B0604020202020204" pitchFamily="34" charset="0"/>
        </a:defRPr>
      </a:lvl8pPr>
      <a:lvl9pPr marL="1828800" algn="l" rtl="0" fontAlgn="base">
        <a:spcBef>
          <a:spcPct val="0"/>
        </a:spcBef>
        <a:spcAft>
          <a:spcPct val="0"/>
        </a:spcAft>
        <a:defRPr sz="40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409" name="Rectangle 41"/>
          <p:cNvSpPr>
            <a:spLocks noGrp="1" noChangeArrowheads="1"/>
          </p:cNvSpPr>
          <p:nvPr>
            <p:ph type="ctrTitle"/>
          </p:nvPr>
        </p:nvSpPr>
        <p:spPr>
          <a:xfrm>
            <a:off x="3250408" y="1853348"/>
            <a:ext cx="5526088" cy="1470025"/>
          </a:xfrm>
          <a:effectLst>
            <a:outerShdw dist="17961" dir="2700000" algn="ctr" rotWithShape="0">
              <a:srgbClr val="F8F8F8">
                <a:alpha val="50000"/>
              </a:srgbClr>
            </a:outerShdw>
          </a:effectLst>
        </p:spPr>
        <p:txBody>
          <a:bodyPr/>
          <a:lstStyle/>
          <a:p>
            <a:pPr eaLnBrk="1" hangingPunct="1">
              <a:defRPr/>
            </a:pPr>
            <a:r>
              <a:rPr lang="zh-CN" altLang="en-US" sz="5400" dirty="0">
                <a:solidFill>
                  <a:schemeClr val="tx1"/>
                </a:solidFill>
                <a:effectLst>
                  <a:outerShdw blurRad="38100" dist="38100" dir="2700000" algn="tl">
                    <a:srgbClr val="000000">
                      <a:alpha val="43137"/>
                    </a:srgbClr>
                  </a:outerShdw>
                </a:effectLst>
                <a:ea typeface="宋体" panose="02010600030101010101" pitchFamily="2" charset="-122"/>
              </a:rPr>
              <a:t>期末复习</a:t>
            </a:r>
          </a:p>
        </p:txBody>
      </p:sp>
      <p:grpSp>
        <p:nvGrpSpPr>
          <p:cNvPr id="442418" name="Group 50"/>
          <p:cNvGrpSpPr>
            <a:grpSpLocks/>
          </p:cNvGrpSpPr>
          <p:nvPr/>
        </p:nvGrpSpPr>
        <p:grpSpPr bwMode="auto">
          <a:xfrm>
            <a:off x="5780088" y="5492750"/>
            <a:ext cx="669925" cy="654050"/>
            <a:chOff x="4027" y="3016"/>
            <a:chExt cx="515" cy="505"/>
          </a:xfrm>
        </p:grpSpPr>
        <p:sp>
          <p:nvSpPr>
            <p:cNvPr id="442419" name="Oval 51"/>
            <p:cNvSpPr>
              <a:spLocks noChangeArrowheads="1"/>
            </p:cNvSpPr>
            <p:nvPr/>
          </p:nvSpPr>
          <p:spPr bwMode="gray">
            <a:xfrm>
              <a:off x="4027" y="3016"/>
              <a:ext cx="515" cy="505"/>
            </a:xfrm>
            <a:prstGeom prst="ellipse">
              <a:avLst/>
            </a:prstGeom>
            <a:gradFill rotWithShape="1">
              <a:gsLst>
                <a:gs pos="0">
                  <a:schemeClr val="hlink">
                    <a:gamma/>
                    <a:shade val="44314"/>
                    <a:invGamma/>
                  </a:schemeClr>
                </a:gs>
                <a:gs pos="50000">
                  <a:schemeClr val="hlink"/>
                </a:gs>
                <a:gs pos="100000">
                  <a:schemeClr val="hlink">
                    <a:gamma/>
                    <a:shade val="44314"/>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5131" name="Picture 52" descr="sphere_highl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2421" name="Group 53"/>
          <p:cNvGrpSpPr>
            <a:grpSpLocks/>
          </p:cNvGrpSpPr>
          <p:nvPr/>
        </p:nvGrpSpPr>
        <p:grpSpPr bwMode="auto">
          <a:xfrm>
            <a:off x="7170738" y="5029200"/>
            <a:ext cx="349250" cy="339725"/>
            <a:chOff x="4027" y="3016"/>
            <a:chExt cx="515" cy="505"/>
          </a:xfrm>
        </p:grpSpPr>
        <p:sp>
          <p:nvSpPr>
            <p:cNvPr id="442422" name="Oval 54"/>
            <p:cNvSpPr>
              <a:spLocks noChangeArrowheads="1"/>
            </p:cNvSpPr>
            <p:nvPr/>
          </p:nvSpPr>
          <p:spPr bwMode="gray">
            <a:xfrm>
              <a:off x="4027" y="3016"/>
              <a:ext cx="515" cy="505"/>
            </a:xfrm>
            <a:prstGeom prst="ellipse">
              <a:avLst/>
            </a:prstGeom>
            <a:gradFill rotWithShape="1">
              <a:gsLst>
                <a:gs pos="0">
                  <a:schemeClr val="folHlink">
                    <a:gamma/>
                    <a:shade val="44314"/>
                    <a:invGamma/>
                  </a:schemeClr>
                </a:gs>
                <a:gs pos="50000">
                  <a:schemeClr val="folHlink"/>
                </a:gs>
                <a:gs pos="100000">
                  <a:schemeClr val="folHlink">
                    <a:gamma/>
                    <a:shade val="44314"/>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5129" name="Picture 55" descr="sphere_highligh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2424" name="Oval 56"/>
          <p:cNvSpPr>
            <a:spLocks noChangeArrowheads="1"/>
          </p:cNvSpPr>
          <p:nvPr/>
        </p:nvSpPr>
        <p:spPr bwMode="gray">
          <a:xfrm>
            <a:off x="3960813" y="4986338"/>
            <a:ext cx="1082675" cy="1071562"/>
          </a:xfrm>
          <a:prstGeom prst="ellipse">
            <a:avLst/>
          </a:prstGeom>
          <a:blipFill dpi="0" rotWithShape="1">
            <a:blip r:embed="rId5" cstate="print"/>
            <a:srcRect/>
            <a:stretch>
              <a:fillRect/>
            </a:stretch>
          </a:blipFill>
          <a:ln w="28575"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42425" name="Oval 57"/>
          <p:cNvSpPr>
            <a:spLocks noChangeArrowheads="1"/>
          </p:cNvSpPr>
          <p:nvPr/>
        </p:nvSpPr>
        <p:spPr bwMode="gray">
          <a:xfrm>
            <a:off x="371475" y="536575"/>
            <a:ext cx="2759075" cy="2730500"/>
          </a:xfrm>
          <a:prstGeom prst="ellipse">
            <a:avLst/>
          </a:prstGeom>
          <a:blipFill dpi="0" rotWithShape="1">
            <a:blip r:embed="rId6" cstate="print"/>
            <a:srcRect/>
            <a:stretch>
              <a:fillRect/>
            </a:stretch>
          </a:blipFill>
          <a:ln w="7620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42426" name="Oval 58"/>
          <p:cNvSpPr>
            <a:spLocks noChangeArrowheads="1"/>
          </p:cNvSpPr>
          <p:nvPr/>
        </p:nvSpPr>
        <p:spPr bwMode="gray">
          <a:xfrm>
            <a:off x="1941513" y="3600450"/>
            <a:ext cx="1911350" cy="1892300"/>
          </a:xfrm>
          <a:prstGeom prst="ellipse">
            <a:avLst/>
          </a:prstGeom>
          <a:blipFill dpi="0" rotWithShape="1">
            <a:blip r:embed="rId7" cstate="print"/>
            <a:srcRect/>
            <a:stretch>
              <a:fillRect/>
            </a:stretch>
          </a:blipFill>
          <a:ln w="5715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2200"/>
                                  </p:stCondLst>
                                  <p:childTnLst>
                                    <p:set>
                                      <p:cBhvr>
                                        <p:cTn id="6" dur="1" fill="hold">
                                          <p:stCondLst>
                                            <p:cond delay="0"/>
                                          </p:stCondLst>
                                        </p:cTn>
                                        <p:tgtEl>
                                          <p:spTgt spid="442421"/>
                                        </p:tgtEl>
                                        <p:attrNameLst>
                                          <p:attrName>style.visibility</p:attrName>
                                        </p:attrNameLst>
                                      </p:cBhvr>
                                      <p:to>
                                        <p:strVal val="visible"/>
                                      </p:to>
                                    </p:set>
                                    <p:anim calcmode="lin" valueType="num">
                                      <p:cBhvr>
                                        <p:cTn id="7" dur="1000" fill="hold"/>
                                        <p:tgtEl>
                                          <p:spTgt spid="442421"/>
                                        </p:tgtEl>
                                        <p:attrNameLst>
                                          <p:attrName>ppt_w</p:attrName>
                                        </p:attrNameLst>
                                      </p:cBhvr>
                                      <p:tavLst>
                                        <p:tav tm="0">
                                          <p:val>
                                            <p:fltVal val="0"/>
                                          </p:val>
                                        </p:tav>
                                        <p:tav tm="100000">
                                          <p:val>
                                            <p:strVal val="#ppt_w"/>
                                          </p:val>
                                        </p:tav>
                                      </p:tavLst>
                                    </p:anim>
                                    <p:anim calcmode="lin" valueType="num">
                                      <p:cBhvr>
                                        <p:cTn id="8" dur="1000" fill="hold"/>
                                        <p:tgtEl>
                                          <p:spTgt spid="442421"/>
                                        </p:tgtEl>
                                        <p:attrNameLst>
                                          <p:attrName>ppt_h</p:attrName>
                                        </p:attrNameLst>
                                      </p:cBhvr>
                                      <p:tavLst>
                                        <p:tav tm="0">
                                          <p:val>
                                            <p:fltVal val="0"/>
                                          </p:val>
                                        </p:tav>
                                        <p:tav tm="100000">
                                          <p:val>
                                            <p:strVal val="#ppt_h"/>
                                          </p:val>
                                        </p:tav>
                                      </p:tavLst>
                                    </p:anim>
                                    <p:animEffect transition="in" filter="fade">
                                      <p:cBhvr>
                                        <p:cTn id="9" dur="1000"/>
                                        <p:tgtEl>
                                          <p:spTgt spid="442421"/>
                                        </p:tgtEl>
                                      </p:cBhvr>
                                    </p:animEffect>
                                  </p:childTnLst>
                                </p:cTn>
                              </p:par>
                              <p:par>
                                <p:cTn id="10" presetID="37" presetClass="path" presetSubtype="0" accel="50000" decel="50000" fill="hold" nodeType="withEffect">
                                  <p:stCondLst>
                                    <p:cond delay="2300"/>
                                  </p:stCondLst>
                                  <p:childTnLst>
                                    <p:animMotion origin="layout" path="M 0.0559 -0.10479 C 0.0559 -0.10456 0.05156 -0.05136 0.0401 -0.02661 C 0.02864 -0.00185 -0.00226 0.00462 -0.0184 -0.00579 " pathEditMode="relative" rAng="0" ptsTypes="fsf">
                                      <p:cBhvr>
                                        <p:cTn id="11" dur="1000" fill="hold"/>
                                        <p:tgtEl>
                                          <p:spTgt spid="442421"/>
                                        </p:tgtEl>
                                        <p:attrNameLst>
                                          <p:attrName>ppt_x</p:attrName>
                                          <p:attrName>ppt_y</p:attrName>
                                        </p:attrNameLst>
                                      </p:cBhvr>
                                      <p:rCtr x="-3715" y="5459"/>
                                    </p:animMotion>
                                  </p:childTnLst>
                                </p:cTn>
                              </p:par>
                              <p:par>
                                <p:cTn id="12" presetID="53" presetClass="entr" presetSubtype="0" fill="hold" nodeType="withEffect">
                                  <p:stCondLst>
                                    <p:cond delay="2800"/>
                                  </p:stCondLst>
                                  <p:childTnLst>
                                    <p:set>
                                      <p:cBhvr>
                                        <p:cTn id="13" dur="1" fill="hold">
                                          <p:stCondLst>
                                            <p:cond delay="0"/>
                                          </p:stCondLst>
                                        </p:cTn>
                                        <p:tgtEl>
                                          <p:spTgt spid="442418"/>
                                        </p:tgtEl>
                                        <p:attrNameLst>
                                          <p:attrName>style.visibility</p:attrName>
                                        </p:attrNameLst>
                                      </p:cBhvr>
                                      <p:to>
                                        <p:strVal val="visible"/>
                                      </p:to>
                                    </p:set>
                                    <p:anim calcmode="lin" valueType="num">
                                      <p:cBhvr>
                                        <p:cTn id="14" dur="1000" fill="hold"/>
                                        <p:tgtEl>
                                          <p:spTgt spid="442418"/>
                                        </p:tgtEl>
                                        <p:attrNameLst>
                                          <p:attrName>ppt_w</p:attrName>
                                        </p:attrNameLst>
                                      </p:cBhvr>
                                      <p:tavLst>
                                        <p:tav tm="0">
                                          <p:val>
                                            <p:fltVal val="0"/>
                                          </p:val>
                                        </p:tav>
                                        <p:tav tm="100000">
                                          <p:val>
                                            <p:strVal val="#ppt_w"/>
                                          </p:val>
                                        </p:tav>
                                      </p:tavLst>
                                    </p:anim>
                                    <p:anim calcmode="lin" valueType="num">
                                      <p:cBhvr>
                                        <p:cTn id="15" dur="1000" fill="hold"/>
                                        <p:tgtEl>
                                          <p:spTgt spid="442418"/>
                                        </p:tgtEl>
                                        <p:attrNameLst>
                                          <p:attrName>ppt_h</p:attrName>
                                        </p:attrNameLst>
                                      </p:cBhvr>
                                      <p:tavLst>
                                        <p:tav tm="0">
                                          <p:val>
                                            <p:fltVal val="0"/>
                                          </p:val>
                                        </p:tav>
                                        <p:tav tm="100000">
                                          <p:val>
                                            <p:strVal val="#ppt_h"/>
                                          </p:val>
                                        </p:tav>
                                      </p:tavLst>
                                    </p:anim>
                                    <p:animEffect transition="in" filter="fade">
                                      <p:cBhvr>
                                        <p:cTn id="16" dur="1000"/>
                                        <p:tgtEl>
                                          <p:spTgt spid="442418"/>
                                        </p:tgtEl>
                                      </p:cBhvr>
                                    </p:animEffect>
                                  </p:childTnLst>
                                </p:cTn>
                              </p:par>
                              <p:par>
                                <p:cTn id="17" presetID="37" presetClass="path" presetSubtype="0" accel="50000" decel="50000" fill="hold" nodeType="withEffect">
                                  <p:stCondLst>
                                    <p:cond delay="2800"/>
                                  </p:stCondLst>
                                  <p:childTnLst>
                                    <p:animMotion origin="layout" path="M 0.14236 -0.15476 C 0.14236 -0.15452 0.12535 -0.04603 0.10382 -0.01758 C 0.08229 0.01087 0.00382 0.02244 -0.0342 0.01874 " pathEditMode="relative" rAng="0" ptsTypes="fsf">
                                      <p:cBhvr>
                                        <p:cTn id="18" dur="1000" fill="hold"/>
                                        <p:tgtEl>
                                          <p:spTgt spid="442418"/>
                                        </p:tgtEl>
                                        <p:attrNameLst>
                                          <p:attrName>ppt_x</p:attrName>
                                          <p:attrName>ppt_y</p:attrName>
                                        </p:attrNameLst>
                                      </p:cBhvr>
                                      <p:rCtr x="-8837" y="8860"/>
                                    </p:animMotion>
                                  </p:childTnLst>
                                </p:cTn>
                              </p:par>
                            </p:childTnLst>
                          </p:cTn>
                        </p:par>
                        <p:par>
                          <p:cTn id="19" fill="hold" nodeType="afterGroup">
                            <p:stCondLst>
                              <p:cond delay="3800"/>
                            </p:stCondLst>
                            <p:childTnLst>
                              <p:par>
                                <p:cTn id="20" presetID="10" presetClass="entr" presetSubtype="0" fill="hold" nodeType="afterEffect">
                                  <p:stCondLst>
                                    <p:cond delay="0"/>
                                  </p:stCondLst>
                                  <p:childTnLst>
                                    <p:set>
                                      <p:cBhvr>
                                        <p:cTn id="21" dur="1" fill="hold">
                                          <p:stCondLst>
                                            <p:cond delay="0"/>
                                          </p:stCondLst>
                                        </p:cTn>
                                        <p:tgtEl>
                                          <p:spTgt spid="442424"/>
                                        </p:tgtEl>
                                        <p:attrNameLst>
                                          <p:attrName>style.visibility</p:attrName>
                                        </p:attrNameLst>
                                      </p:cBhvr>
                                      <p:to>
                                        <p:strVal val="visible"/>
                                      </p:to>
                                    </p:set>
                                    <p:animEffect transition="in" filter="fade">
                                      <p:cBhvr>
                                        <p:cTn id="22" dur="1000"/>
                                        <p:tgtEl>
                                          <p:spTgt spid="442424"/>
                                        </p:tgtEl>
                                      </p:cBhvr>
                                    </p:animEffect>
                                  </p:childTnLst>
                                </p:cTn>
                              </p:par>
                            </p:childTnLst>
                          </p:cTn>
                        </p:par>
                        <p:par>
                          <p:cTn id="23" fill="hold" nodeType="afterGroup">
                            <p:stCondLst>
                              <p:cond delay="4800"/>
                            </p:stCondLst>
                            <p:childTnLst>
                              <p:par>
                                <p:cTn id="24" presetID="10" presetClass="entr" presetSubtype="0" fill="hold" nodeType="afterEffect">
                                  <p:stCondLst>
                                    <p:cond delay="0"/>
                                  </p:stCondLst>
                                  <p:childTnLst>
                                    <p:set>
                                      <p:cBhvr>
                                        <p:cTn id="25" dur="1" fill="hold">
                                          <p:stCondLst>
                                            <p:cond delay="0"/>
                                          </p:stCondLst>
                                        </p:cTn>
                                        <p:tgtEl>
                                          <p:spTgt spid="442426"/>
                                        </p:tgtEl>
                                        <p:attrNameLst>
                                          <p:attrName>style.visibility</p:attrName>
                                        </p:attrNameLst>
                                      </p:cBhvr>
                                      <p:to>
                                        <p:strVal val="visible"/>
                                      </p:to>
                                    </p:set>
                                    <p:animEffect transition="in" filter="fade">
                                      <p:cBhvr>
                                        <p:cTn id="26" dur="1000"/>
                                        <p:tgtEl>
                                          <p:spTgt spid="442426"/>
                                        </p:tgtEl>
                                      </p:cBhvr>
                                    </p:animEffect>
                                  </p:childTnLst>
                                </p:cTn>
                              </p:par>
                            </p:childTnLst>
                          </p:cTn>
                        </p:par>
                        <p:par>
                          <p:cTn id="27" fill="hold" nodeType="afterGroup">
                            <p:stCondLst>
                              <p:cond delay="5800"/>
                            </p:stCondLst>
                            <p:childTnLst>
                              <p:par>
                                <p:cTn id="28" presetID="10" presetClass="entr" presetSubtype="0" fill="hold" nodeType="afterEffect">
                                  <p:stCondLst>
                                    <p:cond delay="0"/>
                                  </p:stCondLst>
                                  <p:childTnLst>
                                    <p:set>
                                      <p:cBhvr>
                                        <p:cTn id="29" dur="1" fill="hold">
                                          <p:stCondLst>
                                            <p:cond delay="0"/>
                                          </p:stCondLst>
                                        </p:cTn>
                                        <p:tgtEl>
                                          <p:spTgt spid="442425"/>
                                        </p:tgtEl>
                                        <p:attrNameLst>
                                          <p:attrName>style.visibility</p:attrName>
                                        </p:attrNameLst>
                                      </p:cBhvr>
                                      <p:to>
                                        <p:strVal val="visible"/>
                                      </p:to>
                                    </p:set>
                                    <p:animEffect transition="in" filter="fade">
                                      <p:cBhvr>
                                        <p:cTn id="30" dur="1000"/>
                                        <p:tgtEl>
                                          <p:spTgt spid="442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080000"/>
            <a:ext cx="7507300" cy="185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派生类对象的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成员组成</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从基类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继承</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过来的继承成员</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新加入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的成员</a:t>
            </a:r>
          </a:p>
          <a:p>
            <a:pPr marL="0" lvl="1" indent="0">
              <a:lnSpc>
                <a:spcPct val="110000"/>
              </a:lnSpc>
              <a:spcBef>
                <a:spcPct val="0"/>
              </a:spcBef>
              <a:buClrTx/>
              <a:buSzTx/>
              <a:buFont typeface="Wingdings" pitchFamily="2" charset="2"/>
              <a:buChar char="p"/>
            </a:pPr>
            <a:endParaRPr lang="zh-CN" altLang="en-US" dirty="0">
              <a:solidFill>
                <a:srgbClr val="000000"/>
              </a:solidFill>
              <a:ea typeface="宋体" panose="02010600030101010101" pitchFamily="2" charset="-122"/>
            </a:endParaRPr>
          </a:p>
        </p:txBody>
      </p:sp>
      <p:sp>
        <p:nvSpPr>
          <p:cNvPr id="10" name="Rectangle 77"/>
          <p:cNvSpPr>
            <a:spLocks noChangeArrowheads="1"/>
          </p:cNvSpPr>
          <p:nvPr/>
        </p:nvSpPr>
        <p:spPr bwMode="auto">
          <a:xfrm>
            <a:off x="1116000" y="2691500"/>
            <a:ext cx="7507300"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派生类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构造函数构成</a:t>
            </a:r>
            <a:r>
              <a:rPr lang="zh-CN" altLang="en-US"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调用基类构造函数</a:t>
            </a:r>
            <a:r>
              <a:rPr lang="zh-CN" altLang="en-US" dirty="0">
                <a:solidFill>
                  <a:srgbClr val="000000"/>
                </a:solidFill>
                <a:ea typeface="宋体" panose="02010600030101010101" pitchFamily="2" charset="-122"/>
              </a:rPr>
              <a:t>，对继承成员进行初始化；</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按常规方法</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对新加入的数据成员初始化</a:t>
            </a:r>
            <a:r>
              <a:rPr lang="zh-CN" altLang="en-US" dirty="0">
                <a:solidFill>
                  <a:srgbClr val="000000"/>
                </a:solidFill>
                <a:ea typeface="宋体" panose="02010600030101010101" pitchFamily="2" charset="-122"/>
              </a:rPr>
              <a:t>；</a:t>
            </a:r>
          </a:p>
        </p:txBody>
      </p:sp>
      <p:sp>
        <p:nvSpPr>
          <p:cNvPr id="5"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派生类的构造函数构成</a:t>
            </a:r>
            <a:endParaRPr lang="en-US" altLang="zh-CN" sz="36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080000"/>
            <a:ext cx="7507300" cy="1920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派生类构造函数的执行：</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先调用基类的构造函数</a:t>
            </a:r>
            <a:r>
              <a:rPr lang="zh-CN" altLang="en-US" dirty="0">
                <a:solidFill>
                  <a:srgbClr val="000000"/>
                </a:solidFill>
                <a:ea typeface="宋体" panose="02010600030101010101" pitchFamily="2" charset="-122"/>
              </a:rPr>
              <a:t>对继承成员进行初始化</a:t>
            </a:r>
            <a:r>
              <a:rPr lang="en-US" altLang="zh-CN"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再执行对</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新加成员</a:t>
            </a:r>
            <a:r>
              <a:rPr lang="zh-CN" altLang="en-US" dirty="0">
                <a:solidFill>
                  <a:srgbClr val="000000"/>
                </a:solidFill>
                <a:ea typeface="宋体" panose="02010600030101010101" pitchFamily="2" charset="-122"/>
              </a:rPr>
              <a:t>初始化的部分。</a:t>
            </a:r>
          </a:p>
          <a:p>
            <a:pPr marL="0" lvl="1" indent="0">
              <a:lnSpc>
                <a:spcPct val="110000"/>
              </a:lnSpc>
              <a:spcBef>
                <a:spcPct val="0"/>
              </a:spcBef>
              <a:buClrTx/>
              <a:buSzTx/>
              <a:buFont typeface="Wingdings" pitchFamily="2" charset="2"/>
              <a:buChar char="p"/>
            </a:pPr>
            <a:endParaRPr lang="zh-CN" altLang="en-US" dirty="0">
              <a:solidFill>
                <a:srgbClr val="000000"/>
              </a:solidFill>
              <a:ea typeface="宋体" panose="02010600030101010101" pitchFamily="2" charset="-122"/>
            </a:endParaRPr>
          </a:p>
        </p:txBody>
      </p:sp>
      <p:sp>
        <p:nvSpPr>
          <p:cNvPr id="10" name="Rectangle 77"/>
          <p:cNvSpPr>
            <a:spLocks noChangeArrowheads="1"/>
          </p:cNvSpPr>
          <p:nvPr/>
        </p:nvSpPr>
        <p:spPr bwMode="auto">
          <a:xfrm>
            <a:off x="1154100" y="2628000"/>
            <a:ext cx="7507300" cy="2733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基类构造函数</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带有参数</a:t>
            </a:r>
            <a:r>
              <a:rPr lang="zh-CN" altLang="en-US" dirty="0">
                <a:solidFill>
                  <a:srgbClr val="000000"/>
                </a:solidFill>
                <a:ea typeface="宋体" panose="02010600030101010101" pitchFamily="2" charset="-122"/>
              </a:rPr>
              <a:t>：则必须由派生类构造函数的形式参数中</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为基类构造函数提供实参</a:t>
            </a:r>
            <a:r>
              <a:rPr lang="zh-CN" altLang="en-US"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在初始化列表中对</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继承来的基类成员</a:t>
            </a:r>
            <a:r>
              <a:rPr lang="zh-CN" altLang="en-US" dirty="0">
                <a:solidFill>
                  <a:srgbClr val="000000"/>
                </a:solidFill>
                <a:ea typeface="宋体" panose="02010600030101010101" pitchFamily="2" charset="-122"/>
              </a:rPr>
              <a:t>以及</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派生类中定义的其它类的子对象</a:t>
            </a:r>
            <a:r>
              <a:rPr lang="zh-CN" altLang="en-US" dirty="0">
                <a:solidFill>
                  <a:srgbClr val="000000"/>
                </a:solidFill>
                <a:ea typeface="宋体" panose="02010600030101010101" pitchFamily="2" charset="-122"/>
              </a:rPr>
              <a:t>初始化。</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在函数体中对派生类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新增成员</a:t>
            </a:r>
            <a:r>
              <a:rPr lang="zh-CN" altLang="en-US" dirty="0">
                <a:solidFill>
                  <a:srgbClr val="000000"/>
                </a:solidFill>
                <a:ea typeface="宋体" panose="02010600030101010101" pitchFamily="2" charset="-122"/>
              </a:rPr>
              <a:t>进行初始化。</a:t>
            </a:r>
          </a:p>
        </p:txBody>
      </p:sp>
      <p:sp>
        <p:nvSpPr>
          <p:cNvPr id="5"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派生类的构造函数的执行</a:t>
            </a:r>
            <a:endParaRPr lang="en-US" altLang="zh-CN" sz="3600" dirty="0">
              <a:ea typeface="宋体" panose="02010600030101010101" pitchFamily="2" charset="-122"/>
            </a:endParaRPr>
          </a:p>
        </p:txBody>
      </p:sp>
      <p:sp>
        <p:nvSpPr>
          <p:cNvPr id="6" name="Text Box 36"/>
          <p:cNvSpPr txBox="1">
            <a:spLocks noChangeArrowheads="1"/>
          </p:cNvSpPr>
          <p:nvPr/>
        </p:nvSpPr>
        <p:spPr bwMode="auto">
          <a:xfrm>
            <a:off x="1288195" y="5436000"/>
            <a:ext cx="7017605" cy="1089529"/>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C00000"/>
                </a:solidFill>
                <a:effectLst>
                  <a:outerShdw blurRad="38100" dist="38100" dir="2700000" algn="tl">
                    <a:srgbClr val="000000">
                      <a:alpha val="43137"/>
                    </a:srgbClr>
                  </a:outerShdw>
                </a:effectLst>
                <a:latin typeface="Times New Roman" pitchFamily="18" charset="0"/>
              </a:rPr>
              <a:t>注意</a:t>
            </a:r>
            <a:r>
              <a:rPr lang="zh-CN" altLang="en-US" sz="2400" dirty="0">
                <a:solidFill>
                  <a:srgbClr val="000000"/>
                </a:solidFill>
                <a:latin typeface="Times New Roman" pitchFamily="18" charset="0"/>
              </a:rPr>
              <a:t>：即使派生类本身的构造函数不带参数也必须</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zh-CN" altLang="en-US" sz="2400" dirty="0">
                <a:solidFill>
                  <a:srgbClr val="000000"/>
                </a:solidFill>
                <a:latin typeface="Times New Roman" pitchFamily="18" charset="0"/>
              </a:rPr>
              <a:t>在冒号“</a:t>
            </a:r>
            <a:r>
              <a:rPr lang="en-US" altLang="zh-CN" sz="2400" dirty="0">
                <a:solidFill>
                  <a:srgbClr val="000000"/>
                </a:solidFill>
                <a:latin typeface="Times New Roman" pitchFamily="18" charset="0"/>
              </a:rPr>
              <a:t>:”</a:t>
            </a:r>
            <a:r>
              <a:rPr lang="zh-CN" altLang="en-US" sz="2400" dirty="0">
                <a:solidFill>
                  <a:srgbClr val="000000"/>
                </a:solidFill>
                <a:latin typeface="Times New Roman" pitchFamily="18" charset="0"/>
              </a:rPr>
              <a:t>之后调用基类的构造函数，但这时传递</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zh-CN" altLang="en-US" sz="2400" dirty="0">
                <a:solidFill>
                  <a:srgbClr val="000000"/>
                </a:solidFill>
                <a:latin typeface="Times New Roman" pitchFamily="18" charset="0"/>
              </a:rPr>
              <a:t>给基类构造函数的实参通常是一些</a:t>
            </a:r>
            <a:r>
              <a:rPr lang="zh-CN" altLang="en-US" sz="2400" dirty="0">
                <a:solidFill>
                  <a:srgbClr val="C00000"/>
                </a:solidFill>
                <a:effectLst>
                  <a:outerShdw blurRad="38100" dist="38100" dir="2700000" algn="tl">
                    <a:srgbClr val="000000">
                      <a:alpha val="43137"/>
                    </a:srgbClr>
                  </a:outerShdw>
                </a:effectLst>
                <a:latin typeface="Times New Roman" pitchFamily="18" charset="0"/>
              </a:rPr>
              <a:t>常量表达式</a:t>
            </a:r>
            <a:r>
              <a:rPr lang="zh-CN" altLang="en-US" sz="2400" dirty="0">
                <a:solidFill>
                  <a:srgbClr val="000000"/>
                </a:solidFill>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ox(out)">
                                      <p:cBhvr>
                                        <p:cTn id="15" dur="500"/>
                                        <p:tgtEl>
                                          <p:spTgt spid="6"/>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6"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03300" y="1270900"/>
            <a:ext cx="7367600" cy="293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若基类构造函数</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不带参数</a:t>
            </a:r>
            <a:r>
              <a:rPr lang="zh-CN" altLang="en-US" dirty="0">
                <a:solidFill>
                  <a:srgbClr val="000000"/>
                </a:solidFill>
                <a:ea typeface="宋体" panose="02010600030101010101" pitchFamily="2" charset="-122"/>
              </a:rPr>
              <a:t>：定义派生类构造函数时，可以</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不必显式的调用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基类构造函数</a:t>
            </a:r>
            <a:r>
              <a:rPr lang="en-US" altLang="zh-CN" dirty="0">
                <a:solidFill>
                  <a:srgbClr val="000000"/>
                </a:solidFill>
                <a:ea typeface="宋体" panose="02010600030101010101" pitchFamily="2" charset="-122"/>
              </a:rPr>
              <a:t>(C++</a:t>
            </a:r>
            <a:r>
              <a:rPr lang="zh-CN" altLang="en-US" dirty="0">
                <a:solidFill>
                  <a:srgbClr val="000000"/>
                </a:solidFill>
                <a:ea typeface="宋体" panose="02010600030101010101" pitchFamily="2" charset="-122"/>
              </a:rPr>
              <a:t>编译程序认为已自动调用了基类中形式参数列表为空的构造函数。无参数的构造函数可以是</a:t>
            </a:r>
            <a:r>
              <a:rPr lang="en-US" altLang="zh-CN" dirty="0">
                <a:solidFill>
                  <a:srgbClr val="000000"/>
                </a:solidFill>
                <a:ea typeface="宋体" panose="02010600030101010101" pitchFamily="2" charset="-122"/>
              </a:rPr>
              <a:t>C++</a:t>
            </a:r>
            <a:r>
              <a:rPr lang="zh-CN" altLang="en-US" dirty="0">
                <a:solidFill>
                  <a:srgbClr val="000000"/>
                </a:solidFill>
                <a:ea typeface="宋体" panose="02010600030101010101" pitchFamily="2" charset="-122"/>
              </a:rPr>
              <a:t>编译程序自动产生的，也可以是程序员自己声明</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定义的</a:t>
            </a:r>
            <a:r>
              <a:rPr lang="en-US" altLang="zh-CN" dirty="0">
                <a:solidFill>
                  <a:srgbClr val="000000"/>
                </a:solidFill>
                <a:ea typeface="宋体" panose="02010600030101010101" pitchFamily="2" charset="-122"/>
              </a:rPr>
              <a:t>) </a:t>
            </a:r>
            <a:r>
              <a:rPr lang="zh-CN" altLang="en-US" dirty="0">
                <a:solidFill>
                  <a:srgbClr val="000000"/>
                </a:solidFill>
                <a:ea typeface="宋体" panose="02010600030101010101" pitchFamily="2" charset="-122"/>
              </a:rPr>
              <a:t>。</a:t>
            </a:r>
          </a:p>
        </p:txBody>
      </p:sp>
      <p:sp>
        <p:nvSpPr>
          <p:cNvPr id="13" name="Text Box 36"/>
          <p:cNvSpPr txBox="1">
            <a:spLocks noChangeArrowheads="1"/>
          </p:cNvSpPr>
          <p:nvPr/>
        </p:nvSpPr>
        <p:spPr bwMode="auto">
          <a:xfrm>
            <a:off x="1300895" y="4549271"/>
            <a:ext cx="7157305" cy="757130"/>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C00000"/>
                </a:solidFill>
                <a:effectLst>
                  <a:outerShdw blurRad="38100" dist="38100" dir="2700000" algn="tl">
                    <a:srgbClr val="000000">
                      <a:alpha val="43137"/>
                    </a:srgbClr>
                  </a:outerShdw>
                </a:effectLst>
                <a:latin typeface="Times New Roman" pitchFamily="18" charset="0"/>
              </a:rPr>
              <a:t>建议</a:t>
            </a:r>
            <a:r>
              <a:rPr lang="zh-CN" altLang="en-US" sz="2400" dirty="0">
                <a:solidFill>
                  <a:srgbClr val="000000"/>
                </a:solidFill>
                <a:latin typeface="Times New Roman" pitchFamily="18" charset="0"/>
              </a:rPr>
              <a:t>：定义基类时，最好为它</a:t>
            </a:r>
            <a:r>
              <a:rPr lang="zh-CN" altLang="en-US" sz="2400" dirty="0">
                <a:solidFill>
                  <a:srgbClr val="C00000"/>
                </a:solidFill>
                <a:effectLst>
                  <a:outerShdw blurRad="38100" dist="38100" dir="2700000" algn="tl">
                    <a:srgbClr val="000000">
                      <a:alpha val="43137"/>
                    </a:srgbClr>
                  </a:outerShdw>
                </a:effectLst>
                <a:latin typeface="Times New Roman" pitchFamily="18" charset="0"/>
              </a:rPr>
              <a:t>定义无参的构造函数</a:t>
            </a:r>
            <a:r>
              <a:rPr lang="zh-CN" altLang="en-US" sz="2400" dirty="0">
                <a:solidFill>
                  <a:srgbClr val="000000"/>
                </a:solidFill>
                <a:latin typeface="Times New Roman" pitchFamily="18" charset="0"/>
              </a:rPr>
              <a:t>，</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zh-CN" altLang="en-US" sz="2400" dirty="0">
                <a:solidFill>
                  <a:srgbClr val="000000"/>
                </a:solidFill>
                <a:latin typeface="Times New Roman" pitchFamily="18" charset="0"/>
              </a:rPr>
              <a:t>以免继承的时候出错。</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ox(out)">
                                      <p:cBhvr>
                                        <p:cTn id="11" dur="500"/>
                                        <p:tgtEl>
                                          <p:spTgt spid="13"/>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派生类构造函数的定义格式</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28700" y="1143500"/>
            <a:ext cx="75073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派生类构造函数一般的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定义格式</a:t>
            </a:r>
            <a:r>
              <a:rPr lang="zh-CN" altLang="en-US" dirty="0">
                <a:solidFill>
                  <a:srgbClr val="000000"/>
                </a:solidFill>
                <a:ea typeface="宋体" panose="02010600030101010101" pitchFamily="2" charset="-122"/>
              </a:rPr>
              <a:t>为：</a:t>
            </a:r>
          </a:p>
        </p:txBody>
      </p:sp>
      <p:sp>
        <p:nvSpPr>
          <p:cNvPr id="7" name="AutoShape 52"/>
          <p:cNvSpPr>
            <a:spLocks noChangeArrowheads="1"/>
          </p:cNvSpPr>
          <p:nvPr/>
        </p:nvSpPr>
        <p:spPr bwMode="gray">
          <a:xfrm>
            <a:off x="1248338" y="1828800"/>
            <a:ext cx="7044762" cy="29464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派生类名</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基类所需形参</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对象成员形参</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派生类</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成员所需形参</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基类名</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基类的参数</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对象成员名</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&gt;(</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对象成员的参数</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FFC000"/>
                </a:solidFill>
                <a:effectLst>
                  <a:outerShdw blurRad="38100" dist="38100" dir="2700000" algn="tl">
                    <a:srgbClr val="000000">
                      <a:alpha val="43137"/>
                    </a:srgbClr>
                  </a:outerShdw>
                </a:effectLst>
                <a:ea typeface="宋体" panose="02010600030101010101" pitchFamily="2" charset="-122"/>
              </a:rPr>
              <a:t>派生类成员初始化赋值语句；</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endParaRPr lang="en-US" altLang="zh-CN" dirty="0">
              <a:solidFill>
                <a:srgbClr val="0070C0"/>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派生类构造函数的调用次序</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080000"/>
            <a:ext cx="75073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派生类构造函数的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调用顺序</a:t>
            </a:r>
            <a:r>
              <a:rPr lang="zh-CN" altLang="en-US" dirty="0">
                <a:solidFill>
                  <a:srgbClr val="000000"/>
                </a:solidFill>
                <a:ea typeface="宋体" panose="02010600030101010101" pitchFamily="2" charset="-122"/>
              </a:rPr>
              <a:t>如下：</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根据派生类定义顺序依次调用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构造函数</a:t>
            </a:r>
            <a:r>
              <a:rPr lang="zh-CN" altLang="en-US" dirty="0">
                <a:solidFill>
                  <a:srgbClr val="000000"/>
                </a:solidFill>
                <a:ea typeface="宋体" panose="02010600030101010101" pitchFamily="2" charset="-122"/>
              </a:rPr>
              <a:t>对基</a:t>
            </a:r>
            <a:endParaRPr lang="en-US" altLang="zh-CN" dirty="0">
              <a:solidFill>
                <a:srgbClr val="000000"/>
              </a:solidFill>
              <a:ea typeface="宋体" panose="02010600030101010101" pitchFamily="2" charset="-122"/>
            </a:endParaRPr>
          </a:p>
          <a:p>
            <a:pPr marL="400050" lvl="2" indent="0">
              <a:lnSpc>
                <a:spcPct val="110000"/>
              </a:lnSpc>
              <a:spcBef>
                <a:spcPct val="0"/>
              </a:spcBef>
              <a:buClrTx/>
              <a:buNone/>
            </a:pPr>
            <a:r>
              <a:rPr lang="en-US" altLang="zh-CN" dirty="0">
                <a:solidFill>
                  <a:srgbClr val="000000"/>
                </a:solidFill>
                <a:ea typeface="宋体" panose="02010600030101010101" pitchFamily="2" charset="-122"/>
              </a:rPr>
              <a:t>    </a:t>
            </a:r>
            <a:r>
              <a:rPr lang="zh-CN" altLang="en-US" dirty="0">
                <a:solidFill>
                  <a:srgbClr val="000000"/>
                </a:solidFill>
                <a:ea typeface="宋体" panose="02010600030101010101" pitchFamily="2" charset="-122"/>
              </a:rPr>
              <a:t>类数据成员初始化</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对象数据成员类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的构造函数</a:t>
            </a:r>
            <a:r>
              <a:rPr lang="zh-CN" altLang="en-US" dirty="0">
                <a:solidFill>
                  <a:srgbClr val="000000"/>
                </a:solidFill>
                <a:ea typeface="宋体" panose="02010600030101010101" pitchFamily="2" charset="-122"/>
              </a:rPr>
              <a:t>（如果有对象数据成</a:t>
            </a:r>
            <a:endParaRPr lang="en-US" altLang="zh-CN" dirty="0">
              <a:solidFill>
                <a:srgbClr val="000000"/>
              </a:solidFill>
              <a:ea typeface="宋体" panose="02010600030101010101" pitchFamily="2" charset="-122"/>
            </a:endParaRPr>
          </a:p>
          <a:p>
            <a:pPr marL="400050" lvl="2" indent="0">
              <a:lnSpc>
                <a:spcPct val="110000"/>
              </a:lnSpc>
              <a:spcBef>
                <a:spcPct val="0"/>
              </a:spcBef>
              <a:buClrTx/>
              <a:buNone/>
            </a:pPr>
            <a:r>
              <a:rPr lang="en-US" altLang="zh-CN" dirty="0">
                <a:solidFill>
                  <a:srgbClr val="000000"/>
                </a:solidFill>
                <a:ea typeface="宋体" panose="02010600030101010101" pitchFamily="2" charset="-122"/>
              </a:rPr>
              <a:t>    </a:t>
            </a:r>
            <a:r>
              <a:rPr lang="zh-CN" altLang="en-US" dirty="0">
                <a:solidFill>
                  <a:srgbClr val="000000"/>
                </a:solidFill>
                <a:ea typeface="宋体" panose="02010600030101010101" pitchFamily="2" charset="-122"/>
              </a:rPr>
              <a:t>员的话）</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构造函数体内的代码 </a:t>
            </a:r>
          </a:p>
          <a:p>
            <a:pPr marL="0" lvl="1" indent="0">
              <a:lnSpc>
                <a:spcPct val="110000"/>
              </a:lnSpc>
              <a:spcBef>
                <a:spcPct val="0"/>
              </a:spcBef>
              <a:buClrTx/>
              <a:buSzTx/>
              <a:buFont typeface="Wingdings" pitchFamily="2" charset="2"/>
              <a:buChar char="p"/>
            </a:pPr>
            <a:endParaRPr lang="zh-CN" altLang="en-US" dirty="0">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91266" y="6713835"/>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727054"/>
            <a:ext cx="75073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析构函数也不能被继承，因而当派生类对象撤消，</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派生类的析构函数被执行</a:t>
            </a:r>
            <a:r>
              <a:rPr lang="zh-CN" altLang="en-US" dirty="0">
                <a:solidFill>
                  <a:schemeClr val="tx1"/>
                </a:solidFill>
                <a:ea typeface="宋体" panose="02010600030101010101" pitchFamily="2" charset="-122"/>
              </a:rPr>
              <a:t>时，</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执行完</a:t>
            </a:r>
            <a:r>
              <a:rPr lang="zh-CN" altLang="en-US" dirty="0">
                <a:solidFill>
                  <a:schemeClr val="tx1"/>
                </a:solidFill>
                <a:ea typeface="宋体" panose="02010600030101010101" pitchFamily="2" charset="-122"/>
              </a:rPr>
              <a:t>派生类的析构函数 后，</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自动调用基类的析构函数</a:t>
            </a:r>
          </a:p>
        </p:txBody>
      </p:sp>
      <p:sp>
        <p:nvSpPr>
          <p:cNvPr id="10" name="Rectangle 77"/>
          <p:cNvSpPr>
            <a:spLocks noChangeArrowheads="1"/>
          </p:cNvSpPr>
          <p:nvPr/>
        </p:nvSpPr>
        <p:spPr bwMode="auto">
          <a:xfrm>
            <a:off x="1116000" y="3384000"/>
            <a:ext cx="7507300" cy="320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派生类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析构函数的执行顺序</a:t>
            </a:r>
            <a:r>
              <a:rPr lang="zh-CN" altLang="en-US" dirty="0">
                <a:solidFill>
                  <a:srgbClr val="000000"/>
                </a:solidFill>
                <a:ea typeface="宋体" panose="02010600030101010101" pitchFamily="2" charset="-122"/>
              </a:rPr>
              <a:t>与派生类构造函数的调用顺序正好相反：</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析构函数</a:t>
            </a:r>
          </a:p>
          <a:p>
            <a:pPr marL="400050" lvl="2" indent="0">
              <a:lnSpc>
                <a:spcPct val="110000"/>
              </a:lnSpc>
              <a:spcBef>
                <a:spcPct val="0"/>
              </a:spcBef>
              <a:buClrTx/>
              <a:buFont typeface="Wingdings" pitchFamily="2" charset="2"/>
              <a:buChar char="Ø"/>
            </a:pP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子对象数据成员类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的析构函数</a:t>
            </a:r>
            <a:r>
              <a:rPr lang="zh-CN" altLang="en-US" dirty="0">
                <a:solidFill>
                  <a:srgbClr val="000000"/>
                </a:solidFill>
                <a:ea typeface="宋体" panose="02010600030101010101" pitchFamily="2" charset="-122"/>
              </a:rPr>
              <a:t>（如果有子对象数</a:t>
            </a:r>
            <a:endParaRPr lang="en-US" altLang="zh-CN" dirty="0">
              <a:solidFill>
                <a:srgbClr val="000000"/>
              </a:solidFill>
              <a:ea typeface="宋体" panose="02010600030101010101" pitchFamily="2" charset="-122"/>
            </a:endParaRPr>
          </a:p>
          <a:p>
            <a:pPr marL="400050" lvl="2" indent="0">
              <a:lnSpc>
                <a:spcPct val="110000"/>
              </a:lnSpc>
              <a:spcBef>
                <a:spcPct val="0"/>
              </a:spcBef>
              <a:buClrTx/>
              <a:buNone/>
            </a:pPr>
            <a:r>
              <a:rPr lang="en-US" altLang="zh-CN" dirty="0">
                <a:solidFill>
                  <a:srgbClr val="000000"/>
                </a:solidFill>
                <a:ea typeface="宋体" panose="02010600030101010101" pitchFamily="2" charset="-122"/>
              </a:rPr>
              <a:t>    </a:t>
            </a:r>
            <a:r>
              <a:rPr lang="zh-CN" altLang="en-US" dirty="0">
                <a:solidFill>
                  <a:srgbClr val="000000"/>
                </a:solidFill>
                <a:ea typeface="宋体" panose="02010600030101010101" pitchFamily="2" charset="-122"/>
              </a:rPr>
              <a:t>据成员的话）</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的析构函数</a:t>
            </a:r>
          </a:p>
          <a:p>
            <a:pPr marL="0" lvl="1" indent="0">
              <a:lnSpc>
                <a:spcPct val="110000"/>
              </a:lnSpc>
              <a:spcBef>
                <a:spcPct val="0"/>
              </a:spcBef>
              <a:buClrTx/>
              <a:buSzTx/>
              <a:buFont typeface="Wingdings" pitchFamily="2" charset="2"/>
              <a:buChar char="p"/>
            </a:pPr>
            <a:endParaRPr lang="zh-CN" altLang="en-US" dirty="0">
              <a:solidFill>
                <a:srgbClr val="000000"/>
              </a:solidFill>
              <a:ea typeface="宋体" panose="02010600030101010101" pitchFamily="2" charset="-122"/>
            </a:endParaRPr>
          </a:p>
        </p:txBody>
      </p:sp>
      <p:sp>
        <p:nvSpPr>
          <p:cNvPr id="7" name="Rectangle 9"/>
          <p:cNvSpPr txBox="1">
            <a:spLocks noChangeArrowheads="1"/>
          </p:cNvSpPr>
          <p:nvPr/>
        </p:nvSpPr>
        <p:spPr bwMode="auto">
          <a:xfrm>
            <a:off x="1116000" y="1080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5. </a:t>
            </a:r>
            <a:r>
              <a:rPr lang="zh-CN" altLang="en-US" dirty="0">
                <a:ea typeface="宋体" panose="02010600030101010101" pitchFamily="2" charset="-122"/>
              </a:rPr>
              <a:t>派生类的析构函数</a:t>
            </a: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728000"/>
            <a:ext cx="73549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两个</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不同类的类对象</a:t>
            </a:r>
            <a:r>
              <a:rPr lang="zh-CN" altLang="en-US" dirty="0">
                <a:solidFill>
                  <a:srgbClr val="000000"/>
                </a:solidFill>
                <a:ea typeface="宋体" panose="02010600030101010101" pitchFamily="2" charset="-122"/>
              </a:rPr>
              <a:t>一般是</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不能互相赋值</a:t>
            </a:r>
            <a:r>
              <a:rPr lang="zh-CN" altLang="en-US" dirty="0">
                <a:solidFill>
                  <a:srgbClr val="000000"/>
                </a:solidFill>
                <a:ea typeface="宋体" panose="02010600030101010101" pitchFamily="2" charset="-122"/>
              </a:rPr>
              <a:t>的，但</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两个具有</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公有继承</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关系的对象</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可赋值</a:t>
            </a:r>
            <a:r>
              <a:rPr lang="zh-CN" altLang="en-US" dirty="0">
                <a:solidFill>
                  <a:srgbClr val="000000"/>
                </a:solidFill>
                <a:ea typeface="宋体" panose="02010600030101010101" pitchFamily="2" charset="-122"/>
              </a:rPr>
              <a:t>。</a:t>
            </a:r>
          </a:p>
        </p:txBody>
      </p:sp>
      <p:sp>
        <p:nvSpPr>
          <p:cNvPr id="10" name="Rectangle 77"/>
          <p:cNvSpPr>
            <a:spLocks noChangeArrowheads="1"/>
          </p:cNvSpPr>
          <p:nvPr/>
        </p:nvSpPr>
        <p:spPr bwMode="auto">
          <a:xfrm>
            <a:off x="1116000" y="3024000"/>
            <a:ext cx="7266000"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在继承层次结构中，</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赋值兼容规则</a:t>
            </a:r>
            <a:r>
              <a:rPr lang="zh-CN" altLang="en-US" dirty="0">
                <a:solidFill>
                  <a:srgbClr val="000000"/>
                </a:solidFill>
                <a:ea typeface="宋体" panose="02010600030101010101" pitchFamily="2" charset="-122"/>
              </a:rPr>
              <a:t>是指：</a:t>
            </a:r>
            <a:endParaRPr lang="en-US" altLang="zh-CN" dirty="0">
              <a:solidFill>
                <a:srgbClr val="000000"/>
              </a:solidFill>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公有派生</a:t>
            </a:r>
            <a:r>
              <a:rPr lang="zh-CN" altLang="en-US" dirty="0">
                <a:solidFill>
                  <a:srgbClr val="000000"/>
                </a:solidFill>
                <a:ea typeface="宋体" panose="02010600030101010101" pitchFamily="2" charset="-122"/>
              </a:rPr>
              <a:t>的条件下，任何使用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基类对象</a:t>
            </a:r>
            <a:r>
              <a:rPr lang="zh-CN" altLang="en-US" dirty="0">
                <a:solidFill>
                  <a:srgbClr val="000000"/>
                </a:solidFill>
                <a:ea typeface="宋体" panose="02010600030101010101" pitchFamily="2" charset="-122"/>
              </a:rPr>
              <a:t>的地方都可以用其</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派生类的对象</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替代</a:t>
            </a:r>
            <a:r>
              <a:rPr lang="zh-CN" altLang="en-US" dirty="0">
                <a:solidFill>
                  <a:srgbClr val="000000"/>
                </a:solidFill>
                <a:ea typeface="宋体" panose="02010600030101010101" pitchFamily="2" charset="-122"/>
              </a:rPr>
              <a:t>。反之不成立。</a:t>
            </a:r>
          </a:p>
        </p:txBody>
      </p:sp>
      <p:sp>
        <p:nvSpPr>
          <p:cNvPr id="7" name="Rectangle 9"/>
          <p:cNvSpPr txBox="1">
            <a:spLocks noChangeArrowheads="1"/>
          </p:cNvSpPr>
          <p:nvPr/>
        </p:nvSpPr>
        <p:spPr bwMode="auto">
          <a:xfrm>
            <a:off x="1080000" y="1080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latin typeface="宋体" panose="02010600030101010101" pitchFamily="2" charset="-122"/>
                <a:ea typeface="宋体" panose="02010600030101010101" pitchFamily="2" charset="-122"/>
              </a:rPr>
              <a:t>6.</a:t>
            </a:r>
            <a:r>
              <a:rPr lang="zh-CN" altLang="en-US" dirty="0">
                <a:latin typeface="宋体" panose="02010600030101010101" pitchFamily="2" charset="-122"/>
                <a:ea typeface="宋体" panose="02010600030101010101" pitchFamily="2" charset="-122"/>
              </a:rPr>
              <a:t>赋值兼容原则</a:t>
            </a:r>
          </a:p>
          <a:p>
            <a:pPr marL="0" indent="0" eaLnBrk="1" hangingPunct="1">
              <a:buClr>
                <a:schemeClr val="accent2"/>
              </a:buClr>
              <a:buNone/>
            </a:pPr>
            <a:endParaRPr lang="en-US" altLang="zh-CN" sz="3000" dirty="0">
              <a:ea typeface="宋体" panose="02010600030101010101" pitchFamily="2" charset="-122"/>
            </a:endParaRPr>
          </a:p>
        </p:txBody>
      </p:sp>
      <p:sp>
        <p:nvSpPr>
          <p:cNvPr id="6" name="Text Box 36">
            <a:extLst>
              <a:ext uri="{FF2B5EF4-FFF2-40B4-BE49-F238E27FC236}">
                <a16:creationId xmlns:a16="http://schemas.microsoft.com/office/drawing/2014/main" id="{1361AF17-7A32-49AD-93F8-FE27E40D65AB}"/>
              </a:ext>
            </a:extLst>
          </p:cNvPr>
          <p:cNvSpPr txBox="1">
            <a:spLocks noChangeArrowheads="1"/>
          </p:cNvSpPr>
          <p:nvPr/>
        </p:nvSpPr>
        <p:spPr bwMode="auto">
          <a:xfrm>
            <a:off x="1300895" y="5022444"/>
            <a:ext cx="7271605" cy="424732"/>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000000"/>
                </a:solidFill>
                <a:latin typeface="Times New Roman" pitchFamily="18" charset="0"/>
              </a:rPr>
              <a:t>具有私有继承和保护继承关系的对象间不可互相赋值</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ox(out)">
                                      <p:cBhvr>
                                        <p:cTn id="15" dur="500"/>
                                        <p:tgtEl>
                                          <p:spTgt spid="6"/>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6"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3556500"/>
            <a:ext cx="9386900"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创建对象：</a:t>
            </a:r>
          </a:p>
        </p:txBody>
      </p:sp>
      <p:sp>
        <p:nvSpPr>
          <p:cNvPr id="31" name="内容占位符 2"/>
          <p:cNvSpPr>
            <a:spLocks noGrp="1"/>
          </p:cNvSpPr>
          <p:nvPr>
            <p:ph idx="1"/>
          </p:nvPr>
        </p:nvSpPr>
        <p:spPr>
          <a:xfrm>
            <a:off x="5054601" y="1220788"/>
            <a:ext cx="2705100" cy="2360612"/>
          </a:xfrm>
        </p:spPr>
        <p:txBody>
          <a:bodyPr/>
          <a:lstStyle/>
          <a:p>
            <a:pPr>
              <a:buFont typeface="Wingdings" pitchFamily="2" charset="2"/>
              <a:buNone/>
            </a:pPr>
            <a:endParaRPr lang="zh-CN" altLang="en-US" sz="3200" b="1" dirty="0">
              <a:ea typeface="楷体" pitchFamily="49" charset="-122"/>
              <a:cs typeface="Times New Roman" pitchFamily="18" charset="0"/>
            </a:endParaRPr>
          </a:p>
          <a:p>
            <a:pPr>
              <a:buFont typeface="Wingdings" pitchFamily="2" charset="2"/>
              <a:buNone/>
            </a:pPr>
            <a:endParaRPr lang="zh-CN" altLang="en-US" sz="3200" b="1" dirty="0">
              <a:ea typeface="楷体" pitchFamily="49" charset="-122"/>
              <a:cs typeface="Times New Roman" pitchFamily="18" charset="0"/>
            </a:endParaRPr>
          </a:p>
          <a:p>
            <a:pPr>
              <a:buFont typeface="Wingdings" pitchFamily="2" charset="2"/>
              <a:buNone/>
            </a:pPr>
            <a:endParaRPr lang="zh-CN" altLang="en-US" b="1" dirty="0">
              <a:ea typeface="楷体" pitchFamily="49" charset="-122"/>
              <a:cs typeface="Times New Roman" pitchFamily="18" charset="0"/>
            </a:endParaRPr>
          </a:p>
          <a:p>
            <a:endParaRPr lang="en-US" altLang="zh-CN" b="1" dirty="0">
              <a:ea typeface="楷体" pitchFamily="49" charset="-122"/>
              <a:cs typeface="Times New Roman" pitchFamily="18" charset="0"/>
            </a:endParaRPr>
          </a:p>
          <a:p>
            <a:pPr>
              <a:buFont typeface="Wingdings" pitchFamily="2" charset="2"/>
              <a:buNone/>
            </a:pPr>
            <a:endParaRPr lang="en-US" altLang="zh-CN" b="1" dirty="0">
              <a:ea typeface="楷体" pitchFamily="49" charset="-122"/>
              <a:cs typeface="Times New Roman" pitchFamily="18" charset="0"/>
            </a:endParaRPr>
          </a:p>
        </p:txBody>
      </p:sp>
      <p:sp>
        <p:nvSpPr>
          <p:cNvPr id="33" name="矩形 32"/>
          <p:cNvSpPr/>
          <p:nvPr/>
        </p:nvSpPr>
        <p:spPr>
          <a:xfrm>
            <a:off x="5472000" y="1341438"/>
            <a:ext cx="2447925" cy="503237"/>
          </a:xfrm>
          <a:prstGeom prst="rect">
            <a:avLst/>
          </a:prstGeom>
          <a:solidFill>
            <a:schemeClr val="accent2">
              <a:lumMod val="20000"/>
              <a:lumOff val="80000"/>
            </a:schemeClr>
          </a:solid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i="0" u="none" strike="noStrike" kern="0" cap="none" spc="0" normalizeH="0" baseline="0" noProof="0" dirty="0" err="1">
                <a:ln>
                  <a:noFill/>
                </a:ln>
                <a:solidFill>
                  <a:srgbClr val="463416"/>
                </a:solidFill>
                <a:effectLst/>
                <a:uLnTx/>
                <a:uFillTx/>
                <a:latin typeface="Candara"/>
                <a:ea typeface="华文楷体"/>
                <a:cs typeface="+mn-cs"/>
              </a:rPr>
              <a:t>CPoint</a:t>
            </a:r>
            <a:endParaRPr kumimoji="0" lang="zh-CN" altLang="en-US" sz="2800" i="0" u="none" strike="noStrike" kern="0" cap="none" spc="0" normalizeH="0" baseline="0" noProof="0" dirty="0">
              <a:ln>
                <a:noFill/>
              </a:ln>
              <a:solidFill>
                <a:srgbClr val="463416"/>
              </a:solidFill>
              <a:effectLst/>
              <a:uLnTx/>
              <a:uFillTx/>
              <a:latin typeface="Candara"/>
              <a:ea typeface="华文楷体"/>
              <a:cs typeface="+mn-cs"/>
            </a:endParaRPr>
          </a:p>
        </p:txBody>
      </p:sp>
      <p:sp>
        <p:nvSpPr>
          <p:cNvPr id="34" name="矩形 33"/>
          <p:cNvSpPr/>
          <p:nvPr/>
        </p:nvSpPr>
        <p:spPr>
          <a:xfrm>
            <a:off x="5472000" y="2132013"/>
            <a:ext cx="2447925" cy="504825"/>
          </a:xfrm>
          <a:prstGeom prst="rect">
            <a:avLst/>
          </a:prstGeom>
          <a:solidFill>
            <a:schemeClr val="accent2">
              <a:lumMod val="20000"/>
              <a:lumOff val="80000"/>
            </a:schemeClr>
          </a:solid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i="0" u="none" strike="noStrike" kern="0" cap="none" spc="0" normalizeH="0" baseline="0" noProof="0" dirty="0" err="1">
                <a:ln>
                  <a:noFill/>
                </a:ln>
                <a:solidFill>
                  <a:srgbClr val="463416"/>
                </a:solidFill>
                <a:effectLst/>
                <a:uLnTx/>
                <a:uFillTx/>
                <a:latin typeface="Candara"/>
                <a:ea typeface="华文楷体"/>
                <a:cs typeface="+mn-cs"/>
              </a:rPr>
              <a:t>CCircle</a:t>
            </a:r>
            <a:endParaRPr kumimoji="0" lang="zh-CN" altLang="en-US" sz="2800" i="0" u="none" strike="noStrike" kern="0" cap="none" spc="0" normalizeH="0" baseline="0" noProof="0" dirty="0">
              <a:ln>
                <a:noFill/>
              </a:ln>
              <a:solidFill>
                <a:srgbClr val="463416"/>
              </a:solidFill>
              <a:effectLst/>
              <a:uLnTx/>
              <a:uFillTx/>
              <a:latin typeface="Candara"/>
              <a:ea typeface="华文楷体"/>
              <a:cs typeface="+mn-cs"/>
            </a:endParaRPr>
          </a:p>
        </p:txBody>
      </p:sp>
      <p:sp>
        <p:nvSpPr>
          <p:cNvPr id="35" name="矩形 34"/>
          <p:cNvSpPr/>
          <p:nvPr/>
        </p:nvSpPr>
        <p:spPr>
          <a:xfrm>
            <a:off x="5472000" y="2924175"/>
            <a:ext cx="2447925" cy="504825"/>
          </a:xfrm>
          <a:prstGeom prst="rect">
            <a:avLst/>
          </a:prstGeom>
          <a:solidFill>
            <a:schemeClr val="accent2">
              <a:lumMod val="20000"/>
              <a:lumOff val="80000"/>
            </a:schemeClr>
          </a:solid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i="0" u="none" strike="noStrike" kern="0" cap="none" spc="0" normalizeH="0" baseline="0" noProof="0" dirty="0" err="1">
                <a:ln>
                  <a:noFill/>
                </a:ln>
                <a:solidFill>
                  <a:srgbClr val="463416"/>
                </a:solidFill>
                <a:effectLst/>
                <a:uLnTx/>
                <a:uFillTx/>
                <a:latin typeface="Candara"/>
                <a:ea typeface="华文楷体"/>
                <a:cs typeface="+mn-cs"/>
              </a:rPr>
              <a:t>CCylinder</a:t>
            </a:r>
            <a:endParaRPr kumimoji="0" lang="zh-CN" altLang="en-US" sz="2800" i="0" u="none" strike="noStrike" kern="0" cap="none" spc="0" normalizeH="0" baseline="0" noProof="0" dirty="0">
              <a:ln>
                <a:noFill/>
              </a:ln>
              <a:solidFill>
                <a:srgbClr val="463416"/>
              </a:solidFill>
              <a:effectLst/>
              <a:uLnTx/>
              <a:uFillTx/>
              <a:latin typeface="Candara"/>
              <a:ea typeface="华文楷体"/>
              <a:cs typeface="+mn-cs"/>
            </a:endParaRPr>
          </a:p>
        </p:txBody>
      </p:sp>
      <p:cxnSp>
        <p:nvCxnSpPr>
          <p:cNvPr id="36" name="直接箭头连接符 35"/>
          <p:cNvCxnSpPr/>
          <p:nvPr/>
        </p:nvCxnSpPr>
        <p:spPr>
          <a:xfrm flipV="1">
            <a:off x="6691200" y="1844675"/>
            <a:ext cx="0" cy="287338"/>
          </a:xfrm>
          <a:prstGeom prst="straightConnector1">
            <a:avLst/>
          </a:prstGeom>
          <a:noFill/>
          <a:ln w="38100" cap="flat" cmpd="sng" algn="ctr">
            <a:solidFill>
              <a:srgbClr val="463416">
                <a:shade val="95000"/>
                <a:satMod val="105000"/>
              </a:srgbClr>
            </a:solidFill>
            <a:prstDash val="solid"/>
            <a:tailEnd type="triangle"/>
          </a:ln>
          <a:effectLst/>
        </p:spPr>
      </p:cxnSp>
      <p:cxnSp>
        <p:nvCxnSpPr>
          <p:cNvPr id="37" name="直接箭头连接符 36"/>
          <p:cNvCxnSpPr/>
          <p:nvPr/>
        </p:nvCxnSpPr>
        <p:spPr>
          <a:xfrm flipV="1">
            <a:off x="6678500" y="2649538"/>
            <a:ext cx="0" cy="287337"/>
          </a:xfrm>
          <a:prstGeom prst="straightConnector1">
            <a:avLst/>
          </a:prstGeom>
          <a:noFill/>
          <a:ln w="38100" cap="flat" cmpd="sng" algn="ctr">
            <a:solidFill>
              <a:srgbClr val="463416">
                <a:shade val="95000"/>
                <a:satMod val="105000"/>
              </a:srgbClr>
            </a:solidFill>
            <a:prstDash val="solid"/>
            <a:tailEnd type="triangle"/>
          </a:ln>
          <a:effectLst/>
        </p:spPr>
      </p:cxnSp>
      <p:sp>
        <p:nvSpPr>
          <p:cNvPr id="38" name="矩形 37"/>
          <p:cNvSpPr/>
          <p:nvPr/>
        </p:nvSpPr>
        <p:spPr>
          <a:xfrm>
            <a:off x="1116000" y="1199634"/>
            <a:ext cx="4488729" cy="523220"/>
          </a:xfrm>
          <a:prstGeom prst="rect">
            <a:avLst/>
          </a:prstGeom>
        </p:spPr>
        <p:txBody>
          <a:bodyPr wrap="none">
            <a:spAutoFit/>
          </a:bodyPr>
          <a:lstStyle/>
          <a:p>
            <a:pPr>
              <a:buFont typeface="Wingdings" pitchFamily="2" charset="2"/>
              <a:buNone/>
            </a:pPr>
            <a:r>
              <a:rPr lang="zh-CN" altLang="en-US" sz="2800" dirty="0">
                <a:latin typeface="宋体" pitchFamily="2" charset="-122"/>
                <a:ea typeface="宋体" pitchFamily="2" charset="-122"/>
                <a:cs typeface="Times New Roman" pitchFamily="18" charset="0"/>
              </a:rPr>
              <a:t>设已有</a:t>
            </a:r>
            <a:r>
              <a:rPr lang="en-US" altLang="zh-CN" sz="2800" dirty="0">
                <a:solidFill>
                  <a:srgbClr val="C00000"/>
                </a:solidFill>
                <a:effectLst>
                  <a:outerShdw blurRad="38100" dist="38100" dir="2700000" algn="tl">
                    <a:srgbClr val="000000">
                      <a:alpha val="43137"/>
                    </a:srgbClr>
                  </a:outerShdw>
                </a:effectLst>
                <a:latin typeface="宋体" pitchFamily="2" charset="-122"/>
                <a:ea typeface="宋体" pitchFamily="2" charset="-122"/>
                <a:cs typeface="Times New Roman" pitchFamily="18" charset="0"/>
              </a:rPr>
              <a:t>public</a:t>
            </a:r>
            <a:r>
              <a:rPr lang="zh-CN" altLang="en-US" sz="2800" dirty="0">
                <a:solidFill>
                  <a:srgbClr val="C00000"/>
                </a:solidFill>
                <a:effectLst>
                  <a:outerShdw blurRad="38100" dist="38100" dir="2700000" algn="tl">
                    <a:srgbClr val="000000">
                      <a:alpha val="43137"/>
                    </a:srgbClr>
                  </a:outerShdw>
                </a:effectLst>
                <a:latin typeface="宋体" pitchFamily="2" charset="-122"/>
                <a:ea typeface="宋体" pitchFamily="2" charset="-122"/>
                <a:cs typeface="Times New Roman" pitchFamily="18" charset="0"/>
              </a:rPr>
              <a:t>继承</a:t>
            </a:r>
            <a:r>
              <a:rPr lang="zh-CN" altLang="en-US" sz="2800" dirty="0">
                <a:latin typeface="宋体" pitchFamily="2" charset="-122"/>
                <a:ea typeface="宋体" pitchFamily="2" charset="-122"/>
                <a:cs typeface="Times New Roman" pitchFamily="18" charset="0"/>
              </a:rPr>
              <a:t>类层次：</a:t>
            </a:r>
          </a:p>
        </p:txBody>
      </p:sp>
      <p:sp>
        <p:nvSpPr>
          <p:cNvPr id="40" name="Rectangle 31"/>
          <p:cNvSpPr>
            <a:spLocks noChangeArrowheads="1"/>
          </p:cNvSpPr>
          <p:nvPr/>
        </p:nvSpPr>
        <p:spPr bwMode="auto">
          <a:xfrm>
            <a:off x="1224000" y="4201390"/>
            <a:ext cx="6815100" cy="461665"/>
          </a:xfrm>
          <a:prstGeom prst="rect">
            <a:avLst/>
          </a:prstGeom>
          <a:solidFill>
            <a:srgbClr val="E1FFF7"/>
          </a:solidFill>
          <a:ln w="38100">
            <a:solidFill>
              <a:srgbClr val="008000"/>
            </a:solidFill>
            <a:miter lim="800000"/>
            <a:headEnd/>
            <a:tailEnd/>
          </a:ln>
        </p:spPr>
        <p:txBody>
          <a:bodyPr wrap="square">
            <a:spAutoFit/>
          </a:bodyPr>
          <a:lstStyle/>
          <a:p>
            <a:pPr marL="12700">
              <a:lnSpc>
                <a:spcPct val="100000"/>
              </a:lnSpc>
              <a:spcBef>
                <a:spcPts val="5"/>
              </a:spcBef>
              <a:tabLst>
                <a:tab pos="2104390" algn="l"/>
              </a:tabLst>
            </a:pPr>
            <a:r>
              <a:rPr lang="fr-FR" altLang="zh-CN" sz="2400" spc="-5" dirty="0">
                <a:effectLst>
                  <a:outerShdw blurRad="38100" dist="38100" dir="2700000" algn="tl">
                    <a:srgbClr val="000000">
                      <a:alpha val="43137"/>
                    </a:srgbClr>
                  </a:outerShdw>
                </a:effectLst>
                <a:latin typeface="Times New Roman"/>
                <a:cs typeface="Times New Roman"/>
              </a:rPr>
              <a:t>CPoint point;   CCircle circle;  Ccylinder cylinder;</a:t>
            </a:r>
          </a:p>
        </p:txBody>
      </p:sp>
      <p:sp>
        <p:nvSpPr>
          <p:cNvPr id="41" name="Rectangle 77"/>
          <p:cNvSpPr>
            <a:spLocks noChangeArrowheads="1"/>
          </p:cNvSpPr>
          <p:nvPr/>
        </p:nvSpPr>
        <p:spPr bwMode="auto">
          <a:xfrm>
            <a:off x="1116000" y="4940800"/>
            <a:ext cx="60341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以下赋值</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合法</a:t>
            </a:r>
            <a:r>
              <a:rPr lang="zh-CN" altLang="en-US" dirty="0">
                <a:solidFill>
                  <a:srgbClr val="000000"/>
                </a:solidFill>
                <a:ea typeface="宋体" panose="02010600030101010101" pitchFamily="2" charset="-122"/>
              </a:rPr>
              <a:t>：</a:t>
            </a:r>
          </a:p>
        </p:txBody>
      </p:sp>
      <p:sp>
        <p:nvSpPr>
          <p:cNvPr id="42" name="Rectangle 31"/>
          <p:cNvSpPr>
            <a:spLocks noChangeArrowheads="1"/>
          </p:cNvSpPr>
          <p:nvPr/>
        </p:nvSpPr>
        <p:spPr bwMode="auto">
          <a:xfrm>
            <a:off x="1224000" y="5458690"/>
            <a:ext cx="6827800" cy="461665"/>
          </a:xfrm>
          <a:prstGeom prst="rect">
            <a:avLst/>
          </a:prstGeom>
          <a:solidFill>
            <a:srgbClr val="E1FFF7"/>
          </a:solidFill>
          <a:ln w="38100">
            <a:solidFill>
              <a:srgbClr val="008000"/>
            </a:solidFill>
            <a:miter lim="800000"/>
            <a:headEnd/>
            <a:tailEnd/>
          </a:ln>
        </p:spPr>
        <p:txBody>
          <a:bodyPr wrap="square">
            <a:spAutoFit/>
          </a:bodyPr>
          <a:lstStyle/>
          <a:p>
            <a:pPr marL="12700">
              <a:lnSpc>
                <a:spcPct val="100000"/>
              </a:lnSpc>
              <a:spcBef>
                <a:spcPts val="5"/>
              </a:spcBef>
              <a:tabLst>
                <a:tab pos="2104390" algn="l"/>
              </a:tabLst>
            </a:pPr>
            <a:r>
              <a:rPr lang="fr-FR" altLang="zh-CN" sz="2400" spc="-5" dirty="0">
                <a:effectLst>
                  <a:outerShdw blurRad="38100" dist="38100" dir="2700000" algn="tl">
                    <a:srgbClr val="000000">
                      <a:alpha val="43137"/>
                    </a:srgbClr>
                  </a:outerShdw>
                </a:effectLst>
                <a:latin typeface="Times New Roman"/>
                <a:cs typeface="Times New Roman"/>
              </a:rPr>
              <a:t>point=circle;    point=cylinder;    circle=cylinder;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0" grpId="0" animBg="1"/>
      <p:bldP spid="41" grpId="0"/>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解析：</a:t>
            </a:r>
            <a:endParaRPr lang="en-US" altLang="zh-CN" sz="36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54100" y="1118100"/>
            <a:ext cx="7354900" cy="293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理由：</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后代类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包含的信息</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多于</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祖先类</a:t>
            </a:r>
            <a:r>
              <a:rPr lang="zh-CN" altLang="en-US" dirty="0">
                <a:solidFill>
                  <a:srgbClr val="000000"/>
                </a:solidFill>
                <a:ea typeface="宋体" panose="02010600030101010101" pitchFamily="2" charset="-122"/>
              </a:rPr>
              <a:t>。当后代类的对象赋值给祖先类的对象时，</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后代类</a:t>
            </a:r>
            <a:r>
              <a:rPr lang="zh-CN" altLang="en-US" dirty="0">
                <a:solidFill>
                  <a:srgbClr val="000000"/>
                </a:solidFill>
                <a:ea typeface="宋体" panose="02010600030101010101" pitchFamily="2" charset="-122"/>
              </a:rPr>
              <a:t>所有</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继承下来的数据成员</a:t>
            </a:r>
            <a:r>
              <a:rPr lang="zh-CN" altLang="en-US" dirty="0">
                <a:solidFill>
                  <a:srgbClr val="000000"/>
                </a:solidFill>
                <a:ea typeface="宋体" panose="02010600030101010101" pitchFamily="2" charset="-122"/>
              </a:rPr>
              <a:t>都可完全地</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赋值</a:t>
            </a:r>
            <a:r>
              <a:rPr lang="zh-CN" altLang="en-US" dirty="0">
                <a:solidFill>
                  <a:srgbClr val="000000"/>
                </a:solidFill>
                <a:ea typeface="宋体" panose="02010600030101010101" pitchFamily="2" charset="-122"/>
              </a:rPr>
              <a:t>给</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祖先类的对象</a:t>
            </a:r>
            <a:r>
              <a:rPr lang="zh-CN" altLang="en-US" dirty="0">
                <a:solidFill>
                  <a:srgbClr val="000000"/>
                </a:solidFill>
                <a:ea typeface="宋体" panose="02010600030101010101" pitchFamily="2" charset="-122"/>
              </a:rPr>
              <a:t>；但当祖先类的对象赋值给后代类的对象时，就会产生某些数据成员无法赋值的问题。</a:t>
            </a:r>
          </a:p>
        </p:txBody>
      </p:sp>
      <p:sp>
        <p:nvSpPr>
          <p:cNvPr id="7" name="Text Box 36"/>
          <p:cNvSpPr txBox="1">
            <a:spLocks noChangeArrowheads="1"/>
          </p:cNvSpPr>
          <p:nvPr/>
        </p:nvSpPr>
        <p:spPr bwMode="auto">
          <a:xfrm>
            <a:off x="1338995" y="4435106"/>
            <a:ext cx="5995255" cy="1255728"/>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800" dirty="0">
                <a:solidFill>
                  <a:srgbClr val="000000"/>
                </a:solidFill>
                <a:latin typeface="Times New Roman" pitchFamily="18" charset="0"/>
              </a:rPr>
              <a:t>注意：</a:t>
            </a:r>
            <a:r>
              <a:rPr lang="zh-CN" altLang="en-US" sz="2800" dirty="0">
                <a:solidFill>
                  <a:srgbClr val="C00000"/>
                </a:solidFill>
                <a:effectLst>
                  <a:outerShdw blurRad="38100" dist="38100" dir="2700000" algn="tl">
                    <a:srgbClr val="000000">
                      <a:alpha val="43137"/>
                    </a:srgbClr>
                  </a:outerShdw>
                </a:effectLst>
                <a:latin typeface="Times New Roman" pitchFamily="18" charset="0"/>
              </a:rPr>
              <a:t>被赋值的基类对象</a:t>
            </a:r>
            <a:endParaRPr lang="en-US" altLang="zh-CN" sz="2800" dirty="0">
              <a:solidFill>
                <a:srgbClr val="C00000"/>
              </a:solidFill>
              <a:effectLst>
                <a:outerShdw blurRad="38100" dist="38100" dir="2700000" algn="tl">
                  <a:srgbClr val="000000">
                    <a:alpha val="43137"/>
                  </a:srgbClr>
                </a:outerShdw>
              </a:effectLst>
              <a:latin typeface="Times New Roman" pitchFamily="18" charset="0"/>
            </a:endParaRPr>
          </a:p>
          <a:p>
            <a:pPr marL="342900" indent="-342900" eaLnBrk="1" hangingPunct="1">
              <a:lnSpc>
                <a:spcPct val="90000"/>
              </a:lnSpc>
              <a:buClr>
                <a:srgbClr val="0070C0"/>
              </a:buClr>
              <a:buFont typeface="Arial" pitchFamily="34" charset="0"/>
              <a:buChar char="•"/>
            </a:pPr>
            <a:r>
              <a:rPr lang="zh-CN" altLang="en-US" sz="2800" dirty="0">
                <a:solidFill>
                  <a:srgbClr val="000000"/>
                </a:solidFill>
                <a:latin typeface="Times New Roman" pitchFamily="18" charset="0"/>
              </a:rPr>
              <a:t>只能访问</a:t>
            </a:r>
            <a:r>
              <a:rPr lang="zh-CN" altLang="en-US" sz="2800" dirty="0">
                <a:solidFill>
                  <a:srgbClr val="000000"/>
                </a:solidFill>
                <a:effectLst>
                  <a:outerShdw blurRad="38100" dist="38100" dir="2700000" algn="tl">
                    <a:srgbClr val="000000">
                      <a:alpha val="43137"/>
                    </a:srgbClr>
                  </a:outerShdw>
                </a:effectLst>
                <a:latin typeface="Times New Roman" pitchFamily="18" charset="0"/>
              </a:rPr>
              <a:t>基类的公有成员</a:t>
            </a:r>
            <a:endParaRPr lang="en-US" altLang="zh-CN" sz="2800" dirty="0">
              <a:solidFill>
                <a:srgbClr val="000000"/>
              </a:solidFill>
              <a:effectLst>
                <a:outerShdw blurRad="38100" dist="38100" dir="2700000" algn="tl">
                  <a:srgbClr val="000000">
                    <a:alpha val="43137"/>
                  </a:srgbClr>
                </a:outerShdw>
              </a:effectLst>
              <a:latin typeface="Times New Roman" pitchFamily="18" charset="0"/>
            </a:endParaRPr>
          </a:p>
          <a:p>
            <a:pPr marL="342900" indent="-342900" eaLnBrk="1" hangingPunct="1">
              <a:lnSpc>
                <a:spcPct val="90000"/>
              </a:lnSpc>
              <a:buClr>
                <a:srgbClr val="0070C0"/>
              </a:buClr>
              <a:buFont typeface="Arial" pitchFamily="34" charset="0"/>
              <a:buChar char="•"/>
            </a:pPr>
            <a:r>
              <a:rPr lang="zh-CN" altLang="en-US" sz="2800" dirty="0">
                <a:solidFill>
                  <a:srgbClr val="000000"/>
                </a:solidFill>
                <a:latin typeface="Times New Roman" pitchFamily="18" charset="0"/>
              </a:rPr>
              <a:t>不能访问派生类中新增的公有成员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ox(out)">
                                      <p:cBhvr>
                                        <p:cTn id="11" dur="500"/>
                                        <p:tgtEl>
                                          <p:spTgt spid="7"/>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基类对象与派生类对象的关系</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79500" y="2083300"/>
            <a:ext cx="7507300" cy="529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则：</a:t>
            </a:r>
          </a:p>
        </p:txBody>
      </p:sp>
      <p:sp>
        <p:nvSpPr>
          <p:cNvPr id="7" name="AutoShape 52"/>
          <p:cNvSpPr>
            <a:spLocks noChangeArrowheads="1"/>
          </p:cNvSpPr>
          <p:nvPr/>
        </p:nvSpPr>
        <p:spPr bwMode="gray">
          <a:xfrm>
            <a:off x="1188100" y="1142500"/>
            <a:ext cx="6292200" cy="8514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CPoint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point;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//point</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为基类对象</a:t>
            </a: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CCircle</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circle;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//circle</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为派生类对象</a:t>
            </a:r>
            <a:endPar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endParaRPr>
          </a:p>
        </p:txBody>
      </p:sp>
      <p:sp>
        <p:nvSpPr>
          <p:cNvPr id="9" name="AutoShape 52"/>
          <p:cNvSpPr>
            <a:spLocks noChangeArrowheads="1"/>
          </p:cNvSpPr>
          <p:nvPr/>
        </p:nvSpPr>
        <p:spPr bwMode="gray">
          <a:xfrm>
            <a:off x="1150000" y="2603500"/>
            <a:ext cx="7689200" cy="33274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point = circle</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//ok</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，派生类对象赋给基类对象</a:t>
            </a: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circle = point;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//error</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，基类对象不能直接赋给派生类对象</a:t>
            </a: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CPoint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circle = point;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//ok</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，派生类对象经过显式类型转换成基类对象</a:t>
            </a: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circle =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CCircle</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)point;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//error</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，基类对象不能显式转换成派生类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40466" y="6396335"/>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2" name="object 2"/>
          <p:cNvSpPr txBox="1">
            <a:spLocks noGrp="1"/>
          </p:cNvSpPr>
          <p:nvPr>
            <p:ph type="title"/>
          </p:nvPr>
        </p:nvSpPr>
        <p:spPr>
          <a:xfrm>
            <a:off x="3147889" y="2602195"/>
            <a:ext cx="3670922" cy="826805"/>
          </a:xfrm>
          <a:prstGeom prst="rect">
            <a:avLst/>
          </a:prstGeom>
        </p:spPr>
        <p:txBody>
          <a:bodyPr vert="horz" wrap="square" lIns="0" tIns="270169" rIns="0" bIns="0" rtlCol="0">
            <a:spAutoFit/>
          </a:bodyPr>
          <a:lstStyle/>
          <a:p>
            <a:r>
              <a:rPr lang="en-US" altLang="zh-CN" sz="3600" dirty="0">
                <a:ea typeface="宋体" charset="-122"/>
              </a:rPr>
              <a:t>1</a:t>
            </a:r>
            <a:r>
              <a:rPr lang="zh-CN" altLang="en-US" sz="3600" dirty="0">
                <a:ea typeface="宋体" charset="-122"/>
              </a:rPr>
              <a:t>、继承和多态</a:t>
            </a:r>
            <a:endParaRPr lang="en-US" altLang="zh-CN" sz="3600" dirty="0">
              <a:ea typeface="宋体" charset="-122"/>
            </a:endParaRPr>
          </a:p>
        </p:txBody>
      </p:sp>
    </p:spTree>
    <p:extLst>
      <p:ext uri="{BB962C8B-B14F-4D97-AF65-F5344CB8AC3E}">
        <p14:creationId xmlns:p14="http://schemas.microsoft.com/office/powerpoint/2010/main" val="30211358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8570912" cy="1011237"/>
          </a:xfrm>
        </p:spPr>
        <p:txBody>
          <a:bodyPr/>
          <a:lstStyle/>
          <a:p>
            <a:pPr eaLnBrk="1" hangingPunct="1"/>
            <a:r>
              <a:rPr lang="zh-CN" altLang="en-US" sz="3600" dirty="0">
                <a:ea typeface="宋体" panose="02010600030101010101" pitchFamily="2" charset="-122"/>
              </a:rPr>
              <a:t>基类对象指针与派生类对象指针</a:t>
            </a:r>
            <a:endParaRPr lang="en-US" altLang="zh-CN" sz="36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080000"/>
            <a:ext cx="78756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两个</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不同类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类对象的指针</a:t>
            </a:r>
            <a:r>
              <a:rPr lang="zh-CN" altLang="en-US" dirty="0">
                <a:solidFill>
                  <a:srgbClr val="000000"/>
                </a:solidFill>
                <a:ea typeface="宋体" panose="02010600030101010101" pitchFamily="2" charset="-122"/>
              </a:rPr>
              <a:t>一般</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不能</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互相赋值</a:t>
            </a:r>
            <a:r>
              <a:rPr lang="zh-CN" altLang="en-US" dirty="0">
                <a:solidFill>
                  <a:srgbClr val="000000"/>
                </a:solidFill>
                <a:ea typeface="宋体" panose="02010600030101010101" pitchFamily="2" charset="-122"/>
              </a:rPr>
              <a:t>。</a:t>
            </a:r>
          </a:p>
        </p:txBody>
      </p:sp>
      <p:sp>
        <p:nvSpPr>
          <p:cNvPr id="10" name="Rectangle 77"/>
          <p:cNvSpPr>
            <a:spLocks noChangeArrowheads="1"/>
          </p:cNvSpPr>
          <p:nvPr/>
        </p:nvSpPr>
        <p:spPr bwMode="auto">
          <a:xfrm>
            <a:off x="1116000" y="1656000"/>
            <a:ext cx="7443800" cy="3951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若指针指向的两个对象</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具有公共继承关系</a:t>
            </a:r>
            <a:r>
              <a:rPr lang="zh-CN" altLang="en-US" dirty="0">
                <a:solidFill>
                  <a:srgbClr val="000000"/>
                </a:solidFill>
                <a:ea typeface="宋体" panose="02010600030101010101" pitchFamily="2" charset="-122"/>
              </a:rPr>
              <a:t>，则</a:t>
            </a:r>
            <a:r>
              <a:rPr lang="en-US" altLang="zh-CN"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派生类对象指针</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或引用</a:t>
            </a:r>
            <a:r>
              <a:rPr lang="en-US" altLang="zh-CN" dirty="0">
                <a:solidFill>
                  <a:srgbClr val="000000"/>
                </a:solidFill>
                <a:ea typeface="宋体" panose="02010600030101010101" pitchFamily="2" charset="-122"/>
              </a:rPr>
              <a: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可以赋值给</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基类对象指针</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或引用</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，反之则不然。此时被赋值的基类对象指针</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只能访问基类的公有成员</a:t>
            </a:r>
            <a:r>
              <a:rPr lang="zh-CN" altLang="en-US" dirty="0">
                <a:solidFill>
                  <a:srgbClr val="000000"/>
                </a:solidFill>
                <a:ea typeface="宋体" panose="02010600030101010101" pitchFamily="2" charset="-122"/>
              </a:rPr>
              <a:t>，而不能访问派生类中新增的成员。</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可用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类型转换运算符</a:t>
            </a:r>
            <a:r>
              <a:rPr lang="zh-CN" altLang="en-US" dirty="0">
                <a:solidFill>
                  <a:srgbClr val="000000"/>
                </a:solidFill>
                <a:ea typeface="宋体" panose="02010600030101010101" pitchFamily="2" charset="-122"/>
              </a:rPr>
              <a:t>将</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指针显式转换为指向</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的指针</a:t>
            </a:r>
            <a:r>
              <a:rPr lang="zh-CN" altLang="en-US" dirty="0">
                <a:solidFill>
                  <a:srgbClr val="000000"/>
                </a:solidFill>
                <a:ea typeface="宋体" panose="02010600030101010101" pitchFamily="2" charset="-122"/>
              </a:rPr>
              <a:t>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访问派生类的公有成员</a:t>
            </a:r>
            <a:r>
              <a:rPr lang="zh-CN" altLang="en-US" dirty="0">
                <a:solidFill>
                  <a:srgbClr val="000000"/>
                </a:solidFill>
                <a:ea typeface="宋体" panose="02010600030101010101" pitchFamily="2" charset="-122"/>
              </a:rPr>
              <a:t>。</a:t>
            </a:r>
          </a:p>
          <a:p>
            <a:pPr marL="0" lvl="1" indent="0">
              <a:lnSpc>
                <a:spcPct val="110000"/>
              </a:lnSpc>
              <a:spcBef>
                <a:spcPct val="0"/>
              </a:spcBef>
              <a:buClrTx/>
              <a:buSzTx/>
              <a:buFont typeface="Wingdings" pitchFamily="2" charset="2"/>
              <a:buChar char="p"/>
            </a:pPr>
            <a:endParaRPr lang="zh-CN" altLang="en-US" dirty="0">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79500" y="2083300"/>
            <a:ext cx="7507300" cy="529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则：</a:t>
            </a:r>
          </a:p>
        </p:txBody>
      </p:sp>
      <p:sp>
        <p:nvSpPr>
          <p:cNvPr id="7" name="AutoShape 52"/>
          <p:cNvSpPr>
            <a:spLocks noChangeArrowheads="1"/>
          </p:cNvSpPr>
          <p:nvPr/>
        </p:nvSpPr>
        <p:spPr bwMode="gray">
          <a:xfrm>
            <a:off x="1137300" y="1129800"/>
            <a:ext cx="8006700" cy="8514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CPoint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point,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p_point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&amp;point;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//point</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为基类对象</a:t>
            </a:r>
          </a:p>
          <a:p>
            <a:pPr marL="0" lvl="1" indent="0">
              <a:lnSpc>
                <a:spcPct val="110000"/>
              </a:lnSpc>
              <a:spcBef>
                <a:spcPct val="0"/>
              </a:spcBef>
              <a:buClrTx/>
              <a:buSzTx/>
              <a:buNone/>
            </a:pP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CCircle</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circle,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p_circle</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&amp;circle;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//circle</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为派生类对象</a:t>
            </a:r>
          </a:p>
        </p:txBody>
      </p:sp>
      <p:sp>
        <p:nvSpPr>
          <p:cNvPr id="9" name="AutoShape 52"/>
          <p:cNvSpPr>
            <a:spLocks noChangeArrowheads="1"/>
          </p:cNvSpPr>
          <p:nvPr/>
        </p:nvSpPr>
        <p:spPr bwMode="gray">
          <a:xfrm>
            <a:off x="1251600" y="2616200"/>
            <a:ext cx="7257400" cy="33274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p_point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p_circle</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//ok</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，派生类对象指针赋给基类对象指针</a:t>
            </a:r>
          </a:p>
          <a:p>
            <a:pPr marL="0" lvl="1" indent="0">
              <a:lnSpc>
                <a:spcPct val="110000"/>
              </a:lnSpc>
              <a:spcBef>
                <a:spcPct val="0"/>
              </a:spcBef>
              <a:buClrTx/>
              <a:buSzTx/>
              <a:buNone/>
            </a:pP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p_circle</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p_point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//error</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，基类对象不能直接赋给派生类对象</a:t>
            </a: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p_point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printCircle</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//error, </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基类指针不能调用派生类成员函数</a:t>
            </a:r>
            <a:endPar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CCircle</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p_point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printCircle</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//ok,</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基类指针转换后可调用派生类成员函数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692000"/>
            <a:ext cx="7400679"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如果在定义一个</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sz="2800" dirty="0">
                <a:solidFill>
                  <a:schemeClr val="tx1"/>
                </a:solidFill>
                <a:ea typeface="宋体" panose="02010600030101010101" pitchFamily="2" charset="-122"/>
              </a:rPr>
              <a:t>时，该派生类</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继承</a:t>
            </a:r>
            <a:r>
              <a:rPr lang="zh-CN" altLang="en-US" sz="2800" dirty="0">
                <a:solidFill>
                  <a:schemeClr val="tx1"/>
                </a:solidFill>
                <a:ea typeface="宋体" panose="02010600030101010101" pitchFamily="2" charset="-122"/>
              </a:rPr>
              <a:t>了</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2</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个或</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2</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个以上基类</a:t>
            </a:r>
            <a:r>
              <a:rPr lang="zh-CN" altLang="en-US" sz="2800" dirty="0">
                <a:solidFill>
                  <a:schemeClr val="tx1"/>
                </a:solidFill>
                <a:ea typeface="宋体" panose="02010600030101010101" pitchFamily="2" charset="-122"/>
              </a:rPr>
              <a:t>的特征，那么这种继承关系就称为</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多重继承</a:t>
            </a:r>
            <a:r>
              <a:rPr lang="zh-CN" altLang="en-US" sz="2800" dirty="0">
                <a:solidFill>
                  <a:schemeClr val="tx1"/>
                </a:solidFill>
                <a:ea typeface="宋体" panose="02010600030101010101" pitchFamily="2" charset="-122"/>
              </a:rPr>
              <a:t>。例如： </a:t>
            </a: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object 2"/>
          <p:cNvSpPr txBox="1">
            <a:spLocks noGrp="1"/>
          </p:cNvSpPr>
          <p:nvPr>
            <p:ph type="title"/>
          </p:nvPr>
        </p:nvSpPr>
        <p:spPr>
          <a:xfrm>
            <a:off x="684000" y="4327"/>
            <a:ext cx="8832329" cy="821997"/>
          </a:xfrm>
          <a:prstGeom prst="rect">
            <a:avLst/>
          </a:prstGeom>
        </p:spPr>
        <p:txBody>
          <a:bodyPr vert="horz" wrap="square" lIns="0" tIns="270169" rIns="0" bIns="0" rtlCol="0">
            <a:spAutoFit/>
          </a:bodyPr>
          <a:lstStyle/>
          <a:p>
            <a:pPr marL="510540">
              <a:lnSpc>
                <a:spcPts val="4890"/>
              </a:lnSpc>
            </a:pPr>
            <a:r>
              <a:rPr lang="zh-CN" altLang="en-US" sz="3600" dirty="0">
                <a:solidFill>
                  <a:srgbClr val="002060"/>
                </a:solidFill>
                <a:latin typeface="宋体" pitchFamily="2" charset="-122"/>
                <a:ea typeface="宋体" pitchFamily="2" charset="-122"/>
                <a:cs typeface="黑体"/>
              </a:rPr>
              <a:t>二、多重继承</a:t>
            </a:r>
            <a:endParaRPr sz="3600" dirty="0">
              <a:solidFill>
                <a:srgbClr val="002060"/>
              </a:solidFill>
              <a:latin typeface="宋体" pitchFamily="2" charset="-122"/>
              <a:ea typeface="宋体" pitchFamily="2" charset="-122"/>
              <a:cs typeface="黑体"/>
            </a:endParaRPr>
          </a:p>
        </p:txBody>
      </p:sp>
      <p:pic>
        <p:nvPicPr>
          <p:cNvPr id="7" name="Picture 4" descr="7"/>
          <p:cNvPicPr>
            <a:picLocks noChangeAspect="1" noChangeArrowheads="1"/>
          </p:cNvPicPr>
          <p:nvPr/>
        </p:nvPicPr>
        <p:blipFill>
          <a:blip r:embed="rId3" cstate="print"/>
          <a:srcRect/>
          <a:stretch>
            <a:fillRect/>
          </a:stretch>
        </p:blipFill>
        <p:spPr bwMode="auto">
          <a:xfrm>
            <a:off x="1362075" y="3528000"/>
            <a:ext cx="6822107" cy="1997075"/>
          </a:xfrm>
          <a:prstGeom prst="rect">
            <a:avLst/>
          </a:prstGeom>
          <a:noFill/>
          <a:ln w="9525">
            <a:noFill/>
            <a:miter lim="800000"/>
            <a:headEnd/>
            <a:tailEnd/>
          </a:ln>
        </p:spPr>
      </p:pic>
      <p:sp>
        <p:nvSpPr>
          <p:cNvPr id="6" name="Rectangle 9"/>
          <p:cNvSpPr txBox="1">
            <a:spLocks noChangeArrowheads="1"/>
          </p:cNvSpPr>
          <p:nvPr/>
        </p:nvSpPr>
        <p:spPr bwMode="auto">
          <a:xfrm>
            <a:off x="1080000" y="1080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1. </a:t>
            </a:r>
            <a:r>
              <a:rPr lang="zh-CN" altLang="en-US" dirty="0">
                <a:ea typeface="宋体" panose="02010600030101010101" pitchFamily="2" charset="-122"/>
              </a:rPr>
              <a:t>多重继承的定义</a:t>
            </a: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179500"/>
            <a:ext cx="7400679"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格式为：</a:t>
            </a:r>
            <a:endPar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7" name="AutoShape 52"/>
          <p:cNvSpPr>
            <a:spLocks noChangeArrowheads="1"/>
          </p:cNvSpPr>
          <p:nvPr/>
        </p:nvSpPr>
        <p:spPr bwMode="gray">
          <a:xfrm>
            <a:off x="1413438" y="1800000"/>
            <a:ext cx="6955862" cy="33274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class &lt;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派生类名</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继承方式</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1&gt; &lt;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基类名</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1&gt;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继承方式</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2&gt; &lt;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基类名</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2&gt;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新增</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的数据成员</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新增</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的成员函数</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p:txBody>
      </p:sp>
      <p:sp>
        <p:nvSpPr>
          <p:cNvPr id="6" name="标题 5"/>
          <p:cNvSpPr>
            <a:spLocks noGrp="1"/>
          </p:cNvSpPr>
          <p:nvPr>
            <p:ph type="title"/>
          </p:nvPr>
        </p:nvSpPr>
        <p:spPr/>
        <p:txBody>
          <a:bodyPr/>
          <a:lstStyle/>
          <a:p>
            <a:r>
              <a:rPr lang="zh-CN" altLang="en-US" sz="3600" dirty="0">
                <a:latin typeface="宋体" panose="02010600030101010101" pitchFamily="2" charset="-122"/>
                <a:ea typeface="宋体" panose="02010600030101010101" pitchFamily="2" charset="-122"/>
              </a:rPr>
              <a:t>多重继承派生类的定义方法</a:t>
            </a:r>
          </a:p>
        </p:txBody>
      </p:sp>
      <p:sp>
        <p:nvSpPr>
          <p:cNvPr id="9" name="Rectangle 6"/>
          <p:cNvSpPr>
            <a:spLocks noChangeArrowheads="1"/>
          </p:cNvSpPr>
          <p:nvPr/>
        </p:nvSpPr>
        <p:spPr bwMode="auto">
          <a:xfrm>
            <a:off x="1432146" y="5292000"/>
            <a:ext cx="6429154" cy="1311128"/>
          </a:xfrm>
          <a:prstGeom prst="rect">
            <a:avLst/>
          </a:prstGeom>
          <a:solidFill>
            <a:srgbClr val="E1FFF7"/>
          </a:solidFill>
          <a:ln w="38100">
            <a:solidFill>
              <a:srgbClr val="008000"/>
            </a:solidFill>
            <a:miter lim="800000"/>
            <a:headEnd/>
            <a:tailEnd/>
          </a:ln>
        </p:spPr>
        <p:txBody>
          <a:bodyPr wrap="square">
            <a:spAutoFit/>
          </a:bodyPr>
          <a:lstStyle/>
          <a:p>
            <a:pPr marL="0" lvl="1">
              <a:lnSpc>
                <a:spcPct val="110000"/>
              </a:lnSpc>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例子：</a:t>
            </a:r>
          </a:p>
          <a:p>
            <a:pPr marL="0" lvl="1">
              <a:lnSpc>
                <a:spcPct val="110000"/>
              </a:lnSpc>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class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CStudentOnJob</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public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CStudent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a:p>
            <a:pPr marL="0" lvl="1">
              <a:lnSpc>
                <a:spcPct val="110000"/>
              </a:lnSpc>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public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CTeacher</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9049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727700"/>
            <a:ext cx="7875600"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功能</a:t>
            </a:r>
            <a:r>
              <a:rPr lang="zh-CN" altLang="en-US"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对继承成员初始化，对新加成员初始化。</a:t>
            </a:r>
          </a:p>
        </p:txBody>
      </p:sp>
      <p:sp>
        <p:nvSpPr>
          <p:cNvPr id="10" name="Rectangle 77"/>
          <p:cNvSpPr>
            <a:spLocks noChangeArrowheads="1"/>
          </p:cNvSpPr>
          <p:nvPr/>
        </p:nvSpPr>
        <p:spPr bwMode="auto">
          <a:xfrm>
            <a:off x="1116000" y="3047100"/>
            <a:ext cx="7443800" cy="2597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定义</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类似单重继承</a:t>
            </a:r>
            <a:r>
              <a:rPr lang="en-US" altLang="zh-CN"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当</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基类构造函数</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不带</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参数</a:t>
            </a:r>
            <a:r>
              <a:rPr lang="zh-CN" altLang="en-US" dirty="0">
                <a:solidFill>
                  <a:srgbClr val="000000"/>
                </a:solidFill>
                <a:ea typeface="宋体" panose="02010600030101010101" pitchFamily="2" charset="-122"/>
              </a:rPr>
              <a:t>时，不必显式指明调用基类构造函数；</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当</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基类构造函数</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带</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参数</a:t>
            </a:r>
            <a:r>
              <a:rPr lang="zh-CN" altLang="en-US" dirty="0">
                <a:solidFill>
                  <a:srgbClr val="000000"/>
                </a:solidFill>
                <a:ea typeface="宋体" panose="02010600030101010101" pitchFamily="2" charset="-122"/>
              </a:rPr>
              <a:t>时，必须显式指明调用基类构造函数；并由派生类构造函数的形式参数中为被调用的基类构造函数提供实参。</a:t>
            </a:r>
          </a:p>
        </p:txBody>
      </p:sp>
      <p:sp>
        <p:nvSpPr>
          <p:cNvPr id="7" name="Rectangle 9"/>
          <p:cNvSpPr txBox="1">
            <a:spLocks noChangeArrowheads="1"/>
          </p:cNvSpPr>
          <p:nvPr/>
        </p:nvSpPr>
        <p:spPr bwMode="auto">
          <a:xfrm>
            <a:off x="1080000" y="1080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2. </a:t>
            </a:r>
            <a:r>
              <a:rPr lang="zh-CN" altLang="en-US" dirty="0">
                <a:ea typeface="宋体" panose="02010600030101010101" pitchFamily="2" charset="-122"/>
              </a:rPr>
              <a:t>多重继承派生类的构造函数</a:t>
            </a: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179500"/>
            <a:ext cx="7400679"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构造函数的格式为：</a:t>
            </a:r>
            <a:endPar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7" name="AutoShape 52"/>
          <p:cNvSpPr>
            <a:spLocks noChangeArrowheads="1"/>
          </p:cNvSpPr>
          <p:nvPr/>
        </p:nvSpPr>
        <p:spPr bwMode="gray">
          <a:xfrm>
            <a:off x="1413438" y="1828800"/>
            <a:ext cx="7311462" cy="29337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派生类名</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1</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形参</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2</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形参</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派生类形参</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基类名</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1(</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参数</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基类名</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2(</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参数</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基类名</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n(</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参数</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派生类成员初始化赋值语句；</a:t>
            </a: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8570912" cy="1011237"/>
          </a:xfrm>
        </p:spPr>
        <p:txBody>
          <a:bodyPr/>
          <a:lstStyle/>
          <a:p>
            <a:pPr eaLnBrk="1" hangingPunct="1"/>
            <a:r>
              <a:rPr lang="zh-CN" altLang="en-US" sz="3600" dirty="0">
                <a:ea typeface="宋体" panose="02010600030101010101" pitchFamily="2" charset="-122"/>
              </a:rPr>
              <a:t>多重继承派生类的构造函数的执行</a:t>
            </a:r>
            <a:endParaRPr lang="en-US" altLang="zh-CN" sz="36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194300"/>
            <a:ext cx="75962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先执行</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基类的构造函数</a:t>
            </a:r>
            <a:r>
              <a:rPr lang="zh-CN" altLang="en-US" dirty="0">
                <a:solidFill>
                  <a:srgbClr val="000000"/>
                </a:solidFill>
                <a:ea typeface="宋体" panose="02010600030101010101" pitchFamily="2" charset="-122"/>
              </a:rPr>
              <a:t>，再调用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派生类构造函数</a:t>
            </a:r>
            <a:r>
              <a:rPr lang="zh-CN" altLang="en-US" dirty="0">
                <a:solidFill>
                  <a:srgbClr val="000000"/>
                </a:solidFill>
                <a:ea typeface="宋体" panose="02010600030101010101" pitchFamily="2" charset="-122"/>
              </a:rPr>
              <a:t>中新加入部分；</a:t>
            </a:r>
          </a:p>
        </p:txBody>
      </p:sp>
      <p:sp>
        <p:nvSpPr>
          <p:cNvPr id="10" name="Rectangle 77"/>
          <p:cNvSpPr>
            <a:spLocks noChangeArrowheads="1"/>
          </p:cNvSpPr>
          <p:nvPr/>
        </p:nvSpPr>
        <p:spPr bwMode="auto">
          <a:xfrm>
            <a:off x="1116000" y="2475600"/>
            <a:ext cx="7443800" cy="198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当有</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多个</a:t>
            </a:r>
            <a:r>
              <a:rPr lang="zh-CN" altLang="en-US" dirty="0">
                <a:solidFill>
                  <a:srgbClr val="000000"/>
                </a:solidFill>
                <a:ea typeface="宋体" panose="02010600030101010101" pitchFamily="2" charset="-122"/>
              </a:rPr>
              <a:t>基类构造函数要执行时，按照派生类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定义时基类出现的次序</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从左到右</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执行；</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而不是派生类构造函数定义时基类构造函数出现的次序</a:t>
            </a:r>
            <a:r>
              <a:rPr lang="en-US" altLang="zh-CN" dirty="0">
                <a:solidFill>
                  <a:srgbClr val="000000"/>
                </a:solidFill>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702300"/>
            <a:ext cx="7875600"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功能</a:t>
            </a:r>
            <a:endParaRPr lang="en-US" altLang="zh-CN" dirty="0">
              <a:solidFill>
                <a:srgbClr val="C00000"/>
              </a:solidFill>
              <a:effectLst>
                <a:outerShdw blurRad="38100" dist="38100" dir="2700000" algn="tl">
                  <a:srgbClr val="000000">
                    <a:alpha val="43137"/>
                  </a:srgbClr>
                </a:outerShdw>
              </a:effectLst>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撤消派生类对象所占用的空间</a:t>
            </a:r>
          </a:p>
        </p:txBody>
      </p:sp>
      <p:sp>
        <p:nvSpPr>
          <p:cNvPr id="10" name="Rectangle 77"/>
          <p:cNvSpPr>
            <a:spLocks noChangeArrowheads="1"/>
          </p:cNvSpPr>
          <p:nvPr/>
        </p:nvSpPr>
        <p:spPr bwMode="auto">
          <a:xfrm>
            <a:off x="1116000" y="2945500"/>
            <a:ext cx="7443800"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定义形式</a:t>
            </a:r>
            <a:endParaRPr lang="en-US" altLang="zh-CN" dirty="0">
              <a:solidFill>
                <a:srgbClr val="C00000"/>
              </a:solidFill>
              <a:effectLst>
                <a:outerShdw blurRad="38100" dist="38100" dir="2700000" algn="tl">
                  <a:srgbClr val="000000">
                    <a:alpha val="43137"/>
                  </a:srgbClr>
                </a:outerShdw>
              </a:effectLst>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由于析构函数都不带参数，故不必显式指明如何调用基类的析构函数。</a:t>
            </a:r>
          </a:p>
        </p:txBody>
      </p:sp>
      <p:sp>
        <p:nvSpPr>
          <p:cNvPr id="7" name="Rectangle 77"/>
          <p:cNvSpPr>
            <a:spLocks noChangeArrowheads="1"/>
          </p:cNvSpPr>
          <p:nvPr/>
        </p:nvSpPr>
        <p:spPr bwMode="auto">
          <a:xfrm>
            <a:off x="1116000" y="4571100"/>
            <a:ext cx="7443800"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执行次序</a:t>
            </a:r>
            <a:endParaRPr lang="en-US" altLang="zh-CN" dirty="0">
              <a:solidFill>
                <a:srgbClr val="C00000"/>
              </a:solidFill>
              <a:effectLst>
                <a:outerShdw blurRad="38100" dist="38100" dir="2700000" algn="tl">
                  <a:srgbClr val="000000">
                    <a:alpha val="43137"/>
                  </a:srgbClr>
                </a:outerShdw>
              </a:effectLst>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与构造函数相反</a:t>
            </a:r>
          </a:p>
        </p:txBody>
      </p:sp>
      <p:sp>
        <p:nvSpPr>
          <p:cNvPr id="9" name="Rectangle 9"/>
          <p:cNvSpPr txBox="1">
            <a:spLocks noChangeArrowheads="1"/>
          </p:cNvSpPr>
          <p:nvPr/>
        </p:nvSpPr>
        <p:spPr bwMode="auto">
          <a:xfrm>
            <a:off x="1080000" y="1080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3. </a:t>
            </a:r>
            <a:r>
              <a:rPr lang="zh-CN" altLang="en-US" dirty="0">
                <a:ea typeface="宋体" panose="02010600030101010101" pitchFamily="2" charset="-122"/>
              </a:rPr>
              <a:t>多重继承派生类的析构函数</a:t>
            </a: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728000"/>
            <a:ext cx="7507300" cy="222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虚函数</a:t>
            </a:r>
            <a:r>
              <a:rPr lang="zh-CN" altLang="en-US" dirty="0">
                <a:solidFill>
                  <a:srgbClr val="000000"/>
                </a:solidFill>
                <a:ea typeface="宋体" panose="02010600030101010101" pitchFamily="2" charset="-122"/>
              </a:rPr>
              <a:t>是在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0000"/>
                </a:solidFill>
                <a:ea typeface="宋体" panose="02010600030101010101" pitchFamily="2" charset="-122"/>
              </a:rPr>
              <a:t>中以关键字</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virtual</a:t>
            </a:r>
            <a:r>
              <a:rPr lang="zh-CN" altLang="en-US" dirty="0">
                <a:solidFill>
                  <a:srgbClr val="000000"/>
                </a:solidFill>
                <a:ea typeface="宋体" panose="02010600030101010101" pitchFamily="2" charset="-122"/>
              </a:rPr>
              <a:t>说明，并在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派生类中重新定义</a:t>
            </a:r>
            <a:r>
              <a:rPr lang="zh-CN" altLang="en-US" dirty="0">
                <a:solidFill>
                  <a:srgbClr val="000000"/>
                </a:solidFill>
                <a:ea typeface="宋体" panose="02010600030101010101" pitchFamily="2" charset="-122"/>
              </a:rPr>
              <a:t>的一个</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非静态成员函数</a:t>
            </a:r>
            <a:r>
              <a:rPr lang="zh-CN" altLang="en-US"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007E39"/>
                </a:solidFill>
                <a:effectLst>
                  <a:outerShdw blurRad="38100" dist="38100" dir="2700000" algn="tl">
                    <a:srgbClr val="000000">
                      <a:alpha val="43137"/>
                    </a:srgbClr>
                  </a:outerShdw>
                </a:effectLst>
                <a:ea typeface="宋体" panose="02010600030101010101" pitchFamily="2" charset="-122"/>
              </a:rPr>
              <a:t>基类的虚函数</a:t>
            </a:r>
            <a:r>
              <a:rPr lang="zh-CN" altLang="en-US" dirty="0">
                <a:solidFill>
                  <a:srgbClr val="000000"/>
                </a:solidFill>
                <a:ea typeface="宋体" panose="02010600030101010101" pitchFamily="2" charset="-122"/>
              </a:rPr>
              <a:t>在</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派生类中仍然是虚函数</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在</a:t>
            </a:r>
            <a:r>
              <a:rPr lang="zh-CN" altLang="en-US" dirty="0">
                <a:solidFill>
                  <a:srgbClr val="007E39"/>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000000"/>
                </a:solidFill>
                <a:ea typeface="宋体" panose="02010600030101010101" pitchFamily="2" charset="-122"/>
              </a:rPr>
              <a:t>中重定义继承成员虚函数时，即使没有保留字</a:t>
            </a:r>
            <a:r>
              <a:rPr lang="en-US" altLang="zh-CN" dirty="0">
                <a:solidFill>
                  <a:srgbClr val="000000"/>
                </a:solidFill>
                <a:ea typeface="宋体" panose="02010600030101010101" pitchFamily="2" charset="-122"/>
              </a:rPr>
              <a:t>virtual</a:t>
            </a:r>
            <a:r>
              <a:rPr lang="zh-CN" altLang="en-US" dirty="0">
                <a:solidFill>
                  <a:srgbClr val="000000"/>
                </a:solidFill>
                <a:ea typeface="宋体" panose="02010600030101010101" pitchFamily="2" charset="-122"/>
              </a:rPr>
              <a:t>，</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该函数仍然是虚函数</a:t>
            </a:r>
            <a:endParaRPr lang="zh-CN" altLang="en-US" dirty="0">
              <a:solidFill>
                <a:srgbClr val="000000"/>
              </a:solidFill>
              <a:ea typeface="宋体" panose="02010600030101010101" pitchFamily="2" charset="-122"/>
            </a:endParaRPr>
          </a:p>
        </p:txBody>
      </p:sp>
      <p:sp>
        <p:nvSpPr>
          <p:cNvPr id="5" name="Rectangle 9"/>
          <p:cNvSpPr txBox="1">
            <a:spLocks noChangeArrowheads="1"/>
          </p:cNvSpPr>
          <p:nvPr/>
        </p:nvSpPr>
        <p:spPr bwMode="auto">
          <a:xfrm>
            <a:off x="1080000" y="10842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1. </a:t>
            </a:r>
            <a:r>
              <a:rPr lang="zh-CN" altLang="en-US" dirty="0">
                <a:ea typeface="宋体" panose="02010600030101010101" pitchFamily="2" charset="-122"/>
              </a:rPr>
              <a:t>虚函数</a:t>
            </a:r>
            <a:endParaRPr lang="en-US" altLang="zh-CN" dirty="0">
              <a:ea typeface="宋体" charset="-122"/>
            </a:endParaRPr>
          </a:p>
          <a:p>
            <a:pPr marL="0" indent="0" eaLnBrk="1" hangingPunct="1">
              <a:buClr>
                <a:schemeClr val="accent2"/>
              </a:buClr>
              <a:buNone/>
            </a:pPr>
            <a:endParaRPr lang="zh-CN" altLang="en-US" dirty="0">
              <a:ea typeface="宋体" panose="02010600030101010101" pitchFamily="2" charset="-122"/>
            </a:endParaRPr>
          </a:p>
          <a:p>
            <a:pPr marL="0" indent="0" eaLnBrk="1" hangingPunct="1">
              <a:buClr>
                <a:schemeClr val="accent2"/>
              </a:buClr>
              <a:buNone/>
            </a:pPr>
            <a:endParaRPr lang="en-US" altLang="zh-CN" sz="3000" dirty="0">
              <a:ea typeface="宋体" panose="02010600030101010101" pitchFamily="2" charset="-122"/>
            </a:endParaRPr>
          </a:p>
        </p:txBody>
      </p:sp>
      <p:sp>
        <p:nvSpPr>
          <p:cNvPr id="6" name="Rectangle 72">
            <a:extLst>
              <a:ext uri="{FF2B5EF4-FFF2-40B4-BE49-F238E27FC236}">
                <a16:creationId xmlns:a16="http://schemas.microsoft.com/office/drawing/2014/main" id="{3E8B5C7E-E987-4091-9056-56C2E61F3017}"/>
              </a:ext>
            </a:extLst>
          </p:cNvPr>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三、虚函数与多态</a:t>
            </a:r>
            <a:endParaRPr lang="en-US" altLang="zh-CN" sz="36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虚函数定义</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116000"/>
            <a:ext cx="75073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0000"/>
                </a:solidFill>
                <a:ea typeface="宋体" panose="02010600030101010101" pitchFamily="2" charset="-122"/>
              </a:rPr>
              <a:t>中说明虚函数的方法如下：</a:t>
            </a:r>
          </a:p>
        </p:txBody>
      </p:sp>
      <p:sp>
        <p:nvSpPr>
          <p:cNvPr id="10" name="Rectangle 77"/>
          <p:cNvSpPr>
            <a:spLocks noChangeArrowheads="1"/>
          </p:cNvSpPr>
          <p:nvPr/>
        </p:nvSpPr>
        <p:spPr bwMode="auto">
          <a:xfrm>
            <a:off x="1116000" y="30344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基类中的虚函数，在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000000"/>
                </a:solidFill>
                <a:ea typeface="宋体" panose="02010600030101010101" pitchFamily="2" charset="-122"/>
              </a:rPr>
              <a:t>中依然是虚函数，在实现时无须用</a:t>
            </a:r>
            <a:r>
              <a:rPr lang="en-US" altLang="zh-CN" dirty="0">
                <a:solidFill>
                  <a:srgbClr val="000000"/>
                </a:solidFill>
                <a:ea typeface="宋体" panose="02010600030101010101" pitchFamily="2" charset="-122"/>
              </a:rPr>
              <a:t>virtual</a:t>
            </a:r>
            <a:r>
              <a:rPr lang="zh-CN" altLang="en-US" dirty="0">
                <a:solidFill>
                  <a:srgbClr val="000000"/>
                </a:solidFill>
                <a:ea typeface="宋体" panose="02010600030101010101" pitchFamily="2" charset="-122"/>
              </a:rPr>
              <a:t>关键字说明。</a:t>
            </a:r>
          </a:p>
        </p:txBody>
      </p:sp>
      <p:sp>
        <p:nvSpPr>
          <p:cNvPr id="9" name="AutoShape 52"/>
          <p:cNvSpPr>
            <a:spLocks noChangeArrowheads="1"/>
          </p:cNvSpPr>
          <p:nvPr/>
        </p:nvSpPr>
        <p:spPr bwMode="gray">
          <a:xfrm>
            <a:off x="1146738" y="1866900"/>
            <a:ext cx="7489262" cy="7239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virtual</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&lt;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函数返回类型</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&gt; &lt;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函数名</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&gt;(&lt;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参数表</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&gt;)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620000"/>
            <a:ext cx="7400679"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单继承派生类的</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定义格式</a:t>
            </a:r>
            <a:r>
              <a:rPr lang="zh-CN" altLang="en-US" sz="2800" dirty="0">
                <a:solidFill>
                  <a:schemeClr val="tx1"/>
                </a:solidFill>
                <a:ea typeface="宋体" panose="02010600030101010101" pitchFamily="2" charset="-122"/>
              </a:rPr>
              <a:t>为：</a:t>
            </a:r>
            <a:endPar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endParaRPr>
          </a:p>
        </p:txBody>
      </p:sp>
      <p:sp>
        <p:nvSpPr>
          <p:cNvPr id="18" name="Text Box 26"/>
          <p:cNvSpPr txBox="1">
            <a:spLocks noChangeArrowheads="1"/>
          </p:cNvSpPr>
          <p:nvPr/>
        </p:nvSpPr>
        <p:spPr bwMode="auto">
          <a:xfrm>
            <a:off x="6940466" y="6396335"/>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7" name="AutoShape 52"/>
          <p:cNvSpPr>
            <a:spLocks noChangeArrowheads="1"/>
          </p:cNvSpPr>
          <p:nvPr/>
        </p:nvSpPr>
        <p:spPr bwMode="gray">
          <a:xfrm>
            <a:off x="1413438" y="2268000"/>
            <a:ext cx="6473262" cy="22352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class &lt;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派生类名</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 &lt;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继承方式</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&gt; &lt;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基类名</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&gt;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新增加</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的数据成员</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新增加</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的成员函数</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endPar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14" name="Rectangle 77"/>
          <p:cNvSpPr>
            <a:spLocks noChangeArrowheads="1"/>
          </p:cNvSpPr>
          <p:nvPr/>
        </p:nvSpPr>
        <p:spPr bwMode="auto">
          <a:xfrm>
            <a:off x="1116000" y="4824000"/>
            <a:ext cx="73549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继承方式</a:t>
            </a:r>
            <a:r>
              <a:rPr lang="zh-CN" altLang="en-US" sz="2800" dirty="0">
                <a:solidFill>
                  <a:schemeClr val="tx1"/>
                </a:solidFill>
                <a:ea typeface="宋体" panose="02010600030101010101" pitchFamily="2" charset="-122"/>
              </a:rPr>
              <a:t>，也称为派生类型，包括</a:t>
            </a:r>
            <a:r>
              <a:rPr lang="en-US" altLang="zh-CN" sz="28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 </a:t>
            </a:r>
          </a:p>
          <a:p>
            <a:pPr lvl="1">
              <a:lnSpc>
                <a:spcPct val="110000"/>
              </a:lnSpc>
              <a:spcBef>
                <a:spcPct val="0"/>
              </a:spcBef>
              <a:buSzTx/>
              <a:buFont typeface="Wingdings" pitchFamily="2" charset="2"/>
              <a:buChar char="Ø"/>
            </a:pPr>
            <a:r>
              <a:rPr lang="en-US" altLang="zh-CN" sz="2400" dirty="0">
                <a:latin typeface="Arial" charset="0"/>
                <a:ea typeface="楷体" pitchFamily="49" charset="-122"/>
                <a:cs typeface="Times New Roman" pitchFamily="18" charset="0"/>
              </a:rPr>
              <a:t>public(</a:t>
            </a:r>
            <a:r>
              <a:rPr lang="zh-CN" altLang="en-US" sz="2400" dirty="0">
                <a:latin typeface="Arial" charset="0"/>
                <a:ea typeface="楷体" pitchFamily="49" charset="-122"/>
                <a:cs typeface="Times New Roman" pitchFamily="18" charset="0"/>
              </a:rPr>
              <a:t>公有继承)</a:t>
            </a:r>
            <a:endParaRPr lang="en-US" altLang="zh-CN" sz="2400" dirty="0">
              <a:latin typeface="Arial" charset="0"/>
              <a:ea typeface="楷体" pitchFamily="49" charset="-122"/>
              <a:cs typeface="Times New Roman" pitchFamily="18" charset="0"/>
            </a:endParaRPr>
          </a:p>
          <a:p>
            <a:pPr lvl="1">
              <a:lnSpc>
                <a:spcPct val="110000"/>
              </a:lnSpc>
              <a:spcBef>
                <a:spcPct val="0"/>
              </a:spcBef>
              <a:buSzTx/>
              <a:buFont typeface="Wingdings" pitchFamily="2" charset="2"/>
              <a:buChar char="Ø"/>
            </a:pPr>
            <a:r>
              <a:rPr lang="en-US" altLang="zh-CN" sz="2400" dirty="0">
                <a:latin typeface="Arial" charset="0"/>
                <a:ea typeface="楷体" pitchFamily="49" charset="-122"/>
                <a:cs typeface="Times New Roman" pitchFamily="18" charset="0"/>
              </a:rPr>
              <a:t>protected(</a:t>
            </a:r>
            <a:r>
              <a:rPr lang="zh-CN" altLang="en-US" sz="2400" dirty="0">
                <a:latin typeface="Arial" charset="0"/>
                <a:ea typeface="楷体" pitchFamily="49" charset="-122"/>
                <a:cs typeface="Times New Roman" pitchFamily="18" charset="0"/>
              </a:rPr>
              <a:t>保护继承)</a:t>
            </a:r>
            <a:endParaRPr lang="en-US" altLang="zh-CN" sz="2400" dirty="0">
              <a:latin typeface="Arial" charset="0"/>
              <a:ea typeface="楷体" pitchFamily="49" charset="-122"/>
              <a:cs typeface="Times New Roman" pitchFamily="18" charset="0"/>
            </a:endParaRPr>
          </a:p>
          <a:p>
            <a:pPr lvl="1">
              <a:lnSpc>
                <a:spcPct val="110000"/>
              </a:lnSpc>
              <a:spcBef>
                <a:spcPct val="0"/>
              </a:spcBef>
              <a:buSzTx/>
              <a:buFont typeface="Wingdings" pitchFamily="2" charset="2"/>
              <a:buChar char="Ø"/>
            </a:pPr>
            <a:r>
              <a:rPr lang="en-US" altLang="zh-CN" sz="2400" dirty="0">
                <a:latin typeface="Arial" charset="0"/>
                <a:ea typeface="楷体" pitchFamily="49" charset="-122"/>
                <a:cs typeface="Times New Roman" pitchFamily="18" charset="0"/>
              </a:rPr>
              <a:t>private(</a:t>
            </a:r>
            <a:r>
              <a:rPr lang="zh-CN" altLang="en-US" sz="2400" dirty="0">
                <a:latin typeface="Arial" charset="0"/>
                <a:ea typeface="楷体" pitchFamily="49" charset="-122"/>
                <a:cs typeface="Times New Roman" pitchFamily="18" charset="0"/>
              </a:rPr>
              <a:t>私有继承)：</a:t>
            </a:r>
            <a:r>
              <a:rPr lang="zh-CN" altLang="en-US" sz="2400" dirty="0">
                <a:solidFill>
                  <a:srgbClr val="C00000"/>
                </a:solidFill>
                <a:effectLst>
                  <a:outerShdw blurRad="38100" dist="38100" dir="2700000" algn="tl">
                    <a:srgbClr val="000000">
                      <a:alpha val="43137"/>
                    </a:srgbClr>
                  </a:outerShdw>
                </a:effectLst>
                <a:latin typeface="Arial" charset="0"/>
                <a:ea typeface="楷体" pitchFamily="49" charset="-122"/>
                <a:cs typeface="Times New Roman" pitchFamily="18" charset="0"/>
              </a:rPr>
              <a:t>默认类型</a:t>
            </a:r>
            <a:endParaRPr lang="en-US" altLang="zh-CN" sz="2400" dirty="0">
              <a:solidFill>
                <a:srgbClr val="C00000"/>
              </a:solidFill>
              <a:effectLst>
                <a:outerShdw blurRad="38100" dist="38100" dir="2700000" algn="tl">
                  <a:srgbClr val="000000">
                    <a:alpha val="43137"/>
                  </a:srgbClr>
                </a:outerShdw>
              </a:effectLst>
              <a:latin typeface="Arial" charset="0"/>
              <a:ea typeface="楷体" pitchFamily="49" charset="-122"/>
              <a:cs typeface="Times New Roman" pitchFamily="18" charset="0"/>
            </a:endParaRPr>
          </a:p>
        </p:txBody>
      </p:sp>
      <p:sp>
        <p:nvSpPr>
          <p:cNvPr id="11" name="Rectangle 9"/>
          <p:cNvSpPr txBox="1">
            <a:spLocks noChangeArrowheads="1"/>
          </p:cNvSpPr>
          <p:nvPr/>
        </p:nvSpPr>
        <p:spPr bwMode="auto">
          <a:xfrm>
            <a:off x="1080000" y="1008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1. </a:t>
            </a:r>
            <a:r>
              <a:rPr lang="zh-CN" altLang="en-US" dirty="0">
                <a:ea typeface="宋体" panose="02010600030101010101" pitchFamily="2" charset="-122"/>
              </a:rPr>
              <a:t>派生类的定义方法 </a:t>
            </a:r>
            <a:endParaRPr lang="en-US" altLang="zh-CN" dirty="0">
              <a:ea typeface="宋体" charset="-122"/>
            </a:endParaRPr>
          </a:p>
          <a:p>
            <a:pPr marL="0" indent="0" eaLnBrk="1" hangingPunct="1">
              <a:buClr>
                <a:schemeClr val="accent2"/>
              </a:buClr>
              <a:buNone/>
            </a:pPr>
            <a:endParaRPr lang="zh-CN" altLang="en-US" dirty="0">
              <a:ea typeface="宋体" panose="02010600030101010101" pitchFamily="2" charset="-122"/>
            </a:endParaRPr>
          </a:p>
          <a:p>
            <a:pPr marL="0" indent="0" eaLnBrk="1" hangingPunct="1">
              <a:buClr>
                <a:schemeClr val="accent2"/>
              </a:buClr>
              <a:buNone/>
            </a:pPr>
            <a:endParaRPr lang="en-US" altLang="zh-CN" sz="3000" dirty="0">
              <a:ea typeface="宋体" panose="02010600030101010101" pitchFamily="2" charset="-122"/>
            </a:endParaRPr>
          </a:p>
        </p:txBody>
      </p:sp>
      <p:sp>
        <p:nvSpPr>
          <p:cNvPr id="12" name="object 2"/>
          <p:cNvSpPr txBox="1">
            <a:spLocks noGrp="1"/>
          </p:cNvSpPr>
          <p:nvPr>
            <p:ph type="title"/>
          </p:nvPr>
        </p:nvSpPr>
        <p:spPr>
          <a:xfrm>
            <a:off x="1080000" y="0"/>
            <a:ext cx="8832329" cy="826805"/>
          </a:xfrm>
          <a:prstGeom prst="rect">
            <a:avLst/>
          </a:prstGeom>
        </p:spPr>
        <p:txBody>
          <a:bodyPr vert="horz" wrap="square" lIns="0" tIns="270169" rIns="0" bIns="0" rtlCol="0">
            <a:spAutoFit/>
          </a:bodyPr>
          <a:lstStyle/>
          <a:p>
            <a:r>
              <a:rPr lang="zh-CN" altLang="en-US" sz="3600" dirty="0">
                <a:ea typeface="宋体" charset="-122"/>
              </a:rPr>
              <a:t>一、单继承</a:t>
            </a:r>
            <a:endParaRPr lang="en-US" altLang="zh-CN" sz="3600" dirty="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80366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在程序中</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同一符号或名字</a:t>
            </a:r>
            <a:r>
              <a:rPr lang="zh-CN" altLang="en-US" dirty="0">
                <a:solidFill>
                  <a:srgbClr val="000000"/>
                </a:solidFill>
                <a:ea typeface="宋体" panose="02010600030101010101" pitchFamily="2" charset="-122"/>
              </a:rPr>
              <a:t>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不同情况下</a:t>
            </a:r>
            <a:r>
              <a:rPr lang="zh-CN" altLang="en-US" dirty="0">
                <a:solidFill>
                  <a:srgbClr val="000000"/>
                </a:solidFill>
                <a:ea typeface="宋体" panose="02010600030101010101" pitchFamily="2" charset="-122"/>
              </a:rPr>
              <a:t>具</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有不同解释</a:t>
            </a:r>
            <a:r>
              <a:rPr lang="zh-CN" altLang="en-US" dirty="0">
                <a:solidFill>
                  <a:srgbClr val="000000"/>
                </a:solidFill>
                <a:ea typeface="宋体" panose="02010600030101010101" pitchFamily="2" charset="-122"/>
              </a:rPr>
              <a:t>的现象称为</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多态性</a:t>
            </a:r>
            <a:r>
              <a:rPr lang="zh-CN" altLang="en-US" dirty="0">
                <a:solidFill>
                  <a:srgbClr val="000000"/>
                </a:solidFill>
                <a:ea typeface="宋体" panose="02010600030101010101" pitchFamily="2" charset="-122"/>
              </a:rPr>
              <a:t>。 </a:t>
            </a:r>
          </a:p>
        </p:txBody>
      </p:sp>
      <p:sp>
        <p:nvSpPr>
          <p:cNvPr id="7" name="Rectangle 9">
            <a:extLst>
              <a:ext uri="{FF2B5EF4-FFF2-40B4-BE49-F238E27FC236}">
                <a16:creationId xmlns:a16="http://schemas.microsoft.com/office/drawing/2014/main" id="{B0CA07A3-12BC-4798-AB90-87ACE2F233FE}"/>
              </a:ext>
            </a:extLst>
          </p:cNvPr>
          <p:cNvSpPr txBox="1">
            <a:spLocks noChangeArrowheads="1"/>
          </p:cNvSpPr>
          <p:nvPr/>
        </p:nvSpPr>
        <p:spPr bwMode="auto">
          <a:xfrm>
            <a:off x="1116000" y="10842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2. </a:t>
            </a:r>
            <a:r>
              <a:rPr lang="zh-CN" altLang="en-US" dirty="0">
                <a:ea typeface="宋体" panose="02010600030101010101" pitchFamily="2" charset="-122"/>
              </a:rPr>
              <a:t>多态性</a:t>
            </a:r>
          </a:p>
          <a:p>
            <a:pPr marL="0" indent="0" eaLnBrk="1" hangingPunct="1">
              <a:buClr>
                <a:schemeClr val="accent2"/>
              </a:buClr>
              <a:buNone/>
            </a:pPr>
            <a:endParaRPr lang="en-US" altLang="zh-CN" sz="3000" dirty="0">
              <a:ea typeface="宋体" panose="02010600030101010101" pitchFamily="2" charset="-122"/>
            </a:endParaRPr>
          </a:p>
        </p:txBody>
      </p:sp>
      <p:sp>
        <p:nvSpPr>
          <p:cNvPr id="8" name="Rectangle 77">
            <a:extLst>
              <a:ext uri="{FF2B5EF4-FFF2-40B4-BE49-F238E27FC236}">
                <a16:creationId xmlns:a16="http://schemas.microsoft.com/office/drawing/2014/main" id="{C5B0296E-5452-4FAB-8284-67260D7BAD97}"/>
              </a:ext>
            </a:extLst>
          </p:cNvPr>
          <p:cNvSpPr>
            <a:spLocks noChangeArrowheads="1"/>
          </p:cNvSpPr>
          <p:nvPr/>
        </p:nvSpPr>
        <p:spPr bwMode="auto">
          <a:xfrm>
            <a:off x="1116000" y="3060000"/>
            <a:ext cx="75073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编程中的多态</a:t>
            </a:r>
          </a:p>
          <a:p>
            <a:pPr marL="400050" lvl="2" indent="0">
              <a:lnSpc>
                <a:spcPct val="110000"/>
              </a:lnSpc>
              <a:spcBef>
                <a:spcPct val="0"/>
              </a:spcBef>
              <a:buClrTx/>
              <a:buFont typeface="Wingdings" pitchFamily="2" charset="2"/>
              <a:buChar char="Ø"/>
            </a:pPr>
            <a:r>
              <a:rPr lang="en-US" altLang="zh-CN"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同一个类</a:t>
            </a:r>
            <a:r>
              <a:rPr lang="zh-CN" altLang="en-US" dirty="0">
                <a:solidFill>
                  <a:srgbClr val="000000"/>
                </a:solidFill>
                <a:ea typeface="宋体" panose="02010600030101010101" pitchFamily="2" charset="-122"/>
              </a:rPr>
              <a:t>中，对应相同的函数名，却执行不同的函数体，即函数重载，属于</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编译时的多态</a:t>
            </a:r>
            <a:r>
              <a:rPr lang="zh-CN" altLang="en-US"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en-US" altLang="zh-CN"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000000"/>
                </a:solidFill>
                <a:ea typeface="宋体" panose="02010600030101010101" pitchFamily="2" charset="-122"/>
              </a:rPr>
              <a:t>中，与基类同名、同参数、同返回类型的函数的不同行为，属于</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运行时的多态</a:t>
            </a:r>
            <a:r>
              <a:rPr lang="zh-CN" altLang="en-US"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en-US" altLang="zh-CN"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运算符重载</a:t>
            </a:r>
          </a:p>
          <a:p>
            <a:pPr marL="0" lvl="1" indent="0">
              <a:lnSpc>
                <a:spcPct val="110000"/>
              </a:lnSpc>
              <a:spcBef>
                <a:spcPct val="0"/>
              </a:spcBef>
              <a:buClrTx/>
              <a:buSzTx/>
              <a:buFont typeface="Wingdings" pitchFamily="2" charset="2"/>
              <a:buChar char="p"/>
            </a:pPr>
            <a:endParaRPr lang="zh-CN" altLang="en-US" dirty="0">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如何实现动态联编 </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130800"/>
            <a:ext cx="75708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只有采用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指向基类对象的指针或引用</a:t>
            </a:r>
            <a:r>
              <a:rPr lang="zh-CN" altLang="en-US" dirty="0">
                <a:solidFill>
                  <a:srgbClr val="000000"/>
                </a:solidFill>
                <a:ea typeface="宋体" panose="02010600030101010101" pitchFamily="2" charset="-122"/>
              </a:rPr>
              <a:t>来调用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虚函数</a:t>
            </a:r>
            <a:r>
              <a:rPr lang="zh-CN" altLang="en-US" dirty="0">
                <a:solidFill>
                  <a:srgbClr val="000000"/>
                </a:solidFill>
                <a:ea typeface="宋体" panose="02010600030101010101" pitchFamily="2" charset="-122"/>
              </a:rPr>
              <a:t>时，才会按</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动态联编</a:t>
            </a:r>
            <a:r>
              <a:rPr lang="zh-CN" altLang="en-US" dirty="0">
                <a:solidFill>
                  <a:srgbClr val="000000"/>
                </a:solidFill>
                <a:ea typeface="宋体" panose="02010600030101010101" pitchFamily="2" charset="-122"/>
              </a:rPr>
              <a:t>的方式来调用。</a:t>
            </a:r>
          </a:p>
        </p:txBody>
      </p:sp>
      <p:sp>
        <p:nvSpPr>
          <p:cNvPr id="10" name="Rectangle 77"/>
          <p:cNvSpPr>
            <a:spLocks noChangeArrowheads="1"/>
          </p:cNvSpPr>
          <p:nvPr/>
        </p:nvSpPr>
        <p:spPr bwMode="auto">
          <a:xfrm>
            <a:off x="1116000" y="2304000"/>
            <a:ext cx="79772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普通对象</a:t>
            </a:r>
            <a:r>
              <a:rPr lang="zh-CN" altLang="en-US" dirty="0">
                <a:solidFill>
                  <a:srgbClr val="000000"/>
                </a:solidFill>
                <a:ea typeface="宋体" panose="02010600030101010101" pitchFamily="2" charset="-122"/>
              </a:rPr>
              <a:t>来调用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虚函数</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不能</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实现动态联编</a:t>
            </a:r>
            <a:r>
              <a:rPr lang="zh-CN" altLang="en-US" dirty="0">
                <a:solidFill>
                  <a:srgbClr val="000000"/>
                </a:solidFill>
                <a:ea typeface="宋体" panose="02010600030101010101" pitchFamily="2" charset="-122"/>
              </a:rPr>
              <a:t>。</a:t>
            </a:r>
          </a:p>
        </p:txBody>
      </p:sp>
      <p:sp>
        <p:nvSpPr>
          <p:cNvPr id="7" name="Rectangle 77"/>
          <p:cNvSpPr>
            <a:spLocks noChangeArrowheads="1"/>
          </p:cNvSpPr>
          <p:nvPr/>
        </p:nvSpPr>
        <p:spPr bwMode="auto">
          <a:xfrm>
            <a:off x="1116000" y="3024000"/>
            <a:ext cx="75073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基类中的虚函数</a:t>
            </a:r>
            <a:r>
              <a:rPr lang="zh-CN" altLang="en-US" dirty="0">
                <a:solidFill>
                  <a:srgbClr val="000000"/>
                </a:solidFill>
                <a:ea typeface="宋体" panose="02010600030101010101" pitchFamily="2" charset="-122"/>
              </a:rPr>
              <a:t>必须具有</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public</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或</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protected</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访问权限</a:t>
            </a:r>
            <a:r>
              <a:rPr lang="zh-CN" altLang="en-US" dirty="0">
                <a:solidFill>
                  <a:srgbClr val="000000"/>
                </a:solidFill>
                <a:ea typeface="宋体" panose="02010600030101010101" pitchFamily="2" charset="-122"/>
              </a:rPr>
              <a:t>，且</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000000"/>
                </a:solidFill>
                <a:ea typeface="宋体" panose="02010600030101010101" pitchFamily="2" charset="-122"/>
              </a:rPr>
              <a:t>必须以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公有继承方式</a:t>
            </a:r>
            <a:r>
              <a:rPr lang="zh-CN" altLang="en-US" dirty="0">
                <a:solidFill>
                  <a:srgbClr val="000000"/>
                </a:solidFill>
                <a:ea typeface="宋体" panose="02010600030101010101" pitchFamily="2" charset="-122"/>
              </a:rPr>
              <a:t>从基类派生。</a:t>
            </a:r>
          </a:p>
        </p:txBody>
      </p:sp>
      <p:sp>
        <p:nvSpPr>
          <p:cNvPr id="8" name="Text Box 36"/>
          <p:cNvSpPr txBox="1">
            <a:spLocks noChangeArrowheads="1"/>
          </p:cNvSpPr>
          <p:nvPr/>
        </p:nvSpPr>
        <p:spPr bwMode="auto">
          <a:xfrm>
            <a:off x="1237396" y="4952980"/>
            <a:ext cx="7271604" cy="1255728"/>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800" dirty="0">
                <a:solidFill>
                  <a:srgbClr val="C00000"/>
                </a:solidFill>
                <a:effectLst>
                  <a:outerShdw blurRad="38100" dist="38100" dir="2700000" algn="tl">
                    <a:srgbClr val="000000">
                      <a:alpha val="43137"/>
                    </a:srgbClr>
                  </a:outerShdw>
                </a:effectLst>
                <a:latin typeface="Times New Roman" pitchFamily="18" charset="0"/>
              </a:rPr>
              <a:t>动态联编</a:t>
            </a:r>
            <a:r>
              <a:rPr lang="zh-CN" altLang="en-US" sz="2800" dirty="0">
                <a:solidFill>
                  <a:srgbClr val="000000"/>
                </a:solidFill>
                <a:latin typeface="Times New Roman" pitchFamily="18" charset="0"/>
              </a:rPr>
              <a:t>更多是使用在</a:t>
            </a:r>
            <a:r>
              <a:rPr lang="zh-CN" altLang="en-US" sz="2800" dirty="0">
                <a:solidFill>
                  <a:srgbClr val="C00000"/>
                </a:solidFill>
                <a:effectLst>
                  <a:outerShdw blurRad="38100" dist="38100" dir="2700000" algn="tl">
                    <a:srgbClr val="000000">
                      <a:alpha val="43137"/>
                    </a:srgbClr>
                  </a:outerShdw>
                </a:effectLst>
                <a:latin typeface="Times New Roman" pitchFamily="18" charset="0"/>
              </a:rPr>
              <a:t>函数参数的传入</a:t>
            </a:r>
            <a:r>
              <a:rPr lang="zh-CN" altLang="en-US" sz="2800" dirty="0">
                <a:solidFill>
                  <a:srgbClr val="000000"/>
                </a:solidFill>
                <a:latin typeface="Times New Roman" pitchFamily="18" charset="0"/>
              </a:rPr>
              <a:t>：</a:t>
            </a:r>
            <a:r>
              <a:rPr lang="zh-CN" altLang="en-US" sz="2800" dirty="0">
                <a:effectLst>
                  <a:outerShdw blurRad="38100" dist="38100" dir="2700000" algn="tl">
                    <a:srgbClr val="000000">
                      <a:alpha val="43137"/>
                    </a:srgbClr>
                  </a:outerShdw>
                </a:effectLst>
                <a:latin typeface="Times New Roman" pitchFamily="18" charset="0"/>
              </a:rPr>
              <a:t>参</a:t>
            </a:r>
            <a:endParaRPr lang="en-US" altLang="zh-CN" sz="2800" dirty="0">
              <a:effectLst>
                <a:outerShdw blurRad="38100" dist="38100" dir="2700000" algn="tl">
                  <a:srgbClr val="000000">
                    <a:alpha val="43137"/>
                  </a:srgbClr>
                </a:outerShdw>
              </a:effectLst>
              <a:latin typeface="Times New Roman" pitchFamily="18" charset="0"/>
            </a:endParaRPr>
          </a:p>
          <a:p>
            <a:pPr marL="342900" indent="-342900" eaLnBrk="1" hangingPunct="1">
              <a:lnSpc>
                <a:spcPct val="90000"/>
              </a:lnSpc>
              <a:buClr>
                <a:srgbClr val="FF5050"/>
              </a:buClr>
            </a:pPr>
            <a:r>
              <a:rPr lang="zh-CN" altLang="en-US" sz="2800" dirty="0">
                <a:effectLst>
                  <a:outerShdw blurRad="38100" dist="38100" dir="2700000" algn="tl">
                    <a:srgbClr val="000000">
                      <a:alpha val="43137"/>
                    </a:srgbClr>
                  </a:outerShdw>
                </a:effectLst>
                <a:latin typeface="Times New Roman" pitchFamily="18" charset="0"/>
              </a:rPr>
              <a:t>数是基类的指针或引用</a:t>
            </a:r>
            <a:r>
              <a:rPr lang="zh-CN" altLang="en-US" sz="2800" dirty="0">
                <a:solidFill>
                  <a:srgbClr val="000000"/>
                </a:solidFill>
                <a:latin typeface="Times New Roman" pitchFamily="18" charset="0"/>
              </a:rPr>
              <a:t>，可以传入</a:t>
            </a:r>
            <a:r>
              <a:rPr lang="zh-CN" altLang="en-US" sz="2800" dirty="0">
                <a:effectLst>
                  <a:outerShdw blurRad="38100" dist="38100" dir="2700000" algn="tl">
                    <a:srgbClr val="000000">
                      <a:alpha val="43137"/>
                    </a:srgbClr>
                  </a:outerShdw>
                </a:effectLst>
                <a:latin typeface="Times New Roman" pitchFamily="18" charset="0"/>
              </a:rPr>
              <a:t>继承层次</a:t>
            </a:r>
            <a:endParaRPr lang="en-US" altLang="zh-CN" sz="2800" dirty="0">
              <a:effectLst>
                <a:outerShdw blurRad="38100" dist="38100" dir="2700000" algn="tl">
                  <a:srgbClr val="000000">
                    <a:alpha val="43137"/>
                  </a:srgbClr>
                </a:outerShdw>
              </a:effectLst>
              <a:latin typeface="Times New Roman" pitchFamily="18" charset="0"/>
            </a:endParaRPr>
          </a:p>
          <a:p>
            <a:pPr marL="342900" indent="-342900" eaLnBrk="1" hangingPunct="1">
              <a:lnSpc>
                <a:spcPct val="90000"/>
              </a:lnSpc>
              <a:buClr>
                <a:srgbClr val="FF5050"/>
              </a:buClr>
            </a:pPr>
            <a:r>
              <a:rPr lang="zh-CN" altLang="en-US" sz="2800" dirty="0">
                <a:effectLst>
                  <a:outerShdw blurRad="38100" dist="38100" dir="2700000" algn="tl">
                    <a:srgbClr val="000000">
                      <a:alpha val="43137"/>
                    </a:srgbClr>
                  </a:outerShdw>
                </a:effectLst>
                <a:latin typeface="Times New Roman" pitchFamily="18" charset="0"/>
              </a:rPr>
              <a:t>中的任意对象</a:t>
            </a:r>
            <a:r>
              <a:rPr lang="zh-CN" altLang="en-US" sz="2800" dirty="0">
                <a:solidFill>
                  <a:srgbClr val="000000"/>
                </a:solidFill>
                <a:latin typeface="Times New Roman" pitchFamily="18" charset="0"/>
              </a:rPr>
              <a:t>的指针或引用。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ox(out)">
                                      <p:cBhvr>
                                        <p:cTn id="19" dur="500"/>
                                        <p:tgtEl>
                                          <p:spTgt spid="8"/>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7" grpId="0"/>
      <p:bldP spid="8"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103301" y="1893200"/>
            <a:ext cx="75581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静态成员函数</a:t>
            </a:r>
            <a:r>
              <a:rPr lang="zh-CN" altLang="en-US" dirty="0">
                <a:solidFill>
                  <a:srgbClr val="0070C0"/>
                </a:solidFill>
                <a:ea typeface="宋体" panose="02010600030101010101" pitchFamily="2" charset="-122"/>
              </a:rPr>
              <a: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内联函数</a:t>
            </a:r>
            <a:r>
              <a:rPr lang="zh-CN" altLang="en-US" dirty="0">
                <a:solidFill>
                  <a:srgbClr val="0070C0"/>
                </a:solidFill>
                <a:ea typeface="宋体" panose="02010600030101010101" pitchFamily="2" charset="-122"/>
              </a:rPr>
              <a: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友元函数</a:t>
            </a:r>
            <a:r>
              <a:rPr lang="zh-CN" altLang="en-US" dirty="0">
                <a:solidFill>
                  <a:schemeClr val="tx1"/>
                </a:solidFill>
                <a:ea typeface="宋体" panose="02010600030101010101" pitchFamily="2" charset="-122"/>
              </a:rPr>
              <a:t>和</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构造函数</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都不能说明为虚函数</a:t>
            </a:r>
            <a:r>
              <a:rPr lang="zh-CN" altLang="en-US" dirty="0">
                <a:solidFill>
                  <a:schemeClr val="tx1"/>
                </a:solidFill>
                <a:ea typeface="宋体" panose="02010600030101010101" pitchFamily="2" charset="-122"/>
              </a:rPr>
              <a:t>。但</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析构函数</a:t>
            </a:r>
            <a:r>
              <a:rPr lang="zh-CN" altLang="en-US" dirty="0">
                <a:solidFill>
                  <a:schemeClr val="tx1"/>
                </a:solidFill>
                <a:ea typeface="宋体" panose="02010600030101010101" pitchFamily="2" charset="-122"/>
              </a:rPr>
              <a:t>可以是虚函数。</a:t>
            </a:r>
          </a:p>
        </p:txBody>
      </p:sp>
      <p:grpSp>
        <p:nvGrpSpPr>
          <p:cNvPr id="2" name="Group 79"/>
          <p:cNvGrpSpPr>
            <a:grpSpLocks/>
          </p:cNvGrpSpPr>
          <p:nvPr/>
        </p:nvGrpSpPr>
        <p:grpSpPr bwMode="auto">
          <a:xfrm>
            <a:off x="1125538" y="1116000"/>
            <a:ext cx="5375275" cy="695325"/>
            <a:chOff x="624" y="670"/>
            <a:chExt cx="3386" cy="547"/>
          </a:xfrm>
        </p:grpSpPr>
        <p:sp>
          <p:nvSpPr>
            <p:cNvPr id="28680" name="AutoShape 80"/>
            <p:cNvSpPr>
              <a:spLocks noChangeArrowheads="1"/>
            </p:cNvSpPr>
            <p:nvPr/>
          </p:nvSpPr>
          <p:spPr bwMode="gray">
            <a:xfrm>
              <a:off x="624" y="670"/>
              <a:ext cx="1219"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a:solidFill>
                    <a:srgbClr val="000000"/>
                  </a:solidFill>
                  <a:ea typeface="宋体" panose="02010600030101010101" pitchFamily="2" charset="-122"/>
                </a:rPr>
                <a:t>要点说明</a:t>
              </a:r>
              <a:endParaRPr lang="en-US" altLang="zh-CN" sz="2800" dirty="0">
                <a:solidFill>
                  <a:srgbClr val="000000"/>
                </a:solidFill>
                <a:ea typeface="宋体" panose="02010600030101010101" pitchFamily="2" charset="-122"/>
              </a:endParaRPr>
            </a:p>
          </p:txBody>
        </p:sp>
      </p:grpSp>
      <p:sp>
        <p:nvSpPr>
          <p:cNvPr id="11" name="Text Box 78"/>
          <p:cNvSpPr txBox="1">
            <a:spLocks noChangeArrowheads="1"/>
          </p:cNvSpPr>
          <p:nvPr/>
        </p:nvSpPr>
        <p:spPr bwMode="gray">
          <a:xfrm>
            <a:off x="1141400" y="3311600"/>
            <a:ext cx="757078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a:solidFill>
                  <a:schemeClr val="tx1"/>
                </a:solidFill>
                <a:ea typeface="宋体" panose="02010600030101010101" pitchFamily="2" charset="-122"/>
              </a:rPr>
              <a:t> 如果</a:t>
            </a:r>
            <a:r>
              <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rPr>
              <a:t>基类的析构函数</a:t>
            </a:r>
            <a:r>
              <a:rPr lang="zh-CN" altLang="en-US" sz="2800" dirty="0">
                <a:solidFill>
                  <a:schemeClr val="tx1"/>
                </a:solidFill>
                <a:ea typeface="宋体" panose="02010600030101010101" pitchFamily="2" charset="-122"/>
              </a:rPr>
              <a:t>为</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虚析构函数</a:t>
            </a:r>
            <a:r>
              <a:rPr lang="zh-CN" altLang="en-US" sz="2800" dirty="0">
                <a:solidFill>
                  <a:schemeClr val="tx1"/>
                </a:solidFill>
                <a:ea typeface="宋体" panose="02010600030101010101" pitchFamily="2" charset="-122"/>
              </a:rPr>
              <a:t>，则</a:t>
            </a:r>
            <a:r>
              <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rPr>
              <a:t>派生类的析构函数</a:t>
            </a:r>
            <a:r>
              <a:rPr lang="zh-CN" altLang="en-US" sz="2800" dirty="0">
                <a:solidFill>
                  <a:schemeClr val="tx1"/>
                </a:solidFill>
                <a:ea typeface="宋体" panose="02010600030101010101" pitchFamily="2" charset="-122"/>
              </a:rPr>
              <a:t>也是</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虚析构函数</a:t>
            </a:r>
            <a:r>
              <a:rPr lang="zh-CN" altLang="en-US" sz="2800" dirty="0">
                <a:solidFill>
                  <a:schemeClr val="tx1"/>
                </a:solidFill>
                <a:ea typeface="宋体" panose="02010600030101010101" pitchFamily="2" charset="-122"/>
              </a:rPr>
              <a:t>。</a:t>
            </a:r>
          </a:p>
        </p:txBody>
      </p:sp>
      <p:sp>
        <p:nvSpPr>
          <p:cNvPr id="13" name="Text Box 78"/>
          <p:cNvSpPr txBox="1">
            <a:spLocks noChangeArrowheads="1"/>
          </p:cNvSpPr>
          <p:nvPr/>
        </p:nvSpPr>
        <p:spPr bwMode="gray">
          <a:xfrm>
            <a:off x="1103300" y="4411100"/>
            <a:ext cx="75708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在</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基类设置虚析构函数</a:t>
            </a:r>
            <a:r>
              <a:rPr lang="zh-CN" altLang="en-US" dirty="0">
                <a:solidFill>
                  <a:schemeClr val="tx1"/>
                </a:solidFill>
                <a:ea typeface="宋体" panose="02010600030101010101" pitchFamily="2" charset="-122"/>
              </a:rPr>
              <a:t>，目的是在用</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delete</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释放一个基类指针指向的派生类对象</a:t>
            </a:r>
            <a:r>
              <a:rPr lang="zh-CN" altLang="en-US" dirty="0">
                <a:solidFill>
                  <a:schemeClr val="tx1"/>
                </a:solidFill>
                <a:ea typeface="宋体" panose="02010600030101010101" pitchFamily="2" charset="-122"/>
              </a:rPr>
              <a:t>时</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采用动态联编的方式</a:t>
            </a:r>
            <a:r>
              <a:rPr lang="zh-CN" altLang="en-US" dirty="0">
                <a:solidFill>
                  <a:schemeClr val="tx1"/>
                </a:solidFill>
                <a:ea typeface="宋体" panose="02010600030101010101" pitchFamily="2" charset="-122"/>
              </a:rPr>
              <a:t>选择正确的</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派生类析构函数</a:t>
            </a:r>
            <a:r>
              <a:rPr lang="zh-CN" altLang="en-US" dirty="0">
                <a:solidFill>
                  <a:schemeClr val="tx1"/>
                </a:solidFill>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714999"/>
            <a:ext cx="7367600" cy="11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为了</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实现</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接口重用</a:t>
            </a:r>
            <a:r>
              <a:rPr lang="zh-CN" altLang="en-US" dirty="0">
                <a:solidFill>
                  <a:srgbClr val="000000"/>
                </a:solidFill>
                <a:ea typeface="宋体" panose="02010600030101010101" pitchFamily="2" charset="-122"/>
              </a:rPr>
              <a:t>，必须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以</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虚函数</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的形式</a:t>
            </a:r>
            <a:r>
              <a:rPr lang="zh-CN" altLang="en-US" dirty="0">
                <a:solidFill>
                  <a:srgbClr val="000000"/>
                </a:solidFill>
                <a:ea typeface="宋体" panose="02010600030101010101" pitchFamily="2" charset="-122"/>
              </a:rPr>
              <a:t>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0000"/>
                </a:solidFill>
                <a:ea typeface="宋体" panose="02010600030101010101" pitchFamily="2" charset="-122"/>
              </a:rPr>
              <a:t>中为其</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000000"/>
                </a:solidFill>
                <a:ea typeface="宋体" panose="02010600030101010101" pitchFamily="2" charset="-122"/>
              </a:rPr>
              <a:t>定义一个</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接口</a:t>
            </a:r>
            <a:r>
              <a:rPr lang="zh-CN" altLang="en-US" dirty="0">
                <a:solidFill>
                  <a:srgbClr val="000000"/>
                </a:solidFill>
                <a:ea typeface="宋体" panose="02010600030101010101" pitchFamily="2" charset="-122"/>
              </a:rPr>
              <a:t>。</a:t>
            </a:r>
          </a:p>
        </p:txBody>
      </p:sp>
      <p:sp>
        <p:nvSpPr>
          <p:cNvPr id="10" name="Rectangle 77"/>
          <p:cNvSpPr>
            <a:spLocks noChangeArrowheads="1"/>
          </p:cNvSpPr>
          <p:nvPr/>
        </p:nvSpPr>
        <p:spPr bwMode="auto">
          <a:xfrm>
            <a:off x="1116000" y="2852200"/>
            <a:ext cx="75073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但</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基类虚函数</a:t>
            </a:r>
            <a:r>
              <a:rPr lang="zh-CN" altLang="en-US" dirty="0">
                <a:solidFill>
                  <a:srgbClr val="000000"/>
                </a:solidFill>
                <a:ea typeface="宋体" panose="02010600030101010101" pitchFamily="2" charset="-122"/>
              </a:rPr>
              <a:t>有时</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无具体实现</a:t>
            </a:r>
            <a:r>
              <a:rPr lang="zh-CN" altLang="en-US" dirty="0">
                <a:solidFill>
                  <a:srgbClr val="000000"/>
                </a:solidFill>
                <a:ea typeface="宋体" panose="02010600030101010101" pitchFamily="2" charset="-122"/>
              </a:rPr>
              <a:t>。</a:t>
            </a:r>
          </a:p>
        </p:txBody>
      </p:sp>
      <p:sp>
        <p:nvSpPr>
          <p:cNvPr id="7" name="Rectangle 77"/>
          <p:cNvSpPr>
            <a:spLocks noChangeArrowheads="1"/>
          </p:cNvSpPr>
          <p:nvPr/>
        </p:nvSpPr>
        <p:spPr bwMode="auto">
          <a:xfrm>
            <a:off x="1116000" y="3572200"/>
            <a:ext cx="73168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对于这样一些</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物理上无法实现</a:t>
            </a:r>
            <a:r>
              <a:rPr lang="zh-CN" altLang="en-US" dirty="0">
                <a:solidFill>
                  <a:srgbClr val="000000"/>
                </a:solidFill>
                <a:ea typeface="宋体" panose="02010600030101010101" pitchFamily="2" charset="-122"/>
              </a:rPr>
              <a:t>而</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逻辑上又不得不存在</a:t>
            </a:r>
            <a:r>
              <a:rPr lang="zh-CN" altLang="en-US" dirty="0">
                <a:solidFill>
                  <a:srgbClr val="000000"/>
                </a:solidFill>
                <a:ea typeface="宋体" panose="02010600030101010101" pitchFamily="2" charset="-122"/>
              </a:rPr>
              <a:t>的抽象的虚函数，可以将其在基类中用不包括任何代码的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纯虚函数</a:t>
            </a:r>
            <a:r>
              <a:rPr lang="zh-CN" altLang="en-US" dirty="0">
                <a:solidFill>
                  <a:srgbClr val="000000"/>
                </a:solidFill>
                <a:ea typeface="宋体" panose="02010600030101010101" pitchFamily="2" charset="-122"/>
              </a:rPr>
              <a:t>来定义。</a:t>
            </a:r>
          </a:p>
        </p:txBody>
      </p:sp>
      <p:sp>
        <p:nvSpPr>
          <p:cNvPr id="8" name="Rectangle 77"/>
          <p:cNvSpPr>
            <a:spLocks noChangeArrowheads="1"/>
          </p:cNvSpPr>
          <p:nvPr/>
        </p:nvSpPr>
        <p:spPr bwMode="auto">
          <a:xfrm>
            <a:off x="1116000" y="5264200"/>
            <a:ext cx="75073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而其</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具体的实现</a:t>
            </a:r>
            <a:r>
              <a:rPr lang="zh-CN" altLang="en-US" dirty="0">
                <a:solidFill>
                  <a:srgbClr val="000000"/>
                </a:solidFill>
                <a:ea typeface="宋体" panose="02010600030101010101" pitchFamily="2" charset="-122"/>
              </a:rPr>
              <a:t>则可在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派生类中完成</a:t>
            </a:r>
            <a:r>
              <a:rPr lang="zh-CN" altLang="en-US" dirty="0">
                <a:solidFill>
                  <a:srgbClr val="000000"/>
                </a:solidFill>
                <a:ea typeface="宋体" panose="02010600030101010101" pitchFamily="2" charset="-122"/>
              </a:rPr>
              <a:t>。</a:t>
            </a:r>
          </a:p>
        </p:txBody>
      </p:sp>
      <p:sp>
        <p:nvSpPr>
          <p:cNvPr id="9" name="Rectangle 9"/>
          <p:cNvSpPr txBox="1">
            <a:spLocks noChangeArrowheads="1"/>
          </p:cNvSpPr>
          <p:nvPr/>
        </p:nvSpPr>
        <p:spPr bwMode="auto">
          <a:xfrm>
            <a:off x="1080000" y="10842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3. </a:t>
            </a:r>
            <a:r>
              <a:rPr lang="zh-CN" altLang="en-US" dirty="0">
                <a:ea typeface="宋体" panose="02010600030101010101" pitchFamily="2" charset="-122"/>
              </a:rPr>
              <a:t>纯虚函数</a:t>
            </a:r>
            <a:endParaRPr lang="en-US" altLang="zh-CN" dirty="0">
              <a:ea typeface="宋体" charset="-122"/>
            </a:endParaRPr>
          </a:p>
          <a:p>
            <a:pPr marL="0" indent="0" eaLnBrk="1" hangingPunct="1">
              <a:buClr>
                <a:schemeClr val="accent2"/>
              </a:buClr>
              <a:buNone/>
            </a:pPr>
            <a:endParaRPr lang="zh-CN" altLang="en-US" dirty="0">
              <a:ea typeface="宋体" panose="02010600030101010101" pitchFamily="2" charset="-122"/>
            </a:endParaRP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纯虚函数概念</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41400" y="1130800"/>
            <a:ext cx="73422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纯虚函数</a:t>
            </a:r>
            <a:r>
              <a:rPr lang="zh-CN" altLang="en-US" dirty="0">
                <a:solidFill>
                  <a:srgbClr val="000000"/>
                </a:solidFill>
                <a:ea typeface="宋体" panose="02010600030101010101" pitchFamily="2" charset="-122"/>
              </a:rPr>
              <a:t>：在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0000"/>
                </a:solidFill>
                <a:ea typeface="宋体" panose="02010600030101010101" pitchFamily="2" charset="-122"/>
              </a:rPr>
              <a:t>中</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没有具体实现</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的虚函数</a:t>
            </a:r>
            <a:r>
              <a:rPr lang="zh-CN" altLang="en-US" dirty="0">
                <a:solidFill>
                  <a:srgbClr val="000000"/>
                </a:solidFill>
                <a:ea typeface="宋体" panose="02010600030101010101" pitchFamily="2" charset="-122"/>
              </a:rPr>
              <a:t>。</a:t>
            </a:r>
          </a:p>
        </p:txBody>
      </p:sp>
      <p:sp>
        <p:nvSpPr>
          <p:cNvPr id="10" name="Rectangle 77"/>
          <p:cNvSpPr>
            <a:spLocks noChangeArrowheads="1"/>
          </p:cNvSpPr>
          <p:nvPr/>
        </p:nvSpPr>
        <p:spPr bwMode="auto">
          <a:xfrm>
            <a:off x="1166800" y="2299527"/>
            <a:ext cx="73041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如果基类中包括有纯虚函数，那么在任何</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派生类中都</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必须重定义</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该函数</a:t>
            </a:r>
            <a:r>
              <a:rPr lang="zh-CN" altLang="en-US" dirty="0">
                <a:solidFill>
                  <a:srgbClr val="000000"/>
                </a:solidFill>
                <a:ea typeface="宋体" panose="02010600030101010101" pitchFamily="2" charset="-122"/>
              </a:rPr>
              <a:t>，因为它们不能直接使用从基类继承下来的虚函数。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080000"/>
            <a:ext cx="75073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纯虚函数的一般形式为：</a:t>
            </a:r>
          </a:p>
        </p:txBody>
      </p:sp>
      <p:sp>
        <p:nvSpPr>
          <p:cNvPr id="9" name="AutoShape 52"/>
          <p:cNvSpPr>
            <a:spLocks noChangeArrowheads="1"/>
          </p:cNvSpPr>
          <p:nvPr/>
        </p:nvSpPr>
        <p:spPr bwMode="gray">
          <a:xfrm>
            <a:off x="1032438" y="1663700"/>
            <a:ext cx="8111562" cy="7239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virtual</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&lt;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函数返回类型</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&gt; &lt;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函数名</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&gt;(&lt;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参数表</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&gt;)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 0</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a:t>
            </a:r>
          </a:p>
        </p:txBody>
      </p:sp>
      <p:sp>
        <p:nvSpPr>
          <p:cNvPr id="13"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纯虚函数的定义 </a:t>
            </a:r>
            <a:endParaRPr lang="en-US" altLang="zh-CN" sz="3600"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91266" y="5304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0" name="Rectangle 77"/>
          <p:cNvSpPr>
            <a:spLocks noChangeArrowheads="1"/>
          </p:cNvSpPr>
          <p:nvPr/>
        </p:nvSpPr>
        <p:spPr bwMode="auto">
          <a:xfrm>
            <a:off x="1116000" y="1764000"/>
            <a:ext cx="75073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包含纯虚函数</a:t>
            </a:r>
            <a:r>
              <a:rPr lang="zh-CN" altLang="en-US" dirty="0">
                <a:solidFill>
                  <a:srgbClr val="000000"/>
                </a:solidFill>
                <a:ea typeface="宋体" panose="02010600030101010101" pitchFamily="2" charset="-122"/>
              </a:rPr>
              <a:t>的类称做</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抽象类</a:t>
            </a:r>
            <a:r>
              <a:rPr lang="zh-CN" altLang="en-US" dirty="0">
                <a:solidFill>
                  <a:srgbClr val="000000"/>
                </a:solidFill>
                <a:ea typeface="宋体" panose="02010600030101010101" pitchFamily="2" charset="-122"/>
              </a:rPr>
              <a:t>。</a:t>
            </a:r>
          </a:p>
        </p:txBody>
      </p:sp>
      <p:sp>
        <p:nvSpPr>
          <p:cNvPr id="8" name="Rectangle 77"/>
          <p:cNvSpPr>
            <a:spLocks noChangeArrowheads="1"/>
          </p:cNvSpPr>
          <p:nvPr/>
        </p:nvSpPr>
        <p:spPr bwMode="auto">
          <a:xfrm>
            <a:off x="1116000" y="24120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由于</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无法实例化</a:t>
            </a:r>
            <a:r>
              <a:rPr lang="zh-CN" altLang="en-US" dirty="0">
                <a:solidFill>
                  <a:srgbClr val="000000"/>
                </a:solidFill>
                <a:ea typeface="宋体" panose="02010600030101010101" pitchFamily="2" charset="-122"/>
              </a:rPr>
              <a:t>一个含纯虚函数的抽象类，因而</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不能</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创建抽象类的对象</a:t>
            </a:r>
            <a:r>
              <a:rPr lang="zh-CN" altLang="en-US" dirty="0">
                <a:solidFill>
                  <a:srgbClr val="000000"/>
                </a:solidFill>
                <a:ea typeface="宋体" panose="02010600030101010101" pitchFamily="2" charset="-122"/>
              </a:rPr>
              <a:t>。</a:t>
            </a:r>
          </a:p>
        </p:txBody>
      </p:sp>
      <p:sp>
        <p:nvSpPr>
          <p:cNvPr id="12" name="Rectangle 77"/>
          <p:cNvSpPr>
            <a:spLocks noChangeArrowheads="1"/>
          </p:cNvSpPr>
          <p:nvPr/>
        </p:nvSpPr>
        <p:spPr bwMode="auto">
          <a:xfrm>
            <a:off x="1116000" y="3564000"/>
            <a:ext cx="75073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抽象类</a:t>
            </a:r>
            <a:r>
              <a:rPr lang="zh-CN" altLang="en-US" dirty="0">
                <a:solidFill>
                  <a:srgbClr val="000000"/>
                </a:solidFill>
                <a:ea typeface="宋体" panose="02010600030101010101" pitchFamily="2" charset="-122"/>
              </a:rPr>
              <a:t>不能用作变量类型、函数返回和显式转换的类型，但可定义</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指向抽象类的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指针或引用</a:t>
            </a:r>
            <a:r>
              <a:rPr lang="zh-CN" altLang="en-US" dirty="0">
                <a:solidFill>
                  <a:srgbClr val="000000"/>
                </a:solidFill>
                <a:ea typeface="宋体" panose="02010600030101010101" pitchFamily="2" charset="-122"/>
              </a:rPr>
              <a:t>。</a:t>
            </a:r>
          </a:p>
        </p:txBody>
      </p:sp>
      <p:sp>
        <p:nvSpPr>
          <p:cNvPr id="7" name="Rectangle 9"/>
          <p:cNvSpPr txBox="1">
            <a:spLocks noChangeArrowheads="1"/>
          </p:cNvSpPr>
          <p:nvPr/>
        </p:nvSpPr>
        <p:spPr bwMode="auto">
          <a:xfrm>
            <a:off x="1080000" y="10842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4. </a:t>
            </a:r>
            <a:r>
              <a:rPr lang="zh-CN" altLang="en-US" dirty="0">
                <a:ea typeface="宋体" panose="02010600030101010101" pitchFamily="2" charset="-122"/>
              </a:rPr>
              <a:t>抽象类</a:t>
            </a:r>
            <a:endParaRPr lang="en-US" altLang="zh-CN" dirty="0">
              <a:ea typeface="宋体" charset="-122"/>
            </a:endParaRPr>
          </a:p>
          <a:p>
            <a:pPr marL="0" indent="0" eaLnBrk="1" hangingPunct="1">
              <a:buClr>
                <a:schemeClr val="accent2"/>
              </a:buClr>
              <a:buNone/>
            </a:pPr>
            <a:endParaRPr lang="zh-CN" altLang="en-US" dirty="0">
              <a:ea typeface="宋体" panose="02010600030101010101" pitchFamily="2" charset="-122"/>
            </a:endParaRP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a:spLocks noGrp="1"/>
          </p:cNvSpPr>
          <p:nvPr>
            <p:ph type="title"/>
          </p:nvPr>
        </p:nvSpPr>
        <p:spPr>
          <a:xfrm>
            <a:off x="1055688" y="65088"/>
            <a:ext cx="8278812" cy="1011237"/>
          </a:xfrm>
        </p:spPr>
        <p:txBody>
          <a:bodyPr/>
          <a:lstStyle/>
          <a:p>
            <a:r>
              <a:rPr lang="zh-CN" altLang="en-US" sz="3600" dirty="0">
                <a:latin typeface="宋体" panose="02010600030101010101" pitchFamily="2" charset="-122"/>
                <a:ea typeface="宋体" panose="02010600030101010101" pitchFamily="2" charset="-122"/>
              </a:rPr>
              <a:t>编程题练习：继承</a:t>
            </a:r>
          </a:p>
        </p:txBody>
      </p:sp>
      <p:sp>
        <p:nvSpPr>
          <p:cNvPr id="5" name="Rectangle 77"/>
          <p:cNvSpPr>
            <a:spLocks noChangeArrowheads="1"/>
          </p:cNvSpPr>
          <p:nvPr/>
        </p:nvSpPr>
        <p:spPr bwMode="auto">
          <a:xfrm>
            <a:off x="1055688" y="1076325"/>
            <a:ext cx="7713408" cy="555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编写一个程序，</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a:t>
            </a:r>
            <a:r>
              <a:rPr lang="en-US" altLang="zh-CN" sz="2400" dirty="0" err="1">
                <a:solidFill>
                  <a:srgbClr val="C00000"/>
                </a:solidFill>
                <a:effectLst>
                  <a:outerShdw blurRad="38100" dist="38100" dir="2700000" algn="tl">
                    <a:srgbClr val="000000">
                      <a:alpha val="43137"/>
                    </a:srgbClr>
                  </a:outerShdw>
                </a:effectLst>
                <a:ea typeface="宋体" panose="02010600030101010101" pitchFamily="2" charset="-122"/>
              </a:rPr>
              <a:t>CTime</a:t>
            </a:r>
            <a:r>
              <a:rPr lang="zh-CN" altLang="en-US" sz="2400" dirty="0">
                <a:solidFill>
                  <a:schemeClr val="tx1"/>
                </a:solidFill>
                <a:ea typeface="宋体" panose="02010600030101010101" pitchFamily="2" charset="-122"/>
              </a:rPr>
              <a:t>包含属性</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时</a:t>
            </a:r>
            <a:r>
              <a:rPr lang="zh-CN" altLang="en-US" sz="2400" dirty="0">
                <a:solidFill>
                  <a:schemeClr val="tx1"/>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分</a:t>
            </a:r>
            <a:r>
              <a:rPr lang="zh-CN" altLang="en-US" sz="2400" dirty="0">
                <a:solidFill>
                  <a:schemeClr val="tx1"/>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秒</a:t>
            </a:r>
            <a:r>
              <a:rPr lang="zh-CN" altLang="en-US" sz="2400" dirty="0">
                <a:solidFill>
                  <a:schemeClr val="tx1"/>
                </a:solidFill>
                <a:ea typeface="宋体" panose="02010600030101010101" pitchFamily="2" charset="-122"/>
              </a:rPr>
              <a:t>。建立一个</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派生类</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Time</a:t>
            </a:r>
            <a:r>
              <a:rPr lang="zh-CN" altLang="en-US" sz="2400" dirty="0">
                <a:solidFill>
                  <a:schemeClr val="tx1"/>
                </a:solidFill>
                <a:ea typeface="宋体" panose="02010600030101010101" pitchFamily="2" charset="-122"/>
              </a:rPr>
              <a:t>，用于表示十二进制时间，增加以下成员数据：</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string interval; </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值为</a:t>
            </a:r>
            <a:r>
              <a:rPr lang="en-US" altLang="zh-CN" sz="2400" dirty="0">
                <a:solidFill>
                  <a:schemeClr val="tx1"/>
                </a:solidFill>
                <a:ea typeface="宋体" panose="02010600030101010101" pitchFamily="2" charset="-122"/>
              </a:rPr>
              <a:t>”AM”</a:t>
            </a:r>
            <a:r>
              <a:rPr lang="zh-CN" altLang="en-US" sz="2400" dirty="0">
                <a:solidFill>
                  <a:schemeClr val="tx1"/>
                </a:solidFill>
                <a:ea typeface="宋体" panose="02010600030101010101" pitchFamily="2" charset="-122"/>
              </a:rPr>
              <a:t>或者</a:t>
            </a:r>
            <a:r>
              <a:rPr lang="en-US" altLang="zh-CN" sz="2400" dirty="0">
                <a:solidFill>
                  <a:schemeClr val="tx1"/>
                </a:solidFill>
                <a:ea typeface="宋体" panose="02010600030101010101" pitchFamily="2" charset="-122"/>
              </a:rPr>
              <a:t>”PM”) ;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增加加一秒</a:t>
            </a:r>
            <a:r>
              <a:rPr lang="zh-CN" altLang="en-US" sz="2400" dirty="0">
                <a:solidFill>
                  <a:schemeClr val="tx1"/>
                </a:solidFill>
                <a:ea typeface="宋体" panose="02010600030101010101" pitchFamily="2" charset="-122"/>
              </a:rPr>
              <a:t>和</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减一秒的函数成员</a:t>
            </a:r>
            <a:r>
              <a:rPr lang="zh-CN" altLang="en-US" sz="2400" dirty="0">
                <a:solidFill>
                  <a:schemeClr val="tx1"/>
                </a:solidFill>
                <a:ea typeface="宋体" panose="02010600030101010101" pitchFamily="2" charset="-122"/>
              </a:rPr>
              <a:t>。</a:t>
            </a:r>
          </a:p>
          <a:p>
            <a:pPr>
              <a:lnSpc>
                <a:spcPct val="110000"/>
              </a:lnSpc>
              <a:spcBef>
                <a:spcPct val="0"/>
              </a:spcBef>
              <a:buSzTx/>
              <a:buNone/>
            </a:pPr>
            <a:endParaRPr lang="en-US" altLang="zh-CN" sz="2400" dirty="0">
              <a:solidFill>
                <a:schemeClr val="tx1"/>
              </a:solidFill>
              <a:ea typeface="宋体" panose="02010600030101010101" pitchFamily="2" charset="-122"/>
            </a:endParaRPr>
          </a:p>
          <a:p>
            <a:pPr>
              <a:lnSpc>
                <a:spcPct val="110000"/>
              </a:lnSpc>
              <a:spcBef>
                <a:spcPct val="0"/>
              </a:spcBef>
              <a:buSzTx/>
              <a:buNone/>
            </a:pP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样例输入</a:t>
            </a:r>
            <a:r>
              <a:rPr lang="en-US" altLang="zh-CN" sz="2000" dirty="0">
                <a:solidFill>
                  <a:schemeClr val="tx1"/>
                </a:solidFill>
                <a:ea typeface="宋体" panose="02010600030101010101" pitchFamily="2" charset="-122"/>
              </a:rPr>
              <a:t>(</a:t>
            </a:r>
            <a:r>
              <a:rPr lang="zh-CN" altLang="en-US" sz="2000" dirty="0">
                <a:solidFill>
                  <a:schemeClr val="tx1"/>
                </a:solidFill>
                <a:ea typeface="宋体" panose="02010600030101010101" pitchFamily="2" charset="-122"/>
              </a:rPr>
              <a:t>第</a:t>
            </a:r>
            <a:r>
              <a:rPr lang="en-US" altLang="zh-CN" sz="2000" dirty="0">
                <a:solidFill>
                  <a:schemeClr val="tx1"/>
                </a:solidFill>
                <a:ea typeface="宋体" panose="02010600030101010101" pitchFamily="2" charset="-122"/>
              </a:rPr>
              <a:t>1</a:t>
            </a:r>
            <a:r>
              <a:rPr lang="zh-CN" altLang="en-US" sz="2000" dirty="0">
                <a:solidFill>
                  <a:schemeClr val="tx1"/>
                </a:solidFill>
                <a:ea typeface="宋体" panose="02010600030101010101" pitchFamily="2" charset="-122"/>
              </a:rPr>
              <a:t>个数字为进制，</a:t>
            </a:r>
            <a:r>
              <a:rPr lang="en-US" altLang="zh-CN" sz="2000" dirty="0">
                <a:solidFill>
                  <a:schemeClr val="tx1"/>
                </a:solidFill>
                <a:ea typeface="宋体" panose="02010600030101010101" pitchFamily="2" charset="-122"/>
              </a:rPr>
              <a:t>121</a:t>
            </a:r>
            <a:r>
              <a:rPr lang="zh-CN" altLang="en-US" sz="2000" dirty="0">
                <a:solidFill>
                  <a:schemeClr val="tx1"/>
                </a:solidFill>
                <a:ea typeface="宋体" panose="02010600030101010101" pitchFamily="2" charset="-122"/>
              </a:rPr>
              <a:t>表示输入为</a:t>
            </a:r>
            <a:r>
              <a:rPr lang="en-US" altLang="zh-CN" sz="2000" dirty="0">
                <a:solidFill>
                  <a:schemeClr val="tx1"/>
                </a:solidFill>
                <a:ea typeface="宋体" panose="02010600030101010101" pitchFamily="2" charset="-122"/>
              </a:rPr>
              <a:t>12</a:t>
            </a:r>
            <a:r>
              <a:rPr lang="zh-CN" altLang="en-US" sz="2000" dirty="0">
                <a:solidFill>
                  <a:schemeClr val="tx1"/>
                </a:solidFill>
                <a:ea typeface="宋体" panose="02010600030101010101" pitchFamily="2" charset="-122"/>
              </a:rPr>
              <a:t>进制</a:t>
            </a:r>
            <a:r>
              <a:rPr lang="en-US" altLang="zh-CN" sz="2000" dirty="0">
                <a:solidFill>
                  <a:schemeClr val="tx1"/>
                </a:solidFill>
                <a:ea typeface="宋体" panose="02010600030101010101" pitchFamily="2" charset="-122"/>
              </a:rPr>
              <a:t>AM</a:t>
            </a:r>
            <a:r>
              <a:rPr lang="zh-CN" altLang="en-US" sz="2000" dirty="0">
                <a:solidFill>
                  <a:schemeClr val="tx1"/>
                </a:solidFill>
                <a:ea typeface="宋体" panose="02010600030101010101" pitchFamily="2" charset="-122"/>
              </a:rPr>
              <a:t>时间，</a:t>
            </a:r>
            <a:r>
              <a:rPr lang="en-US" altLang="zh-CN" sz="2000" dirty="0">
                <a:solidFill>
                  <a:schemeClr val="tx1"/>
                </a:solidFill>
                <a:ea typeface="宋体" panose="02010600030101010101" pitchFamily="2" charset="-122"/>
              </a:rPr>
              <a:t>122</a:t>
            </a:r>
            <a:r>
              <a:rPr lang="zh-CN" altLang="en-US" sz="2000" dirty="0">
                <a:solidFill>
                  <a:schemeClr val="tx1"/>
                </a:solidFill>
                <a:ea typeface="宋体" panose="02010600030101010101" pitchFamily="2" charset="-122"/>
              </a:rPr>
              <a:t>表示输入为</a:t>
            </a:r>
            <a:r>
              <a:rPr lang="en-US" altLang="zh-CN" sz="2000" dirty="0">
                <a:solidFill>
                  <a:schemeClr val="tx1"/>
                </a:solidFill>
                <a:ea typeface="宋体" panose="02010600030101010101" pitchFamily="2" charset="-122"/>
              </a:rPr>
              <a:t>12</a:t>
            </a:r>
            <a:r>
              <a:rPr lang="zh-CN" altLang="en-US" sz="2000" dirty="0">
                <a:solidFill>
                  <a:schemeClr val="tx1"/>
                </a:solidFill>
                <a:ea typeface="宋体" panose="02010600030101010101" pitchFamily="2" charset="-122"/>
              </a:rPr>
              <a:t>进制</a:t>
            </a:r>
            <a:r>
              <a:rPr lang="en-US" altLang="zh-CN" sz="2000" dirty="0">
                <a:solidFill>
                  <a:schemeClr val="tx1"/>
                </a:solidFill>
                <a:ea typeface="宋体" panose="02010600030101010101" pitchFamily="2" charset="-122"/>
              </a:rPr>
              <a:t>PM</a:t>
            </a:r>
            <a:r>
              <a:rPr lang="zh-CN" altLang="en-US" sz="2000" dirty="0">
                <a:solidFill>
                  <a:schemeClr val="tx1"/>
                </a:solidFill>
                <a:ea typeface="宋体" panose="02010600030101010101" pitchFamily="2" charset="-122"/>
              </a:rPr>
              <a:t>时间，第</a:t>
            </a:r>
            <a:r>
              <a:rPr lang="en-US" altLang="zh-CN" sz="2000" dirty="0">
                <a:solidFill>
                  <a:schemeClr val="tx1"/>
                </a:solidFill>
                <a:ea typeface="宋体" panose="02010600030101010101" pitchFamily="2" charset="-122"/>
              </a:rPr>
              <a:t>2</a:t>
            </a:r>
            <a:r>
              <a:rPr lang="zh-CN" altLang="en-US" sz="2000" dirty="0">
                <a:solidFill>
                  <a:schemeClr val="tx1"/>
                </a:solidFill>
                <a:ea typeface="宋体" panose="02010600030101010101" pitchFamily="2" charset="-122"/>
              </a:rPr>
              <a:t>个数字为</a:t>
            </a:r>
            <a:r>
              <a:rPr lang="en-US" altLang="zh-CN" sz="2000" dirty="0">
                <a:solidFill>
                  <a:schemeClr val="tx1"/>
                </a:solidFill>
                <a:ea typeface="宋体" panose="02010600030101010101" pitchFamily="2" charset="-122"/>
              </a:rPr>
              <a:t>hour</a:t>
            </a:r>
            <a:r>
              <a:rPr lang="zh-CN" altLang="en-US" sz="2000" dirty="0">
                <a:solidFill>
                  <a:schemeClr val="tx1"/>
                </a:solidFill>
                <a:ea typeface="宋体" panose="02010600030101010101" pitchFamily="2" charset="-122"/>
              </a:rPr>
              <a:t>，第</a:t>
            </a:r>
            <a:r>
              <a:rPr lang="en-US" altLang="zh-CN" sz="2000" dirty="0">
                <a:solidFill>
                  <a:schemeClr val="tx1"/>
                </a:solidFill>
                <a:ea typeface="宋体" panose="02010600030101010101" pitchFamily="2" charset="-122"/>
              </a:rPr>
              <a:t>3</a:t>
            </a:r>
            <a:r>
              <a:rPr lang="zh-CN" altLang="en-US" sz="2000" dirty="0">
                <a:solidFill>
                  <a:schemeClr val="tx1"/>
                </a:solidFill>
                <a:ea typeface="宋体" panose="02010600030101010101" pitchFamily="2" charset="-122"/>
              </a:rPr>
              <a:t>个数字为</a:t>
            </a:r>
            <a:r>
              <a:rPr lang="en-US" altLang="zh-CN" sz="2000" dirty="0">
                <a:solidFill>
                  <a:schemeClr val="tx1"/>
                </a:solidFill>
                <a:ea typeface="宋体" panose="02010600030101010101" pitchFamily="2" charset="-122"/>
              </a:rPr>
              <a:t>minute</a:t>
            </a:r>
            <a:r>
              <a:rPr lang="zh-CN" altLang="en-US" sz="2000" dirty="0">
                <a:solidFill>
                  <a:schemeClr val="tx1"/>
                </a:solidFill>
                <a:ea typeface="宋体" panose="02010600030101010101" pitchFamily="2" charset="-122"/>
              </a:rPr>
              <a:t>，第</a:t>
            </a:r>
            <a:r>
              <a:rPr lang="en-US" altLang="zh-CN" sz="2000" dirty="0">
                <a:solidFill>
                  <a:schemeClr val="tx1"/>
                </a:solidFill>
                <a:ea typeface="宋体" panose="02010600030101010101" pitchFamily="2" charset="-122"/>
              </a:rPr>
              <a:t>4</a:t>
            </a:r>
            <a:r>
              <a:rPr lang="zh-CN" altLang="en-US" sz="2000" dirty="0">
                <a:solidFill>
                  <a:schemeClr val="tx1"/>
                </a:solidFill>
                <a:ea typeface="宋体" panose="02010600030101010101" pitchFamily="2" charset="-122"/>
              </a:rPr>
              <a:t>个数字为</a:t>
            </a:r>
            <a:r>
              <a:rPr lang="en-US" altLang="zh-CN" sz="2000" dirty="0">
                <a:solidFill>
                  <a:schemeClr val="tx1"/>
                </a:solidFill>
                <a:ea typeface="宋体" panose="02010600030101010101" pitchFamily="2" charset="-122"/>
              </a:rPr>
              <a:t>second</a:t>
            </a:r>
            <a:r>
              <a:rPr lang="zh-CN" altLang="en-US" sz="2000" dirty="0">
                <a:solidFill>
                  <a:schemeClr val="tx1"/>
                </a:solidFill>
                <a:ea typeface="宋体" panose="02010600030101010101" pitchFamily="2" charset="-122"/>
              </a:rPr>
              <a:t>，第</a:t>
            </a:r>
            <a:r>
              <a:rPr lang="en-US" altLang="zh-CN" sz="2000" dirty="0">
                <a:solidFill>
                  <a:schemeClr val="tx1"/>
                </a:solidFill>
                <a:ea typeface="宋体" panose="02010600030101010101" pitchFamily="2" charset="-122"/>
              </a:rPr>
              <a:t>5</a:t>
            </a:r>
            <a:r>
              <a:rPr lang="zh-CN" altLang="en-US" sz="2000" dirty="0">
                <a:solidFill>
                  <a:schemeClr val="tx1"/>
                </a:solidFill>
                <a:ea typeface="宋体" panose="02010600030101010101" pitchFamily="2" charset="-122"/>
              </a:rPr>
              <a:t>个字符为运算类型，</a:t>
            </a:r>
            <a:r>
              <a:rPr lang="en-US" altLang="zh-CN" sz="2000" dirty="0">
                <a:solidFill>
                  <a:schemeClr val="tx1"/>
                </a:solidFill>
                <a:ea typeface="宋体" panose="02010600030101010101" pitchFamily="2" charset="-122"/>
              </a:rPr>
              <a:t>+</a:t>
            </a:r>
            <a:r>
              <a:rPr lang="zh-CN" altLang="en-US" sz="2000" dirty="0">
                <a:solidFill>
                  <a:schemeClr val="tx1"/>
                </a:solidFill>
                <a:ea typeface="宋体" panose="02010600030101010101" pitchFamily="2" charset="-122"/>
              </a:rPr>
              <a:t>表示自增，</a:t>
            </a:r>
            <a:r>
              <a:rPr lang="en-US" altLang="zh-CN" sz="2000" dirty="0">
                <a:solidFill>
                  <a:schemeClr val="tx1"/>
                </a:solidFill>
                <a:ea typeface="宋体" panose="02010600030101010101" pitchFamily="2" charset="-122"/>
              </a:rPr>
              <a:t>-</a:t>
            </a:r>
            <a:r>
              <a:rPr lang="zh-CN" altLang="en-US" sz="2000" dirty="0">
                <a:solidFill>
                  <a:schemeClr val="tx1"/>
                </a:solidFill>
                <a:ea typeface="宋体" panose="02010600030101010101" pitchFamily="2" charset="-122"/>
              </a:rPr>
              <a:t>表示自减，第</a:t>
            </a:r>
            <a:r>
              <a:rPr lang="en-US" altLang="zh-CN" sz="2000" dirty="0">
                <a:solidFill>
                  <a:schemeClr val="tx1"/>
                </a:solidFill>
                <a:ea typeface="宋体" panose="02010600030101010101" pitchFamily="2" charset="-122"/>
              </a:rPr>
              <a:t>6</a:t>
            </a:r>
            <a:r>
              <a:rPr lang="zh-CN" altLang="en-US" sz="2000" dirty="0">
                <a:solidFill>
                  <a:schemeClr val="tx1"/>
                </a:solidFill>
                <a:ea typeface="宋体" panose="02010600030101010101" pitchFamily="2" charset="-122"/>
              </a:rPr>
              <a:t>个数字为运算次数，</a:t>
            </a:r>
            <a:r>
              <a:rPr lang="en-US" altLang="zh-CN" sz="2000" dirty="0">
                <a:solidFill>
                  <a:schemeClr val="tx1"/>
                </a:solidFill>
                <a:ea typeface="宋体" panose="02010600030101010101" pitchFamily="2" charset="-122"/>
              </a:rPr>
              <a:t>0</a:t>
            </a:r>
            <a:r>
              <a:rPr lang="zh-CN" altLang="en-US" sz="2000" dirty="0">
                <a:solidFill>
                  <a:schemeClr val="tx1"/>
                </a:solidFill>
                <a:ea typeface="宋体" panose="02010600030101010101" pitchFamily="2" charset="-122"/>
              </a:rPr>
              <a:t>表示测试用例结束。</a:t>
            </a:r>
            <a:r>
              <a:rPr lang="en-US" altLang="zh-CN" sz="2000" dirty="0">
                <a:solidFill>
                  <a:schemeClr val="tx1"/>
                </a:solidFill>
                <a:ea typeface="宋体" panose="02010600030101010101" pitchFamily="2" charset="-122"/>
              </a:rPr>
              <a:t>)</a:t>
            </a:r>
            <a:endParaRPr lang="zh-CN" altLang="en-US" sz="2000" dirty="0">
              <a:solidFill>
                <a:schemeClr val="tx1"/>
              </a:solidFill>
              <a:ea typeface="宋体" panose="02010600030101010101" pitchFamily="2" charset="-122"/>
            </a:endParaRPr>
          </a:p>
          <a:p>
            <a:pPr>
              <a:lnSpc>
                <a:spcPct val="110000"/>
              </a:lnSpc>
              <a:spcBef>
                <a:spcPct val="0"/>
              </a:spcBef>
              <a:buSzTx/>
              <a:buNone/>
            </a:pP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121 11 59 59 + 3</a:t>
            </a:r>
          </a:p>
          <a:p>
            <a:pPr>
              <a:lnSpc>
                <a:spcPct val="110000"/>
              </a:lnSpc>
              <a:spcBef>
                <a:spcPct val="0"/>
              </a:spcBef>
              <a:buSzTx/>
              <a:buNone/>
            </a:pP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122 00 00 00 - 3</a:t>
            </a:r>
          </a:p>
          <a:p>
            <a:pPr>
              <a:lnSpc>
                <a:spcPct val="110000"/>
              </a:lnSpc>
              <a:spcBef>
                <a:spcPct val="0"/>
              </a:spcBef>
              <a:buSzTx/>
              <a:buNone/>
            </a:pP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0</a:t>
            </a:r>
          </a:p>
          <a:p>
            <a:pPr>
              <a:lnSpc>
                <a:spcPct val="110000"/>
              </a:lnSpc>
              <a:spcBef>
                <a:spcPct val="0"/>
              </a:spcBef>
              <a:buSzTx/>
              <a:buNone/>
            </a:pP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样例输出</a:t>
            </a:r>
          </a:p>
          <a:p>
            <a:pPr>
              <a:lnSpc>
                <a:spcPct val="110000"/>
              </a:lnSpc>
              <a:spcBef>
                <a:spcPct val="0"/>
              </a:spcBef>
              <a:buSzTx/>
              <a:buNone/>
            </a:pP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PM 00:00:02</a:t>
            </a:r>
          </a:p>
          <a:p>
            <a:pPr>
              <a:lnSpc>
                <a:spcPct val="110000"/>
              </a:lnSpc>
              <a:spcBef>
                <a:spcPct val="0"/>
              </a:spcBef>
              <a:buSzTx/>
              <a:buNone/>
            </a:pP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AM 11:59:57</a:t>
            </a:r>
            <a:endParaRPr lang="zh-CN" altLang="en-US" sz="2000" dirty="0">
              <a:solidFill>
                <a:srgbClr val="0070C0"/>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a:spLocks noGrp="1"/>
          </p:cNvSpPr>
          <p:nvPr>
            <p:ph type="title"/>
          </p:nvPr>
        </p:nvSpPr>
        <p:spPr>
          <a:xfrm>
            <a:off x="1055688" y="65088"/>
            <a:ext cx="8278812" cy="1011237"/>
          </a:xfrm>
        </p:spPr>
        <p:txBody>
          <a:bodyPr/>
          <a:lstStyle/>
          <a:p>
            <a:r>
              <a:rPr lang="zh-CN" altLang="en-US" sz="3600" dirty="0">
                <a:latin typeface="宋体" panose="02010600030101010101" pitchFamily="2" charset="-122"/>
                <a:ea typeface="宋体" panose="02010600030101010101" pitchFamily="2" charset="-122"/>
              </a:rPr>
              <a:t>编程题练习：虚函数与多态</a:t>
            </a:r>
          </a:p>
        </p:txBody>
      </p:sp>
      <p:sp>
        <p:nvSpPr>
          <p:cNvPr id="5" name="Rectangle 77"/>
          <p:cNvSpPr>
            <a:spLocks noChangeArrowheads="1"/>
          </p:cNvSpPr>
          <p:nvPr/>
        </p:nvSpPr>
        <p:spPr bwMode="auto">
          <a:xfrm>
            <a:off x="955795" y="1047685"/>
            <a:ext cx="8088312" cy="4932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400" dirty="0">
                <a:solidFill>
                  <a:schemeClr val="tx1"/>
                </a:solidFill>
                <a:ea typeface="宋体" panose="02010600030101010101" pitchFamily="2" charset="-122"/>
              </a:rPr>
              <a:t>     某公司员工的</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属性</a:t>
            </a:r>
            <a:r>
              <a:rPr lang="zh-CN" altLang="en-US" sz="2400" dirty="0">
                <a:solidFill>
                  <a:schemeClr val="tx1"/>
                </a:solidFill>
                <a:ea typeface="宋体" panose="02010600030101010101" pitchFamily="2" charset="-122"/>
              </a:rPr>
              <a:t>有：</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姓名</a:t>
            </a:r>
            <a:r>
              <a:rPr lang="zh-CN" altLang="en-US" sz="2400" dirty="0">
                <a:solidFill>
                  <a:schemeClr val="tx1"/>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职位</a:t>
            </a:r>
            <a:r>
              <a:rPr lang="zh-CN" altLang="en-US" sz="2400" dirty="0">
                <a:solidFill>
                  <a:schemeClr val="tx1"/>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级别</a:t>
            </a:r>
            <a:r>
              <a:rPr lang="zh-CN" altLang="en-US" sz="2400" dirty="0">
                <a:solidFill>
                  <a:schemeClr val="tx1"/>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工作年限</a:t>
            </a:r>
            <a:r>
              <a:rPr lang="zh-CN" altLang="en-US" sz="2400" dirty="0">
                <a:solidFill>
                  <a:schemeClr val="tx1"/>
                </a:solidFill>
                <a:ea typeface="宋体" panose="02010600030101010101" pitchFamily="2" charset="-122"/>
              </a:rPr>
              <a:t>，级别和年限都是非负整数，否则显示错误。包含</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方法</a:t>
            </a:r>
            <a:r>
              <a:rPr lang="zh-CN" altLang="en-US" sz="2400" dirty="0">
                <a:solidFill>
                  <a:schemeClr val="tx1"/>
                </a:solidFill>
                <a:ea typeface="宋体" panose="02010600030101010101" pitchFamily="2" charset="-122"/>
              </a:rPr>
              <a:t>有：</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构造函数</a:t>
            </a:r>
            <a:r>
              <a:rPr lang="zh-CN" altLang="en-US" sz="2400" dirty="0">
                <a:solidFill>
                  <a:schemeClr val="tx1"/>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计算工资的函数</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salary()</a:t>
            </a:r>
            <a:r>
              <a:rPr lang="zh-CN" altLang="en-US" sz="2400" dirty="0">
                <a:solidFill>
                  <a:schemeClr val="tx1"/>
                </a:solidFill>
                <a:ea typeface="宋体" panose="02010600030101010101" pitchFamily="2" charset="-122"/>
              </a:rPr>
              <a:t>）。</a:t>
            </a:r>
          </a:p>
          <a:p>
            <a:pPr>
              <a:lnSpc>
                <a:spcPct val="110000"/>
              </a:lnSpc>
              <a:spcBef>
                <a:spcPct val="0"/>
              </a:spcBef>
              <a:buSzTx/>
              <a:buNone/>
            </a:pPr>
            <a:r>
              <a:rPr lang="zh-CN" altLang="en-US" sz="2400" dirty="0">
                <a:solidFill>
                  <a:schemeClr val="tx1"/>
                </a:solidFill>
                <a:ea typeface="宋体" panose="02010600030101010101" pitchFamily="2" charset="-122"/>
              </a:rPr>
              <a:t>      员工职位分为三种：</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Employee</a:t>
            </a:r>
            <a:r>
              <a:rPr lang="zh-CN" altLang="en-US" sz="2400" dirty="0">
                <a:solidFill>
                  <a:schemeClr val="tx1"/>
                </a:solidFill>
                <a:ea typeface="宋体" panose="02010600030101010101" pitchFamily="2" charset="-122"/>
              </a:rPr>
              <a:t>、</a:t>
            </a:r>
            <a:r>
              <a:rPr lang="en-US" altLang="zh-CN" sz="2400" dirty="0" err="1">
                <a:solidFill>
                  <a:srgbClr val="C00000"/>
                </a:solidFill>
                <a:effectLst>
                  <a:outerShdw blurRad="38100" dist="38100" dir="2700000" algn="tl">
                    <a:srgbClr val="000000">
                      <a:alpha val="43137"/>
                    </a:srgbClr>
                  </a:outerShdw>
                </a:effectLst>
                <a:ea typeface="宋体" panose="02010600030101010101" pitchFamily="2" charset="-122"/>
              </a:rPr>
              <a:t>Teamleader</a:t>
            </a:r>
            <a:r>
              <a:rPr lang="zh-CN" altLang="en-US" sz="2400" dirty="0">
                <a:solidFill>
                  <a:schemeClr val="tx1"/>
                </a:solidFill>
                <a:ea typeface="宋体" panose="02010600030101010101" pitchFamily="2" charset="-122"/>
              </a:rPr>
              <a:t>、</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Manager</a:t>
            </a:r>
            <a:r>
              <a:rPr lang="zh-CN" altLang="en-US" sz="2400" dirty="0">
                <a:solidFill>
                  <a:schemeClr val="tx1"/>
                </a:solidFill>
                <a:ea typeface="宋体" panose="02010600030101010101" pitchFamily="2" charset="-122"/>
              </a:rPr>
              <a:t>，其他职位类型显示错误。</a:t>
            </a:r>
          </a:p>
          <a:p>
            <a:pPr>
              <a:lnSpc>
                <a:spcPct val="110000"/>
              </a:lnSpc>
              <a:spcBef>
                <a:spcPct val="0"/>
              </a:spcBef>
              <a:buSzTx/>
              <a:buNone/>
            </a:pPr>
            <a:r>
              <a:rPr lang="zh-CN" altLang="en-US" sz="2400" dirty="0">
                <a:solidFill>
                  <a:schemeClr val="tx1"/>
                </a:solidFill>
                <a:ea typeface="宋体" panose="02010600030101010101" pitchFamily="2" charset="-122"/>
              </a:rPr>
              <a:t>       三种职位员工的区别在于计算工资的方法不同：</a:t>
            </a:r>
          </a:p>
          <a:p>
            <a:pPr>
              <a:lnSpc>
                <a:spcPct val="110000"/>
              </a:lnSpc>
              <a:spcBef>
                <a:spcPct val="0"/>
              </a:spcBef>
              <a:buSzTx/>
              <a:buNone/>
            </a:pPr>
            <a:r>
              <a:rPr lang="en-US" altLang="zh-CN" sz="2400" dirty="0">
                <a:solidFill>
                  <a:schemeClr val="tx1"/>
                </a:solidFill>
                <a:ea typeface="宋体" panose="02010600030101010101" pitchFamily="2" charset="-122"/>
              </a:rPr>
              <a:t>1.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Employee</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每月工资</a:t>
            </a:r>
            <a:r>
              <a:rPr lang="en-US" altLang="zh-CN" sz="2400" dirty="0">
                <a:solidFill>
                  <a:schemeClr val="tx1"/>
                </a:solidFill>
                <a:ea typeface="宋体" panose="02010600030101010101" pitchFamily="2" charset="-122"/>
              </a:rPr>
              <a:t>=1000 + 500*</a:t>
            </a:r>
            <a:r>
              <a:rPr lang="zh-CN" altLang="en-US" sz="2400" dirty="0">
                <a:solidFill>
                  <a:schemeClr val="tx1"/>
                </a:solidFill>
                <a:ea typeface="宋体" panose="02010600030101010101" pitchFamily="2" charset="-122"/>
              </a:rPr>
              <a:t>级别 </a:t>
            </a:r>
            <a:r>
              <a:rPr lang="en-US" altLang="zh-CN" sz="2400" dirty="0">
                <a:solidFill>
                  <a:schemeClr val="tx1"/>
                </a:solidFill>
                <a:ea typeface="宋体" panose="02010600030101010101" pitchFamily="2" charset="-122"/>
              </a:rPr>
              <a:t>+ 50*</a:t>
            </a:r>
            <a:r>
              <a:rPr lang="zh-CN" altLang="en-US" sz="2400" dirty="0">
                <a:solidFill>
                  <a:schemeClr val="tx1"/>
                </a:solidFill>
                <a:ea typeface="宋体" panose="02010600030101010101" pitchFamily="2" charset="-122"/>
              </a:rPr>
              <a:t>工作年限</a:t>
            </a:r>
          </a:p>
          <a:p>
            <a:pPr>
              <a:lnSpc>
                <a:spcPct val="110000"/>
              </a:lnSpc>
              <a:spcBef>
                <a:spcPct val="0"/>
              </a:spcBef>
              <a:buSzTx/>
              <a:buNone/>
            </a:pPr>
            <a:r>
              <a:rPr lang="en-US" altLang="zh-CN" sz="2400" dirty="0">
                <a:solidFill>
                  <a:schemeClr val="tx1"/>
                </a:solidFill>
                <a:ea typeface="宋体" panose="02010600030101010101" pitchFamily="2" charset="-122"/>
              </a:rPr>
              <a:t>2.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Teamleader</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每月工资</a:t>
            </a:r>
            <a:r>
              <a:rPr lang="en-US" altLang="zh-CN" sz="2400" dirty="0">
                <a:solidFill>
                  <a:schemeClr val="tx1"/>
                </a:solidFill>
                <a:ea typeface="宋体" panose="02010600030101010101" pitchFamily="2" charset="-122"/>
              </a:rPr>
              <a:t>=3000 + 800*</a:t>
            </a:r>
            <a:r>
              <a:rPr lang="zh-CN" altLang="en-US" sz="2400" dirty="0">
                <a:solidFill>
                  <a:schemeClr val="tx1"/>
                </a:solidFill>
                <a:ea typeface="宋体" panose="02010600030101010101" pitchFamily="2" charset="-122"/>
              </a:rPr>
              <a:t>级别 </a:t>
            </a:r>
            <a:r>
              <a:rPr lang="en-US" altLang="zh-CN" sz="2400" dirty="0">
                <a:solidFill>
                  <a:schemeClr val="tx1"/>
                </a:solidFill>
                <a:ea typeface="宋体" panose="02010600030101010101" pitchFamily="2" charset="-122"/>
              </a:rPr>
              <a:t>+ 100*</a:t>
            </a:r>
            <a:r>
              <a:rPr lang="zh-CN" altLang="en-US" sz="2400" dirty="0">
                <a:solidFill>
                  <a:schemeClr val="tx1"/>
                </a:solidFill>
                <a:ea typeface="宋体" panose="02010600030101010101" pitchFamily="2" charset="-122"/>
              </a:rPr>
              <a:t>工作年限</a:t>
            </a:r>
          </a:p>
          <a:p>
            <a:pPr>
              <a:lnSpc>
                <a:spcPct val="110000"/>
              </a:lnSpc>
              <a:spcBef>
                <a:spcPct val="0"/>
              </a:spcBef>
              <a:buSzTx/>
              <a:buNone/>
            </a:pPr>
            <a:r>
              <a:rPr lang="en-US" altLang="zh-CN" sz="2400" dirty="0">
                <a:solidFill>
                  <a:schemeClr val="tx1"/>
                </a:solidFill>
                <a:ea typeface="宋体" panose="02010600030101010101" pitchFamily="2" charset="-122"/>
              </a:rPr>
              <a:t>3.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Manager</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每月工资</a:t>
            </a:r>
            <a:r>
              <a:rPr lang="en-US" altLang="zh-CN" sz="2400" dirty="0">
                <a:solidFill>
                  <a:schemeClr val="tx1"/>
                </a:solidFill>
                <a:ea typeface="宋体" panose="02010600030101010101" pitchFamily="2" charset="-122"/>
              </a:rPr>
              <a:t>=5000 + 1000 * (</a:t>
            </a:r>
            <a:r>
              <a:rPr lang="zh-CN" altLang="en-US" sz="2400" dirty="0">
                <a:solidFill>
                  <a:schemeClr val="tx1"/>
                </a:solidFill>
                <a:ea typeface="宋体" panose="02010600030101010101" pitchFamily="2" charset="-122"/>
              </a:rPr>
              <a:t>级别</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工作年限</a:t>
            </a:r>
            <a:r>
              <a:rPr lang="en-US" altLang="zh-CN" sz="2400" dirty="0">
                <a:solidFill>
                  <a:schemeClr val="tx1"/>
                </a:solidFill>
                <a:ea typeface="宋体" panose="02010600030101010101" pitchFamily="2" charset="-122"/>
              </a:rPr>
              <a:t>)</a:t>
            </a:r>
          </a:p>
          <a:p>
            <a:pPr>
              <a:lnSpc>
                <a:spcPct val="110000"/>
              </a:lnSpc>
              <a:spcBef>
                <a:spcPct val="0"/>
              </a:spcBef>
              <a:buSzTx/>
              <a:buNone/>
            </a:pPr>
            <a:r>
              <a:rPr lang="zh-CN" altLang="en-US" sz="2400" dirty="0">
                <a:solidFill>
                  <a:schemeClr val="tx1"/>
                </a:solidFill>
                <a:ea typeface="宋体" panose="02010600030101010101" pitchFamily="2" charset="-122"/>
              </a:rPr>
              <a:t>计算工资的方法返回每个员工的工资数。</a:t>
            </a:r>
          </a:p>
          <a:p>
            <a:pPr>
              <a:lnSpc>
                <a:spcPct val="110000"/>
              </a:lnSpc>
              <a:spcBef>
                <a:spcPct val="0"/>
              </a:spcBef>
              <a:buSzTx/>
              <a:buNone/>
            </a:pPr>
            <a:r>
              <a:rPr lang="zh-CN" altLang="en-US" sz="2400" dirty="0">
                <a:solidFill>
                  <a:schemeClr val="tx1"/>
                </a:solidFill>
                <a:ea typeface="宋体" panose="02010600030101010101" pitchFamily="2" charset="-122"/>
              </a:rPr>
              <a:t>       </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要求</a:t>
            </a:r>
            <a:r>
              <a:rPr lang="zh-CN" altLang="en-US" sz="2400" dirty="0">
                <a:solidFill>
                  <a:schemeClr val="tx1"/>
                </a:solidFill>
                <a:ea typeface="宋体" panose="02010600030101010101" pitchFamily="2" charset="-122"/>
              </a:rPr>
              <a:t>：以普通员工为基类，组长和经理继承基类，程序中只能使用基类指针指向对象与调用对象的方法。</a:t>
            </a:r>
            <a:endParaRPr lang="en-US" altLang="zh-CN" sz="2400" dirty="0">
              <a:solidFill>
                <a:schemeClr val="tx1"/>
              </a:solidFill>
              <a:ea typeface="宋体" panose="02010600030101010101" pitchFamily="2" charset="-122"/>
            </a:endParaRPr>
          </a:p>
        </p:txBody>
      </p:sp>
    </p:spTree>
    <p:extLst>
      <p:ext uri="{BB962C8B-B14F-4D97-AF65-F5344CB8AC3E}">
        <p14:creationId xmlns:p14="http://schemas.microsoft.com/office/powerpoint/2010/main" val="274751467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40466" y="6396335"/>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2" name="object 2"/>
          <p:cNvSpPr txBox="1">
            <a:spLocks noGrp="1"/>
          </p:cNvSpPr>
          <p:nvPr>
            <p:ph type="title"/>
          </p:nvPr>
        </p:nvSpPr>
        <p:spPr>
          <a:xfrm>
            <a:off x="3147889" y="2602195"/>
            <a:ext cx="3670922" cy="826805"/>
          </a:xfrm>
          <a:prstGeom prst="rect">
            <a:avLst/>
          </a:prstGeom>
        </p:spPr>
        <p:txBody>
          <a:bodyPr vert="horz" wrap="square" lIns="0" tIns="270169" rIns="0" bIns="0" rtlCol="0">
            <a:spAutoFit/>
          </a:bodyPr>
          <a:lstStyle/>
          <a:p>
            <a:r>
              <a:rPr lang="en-US" altLang="zh-CN" sz="3600" dirty="0">
                <a:ea typeface="宋体" charset="-122"/>
              </a:rPr>
              <a:t>2</a:t>
            </a:r>
            <a:r>
              <a:rPr lang="zh-CN" altLang="en-US" sz="3600" dirty="0">
                <a:ea typeface="宋体" charset="-122"/>
              </a:rPr>
              <a:t>、运算符重载</a:t>
            </a:r>
            <a:endParaRPr lang="en-US" altLang="zh-CN" sz="3600" dirty="0">
              <a:ea typeface="宋体" charset="-122"/>
            </a:endParaRPr>
          </a:p>
        </p:txBody>
      </p:sp>
    </p:spTree>
    <p:extLst>
      <p:ext uri="{BB962C8B-B14F-4D97-AF65-F5344CB8AC3E}">
        <p14:creationId xmlns:p14="http://schemas.microsoft.com/office/powerpoint/2010/main" val="12467995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54100" y="1765800"/>
            <a:ext cx="7507300" cy="2259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派生类中的成员分为两大部分</a:t>
            </a:r>
            <a:r>
              <a:rPr lang="en-US" altLang="zh-CN" dirty="0">
                <a:solidFill>
                  <a:srgbClr val="000000"/>
                </a:solidFill>
                <a:ea typeface="宋体" panose="02010600030101010101" pitchFamily="2" charset="-122"/>
              </a:rPr>
              <a:t>: </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一部分是从</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继承</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来的部分。</a:t>
            </a:r>
            <a:endParaRPr lang="en-US" altLang="zh-CN" dirty="0">
              <a:solidFill>
                <a:srgbClr val="0070C0"/>
              </a:solidFill>
              <a:effectLst>
                <a:outerShdw blurRad="38100" dist="38100" dir="2700000" algn="tl">
                  <a:srgbClr val="000000">
                    <a:alpha val="43137"/>
                  </a:srgbClr>
                </a:outerShdw>
              </a:effectLst>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另一部分是</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新增</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加的部分。</a:t>
            </a:r>
            <a:endParaRPr lang="en-US" altLang="zh-CN" dirty="0">
              <a:solidFill>
                <a:srgbClr val="0070C0"/>
              </a:solidFill>
              <a:effectLst>
                <a:outerShdw blurRad="38100" dist="38100" dir="2700000" algn="tl">
                  <a:srgbClr val="000000">
                    <a:alpha val="43137"/>
                  </a:srgbClr>
                </a:outerShdw>
              </a:effectLst>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chemeClr val="tx1"/>
                </a:solidFill>
                <a:ea typeface="宋体" panose="02010600030101010101" pitchFamily="2" charset="-122"/>
              </a:rPr>
              <a:t> 每一部分均分别包括</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数据成员</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和</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成员函数</a:t>
            </a:r>
            <a:r>
              <a:rPr lang="zh-CN" altLang="en-US" dirty="0">
                <a:solidFill>
                  <a:schemeClr val="tx1"/>
                </a:solidFill>
                <a:ea typeface="宋体" panose="02010600030101010101" pitchFamily="2" charset="-122"/>
              </a:rPr>
              <a:t>。</a:t>
            </a:r>
          </a:p>
          <a:p>
            <a:pPr marL="0" lvl="1" indent="0">
              <a:lnSpc>
                <a:spcPct val="110000"/>
              </a:lnSpc>
              <a:spcBef>
                <a:spcPct val="0"/>
              </a:spcBef>
              <a:buClrTx/>
              <a:buSzTx/>
              <a:buFont typeface="Wingdings" pitchFamily="2" charset="2"/>
              <a:buChar char="p"/>
            </a:pPr>
            <a:endParaRPr lang="zh-CN" altLang="en-US" dirty="0">
              <a:solidFill>
                <a:srgbClr val="000000"/>
              </a:solidFill>
              <a:ea typeface="宋体" panose="02010600030101010101" pitchFamily="2" charset="-122"/>
            </a:endParaRPr>
          </a:p>
        </p:txBody>
      </p:sp>
      <p:sp>
        <p:nvSpPr>
          <p:cNvPr id="5" name="Rectangle 9"/>
          <p:cNvSpPr txBox="1">
            <a:spLocks noChangeArrowheads="1"/>
          </p:cNvSpPr>
          <p:nvPr/>
        </p:nvSpPr>
        <p:spPr bwMode="auto">
          <a:xfrm>
            <a:off x="1154100" y="1135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2. </a:t>
            </a:r>
            <a:r>
              <a:rPr lang="zh-CN" altLang="en-US" dirty="0">
                <a:ea typeface="宋体" panose="02010600030101010101" pitchFamily="2" charset="-122"/>
              </a:rPr>
              <a:t>派生类的构成</a:t>
            </a: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656000"/>
            <a:ext cx="7481899" cy="3951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en-US" altLang="zh-CN" sz="2800" dirty="0">
                <a:solidFill>
                  <a:schemeClr val="tx1"/>
                </a:solidFill>
                <a:ea typeface="宋体" panose="02010600030101010101" pitchFamily="2" charset="-122"/>
              </a:rPr>
              <a:t>C++</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预定义了一组运算符</a:t>
            </a:r>
            <a:r>
              <a:rPr lang="zh-CN" altLang="en-US" sz="2800" dirty="0">
                <a:solidFill>
                  <a:schemeClr val="tx1"/>
                </a:solidFill>
                <a:ea typeface="宋体" panose="02010600030101010101" pitchFamily="2" charset="-122"/>
              </a:rPr>
              <a:t>，用来表示</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对数据的运算</a:t>
            </a:r>
            <a:r>
              <a:rPr lang="zh-CN" altLang="en-US" sz="2800" dirty="0">
                <a:solidFill>
                  <a:schemeClr val="tx1"/>
                </a:solidFill>
                <a:ea typeface="宋体" panose="02010600030101010101" pitchFamily="2" charset="-122"/>
              </a:rPr>
              <a:t>：</a:t>
            </a:r>
          </a:p>
          <a:p>
            <a:pPr lvl="1">
              <a:lnSpc>
                <a:spcPct val="110000"/>
              </a:lnSpc>
              <a:spcBef>
                <a:spcPct val="0"/>
              </a:spcBef>
              <a:buSzTx/>
              <a:buFont typeface="Wingdings" pitchFamily="2" charset="2"/>
              <a:buChar char="Ø"/>
            </a:pPr>
            <a:r>
              <a:rPr lang="zh-CN" altLang="en-US" sz="2400" dirty="0">
                <a:solidFill>
                  <a:schemeClr val="tx1"/>
                </a:solidFill>
                <a:ea typeface="宋体" panose="02010600030101010101" pitchFamily="2" charset="-122"/>
              </a:rPr>
              <a:t> </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&amp;</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 </a:t>
            </a:r>
            <a:r>
              <a:rPr lang="en-US" altLang="zh-CN" sz="2400" dirty="0">
                <a:solidFill>
                  <a:schemeClr val="tx1"/>
                </a:solidFill>
                <a:ea typeface="宋体" panose="02010600030101010101" pitchFamily="2" charset="-122"/>
              </a:rPr>
              <a:t>&amp;&amp;</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&lt;&lt;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&gt;&gt;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endParaRPr lang="en-US" altLang="zh-CN" sz="2400" dirty="0">
              <a:solidFill>
                <a:schemeClr val="tx1"/>
              </a:solidFill>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只能用于基本的数据类型</a:t>
            </a:r>
            <a:r>
              <a:rPr lang="zh-CN" altLang="en-US" sz="2400" dirty="0">
                <a:solidFill>
                  <a:schemeClr val="tx1"/>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整型、实型、字符型、 逻辑型</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endParaRPr lang="en-US" altLang="zh-CN" sz="2400" dirty="0">
              <a:solidFill>
                <a:schemeClr val="tx1"/>
              </a:solidFill>
              <a:ea typeface="宋体" panose="02010600030101010101" pitchFamily="2" charset="-122"/>
            </a:endParaRPr>
          </a:p>
          <a:p>
            <a:pPr lvl="1">
              <a:lnSpc>
                <a:spcPct val="110000"/>
              </a:lnSpc>
              <a:spcBef>
                <a:spcPct val="0"/>
              </a:spcBef>
              <a:buSzTx/>
              <a:buFont typeface="Wingdings" pitchFamily="2" charset="2"/>
              <a:buChar char="Ø"/>
            </a:pPr>
            <a:r>
              <a:rPr lang="en-US" altLang="zh-CN" sz="2400" dirty="0">
                <a:solidFill>
                  <a:schemeClr val="tx1"/>
                </a:solidFill>
                <a:ea typeface="宋体" panose="02010600030101010101" pitchFamily="2" charset="-122"/>
              </a:rPr>
              <a:t> </a:t>
            </a:r>
            <a:r>
              <a:rPr lang="en-US" altLang="zh-CN" sz="2400" dirty="0" err="1">
                <a:solidFill>
                  <a:srgbClr val="C00000"/>
                </a:solidFill>
                <a:effectLst>
                  <a:outerShdw blurRad="38100" dist="38100" dir="2700000" algn="tl">
                    <a:srgbClr val="000000">
                      <a:alpha val="43137"/>
                    </a:srgbClr>
                  </a:outerShdw>
                </a:effectLst>
                <a:ea typeface="宋体" panose="02010600030101010101" pitchFamily="2" charset="-122"/>
              </a:rPr>
              <a:t>cin</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和</a:t>
            </a:r>
            <a:r>
              <a:rPr lang="en-US" altLang="zh-CN" sz="2400" dirty="0" err="1">
                <a:solidFill>
                  <a:srgbClr val="C00000"/>
                </a:solidFill>
                <a:effectLst>
                  <a:outerShdw blurRad="38100" dist="38100" dir="2700000" algn="tl">
                    <a:srgbClr val="000000">
                      <a:alpha val="43137"/>
                    </a:srgbClr>
                  </a:outerShdw>
                </a:effectLst>
                <a:ea typeface="宋体" panose="02010600030101010101" pitchFamily="2" charset="-122"/>
              </a:rPr>
              <a:t>cout</a:t>
            </a:r>
            <a:r>
              <a:rPr lang="zh-CN" altLang="en-US" sz="2400" dirty="0">
                <a:solidFill>
                  <a:schemeClr val="tx1"/>
                </a:solidFill>
                <a:ea typeface="宋体" panose="02010600030101010101" pitchFamily="2" charset="-122"/>
              </a:rPr>
              <a:t>使用运算符“</a:t>
            </a:r>
            <a:r>
              <a:rPr lang="en-US" altLang="zh-CN" sz="2400" dirty="0">
                <a:solidFill>
                  <a:schemeClr val="tx1"/>
                </a:solidFill>
                <a:ea typeface="宋体" panose="02010600030101010101" pitchFamily="2" charset="-122"/>
              </a:rPr>
              <a:t>&lt;&lt;”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&gt;&gt;”</a:t>
            </a:r>
            <a:r>
              <a:rPr lang="zh-CN" altLang="en-US" sz="2400" dirty="0">
                <a:solidFill>
                  <a:schemeClr val="tx1"/>
                </a:solidFill>
                <a:ea typeface="宋体" panose="02010600030101010101" pitchFamily="2" charset="-122"/>
              </a:rPr>
              <a:t>进行流操作 </a:t>
            </a:r>
            <a:endParaRPr lang="en-US" altLang="zh-CN" sz="2400" dirty="0">
              <a:solidFill>
                <a:schemeClr val="tx1"/>
              </a:solidFill>
              <a:ea typeface="宋体" panose="02010600030101010101" pitchFamily="2" charset="-122"/>
            </a:endParaRPr>
          </a:p>
          <a:p>
            <a:pPr lvl="1">
              <a:lnSpc>
                <a:spcPct val="110000"/>
              </a:lnSpc>
              <a:spcBef>
                <a:spcPct val="0"/>
              </a:spcBef>
              <a:buSzTx/>
              <a:buNone/>
            </a:pPr>
            <a:r>
              <a:rPr lang="en-US" altLang="zh-CN" sz="24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时，要求操作数是</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基本数据类型</a:t>
            </a:r>
            <a:r>
              <a:rPr lang="zh-CN" altLang="en-US" sz="2400" dirty="0">
                <a:solidFill>
                  <a:schemeClr val="tx1"/>
                </a:solidFill>
                <a:ea typeface="宋体" panose="02010600030101010101" pitchFamily="2" charset="-122"/>
              </a:rPr>
              <a:t>。</a:t>
            </a:r>
          </a:p>
          <a:p>
            <a:pPr>
              <a:lnSpc>
                <a:spcPct val="110000"/>
              </a:lnSpc>
              <a:spcBef>
                <a:spcPct val="0"/>
              </a:spcBef>
              <a:buSzTx/>
              <a:buFont typeface="Wingdings" pitchFamily="2" charset="2"/>
              <a:buChar char="p"/>
            </a:pPr>
            <a:endParaRPr lang="zh-CN" altLang="en-US" sz="2800" dirty="0">
              <a:solidFill>
                <a:schemeClr val="tx1"/>
              </a:solidFill>
              <a:ea typeface="宋体" panose="02010600030101010101" pitchFamily="2" charset="-122"/>
            </a:endParaRPr>
          </a:p>
        </p:txBody>
      </p:sp>
      <p:sp>
        <p:nvSpPr>
          <p:cNvPr id="5" name="Text Box 6"/>
          <p:cNvSpPr txBox="1">
            <a:spLocks noChangeArrowheads="1"/>
          </p:cNvSpPr>
          <p:nvPr/>
        </p:nvSpPr>
        <p:spPr bwMode="auto">
          <a:xfrm>
            <a:off x="1101232" y="2119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一、运算符重载的概念</a:t>
            </a:r>
          </a:p>
        </p:txBody>
      </p:sp>
      <p:sp>
        <p:nvSpPr>
          <p:cNvPr id="6" name="Rectangle 9"/>
          <p:cNvSpPr txBox="1">
            <a:spLocks noChangeArrowheads="1"/>
          </p:cNvSpPr>
          <p:nvPr/>
        </p:nvSpPr>
        <p:spPr bwMode="auto">
          <a:xfrm>
            <a:off x="1080000" y="1044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1. </a:t>
            </a:r>
            <a:r>
              <a:rPr lang="zh-CN" altLang="en-US" dirty="0">
                <a:ea typeface="宋体" panose="02010600030101010101" pitchFamily="2" charset="-122"/>
              </a:rPr>
              <a:t>问题的提出</a:t>
            </a: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728000"/>
            <a:ext cx="7481899"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对已有的运算符</a:t>
            </a:r>
            <a:r>
              <a:rPr lang="en-US" altLang="zh-CN" sz="2800" dirty="0">
                <a:solidFill>
                  <a:schemeClr val="tx1"/>
                </a:solidFill>
                <a:ea typeface="宋体" panose="02010600030101010101" pitchFamily="2" charset="-122"/>
              </a:rPr>
              <a:t>(C++</a:t>
            </a:r>
            <a:r>
              <a:rPr lang="zh-CN" altLang="en-US" sz="2800" dirty="0">
                <a:solidFill>
                  <a:schemeClr val="tx1"/>
                </a:solidFill>
                <a:ea typeface="宋体" panose="02010600030101010101" pitchFamily="2" charset="-122"/>
              </a:rPr>
              <a:t>中预定义的运算符</a:t>
            </a:r>
            <a:r>
              <a:rPr lang="en-US" altLang="zh-CN" sz="2800" dirty="0">
                <a:solidFill>
                  <a:schemeClr val="tx1"/>
                </a:solidFill>
                <a:ea typeface="宋体" panose="02010600030101010101" pitchFamily="2" charset="-122"/>
              </a:rPr>
              <a:t>)</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赋予多重的含义</a:t>
            </a:r>
            <a:r>
              <a:rPr lang="zh-CN" altLang="en-US" sz="2800" dirty="0">
                <a:solidFill>
                  <a:schemeClr val="tx1"/>
                </a:solidFill>
                <a:ea typeface="宋体" panose="02010600030101010101" pitchFamily="2" charset="-122"/>
              </a:rPr>
              <a:t>，使同一运算符</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作用于</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不同类型的数据</a:t>
            </a:r>
            <a:r>
              <a:rPr lang="zh-CN" altLang="en-US" sz="2800" dirty="0">
                <a:solidFill>
                  <a:schemeClr val="tx1"/>
                </a:solidFill>
                <a:ea typeface="宋体" panose="02010600030101010101" pitchFamily="2" charset="-122"/>
              </a:rPr>
              <a:t>时</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导致不同类型的行为</a:t>
            </a:r>
            <a:r>
              <a:rPr lang="zh-CN" altLang="en-US" sz="2800" dirty="0">
                <a:solidFill>
                  <a:schemeClr val="tx1"/>
                </a:solidFill>
                <a:ea typeface="宋体" panose="02010600030101010101" pitchFamily="2" charset="-122"/>
              </a:rPr>
              <a:t>。</a:t>
            </a:r>
          </a:p>
        </p:txBody>
      </p:sp>
      <p:sp>
        <p:nvSpPr>
          <p:cNvPr id="7" name="Rectangle 77"/>
          <p:cNvSpPr>
            <a:spLocks noChangeArrowheads="1"/>
          </p:cNvSpPr>
          <p:nvPr/>
        </p:nvSpPr>
        <p:spPr bwMode="auto">
          <a:xfrm>
            <a:off x="1116000" y="3384000"/>
            <a:ext cx="7570800" cy="198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目的是</a:t>
            </a:r>
            <a:r>
              <a:rPr lang="zh-CN" altLang="en-US" sz="2800" dirty="0">
                <a:solidFill>
                  <a:schemeClr val="tx1"/>
                </a:solidFill>
                <a:ea typeface="宋体" panose="02010600030101010101" pitchFamily="2" charset="-122"/>
              </a:rPr>
              <a:t>：</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扩展</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C++</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中提供的运算符的适用范 围</a:t>
            </a:r>
            <a:r>
              <a:rPr lang="zh-CN" altLang="en-US" sz="2800" dirty="0">
                <a:solidFill>
                  <a:schemeClr val="tx1"/>
                </a:solidFill>
                <a:ea typeface="宋体" panose="02010600030101010101" pitchFamily="2" charset="-122"/>
              </a:rPr>
              <a:t>，以用于</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sz="2800" dirty="0">
                <a:solidFill>
                  <a:schemeClr val="tx1"/>
                </a:solidFill>
                <a:ea typeface="宋体" panose="02010600030101010101" pitchFamily="2" charset="-122"/>
              </a:rPr>
              <a:t>所表示的抽象数据类型。同一个 运算符，对不同类型的操作数，所发生的行为 不同。</a:t>
            </a:r>
            <a:endParaRPr lang="zh-CN" altLang="en-US" sz="2400" dirty="0">
              <a:solidFill>
                <a:schemeClr val="tx1"/>
              </a:solidFill>
              <a:ea typeface="宋体" panose="02010600030101010101" pitchFamily="2" charset="-122"/>
            </a:endParaRPr>
          </a:p>
        </p:txBody>
      </p:sp>
      <p:sp>
        <p:nvSpPr>
          <p:cNvPr id="6" name="Rectangle 9"/>
          <p:cNvSpPr txBox="1">
            <a:spLocks noChangeArrowheads="1"/>
          </p:cNvSpPr>
          <p:nvPr/>
        </p:nvSpPr>
        <p:spPr bwMode="auto">
          <a:xfrm>
            <a:off x="1080000" y="1044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2. </a:t>
            </a:r>
            <a:r>
              <a:rPr lang="zh-CN" altLang="en-US" dirty="0">
                <a:ea typeface="宋体" panose="02010600030101010101" pitchFamily="2" charset="-122"/>
              </a:rPr>
              <a:t>运算符重载的概念</a:t>
            </a: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728000"/>
            <a:ext cx="7481899"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运算符重载</a:t>
            </a:r>
            <a:r>
              <a:rPr lang="zh-CN" altLang="en-US" sz="2800" dirty="0">
                <a:solidFill>
                  <a:schemeClr val="tx1"/>
                </a:solidFill>
                <a:ea typeface="宋体" panose="02010600030101010101" pitchFamily="2" charset="-122"/>
              </a:rPr>
              <a:t>是通过</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函数</a:t>
            </a:r>
            <a:r>
              <a:rPr lang="zh-CN" altLang="en-US" sz="2800" dirty="0">
                <a:solidFill>
                  <a:schemeClr val="tx1"/>
                </a:solidFill>
                <a:ea typeface="宋体" panose="02010600030101010101" pitchFamily="2" charset="-122"/>
              </a:rPr>
              <a:t>实现的，运算符的重载即</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函数的重载</a:t>
            </a:r>
            <a:r>
              <a:rPr lang="zh-CN" altLang="en-US" sz="2800" dirty="0">
                <a:solidFill>
                  <a:schemeClr val="tx1"/>
                </a:solidFill>
                <a:ea typeface="宋体" panose="02010600030101010101" pitchFamily="2" charset="-122"/>
              </a:rPr>
              <a:t>。运算符重载函数的一般形式为：</a:t>
            </a:r>
          </a:p>
        </p:txBody>
      </p:sp>
      <p:sp>
        <p:nvSpPr>
          <p:cNvPr id="6" name="Rectangle 9"/>
          <p:cNvSpPr txBox="1">
            <a:spLocks noChangeArrowheads="1"/>
          </p:cNvSpPr>
          <p:nvPr/>
        </p:nvSpPr>
        <p:spPr bwMode="auto">
          <a:xfrm>
            <a:off x="1080000" y="1044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3. </a:t>
            </a:r>
            <a:r>
              <a:rPr lang="zh-CN" altLang="en-US" dirty="0">
                <a:ea typeface="宋体" panose="02010600030101010101" pitchFamily="2" charset="-122"/>
              </a:rPr>
              <a:t>运算符重载的实现</a:t>
            </a:r>
          </a:p>
          <a:p>
            <a:pPr marL="0" indent="0" eaLnBrk="1" hangingPunct="1">
              <a:buClr>
                <a:schemeClr val="accent2"/>
              </a:buClr>
              <a:buNone/>
            </a:pPr>
            <a:endParaRPr lang="en-US" altLang="zh-CN" sz="3000" dirty="0">
              <a:ea typeface="宋体" panose="02010600030101010101" pitchFamily="2" charset="-122"/>
            </a:endParaRPr>
          </a:p>
        </p:txBody>
      </p:sp>
      <p:sp>
        <p:nvSpPr>
          <p:cNvPr id="5" name="AutoShape 52"/>
          <p:cNvSpPr>
            <a:spLocks noChangeArrowheads="1"/>
          </p:cNvSpPr>
          <p:nvPr/>
        </p:nvSpPr>
        <p:spPr bwMode="gray">
          <a:xfrm>
            <a:off x="1512000" y="3212600"/>
            <a:ext cx="7124000" cy="8514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返回类型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operator</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运算符符号 </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参数说明</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a:t>
            </a:r>
            <a:endParaRPr lang="es-ES" altLang="zh-CN" dirty="0">
              <a:solidFill>
                <a:srgbClr val="0070C0"/>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116000" y="1143900"/>
            <a:ext cx="7558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只能重载</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已经存在</a:t>
            </a:r>
            <a:r>
              <a:rPr lang="zh-CN" altLang="en-US" dirty="0">
                <a:solidFill>
                  <a:schemeClr val="tx1"/>
                </a:solidFill>
                <a:ea typeface="宋体" panose="02010600030101010101" pitchFamily="2" charset="-122"/>
              </a:rPr>
              <a:t>的</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C++</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运算符</a:t>
            </a:r>
            <a:r>
              <a:rPr lang="zh-CN" altLang="en-US" dirty="0">
                <a:solidFill>
                  <a:schemeClr val="tx1"/>
                </a:solidFill>
                <a:ea typeface="宋体" panose="02010600030101010101" pitchFamily="2" charset="-122"/>
              </a:rPr>
              <a:t>。</a:t>
            </a:r>
          </a:p>
        </p:txBody>
      </p:sp>
      <p:sp>
        <p:nvSpPr>
          <p:cNvPr id="11" name="Text Box 78"/>
          <p:cNvSpPr txBox="1">
            <a:spLocks noChangeArrowheads="1"/>
          </p:cNvSpPr>
          <p:nvPr/>
        </p:nvSpPr>
        <p:spPr bwMode="gray">
          <a:xfrm>
            <a:off x="1116000" y="1785600"/>
            <a:ext cx="757078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运算符重载</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不能改变运算符操作数</a:t>
            </a:r>
            <a:r>
              <a:rPr lang="zh-CN" altLang="en-US" dirty="0">
                <a:solidFill>
                  <a:schemeClr val="tx1"/>
                </a:solidFill>
                <a:ea typeface="宋体" panose="02010600030101010101" pitchFamily="2" charset="-122"/>
              </a:rPr>
              <a:t>的</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个数</a:t>
            </a:r>
            <a:r>
              <a:rPr lang="zh-CN" altLang="en-US" dirty="0">
                <a:solidFill>
                  <a:schemeClr val="tx1"/>
                </a:solidFill>
                <a:ea typeface="宋体" panose="02010600030101010101" pitchFamily="2" charset="-122"/>
              </a:rPr>
              <a: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优先级</a:t>
            </a:r>
            <a:r>
              <a:rPr lang="zh-CN" altLang="en-US" dirty="0">
                <a:solidFill>
                  <a:schemeClr val="tx1"/>
                </a:solidFill>
                <a:ea typeface="宋体" panose="02010600030101010101" pitchFamily="2" charset="-122"/>
              </a:rPr>
              <a:t>和</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结合性</a:t>
            </a:r>
            <a:r>
              <a:rPr lang="zh-CN" altLang="en-US" dirty="0">
                <a:solidFill>
                  <a:schemeClr val="tx1"/>
                </a:solidFill>
                <a:ea typeface="宋体" panose="02010600030101010101" pitchFamily="2" charset="-122"/>
              </a:rPr>
              <a:t>。</a:t>
            </a:r>
          </a:p>
        </p:txBody>
      </p:sp>
      <p:sp>
        <p:nvSpPr>
          <p:cNvPr id="13" name="Text Box 78"/>
          <p:cNvSpPr txBox="1">
            <a:spLocks noChangeArrowheads="1"/>
          </p:cNvSpPr>
          <p:nvPr/>
        </p:nvSpPr>
        <p:spPr bwMode="gray">
          <a:xfrm>
            <a:off x="1116000" y="2899500"/>
            <a:ext cx="75708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运算符的操作数</a:t>
            </a:r>
            <a:r>
              <a:rPr lang="zh-CN" altLang="en-US" dirty="0">
                <a:solidFill>
                  <a:schemeClr val="tx1"/>
                </a:solidFill>
                <a:ea typeface="宋体" panose="02010600030101010101" pitchFamily="2" charset="-122"/>
              </a:rPr>
              <a:t>必须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至少有一个某个类的类对象</a:t>
            </a:r>
            <a:r>
              <a:rPr lang="zh-CN" altLang="en-US" dirty="0">
                <a:solidFill>
                  <a:schemeClr val="tx1"/>
                </a:solidFill>
                <a:ea typeface="宋体" panose="02010600030101010101" pitchFamily="2" charset="-122"/>
              </a:rPr>
              <a:t>，否则不能对运算符进行重载。</a:t>
            </a:r>
          </a:p>
        </p:txBody>
      </p:sp>
      <p:sp>
        <p:nvSpPr>
          <p:cNvPr id="10" name="Text Box 6"/>
          <p:cNvSpPr txBox="1">
            <a:spLocks noChangeArrowheads="1"/>
          </p:cNvSpPr>
          <p:nvPr/>
        </p:nvSpPr>
        <p:spPr bwMode="auto">
          <a:xfrm>
            <a:off x="1113932" y="1992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运算符重载的限制 </a:t>
            </a:r>
          </a:p>
        </p:txBody>
      </p:sp>
      <p:sp>
        <p:nvSpPr>
          <p:cNvPr id="6" name="Text Box 78"/>
          <p:cNvSpPr txBox="1">
            <a:spLocks noChangeArrowheads="1"/>
          </p:cNvSpPr>
          <p:nvPr/>
        </p:nvSpPr>
        <p:spPr bwMode="gray">
          <a:xfrm>
            <a:off x="1116000" y="4032000"/>
            <a:ext cx="7570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重载运算符</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不可以使用缺省参数</a:t>
            </a:r>
            <a:r>
              <a:rPr lang="zh-CN" altLang="en-US" dirty="0">
                <a:solidFill>
                  <a:schemeClr val="tx1"/>
                </a:solidFill>
                <a:ea typeface="宋体" panose="02010600030101010101" pitchFamily="2" charset="-122"/>
              </a:rPr>
              <a:t>。</a:t>
            </a:r>
          </a:p>
        </p:txBody>
      </p:sp>
      <p:sp>
        <p:nvSpPr>
          <p:cNvPr id="7" name="Text Box 78"/>
          <p:cNvSpPr txBox="1">
            <a:spLocks noChangeArrowheads="1"/>
          </p:cNvSpPr>
          <p:nvPr/>
        </p:nvSpPr>
        <p:spPr bwMode="gray">
          <a:xfrm>
            <a:off x="1116000" y="4715600"/>
            <a:ext cx="75708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除了</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赋值运算符</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a:t>
            </a:r>
            <a:r>
              <a:rPr lang="zh-CN" altLang="en-US" dirty="0">
                <a:solidFill>
                  <a:schemeClr val="tx1"/>
                </a:solidFill>
                <a:ea typeface="宋体" panose="02010600030101010101" pitchFamily="2" charset="-122"/>
              </a:rPr>
              <a:t>外，重载运算符可由</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chemeClr val="tx1"/>
                </a:solidFill>
                <a:ea typeface="宋体" panose="02010600030101010101" pitchFamily="2" charset="-122"/>
              </a:rPr>
              <a:t>继承下去。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P spid="13" grpId="0"/>
      <p:bldP spid="6"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188000"/>
            <a:ext cx="7545400"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运算符重载函数可以通过</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2</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种形式</a:t>
            </a:r>
            <a:r>
              <a:rPr lang="zh-CN" altLang="en-US" sz="2800" dirty="0">
                <a:solidFill>
                  <a:schemeClr val="tx1"/>
                </a:solidFill>
                <a:ea typeface="宋体" panose="02010600030101010101" pitchFamily="2" charset="-122"/>
              </a:rPr>
              <a:t>实现：</a:t>
            </a:r>
          </a:p>
          <a:p>
            <a:pPr lvl="1">
              <a:lnSpc>
                <a:spcPct val="110000"/>
              </a:lnSpc>
              <a:spcBef>
                <a:spcPct val="0"/>
              </a:spcBef>
              <a:buSzTx/>
              <a:buFont typeface="Wingdings" pitchFamily="2" charset="2"/>
              <a:buChar char="Ø"/>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类成员函数</a:t>
            </a:r>
          </a:p>
          <a:p>
            <a:pPr lvl="1">
              <a:lnSpc>
                <a:spcPct val="110000"/>
              </a:lnSpc>
              <a:spcBef>
                <a:spcPct val="0"/>
              </a:spcBef>
              <a:buSzTx/>
              <a:buFont typeface="Wingdings" pitchFamily="2" charset="2"/>
              <a:buChar char="Ø"/>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友元函数</a:t>
            </a:r>
          </a:p>
        </p:txBody>
      </p:sp>
      <p:sp>
        <p:nvSpPr>
          <p:cNvPr id="5" name="Text Box 6"/>
          <p:cNvSpPr txBox="1">
            <a:spLocks noChangeArrowheads="1"/>
          </p:cNvSpPr>
          <p:nvPr/>
        </p:nvSpPr>
        <p:spPr bwMode="auto">
          <a:xfrm>
            <a:off x="1101232" y="2119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二、运算符重载函数作为类成员函数</a:t>
            </a:r>
          </a:p>
        </p:txBody>
      </p:sp>
      <p:sp>
        <p:nvSpPr>
          <p:cNvPr id="8" name="Rectangle 77"/>
          <p:cNvSpPr>
            <a:spLocks noChangeArrowheads="1"/>
          </p:cNvSpPr>
          <p:nvPr/>
        </p:nvSpPr>
        <p:spPr bwMode="auto">
          <a:xfrm>
            <a:off x="1116000" y="2808700"/>
            <a:ext cx="7570800"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这两种方式非常相似，</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关键区别</a:t>
            </a:r>
            <a:r>
              <a:rPr lang="zh-CN" altLang="en-US" sz="2800" dirty="0">
                <a:solidFill>
                  <a:schemeClr val="tx1"/>
                </a:solidFill>
                <a:ea typeface="宋体" panose="02010600030101010101" pitchFamily="2" charset="-122"/>
              </a:rPr>
              <a:t>在于：</a:t>
            </a:r>
          </a:p>
          <a:p>
            <a:pPr lvl="1">
              <a:lnSpc>
                <a:spcPct val="110000"/>
              </a:lnSpc>
              <a:spcBef>
                <a:spcPct val="0"/>
              </a:spcBef>
              <a:buSzTx/>
              <a:buFont typeface="Wingdings" pitchFamily="2" charset="2"/>
              <a:buChar char="Ø"/>
            </a:pPr>
            <a:r>
              <a:rPr lang="zh-CN" altLang="en-US" sz="2400" dirty="0">
                <a:solidFill>
                  <a:schemeClr val="tx1"/>
                </a:solidFill>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成员函数</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具有</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this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指针</a:t>
            </a:r>
          </a:p>
          <a:p>
            <a:pPr lvl="1">
              <a:lnSpc>
                <a:spcPct val="110000"/>
              </a:lnSpc>
              <a:spcBef>
                <a:spcPct val="0"/>
              </a:spcBef>
              <a:buSzTx/>
              <a:buFont typeface="Wingdings" pitchFamily="2" charset="2"/>
              <a:buChar char="Ø"/>
            </a:pPr>
            <a:r>
              <a:rPr lang="zh-CN" altLang="en-US" sz="2400" dirty="0">
                <a:solidFill>
                  <a:schemeClr val="tx1"/>
                </a:solidFill>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友员函数</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没有</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this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指针</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944000"/>
            <a:ext cx="7456499"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编译程序</a:t>
            </a:r>
            <a:r>
              <a:rPr lang="zh-CN" altLang="en-US" sz="2800" dirty="0">
                <a:solidFill>
                  <a:schemeClr val="tx1"/>
                </a:solidFill>
                <a:ea typeface="宋体" panose="02010600030101010101" pitchFamily="2" charset="-122"/>
              </a:rPr>
              <a:t>处理</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成员函数</a:t>
            </a:r>
            <a:r>
              <a:rPr lang="zh-CN" altLang="en-US" sz="2800" dirty="0">
                <a:solidFill>
                  <a:schemeClr val="tx1"/>
                </a:solidFill>
                <a:ea typeface="宋体" panose="02010600030101010101" pitchFamily="2" charset="-122"/>
              </a:rPr>
              <a:t>时，为它设置了一个</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this</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指针</a:t>
            </a:r>
            <a:r>
              <a:rPr lang="zh-CN" altLang="en-US" sz="2800" dirty="0">
                <a:solidFill>
                  <a:schemeClr val="tx1"/>
                </a:solidFill>
                <a:ea typeface="宋体" panose="02010600030101010101" pitchFamily="2" charset="-122"/>
              </a:rPr>
              <a:t>。</a:t>
            </a:r>
          </a:p>
        </p:txBody>
      </p:sp>
      <p:sp>
        <p:nvSpPr>
          <p:cNvPr id="7" name="Rectangle 77"/>
          <p:cNvSpPr>
            <a:spLocks noChangeArrowheads="1"/>
          </p:cNvSpPr>
          <p:nvPr/>
        </p:nvSpPr>
        <p:spPr bwMode="auto">
          <a:xfrm>
            <a:off x="1116000" y="3060000"/>
            <a:ext cx="7608900" cy="2259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在</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重载运算符函数</a:t>
            </a:r>
            <a:r>
              <a:rPr lang="zh-CN" altLang="en-US" sz="2800" dirty="0">
                <a:solidFill>
                  <a:schemeClr val="tx1"/>
                </a:solidFill>
                <a:ea typeface="宋体" panose="02010600030101010101" pitchFamily="2" charset="-122"/>
              </a:rPr>
              <a:t>中，</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默认</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this</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指针对应的缺省参数</a:t>
            </a:r>
            <a:r>
              <a:rPr lang="zh-CN" altLang="en-US" sz="2800" dirty="0">
                <a:solidFill>
                  <a:schemeClr val="tx1"/>
                </a:solidFill>
                <a:ea typeface="宋体" panose="02010600030101010101" pitchFamily="2" charset="-122"/>
              </a:rPr>
              <a:t>就是其中之</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一个参数</a:t>
            </a:r>
            <a:r>
              <a:rPr lang="zh-CN" altLang="en-US" sz="2800" dirty="0">
                <a:solidFill>
                  <a:schemeClr val="tx1"/>
                </a:solidFill>
                <a:ea typeface="宋体" panose="02010600030101010101" pitchFamily="2" charset="-122"/>
              </a:rPr>
              <a:t>。</a:t>
            </a:r>
          </a:p>
          <a:p>
            <a:pPr lvl="1">
              <a:lnSpc>
                <a:spcPct val="110000"/>
              </a:lnSpc>
              <a:spcBef>
                <a:spcPct val="0"/>
              </a:spcBef>
              <a:buSzTx/>
              <a:buFont typeface="Wingdings" pitchFamily="2" charset="2"/>
              <a:buChar char="Ø"/>
            </a:pPr>
            <a:r>
              <a:rPr lang="zh-CN" altLang="en-US" sz="2400" dirty="0">
                <a:solidFill>
                  <a:schemeClr val="tx1"/>
                </a:solidFill>
                <a:ea typeface="宋体" panose="02010600030101010101" pitchFamily="2" charset="-122"/>
              </a:rPr>
              <a:t>对于</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一元运算符</a:t>
            </a:r>
            <a:r>
              <a:rPr lang="zh-CN" altLang="en-US" sz="2400" dirty="0">
                <a:solidFill>
                  <a:schemeClr val="tx1"/>
                </a:solidFill>
                <a:ea typeface="宋体" panose="02010600030101010101" pitchFamily="2" charset="-122"/>
              </a:rPr>
              <a:t>函数使用的就是规定的</a:t>
            </a:r>
            <a:r>
              <a:rPr lang="en-US" altLang="zh-CN" sz="2400" dirty="0">
                <a:solidFill>
                  <a:schemeClr val="tx1"/>
                </a:solidFill>
                <a:ea typeface="宋体" panose="02010600030101010101" pitchFamily="2" charset="-122"/>
              </a:rPr>
              <a:t>this</a:t>
            </a:r>
            <a:r>
              <a:rPr lang="zh-CN" altLang="en-US" sz="2400" dirty="0">
                <a:solidFill>
                  <a:schemeClr val="tx1"/>
                </a:solidFill>
                <a:ea typeface="宋体" panose="02010600030101010101" pitchFamily="2" charset="-122"/>
              </a:rPr>
              <a:t>指针</a:t>
            </a:r>
            <a:endParaRPr lang="en-US" altLang="zh-CN" sz="2400" dirty="0">
              <a:solidFill>
                <a:schemeClr val="tx1"/>
              </a:solidFill>
              <a:ea typeface="宋体" panose="02010600030101010101" pitchFamily="2" charset="-122"/>
            </a:endParaRPr>
          </a:p>
          <a:p>
            <a:pPr lvl="1">
              <a:lnSpc>
                <a:spcPct val="110000"/>
              </a:lnSpc>
              <a:spcBef>
                <a:spcPct val="0"/>
              </a:spcBef>
              <a:buSzTx/>
              <a:buNone/>
            </a:pPr>
            <a:r>
              <a:rPr lang="en-US" altLang="zh-CN" sz="24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所指的参数（自身的参数）</a:t>
            </a:r>
          </a:p>
          <a:p>
            <a:pPr lvl="1">
              <a:lnSpc>
                <a:spcPct val="110000"/>
              </a:lnSpc>
              <a:spcBef>
                <a:spcPct val="0"/>
              </a:spcBef>
              <a:buSzTx/>
              <a:buFont typeface="Wingdings" pitchFamily="2" charset="2"/>
              <a:buChar char="Ø"/>
            </a:pPr>
            <a:r>
              <a:rPr lang="zh-CN" altLang="en-US" sz="2400" dirty="0">
                <a:solidFill>
                  <a:schemeClr val="tx1"/>
                </a:solidFill>
                <a:ea typeface="宋体" panose="02010600030101010101" pitchFamily="2" charset="-122"/>
              </a:rPr>
              <a:t>对于</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二元运算</a:t>
            </a:r>
            <a:r>
              <a:rPr lang="zh-CN" altLang="en-US" sz="2400" dirty="0">
                <a:solidFill>
                  <a:schemeClr val="tx1"/>
                </a:solidFill>
                <a:ea typeface="宋体" panose="02010600030101010101" pitchFamily="2" charset="-122"/>
              </a:rPr>
              <a:t>符对应是二元运算的左操作数。</a:t>
            </a:r>
          </a:p>
        </p:txBody>
      </p:sp>
      <p:grpSp>
        <p:nvGrpSpPr>
          <p:cNvPr id="6" name="Group 79"/>
          <p:cNvGrpSpPr>
            <a:grpSpLocks/>
          </p:cNvGrpSpPr>
          <p:nvPr/>
        </p:nvGrpSpPr>
        <p:grpSpPr bwMode="auto">
          <a:xfrm>
            <a:off x="1116000" y="1116000"/>
            <a:ext cx="5375275" cy="695325"/>
            <a:chOff x="624" y="670"/>
            <a:chExt cx="3386" cy="547"/>
          </a:xfrm>
        </p:grpSpPr>
        <p:sp>
          <p:nvSpPr>
            <p:cNvPr id="8" name="AutoShape 80"/>
            <p:cNvSpPr>
              <a:spLocks noChangeArrowheads="1"/>
            </p:cNvSpPr>
            <p:nvPr/>
          </p:nvSpPr>
          <p:spPr bwMode="gray">
            <a:xfrm>
              <a:off x="624" y="670"/>
              <a:ext cx="1219"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9"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a:solidFill>
                    <a:srgbClr val="000000"/>
                  </a:solidFill>
                  <a:ea typeface="宋体" panose="02010600030101010101" pitchFamily="2" charset="-122"/>
                </a:rPr>
                <a:t>要点说明</a:t>
              </a:r>
              <a:endParaRPr lang="en-US" altLang="zh-CN" sz="2800" dirty="0">
                <a:solidFill>
                  <a:srgbClr val="000000"/>
                </a:solidFill>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179500"/>
            <a:ext cx="7400679"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成员运算符重载函数在类中的</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声明格式</a:t>
            </a:r>
            <a:r>
              <a:rPr lang="zh-CN" altLang="en-US" sz="2800" dirty="0">
                <a:solidFill>
                  <a:schemeClr val="tx1"/>
                </a:solidFill>
                <a:ea typeface="宋体" panose="02010600030101010101" pitchFamily="2" charset="-122"/>
              </a:rPr>
              <a:t>为：</a:t>
            </a: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7" name="AutoShape 52"/>
          <p:cNvSpPr>
            <a:spLocks noChangeArrowheads="1"/>
          </p:cNvSpPr>
          <p:nvPr/>
        </p:nvSpPr>
        <p:spPr bwMode="gray">
          <a:xfrm>
            <a:off x="1413438" y="1800000"/>
            <a:ext cx="7260662" cy="18322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class  X</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返回数据类型</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operator &lt;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运算符</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&gt;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参数表</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p:txBody>
      </p:sp>
      <p:sp>
        <p:nvSpPr>
          <p:cNvPr id="6" name="标题 5"/>
          <p:cNvSpPr>
            <a:spLocks noGrp="1"/>
          </p:cNvSpPr>
          <p:nvPr>
            <p:ph type="title"/>
          </p:nvPr>
        </p:nvSpPr>
        <p:spPr>
          <a:xfrm>
            <a:off x="1055688" y="65088"/>
            <a:ext cx="8278812" cy="1011237"/>
          </a:xfrm>
        </p:spPr>
        <p:txBody>
          <a:bodyPr/>
          <a:lstStyle/>
          <a:p>
            <a:r>
              <a:rPr lang="zh-CN" altLang="en-US" sz="3600" dirty="0">
                <a:latin typeface="宋体" panose="02010600030101010101" pitchFamily="2" charset="-122"/>
                <a:ea typeface="宋体" panose="02010600030101010101" pitchFamily="2" charset="-122"/>
              </a:rPr>
              <a:t>声明格式</a:t>
            </a:r>
          </a:p>
        </p:txBody>
      </p:sp>
      <p:sp>
        <p:nvSpPr>
          <p:cNvPr id="10" name="Rectangle 77"/>
          <p:cNvSpPr>
            <a:spLocks noChangeArrowheads="1"/>
          </p:cNvSpPr>
          <p:nvPr/>
        </p:nvSpPr>
        <p:spPr bwMode="auto">
          <a:xfrm>
            <a:off x="1065200" y="3859200"/>
            <a:ext cx="7400679"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成员运算符重载函数在类外</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定义的格式</a:t>
            </a:r>
            <a:r>
              <a:rPr lang="zh-CN" altLang="en-US" sz="2800" dirty="0">
                <a:solidFill>
                  <a:schemeClr val="tx1"/>
                </a:solidFill>
                <a:ea typeface="宋体" panose="02010600030101010101" pitchFamily="2" charset="-122"/>
              </a:rPr>
              <a:t>为：</a:t>
            </a:r>
          </a:p>
        </p:txBody>
      </p:sp>
      <p:sp>
        <p:nvSpPr>
          <p:cNvPr id="11" name="AutoShape 52"/>
          <p:cNvSpPr>
            <a:spLocks noChangeArrowheads="1"/>
          </p:cNvSpPr>
          <p:nvPr/>
        </p:nvSpPr>
        <p:spPr bwMode="gray">
          <a:xfrm>
            <a:off x="1375338" y="4581300"/>
            <a:ext cx="7260662" cy="18322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返回数据类型</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 X::</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operator &lt;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运算符</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&gt;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参数表</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函数体</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188000"/>
            <a:ext cx="75454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运算符重载函数可以用</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友元函数的形式</a:t>
            </a:r>
            <a:r>
              <a:rPr lang="zh-CN" altLang="en-US" sz="2800" dirty="0">
                <a:solidFill>
                  <a:schemeClr val="tx1"/>
                </a:solidFill>
                <a:ea typeface="宋体" panose="02010600030101010101" pitchFamily="2" charset="-122"/>
              </a:rPr>
              <a:t>来实现。</a:t>
            </a:r>
          </a:p>
        </p:txBody>
      </p:sp>
      <p:sp>
        <p:nvSpPr>
          <p:cNvPr id="7" name="Rectangle 77"/>
          <p:cNvSpPr>
            <a:spLocks noChangeArrowheads="1"/>
          </p:cNvSpPr>
          <p:nvPr/>
        </p:nvSpPr>
        <p:spPr bwMode="auto">
          <a:xfrm>
            <a:off x="1116000" y="2376000"/>
            <a:ext cx="7570800" cy="185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函数参数的个数</a:t>
            </a:r>
            <a:r>
              <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rPr>
              <a:t>与</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运算符的操作数个数</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相同</a:t>
            </a:r>
          </a:p>
          <a:p>
            <a:pPr lvl="1">
              <a:lnSpc>
                <a:spcPct val="110000"/>
              </a:lnSpc>
              <a:spcBef>
                <a:spcPct val="0"/>
              </a:spcBef>
              <a:buSzTx/>
              <a:buFont typeface="Wingdings" pitchFamily="2" charset="2"/>
              <a:buChar char="Ø"/>
            </a:pP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第一个参数</a:t>
            </a:r>
            <a:r>
              <a:rPr lang="zh-CN" altLang="en-US" sz="2400" dirty="0">
                <a:solidFill>
                  <a:schemeClr val="tx1"/>
                </a:solidFill>
                <a:ea typeface="宋体" panose="02010600030101010101" pitchFamily="2" charset="-122"/>
              </a:rPr>
              <a:t>表示</a:t>
            </a:r>
            <a:r>
              <a:rPr lang="zh-CN" altLang="en-US" sz="2400" dirty="0">
                <a:solidFill>
                  <a:srgbClr val="FFC000"/>
                </a:solidFill>
                <a:effectLst>
                  <a:outerShdw blurRad="38100" dist="38100" dir="2700000" algn="tl">
                    <a:srgbClr val="000000">
                      <a:alpha val="43137"/>
                    </a:srgbClr>
                  </a:outerShdw>
                </a:effectLst>
                <a:ea typeface="宋体" panose="02010600030101010101" pitchFamily="2" charset="-122"/>
              </a:rPr>
              <a:t>左操作数</a:t>
            </a:r>
          </a:p>
          <a:p>
            <a:pPr lvl="1">
              <a:lnSpc>
                <a:spcPct val="110000"/>
              </a:lnSpc>
              <a:spcBef>
                <a:spcPct val="0"/>
              </a:spcBef>
              <a:buSzTx/>
              <a:buFont typeface="Wingdings" pitchFamily="2" charset="2"/>
              <a:buChar char="Ø"/>
            </a:pP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第二个参数</a:t>
            </a:r>
            <a:r>
              <a:rPr lang="zh-CN" altLang="en-US" sz="2400" dirty="0">
                <a:solidFill>
                  <a:schemeClr val="tx1"/>
                </a:solidFill>
                <a:ea typeface="宋体" panose="02010600030101010101" pitchFamily="2" charset="-122"/>
              </a:rPr>
              <a:t>表示</a:t>
            </a:r>
            <a:r>
              <a:rPr lang="zh-CN" altLang="en-US" sz="2400" dirty="0">
                <a:solidFill>
                  <a:srgbClr val="FFC000"/>
                </a:solidFill>
                <a:effectLst>
                  <a:outerShdw blurRad="38100" dist="38100" dir="2700000" algn="tl">
                    <a:srgbClr val="000000">
                      <a:alpha val="43137"/>
                    </a:srgbClr>
                  </a:outerShdw>
                </a:effectLst>
                <a:ea typeface="宋体" panose="02010600030101010101" pitchFamily="2" charset="-122"/>
              </a:rPr>
              <a:t>右操作数</a:t>
            </a:r>
          </a:p>
          <a:p>
            <a:pPr lvl="1">
              <a:lnSpc>
                <a:spcPct val="110000"/>
              </a:lnSpc>
              <a:spcBef>
                <a:spcPct val="0"/>
              </a:spcBef>
              <a:buSzTx/>
              <a:buFont typeface="Wingdings" pitchFamily="2" charset="2"/>
              <a:buChar char="Ø"/>
            </a:pP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第一个参数</a:t>
            </a:r>
            <a:r>
              <a:rPr lang="zh-CN" altLang="en-US" sz="2400" dirty="0">
                <a:solidFill>
                  <a:schemeClr val="tx1"/>
                </a:solidFill>
                <a:ea typeface="宋体" panose="02010600030101010101" pitchFamily="2" charset="-122"/>
              </a:rPr>
              <a:t>类型为</a:t>
            </a:r>
            <a:r>
              <a:rPr lang="zh-CN" altLang="en-US" sz="2400" dirty="0">
                <a:solidFill>
                  <a:srgbClr val="FFC000"/>
                </a:solidFill>
                <a:effectLst>
                  <a:outerShdw blurRad="38100" dist="38100" dir="2700000" algn="tl">
                    <a:srgbClr val="000000">
                      <a:alpha val="43137"/>
                    </a:srgbClr>
                  </a:outerShdw>
                </a:effectLst>
                <a:ea typeface="宋体" panose="02010600030101010101" pitchFamily="2" charset="-122"/>
              </a:rPr>
              <a:t>类对象的引用</a:t>
            </a:r>
          </a:p>
        </p:txBody>
      </p:sp>
      <p:sp>
        <p:nvSpPr>
          <p:cNvPr id="5" name="Text Box 6"/>
          <p:cNvSpPr txBox="1">
            <a:spLocks noChangeArrowheads="1"/>
          </p:cNvSpPr>
          <p:nvPr/>
        </p:nvSpPr>
        <p:spPr bwMode="auto">
          <a:xfrm>
            <a:off x="1101232" y="2119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三、运算符重载函数作为友元函数 </a:t>
            </a:r>
          </a:p>
        </p:txBody>
      </p:sp>
      <p:sp>
        <p:nvSpPr>
          <p:cNvPr id="8" name="Rectangle 77"/>
          <p:cNvSpPr>
            <a:spLocks noChangeArrowheads="1"/>
          </p:cNvSpPr>
          <p:nvPr/>
        </p:nvSpPr>
        <p:spPr bwMode="auto">
          <a:xfrm>
            <a:off x="1116000" y="4320000"/>
            <a:ext cx="75708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赋值运算符‘</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、下标运算符‘</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、成员选择运算符‘</a:t>
            </a:r>
            <a:r>
              <a:rPr lang="en-US" altLang="zh-CN" sz="2800" dirty="0">
                <a:solidFill>
                  <a:srgbClr val="0070C0"/>
                </a:solidFill>
                <a:ea typeface="宋体" panose="02010600030101010101" pitchFamily="2" charset="-122"/>
              </a:rPr>
              <a:t>-&gt;</a:t>
            </a:r>
            <a:r>
              <a:rPr lang="en-US" altLang="zh-CN"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和函数调用运算符‘</a:t>
            </a:r>
            <a:r>
              <a:rPr lang="en-US" altLang="zh-CN" sz="2800" dirty="0">
                <a:solidFill>
                  <a:srgbClr val="0070C0"/>
                </a:solidFill>
                <a:ea typeface="宋体" panose="02010600030101010101" pitchFamily="2" charset="-122"/>
              </a:rPr>
              <a:t>()</a:t>
            </a:r>
            <a:r>
              <a:rPr lang="en-US" altLang="zh-CN"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、所有的</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类型转换运算符</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不能用友元函数形式重载</a:t>
            </a:r>
            <a:r>
              <a:rPr lang="zh-CN" altLang="en-US" sz="2800" dirty="0">
                <a:solidFill>
                  <a:schemeClr val="tx1"/>
                </a:solidFill>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179500"/>
            <a:ext cx="7400679"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友元运算符重载函数在类中的</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声明格式</a:t>
            </a:r>
            <a:r>
              <a:rPr lang="zh-CN" altLang="en-US" sz="2800" dirty="0">
                <a:solidFill>
                  <a:schemeClr val="tx1"/>
                </a:solidFill>
                <a:ea typeface="宋体" panose="02010600030101010101" pitchFamily="2" charset="-122"/>
              </a:rPr>
              <a:t>为：</a:t>
            </a: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7" name="AutoShape 52"/>
          <p:cNvSpPr>
            <a:spLocks noChangeArrowheads="1"/>
          </p:cNvSpPr>
          <p:nvPr/>
        </p:nvSpPr>
        <p:spPr bwMode="gray">
          <a:xfrm>
            <a:off x="1095938" y="1800000"/>
            <a:ext cx="7895662" cy="18322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class  X {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a:t>
            </a:r>
          </a:p>
          <a:p>
            <a:pPr marL="0" lvl="1" indent="0">
              <a:lnSpc>
                <a:spcPct val="110000"/>
              </a:lnSpc>
              <a:spcBef>
                <a:spcPct val="0"/>
              </a:spcBef>
              <a:buClrTx/>
              <a:buSzTx/>
              <a:buNone/>
            </a:pP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friend</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返回数据类型</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operator &lt;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运算符</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&gt;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参数表</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p:txBody>
      </p:sp>
      <p:sp>
        <p:nvSpPr>
          <p:cNvPr id="6" name="标题 5"/>
          <p:cNvSpPr>
            <a:spLocks noGrp="1"/>
          </p:cNvSpPr>
          <p:nvPr>
            <p:ph type="title"/>
          </p:nvPr>
        </p:nvSpPr>
        <p:spPr>
          <a:xfrm>
            <a:off x="1055688" y="65088"/>
            <a:ext cx="8278812" cy="1011237"/>
          </a:xfrm>
        </p:spPr>
        <p:txBody>
          <a:bodyPr/>
          <a:lstStyle/>
          <a:p>
            <a:r>
              <a:rPr lang="zh-CN" altLang="en-US" sz="3600" dirty="0">
                <a:latin typeface="宋体" panose="02010600030101010101" pitchFamily="2" charset="-122"/>
                <a:ea typeface="宋体" panose="02010600030101010101" pitchFamily="2" charset="-122"/>
              </a:rPr>
              <a:t>声明格式</a:t>
            </a:r>
          </a:p>
        </p:txBody>
      </p:sp>
      <p:sp>
        <p:nvSpPr>
          <p:cNvPr id="10" name="Rectangle 77"/>
          <p:cNvSpPr>
            <a:spLocks noChangeArrowheads="1"/>
          </p:cNvSpPr>
          <p:nvPr/>
        </p:nvSpPr>
        <p:spPr bwMode="auto">
          <a:xfrm>
            <a:off x="1116000" y="3859200"/>
            <a:ext cx="7400679"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友元运算符重载函数在类外</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定义的格式</a:t>
            </a:r>
            <a:r>
              <a:rPr lang="zh-CN" altLang="en-US" sz="2800" dirty="0">
                <a:solidFill>
                  <a:schemeClr val="tx1"/>
                </a:solidFill>
                <a:ea typeface="宋体" panose="02010600030101010101" pitchFamily="2" charset="-122"/>
              </a:rPr>
              <a:t>为：</a:t>
            </a:r>
          </a:p>
        </p:txBody>
      </p:sp>
      <p:sp>
        <p:nvSpPr>
          <p:cNvPr id="11" name="AutoShape 52"/>
          <p:cNvSpPr>
            <a:spLocks noChangeArrowheads="1"/>
          </p:cNvSpPr>
          <p:nvPr/>
        </p:nvSpPr>
        <p:spPr bwMode="gray">
          <a:xfrm>
            <a:off x="1375338" y="4581300"/>
            <a:ext cx="7260662" cy="18322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返回数据类型</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operator &lt;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运算符</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&gt;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参数表</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函数体</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10" grpId="0"/>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116000"/>
            <a:ext cx="7494600" cy="198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如同“</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a:t>
            </a:r>
            <a:r>
              <a:rPr lang="en-US" altLang="zh-CN"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运算符有</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前缀</a:t>
            </a:r>
            <a:r>
              <a:rPr lang="zh-CN" altLang="en-US" sz="2800" dirty="0">
                <a:solidFill>
                  <a:schemeClr val="tx1"/>
                </a:solidFill>
                <a:ea typeface="宋体" panose="02010600030101010101" pitchFamily="2" charset="-122"/>
              </a:rPr>
              <a:t>和</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后缀</a:t>
            </a:r>
            <a:r>
              <a:rPr lang="zh-CN" altLang="en-US" sz="2800" dirty="0">
                <a:solidFill>
                  <a:schemeClr val="tx1"/>
                </a:solidFill>
                <a:ea typeface="宋体" panose="02010600030101010101" pitchFamily="2" charset="-122"/>
              </a:rPr>
              <a:t>两种使用形式一样，“</a:t>
            </a:r>
            <a:r>
              <a:rPr lang="en-US" altLang="zh-CN"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和“</a:t>
            </a:r>
            <a:r>
              <a:rPr lang="en-US" altLang="zh-CN" sz="2800" dirty="0">
                <a:solidFill>
                  <a:schemeClr val="tx1"/>
                </a:solidFill>
                <a:ea typeface="宋体" panose="02010600030101010101" pitchFamily="2" charset="-122"/>
              </a:rPr>
              <a:t>--”</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重载运算符</a:t>
            </a:r>
            <a:r>
              <a:rPr lang="zh-CN" altLang="en-US" sz="2800" dirty="0">
                <a:solidFill>
                  <a:schemeClr val="tx1"/>
                </a:solidFill>
                <a:ea typeface="宋体" panose="02010600030101010101" pitchFamily="2" charset="-122"/>
              </a:rPr>
              <a:t>也有</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前缀</a:t>
            </a:r>
            <a:r>
              <a:rPr lang="zh-CN" altLang="en-US" sz="2800" dirty="0">
                <a:solidFill>
                  <a:schemeClr val="tx1"/>
                </a:solidFill>
                <a:ea typeface="宋体" panose="02010600030101010101" pitchFamily="2" charset="-122"/>
              </a:rPr>
              <a:t>和</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后缀</a:t>
            </a:r>
            <a:r>
              <a:rPr lang="zh-CN" altLang="en-US" sz="2800" dirty="0">
                <a:solidFill>
                  <a:schemeClr val="tx1"/>
                </a:solidFill>
                <a:ea typeface="宋体" panose="02010600030101010101" pitchFamily="2" charset="-122"/>
              </a:rPr>
              <a:t>两种运算符重载形式，以“</a:t>
            </a:r>
            <a:r>
              <a:rPr lang="en-US" altLang="zh-CN"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重载运算符为例，其语法格式如下：</a:t>
            </a:r>
          </a:p>
        </p:txBody>
      </p:sp>
      <p:sp>
        <p:nvSpPr>
          <p:cNvPr id="5" name="Text Box 6"/>
          <p:cNvSpPr txBox="1">
            <a:spLocks noChangeArrowheads="1"/>
          </p:cNvSpPr>
          <p:nvPr/>
        </p:nvSpPr>
        <p:spPr bwMode="auto">
          <a:xfrm>
            <a:off x="1101232" y="144000"/>
            <a:ext cx="7572867" cy="732636"/>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一元运算符重载</a:t>
            </a:r>
          </a:p>
        </p:txBody>
      </p:sp>
      <p:sp>
        <p:nvSpPr>
          <p:cNvPr id="6" name="AutoShape 52"/>
          <p:cNvSpPr>
            <a:spLocks noChangeArrowheads="1"/>
          </p:cNvSpPr>
          <p:nvPr/>
        </p:nvSpPr>
        <p:spPr bwMode="gray">
          <a:xfrm>
            <a:off x="1584000" y="3132000"/>
            <a:ext cx="6524062" cy="10575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函数类型</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operator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前缀运算</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函数类型</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operator ++(</a:t>
            </a:r>
            <a:r>
              <a:rPr lang="en-US" altLang="zh-CN" sz="2400" dirty="0" err="1">
                <a:solidFill>
                  <a:srgbClr val="C00000"/>
                </a:solidFill>
                <a:effectLst>
                  <a:outerShdw blurRad="38100" dist="38100" dir="2700000" algn="tl">
                    <a:srgbClr val="000000">
                      <a:alpha val="43137"/>
                    </a:srgbClr>
                  </a:outerShdw>
                </a:effectLst>
                <a:ea typeface="宋体" panose="02010600030101010101" pitchFamily="2" charset="-122"/>
              </a:rPr>
              <a:t>int</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后缀运算</a:t>
            </a:r>
            <a:endPar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endParaRPr>
          </a:p>
        </p:txBody>
      </p:sp>
      <p:grpSp>
        <p:nvGrpSpPr>
          <p:cNvPr id="12" name="组合 11"/>
          <p:cNvGrpSpPr/>
          <p:nvPr/>
        </p:nvGrpSpPr>
        <p:grpSpPr>
          <a:xfrm>
            <a:off x="1116000" y="4428000"/>
            <a:ext cx="6465900" cy="986400"/>
            <a:chOff x="1116000" y="4500000"/>
            <a:chExt cx="6465900" cy="986400"/>
          </a:xfrm>
        </p:grpSpPr>
        <p:sp>
          <p:nvSpPr>
            <p:cNvPr id="7" name="Rectangle 77"/>
            <p:cNvSpPr>
              <a:spLocks noChangeArrowheads="1"/>
            </p:cNvSpPr>
            <p:nvPr/>
          </p:nvSpPr>
          <p:spPr bwMode="auto">
            <a:xfrm>
              <a:off x="1116000" y="4500000"/>
              <a:ext cx="6465900"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使用前缀运算符的语法格式如下：</a:t>
              </a:r>
            </a:p>
          </p:txBody>
        </p:sp>
        <p:sp>
          <p:nvSpPr>
            <p:cNvPr id="8" name="AutoShape 52"/>
            <p:cNvSpPr>
              <a:spLocks noChangeArrowheads="1"/>
            </p:cNvSpPr>
            <p:nvPr/>
          </p:nvSpPr>
          <p:spPr bwMode="gray">
            <a:xfrm>
              <a:off x="1667438" y="4998900"/>
              <a:ext cx="1825062" cy="4875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对象</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p>
          </p:txBody>
        </p:sp>
      </p:grpSp>
      <p:grpSp>
        <p:nvGrpSpPr>
          <p:cNvPr id="13" name="组合 12"/>
          <p:cNvGrpSpPr/>
          <p:nvPr/>
        </p:nvGrpSpPr>
        <p:grpSpPr>
          <a:xfrm>
            <a:off x="1116000" y="5508000"/>
            <a:ext cx="6465900" cy="976650"/>
            <a:chOff x="1230300" y="5640050"/>
            <a:chExt cx="6465900" cy="976650"/>
          </a:xfrm>
        </p:grpSpPr>
        <p:sp>
          <p:nvSpPr>
            <p:cNvPr id="9" name="AutoShape 52"/>
            <p:cNvSpPr>
              <a:spLocks noChangeArrowheads="1"/>
            </p:cNvSpPr>
            <p:nvPr/>
          </p:nvSpPr>
          <p:spPr bwMode="gray">
            <a:xfrm>
              <a:off x="1743638" y="6129200"/>
              <a:ext cx="1825062" cy="4875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对象</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p:txBody>
        </p:sp>
        <p:sp>
          <p:nvSpPr>
            <p:cNvPr id="10" name="Rectangle 77"/>
            <p:cNvSpPr>
              <a:spLocks noChangeArrowheads="1"/>
            </p:cNvSpPr>
            <p:nvPr/>
          </p:nvSpPr>
          <p:spPr bwMode="auto">
            <a:xfrm>
              <a:off x="1230300" y="5640050"/>
              <a:ext cx="64659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使用后缀运算符的语法格式如下：</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7108741" y="67779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8" name="Rectangle 9"/>
          <p:cNvSpPr txBox="1">
            <a:spLocks noChangeArrowheads="1"/>
          </p:cNvSpPr>
          <p:nvPr/>
        </p:nvSpPr>
        <p:spPr bwMode="auto">
          <a:xfrm>
            <a:off x="1116000" y="1080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3. </a:t>
            </a:r>
            <a:r>
              <a:rPr lang="zh-CN" altLang="en-US" dirty="0">
                <a:ea typeface="宋体" panose="02010600030101010101" pitchFamily="2" charset="-122"/>
              </a:rPr>
              <a:t>派生类成员的访问属性</a:t>
            </a:r>
          </a:p>
          <a:p>
            <a:pPr marL="0" indent="0" eaLnBrk="1" hangingPunct="1">
              <a:buClr>
                <a:schemeClr val="accent2"/>
              </a:buClr>
              <a:buNone/>
            </a:pPr>
            <a:endParaRPr lang="en-US" altLang="zh-CN" sz="3000" dirty="0">
              <a:ea typeface="宋体" panose="02010600030101010101" pitchFamily="2" charset="-122"/>
            </a:endParaRPr>
          </a:p>
        </p:txBody>
      </p:sp>
      <p:sp>
        <p:nvSpPr>
          <p:cNvPr id="9" name="Rectangle 77">
            <a:extLst>
              <a:ext uri="{FF2B5EF4-FFF2-40B4-BE49-F238E27FC236}">
                <a16:creationId xmlns:a16="http://schemas.microsoft.com/office/drawing/2014/main" id="{F950A07E-AAD7-4D38-BAEF-A43D4E7BA8A2}"/>
              </a:ext>
            </a:extLst>
          </p:cNvPr>
          <p:cNvSpPr>
            <a:spLocks noChangeArrowheads="1"/>
          </p:cNvSpPr>
          <p:nvPr/>
        </p:nvSpPr>
        <p:spPr bwMode="auto">
          <a:xfrm>
            <a:off x="1116000" y="1646788"/>
            <a:ext cx="7596200" cy="219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含义</a:t>
            </a:r>
            <a:r>
              <a:rPr lang="zh-CN" altLang="en-US" dirty="0">
                <a:solidFill>
                  <a:srgbClr val="000000"/>
                </a:solidFill>
                <a:ea typeface="宋体" panose="02010600030101010101" pitchFamily="2" charset="-122"/>
              </a:rPr>
              <a:t>：</a:t>
            </a:r>
            <a:endParaRPr lang="en-US" altLang="zh-CN" dirty="0">
              <a:solidFill>
                <a:srgbClr val="000000"/>
              </a:solidFill>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派生类</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从基类中继承过来的成员的访问控制</a:t>
            </a:r>
            <a:r>
              <a:rPr lang="zh-CN" altLang="en-US" dirty="0">
                <a:solidFill>
                  <a:srgbClr val="000000"/>
                </a:solidFill>
                <a:ea typeface="宋体" panose="02010600030101010101" pitchFamily="2" charset="-122"/>
              </a:rPr>
              <a:t>－派生类按</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指定的访问控制</a:t>
            </a:r>
            <a:r>
              <a:rPr lang="zh-CN" altLang="en-US" dirty="0">
                <a:solidFill>
                  <a:srgbClr val="000000"/>
                </a:solidFill>
                <a:ea typeface="宋体" panose="02010600030101010101" pitchFamily="2" charset="-122"/>
              </a:rPr>
              <a:t>（继承访问控制）从基类中</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继承</a:t>
            </a:r>
            <a:r>
              <a:rPr lang="zh-CN" altLang="en-US" dirty="0">
                <a:solidFill>
                  <a:srgbClr val="000000"/>
                </a:solidFill>
                <a:ea typeface="宋体" panose="02010600030101010101" pitchFamily="2" charset="-122"/>
              </a:rPr>
              <a:t>具有</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不同访问控制的成员</a:t>
            </a:r>
            <a:r>
              <a:rPr lang="zh-CN" altLang="en-US" dirty="0">
                <a:solidFill>
                  <a:srgbClr val="000000"/>
                </a:solidFill>
                <a:ea typeface="宋体" panose="02010600030101010101" pitchFamily="2" charset="-122"/>
              </a:rPr>
              <a:t>，这些成员在派生类中，其访问控制将发生变化。</a:t>
            </a:r>
          </a:p>
        </p:txBody>
      </p:sp>
      <p:sp>
        <p:nvSpPr>
          <p:cNvPr id="12" name="Rectangle 77">
            <a:extLst>
              <a:ext uri="{FF2B5EF4-FFF2-40B4-BE49-F238E27FC236}">
                <a16:creationId xmlns:a16="http://schemas.microsoft.com/office/drawing/2014/main" id="{8E156AEB-47B0-451E-970F-C270ADB13E0C}"/>
              </a:ext>
            </a:extLst>
          </p:cNvPr>
          <p:cNvSpPr>
            <a:spLocks noChangeArrowheads="1"/>
          </p:cNvSpPr>
          <p:nvPr/>
        </p:nvSpPr>
        <p:spPr bwMode="auto">
          <a:xfrm>
            <a:off x="1116000" y="4045588"/>
            <a:ext cx="7507300"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它们由以下</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两个因素共同决定</a:t>
            </a:r>
            <a:r>
              <a:rPr lang="zh-CN" altLang="en-US"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基类中该成员的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访问控制</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派生类定义中的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继承访问控制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188000"/>
            <a:ext cx="74184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类型转换</a:t>
            </a:r>
            <a:r>
              <a:rPr lang="zh-CN" altLang="en-US" sz="2800" dirty="0">
                <a:solidFill>
                  <a:schemeClr val="tx1"/>
                </a:solidFill>
                <a:ea typeface="宋体" panose="02010600030101010101" pitchFamily="2" charset="-122"/>
              </a:rPr>
              <a:t>是将</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一种类型的值</a:t>
            </a:r>
            <a:r>
              <a:rPr lang="zh-CN" altLang="en-US" sz="2800" dirty="0">
                <a:solidFill>
                  <a:schemeClr val="tx1"/>
                </a:solidFill>
                <a:ea typeface="宋体" panose="02010600030101010101" pitchFamily="2" charset="-122"/>
              </a:rPr>
              <a:t>转换为</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另一种类型的值</a:t>
            </a:r>
            <a:r>
              <a:rPr lang="zh-CN" altLang="en-US" sz="2800" dirty="0">
                <a:solidFill>
                  <a:schemeClr val="tx1"/>
                </a:solidFill>
                <a:ea typeface="宋体" panose="02010600030101010101" pitchFamily="2" charset="-122"/>
              </a:rPr>
              <a:t>。</a:t>
            </a:r>
            <a:endParaRPr lang="zh-CN" altLang="en-US" sz="2400" dirty="0">
              <a:solidFill>
                <a:schemeClr val="tx1"/>
              </a:solidFill>
              <a:ea typeface="宋体" panose="02010600030101010101" pitchFamily="2" charset="-122"/>
            </a:endParaRPr>
          </a:p>
        </p:txBody>
      </p:sp>
      <p:sp>
        <p:nvSpPr>
          <p:cNvPr id="5" name="Text Box 6"/>
          <p:cNvSpPr txBox="1">
            <a:spLocks noChangeArrowheads="1"/>
          </p:cNvSpPr>
          <p:nvPr/>
        </p:nvSpPr>
        <p:spPr bwMode="auto">
          <a:xfrm>
            <a:off x="1101232" y="2119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四、类型转换</a:t>
            </a:r>
          </a:p>
        </p:txBody>
      </p:sp>
      <p:sp>
        <p:nvSpPr>
          <p:cNvPr id="6" name="Rectangle 77"/>
          <p:cNvSpPr>
            <a:spLocks noChangeArrowheads="1"/>
          </p:cNvSpPr>
          <p:nvPr/>
        </p:nvSpPr>
        <p:spPr bwMode="auto">
          <a:xfrm>
            <a:off x="1116000" y="2340000"/>
            <a:ext cx="75708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在</a:t>
            </a:r>
            <a:r>
              <a:rPr lang="en-US" altLang="zh-CN" sz="2800" dirty="0">
                <a:solidFill>
                  <a:schemeClr val="tx1"/>
                </a:solidFill>
                <a:ea typeface="宋体" panose="02010600030101010101" pitchFamily="2" charset="-122"/>
              </a:rPr>
              <a:t>C++</a:t>
            </a:r>
            <a:r>
              <a:rPr lang="zh-CN" altLang="en-US" sz="2800" dirty="0">
                <a:solidFill>
                  <a:schemeClr val="tx1"/>
                </a:solidFill>
                <a:ea typeface="宋体" panose="02010600030101010101" pitchFamily="2" charset="-122"/>
              </a:rPr>
              <a:t>语言中，</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sz="2800" dirty="0">
                <a:solidFill>
                  <a:schemeClr val="tx1"/>
                </a:solidFill>
                <a:ea typeface="宋体" panose="02010600030101010101" pitchFamily="2" charset="-122"/>
              </a:rPr>
              <a:t>被视为</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用户定义的类型</a:t>
            </a:r>
            <a:r>
              <a:rPr lang="zh-CN" altLang="en-US" sz="2800" dirty="0">
                <a:solidFill>
                  <a:schemeClr val="tx1"/>
                </a:solidFill>
                <a:ea typeface="宋体" panose="02010600030101010101" pitchFamily="2" charset="-122"/>
              </a:rPr>
              <a:t>，可以像系统预定义类型一样进行类型转换。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152000"/>
            <a:ext cx="7418400" cy="219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en-US" altLang="zh-CN" sz="2800" dirty="0">
                <a:solidFill>
                  <a:schemeClr val="tx1"/>
                </a:solidFill>
                <a:ea typeface="宋体" panose="02010600030101010101" pitchFamily="2" charset="-122"/>
              </a:rPr>
              <a:t>C++</a:t>
            </a:r>
            <a:r>
              <a:rPr lang="zh-CN" altLang="en-US" sz="2800" dirty="0">
                <a:solidFill>
                  <a:schemeClr val="tx1"/>
                </a:solidFill>
                <a:ea typeface="宋体" panose="02010600030101010101" pitchFamily="2" charset="-122"/>
              </a:rPr>
              <a:t>语言允许的类型转换有</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4</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种</a:t>
            </a:r>
            <a:r>
              <a:rPr lang="zh-CN" altLang="en-US" sz="2800" dirty="0">
                <a:solidFill>
                  <a:schemeClr val="tx1"/>
                </a:solidFill>
                <a:ea typeface="宋体" panose="02010600030101010101" pitchFamily="2" charset="-122"/>
              </a:rPr>
              <a:t>：</a:t>
            </a:r>
          </a:p>
          <a:p>
            <a:pPr lvl="1">
              <a:lnSpc>
                <a:spcPct val="110000"/>
              </a:lnSpc>
              <a:spcBef>
                <a:spcPct val="0"/>
              </a:spcBef>
              <a:buSzTx/>
              <a:buFont typeface="Wingdings" pitchFamily="2" charset="2"/>
              <a:buChar char="Ø"/>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标准</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类型</a:t>
            </a:r>
            <a:r>
              <a:rPr lang="en-US" altLang="zh-CN" sz="2400" dirty="0">
                <a:solidFill>
                  <a:schemeClr val="tx1"/>
                </a:solidFill>
                <a:ea typeface="宋体" panose="02010600030101010101" pitchFamily="2" charset="-122"/>
              </a:rPr>
              <a:t>-&gt;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标准</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类型</a:t>
            </a:r>
            <a:endParaRPr lang="zh-CN" altLang="en-US" sz="2400" dirty="0">
              <a:solidFill>
                <a:srgbClr val="0070C0"/>
              </a:solidFill>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标准</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类型</a:t>
            </a:r>
            <a:r>
              <a:rPr lang="en-US" altLang="zh-CN" sz="2400" dirty="0">
                <a:solidFill>
                  <a:schemeClr val="tx1"/>
                </a:solidFill>
                <a:ea typeface="宋体" panose="02010600030101010101" pitchFamily="2" charset="-122"/>
              </a:rPr>
              <a:t>-&gt;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类型</a:t>
            </a:r>
          </a:p>
          <a:p>
            <a:pPr lvl="1">
              <a:lnSpc>
                <a:spcPct val="110000"/>
              </a:lnSpc>
              <a:spcBef>
                <a:spcPct val="0"/>
              </a:spcBef>
              <a:buSzTx/>
              <a:buFont typeface="Wingdings" pitchFamily="2" charset="2"/>
              <a:buChar char="Ø"/>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类型</a:t>
            </a:r>
            <a:r>
              <a:rPr lang="en-US" altLang="zh-CN" sz="2400" dirty="0">
                <a:solidFill>
                  <a:schemeClr val="tx1"/>
                </a:solidFill>
                <a:ea typeface="宋体" panose="02010600030101010101" pitchFamily="2" charset="-122"/>
              </a:rPr>
              <a:t>-&gt;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标准</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类型</a:t>
            </a:r>
          </a:p>
          <a:p>
            <a:pPr lvl="1">
              <a:lnSpc>
                <a:spcPct val="110000"/>
              </a:lnSpc>
              <a:spcBef>
                <a:spcPct val="0"/>
              </a:spcBef>
              <a:buSzTx/>
              <a:buFont typeface="Wingdings" pitchFamily="2" charset="2"/>
              <a:buChar char="Ø"/>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类型</a:t>
            </a:r>
            <a:r>
              <a:rPr lang="en-US" altLang="zh-CN" sz="2400" dirty="0">
                <a:solidFill>
                  <a:schemeClr val="tx1"/>
                </a:solidFill>
                <a:ea typeface="宋体" panose="02010600030101010101" pitchFamily="2" charset="-122"/>
              </a:rPr>
              <a:t>-&gt;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类型</a:t>
            </a:r>
          </a:p>
        </p:txBody>
      </p:sp>
      <p:sp>
        <p:nvSpPr>
          <p:cNvPr id="7" name="Rectangle 77"/>
          <p:cNvSpPr>
            <a:spLocks noChangeArrowheads="1"/>
          </p:cNvSpPr>
          <p:nvPr/>
        </p:nvSpPr>
        <p:spPr bwMode="auto">
          <a:xfrm>
            <a:off x="1116000" y="3456000"/>
            <a:ext cx="75708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标准类型是</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除</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class</a:t>
            </a:r>
            <a:r>
              <a:rPr lang="zh-CN" altLang="en-US" sz="2800" dirty="0">
                <a:solidFill>
                  <a:schemeClr val="tx1"/>
                </a:solidFill>
                <a:ea typeface="宋体" panose="02010600030101010101" pitchFamily="2" charset="-122"/>
              </a:rPr>
              <a:t>、</a:t>
            </a:r>
            <a:r>
              <a:rPr lang="en-US" altLang="zh-CN" sz="2800" dirty="0" err="1">
                <a:solidFill>
                  <a:srgbClr val="0070C0"/>
                </a:solidFill>
                <a:effectLst>
                  <a:outerShdw blurRad="38100" dist="38100" dir="2700000" algn="tl">
                    <a:srgbClr val="000000">
                      <a:alpha val="43137"/>
                    </a:srgbClr>
                  </a:outerShdw>
                </a:effectLst>
                <a:ea typeface="宋体" panose="02010600030101010101" pitchFamily="2" charset="-122"/>
              </a:rPr>
              <a:t>struct</a:t>
            </a:r>
            <a:r>
              <a:rPr lang="zh-CN" altLang="en-US" sz="2800" dirty="0">
                <a:solidFill>
                  <a:schemeClr val="tx1"/>
                </a:solidFill>
                <a:ea typeface="宋体" panose="02010600030101010101" pitchFamily="2" charset="-122"/>
              </a:rPr>
              <a:t>和</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union</a:t>
            </a:r>
            <a:r>
              <a:rPr lang="zh-CN" altLang="en-US" sz="2800" dirty="0">
                <a:solidFill>
                  <a:schemeClr val="tx1"/>
                </a:solidFill>
                <a:ea typeface="宋体" panose="02010600030101010101" pitchFamily="2" charset="-122"/>
              </a:rPr>
              <a:t>类型外的</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其他所有类型</a:t>
            </a:r>
            <a:r>
              <a:rPr lang="zh-CN" altLang="en-US" sz="2800" dirty="0">
                <a:solidFill>
                  <a:schemeClr val="tx1"/>
                </a:solidFill>
                <a:ea typeface="宋体" panose="02010600030101010101" pitchFamily="2" charset="-122"/>
              </a:rPr>
              <a:t>。</a:t>
            </a:r>
          </a:p>
        </p:txBody>
      </p:sp>
      <p:sp>
        <p:nvSpPr>
          <p:cNvPr id="5" name="Text Box 6"/>
          <p:cNvSpPr txBox="1">
            <a:spLocks noChangeArrowheads="1"/>
          </p:cNvSpPr>
          <p:nvPr/>
        </p:nvSpPr>
        <p:spPr bwMode="auto">
          <a:xfrm>
            <a:off x="1101232" y="2119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en-US" altLang="zh-CN" sz="3600" dirty="0">
                <a:solidFill>
                  <a:schemeClr val="tx2"/>
                </a:solidFill>
                <a:latin typeface="宋体" pitchFamily="2" charset="-122"/>
                <a:ea typeface="宋体" pitchFamily="2" charset="-122"/>
              </a:rPr>
              <a:t>C++</a:t>
            </a:r>
            <a:r>
              <a:rPr lang="zh-CN" altLang="en-US" sz="3600" dirty="0">
                <a:solidFill>
                  <a:schemeClr val="tx2"/>
                </a:solidFill>
                <a:latin typeface="宋体" pitchFamily="2" charset="-122"/>
                <a:ea typeface="宋体" pitchFamily="2" charset="-122"/>
              </a:rPr>
              <a:t>语言允许的类型转换</a:t>
            </a:r>
          </a:p>
        </p:txBody>
      </p:sp>
      <p:sp>
        <p:nvSpPr>
          <p:cNvPr id="6" name="Rectangle 77"/>
          <p:cNvSpPr>
            <a:spLocks noChangeArrowheads="1"/>
          </p:cNvSpPr>
          <p:nvPr/>
        </p:nvSpPr>
        <p:spPr bwMode="auto">
          <a:xfrm>
            <a:off x="1116000" y="4716000"/>
            <a:ext cx="8180400"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对于标准类型，</a:t>
            </a:r>
            <a:r>
              <a:rPr lang="en-US" altLang="zh-CN" sz="2800" dirty="0">
                <a:solidFill>
                  <a:schemeClr val="tx1"/>
                </a:solidFill>
                <a:ea typeface="宋体" panose="02010600030101010101" pitchFamily="2" charset="-122"/>
              </a:rPr>
              <a:t>C++</a:t>
            </a:r>
            <a:r>
              <a:rPr lang="zh-CN" altLang="en-US" sz="2800" dirty="0">
                <a:solidFill>
                  <a:schemeClr val="tx1"/>
                </a:solidFill>
                <a:ea typeface="宋体" panose="02010600030101010101" pitchFamily="2" charset="-122"/>
              </a:rPr>
              <a:t>语言提供了</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两种</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类型转换</a:t>
            </a:r>
            <a:r>
              <a:rPr lang="zh-CN" altLang="en-US" sz="2800" dirty="0">
                <a:solidFill>
                  <a:schemeClr val="tx1"/>
                </a:solidFill>
                <a:ea typeface="宋体" panose="02010600030101010101" pitchFamily="2" charset="-122"/>
              </a:rPr>
              <a:t>：</a:t>
            </a:r>
          </a:p>
          <a:p>
            <a:pPr lvl="1">
              <a:lnSpc>
                <a:spcPct val="110000"/>
              </a:lnSpc>
              <a:spcBef>
                <a:spcPct val="0"/>
              </a:spcBef>
              <a:buSzTx/>
              <a:buFont typeface="Wingdings" pitchFamily="2" charset="2"/>
              <a:buChar char="Ø"/>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隐式</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类型转换</a:t>
            </a:r>
          </a:p>
          <a:p>
            <a:pPr lvl="1">
              <a:lnSpc>
                <a:spcPct val="110000"/>
              </a:lnSpc>
              <a:spcBef>
                <a:spcPct val="0"/>
              </a:spcBef>
              <a:buSzTx/>
              <a:buFont typeface="Wingdings" pitchFamily="2" charset="2"/>
              <a:buChar char="Ø"/>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显式</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类型转换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152000"/>
            <a:ext cx="74184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隐式转换发生在下述情况下：</a:t>
            </a:r>
          </a:p>
          <a:p>
            <a:pPr marL="1257300" lvl="1" indent="-514350">
              <a:lnSpc>
                <a:spcPct val="110000"/>
              </a:lnSpc>
              <a:spcBef>
                <a:spcPct val="0"/>
              </a:spcBef>
              <a:buClr>
                <a:schemeClr val="tx1"/>
              </a:buClr>
              <a:buSzTx/>
              <a:buFont typeface="+mj-lt"/>
              <a:buAutoNum type="arabicPeriod"/>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混合运算</a:t>
            </a:r>
            <a:r>
              <a:rPr lang="zh-CN" altLang="en-US" sz="2400" dirty="0">
                <a:solidFill>
                  <a:schemeClr val="tx1"/>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级别低</a:t>
            </a:r>
            <a:r>
              <a:rPr lang="zh-CN" altLang="en-US" sz="2400" dirty="0">
                <a:solidFill>
                  <a:schemeClr val="tx1"/>
                </a:solidFill>
                <a:ea typeface="宋体" panose="02010600030101010101" pitchFamily="2" charset="-122"/>
              </a:rPr>
              <a:t>的向</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级别高</a:t>
            </a:r>
            <a:r>
              <a:rPr lang="zh-CN" altLang="en-US" sz="2400" dirty="0">
                <a:solidFill>
                  <a:schemeClr val="tx1"/>
                </a:solidFill>
                <a:ea typeface="宋体" panose="02010600030101010101" pitchFamily="2" charset="-122"/>
              </a:rPr>
              <a:t>的转换。</a:t>
            </a:r>
          </a:p>
          <a:p>
            <a:pPr marL="1257300" lvl="1" indent="-514350">
              <a:lnSpc>
                <a:spcPct val="110000"/>
              </a:lnSpc>
              <a:spcBef>
                <a:spcPct val="0"/>
              </a:spcBef>
              <a:buClr>
                <a:schemeClr val="tx1"/>
              </a:buClr>
              <a:buSzTx/>
              <a:buFont typeface="+mj-lt"/>
              <a:buAutoNum type="arabicPeriod"/>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将表达式的值赋给变量</a:t>
            </a:r>
            <a:r>
              <a:rPr lang="zh-CN" altLang="en-US" sz="2400" dirty="0">
                <a:solidFill>
                  <a:schemeClr val="tx1"/>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表达式的值</a:t>
            </a:r>
            <a:r>
              <a:rPr lang="zh-CN" altLang="en-US" sz="2400" dirty="0">
                <a:solidFill>
                  <a:schemeClr val="tx1"/>
                </a:solidFill>
                <a:ea typeface="宋体" panose="02010600030101010101" pitchFamily="2" charset="-122"/>
              </a:rPr>
              <a:t>向</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变量类型的值</a:t>
            </a:r>
            <a:r>
              <a:rPr lang="zh-CN" altLang="en-US" sz="2400" dirty="0">
                <a:solidFill>
                  <a:schemeClr val="tx1"/>
                </a:solidFill>
                <a:ea typeface="宋体" panose="02010600030101010101" pitchFamily="2" charset="-122"/>
              </a:rPr>
              <a:t>转换</a:t>
            </a:r>
          </a:p>
          <a:p>
            <a:pPr marL="1257300" lvl="1" indent="-514350">
              <a:lnSpc>
                <a:spcPct val="110000"/>
              </a:lnSpc>
              <a:spcBef>
                <a:spcPct val="0"/>
              </a:spcBef>
              <a:buClr>
                <a:schemeClr val="tx1"/>
              </a:buClr>
              <a:buSzTx/>
              <a:buFont typeface="+mj-lt"/>
              <a:buAutoNum type="arabicPeriod"/>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实参向形参传值</a:t>
            </a:r>
            <a:r>
              <a:rPr lang="zh-CN" altLang="en-US" sz="2400" dirty="0">
                <a:solidFill>
                  <a:schemeClr val="tx1"/>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实参的值</a:t>
            </a:r>
            <a:r>
              <a:rPr lang="zh-CN" altLang="en-US" sz="2400" dirty="0">
                <a:solidFill>
                  <a:schemeClr val="tx1"/>
                </a:solidFill>
                <a:ea typeface="宋体" panose="02010600030101010101" pitchFamily="2" charset="-122"/>
              </a:rPr>
              <a:t>向</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形参的值</a:t>
            </a:r>
            <a:r>
              <a:rPr lang="zh-CN" altLang="en-US" sz="2400" dirty="0">
                <a:solidFill>
                  <a:schemeClr val="tx1"/>
                </a:solidFill>
                <a:ea typeface="宋体" panose="02010600030101010101" pitchFamily="2" charset="-122"/>
              </a:rPr>
              <a:t>进行转换。 </a:t>
            </a:r>
          </a:p>
          <a:p>
            <a:pPr marL="1257300" lvl="1" indent="-514350">
              <a:lnSpc>
                <a:spcPct val="110000"/>
              </a:lnSpc>
              <a:spcBef>
                <a:spcPct val="0"/>
              </a:spcBef>
              <a:buClr>
                <a:schemeClr val="tx1"/>
              </a:buClr>
              <a:buSzTx/>
              <a:buFont typeface="+mj-lt"/>
              <a:buAutoNum type="arabicPeriod"/>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函数返回结果</a:t>
            </a:r>
            <a:r>
              <a:rPr lang="zh-CN" altLang="en-US" sz="2400" dirty="0">
                <a:solidFill>
                  <a:schemeClr val="tx1"/>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返回的值</a:t>
            </a:r>
            <a:r>
              <a:rPr lang="zh-CN" altLang="en-US" sz="2400" dirty="0">
                <a:solidFill>
                  <a:schemeClr val="tx1"/>
                </a:solidFill>
                <a:ea typeface="宋体" panose="02010600030101010101" pitchFamily="2" charset="-122"/>
              </a:rPr>
              <a:t>向</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函数返回类型的值</a:t>
            </a:r>
            <a:r>
              <a:rPr lang="zh-CN" altLang="en-US" sz="2400" dirty="0">
                <a:solidFill>
                  <a:schemeClr val="tx1"/>
                </a:solidFill>
                <a:ea typeface="宋体" panose="02010600030101010101" pitchFamily="2" charset="-122"/>
              </a:rPr>
              <a:t>进行转换。</a:t>
            </a:r>
          </a:p>
        </p:txBody>
      </p:sp>
      <p:sp>
        <p:nvSpPr>
          <p:cNvPr id="5" name="Text Box 6"/>
          <p:cNvSpPr txBox="1">
            <a:spLocks noChangeArrowheads="1"/>
          </p:cNvSpPr>
          <p:nvPr/>
        </p:nvSpPr>
        <p:spPr bwMode="auto">
          <a:xfrm>
            <a:off x="1101232" y="2119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隐式转换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116000"/>
            <a:ext cx="7494600"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显式类型转换方式为：</a:t>
            </a:r>
          </a:p>
        </p:txBody>
      </p:sp>
      <p:sp>
        <p:nvSpPr>
          <p:cNvPr id="5" name="Text Box 6"/>
          <p:cNvSpPr txBox="1">
            <a:spLocks noChangeArrowheads="1"/>
          </p:cNvSpPr>
          <p:nvPr/>
        </p:nvSpPr>
        <p:spPr bwMode="auto">
          <a:xfrm>
            <a:off x="1101232" y="144000"/>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显式类型转换</a:t>
            </a:r>
          </a:p>
        </p:txBody>
      </p:sp>
      <p:sp>
        <p:nvSpPr>
          <p:cNvPr id="6" name="AutoShape 52"/>
          <p:cNvSpPr>
            <a:spLocks noChangeArrowheads="1"/>
          </p:cNvSpPr>
          <p:nvPr/>
        </p:nvSpPr>
        <p:spPr bwMode="gray">
          <a:xfrm>
            <a:off x="1656000" y="2370000"/>
            <a:ext cx="6790762" cy="7161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类型名</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表达式   或     </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类型名</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表达式</a:t>
            </a:r>
            <a:r>
              <a:rPr lang="en-US" altLang="zh-CN" dirty="0">
                <a:solidFill>
                  <a:schemeClr val="tx1"/>
                </a:solidFill>
                <a:effectLst>
                  <a:outerShdw blurRad="38100" dist="38100" dir="2700000" algn="tl">
                    <a:srgbClr val="000000">
                      <a:alpha val="43137"/>
                    </a:srgbClr>
                  </a:outerShdw>
                </a:effectLst>
                <a:ea typeface="宋体" panose="02010600030101010101" pitchFamily="2" charset="-122"/>
              </a:rPr>
              <a:t>)</a:t>
            </a:r>
          </a:p>
        </p:txBody>
      </p:sp>
      <p:sp>
        <p:nvSpPr>
          <p:cNvPr id="8" name="Rectangle 77"/>
          <p:cNvSpPr>
            <a:spLocks noChangeArrowheads="1"/>
          </p:cNvSpPr>
          <p:nvPr/>
        </p:nvSpPr>
        <p:spPr bwMode="auto">
          <a:xfrm>
            <a:off x="1116000" y="1712900"/>
            <a:ext cx="7494600"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514350" indent="-514350">
              <a:lnSpc>
                <a:spcPct val="110000"/>
              </a:lnSpc>
              <a:spcBef>
                <a:spcPct val="0"/>
              </a:spcBef>
              <a:buSzTx/>
              <a:buNone/>
            </a:pPr>
            <a:r>
              <a:rPr lang="en-US" altLang="zh-CN" sz="2800" dirty="0">
                <a:solidFill>
                  <a:schemeClr val="tx1"/>
                </a:solidFill>
                <a:ea typeface="宋体" panose="02010600030101010101" pitchFamily="2" charset="-122"/>
              </a:rPr>
              <a:t>1.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强制法</a:t>
            </a:r>
          </a:p>
        </p:txBody>
      </p:sp>
      <p:sp>
        <p:nvSpPr>
          <p:cNvPr id="10" name="AutoShape 52"/>
          <p:cNvSpPr>
            <a:spLocks noChangeArrowheads="1"/>
          </p:cNvSpPr>
          <p:nvPr/>
        </p:nvSpPr>
        <p:spPr bwMode="gray">
          <a:xfrm>
            <a:off x="1656000" y="3932100"/>
            <a:ext cx="2853762" cy="7161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 类型名</a:t>
            </a:r>
            <a:r>
              <a:rPr lang="en-US" altLang="zh-CN"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表达式</a:t>
            </a:r>
            <a:r>
              <a:rPr lang="en-US" altLang="zh-CN" dirty="0">
                <a:solidFill>
                  <a:schemeClr val="tx1"/>
                </a:solidFill>
                <a:effectLst>
                  <a:outerShdw blurRad="38100" dist="38100" dir="2700000" algn="tl">
                    <a:srgbClr val="000000">
                      <a:alpha val="43137"/>
                    </a:srgbClr>
                  </a:outerShdw>
                </a:effectLst>
                <a:ea typeface="宋体" panose="02010600030101010101" pitchFamily="2" charset="-122"/>
              </a:rPr>
              <a:t>)</a:t>
            </a:r>
          </a:p>
        </p:txBody>
      </p:sp>
      <p:sp>
        <p:nvSpPr>
          <p:cNvPr id="12" name="Rectangle 77"/>
          <p:cNvSpPr>
            <a:spLocks noChangeArrowheads="1"/>
          </p:cNvSpPr>
          <p:nvPr/>
        </p:nvSpPr>
        <p:spPr bwMode="auto">
          <a:xfrm>
            <a:off x="1116000" y="3313100"/>
            <a:ext cx="7494600"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514350" indent="-514350">
              <a:lnSpc>
                <a:spcPct val="110000"/>
              </a:lnSpc>
              <a:spcBef>
                <a:spcPct val="0"/>
              </a:spcBef>
              <a:buSzTx/>
              <a:buNone/>
            </a:pPr>
            <a:r>
              <a:rPr lang="en-US" altLang="zh-CN" sz="2800" dirty="0">
                <a:solidFill>
                  <a:schemeClr val="tx1"/>
                </a:solidFill>
                <a:ea typeface="宋体" panose="02010600030101010101" pitchFamily="2" charset="-122"/>
              </a:rPr>
              <a:t>2.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转换函数法</a:t>
            </a:r>
          </a:p>
        </p:txBody>
      </p:sp>
      <p:sp>
        <p:nvSpPr>
          <p:cNvPr id="13" name="Text Box 36"/>
          <p:cNvSpPr txBox="1">
            <a:spLocks noChangeArrowheads="1"/>
          </p:cNvSpPr>
          <p:nvPr/>
        </p:nvSpPr>
        <p:spPr bwMode="auto">
          <a:xfrm>
            <a:off x="1656000" y="4965800"/>
            <a:ext cx="6675200" cy="867930"/>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800" dirty="0">
                <a:solidFill>
                  <a:srgbClr val="000000"/>
                </a:solidFill>
                <a:latin typeface="Times New Roman" pitchFamily="18" charset="0"/>
              </a:rPr>
              <a:t>它们都</a:t>
            </a:r>
            <a:r>
              <a:rPr lang="zh-CN" altLang="en-US" sz="2800" dirty="0">
                <a:solidFill>
                  <a:srgbClr val="0070C0"/>
                </a:solidFill>
                <a:effectLst>
                  <a:outerShdw blurRad="38100" dist="38100" dir="2700000" algn="tl">
                    <a:srgbClr val="000000">
                      <a:alpha val="43137"/>
                    </a:srgbClr>
                  </a:outerShdw>
                </a:effectLst>
                <a:latin typeface="Times New Roman" pitchFamily="18" charset="0"/>
              </a:rPr>
              <a:t>将表达式</a:t>
            </a:r>
            <a:r>
              <a:rPr lang="zh-CN" altLang="en-US" sz="2800" dirty="0">
                <a:solidFill>
                  <a:srgbClr val="C00000"/>
                </a:solidFill>
                <a:effectLst>
                  <a:outerShdw blurRad="38100" dist="38100" dir="2700000" algn="tl">
                    <a:srgbClr val="000000">
                      <a:alpha val="43137"/>
                    </a:srgbClr>
                  </a:outerShdw>
                </a:effectLst>
                <a:latin typeface="Times New Roman" pitchFamily="18" charset="0"/>
              </a:rPr>
              <a:t>强制地转换为</a:t>
            </a:r>
            <a:r>
              <a:rPr lang="zh-CN" altLang="en-US" sz="2800" dirty="0">
                <a:solidFill>
                  <a:srgbClr val="0070C0"/>
                </a:solidFill>
                <a:effectLst>
                  <a:outerShdw blurRad="38100" dist="38100" dir="2700000" algn="tl">
                    <a:srgbClr val="000000">
                      <a:alpha val="43137"/>
                    </a:srgbClr>
                  </a:outerShdw>
                </a:effectLst>
                <a:latin typeface="Times New Roman" pitchFamily="18" charset="0"/>
              </a:rPr>
              <a:t>类型名所代</a:t>
            </a:r>
            <a:endParaRPr lang="en-US" altLang="zh-CN" sz="2800" dirty="0">
              <a:solidFill>
                <a:srgbClr val="0070C0"/>
              </a:solidFill>
              <a:effectLst>
                <a:outerShdw blurRad="38100" dist="38100" dir="2700000" algn="tl">
                  <a:srgbClr val="000000">
                    <a:alpha val="43137"/>
                  </a:srgbClr>
                </a:outerShdw>
              </a:effectLst>
              <a:latin typeface="Times New Roman" pitchFamily="18" charset="0"/>
            </a:endParaRPr>
          </a:p>
          <a:p>
            <a:pPr marL="342900" indent="-342900" eaLnBrk="1" hangingPunct="1">
              <a:lnSpc>
                <a:spcPct val="90000"/>
              </a:lnSpc>
              <a:buClr>
                <a:srgbClr val="FF5050"/>
              </a:buClr>
            </a:pPr>
            <a:r>
              <a:rPr lang="zh-CN" altLang="en-US" sz="2800" dirty="0">
                <a:solidFill>
                  <a:srgbClr val="0070C0"/>
                </a:solidFill>
                <a:effectLst>
                  <a:outerShdw blurRad="38100" dist="38100" dir="2700000" algn="tl">
                    <a:srgbClr val="000000">
                      <a:alpha val="43137"/>
                    </a:srgbClr>
                  </a:outerShdw>
                </a:effectLst>
                <a:latin typeface="Times New Roman" pitchFamily="18" charset="0"/>
              </a:rPr>
              <a:t>表的类型的值</a:t>
            </a:r>
            <a:r>
              <a:rPr lang="zh-CN" altLang="en-US" sz="2800" dirty="0">
                <a:solidFill>
                  <a:srgbClr val="000000"/>
                </a:solidFill>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out)">
                                      <p:cBhvr>
                                        <p:cTn id="27" dur="500"/>
                                        <p:tgtEl>
                                          <p:spTgt spid="13"/>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animBg="1"/>
      <p:bldP spid="8" grpId="0"/>
      <p:bldP spid="10" grpId="0" animBg="1"/>
      <p:bldP spid="12" grpId="0"/>
      <p:bldP spid="13"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152000"/>
            <a:ext cx="74184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可以通过</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自定义的重载赋值号“</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的函数</a:t>
            </a:r>
            <a:r>
              <a:rPr lang="zh-CN" altLang="en-US" sz="2800" dirty="0">
                <a:solidFill>
                  <a:schemeClr val="tx1"/>
                </a:solidFill>
                <a:ea typeface="宋体" panose="02010600030101010101" pitchFamily="2" charset="-122"/>
              </a:rPr>
              <a:t>和</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构造</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函数</a:t>
            </a:r>
            <a:r>
              <a:rPr lang="zh-CN" altLang="en-US" sz="2800" dirty="0">
                <a:solidFill>
                  <a:schemeClr val="tx1"/>
                </a:solidFill>
                <a:ea typeface="宋体" panose="02010600030101010101" pitchFamily="2" charset="-122"/>
              </a:rPr>
              <a:t>实现转换：</a:t>
            </a:r>
            <a:endParaRPr lang="en-US" altLang="zh-CN" sz="2800" dirty="0">
              <a:solidFill>
                <a:schemeClr val="tx1"/>
              </a:solidFill>
              <a:ea typeface="宋体" panose="02010600030101010101" pitchFamily="2" charset="-122"/>
            </a:endParaRPr>
          </a:p>
        </p:txBody>
      </p:sp>
      <p:sp>
        <p:nvSpPr>
          <p:cNvPr id="7" name="Rectangle 77"/>
          <p:cNvSpPr>
            <a:spLocks noChangeArrowheads="1"/>
          </p:cNvSpPr>
          <p:nvPr/>
        </p:nvSpPr>
        <p:spPr bwMode="auto">
          <a:xfrm>
            <a:off x="1116000" y="3204000"/>
            <a:ext cx="75708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需要有</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标准类型的</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参数</a:t>
            </a:r>
            <a:r>
              <a:rPr lang="zh-CN" altLang="en-US" sz="2800" dirty="0">
                <a:solidFill>
                  <a:schemeClr val="tx1"/>
                </a:solidFill>
                <a:ea typeface="宋体" panose="02010600030101010101" pitchFamily="2" charset="-122"/>
              </a:rPr>
              <a:t>。</a:t>
            </a:r>
          </a:p>
        </p:txBody>
      </p:sp>
      <p:sp>
        <p:nvSpPr>
          <p:cNvPr id="5" name="Text Box 6"/>
          <p:cNvSpPr txBox="1">
            <a:spLocks noChangeArrowheads="1"/>
          </p:cNvSpPr>
          <p:nvPr/>
        </p:nvSpPr>
        <p:spPr bwMode="auto">
          <a:xfrm>
            <a:off x="1101232" y="2119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effectLst>
                  <a:outerShdw blurRad="38100" dist="38100" dir="2700000" algn="tl">
                    <a:srgbClr val="000000">
                      <a:alpha val="43137"/>
                    </a:srgbClr>
                  </a:outerShdw>
                </a:effectLst>
                <a:latin typeface="宋体" pitchFamily="2" charset="-122"/>
                <a:ea typeface="宋体" pitchFamily="2" charset="-122"/>
              </a:rPr>
              <a:t>标准类型</a:t>
            </a:r>
            <a:r>
              <a:rPr lang="zh-CN" altLang="en-US" sz="3600" dirty="0">
                <a:solidFill>
                  <a:schemeClr val="tx2"/>
                </a:solidFill>
                <a:latin typeface="宋体" pitchFamily="2" charset="-122"/>
                <a:ea typeface="宋体" pitchFamily="2" charset="-122"/>
              </a:rPr>
              <a:t>转换为</a:t>
            </a:r>
            <a:r>
              <a:rPr lang="zh-CN" altLang="en-US" sz="3600" dirty="0">
                <a:solidFill>
                  <a:schemeClr val="tx2"/>
                </a:solidFill>
                <a:effectLst>
                  <a:outerShdw blurRad="38100" dist="38100" dir="2700000" algn="tl">
                    <a:srgbClr val="000000">
                      <a:alpha val="43137"/>
                    </a:srgbClr>
                  </a:outerShdw>
                </a:effectLst>
                <a:latin typeface="宋体" pitchFamily="2" charset="-122"/>
                <a:ea typeface="宋体" pitchFamily="2" charset="-122"/>
              </a:rPr>
              <a:t>类类型</a:t>
            </a:r>
          </a:p>
        </p:txBody>
      </p:sp>
      <p:sp>
        <p:nvSpPr>
          <p:cNvPr id="6" name="Rectangle 77"/>
          <p:cNvSpPr>
            <a:spLocks noChangeArrowheads="1"/>
          </p:cNvSpPr>
          <p:nvPr/>
        </p:nvSpPr>
        <p:spPr bwMode="auto">
          <a:xfrm>
            <a:off x="1116000" y="3924000"/>
            <a:ext cx="74057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具有标准类型参数</a:t>
            </a:r>
            <a:r>
              <a:rPr lang="zh-CN" altLang="en-US" sz="2800" dirty="0">
                <a:solidFill>
                  <a:schemeClr val="tx1"/>
                </a:solidFill>
                <a:ea typeface="宋体" panose="02010600030101010101" pitchFamily="2" charset="-122"/>
              </a:rPr>
              <a:t>的</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构造函数</a:t>
            </a:r>
            <a:r>
              <a:rPr lang="zh-CN" altLang="en-US" sz="2800" dirty="0">
                <a:solidFill>
                  <a:schemeClr val="tx1"/>
                </a:solidFill>
                <a:ea typeface="宋体" panose="02010600030101010101" pitchFamily="2" charset="-122"/>
              </a:rPr>
              <a:t>说明了一种从参数类型到该类类型的转换。</a:t>
            </a:r>
          </a:p>
        </p:txBody>
      </p:sp>
      <p:sp>
        <p:nvSpPr>
          <p:cNvPr id="8" name="AutoShape 52"/>
          <p:cNvSpPr>
            <a:spLocks noChangeArrowheads="1"/>
          </p:cNvSpPr>
          <p:nvPr/>
        </p:nvSpPr>
        <p:spPr bwMode="gray">
          <a:xfrm>
            <a:off x="2024300" y="2268400"/>
            <a:ext cx="3601800" cy="7161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标准</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类型</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 </a:t>
            </a:r>
            <a:r>
              <a:rPr lang="en-US" altLang="zh-CN" dirty="0">
                <a:solidFill>
                  <a:schemeClr val="tx1"/>
                </a:solidFill>
                <a:ea typeface="宋体" panose="02010600030101010101" pitchFamily="2" charset="-122"/>
              </a:rPr>
              <a:t>-&gt;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类型</a:t>
            </a:r>
            <a:endParaRPr lang="en-US" altLang="zh-CN" dirty="0">
              <a:solidFill>
                <a:srgbClr val="0070C0"/>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6" grpId="0"/>
      <p:bldP spid="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6"/>
          <p:cNvSpPr txBox="1">
            <a:spLocks noChangeArrowheads="1"/>
          </p:cNvSpPr>
          <p:nvPr/>
        </p:nvSpPr>
        <p:spPr bwMode="auto">
          <a:xfrm>
            <a:off x="1101232" y="2119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effectLst>
                  <a:outerShdw blurRad="38100" dist="38100" dir="2700000" algn="tl">
                    <a:srgbClr val="000000">
                      <a:alpha val="43137"/>
                    </a:srgbClr>
                  </a:outerShdw>
                </a:effectLst>
                <a:latin typeface="宋体" pitchFamily="2" charset="-122"/>
                <a:ea typeface="宋体" pitchFamily="2" charset="-122"/>
              </a:rPr>
              <a:t>类类型</a:t>
            </a:r>
            <a:r>
              <a:rPr lang="zh-CN" altLang="en-US" sz="3600" dirty="0">
                <a:solidFill>
                  <a:schemeClr val="tx2"/>
                </a:solidFill>
                <a:latin typeface="宋体" pitchFamily="2" charset="-122"/>
                <a:ea typeface="宋体" pitchFamily="2" charset="-122"/>
              </a:rPr>
              <a:t>转换成</a:t>
            </a:r>
            <a:r>
              <a:rPr lang="zh-CN" altLang="en-US" sz="3600" dirty="0">
                <a:solidFill>
                  <a:schemeClr val="tx2"/>
                </a:solidFill>
                <a:effectLst>
                  <a:outerShdw blurRad="38100" dist="38100" dir="2700000" algn="tl">
                    <a:srgbClr val="000000">
                      <a:alpha val="43137"/>
                    </a:srgbClr>
                  </a:outerShdw>
                </a:effectLst>
                <a:latin typeface="宋体" pitchFamily="2" charset="-122"/>
                <a:ea typeface="宋体" pitchFamily="2" charset="-122"/>
              </a:rPr>
              <a:t>标准类型及类类型</a:t>
            </a:r>
          </a:p>
        </p:txBody>
      </p:sp>
      <p:grpSp>
        <p:nvGrpSpPr>
          <p:cNvPr id="14" name="组合 13"/>
          <p:cNvGrpSpPr/>
          <p:nvPr/>
        </p:nvGrpSpPr>
        <p:grpSpPr>
          <a:xfrm>
            <a:off x="1116000" y="1152000"/>
            <a:ext cx="7418400" cy="1347400"/>
            <a:chOff x="1116000" y="1152000"/>
            <a:chExt cx="7418400" cy="1347400"/>
          </a:xfrm>
        </p:grpSpPr>
        <p:sp>
          <p:nvSpPr>
            <p:cNvPr id="11" name="Rectangle 77"/>
            <p:cNvSpPr>
              <a:spLocks noChangeArrowheads="1"/>
            </p:cNvSpPr>
            <p:nvPr/>
          </p:nvSpPr>
          <p:spPr bwMode="auto">
            <a:xfrm>
              <a:off x="1116000" y="1152000"/>
              <a:ext cx="74184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类需提供以下</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成员函数</a:t>
              </a:r>
              <a:r>
                <a:rPr lang="zh-CN" altLang="en-US" sz="2800" dirty="0">
                  <a:solidFill>
                    <a:schemeClr val="tx1"/>
                  </a:solidFill>
                  <a:ea typeface="宋体" panose="02010600030101010101" pitchFamily="2" charset="-122"/>
                </a:rPr>
                <a:t>：</a:t>
              </a:r>
            </a:p>
          </p:txBody>
        </p:sp>
        <p:sp>
          <p:nvSpPr>
            <p:cNvPr id="8" name="AutoShape 52"/>
            <p:cNvSpPr>
              <a:spLocks noChangeArrowheads="1"/>
            </p:cNvSpPr>
            <p:nvPr/>
          </p:nvSpPr>
          <p:spPr bwMode="gray">
            <a:xfrm>
              <a:off x="1630600" y="1783300"/>
              <a:ext cx="3411300" cy="7161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 </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operator</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类型名</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a:t>
              </a:r>
            </a:p>
          </p:txBody>
        </p:sp>
      </p:grpSp>
      <p:sp>
        <p:nvSpPr>
          <p:cNvPr id="9" name="Rectangle 6"/>
          <p:cNvSpPr>
            <a:spLocks noChangeArrowheads="1"/>
          </p:cNvSpPr>
          <p:nvPr/>
        </p:nvSpPr>
        <p:spPr bwMode="auto">
          <a:xfrm>
            <a:off x="1548000" y="3528000"/>
            <a:ext cx="5748300" cy="2677656"/>
          </a:xfrm>
          <a:prstGeom prst="rect">
            <a:avLst/>
          </a:prstGeom>
          <a:solidFill>
            <a:srgbClr val="E1FFF7"/>
          </a:solidFill>
          <a:ln w="38100">
            <a:solidFill>
              <a:srgbClr val="008000"/>
            </a:solidFill>
            <a:miter lim="800000"/>
            <a:headEnd/>
            <a:tailEnd/>
          </a:ln>
        </p:spPr>
        <p:txBody>
          <a:bodyPr wrap="square">
            <a:spAutoFit/>
          </a:bodyPr>
          <a:lstStyle/>
          <a:p>
            <a:pPr eaLnBrk="1" hangingPunct="1">
              <a:buFont typeface="Wingdings" pitchFamily="2" charset="2"/>
              <a:buChar char="Ø"/>
            </a:pPr>
            <a:r>
              <a:rPr lang="en-US" altLang="zh-CN" sz="2400" dirty="0">
                <a:effectLst>
                  <a:outerShdw blurRad="38100" dist="38100" dir="2700000" algn="tl">
                    <a:srgbClr val="000000">
                      <a:alpha val="43137"/>
                    </a:srgbClr>
                  </a:outerShdw>
                </a:effectLst>
              </a:rPr>
              <a:t> operator </a:t>
            </a:r>
            <a:r>
              <a:rPr lang="en-US" altLang="zh-CN" sz="2400" dirty="0" err="1">
                <a:solidFill>
                  <a:srgbClr val="C00000"/>
                </a:solidFill>
                <a:effectLst>
                  <a:outerShdw blurRad="38100" dist="38100" dir="2700000" algn="tl">
                    <a:srgbClr val="000000">
                      <a:alpha val="43137"/>
                    </a:srgbClr>
                  </a:outerShdw>
                </a:effectLst>
              </a:rPr>
              <a:t>int</a:t>
            </a:r>
            <a:r>
              <a:rPr lang="en-US" altLang="zh-CN" sz="2400" dirty="0">
                <a:effectLst>
                  <a:outerShdw blurRad="38100" dist="38100" dir="2700000" algn="tl">
                    <a:srgbClr val="000000">
                      <a:alpha val="43137"/>
                    </a:srgbClr>
                  </a:outerShdw>
                </a:effectLst>
              </a:rPr>
              <a:t>();        </a:t>
            </a:r>
          </a:p>
          <a:p>
            <a:pPr eaLnBrk="1" hangingPunct="1"/>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将当前对象转换成</a:t>
            </a:r>
            <a:r>
              <a:rPr lang="en-US" altLang="zh-CN" sz="2400" dirty="0" err="1">
                <a:effectLst>
                  <a:outerShdw blurRad="38100" dist="38100" dir="2700000" algn="tl">
                    <a:srgbClr val="000000">
                      <a:alpha val="43137"/>
                    </a:srgbClr>
                  </a:outerShdw>
                </a:effectLst>
              </a:rPr>
              <a:t>int</a:t>
            </a:r>
            <a:r>
              <a:rPr lang="zh-CN" altLang="en-US" sz="2400" dirty="0">
                <a:effectLst>
                  <a:outerShdw blurRad="38100" dist="38100" dir="2700000" algn="tl">
                    <a:srgbClr val="000000">
                      <a:alpha val="43137"/>
                    </a:srgbClr>
                  </a:outerShdw>
                </a:effectLst>
              </a:rPr>
              <a:t>类型</a:t>
            </a:r>
          </a:p>
          <a:p>
            <a:pPr eaLnBrk="1" hangingPunct="1">
              <a:buFont typeface="Wingdings" pitchFamily="2" charset="2"/>
              <a:buChar char="Ø"/>
            </a:pPr>
            <a:r>
              <a:rPr lang="en-US" altLang="zh-CN" sz="2400" dirty="0">
                <a:effectLst>
                  <a:outerShdw blurRad="38100" dist="38100" dir="2700000" algn="tl">
                    <a:srgbClr val="000000">
                      <a:alpha val="43137"/>
                    </a:srgbClr>
                  </a:outerShdw>
                </a:effectLst>
              </a:rPr>
              <a:t> operator </a:t>
            </a:r>
            <a:r>
              <a:rPr lang="en-US" altLang="zh-CN" sz="2400" dirty="0">
                <a:solidFill>
                  <a:srgbClr val="C00000"/>
                </a:solidFill>
                <a:effectLst>
                  <a:outerShdw blurRad="38100" dist="38100" dir="2700000" algn="tl">
                    <a:srgbClr val="000000">
                      <a:alpha val="43137"/>
                    </a:srgbClr>
                  </a:outerShdw>
                </a:effectLst>
              </a:rPr>
              <a:t>double</a:t>
            </a:r>
            <a:r>
              <a:rPr lang="en-US" altLang="zh-CN" sz="2400" dirty="0">
                <a:effectLst>
                  <a:outerShdw blurRad="38100" dist="38100" dir="2700000" algn="tl">
                    <a:srgbClr val="000000">
                      <a:alpha val="43137"/>
                    </a:srgbClr>
                  </a:outerShdw>
                </a:effectLst>
              </a:rPr>
              <a:t>();  </a:t>
            </a:r>
          </a:p>
          <a:p>
            <a:pPr eaLnBrk="1" hangingPunct="1"/>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将当前对象转换成</a:t>
            </a:r>
            <a:r>
              <a:rPr lang="en-US" altLang="zh-CN" sz="2400" dirty="0">
                <a:effectLst>
                  <a:outerShdw blurRad="38100" dist="38100" dir="2700000" algn="tl">
                    <a:srgbClr val="000000">
                      <a:alpha val="43137"/>
                    </a:srgbClr>
                  </a:outerShdw>
                </a:effectLst>
              </a:rPr>
              <a:t>double</a:t>
            </a:r>
            <a:r>
              <a:rPr lang="zh-CN" altLang="en-US" sz="2400" dirty="0">
                <a:effectLst>
                  <a:outerShdw blurRad="38100" dist="38100" dir="2700000" algn="tl">
                    <a:srgbClr val="000000">
                      <a:alpha val="43137"/>
                    </a:srgbClr>
                  </a:outerShdw>
                </a:effectLst>
              </a:rPr>
              <a:t>类型</a:t>
            </a:r>
          </a:p>
          <a:p>
            <a:pPr eaLnBrk="1" hangingPunct="1">
              <a:buFont typeface="Wingdings" pitchFamily="2" charset="2"/>
              <a:buChar char="Ø"/>
            </a:pPr>
            <a:r>
              <a:rPr lang="en-US" altLang="zh-CN" sz="2400" dirty="0">
                <a:effectLst>
                  <a:outerShdw blurRad="38100" dist="38100" dir="2700000" algn="tl">
                    <a:srgbClr val="000000">
                      <a:alpha val="43137"/>
                    </a:srgbClr>
                  </a:outerShdw>
                </a:effectLst>
              </a:rPr>
              <a:t> operator  </a:t>
            </a:r>
            <a:r>
              <a:rPr lang="en-US" altLang="zh-CN" sz="2400" dirty="0">
                <a:solidFill>
                  <a:srgbClr val="C00000"/>
                </a:solidFill>
                <a:effectLst>
                  <a:outerShdw blurRad="38100" dist="38100" dir="2700000" algn="tl">
                    <a:srgbClr val="000000">
                      <a:alpha val="43137"/>
                    </a:srgbClr>
                  </a:outerShdw>
                </a:effectLst>
              </a:rPr>
              <a:t>Complex</a:t>
            </a:r>
            <a:r>
              <a:rPr lang="en-US" altLang="zh-CN" sz="2400" dirty="0">
                <a:effectLst>
                  <a:outerShdw blurRad="38100" dist="38100" dir="2700000" algn="tl">
                    <a:srgbClr val="000000">
                      <a:alpha val="43137"/>
                    </a:srgbClr>
                  </a:outerShdw>
                </a:effectLst>
              </a:rPr>
              <a:t>(); </a:t>
            </a:r>
          </a:p>
          <a:p>
            <a:pPr eaLnBrk="1" hangingPunct="1"/>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将当前对象转换成</a:t>
            </a:r>
            <a:r>
              <a:rPr lang="en-US" altLang="zh-CN" sz="2400" dirty="0">
                <a:effectLst>
                  <a:outerShdw blurRad="38100" dist="38100" dir="2700000" algn="tl">
                    <a:srgbClr val="000000">
                      <a:alpha val="43137"/>
                    </a:srgbClr>
                  </a:outerShdw>
                </a:effectLst>
              </a:rPr>
              <a:t>Complex</a:t>
            </a:r>
            <a:r>
              <a:rPr lang="zh-CN" altLang="en-US" sz="2400" dirty="0">
                <a:effectLst>
                  <a:outerShdw blurRad="38100" dist="38100" dir="2700000" algn="tl">
                    <a:srgbClr val="000000">
                      <a:alpha val="43137"/>
                    </a:srgbClr>
                  </a:outerShdw>
                </a:effectLst>
              </a:rPr>
              <a:t>类型</a:t>
            </a:r>
          </a:p>
          <a:p>
            <a:pPr eaLnBrk="1" hangingPunct="1">
              <a:buFont typeface="Wingdings" pitchFamily="2" charset="2"/>
              <a:buChar char="Ø"/>
            </a:pPr>
            <a:endParaRPr lang="zh-CN" altLang="en-US" sz="2400" dirty="0">
              <a:effectLst>
                <a:outerShdw blurRad="38100" dist="38100" dir="2700000" algn="tl">
                  <a:srgbClr val="000000">
                    <a:alpha val="43137"/>
                  </a:srgbClr>
                </a:outerShdw>
              </a:effectLst>
            </a:endParaRPr>
          </a:p>
        </p:txBody>
      </p:sp>
      <p:sp>
        <p:nvSpPr>
          <p:cNvPr id="13" name="Rectangle 77"/>
          <p:cNvSpPr>
            <a:spLocks noChangeArrowheads="1"/>
          </p:cNvSpPr>
          <p:nvPr/>
        </p:nvSpPr>
        <p:spPr bwMode="auto">
          <a:xfrm>
            <a:off x="1116000" y="2916000"/>
            <a:ext cx="7418400"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例子：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66800" y="1183800"/>
            <a:ext cx="68850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以下运算符经常需要重载：</a:t>
            </a:r>
          </a:p>
          <a:p>
            <a:pPr lvl="1">
              <a:lnSpc>
                <a:spcPct val="110000"/>
              </a:lnSpc>
              <a:spcBef>
                <a:spcPct val="0"/>
              </a:spcBef>
              <a:buSzTx/>
              <a:buFont typeface="Wingdings" pitchFamily="2" charset="2"/>
              <a:buChar char="Ø"/>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算术</a:t>
            </a:r>
            <a:r>
              <a:rPr lang="zh-CN" altLang="en-US" sz="2400" dirty="0">
                <a:solidFill>
                  <a:schemeClr val="tx1"/>
                </a:solidFill>
                <a:ea typeface="宋体" panose="02010600030101010101" pitchFamily="2" charset="-122"/>
              </a:rPr>
              <a:t>运算符</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等）</a:t>
            </a:r>
          </a:p>
          <a:p>
            <a:pPr lvl="1">
              <a:lnSpc>
                <a:spcPct val="110000"/>
              </a:lnSpc>
              <a:spcBef>
                <a:spcPct val="0"/>
              </a:spcBef>
              <a:buSzTx/>
              <a:buFont typeface="Wingdings" pitchFamily="2" charset="2"/>
              <a:buChar char="Ø"/>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关系</a:t>
            </a:r>
            <a:r>
              <a:rPr lang="zh-CN" altLang="en-US" sz="2400" dirty="0">
                <a:solidFill>
                  <a:schemeClr val="tx1"/>
                </a:solidFill>
                <a:ea typeface="宋体" panose="02010600030101010101" pitchFamily="2" charset="-122"/>
              </a:rPr>
              <a:t>运算符</a:t>
            </a:r>
            <a:r>
              <a:rPr lang="en-US" altLang="zh-CN" sz="2400" dirty="0">
                <a:solidFill>
                  <a:schemeClr val="tx1"/>
                </a:solidFill>
                <a:ea typeface="宋体" panose="02010600030101010101" pitchFamily="2" charset="-122"/>
              </a:rPr>
              <a:t>(&gt;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&lt;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等）</a:t>
            </a:r>
          </a:p>
          <a:p>
            <a:pPr lvl="1">
              <a:lnSpc>
                <a:spcPct val="110000"/>
              </a:lnSpc>
              <a:spcBef>
                <a:spcPct val="0"/>
              </a:spcBef>
              <a:buSzTx/>
              <a:buFont typeface="Wingdings" pitchFamily="2" charset="2"/>
              <a:buChar char="Ø"/>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逻辑</a:t>
            </a:r>
            <a:r>
              <a:rPr lang="zh-CN" altLang="en-US" sz="2400" dirty="0">
                <a:solidFill>
                  <a:schemeClr val="tx1"/>
                </a:solidFill>
                <a:ea typeface="宋体" panose="02010600030101010101" pitchFamily="2" charset="-122"/>
              </a:rPr>
              <a:t>运算符</a:t>
            </a:r>
            <a:r>
              <a:rPr lang="en-US" altLang="zh-CN" sz="2400" dirty="0">
                <a:solidFill>
                  <a:schemeClr val="tx1"/>
                </a:solidFill>
                <a:ea typeface="宋体" panose="02010600030101010101" pitchFamily="2" charset="-122"/>
              </a:rPr>
              <a:t>(&amp;&amp;</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p>
          <a:p>
            <a:pPr lvl="1">
              <a:lnSpc>
                <a:spcPct val="110000"/>
              </a:lnSpc>
              <a:spcBef>
                <a:spcPct val="0"/>
              </a:spcBef>
              <a:buSzTx/>
              <a:buFont typeface="Wingdings" pitchFamily="2" charset="2"/>
              <a:buChar char="Ø"/>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赋值</a:t>
            </a:r>
            <a:r>
              <a:rPr lang="zh-CN" altLang="en-US" sz="2400" dirty="0">
                <a:solidFill>
                  <a:schemeClr val="tx1"/>
                </a:solidFill>
                <a:ea typeface="宋体" panose="02010600030101010101" pitchFamily="2" charset="-122"/>
              </a:rPr>
              <a:t>运算符</a:t>
            </a:r>
            <a:r>
              <a:rPr lang="en-US" altLang="zh-CN" sz="2400" dirty="0">
                <a:solidFill>
                  <a:schemeClr val="tx1"/>
                </a:solidFill>
                <a:ea typeface="宋体" panose="02010600030101010101" pitchFamily="2" charset="-122"/>
              </a:rPr>
              <a:t>(=)</a:t>
            </a:r>
          </a:p>
          <a:p>
            <a:pPr lvl="1">
              <a:lnSpc>
                <a:spcPct val="110000"/>
              </a:lnSpc>
              <a:spcBef>
                <a:spcPct val="0"/>
              </a:spcBef>
              <a:buSzTx/>
              <a:buFont typeface="Wingdings" pitchFamily="2" charset="2"/>
              <a:buChar char="Ø"/>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下标</a:t>
            </a:r>
            <a:r>
              <a:rPr lang="zh-CN" altLang="en-US" sz="2400" dirty="0">
                <a:solidFill>
                  <a:schemeClr val="tx1"/>
                </a:solidFill>
                <a:ea typeface="宋体" panose="02010600030101010101" pitchFamily="2" charset="-122"/>
              </a:rPr>
              <a:t>运算符</a:t>
            </a:r>
            <a:r>
              <a:rPr lang="en-US" altLang="zh-CN" sz="2400" dirty="0">
                <a:solidFill>
                  <a:schemeClr val="tx1"/>
                </a:solidFill>
                <a:ea typeface="宋体" panose="02010600030101010101" pitchFamily="2" charset="-122"/>
              </a:rPr>
              <a:t>([])</a:t>
            </a:r>
          </a:p>
          <a:p>
            <a:pPr lvl="1">
              <a:lnSpc>
                <a:spcPct val="110000"/>
              </a:lnSpc>
              <a:spcBef>
                <a:spcPct val="0"/>
              </a:spcBef>
              <a:buSzTx/>
              <a:buFont typeface="Wingdings" pitchFamily="2" charset="2"/>
              <a:buChar char="Ø"/>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函数调用</a:t>
            </a:r>
            <a:r>
              <a:rPr lang="zh-CN" altLang="en-US" sz="2400" dirty="0">
                <a:solidFill>
                  <a:schemeClr val="tx1"/>
                </a:solidFill>
                <a:ea typeface="宋体" panose="02010600030101010101" pitchFamily="2" charset="-122"/>
              </a:rPr>
              <a:t>运算符</a:t>
            </a:r>
            <a:r>
              <a:rPr lang="en-US" altLang="zh-CN" sz="2400" dirty="0">
                <a:solidFill>
                  <a:schemeClr val="tx1"/>
                </a:solidFill>
                <a:ea typeface="宋体" panose="02010600030101010101" pitchFamily="2" charset="-122"/>
              </a:rPr>
              <a:t>(())</a:t>
            </a:r>
          </a:p>
          <a:p>
            <a:pPr lvl="1">
              <a:lnSpc>
                <a:spcPct val="110000"/>
              </a:lnSpc>
              <a:spcBef>
                <a:spcPct val="0"/>
              </a:spcBef>
              <a:buSzTx/>
              <a:buFont typeface="Wingdings" pitchFamily="2" charset="2"/>
              <a:buChar char="Ø"/>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&gt;&gt;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&lt;&lt;</a:t>
            </a:r>
          </a:p>
        </p:txBody>
      </p:sp>
      <p:sp>
        <p:nvSpPr>
          <p:cNvPr id="5" name="Text Box 6"/>
          <p:cNvSpPr txBox="1">
            <a:spLocks noChangeArrowheads="1"/>
          </p:cNvSpPr>
          <p:nvPr/>
        </p:nvSpPr>
        <p:spPr bwMode="auto">
          <a:xfrm>
            <a:off x="1101232" y="2119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五、运算符重载应用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152000"/>
            <a:ext cx="72533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indent="0">
              <a:buSzPct val="100000"/>
              <a:buFont typeface="Wingdings" pitchFamily="2" charset="2"/>
              <a:buChar char="p"/>
            </a:pPr>
            <a:r>
              <a:rPr lang="zh-CN" altLang="en-US" sz="2800" dirty="0">
                <a:solidFill>
                  <a:schemeClr val="tx1"/>
                </a:solidFill>
                <a:latin typeface="宋体" panose="02010600030101010101" pitchFamily="2" charset="-122"/>
                <a:ea typeface="宋体" panose="02010600030101010101" pitchFamily="2" charset="-122"/>
              </a:rPr>
              <a:t> 在标准文件</a:t>
            </a:r>
            <a:r>
              <a:rPr lang="en-US" altLang="zh-CN" sz="2800" dirty="0" err="1">
                <a:solidFill>
                  <a:schemeClr val="tx1"/>
                </a:solidFill>
                <a:latin typeface="宋体" panose="02010600030101010101" pitchFamily="2" charset="-122"/>
                <a:ea typeface="宋体" panose="02010600030101010101" pitchFamily="2" charset="-122"/>
              </a:rPr>
              <a:t>iostream</a:t>
            </a:r>
            <a:r>
              <a:rPr lang="zh-CN" altLang="en-US" sz="2800" dirty="0">
                <a:solidFill>
                  <a:schemeClr val="tx1"/>
                </a:solidFill>
                <a:latin typeface="宋体" panose="02010600030101010101" pitchFamily="2" charset="-122"/>
                <a:ea typeface="宋体" panose="02010600030101010101" pitchFamily="2" charset="-122"/>
              </a:rPr>
              <a:t>中，有</a:t>
            </a:r>
            <a:r>
              <a:rPr lang="en-US" altLang="zh-CN" sz="2800" dirty="0">
                <a:solidFill>
                  <a:schemeClr val="tx1"/>
                </a:solidFill>
                <a:latin typeface="宋体" panose="02010600030101010101" pitchFamily="2" charset="-122"/>
                <a:ea typeface="宋体" panose="02010600030101010101" pitchFamily="2" charset="-122"/>
              </a:rPr>
              <a:t>2</a:t>
            </a:r>
            <a:r>
              <a:rPr lang="zh-CN" altLang="en-US" sz="2800" dirty="0">
                <a:solidFill>
                  <a:schemeClr val="tx1"/>
                </a:solidFill>
                <a:latin typeface="宋体" panose="02010600030101010101" pitchFamily="2" charset="-122"/>
                <a:ea typeface="宋体" panose="02010600030101010101" pitchFamily="2" charset="-122"/>
              </a:rPr>
              <a:t>个标准的类类型：</a:t>
            </a:r>
            <a:r>
              <a:rPr lang="en-US" altLang="zh-CN" sz="2800" dirty="0" err="1">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istream</a:t>
            </a:r>
            <a:r>
              <a:rPr lang="zh-CN" altLang="en-US" sz="2800" dirty="0">
                <a:solidFill>
                  <a:schemeClr val="tx1"/>
                </a:solidFill>
                <a:latin typeface="宋体" panose="02010600030101010101" pitchFamily="2" charset="-122"/>
                <a:ea typeface="宋体" panose="02010600030101010101" pitchFamily="2" charset="-122"/>
              </a:rPr>
              <a:t>和</a:t>
            </a:r>
            <a:r>
              <a:rPr lang="en-US" altLang="zh-CN" sz="2800" dirty="0" err="1">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ostream</a:t>
            </a:r>
            <a:r>
              <a:rPr lang="zh-CN" altLang="en-US" sz="2800" dirty="0">
                <a:solidFill>
                  <a:schemeClr val="tx1"/>
                </a:solidFill>
                <a:latin typeface="宋体" panose="02010600030101010101" pitchFamily="2" charset="-122"/>
                <a:ea typeface="宋体" panose="02010600030101010101" pitchFamily="2" charset="-122"/>
              </a:rPr>
              <a:t>。</a:t>
            </a:r>
            <a:r>
              <a:rPr lang="zh-CN" altLang="en-US" sz="2800" dirty="0">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对于预定义类型</a:t>
            </a:r>
            <a:r>
              <a:rPr lang="zh-CN" altLang="en-US" sz="2800" dirty="0">
                <a:solidFill>
                  <a:schemeClr val="tx1"/>
                </a:solidFill>
                <a:latin typeface="宋体" panose="02010600030101010101" pitchFamily="2" charset="-122"/>
                <a:ea typeface="宋体" panose="02010600030101010101" pitchFamily="2" charset="-122"/>
              </a:rPr>
              <a:t>，用户可以方便地使用运算符</a:t>
            </a:r>
            <a:r>
              <a:rPr lang="en-US" altLang="zh-CN" sz="2800" dirty="0">
                <a:solidFill>
                  <a:schemeClr val="tx1"/>
                </a:solidFill>
                <a:latin typeface="宋体" panose="02010600030101010101" pitchFamily="2" charset="-122"/>
                <a:ea typeface="宋体" panose="02010600030101010101" pitchFamily="2" charset="-122"/>
              </a:rPr>
              <a:t>“</a:t>
            </a:r>
            <a:r>
              <a:rPr lang="en-US" altLang="zh-CN" sz="28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&gt;&gt;</a:t>
            </a:r>
            <a:r>
              <a:rPr lang="en-US" altLang="zh-CN" sz="2800" dirty="0">
                <a:solidFill>
                  <a:schemeClr val="tx1"/>
                </a:solidFill>
                <a:latin typeface="宋体" panose="02010600030101010101" pitchFamily="2" charset="-122"/>
                <a:ea typeface="宋体" panose="02010600030101010101" pitchFamily="2" charset="-122"/>
              </a:rPr>
              <a:t>”</a:t>
            </a:r>
            <a:r>
              <a:rPr lang="zh-CN" altLang="en-US" sz="2800" dirty="0">
                <a:solidFill>
                  <a:schemeClr val="tx1"/>
                </a:solidFill>
                <a:latin typeface="宋体" panose="02010600030101010101" pitchFamily="2" charset="-122"/>
                <a:ea typeface="宋体" panose="02010600030101010101" pitchFamily="2" charset="-122"/>
              </a:rPr>
              <a:t>和</a:t>
            </a:r>
            <a:r>
              <a:rPr lang="en-US" altLang="zh-CN" sz="2800" dirty="0">
                <a:solidFill>
                  <a:schemeClr val="tx1"/>
                </a:solidFill>
                <a:latin typeface="宋体" panose="02010600030101010101" pitchFamily="2" charset="-122"/>
                <a:ea typeface="宋体" panose="02010600030101010101" pitchFamily="2" charset="-122"/>
              </a:rPr>
              <a:t>“</a:t>
            </a:r>
            <a:r>
              <a:rPr lang="en-US" altLang="zh-CN" sz="28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&lt;&lt;</a:t>
            </a:r>
            <a:r>
              <a:rPr lang="en-US" altLang="zh-CN" sz="2800" dirty="0">
                <a:solidFill>
                  <a:schemeClr val="tx1"/>
                </a:solidFill>
                <a:latin typeface="宋体" panose="02010600030101010101" pitchFamily="2" charset="-122"/>
                <a:ea typeface="宋体" panose="02010600030101010101" pitchFamily="2" charset="-122"/>
              </a:rPr>
              <a:t>”</a:t>
            </a:r>
            <a:r>
              <a:rPr lang="zh-CN" altLang="en-US" sz="2800" dirty="0">
                <a:solidFill>
                  <a:schemeClr val="tx1"/>
                </a:solidFill>
                <a:latin typeface="宋体" panose="02010600030101010101" pitchFamily="2" charset="-122"/>
                <a:ea typeface="宋体" panose="02010600030101010101" pitchFamily="2" charset="-122"/>
              </a:rPr>
              <a:t>进行</a:t>
            </a:r>
            <a:r>
              <a:rPr lang="zh-CN" altLang="en-US" sz="2800" dirty="0">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输入</a:t>
            </a:r>
            <a:r>
              <a:rPr lang="zh-CN" altLang="en-US" sz="2800" dirty="0">
                <a:solidFill>
                  <a:schemeClr val="tx1"/>
                </a:solidFill>
                <a:latin typeface="宋体" panose="02010600030101010101" pitchFamily="2" charset="-122"/>
                <a:ea typeface="宋体" panose="02010600030101010101" pitchFamily="2" charset="-122"/>
              </a:rPr>
              <a:t>和</a:t>
            </a:r>
            <a:r>
              <a:rPr lang="zh-CN" altLang="en-US" sz="2800" dirty="0">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输出</a:t>
            </a:r>
            <a:r>
              <a:rPr lang="zh-CN" altLang="en-US" sz="2800" dirty="0">
                <a:solidFill>
                  <a:schemeClr val="tx1"/>
                </a:solidFill>
                <a:latin typeface="宋体" panose="02010600030101010101" pitchFamily="2" charset="-122"/>
                <a:ea typeface="宋体" panose="02010600030101010101" pitchFamily="2" charset="-122"/>
              </a:rPr>
              <a:t>。    </a:t>
            </a:r>
          </a:p>
        </p:txBody>
      </p:sp>
      <p:sp>
        <p:nvSpPr>
          <p:cNvPr id="5" name="Text Box 6"/>
          <p:cNvSpPr txBox="1">
            <a:spLocks noChangeArrowheads="1"/>
          </p:cNvSpPr>
          <p:nvPr/>
        </p:nvSpPr>
        <p:spPr bwMode="auto">
          <a:xfrm>
            <a:off x="1101232" y="2119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en-US" altLang="zh-CN" sz="3600" dirty="0">
                <a:solidFill>
                  <a:schemeClr val="tx2"/>
                </a:solidFill>
                <a:latin typeface="宋体" pitchFamily="2" charset="-122"/>
                <a:ea typeface="宋体" pitchFamily="2" charset="-122"/>
              </a:rPr>
              <a:t>I/O</a:t>
            </a:r>
            <a:r>
              <a:rPr lang="zh-CN" altLang="en-US" sz="3600" dirty="0">
                <a:solidFill>
                  <a:schemeClr val="tx2"/>
                </a:solidFill>
                <a:latin typeface="宋体" pitchFamily="2" charset="-122"/>
                <a:ea typeface="宋体" pitchFamily="2" charset="-122"/>
              </a:rPr>
              <a:t>运算符重载</a:t>
            </a:r>
          </a:p>
        </p:txBody>
      </p:sp>
      <p:sp>
        <p:nvSpPr>
          <p:cNvPr id="4" name="Rectangle 77"/>
          <p:cNvSpPr>
            <a:spLocks noChangeArrowheads="1"/>
          </p:cNvSpPr>
          <p:nvPr/>
        </p:nvSpPr>
        <p:spPr bwMode="auto">
          <a:xfrm>
            <a:off x="1116000" y="3132000"/>
            <a:ext cx="7278700" cy="198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en-US" altLang="zh-CN" sz="2800" dirty="0">
                <a:solidFill>
                  <a:schemeClr val="tx1"/>
                </a:solidFill>
                <a:latin typeface="宋体" panose="02010600030101010101" pitchFamily="2" charset="-122"/>
                <a:ea typeface="宋体" panose="02010600030101010101" pitchFamily="2" charset="-122"/>
              </a:rPr>
              <a:t>C++</a:t>
            </a:r>
            <a:r>
              <a:rPr lang="zh-CN" altLang="en-US" sz="2800" dirty="0">
                <a:solidFill>
                  <a:schemeClr val="tx1"/>
                </a:solidFill>
                <a:latin typeface="宋体" panose="02010600030101010101" pitchFamily="2" charset="-122"/>
                <a:ea typeface="宋体" panose="02010600030101010101" pitchFamily="2" charset="-122"/>
              </a:rPr>
              <a:t>的</a:t>
            </a:r>
            <a:r>
              <a:rPr lang="en-US" altLang="zh-CN" sz="2800" dirty="0">
                <a:solidFill>
                  <a:schemeClr val="tx1"/>
                </a:solidFill>
                <a:latin typeface="宋体" panose="02010600030101010101" pitchFamily="2" charset="-122"/>
                <a:ea typeface="宋体" panose="02010600030101010101" pitchFamily="2" charset="-122"/>
              </a:rPr>
              <a:t>I/O</a:t>
            </a:r>
            <a:r>
              <a:rPr lang="zh-CN" altLang="en-US" sz="2800" dirty="0">
                <a:solidFill>
                  <a:schemeClr val="tx1"/>
                </a:solidFill>
                <a:ea typeface="宋体" panose="02010600030101010101" pitchFamily="2" charset="-122"/>
              </a:rPr>
              <a:t>流库的一个重要特性就是能够</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支持</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新的数据类型</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的输出和输入</a:t>
            </a:r>
            <a:r>
              <a:rPr lang="zh-CN" altLang="en-US" sz="2800" dirty="0">
                <a:solidFill>
                  <a:schemeClr val="tx1"/>
                </a:solidFill>
                <a:ea typeface="宋体" panose="02010600030101010101" pitchFamily="2" charset="-122"/>
              </a:rPr>
              <a:t>。用户可以通过对提取符（</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&gt;&gt;</a:t>
            </a:r>
            <a:r>
              <a:rPr lang="zh-CN" altLang="en-US" sz="2800" dirty="0">
                <a:solidFill>
                  <a:schemeClr val="tx1"/>
                </a:solidFill>
                <a:ea typeface="宋体" panose="02010600030101010101" pitchFamily="2" charset="-122"/>
              </a:rPr>
              <a:t>）和插入符（</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&lt;&lt;</a:t>
            </a:r>
            <a:r>
              <a:rPr lang="zh-CN" altLang="en-US" sz="2800" dirty="0">
                <a:solidFill>
                  <a:schemeClr val="tx1"/>
                </a:solidFill>
                <a:ea typeface="宋体" panose="02010600030101010101" pitchFamily="2" charset="-122"/>
              </a:rPr>
              <a:t>）进行重载来</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支持新的数据类型</a:t>
            </a:r>
            <a:r>
              <a:rPr lang="zh-CN" altLang="en-US" sz="2800" dirty="0">
                <a:solidFill>
                  <a:schemeClr val="tx1"/>
                </a:solidFill>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116000" y="1980000"/>
            <a:ext cx="75581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en-US" altLang="zh-CN" dirty="0">
                <a:solidFill>
                  <a:schemeClr val="tx1"/>
                </a:solidFill>
                <a:ea typeface="宋体" panose="02010600030101010101" pitchFamily="2" charset="-122"/>
              </a:rPr>
              <a:t> I/O</a:t>
            </a:r>
            <a:r>
              <a:rPr lang="zh-CN" altLang="en-US" dirty="0">
                <a:solidFill>
                  <a:schemeClr val="tx1"/>
                </a:solidFill>
                <a:ea typeface="宋体" panose="02010600030101010101" pitchFamily="2" charset="-122"/>
              </a:rPr>
              <a:t>运算符只能使用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友元函数</a:t>
            </a:r>
            <a:r>
              <a:rPr lang="zh-CN" altLang="en-US" dirty="0">
                <a:solidFill>
                  <a:schemeClr val="tx1"/>
                </a:solidFill>
                <a:ea typeface="宋体" panose="02010600030101010101" pitchFamily="2" charset="-122"/>
              </a:rPr>
              <a:t>进行重载。因为插入和抽取运算符为</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双目运算符</a:t>
            </a:r>
            <a:r>
              <a:rPr lang="zh-CN" altLang="en-US" dirty="0">
                <a:solidFill>
                  <a:schemeClr val="tx1"/>
                </a:solidFill>
                <a:ea typeface="宋体" panose="02010600030101010101" pitchFamily="2" charset="-122"/>
              </a:rPr>
              <a:t>，且运算符的</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左操作数为</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流</a:t>
            </a:r>
            <a:r>
              <a:rPr lang="zh-CN" altLang="en-US" dirty="0">
                <a:solidFill>
                  <a:schemeClr val="tx1"/>
                </a:solidFill>
                <a:ea typeface="宋体" panose="02010600030101010101" pitchFamily="2" charset="-122"/>
              </a:rPr>
              <a: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右操作数为</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类对象</a:t>
            </a:r>
            <a:r>
              <a:rPr lang="zh-CN" altLang="en-US" dirty="0">
                <a:solidFill>
                  <a:schemeClr val="tx1"/>
                </a:solidFill>
                <a:ea typeface="宋体" panose="02010600030101010101" pitchFamily="2" charset="-122"/>
              </a:rPr>
              <a:t>，因而不能以类成员函数形式出现。</a:t>
            </a:r>
          </a:p>
        </p:txBody>
      </p:sp>
      <p:grpSp>
        <p:nvGrpSpPr>
          <p:cNvPr id="2" name="Group 79"/>
          <p:cNvGrpSpPr>
            <a:grpSpLocks/>
          </p:cNvGrpSpPr>
          <p:nvPr/>
        </p:nvGrpSpPr>
        <p:grpSpPr bwMode="auto">
          <a:xfrm>
            <a:off x="1125538" y="1116000"/>
            <a:ext cx="5375275" cy="695325"/>
            <a:chOff x="624" y="670"/>
            <a:chExt cx="3386" cy="547"/>
          </a:xfrm>
        </p:grpSpPr>
        <p:sp>
          <p:nvSpPr>
            <p:cNvPr id="28680" name="AutoShape 80"/>
            <p:cNvSpPr>
              <a:spLocks noChangeArrowheads="1"/>
            </p:cNvSpPr>
            <p:nvPr/>
          </p:nvSpPr>
          <p:spPr bwMode="gray">
            <a:xfrm>
              <a:off x="624" y="670"/>
              <a:ext cx="1219"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a:solidFill>
                    <a:srgbClr val="000000"/>
                  </a:solidFill>
                  <a:ea typeface="宋体" panose="02010600030101010101" pitchFamily="2" charset="-122"/>
                </a:rPr>
                <a:t>要点说明</a:t>
              </a:r>
              <a:endParaRPr lang="en-US" altLang="zh-CN" sz="2800" dirty="0">
                <a:solidFill>
                  <a:srgbClr val="000000"/>
                </a:solidFill>
                <a:ea typeface="宋体" panose="02010600030101010101" pitchFamily="2" charset="-122"/>
              </a:endParaRPr>
            </a:p>
          </p:txBody>
        </p:sp>
      </p:grpSp>
      <p:sp>
        <p:nvSpPr>
          <p:cNvPr id="11" name="Text Box 78"/>
          <p:cNvSpPr txBox="1">
            <a:spLocks noChangeArrowheads="1"/>
          </p:cNvSpPr>
          <p:nvPr/>
        </p:nvSpPr>
        <p:spPr bwMode="gray">
          <a:xfrm>
            <a:off x="1116000" y="3888000"/>
            <a:ext cx="74184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a:solidFill>
                  <a:schemeClr val="tx1"/>
                </a:solidFill>
                <a:ea typeface="宋体" panose="02010600030101010101" pitchFamily="2" charset="-122"/>
              </a:rPr>
              <a:t> 为了保证</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输出运算符“</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&lt;&lt;”</a:t>
            </a:r>
            <a:r>
              <a:rPr lang="zh-CN" altLang="en-US" sz="2800" dirty="0">
                <a:solidFill>
                  <a:schemeClr val="tx1"/>
                </a:solidFill>
                <a:ea typeface="宋体" panose="02010600030101010101" pitchFamily="2" charset="-122"/>
              </a:rPr>
              <a:t>的连用性，重载函数的</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返回值</a:t>
            </a:r>
            <a:r>
              <a:rPr lang="zh-CN" altLang="en-US" sz="2800" dirty="0">
                <a:solidFill>
                  <a:schemeClr val="tx1"/>
                </a:solidFill>
                <a:ea typeface="宋体" panose="02010600030101010101" pitchFamily="2" charset="-122"/>
              </a:rPr>
              <a:t>应该为</a:t>
            </a:r>
            <a:r>
              <a:rPr lang="en-US" altLang="zh-CN" sz="2800" dirty="0" err="1">
                <a:solidFill>
                  <a:srgbClr val="C00000"/>
                </a:solidFill>
                <a:effectLst>
                  <a:outerShdw blurRad="38100" dist="38100" dir="2700000" algn="tl">
                    <a:srgbClr val="000000">
                      <a:alpha val="43137"/>
                    </a:srgbClr>
                  </a:outerShdw>
                </a:effectLst>
                <a:ea typeface="宋体" panose="02010600030101010101" pitchFamily="2" charset="-122"/>
              </a:rPr>
              <a:t>ostream</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 &amp;</a:t>
            </a:r>
            <a:r>
              <a:rPr lang="zh-CN" altLang="en-US" sz="2800" dirty="0">
                <a:solidFill>
                  <a:schemeClr val="tx1"/>
                </a:solidFill>
                <a:ea typeface="宋体" panose="02010600030101010101" pitchFamily="2" charset="-122"/>
              </a:rPr>
              <a:t>。</a:t>
            </a:r>
          </a:p>
        </p:txBody>
      </p:sp>
      <p:sp>
        <p:nvSpPr>
          <p:cNvPr id="13" name="Text Box 78"/>
          <p:cNvSpPr txBox="1">
            <a:spLocks noChangeArrowheads="1"/>
          </p:cNvSpPr>
          <p:nvPr/>
        </p:nvSpPr>
        <p:spPr bwMode="gray">
          <a:xfrm>
            <a:off x="1116000" y="5040000"/>
            <a:ext cx="75835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rPr>
              <a:t> </a:t>
            </a:r>
            <a:r>
              <a:rPr lang="zh-CN" altLang="en-US" dirty="0">
                <a:solidFill>
                  <a:schemeClr val="tx1"/>
                </a:solidFill>
                <a:latin typeface="宋体" panose="02010600030101010101" pitchFamily="2" charset="-122"/>
                <a:ea typeface="宋体" panose="02010600030101010101" pitchFamily="2" charset="-122"/>
              </a:rPr>
              <a:t>对于</a:t>
            </a:r>
            <a:r>
              <a:rPr lang="en-US" altLang="zh-CN" dirty="0">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&gt;&gt;</a:t>
            </a:r>
            <a:r>
              <a:rPr lang="zh-CN" altLang="en-US" dirty="0">
                <a:solidFill>
                  <a:schemeClr val="tx1"/>
                </a:solidFill>
                <a:latin typeface="宋体" panose="02010600030101010101" pitchFamily="2" charset="-122"/>
                <a:ea typeface="宋体" panose="02010600030101010101" pitchFamily="2" charset="-122"/>
              </a:rPr>
              <a:t>也有类似的情况，重载函数的</a:t>
            </a:r>
            <a:r>
              <a:rPr lang="zh-CN" altLang="en-US" dirty="0">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返回值</a:t>
            </a:r>
            <a:r>
              <a:rPr lang="zh-CN" altLang="en-US" dirty="0">
                <a:solidFill>
                  <a:schemeClr val="tx1"/>
                </a:solidFill>
                <a:latin typeface="宋体" panose="02010600030101010101" pitchFamily="2" charset="-122"/>
                <a:ea typeface="宋体" panose="02010600030101010101" pitchFamily="2" charset="-122"/>
              </a:rPr>
              <a:t>应该为</a:t>
            </a:r>
            <a:r>
              <a:rPr lang="en-US" altLang="zh-CN" dirty="0" err="1">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istream</a:t>
            </a:r>
            <a:r>
              <a:rPr lang="en-US" altLang="zh-CN"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&amp;</a:t>
            </a:r>
            <a:r>
              <a:rPr lang="zh-CN" altLang="en-US" dirty="0">
                <a:solidFill>
                  <a:schemeClr val="tx1"/>
                </a:solidFill>
                <a:latin typeface="宋体" panose="02010600030101010101" pitchFamily="2" charset="-122"/>
                <a:ea typeface="宋体" panose="02010600030101010101" pitchFamily="2" charset="-122"/>
              </a:rPr>
              <a:t>。同时还</a:t>
            </a:r>
            <a:r>
              <a:rPr lang="zh-CN" altLang="zh-CN" dirty="0">
                <a:solidFill>
                  <a:schemeClr val="tx1"/>
                </a:solidFill>
                <a:latin typeface="宋体" panose="02010600030101010101" pitchFamily="2" charset="-122"/>
                <a:ea typeface="宋体" panose="02010600030101010101" pitchFamily="2" charset="-122"/>
              </a:rPr>
              <a:t>要注意</a:t>
            </a:r>
            <a:r>
              <a:rPr lang="zh-CN" altLang="zh-CN" dirty="0">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第二个参数</a:t>
            </a:r>
            <a:r>
              <a:rPr lang="zh-CN" altLang="zh-CN" dirty="0">
                <a:solidFill>
                  <a:schemeClr val="tx1"/>
                </a:solidFill>
                <a:latin typeface="宋体" panose="02010600030101010101" pitchFamily="2" charset="-122"/>
                <a:ea typeface="宋体" panose="02010600030101010101" pitchFamily="2" charset="-122"/>
              </a:rPr>
              <a:t>必须是</a:t>
            </a:r>
            <a:r>
              <a:rPr lang="zh-CN" altLang="zh-CN"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对象的引用 </a:t>
            </a:r>
            <a:r>
              <a:rPr lang="zh-CN" altLang="zh-CN" dirty="0">
                <a:solidFill>
                  <a:schemeClr val="tx1"/>
                </a:solidFill>
                <a:latin typeface="宋体" panose="02010600030101010101" pitchFamily="2" charset="-122"/>
                <a:ea typeface="宋体" panose="02010600030101010101" pitchFamily="2" charset="-122"/>
              </a:rPr>
              <a:t>。</a:t>
            </a:r>
            <a:endParaRPr lang="zh-CN" altLang="en-US" dirty="0">
              <a:solidFill>
                <a:schemeClr val="tx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P spid="1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080000"/>
            <a:ext cx="7400679"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&lt;&lt;</a:t>
            </a:r>
            <a:r>
              <a:rPr lang="en-US" altLang="zh-CN" sz="2800" dirty="0">
                <a:solidFill>
                  <a:schemeClr val="tx1"/>
                </a:solidFill>
                <a:ea typeface="宋体" panose="02010600030101010101" pitchFamily="2" charset="-122"/>
              </a:rPr>
              <a:t>” </a:t>
            </a:r>
            <a:r>
              <a:rPr lang="zh-CN" altLang="en-US" sz="2800" dirty="0">
                <a:solidFill>
                  <a:schemeClr val="tx1"/>
                </a:solidFill>
                <a:ea typeface="宋体" panose="02010600030101010101" pitchFamily="2" charset="-122"/>
              </a:rPr>
              <a:t>插入运算符重载函数的一般形式为</a:t>
            </a:r>
            <a:r>
              <a:rPr lang="en-US" altLang="zh-CN" sz="2800" dirty="0">
                <a:solidFill>
                  <a:schemeClr val="tx1"/>
                </a:solidFill>
                <a:ea typeface="宋体" panose="02010600030101010101" pitchFamily="2" charset="-122"/>
              </a:rPr>
              <a:t>:</a:t>
            </a: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7" name="AutoShape 52"/>
          <p:cNvSpPr>
            <a:spLocks noChangeArrowheads="1"/>
          </p:cNvSpPr>
          <p:nvPr/>
        </p:nvSpPr>
        <p:spPr bwMode="gray">
          <a:xfrm>
            <a:off x="1116000" y="1656000"/>
            <a:ext cx="7560000" cy="22320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friend </a:t>
            </a:r>
            <a:r>
              <a:rPr lang="en-US" altLang="zh-CN" sz="2400" dirty="0" err="1">
                <a:solidFill>
                  <a:srgbClr val="C00000"/>
                </a:solidFill>
                <a:effectLst>
                  <a:outerShdw blurRad="38100" dist="38100" dir="2700000" algn="tl">
                    <a:srgbClr val="000000">
                      <a:alpha val="43137"/>
                    </a:srgbClr>
                  </a:outerShdw>
                </a:effectLst>
                <a:ea typeface="宋体" panose="02010600030101010101" pitchFamily="2" charset="-122"/>
              </a:rPr>
              <a:t>ostream</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 &amp;</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operator &lt;&lt; (</a:t>
            </a:r>
            <a:r>
              <a:rPr lang="en-US" altLang="zh-CN" sz="2400" dirty="0" err="1">
                <a:solidFill>
                  <a:srgbClr val="C00000"/>
                </a:solidFill>
                <a:effectLst>
                  <a:outerShdw blurRad="38100" dist="38100" dir="2700000" algn="tl">
                    <a:srgbClr val="000000">
                      <a:alpha val="43137"/>
                    </a:srgbClr>
                  </a:outerShdw>
                </a:effectLst>
                <a:ea typeface="宋体" panose="02010600030101010101" pitchFamily="2" charset="-122"/>
              </a:rPr>
              <a:t>ostream</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 &amp; stream</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const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类名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&amp;</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obj</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函数体</a:t>
            </a: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return stream;</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p:txBody>
      </p:sp>
      <p:sp>
        <p:nvSpPr>
          <p:cNvPr id="6" name="标题 5"/>
          <p:cNvSpPr>
            <a:spLocks noGrp="1"/>
          </p:cNvSpPr>
          <p:nvPr>
            <p:ph type="title"/>
          </p:nvPr>
        </p:nvSpPr>
        <p:spPr>
          <a:xfrm>
            <a:off x="1055688" y="65088"/>
            <a:ext cx="8278812" cy="1011237"/>
          </a:xfrm>
        </p:spPr>
        <p:txBody>
          <a:bodyPr/>
          <a:lstStyle/>
          <a:p>
            <a:r>
              <a:rPr lang="zh-CN" altLang="en-US" sz="3600" dirty="0">
                <a:latin typeface="宋体" panose="02010600030101010101" pitchFamily="2" charset="-122"/>
                <a:ea typeface="宋体" panose="02010600030101010101" pitchFamily="2" charset="-122"/>
              </a:rPr>
              <a:t>重载格式：</a:t>
            </a:r>
          </a:p>
        </p:txBody>
      </p:sp>
      <p:sp>
        <p:nvSpPr>
          <p:cNvPr id="10" name="Rectangle 77"/>
          <p:cNvSpPr>
            <a:spLocks noChangeArrowheads="1"/>
          </p:cNvSpPr>
          <p:nvPr/>
        </p:nvSpPr>
        <p:spPr bwMode="auto">
          <a:xfrm>
            <a:off x="1116000" y="3960000"/>
            <a:ext cx="7400679"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&gt;&gt;</a:t>
            </a:r>
            <a:r>
              <a:rPr lang="en-US" altLang="zh-CN" sz="2800" dirty="0">
                <a:solidFill>
                  <a:schemeClr val="tx1"/>
                </a:solidFill>
                <a:ea typeface="宋体" panose="02010600030101010101" pitchFamily="2" charset="-122"/>
              </a:rPr>
              <a:t>” </a:t>
            </a:r>
            <a:r>
              <a:rPr lang="zh-CN" altLang="en-US" sz="2800" dirty="0">
                <a:solidFill>
                  <a:schemeClr val="tx1"/>
                </a:solidFill>
                <a:ea typeface="宋体" panose="02010600030101010101" pitchFamily="2" charset="-122"/>
              </a:rPr>
              <a:t>抽取运算符重载函数的一般形式为</a:t>
            </a:r>
            <a:r>
              <a:rPr lang="en-US" altLang="zh-CN" sz="2800" dirty="0">
                <a:solidFill>
                  <a:schemeClr val="tx1"/>
                </a:solidFill>
                <a:ea typeface="宋体" panose="02010600030101010101" pitchFamily="2" charset="-122"/>
              </a:rPr>
              <a:t>:</a:t>
            </a:r>
          </a:p>
        </p:txBody>
      </p:sp>
      <p:sp>
        <p:nvSpPr>
          <p:cNvPr id="11" name="AutoShape 52"/>
          <p:cNvSpPr>
            <a:spLocks noChangeArrowheads="1"/>
          </p:cNvSpPr>
          <p:nvPr/>
        </p:nvSpPr>
        <p:spPr bwMode="gray">
          <a:xfrm>
            <a:off x="1116000" y="4536000"/>
            <a:ext cx="7560000" cy="22502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friend </a:t>
            </a:r>
            <a:r>
              <a:rPr lang="en-US" altLang="zh-CN" sz="2400" dirty="0" err="1">
                <a:solidFill>
                  <a:srgbClr val="C00000"/>
                </a:solidFill>
                <a:effectLst>
                  <a:outerShdw blurRad="38100" dist="38100" dir="2700000" algn="tl">
                    <a:srgbClr val="000000">
                      <a:alpha val="43137"/>
                    </a:srgbClr>
                  </a:outerShdw>
                </a:effectLst>
                <a:ea typeface="宋体" panose="02010600030101010101" pitchFamily="2" charset="-122"/>
              </a:rPr>
              <a:t>istream</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 &amp;</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operator &gt;&gt; ( </a:t>
            </a:r>
            <a:r>
              <a:rPr lang="en-US" altLang="zh-CN" sz="2400" dirty="0" err="1">
                <a:solidFill>
                  <a:srgbClr val="C00000"/>
                </a:solidFill>
                <a:effectLst>
                  <a:outerShdw blurRad="38100" dist="38100" dir="2700000" algn="tl">
                    <a:srgbClr val="000000">
                      <a:alpha val="43137"/>
                    </a:srgbClr>
                  </a:outerShdw>
                </a:effectLst>
                <a:ea typeface="宋体" panose="02010600030101010101" pitchFamily="2" charset="-122"/>
              </a:rPr>
              <a:t>istream</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 &amp;stream</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类名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&amp;</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obj</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函数体</a:t>
            </a: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return stream;</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0" name="Rectangle 77"/>
          <p:cNvSpPr>
            <a:spLocks noChangeArrowheads="1"/>
          </p:cNvSpPr>
          <p:nvPr/>
        </p:nvSpPr>
        <p:spPr bwMode="auto">
          <a:xfrm>
            <a:off x="1103300" y="4190100"/>
            <a:ext cx="7507300"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400050" lvl="2" indent="0">
              <a:lnSpc>
                <a:spcPct val="110000"/>
              </a:lnSpc>
              <a:spcBef>
                <a:spcPct val="0"/>
              </a:spcBef>
              <a:buClr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派生类新增</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成员函数</a:t>
            </a:r>
            <a:r>
              <a:rPr lang="zh-CN" altLang="en-US" sz="2800" dirty="0">
                <a:solidFill>
                  <a:srgbClr val="000000"/>
                </a:solidFill>
                <a:ea typeface="宋体" panose="02010600030101010101" pitchFamily="2" charset="-122"/>
              </a:rPr>
              <a:t>：</a:t>
            </a:r>
            <a:endParaRPr lang="en-US" altLang="zh-CN" sz="2800" dirty="0">
              <a:solidFill>
                <a:srgbClr val="000000"/>
              </a:solidFill>
              <a:ea typeface="宋体" panose="02010600030101010101" pitchFamily="2" charset="-122"/>
            </a:endParaRPr>
          </a:p>
          <a:p>
            <a:pPr marL="857250" lvl="3" indent="0">
              <a:lnSpc>
                <a:spcPct val="110000"/>
              </a:lnSpc>
              <a:spcBef>
                <a:spcPct val="0"/>
              </a:spcBef>
              <a:buClrTx/>
              <a:buFont typeface="Wingdings" pitchFamily="2" charset="2"/>
              <a:buChar char="Ø"/>
            </a:pPr>
            <a:r>
              <a:rPr lang="zh-CN" altLang="en-US" sz="2400" dirty="0">
                <a:solidFill>
                  <a:srgbClr val="000000"/>
                </a:solidFill>
                <a:ea typeface="宋体" panose="02010600030101010101" pitchFamily="2" charset="-122"/>
              </a:rPr>
              <a:t>访问</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sz="2400" dirty="0">
                <a:solidFill>
                  <a:srgbClr val="000000"/>
                </a:solidFill>
                <a:ea typeface="宋体" panose="02010600030101010101" pitchFamily="2" charset="-122"/>
              </a:rPr>
              <a:t>的</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保护成员</a:t>
            </a:r>
            <a:r>
              <a:rPr lang="zh-CN" altLang="en-US" sz="2400" dirty="0">
                <a:solidFill>
                  <a:srgbClr val="000000"/>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公有成员</a:t>
            </a:r>
          </a:p>
        </p:txBody>
      </p:sp>
      <p:graphicFrame>
        <p:nvGraphicFramePr>
          <p:cNvPr id="20" name="表格 19"/>
          <p:cNvGraphicFramePr>
            <a:graphicFrameLocks noGrp="1"/>
          </p:cNvGraphicFramePr>
          <p:nvPr/>
        </p:nvGraphicFramePr>
        <p:xfrm>
          <a:off x="1780332" y="1371600"/>
          <a:ext cx="1440160" cy="1959992"/>
        </p:xfrm>
        <a:graphic>
          <a:graphicData uri="http://schemas.openxmlformats.org/drawingml/2006/table">
            <a:tbl>
              <a:tblPr firstRow="1" bandRow="1"/>
              <a:tblGrid>
                <a:gridCol w="1440160">
                  <a:extLst>
                    <a:ext uri="{9D8B030D-6E8A-4147-A177-3AD203B41FA5}">
                      <a16:colId xmlns:a16="http://schemas.microsoft.com/office/drawing/2014/main" val="20000"/>
                    </a:ext>
                  </a:extLst>
                </a:gridCol>
              </a:tblGrid>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en-US" altLang="zh-CN" sz="2400" dirty="0">
                          <a:solidFill>
                            <a:schemeClr val="tx1"/>
                          </a:solidFill>
                          <a:latin typeface="宋体" panose="02010600030101010101" pitchFamily="2" charset="-122"/>
                          <a:ea typeface="宋体" panose="02010600030101010101" pitchFamily="2" charset="-122"/>
                        </a:rPr>
                        <a:t>  </a:t>
                      </a:r>
                      <a:r>
                        <a:rPr lang="zh-CN" altLang="en-US" sz="2400" b="1" baseline="0" dirty="0">
                          <a:solidFill>
                            <a:schemeClr val="tx1"/>
                          </a:solidFill>
                          <a:latin typeface="宋体" panose="02010600030101010101" pitchFamily="2" charset="-122"/>
                          <a:ea typeface="宋体" panose="02010600030101010101" pitchFamily="2" charset="-122"/>
                        </a:rPr>
                        <a:t>基类</a:t>
                      </a:r>
                      <a:endParaRPr lang="zh-CN" altLang="en-US" sz="2400" b="1" dirty="0">
                        <a:solidFill>
                          <a:schemeClr val="tx1"/>
                        </a:solidFill>
                        <a:latin typeface="宋体" panose="02010600030101010101" pitchFamily="2" charset="-122"/>
                        <a:ea typeface="宋体" panose="0201060003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私有成员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007E39"/>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保护成员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公有成员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1" name="表格 20"/>
          <p:cNvGraphicFramePr>
            <a:graphicFrameLocks noGrp="1"/>
          </p:cNvGraphicFramePr>
          <p:nvPr/>
        </p:nvGraphicFramePr>
        <p:xfrm>
          <a:off x="5867776" y="1372878"/>
          <a:ext cx="1584176" cy="2442598"/>
        </p:xfrm>
        <a:graphic>
          <a:graphicData uri="http://schemas.openxmlformats.org/drawingml/2006/table">
            <a:tbl>
              <a:tblPr firstRow="1" bandRow="1"/>
              <a:tblGrid>
                <a:gridCol w="1584176">
                  <a:extLst>
                    <a:ext uri="{9D8B030D-6E8A-4147-A177-3AD203B41FA5}">
                      <a16:colId xmlns:a16="http://schemas.microsoft.com/office/drawing/2014/main" val="20000"/>
                    </a:ext>
                  </a:extLst>
                </a:gridCol>
              </a:tblGrid>
              <a:tr h="482606">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en-US" altLang="zh-CN" sz="2400" dirty="0">
                          <a:solidFill>
                            <a:schemeClr val="tx1"/>
                          </a:solidFill>
                          <a:latin typeface="宋体" panose="02010600030101010101" pitchFamily="2" charset="-122"/>
                          <a:ea typeface="宋体" panose="02010600030101010101" pitchFamily="2" charset="-122"/>
                        </a:rPr>
                        <a:t> </a:t>
                      </a:r>
                      <a:r>
                        <a:rPr lang="zh-CN" altLang="en-US" sz="2400" b="1" baseline="0" dirty="0">
                          <a:solidFill>
                            <a:schemeClr val="tx1"/>
                          </a:solidFill>
                          <a:latin typeface="宋体" panose="02010600030101010101" pitchFamily="2" charset="-122"/>
                          <a:ea typeface="宋体" panose="02010600030101010101" pitchFamily="2" charset="-122"/>
                        </a:rPr>
                        <a:t>派生类</a:t>
                      </a:r>
                      <a:endParaRPr lang="zh-CN" altLang="en-US" sz="2400" b="1" dirty="0">
                        <a:solidFill>
                          <a:schemeClr val="tx1"/>
                        </a:solidFill>
                        <a:latin typeface="宋体" panose="02010600030101010101" pitchFamily="2" charset="-122"/>
                        <a:ea typeface="宋体" panose="0201060003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C0C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不可访问</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007E39"/>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保护成员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公有成员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FFC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新增成员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22" name="右大括号 21"/>
          <p:cNvSpPr/>
          <p:nvPr/>
        </p:nvSpPr>
        <p:spPr>
          <a:xfrm>
            <a:off x="3292500" y="1891432"/>
            <a:ext cx="72008" cy="1440160"/>
          </a:xfrm>
          <a:prstGeom prst="rightBrace">
            <a:avLst/>
          </a:prstGeom>
          <a:no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w="0">
                <a:solidFill>
                  <a:sysClr val="windowText" lastClr="000000"/>
                </a:solidFill>
              </a:ln>
              <a:solidFill>
                <a:srgbClr val="2DA2BF"/>
              </a:solidFill>
              <a:effectLst>
                <a:outerShdw blurRad="38100" dist="25400" dir="5400000" algn="ctr" rotWithShape="0">
                  <a:srgbClr val="6E747A">
                    <a:alpha val="43000"/>
                  </a:srgbClr>
                </a:outerShdw>
              </a:effectLst>
              <a:uLnTx/>
              <a:uFillTx/>
              <a:latin typeface="Lucida Sans Unicode"/>
              <a:ea typeface="黑体"/>
              <a:cs typeface="+mn-cs"/>
            </a:endParaRPr>
          </a:p>
        </p:txBody>
      </p:sp>
      <p:sp>
        <p:nvSpPr>
          <p:cNvPr id="23" name="左大括号 22"/>
          <p:cNvSpPr/>
          <p:nvPr/>
        </p:nvSpPr>
        <p:spPr>
          <a:xfrm>
            <a:off x="5747714" y="1876934"/>
            <a:ext cx="55320" cy="1440160"/>
          </a:xfrm>
          <a:prstGeom prst="leftBrace">
            <a:avLst/>
          </a:prstGeom>
          <a:no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Lucida Sans Unicode"/>
              <a:ea typeface="黑体"/>
              <a:cs typeface="+mn-cs"/>
            </a:endParaRPr>
          </a:p>
        </p:txBody>
      </p:sp>
      <p:cxnSp>
        <p:nvCxnSpPr>
          <p:cNvPr id="24" name="直接箭头连接符 23"/>
          <p:cNvCxnSpPr/>
          <p:nvPr/>
        </p:nvCxnSpPr>
        <p:spPr>
          <a:xfrm flipH="1">
            <a:off x="3580532" y="2594259"/>
            <a:ext cx="1872208" cy="0"/>
          </a:xfrm>
          <a:prstGeom prst="straightConnector1">
            <a:avLst/>
          </a:prstGeom>
          <a:noFill/>
          <a:ln w="19050" cap="flat" cmpd="sng" algn="ctr">
            <a:solidFill>
              <a:sysClr val="windowText" lastClr="000000"/>
            </a:solidFill>
            <a:prstDash val="solid"/>
            <a:tailEnd type="triangle"/>
          </a:ln>
          <a:effectLst/>
        </p:spPr>
      </p:cxnSp>
      <p:sp>
        <p:nvSpPr>
          <p:cNvPr id="25" name="文本框 12"/>
          <p:cNvSpPr txBox="1"/>
          <p:nvPr/>
        </p:nvSpPr>
        <p:spPr>
          <a:xfrm>
            <a:off x="3724548" y="2107456"/>
            <a:ext cx="1512168" cy="400110"/>
          </a:xfrm>
          <a:prstGeom prst="rect">
            <a:avLst/>
          </a:prstGeom>
          <a:noFill/>
        </p:spPr>
        <p:txBody>
          <a:bodyPr wrap="square" rtlCol="0">
            <a:spAutoFit/>
          </a:bodyPr>
          <a:lstStyle/>
          <a:p>
            <a:r>
              <a:rPr lang="en-US" altLang="zh-CN" sz="2000" b="1" dirty="0">
                <a:latin typeface="宋体" panose="02010600030101010101" pitchFamily="2" charset="-122"/>
                <a:ea typeface="宋体" panose="02010600030101010101" pitchFamily="2" charset="-122"/>
              </a:rPr>
              <a:t>public</a:t>
            </a:r>
            <a:r>
              <a:rPr lang="zh-CN" altLang="en-US" sz="2000" b="1" dirty="0">
                <a:latin typeface="宋体" panose="02010600030101010101" pitchFamily="2" charset="-122"/>
                <a:ea typeface="宋体" panose="02010600030101010101" pitchFamily="2" charset="-122"/>
              </a:rPr>
              <a:t>派生</a:t>
            </a:r>
          </a:p>
        </p:txBody>
      </p:sp>
      <p:sp>
        <p:nvSpPr>
          <p:cNvPr id="26" name="Rectangle 77"/>
          <p:cNvSpPr>
            <a:spLocks noChangeArrowheads="1"/>
          </p:cNvSpPr>
          <p:nvPr/>
        </p:nvSpPr>
        <p:spPr bwMode="auto">
          <a:xfrm>
            <a:off x="1128700" y="5403231"/>
            <a:ext cx="7507300"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400050" lvl="2" indent="0">
              <a:lnSpc>
                <a:spcPct val="110000"/>
              </a:lnSpc>
              <a:spcBef>
                <a:spcPct val="0"/>
              </a:spcBef>
              <a:buClr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对象</a:t>
            </a:r>
            <a:r>
              <a:rPr lang="zh-CN" altLang="en-US" sz="2800" dirty="0">
                <a:solidFill>
                  <a:srgbClr val="000000"/>
                </a:solidFill>
                <a:ea typeface="宋体" panose="02010600030101010101" pitchFamily="2" charset="-122"/>
              </a:rPr>
              <a:t>：</a:t>
            </a:r>
            <a:endParaRPr lang="en-US" altLang="zh-CN" sz="2800" dirty="0">
              <a:solidFill>
                <a:srgbClr val="000000"/>
              </a:solidFill>
              <a:ea typeface="宋体" panose="02010600030101010101" pitchFamily="2" charset="-122"/>
            </a:endParaRPr>
          </a:p>
          <a:p>
            <a:pPr marL="857250" lvl="3" indent="0">
              <a:lnSpc>
                <a:spcPct val="110000"/>
              </a:lnSpc>
              <a:spcBef>
                <a:spcPct val="0"/>
              </a:spcBef>
              <a:buClrTx/>
              <a:buFont typeface="Wingdings" pitchFamily="2" charset="2"/>
              <a:buChar char="Ø"/>
            </a:pPr>
            <a:r>
              <a:rPr lang="zh-CN" altLang="en-US" sz="2400" dirty="0">
                <a:solidFill>
                  <a:srgbClr val="000000"/>
                </a:solidFill>
                <a:ea typeface="宋体" panose="02010600030101010101" pitchFamily="2" charset="-122"/>
              </a:rPr>
              <a:t>访问</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公有成员</a:t>
            </a:r>
            <a:r>
              <a:rPr lang="zh-CN" altLang="en-US" sz="2400" dirty="0">
                <a:solidFill>
                  <a:srgbClr val="000000"/>
                </a:solidFill>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新增</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公有成员</a:t>
            </a:r>
          </a:p>
        </p:txBody>
      </p:sp>
      <p:sp>
        <p:nvSpPr>
          <p:cNvPr id="11" name="Rectangle 72">
            <a:extLst>
              <a:ext uri="{FF2B5EF4-FFF2-40B4-BE49-F238E27FC236}">
                <a16:creationId xmlns:a16="http://schemas.microsoft.com/office/drawing/2014/main" id="{37D3B264-C194-4B26-8F01-BFDAE22DDCF4}"/>
              </a:ext>
            </a:extLst>
          </p:cNvPr>
          <p:cNvSpPr>
            <a:spLocks noGrp="1" noChangeArrowheads="1"/>
          </p:cNvSpPr>
          <p:nvPr>
            <p:ph type="title"/>
          </p:nvPr>
        </p:nvSpPr>
        <p:spPr>
          <a:xfrm>
            <a:off x="1055688" y="65088"/>
            <a:ext cx="7958137" cy="1011237"/>
          </a:xfrm>
        </p:spPr>
        <p:txBody>
          <a:bodyPr/>
          <a:lstStyle/>
          <a:p>
            <a:pPr eaLnBrk="1" hangingPunct="1"/>
            <a:r>
              <a:rPr lang="en-US" altLang="zh-CN" sz="3600" dirty="0">
                <a:latin typeface="宋体" panose="02010600030101010101" pitchFamily="2" charset="-122"/>
                <a:ea typeface="宋体" panose="02010600030101010101" pitchFamily="2" charset="-122"/>
              </a:rPr>
              <a:t>1.</a:t>
            </a:r>
            <a:r>
              <a:rPr lang="zh-CN" altLang="en-US" sz="3600" dirty="0">
                <a:latin typeface="宋体" panose="02010600030101010101" pitchFamily="2" charset="-122"/>
                <a:ea typeface="宋体" panose="02010600030101010101" pitchFamily="2" charset="-122"/>
              </a:rPr>
              <a:t>公有继承</a:t>
            </a:r>
            <a:endParaRPr lang="en-US" altLang="zh-CN" sz="3600"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188000"/>
            <a:ext cx="7697800"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作为类成员重载</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赋值运算</a:t>
            </a:r>
            <a:endPar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chemeClr val="tx1"/>
                </a:solidFill>
                <a:ea typeface="宋体" panose="02010600030101010101" pitchFamily="2" charset="-122"/>
              </a:rPr>
              <a:t>若对象内部数据</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不包括指针</a:t>
            </a:r>
            <a:r>
              <a:rPr lang="zh-CN" altLang="en-US" sz="2400" dirty="0">
                <a:solidFill>
                  <a:schemeClr val="tx1"/>
                </a:solidFill>
                <a:ea typeface="宋体" panose="02010600030101010101" pitchFamily="2" charset="-122"/>
              </a:rPr>
              <a:t>，则可采用</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浅复制</a:t>
            </a:r>
            <a:r>
              <a:rPr lang="zh-CN" altLang="en-US" sz="2400" dirty="0">
                <a:solidFill>
                  <a:schemeClr val="tx1"/>
                </a:solidFill>
                <a:ea typeface="宋体" panose="02010600030101010101" pitchFamily="2" charset="-122"/>
              </a:rPr>
              <a:t>方式，直接修改当前对象并把当前对象当作返回结果。</a:t>
            </a:r>
          </a:p>
        </p:txBody>
      </p:sp>
      <p:sp>
        <p:nvSpPr>
          <p:cNvPr id="5" name="Text Box 6"/>
          <p:cNvSpPr txBox="1">
            <a:spLocks noChangeArrowheads="1"/>
          </p:cNvSpPr>
          <p:nvPr/>
        </p:nvSpPr>
        <p:spPr bwMode="auto">
          <a:xfrm>
            <a:off x="1101232" y="211905"/>
            <a:ext cx="7572867" cy="732636"/>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赋值运算符“</a:t>
            </a:r>
            <a:r>
              <a:rPr lang="en-US" altLang="zh-CN" sz="3600" dirty="0">
                <a:solidFill>
                  <a:schemeClr val="tx2"/>
                </a:solidFill>
                <a:latin typeface="宋体" pitchFamily="2" charset="-122"/>
                <a:ea typeface="宋体" pitchFamily="2" charset="-122"/>
              </a:rPr>
              <a:t>=”</a:t>
            </a:r>
            <a:r>
              <a:rPr lang="zh-CN" altLang="en-US" sz="3600" dirty="0">
                <a:solidFill>
                  <a:schemeClr val="tx2"/>
                </a:solidFill>
                <a:latin typeface="宋体" pitchFamily="2" charset="-122"/>
                <a:ea typeface="宋体" pitchFamily="2" charset="-122"/>
              </a:rPr>
              <a:t>重载</a:t>
            </a:r>
          </a:p>
        </p:txBody>
      </p:sp>
      <p:sp>
        <p:nvSpPr>
          <p:cNvPr id="6" name="AutoShape 52"/>
          <p:cNvSpPr>
            <a:spLocks noChangeArrowheads="1"/>
          </p:cNvSpPr>
          <p:nvPr/>
        </p:nvSpPr>
        <p:spPr bwMode="gray">
          <a:xfrm>
            <a:off x="1197538" y="2700000"/>
            <a:ext cx="7565462" cy="30226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Complex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operator =</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(const Complex&amp; c) </a:t>
            </a:r>
          </a:p>
          <a:p>
            <a:pPr marL="0" lvl="1" indent="0">
              <a:lnSpc>
                <a:spcPct val="110000"/>
              </a:lnSpc>
              <a:spcBef>
                <a:spcPct val="0"/>
              </a:spcBef>
              <a:buClrTx/>
              <a:buSzTx/>
              <a:buNone/>
            </a:pP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real=</a:t>
            </a:r>
            <a:r>
              <a:rPr lang="en-US" altLang="zh-CN" dirty="0" err="1">
                <a:solidFill>
                  <a:srgbClr val="0070C0"/>
                </a:solidFill>
                <a:effectLst>
                  <a:outerShdw blurRad="38100" dist="38100" dir="2700000" algn="tl">
                    <a:srgbClr val="000000">
                      <a:alpha val="43137"/>
                    </a:srgbClr>
                  </a:outerShdw>
                </a:effectLst>
                <a:ea typeface="宋体" panose="02010600030101010101" pitchFamily="2" charset="-122"/>
              </a:rPr>
              <a:t>c.real</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image=</a:t>
            </a:r>
            <a:r>
              <a:rPr lang="en-US" altLang="zh-CN" dirty="0" err="1">
                <a:solidFill>
                  <a:srgbClr val="0070C0"/>
                </a:solidFill>
                <a:effectLst>
                  <a:outerShdw blurRad="38100" dist="38100" dir="2700000" algn="tl">
                    <a:srgbClr val="000000">
                      <a:alpha val="43137"/>
                    </a:srgbClr>
                  </a:outerShdw>
                </a:effectLst>
                <a:ea typeface="宋体" panose="02010600030101010101" pitchFamily="2" charset="-122"/>
              </a:rPr>
              <a:t>c.image</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return *this;        </a:t>
            </a:r>
          </a:p>
          <a:p>
            <a:pPr marL="0" lvl="1" indent="0">
              <a:lnSpc>
                <a:spcPct val="110000"/>
              </a:lnSpc>
              <a:spcBef>
                <a:spcPct val="0"/>
              </a:spcBef>
              <a:buClrTx/>
              <a:buSzTx/>
              <a:buNone/>
            </a:pP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116000" y="1893200"/>
            <a:ext cx="75581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系统会提供</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缺省的赋值运算符</a:t>
            </a:r>
            <a:r>
              <a:rPr lang="zh-CN" altLang="en-US" dirty="0">
                <a:solidFill>
                  <a:schemeClr val="tx1"/>
                </a:solidFill>
                <a:ea typeface="宋体" panose="02010600030101010101" pitchFamily="2" charset="-122"/>
              </a:rPr>
              <a:t>，采用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浅复制</a:t>
            </a:r>
            <a:r>
              <a:rPr lang="zh-CN" altLang="en-US" dirty="0">
                <a:solidFill>
                  <a:schemeClr val="tx1"/>
                </a:solidFill>
                <a:ea typeface="宋体" panose="02010600030101010101" pitchFamily="2" charset="-122"/>
              </a:rPr>
              <a:t>完成数据复制。</a:t>
            </a:r>
          </a:p>
        </p:txBody>
      </p:sp>
      <p:grpSp>
        <p:nvGrpSpPr>
          <p:cNvPr id="2" name="Group 79"/>
          <p:cNvGrpSpPr>
            <a:grpSpLocks/>
          </p:cNvGrpSpPr>
          <p:nvPr/>
        </p:nvGrpSpPr>
        <p:grpSpPr bwMode="auto">
          <a:xfrm>
            <a:off x="1125538" y="1116000"/>
            <a:ext cx="5375275" cy="695325"/>
            <a:chOff x="624" y="670"/>
            <a:chExt cx="3386" cy="547"/>
          </a:xfrm>
        </p:grpSpPr>
        <p:sp>
          <p:nvSpPr>
            <p:cNvPr id="28680" name="AutoShape 80"/>
            <p:cNvSpPr>
              <a:spLocks noChangeArrowheads="1"/>
            </p:cNvSpPr>
            <p:nvPr/>
          </p:nvSpPr>
          <p:spPr bwMode="gray">
            <a:xfrm>
              <a:off x="624" y="670"/>
              <a:ext cx="1219"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a:solidFill>
                    <a:srgbClr val="000000"/>
                  </a:solidFill>
                  <a:ea typeface="宋体" panose="02010600030101010101" pitchFamily="2" charset="-122"/>
                </a:rPr>
                <a:t>要点说明</a:t>
              </a:r>
              <a:endParaRPr lang="en-US" altLang="zh-CN" sz="2800" dirty="0">
                <a:solidFill>
                  <a:srgbClr val="000000"/>
                </a:solidFill>
                <a:ea typeface="宋体" panose="02010600030101010101" pitchFamily="2" charset="-122"/>
              </a:endParaRPr>
            </a:p>
          </p:txBody>
        </p:sp>
      </p:grpSp>
      <p:sp>
        <p:nvSpPr>
          <p:cNvPr id="11" name="Text Box 78"/>
          <p:cNvSpPr txBox="1">
            <a:spLocks noChangeArrowheads="1"/>
          </p:cNvSpPr>
          <p:nvPr/>
        </p:nvSpPr>
        <p:spPr bwMode="gray">
          <a:xfrm>
            <a:off x="1116000" y="2988000"/>
            <a:ext cx="757078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声明一个对象时作初始化</a:t>
            </a:r>
            <a:r>
              <a:rPr lang="zh-CN" altLang="en-US" sz="2800" dirty="0">
                <a:solidFill>
                  <a:schemeClr val="tx1"/>
                </a:solidFill>
                <a:ea typeface="宋体" panose="02010600030101010101" pitchFamily="2" charset="-122"/>
              </a:rPr>
              <a:t>也采用运算符“</a:t>
            </a:r>
            <a:r>
              <a:rPr lang="en-US" altLang="zh-CN"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，但此时采用的是</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拷贝构造函数</a:t>
            </a:r>
            <a:r>
              <a:rPr lang="zh-CN" altLang="en-US" sz="2800" dirty="0">
                <a:solidFill>
                  <a:schemeClr val="tx1"/>
                </a:solidFill>
                <a:ea typeface="宋体" panose="02010600030101010101" pitchFamily="2" charset="-122"/>
              </a:rPr>
              <a:t>而不是调用重载赋值运算符。</a:t>
            </a:r>
          </a:p>
        </p:txBody>
      </p:sp>
      <p:sp>
        <p:nvSpPr>
          <p:cNvPr id="13" name="Text Box 78"/>
          <p:cNvSpPr txBox="1">
            <a:spLocks noChangeArrowheads="1"/>
          </p:cNvSpPr>
          <p:nvPr/>
        </p:nvSpPr>
        <p:spPr bwMode="gray">
          <a:xfrm>
            <a:off x="1116000" y="4608000"/>
            <a:ext cx="75708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若对象数据成员</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包含指针</a:t>
            </a:r>
            <a:r>
              <a:rPr lang="zh-CN" altLang="en-US" dirty="0">
                <a:solidFill>
                  <a:schemeClr val="tx1"/>
                </a:solidFill>
                <a:ea typeface="宋体" panose="02010600030101010101" pitchFamily="2" charset="-122"/>
              </a:rPr>
              <a:t>，就必须考虑</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重载赋值运算</a:t>
            </a:r>
            <a:r>
              <a:rPr lang="zh-CN" altLang="en-US" dirty="0">
                <a:solidFill>
                  <a:schemeClr val="tx1"/>
                </a:solidFill>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P spid="1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116000" y="1143900"/>
            <a:ext cx="76089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下标运算符“</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 ]”</a:t>
            </a:r>
            <a:r>
              <a:rPr lang="zh-CN" altLang="en-US" dirty="0">
                <a:solidFill>
                  <a:schemeClr val="tx1"/>
                </a:solidFill>
                <a:ea typeface="宋体" panose="02010600030101010101" pitchFamily="2" charset="-122"/>
              </a:rPr>
              <a:t>用来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取某个向量的某个元素</a:t>
            </a:r>
            <a:r>
              <a:rPr lang="zh-CN" altLang="en-US" dirty="0">
                <a:solidFill>
                  <a:schemeClr val="tx1"/>
                </a:solidFill>
                <a:ea typeface="宋体" panose="02010600030101010101" pitchFamily="2" charset="-122"/>
              </a:rPr>
              <a:t>，或直接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对向量中某个元素赋值</a:t>
            </a:r>
            <a:r>
              <a:rPr lang="zh-CN" altLang="en-US" dirty="0">
                <a:solidFill>
                  <a:schemeClr val="tx1"/>
                </a:solidFill>
                <a:ea typeface="宋体" panose="02010600030101010101" pitchFamily="2" charset="-122"/>
              </a:rPr>
              <a:t>，它被视为一个二元运算符。 </a:t>
            </a:r>
          </a:p>
        </p:txBody>
      </p:sp>
      <p:sp>
        <p:nvSpPr>
          <p:cNvPr id="11" name="Text Box 78"/>
          <p:cNvSpPr txBox="1">
            <a:spLocks noChangeArrowheads="1"/>
          </p:cNvSpPr>
          <p:nvPr/>
        </p:nvSpPr>
        <p:spPr bwMode="gray">
          <a:xfrm>
            <a:off x="1116000" y="2700000"/>
            <a:ext cx="757078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下标运算符只能作</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类成员运算符进行重载</a:t>
            </a:r>
            <a:r>
              <a:rPr lang="zh-CN" altLang="en-US" dirty="0">
                <a:solidFill>
                  <a:schemeClr val="tx1"/>
                </a:solidFill>
                <a:ea typeface="宋体" panose="02010600030101010101" pitchFamily="2" charset="-122"/>
              </a:rPr>
              <a: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不可作为友元运算符</a:t>
            </a:r>
            <a:r>
              <a:rPr lang="zh-CN" altLang="en-US" dirty="0">
                <a:solidFill>
                  <a:schemeClr val="tx1"/>
                </a:solidFill>
                <a:ea typeface="宋体" panose="02010600030101010101" pitchFamily="2" charset="-122"/>
              </a:rPr>
              <a:t>。</a:t>
            </a:r>
          </a:p>
        </p:txBody>
      </p:sp>
      <p:sp>
        <p:nvSpPr>
          <p:cNvPr id="9" name="Text Box 36"/>
          <p:cNvSpPr txBox="1">
            <a:spLocks noChangeArrowheads="1"/>
          </p:cNvSpPr>
          <p:nvPr/>
        </p:nvSpPr>
        <p:spPr bwMode="auto">
          <a:xfrm>
            <a:off x="1250095" y="4028706"/>
            <a:ext cx="7411305" cy="867930"/>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800" dirty="0">
                <a:effectLst>
                  <a:outerShdw blurRad="38100" dist="38100" dir="2700000" algn="tl">
                    <a:srgbClr val="000000">
                      <a:alpha val="43137"/>
                    </a:srgbClr>
                  </a:outerShdw>
                </a:effectLst>
                <a:latin typeface="Times New Roman" pitchFamily="18" charset="0"/>
              </a:rPr>
              <a:t>重载下标运算符的最大好处：提供一种</a:t>
            </a:r>
            <a:r>
              <a:rPr lang="zh-CN" altLang="en-US" sz="2800" dirty="0">
                <a:solidFill>
                  <a:srgbClr val="C00000"/>
                </a:solidFill>
                <a:effectLst>
                  <a:outerShdw blurRad="38100" dist="38100" dir="2700000" algn="tl">
                    <a:srgbClr val="000000">
                      <a:alpha val="43137"/>
                    </a:srgbClr>
                  </a:outerShdw>
                </a:effectLst>
                <a:latin typeface="Times New Roman" pitchFamily="18" charset="0"/>
              </a:rPr>
              <a:t>向量访</a:t>
            </a:r>
            <a:endParaRPr lang="en-US" altLang="zh-CN" sz="2800" dirty="0">
              <a:solidFill>
                <a:srgbClr val="C00000"/>
              </a:solidFill>
              <a:effectLst>
                <a:outerShdw blurRad="38100" dist="38100" dir="2700000" algn="tl">
                  <a:srgbClr val="000000">
                    <a:alpha val="43137"/>
                  </a:srgbClr>
                </a:outerShdw>
              </a:effectLst>
              <a:latin typeface="Times New Roman" pitchFamily="18" charset="0"/>
            </a:endParaRPr>
          </a:p>
          <a:p>
            <a:pPr marL="342900" indent="-342900" eaLnBrk="1" hangingPunct="1">
              <a:lnSpc>
                <a:spcPct val="90000"/>
              </a:lnSpc>
              <a:buClr>
                <a:srgbClr val="FF5050"/>
              </a:buClr>
            </a:pPr>
            <a:r>
              <a:rPr lang="zh-CN" altLang="en-US" sz="2800" dirty="0">
                <a:solidFill>
                  <a:srgbClr val="C00000"/>
                </a:solidFill>
                <a:effectLst>
                  <a:outerShdw blurRad="38100" dist="38100" dir="2700000" algn="tl">
                    <a:srgbClr val="000000">
                      <a:alpha val="43137"/>
                    </a:srgbClr>
                  </a:outerShdw>
                </a:effectLst>
                <a:latin typeface="Times New Roman" pitchFamily="18" charset="0"/>
              </a:rPr>
              <a:t>问的安全方法</a:t>
            </a:r>
            <a:r>
              <a:rPr lang="zh-CN" altLang="en-US" sz="2800" dirty="0">
                <a:effectLst>
                  <a:outerShdw blurRad="38100" dist="38100" dir="2700000" algn="tl">
                    <a:srgbClr val="000000">
                      <a:alpha val="43137"/>
                    </a:srgbClr>
                  </a:outerShdw>
                </a:effectLst>
                <a:latin typeface="Times New Roman" pitchFamily="18" charset="0"/>
              </a:rPr>
              <a:t>。 </a:t>
            </a:r>
          </a:p>
        </p:txBody>
      </p:sp>
      <p:sp>
        <p:nvSpPr>
          <p:cNvPr id="10" name="Text Box 6"/>
          <p:cNvSpPr txBox="1">
            <a:spLocks noChangeArrowheads="1"/>
          </p:cNvSpPr>
          <p:nvPr/>
        </p:nvSpPr>
        <p:spPr bwMode="auto">
          <a:xfrm>
            <a:off x="1113932" y="1992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下标运算符“</a:t>
            </a:r>
            <a:r>
              <a:rPr lang="en-US" altLang="zh-CN" sz="3600" dirty="0">
                <a:solidFill>
                  <a:schemeClr val="tx2"/>
                </a:solidFill>
                <a:latin typeface="宋体" pitchFamily="2" charset="-122"/>
                <a:ea typeface="宋体" pitchFamily="2" charset="-122"/>
              </a:rPr>
              <a:t>[ ]”</a:t>
            </a:r>
            <a:r>
              <a:rPr lang="zh-CN" altLang="en-US" sz="3600" dirty="0">
                <a:solidFill>
                  <a:schemeClr val="tx2"/>
                </a:solidFill>
                <a:latin typeface="宋体" pitchFamily="2" charset="-122"/>
                <a:ea typeface="宋体" pitchFamily="2" charset="-122"/>
              </a:rPr>
              <a:t>重载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out)">
                                      <p:cBhvr>
                                        <p:cTn id="15" dur="500"/>
                                        <p:tgtEl>
                                          <p:spTgt spid="9"/>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P spid="9"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116000" y="1143900"/>
            <a:ext cx="76089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函数调用运算符</a:t>
            </a:r>
            <a:r>
              <a:rPr lang="zh-CN" altLang="en-US" dirty="0">
                <a:solidFill>
                  <a:schemeClr val="tx1"/>
                </a:solidFill>
                <a:ea typeface="宋体" panose="02010600030101010101" pitchFamily="2" charset="-122"/>
              </a:rPr>
              <a:t>只能采用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非静态的成员函数</a:t>
            </a:r>
            <a:r>
              <a:rPr lang="zh-CN" altLang="en-US" dirty="0">
                <a:solidFill>
                  <a:schemeClr val="tx1"/>
                </a:solidFill>
                <a:ea typeface="宋体" panose="02010600030101010101" pitchFamily="2" charset="-122"/>
              </a:rPr>
              <a:t>重载。</a:t>
            </a:r>
          </a:p>
        </p:txBody>
      </p:sp>
      <p:sp>
        <p:nvSpPr>
          <p:cNvPr id="11" name="Text Box 78"/>
          <p:cNvSpPr txBox="1">
            <a:spLocks noChangeArrowheads="1"/>
          </p:cNvSpPr>
          <p:nvPr/>
        </p:nvSpPr>
        <p:spPr bwMode="gray">
          <a:xfrm>
            <a:off x="1116000" y="2304000"/>
            <a:ext cx="757078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函数调用运算符重载</a:t>
            </a:r>
            <a:r>
              <a:rPr lang="zh-CN" altLang="en-US" dirty="0">
                <a:solidFill>
                  <a:schemeClr val="tx1"/>
                </a:solidFill>
                <a:ea typeface="宋体" panose="02010600030101010101" pitchFamily="2" charset="-122"/>
              </a:rPr>
              <a:t>可以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不带或带任意个参数</a:t>
            </a:r>
            <a:r>
              <a:rPr lang="zh-CN" altLang="en-US" dirty="0">
                <a:solidFill>
                  <a:schemeClr val="tx1"/>
                </a:solidFill>
                <a:ea typeface="宋体" panose="02010600030101010101" pitchFamily="2" charset="-122"/>
              </a:rPr>
              <a:t>。</a:t>
            </a:r>
          </a:p>
        </p:txBody>
      </p:sp>
      <p:sp>
        <p:nvSpPr>
          <p:cNvPr id="10" name="Text Box 6"/>
          <p:cNvSpPr txBox="1">
            <a:spLocks noChangeArrowheads="1"/>
          </p:cNvSpPr>
          <p:nvPr/>
        </p:nvSpPr>
        <p:spPr bwMode="auto">
          <a:xfrm>
            <a:off x="1113932" y="1992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函数调用</a:t>
            </a:r>
            <a:r>
              <a:rPr lang="en-US" altLang="zh-CN" sz="3600" dirty="0">
                <a:solidFill>
                  <a:schemeClr val="tx2"/>
                </a:solidFill>
                <a:latin typeface="宋体" pitchFamily="2" charset="-122"/>
                <a:ea typeface="宋体" pitchFamily="2" charset="-122"/>
              </a:rPr>
              <a:t>()</a:t>
            </a:r>
            <a:r>
              <a:rPr lang="zh-CN" altLang="en-US" sz="3600" dirty="0">
                <a:solidFill>
                  <a:schemeClr val="tx2"/>
                </a:solidFill>
                <a:latin typeface="宋体" pitchFamily="2" charset="-122"/>
                <a:ea typeface="宋体" pitchFamily="2" charset="-122"/>
              </a:rPr>
              <a:t>运算符重载</a:t>
            </a:r>
          </a:p>
        </p:txBody>
      </p:sp>
      <p:sp>
        <p:nvSpPr>
          <p:cNvPr id="6" name="AutoShape 52"/>
          <p:cNvSpPr>
            <a:spLocks noChangeArrowheads="1"/>
          </p:cNvSpPr>
          <p:nvPr/>
        </p:nvSpPr>
        <p:spPr bwMode="gray">
          <a:xfrm>
            <a:off x="1689800" y="3288800"/>
            <a:ext cx="4457000" cy="8514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例如：</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f()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或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f(x)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或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f(</a:t>
            </a:r>
            <a:r>
              <a:rPr lang="en-US" altLang="zh-CN" dirty="0" err="1">
                <a:solidFill>
                  <a:srgbClr val="C00000"/>
                </a:solidFill>
                <a:effectLst>
                  <a:outerShdw blurRad="38100" dist="38100" dir="2700000" algn="tl">
                    <a:srgbClr val="000000">
                      <a:alpha val="43137"/>
                    </a:srgbClr>
                  </a:outerShdw>
                </a:effectLst>
                <a:ea typeface="宋体" panose="02010600030101010101" pitchFamily="2" charset="-122"/>
              </a:rPr>
              <a:t>x,y</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a:t>
            </a:r>
            <a:endParaRPr lang="es-ES" altLang="zh-CN" dirty="0">
              <a:solidFill>
                <a:srgbClr val="C00000"/>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a:spLocks noGrp="1"/>
          </p:cNvSpPr>
          <p:nvPr>
            <p:ph type="title"/>
          </p:nvPr>
        </p:nvSpPr>
        <p:spPr>
          <a:xfrm>
            <a:off x="1055688" y="65088"/>
            <a:ext cx="8278812" cy="1011237"/>
          </a:xfrm>
        </p:spPr>
        <p:txBody>
          <a:bodyPr/>
          <a:lstStyle/>
          <a:p>
            <a:r>
              <a:rPr lang="zh-CN" altLang="en-US" sz="3600" dirty="0">
                <a:latin typeface="宋体" panose="02010600030101010101" pitchFamily="2" charset="-122"/>
                <a:ea typeface="宋体" panose="02010600030101010101" pitchFamily="2" charset="-122"/>
              </a:rPr>
              <a:t>编程题练习：类型转换</a:t>
            </a:r>
          </a:p>
        </p:txBody>
      </p:sp>
      <p:sp>
        <p:nvSpPr>
          <p:cNvPr id="5" name="Rectangle 77"/>
          <p:cNvSpPr>
            <a:spLocks noChangeArrowheads="1"/>
          </p:cNvSpPr>
          <p:nvPr/>
        </p:nvSpPr>
        <p:spPr bwMode="auto">
          <a:xfrm>
            <a:off x="994728" y="1164378"/>
            <a:ext cx="8000260" cy="5404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400" dirty="0">
                <a:solidFill>
                  <a:schemeClr val="tx1"/>
                </a:solidFill>
                <a:ea typeface="宋体" panose="02010600030101010101" pitchFamily="2" charset="-122"/>
              </a:rPr>
              <a:t>       定义一个</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货币类</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Currency</a:t>
            </a:r>
            <a:r>
              <a:rPr lang="zh-CN" altLang="en-US" sz="2400" dirty="0">
                <a:solidFill>
                  <a:schemeClr val="tx1"/>
                </a:solidFill>
                <a:ea typeface="宋体" panose="02010600030101010101" pitchFamily="2" charset="-122"/>
              </a:rPr>
              <a:t>，包含</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两个静态数据成员</a:t>
            </a:r>
            <a:r>
              <a:rPr lang="zh-CN" altLang="en-US" sz="2400" dirty="0">
                <a:solidFill>
                  <a:schemeClr val="tx1"/>
                </a:solidFill>
                <a:ea typeface="宋体" panose="02010600030101010101" pitchFamily="2" charset="-122"/>
              </a:rPr>
              <a:t>，分别表示</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1</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英镑兑换人民币的汇率</a:t>
            </a:r>
            <a:r>
              <a:rPr lang="zh-CN" altLang="en-US" sz="2400" dirty="0">
                <a:solidFill>
                  <a:schemeClr val="tx1"/>
                </a:solidFill>
                <a:ea typeface="宋体" panose="02010600030101010101" pitchFamily="2" charset="-122"/>
              </a:rPr>
              <a: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1</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美金兑换人民币的汇率</a:t>
            </a:r>
            <a:r>
              <a:rPr lang="zh-CN" altLang="en-US" sz="2400" dirty="0">
                <a:solidFill>
                  <a:schemeClr val="tx1"/>
                </a:solidFill>
                <a:ea typeface="宋体" panose="02010600030101010101" pitchFamily="2" charset="-122"/>
              </a:rPr>
              <a:t>。</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zh-CN" altLang="en-US" sz="2400" dirty="0">
                <a:solidFill>
                  <a:schemeClr val="tx1"/>
                </a:solidFill>
                <a:ea typeface="宋体" panose="02010600030101010101" pitchFamily="2" charset="-122"/>
              </a:rPr>
              <a:t>     货币类派生出三种货币：</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人民币</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RMB</a:t>
            </a:r>
            <a:r>
              <a:rPr lang="zh-CN" altLang="en-US" sz="2400" dirty="0">
                <a:solidFill>
                  <a:schemeClr val="tx1"/>
                </a:solidFill>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英镑</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Pound</a:t>
            </a:r>
            <a:r>
              <a:rPr lang="zh-CN" altLang="en-US" sz="2400" dirty="0">
                <a:solidFill>
                  <a:schemeClr val="tx1"/>
                </a:solidFill>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美金</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Dollar</a:t>
            </a:r>
            <a:r>
              <a:rPr lang="zh-CN" altLang="en-US" sz="2400" dirty="0">
                <a:solidFill>
                  <a:schemeClr val="tx1"/>
                </a:solidFill>
                <a:ea typeface="宋体" panose="02010600030101010101" pitchFamily="2" charset="-122"/>
              </a:rPr>
              <a:t>。</a:t>
            </a:r>
            <a:endParaRPr lang="en-US" altLang="zh-CN" sz="2400" dirty="0">
              <a:solidFill>
                <a:schemeClr val="tx1"/>
              </a:solidFill>
              <a:ea typeface="宋体" panose="02010600030101010101" pitchFamily="2" charset="-122"/>
            </a:endParaRPr>
          </a:p>
          <a:p>
            <a:pPr marL="342900" indent="-342900">
              <a:lnSpc>
                <a:spcPct val="110000"/>
              </a:lnSpc>
              <a:spcBef>
                <a:spcPct val="0"/>
              </a:spcBef>
              <a:buSzTx/>
              <a:buFont typeface="Arial" panose="020B0604020202020204" pitchFamily="34" charset="0"/>
              <a:buChar char="•"/>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人民币类</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RMB</a:t>
            </a:r>
            <a:r>
              <a:rPr lang="zh-CN" altLang="en-US" sz="2400" dirty="0">
                <a:solidFill>
                  <a:schemeClr val="tx1"/>
                </a:solidFill>
                <a:ea typeface="宋体" panose="02010600030101010101" pitchFamily="2" charset="-122"/>
              </a:rPr>
              <a:t>包含数据成员：</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元、角、分</a:t>
            </a:r>
            <a:r>
              <a:rPr lang="zh-CN" altLang="en-US" sz="2400" dirty="0">
                <a:solidFill>
                  <a:schemeClr val="tx1"/>
                </a:solidFill>
                <a:ea typeface="宋体" panose="02010600030101010101" pitchFamily="2" charset="-122"/>
              </a:rPr>
              <a:t>（都是整型）</a:t>
            </a:r>
          </a:p>
          <a:p>
            <a:pPr marL="342900" indent="-342900">
              <a:lnSpc>
                <a:spcPct val="110000"/>
              </a:lnSpc>
              <a:spcBef>
                <a:spcPct val="0"/>
              </a:spcBef>
              <a:buSzTx/>
              <a:buFont typeface="Arial" panose="020B0604020202020204" pitchFamily="34" charset="0"/>
              <a:buChar char="•"/>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英镑类</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Pound</a:t>
            </a:r>
            <a:r>
              <a:rPr lang="zh-CN" altLang="en-US" sz="2400" dirty="0">
                <a:solidFill>
                  <a:schemeClr val="tx1"/>
                </a:solidFill>
                <a:ea typeface="宋体" panose="02010600030101010101" pitchFamily="2" charset="-122"/>
              </a:rPr>
              <a:t>包含数据成员：</a:t>
            </a:r>
            <a:r>
              <a:rPr lang="zh-CN" altLang="en-US" sz="2400" dirty="0">
                <a:solidFill>
                  <a:srgbClr val="0070C0"/>
                </a:solidFill>
                <a:ea typeface="宋体" panose="02010600030101010101" pitchFamily="2" charset="-122"/>
              </a:rPr>
              <a:t>英镑、克朗、便士</a:t>
            </a:r>
            <a:r>
              <a:rPr lang="zh-CN" altLang="en-US" sz="2400" dirty="0">
                <a:solidFill>
                  <a:schemeClr val="tx1"/>
                </a:solidFill>
                <a:ea typeface="宋体" panose="02010600030101010101" pitchFamily="2" charset="-122"/>
              </a:rPr>
              <a:t>（都是整型），其中</a:t>
            </a:r>
            <a:r>
              <a:rPr lang="en-US" altLang="zh-CN" sz="2400" dirty="0">
                <a:solidFill>
                  <a:schemeClr val="tx1"/>
                </a:solidFill>
                <a:ea typeface="宋体" panose="02010600030101010101" pitchFamily="2" charset="-122"/>
              </a:rPr>
              <a:t>1</a:t>
            </a:r>
            <a:r>
              <a:rPr lang="zh-CN" altLang="en-US" sz="2400" dirty="0">
                <a:solidFill>
                  <a:schemeClr val="tx1"/>
                </a:solidFill>
                <a:ea typeface="宋体" panose="02010600030101010101" pitchFamily="2" charset="-122"/>
              </a:rPr>
              <a:t>英镑对应</a:t>
            </a:r>
            <a:r>
              <a:rPr lang="en-US" altLang="zh-CN" sz="2400" dirty="0">
                <a:solidFill>
                  <a:schemeClr val="tx1"/>
                </a:solidFill>
                <a:ea typeface="宋体" panose="02010600030101010101" pitchFamily="2" charset="-122"/>
              </a:rPr>
              <a:t>20</a:t>
            </a:r>
            <a:r>
              <a:rPr lang="zh-CN" altLang="en-US" sz="2400" dirty="0">
                <a:solidFill>
                  <a:schemeClr val="tx1"/>
                </a:solidFill>
                <a:ea typeface="宋体" panose="02010600030101010101" pitchFamily="2" charset="-122"/>
              </a:rPr>
              <a:t>克朗，</a:t>
            </a:r>
            <a:r>
              <a:rPr lang="en-US" altLang="zh-CN" sz="2400" dirty="0">
                <a:solidFill>
                  <a:schemeClr val="tx1"/>
                </a:solidFill>
                <a:ea typeface="宋体" panose="02010600030101010101" pitchFamily="2" charset="-122"/>
              </a:rPr>
              <a:t>1</a:t>
            </a:r>
            <a:r>
              <a:rPr lang="zh-CN" altLang="en-US" sz="2400" dirty="0">
                <a:solidFill>
                  <a:schemeClr val="tx1"/>
                </a:solidFill>
                <a:ea typeface="宋体" panose="02010600030101010101" pitchFamily="2" charset="-122"/>
              </a:rPr>
              <a:t>克朗对应</a:t>
            </a:r>
            <a:r>
              <a:rPr lang="en-US" altLang="zh-CN" sz="2400" dirty="0">
                <a:solidFill>
                  <a:schemeClr val="tx1"/>
                </a:solidFill>
                <a:ea typeface="宋体" panose="02010600030101010101" pitchFamily="2" charset="-122"/>
              </a:rPr>
              <a:t>5</a:t>
            </a:r>
            <a:r>
              <a:rPr lang="zh-CN" altLang="en-US" sz="2400" dirty="0">
                <a:solidFill>
                  <a:schemeClr val="tx1"/>
                </a:solidFill>
                <a:ea typeface="宋体" panose="02010600030101010101" pitchFamily="2" charset="-122"/>
              </a:rPr>
              <a:t>便士</a:t>
            </a:r>
          </a:p>
          <a:p>
            <a:pPr marL="342900" indent="-342900">
              <a:lnSpc>
                <a:spcPct val="110000"/>
              </a:lnSpc>
              <a:spcBef>
                <a:spcPct val="0"/>
              </a:spcBef>
              <a:buSzTx/>
              <a:buFont typeface="Arial" panose="020B0604020202020204" pitchFamily="34" charset="0"/>
              <a:buChar char="•"/>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美金类</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Dollar</a:t>
            </a:r>
            <a:r>
              <a:rPr lang="zh-CN" altLang="en-US" sz="2400" dirty="0">
                <a:solidFill>
                  <a:schemeClr val="tx1"/>
                </a:solidFill>
                <a:ea typeface="宋体" panose="02010600030101010101" pitchFamily="2" charset="-122"/>
              </a:rPr>
              <a:t>包含数据成员：</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美金、美分</a:t>
            </a:r>
            <a:r>
              <a:rPr lang="zh-CN" altLang="en-US" sz="2400" dirty="0">
                <a:solidFill>
                  <a:schemeClr val="tx1"/>
                </a:solidFill>
                <a:ea typeface="宋体" panose="02010600030101010101" pitchFamily="2" charset="-122"/>
              </a:rPr>
              <a:t>（都是整型），其中</a:t>
            </a:r>
            <a:r>
              <a:rPr lang="en-US" altLang="zh-CN" sz="2400" dirty="0">
                <a:solidFill>
                  <a:schemeClr val="tx1"/>
                </a:solidFill>
                <a:ea typeface="宋体" panose="02010600030101010101" pitchFamily="2" charset="-122"/>
              </a:rPr>
              <a:t>1</a:t>
            </a:r>
            <a:r>
              <a:rPr lang="zh-CN" altLang="en-US" sz="2400" dirty="0">
                <a:solidFill>
                  <a:schemeClr val="tx1"/>
                </a:solidFill>
                <a:ea typeface="宋体" panose="02010600030101010101" pitchFamily="2" charset="-122"/>
              </a:rPr>
              <a:t>美金等于</a:t>
            </a:r>
            <a:r>
              <a:rPr lang="en-US" altLang="zh-CN" sz="2400" dirty="0">
                <a:solidFill>
                  <a:schemeClr val="tx1"/>
                </a:solidFill>
                <a:ea typeface="宋体" panose="02010600030101010101" pitchFamily="2" charset="-122"/>
              </a:rPr>
              <a:t>100</a:t>
            </a:r>
            <a:r>
              <a:rPr lang="zh-CN" altLang="en-US" sz="2400" dirty="0">
                <a:solidFill>
                  <a:schemeClr val="tx1"/>
                </a:solidFill>
                <a:ea typeface="宋体" panose="02010600030101010101" pitchFamily="2" charset="-122"/>
              </a:rPr>
              <a:t>美分</a:t>
            </a:r>
          </a:p>
          <a:p>
            <a:pPr>
              <a:lnSpc>
                <a:spcPct val="110000"/>
              </a:lnSpc>
              <a:spcBef>
                <a:spcPct val="0"/>
              </a:spcBef>
              <a:buSzTx/>
              <a:buNone/>
            </a:pPr>
            <a:r>
              <a:rPr lang="zh-CN" altLang="en-US" sz="2400" dirty="0">
                <a:solidFill>
                  <a:schemeClr val="tx1"/>
                </a:solidFill>
                <a:ea typeface="宋体" panose="02010600030101010101" pitchFamily="2" charset="-122"/>
              </a:rPr>
              <a:t>        三个类都用</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友元方式实现输入输出重载</a:t>
            </a:r>
            <a:r>
              <a:rPr lang="zh-CN" altLang="en-US" sz="2400" dirty="0">
                <a:solidFill>
                  <a:schemeClr val="tx1"/>
                </a:solidFill>
                <a:ea typeface="宋体" panose="02010600030101010101" pitchFamily="2" charset="-122"/>
              </a:rPr>
              <a:t>，成员函数根据题目需要自行设计，不能新增数据成员。</a:t>
            </a:r>
          </a:p>
          <a:p>
            <a:pPr>
              <a:lnSpc>
                <a:spcPct val="110000"/>
              </a:lnSpc>
              <a:spcBef>
                <a:spcPct val="0"/>
              </a:spcBef>
              <a:buSzTx/>
              <a:buNone/>
            </a:pPr>
            <a:endParaRPr lang="zh-CN" altLang="en-US" sz="2800" dirty="0">
              <a:solidFill>
                <a:schemeClr val="tx1"/>
              </a:solidFill>
              <a:ea typeface="宋体" panose="02010600030101010101" pitchFamily="2" charset="-122"/>
            </a:endParaRPr>
          </a:p>
        </p:txBody>
      </p:sp>
    </p:spTree>
    <p:extLst>
      <p:ext uri="{BB962C8B-B14F-4D97-AF65-F5344CB8AC3E}">
        <p14:creationId xmlns:p14="http://schemas.microsoft.com/office/powerpoint/2010/main" val="3823384183"/>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7"/>
          <p:cNvSpPr>
            <a:spLocks noChangeArrowheads="1"/>
          </p:cNvSpPr>
          <p:nvPr/>
        </p:nvSpPr>
        <p:spPr bwMode="auto">
          <a:xfrm>
            <a:off x="1111568" y="1011237"/>
            <a:ext cx="7492259" cy="6284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000" dirty="0">
                <a:solidFill>
                  <a:srgbClr val="0070C0"/>
                </a:solidFill>
                <a:effectLst>
                  <a:outerShdw blurRad="38100" dist="38100" dir="2700000" algn="tl">
                    <a:srgbClr val="000000">
                      <a:alpha val="43137"/>
                    </a:srgbClr>
                  </a:outerShdw>
                </a:effectLst>
                <a:ea typeface="宋体" panose="02010600030101010101" pitchFamily="2" charset="-122"/>
              </a:rPr>
              <a:t>输入</a:t>
            </a:r>
          </a:p>
          <a:p>
            <a:pPr>
              <a:lnSpc>
                <a:spcPct val="110000"/>
              </a:lnSpc>
              <a:spcBef>
                <a:spcPct val="0"/>
              </a:spcBef>
              <a:buSzTx/>
              <a:buNone/>
            </a:pPr>
            <a:r>
              <a:rPr lang="zh-CN" altLang="en-US" sz="2000" dirty="0">
                <a:solidFill>
                  <a:schemeClr val="tx1"/>
                </a:solidFill>
                <a:ea typeface="宋体" panose="02010600030101010101" pitchFamily="2" charset="-122"/>
              </a:rPr>
              <a:t>第一行输入两个浮点数，表示英镑兑换人民币汇率、美金兑换人民币汇率</a:t>
            </a:r>
          </a:p>
          <a:p>
            <a:pPr>
              <a:lnSpc>
                <a:spcPct val="110000"/>
              </a:lnSpc>
              <a:spcBef>
                <a:spcPct val="0"/>
              </a:spcBef>
              <a:buSzTx/>
              <a:buNone/>
            </a:pPr>
            <a:r>
              <a:rPr lang="zh-CN" altLang="en-US" sz="2000" dirty="0">
                <a:solidFill>
                  <a:schemeClr val="tx1"/>
                </a:solidFill>
                <a:ea typeface="宋体" panose="02010600030101010101" pitchFamily="2" charset="-122"/>
              </a:rPr>
              <a:t>第二行输入一个美金对象的两个参数</a:t>
            </a:r>
          </a:p>
          <a:p>
            <a:pPr>
              <a:lnSpc>
                <a:spcPct val="110000"/>
              </a:lnSpc>
              <a:spcBef>
                <a:spcPct val="0"/>
              </a:spcBef>
              <a:buSzTx/>
              <a:buNone/>
            </a:pPr>
            <a:r>
              <a:rPr lang="zh-CN" altLang="en-US" sz="2000" dirty="0">
                <a:solidFill>
                  <a:schemeClr val="tx1"/>
                </a:solidFill>
                <a:ea typeface="宋体" panose="02010600030101010101" pitchFamily="2" charset="-122"/>
              </a:rPr>
              <a:t>第三行输入一个英镑对象的三个参数</a:t>
            </a:r>
          </a:p>
          <a:p>
            <a:pPr>
              <a:lnSpc>
                <a:spcPct val="110000"/>
              </a:lnSpc>
              <a:spcBef>
                <a:spcPct val="0"/>
              </a:spcBef>
              <a:buSzTx/>
              <a:buNone/>
            </a:pPr>
            <a:r>
              <a:rPr lang="zh-CN" altLang="en-US" sz="2000" dirty="0">
                <a:solidFill>
                  <a:srgbClr val="0070C0"/>
                </a:solidFill>
                <a:effectLst>
                  <a:outerShdw blurRad="38100" dist="38100" dir="2700000" algn="tl">
                    <a:srgbClr val="000000">
                      <a:alpha val="43137"/>
                    </a:srgbClr>
                  </a:outerShdw>
                </a:effectLst>
                <a:ea typeface="宋体" panose="02010600030101010101" pitchFamily="2" charset="-122"/>
              </a:rPr>
              <a:t>输出</a:t>
            </a:r>
          </a:p>
          <a:p>
            <a:pPr>
              <a:lnSpc>
                <a:spcPct val="110000"/>
              </a:lnSpc>
              <a:spcBef>
                <a:spcPct val="0"/>
              </a:spcBef>
              <a:buSzTx/>
              <a:buNone/>
            </a:pPr>
            <a:r>
              <a:rPr lang="zh-CN" altLang="en-US" sz="2000" dirty="0">
                <a:solidFill>
                  <a:schemeClr val="tx1"/>
                </a:solidFill>
                <a:ea typeface="宋体" panose="02010600030101010101" pitchFamily="2" charset="-122"/>
              </a:rPr>
              <a:t>共三行输出，输出美元换算后的人民币，英镑换算后的人民币，以及美元和英镑中的较大值。</a:t>
            </a:r>
          </a:p>
          <a:p>
            <a:pPr>
              <a:lnSpc>
                <a:spcPct val="110000"/>
              </a:lnSpc>
              <a:spcBef>
                <a:spcPct val="0"/>
              </a:spcBef>
              <a:buSzTx/>
              <a:buNone/>
            </a:pPr>
            <a:endParaRPr lang="zh-CN" altLang="en-US" sz="2000" dirty="0">
              <a:solidFill>
                <a:schemeClr val="tx1"/>
              </a:solidFill>
              <a:ea typeface="宋体" panose="02010600030101010101" pitchFamily="2" charset="-122"/>
            </a:endParaRPr>
          </a:p>
          <a:p>
            <a:pPr>
              <a:lnSpc>
                <a:spcPct val="110000"/>
              </a:lnSpc>
              <a:spcBef>
                <a:spcPct val="0"/>
              </a:spcBef>
              <a:buSzTx/>
              <a:buNone/>
            </a:pPr>
            <a:r>
              <a:rPr lang="zh-CN" altLang="en-US" sz="2000" dirty="0">
                <a:solidFill>
                  <a:srgbClr val="0070C0"/>
                </a:solidFill>
                <a:effectLst>
                  <a:outerShdw blurRad="38100" dist="38100" dir="2700000" algn="tl">
                    <a:srgbClr val="000000">
                      <a:alpha val="43137"/>
                    </a:srgbClr>
                  </a:outerShdw>
                </a:effectLst>
                <a:ea typeface="宋体" panose="02010600030101010101" pitchFamily="2" charset="-122"/>
              </a:rPr>
              <a:t>样例输入</a:t>
            </a:r>
          </a:p>
          <a:p>
            <a:pPr>
              <a:lnSpc>
                <a:spcPct val="110000"/>
              </a:lnSpc>
              <a:spcBef>
                <a:spcPct val="0"/>
              </a:spcBef>
              <a:buSzTx/>
              <a:buNone/>
            </a:pPr>
            <a:r>
              <a:rPr lang="en-US" altLang="zh-CN" sz="2000" dirty="0">
                <a:solidFill>
                  <a:schemeClr val="tx1"/>
                </a:solidFill>
                <a:ea typeface="宋体" panose="02010600030101010101" pitchFamily="2" charset="-122"/>
              </a:rPr>
              <a:t>8.77 6.3</a:t>
            </a:r>
          </a:p>
          <a:p>
            <a:pPr>
              <a:lnSpc>
                <a:spcPct val="110000"/>
              </a:lnSpc>
              <a:spcBef>
                <a:spcPct val="0"/>
              </a:spcBef>
              <a:buSzTx/>
              <a:buNone/>
            </a:pPr>
            <a:r>
              <a:rPr lang="en-US" altLang="zh-CN" sz="2000" dirty="0">
                <a:solidFill>
                  <a:schemeClr val="tx1"/>
                </a:solidFill>
                <a:ea typeface="宋体" panose="02010600030101010101" pitchFamily="2" charset="-122"/>
              </a:rPr>
              <a:t>87 28</a:t>
            </a:r>
          </a:p>
          <a:p>
            <a:pPr>
              <a:lnSpc>
                <a:spcPct val="110000"/>
              </a:lnSpc>
              <a:spcBef>
                <a:spcPct val="0"/>
              </a:spcBef>
              <a:buSzTx/>
              <a:buNone/>
            </a:pPr>
            <a:r>
              <a:rPr lang="en-US" altLang="zh-CN" sz="2000" dirty="0">
                <a:solidFill>
                  <a:schemeClr val="tx1"/>
                </a:solidFill>
                <a:ea typeface="宋体" panose="02010600030101010101" pitchFamily="2" charset="-122"/>
              </a:rPr>
              <a:t>69 18 2</a:t>
            </a:r>
          </a:p>
          <a:p>
            <a:pPr>
              <a:lnSpc>
                <a:spcPct val="110000"/>
              </a:lnSpc>
              <a:spcBef>
                <a:spcPct val="0"/>
              </a:spcBef>
              <a:buSzTx/>
              <a:buNone/>
            </a:pPr>
            <a:r>
              <a:rPr lang="zh-CN" altLang="en-US" sz="2000" dirty="0">
                <a:solidFill>
                  <a:srgbClr val="0070C0"/>
                </a:solidFill>
                <a:effectLst>
                  <a:outerShdw blurRad="38100" dist="38100" dir="2700000" algn="tl">
                    <a:srgbClr val="000000">
                      <a:alpha val="43137"/>
                    </a:srgbClr>
                  </a:outerShdw>
                </a:effectLst>
                <a:ea typeface="宋体" panose="02010600030101010101" pitchFamily="2" charset="-122"/>
              </a:rPr>
              <a:t>样例输出</a:t>
            </a:r>
          </a:p>
          <a:p>
            <a:pPr>
              <a:lnSpc>
                <a:spcPct val="110000"/>
              </a:lnSpc>
              <a:spcBef>
                <a:spcPct val="0"/>
              </a:spcBef>
              <a:buSzTx/>
              <a:buNone/>
            </a:pPr>
            <a:r>
              <a:rPr lang="en-US" altLang="zh-CN" sz="2000" dirty="0">
                <a:solidFill>
                  <a:schemeClr val="tx1"/>
                </a:solidFill>
                <a:ea typeface="宋体" panose="02010600030101010101" pitchFamily="2" charset="-122"/>
              </a:rPr>
              <a:t>87</a:t>
            </a:r>
            <a:r>
              <a:rPr lang="zh-CN" altLang="en-US" sz="2000" dirty="0">
                <a:solidFill>
                  <a:schemeClr val="tx1"/>
                </a:solidFill>
                <a:ea typeface="宋体" panose="02010600030101010101" pitchFamily="2" charset="-122"/>
              </a:rPr>
              <a:t>美元</a:t>
            </a:r>
            <a:r>
              <a:rPr lang="en-US" altLang="zh-CN" sz="2000" dirty="0">
                <a:solidFill>
                  <a:schemeClr val="tx1"/>
                </a:solidFill>
                <a:ea typeface="宋体" panose="02010600030101010101" pitchFamily="2" charset="-122"/>
              </a:rPr>
              <a:t>28</a:t>
            </a:r>
            <a:r>
              <a:rPr lang="zh-CN" altLang="en-US" sz="2000" dirty="0">
                <a:solidFill>
                  <a:schemeClr val="tx1"/>
                </a:solidFill>
                <a:ea typeface="宋体" panose="02010600030101010101" pitchFamily="2" charset="-122"/>
              </a:rPr>
              <a:t>美分</a:t>
            </a:r>
            <a:r>
              <a:rPr lang="en-US" altLang="zh-CN" sz="2000" dirty="0">
                <a:solidFill>
                  <a:schemeClr val="tx1"/>
                </a:solidFill>
                <a:ea typeface="宋体" panose="02010600030101010101" pitchFamily="2" charset="-122"/>
              </a:rPr>
              <a:t>=549</a:t>
            </a:r>
            <a:r>
              <a:rPr lang="zh-CN" altLang="en-US" sz="2000" dirty="0">
                <a:solidFill>
                  <a:schemeClr val="tx1"/>
                </a:solidFill>
                <a:ea typeface="宋体" panose="02010600030101010101" pitchFamily="2" charset="-122"/>
              </a:rPr>
              <a:t>元</a:t>
            </a:r>
            <a:r>
              <a:rPr lang="en-US" altLang="zh-CN" sz="2000" dirty="0">
                <a:solidFill>
                  <a:schemeClr val="tx1"/>
                </a:solidFill>
                <a:ea typeface="宋体" panose="02010600030101010101" pitchFamily="2" charset="-122"/>
              </a:rPr>
              <a:t>8</a:t>
            </a:r>
            <a:r>
              <a:rPr lang="zh-CN" altLang="en-US" sz="2000" dirty="0">
                <a:solidFill>
                  <a:schemeClr val="tx1"/>
                </a:solidFill>
                <a:ea typeface="宋体" panose="02010600030101010101" pitchFamily="2" charset="-122"/>
              </a:rPr>
              <a:t>角</a:t>
            </a:r>
            <a:r>
              <a:rPr lang="en-US" altLang="zh-CN" sz="2000" dirty="0">
                <a:solidFill>
                  <a:schemeClr val="tx1"/>
                </a:solidFill>
                <a:ea typeface="宋体" panose="02010600030101010101" pitchFamily="2" charset="-122"/>
              </a:rPr>
              <a:t>6</a:t>
            </a:r>
            <a:r>
              <a:rPr lang="zh-CN" altLang="en-US" sz="2000" dirty="0">
                <a:solidFill>
                  <a:schemeClr val="tx1"/>
                </a:solidFill>
                <a:ea typeface="宋体" panose="02010600030101010101" pitchFamily="2" charset="-122"/>
              </a:rPr>
              <a:t>分</a:t>
            </a:r>
          </a:p>
          <a:p>
            <a:pPr>
              <a:lnSpc>
                <a:spcPct val="110000"/>
              </a:lnSpc>
              <a:spcBef>
                <a:spcPct val="0"/>
              </a:spcBef>
              <a:buSzTx/>
              <a:buNone/>
            </a:pPr>
            <a:r>
              <a:rPr lang="en-US" altLang="zh-CN" sz="2000" dirty="0">
                <a:solidFill>
                  <a:schemeClr val="tx1"/>
                </a:solidFill>
                <a:ea typeface="宋体" panose="02010600030101010101" pitchFamily="2" charset="-122"/>
              </a:rPr>
              <a:t>69</a:t>
            </a:r>
            <a:r>
              <a:rPr lang="zh-CN" altLang="en-US" sz="2000" dirty="0">
                <a:solidFill>
                  <a:schemeClr val="tx1"/>
                </a:solidFill>
                <a:ea typeface="宋体" panose="02010600030101010101" pitchFamily="2" charset="-122"/>
              </a:rPr>
              <a:t>英镑</a:t>
            </a:r>
            <a:r>
              <a:rPr lang="en-US" altLang="zh-CN" sz="2000" dirty="0">
                <a:solidFill>
                  <a:schemeClr val="tx1"/>
                </a:solidFill>
                <a:ea typeface="宋体" panose="02010600030101010101" pitchFamily="2" charset="-122"/>
              </a:rPr>
              <a:t>18</a:t>
            </a:r>
            <a:r>
              <a:rPr lang="zh-CN" altLang="en-US" sz="2000" dirty="0">
                <a:solidFill>
                  <a:schemeClr val="tx1"/>
                </a:solidFill>
                <a:ea typeface="宋体" panose="02010600030101010101" pitchFamily="2" charset="-122"/>
              </a:rPr>
              <a:t>克朗</a:t>
            </a:r>
            <a:r>
              <a:rPr lang="en-US" altLang="zh-CN" sz="2000" dirty="0">
                <a:solidFill>
                  <a:schemeClr val="tx1"/>
                </a:solidFill>
                <a:ea typeface="宋体" panose="02010600030101010101" pitchFamily="2" charset="-122"/>
              </a:rPr>
              <a:t>2</a:t>
            </a:r>
            <a:r>
              <a:rPr lang="zh-CN" altLang="en-US" sz="2000" dirty="0">
                <a:solidFill>
                  <a:schemeClr val="tx1"/>
                </a:solidFill>
                <a:ea typeface="宋体" panose="02010600030101010101" pitchFamily="2" charset="-122"/>
              </a:rPr>
              <a:t>便士</a:t>
            </a:r>
            <a:r>
              <a:rPr lang="en-US" altLang="zh-CN" sz="2000" dirty="0">
                <a:solidFill>
                  <a:schemeClr val="tx1"/>
                </a:solidFill>
                <a:ea typeface="宋体" panose="02010600030101010101" pitchFamily="2" charset="-122"/>
              </a:rPr>
              <a:t>=613</a:t>
            </a:r>
            <a:r>
              <a:rPr lang="zh-CN" altLang="en-US" sz="2000" dirty="0">
                <a:solidFill>
                  <a:schemeClr val="tx1"/>
                </a:solidFill>
                <a:ea typeface="宋体" panose="02010600030101010101" pitchFamily="2" charset="-122"/>
              </a:rPr>
              <a:t>元</a:t>
            </a:r>
            <a:r>
              <a:rPr lang="en-US" altLang="zh-CN" sz="2000" dirty="0">
                <a:solidFill>
                  <a:schemeClr val="tx1"/>
                </a:solidFill>
                <a:ea typeface="宋体" panose="02010600030101010101" pitchFamily="2" charset="-122"/>
              </a:rPr>
              <a:t>2</a:t>
            </a:r>
            <a:r>
              <a:rPr lang="zh-CN" altLang="en-US" sz="2000" dirty="0">
                <a:solidFill>
                  <a:schemeClr val="tx1"/>
                </a:solidFill>
                <a:ea typeface="宋体" panose="02010600030101010101" pitchFamily="2" charset="-122"/>
              </a:rPr>
              <a:t>角</a:t>
            </a:r>
            <a:r>
              <a:rPr lang="en-US" altLang="zh-CN" sz="2000" dirty="0">
                <a:solidFill>
                  <a:schemeClr val="tx1"/>
                </a:solidFill>
                <a:ea typeface="宋体" panose="02010600030101010101" pitchFamily="2" charset="-122"/>
              </a:rPr>
              <a:t>0</a:t>
            </a:r>
            <a:r>
              <a:rPr lang="zh-CN" altLang="en-US" sz="2000" dirty="0">
                <a:solidFill>
                  <a:schemeClr val="tx1"/>
                </a:solidFill>
                <a:ea typeface="宋体" panose="02010600030101010101" pitchFamily="2" charset="-122"/>
              </a:rPr>
              <a:t>分</a:t>
            </a:r>
          </a:p>
          <a:p>
            <a:pPr>
              <a:lnSpc>
                <a:spcPct val="110000"/>
              </a:lnSpc>
              <a:spcBef>
                <a:spcPct val="0"/>
              </a:spcBef>
              <a:buSzTx/>
              <a:buNone/>
            </a:pPr>
            <a:r>
              <a:rPr lang="zh-CN" altLang="en-US" sz="2000" dirty="0">
                <a:solidFill>
                  <a:schemeClr val="tx1"/>
                </a:solidFill>
                <a:ea typeface="宋体" panose="02010600030101010101" pitchFamily="2" charset="-122"/>
              </a:rPr>
              <a:t>较大值</a:t>
            </a:r>
            <a:r>
              <a:rPr lang="en-US" altLang="zh-CN" sz="2000" dirty="0">
                <a:solidFill>
                  <a:schemeClr val="tx1"/>
                </a:solidFill>
                <a:ea typeface="宋体" panose="02010600030101010101" pitchFamily="2" charset="-122"/>
              </a:rPr>
              <a:t>=69</a:t>
            </a:r>
            <a:r>
              <a:rPr lang="zh-CN" altLang="en-US" sz="2000" dirty="0">
                <a:solidFill>
                  <a:schemeClr val="tx1"/>
                </a:solidFill>
                <a:ea typeface="宋体" panose="02010600030101010101" pitchFamily="2" charset="-122"/>
              </a:rPr>
              <a:t>英镑</a:t>
            </a:r>
            <a:r>
              <a:rPr lang="en-US" altLang="zh-CN" sz="2000" dirty="0">
                <a:solidFill>
                  <a:schemeClr val="tx1"/>
                </a:solidFill>
                <a:ea typeface="宋体" panose="02010600030101010101" pitchFamily="2" charset="-122"/>
              </a:rPr>
              <a:t>18</a:t>
            </a:r>
            <a:r>
              <a:rPr lang="zh-CN" altLang="en-US" sz="2000" dirty="0">
                <a:solidFill>
                  <a:schemeClr val="tx1"/>
                </a:solidFill>
                <a:ea typeface="宋体" panose="02010600030101010101" pitchFamily="2" charset="-122"/>
              </a:rPr>
              <a:t>克朗</a:t>
            </a:r>
            <a:r>
              <a:rPr lang="en-US" altLang="zh-CN" sz="2000" dirty="0">
                <a:solidFill>
                  <a:schemeClr val="tx1"/>
                </a:solidFill>
                <a:ea typeface="宋体" panose="02010600030101010101" pitchFamily="2" charset="-122"/>
              </a:rPr>
              <a:t>2</a:t>
            </a:r>
            <a:r>
              <a:rPr lang="zh-CN" altLang="en-US" sz="2000" dirty="0">
                <a:solidFill>
                  <a:schemeClr val="tx1"/>
                </a:solidFill>
                <a:ea typeface="宋体" panose="02010600030101010101" pitchFamily="2" charset="-122"/>
              </a:rPr>
              <a:t>便士</a:t>
            </a:r>
            <a:endParaRPr lang="en-US" altLang="zh-CN" sz="2000" dirty="0">
              <a:solidFill>
                <a:schemeClr val="tx1"/>
              </a:solidFill>
              <a:ea typeface="宋体" panose="02010600030101010101" pitchFamily="2" charset="-122"/>
            </a:endParaRPr>
          </a:p>
          <a:p>
            <a:pPr>
              <a:lnSpc>
                <a:spcPct val="110000"/>
              </a:lnSpc>
              <a:spcBef>
                <a:spcPct val="0"/>
              </a:spcBef>
              <a:buSzTx/>
              <a:buNone/>
            </a:pPr>
            <a:endParaRPr lang="zh-CN" altLang="en-US" sz="2800" dirty="0">
              <a:solidFill>
                <a:schemeClr val="tx1"/>
              </a:solidFill>
              <a:ea typeface="宋体" panose="02010600030101010101" pitchFamily="2" charset="-122"/>
            </a:endParaRPr>
          </a:p>
        </p:txBody>
      </p:sp>
    </p:spTree>
    <p:extLst>
      <p:ext uri="{BB962C8B-B14F-4D97-AF65-F5344CB8AC3E}">
        <p14:creationId xmlns:p14="http://schemas.microsoft.com/office/powerpoint/2010/main" val="4029180388"/>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40466" y="6396335"/>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2" name="object 2"/>
          <p:cNvSpPr txBox="1">
            <a:spLocks noGrp="1"/>
          </p:cNvSpPr>
          <p:nvPr>
            <p:ph type="title"/>
          </p:nvPr>
        </p:nvSpPr>
        <p:spPr>
          <a:xfrm>
            <a:off x="2747294" y="2602195"/>
            <a:ext cx="4907541" cy="826805"/>
          </a:xfrm>
          <a:prstGeom prst="rect">
            <a:avLst/>
          </a:prstGeom>
        </p:spPr>
        <p:txBody>
          <a:bodyPr vert="horz" wrap="square" lIns="0" tIns="270169" rIns="0" bIns="0" rtlCol="0">
            <a:spAutoFit/>
          </a:bodyPr>
          <a:lstStyle/>
          <a:p>
            <a:r>
              <a:rPr lang="en-US" altLang="zh-CN" sz="3600" dirty="0">
                <a:ea typeface="宋体" charset="-122"/>
              </a:rPr>
              <a:t>3</a:t>
            </a:r>
            <a:r>
              <a:rPr lang="zh-CN" altLang="en-US" sz="3600" dirty="0">
                <a:ea typeface="宋体" charset="-122"/>
              </a:rPr>
              <a:t>、函数模板和类模板</a:t>
            </a:r>
            <a:endParaRPr lang="en-US" altLang="zh-CN" sz="3600" dirty="0">
              <a:ea typeface="宋体" charset="-122"/>
            </a:endParaRPr>
          </a:p>
        </p:txBody>
      </p:sp>
    </p:spTree>
    <p:extLst>
      <p:ext uri="{BB962C8B-B14F-4D97-AF65-F5344CB8AC3E}">
        <p14:creationId xmlns:p14="http://schemas.microsoft.com/office/powerpoint/2010/main" val="2106100190"/>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728000"/>
            <a:ext cx="7481899"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模板指</a:t>
            </a:r>
            <a:r>
              <a:rPr lang="en-US" altLang="zh-CN" sz="2800" dirty="0">
                <a:solidFill>
                  <a:schemeClr val="tx1"/>
                </a:solidFill>
                <a:ea typeface="宋体" panose="02010600030101010101" pitchFamily="2" charset="-122"/>
              </a:rPr>
              <a:t>C++</a:t>
            </a:r>
            <a:r>
              <a:rPr lang="zh-CN" altLang="en-US" sz="2800" dirty="0">
                <a:solidFill>
                  <a:schemeClr val="tx1"/>
                </a:solidFill>
                <a:ea typeface="宋体" panose="02010600030101010101" pitchFamily="2" charset="-122"/>
              </a:rPr>
              <a:t>能够将</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数据类型</a:t>
            </a:r>
            <a:r>
              <a:rPr lang="zh-CN" altLang="en-US" sz="2800" dirty="0">
                <a:solidFill>
                  <a:schemeClr val="tx1"/>
                </a:solidFill>
                <a:ea typeface="宋体" panose="02010600030101010101" pitchFamily="2" charset="-122"/>
              </a:rPr>
              <a:t>作为一个</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可变化</a:t>
            </a:r>
            <a:endPar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endParaRPr>
          </a:p>
          <a:p>
            <a:pPr>
              <a:lnSpc>
                <a:spcPct val="110000"/>
              </a:lnSpc>
              <a:spcBef>
                <a:spcPct val="0"/>
              </a:spcBef>
              <a:buSzTx/>
              <a:buNone/>
            </a:pP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的</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数据类型形参</a:t>
            </a:r>
            <a:r>
              <a:rPr lang="zh-CN" altLang="en-US" sz="2800" dirty="0">
                <a:solidFill>
                  <a:schemeClr val="tx1"/>
                </a:solidFill>
                <a:ea typeface="宋体" panose="02010600030101010101" pitchFamily="2" charset="-122"/>
              </a:rPr>
              <a:t>进行定义的功能。</a:t>
            </a:r>
          </a:p>
        </p:txBody>
      </p:sp>
      <p:sp>
        <p:nvSpPr>
          <p:cNvPr id="6" name="Rectangle 9"/>
          <p:cNvSpPr txBox="1">
            <a:spLocks noChangeArrowheads="1"/>
          </p:cNvSpPr>
          <p:nvPr/>
        </p:nvSpPr>
        <p:spPr bwMode="auto">
          <a:xfrm>
            <a:off x="1080000" y="1044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1. </a:t>
            </a:r>
            <a:r>
              <a:rPr lang="zh-CN" altLang="en-US" dirty="0">
                <a:ea typeface="宋体" panose="02010600030101010101" pitchFamily="2" charset="-122"/>
              </a:rPr>
              <a:t>模板的概念</a:t>
            </a:r>
          </a:p>
          <a:p>
            <a:pPr marL="0" indent="0" eaLnBrk="1" hangingPunct="1">
              <a:buClr>
                <a:schemeClr val="accent2"/>
              </a:buClr>
              <a:buNone/>
            </a:pPr>
            <a:endParaRPr lang="en-US" altLang="zh-CN" sz="3000" dirty="0">
              <a:ea typeface="宋体" panose="02010600030101010101" pitchFamily="2" charset="-122"/>
            </a:endParaRPr>
          </a:p>
        </p:txBody>
      </p:sp>
      <p:sp>
        <p:nvSpPr>
          <p:cNvPr id="9" name="Rectangle 77"/>
          <p:cNvSpPr>
            <a:spLocks noChangeArrowheads="1"/>
          </p:cNvSpPr>
          <p:nvPr/>
        </p:nvSpPr>
        <p:spPr bwMode="auto">
          <a:xfrm>
            <a:off x="1116000" y="2808000"/>
            <a:ext cx="7481899"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模板就是将</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类型</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参数化</a:t>
            </a:r>
            <a:r>
              <a:rPr lang="zh-CN" altLang="en-US" sz="2800" dirty="0">
                <a:solidFill>
                  <a:schemeClr val="tx1"/>
                </a:solidFill>
                <a:ea typeface="宋体" panose="02010600030101010101" pitchFamily="2" charset="-122"/>
              </a:rPr>
              <a:t>。</a:t>
            </a:r>
          </a:p>
        </p:txBody>
      </p:sp>
      <p:sp>
        <p:nvSpPr>
          <p:cNvPr id="10" name="Rectangle 77"/>
          <p:cNvSpPr>
            <a:spLocks noChangeArrowheads="1"/>
          </p:cNvSpPr>
          <p:nvPr/>
        </p:nvSpPr>
        <p:spPr bwMode="auto">
          <a:xfrm>
            <a:off x="1116000" y="3456000"/>
            <a:ext cx="7481899"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模板的类型：</a:t>
            </a:r>
            <a:endParaRPr lang="en-US" altLang="zh-CN" sz="2800" dirty="0">
              <a:solidFill>
                <a:schemeClr val="tx1"/>
              </a:solidFill>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函数</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模板</a:t>
            </a:r>
          </a:p>
          <a:p>
            <a:pPr lvl="1">
              <a:lnSpc>
                <a:spcPct val="110000"/>
              </a:lnSpc>
              <a:spcBef>
                <a:spcPct val="0"/>
              </a:spcBef>
              <a:buSzTx/>
              <a:buFont typeface="Wingdings" pitchFamily="2" charset="2"/>
              <a:buChar char="Ø"/>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类</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模板</a:t>
            </a:r>
          </a:p>
        </p:txBody>
      </p:sp>
      <p:sp>
        <p:nvSpPr>
          <p:cNvPr id="7" name="Text Box 6">
            <a:extLst>
              <a:ext uri="{FF2B5EF4-FFF2-40B4-BE49-F238E27FC236}">
                <a16:creationId xmlns:a16="http://schemas.microsoft.com/office/drawing/2014/main" id="{7A88C05F-8B86-4C5E-AD40-64CCF8EE5197}"/>
              </a:ext>
            </a:extLst>
          </p:cNvPr>
          <p:cNvSpPr txBox="1">
            <a:spLocks noChangeArrowheads="1"/>
          </p:cNvSpPr>
          <p:nvPr/>
        </p:nvSpPr>
        <p:spPr bwMode="auto">
          <a:xfrm>
            <a:off x="1101232" y="211905"/>
            <a:ext cx="7572867" cy="812530"/>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一、模板的概念</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656000"/>
            <a:ext cx="7815350"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在函数声明中</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包含有参数化数据类型</a:t>
            </a:r>
            <a:r>
              <a:rPr lang="zh-CN" altLang="en-US" sz="2800" dirty="0">
                <a:solidFill>
                  <a:schemeClr val="tx1"/>
                </a:solidFill>
                <a:ea typeface="宋体" panose="02010600030101010101" pitchFamily="2" charset="-122"/>
              </a:rPr>
              <a:t>的函数。</a:t>
            </a:r>
          </a:p>
          <a:p>
            <a:pPr lvl="1">
              <a:lnSpc>
                <a:spcPct val="110000"/>
              </a:lnSpc>
              <a:spcBef>
                <a:spcPct val="0"/>
              </a:spcBef>
              <a:buSzTx/>
              <a:buFont typeface="Wingdings" pitchFamily="2" charset="2"/>
              <a:buChar char="Ø"/>
            </a:pPr>
            <a:r>
              <a:rPr lang="zh-CN" altLang="en-US" sz="2400" dirty="0">
                <a:solidFill>
                  <a:schemeClr val="tx1"/>
                </a:solidFill>
                <a:ea typeface="宋体" panose="02010600030101010101" pitchFamily="2" charset="-122"/>
              </a:rPr>
              <a:t>函数模板表示的是</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对不同数据类型数据</a:t>
            </a:r>
            <a:r>
              <a:rPr lang="zh-CN" altLang="en-US" sz="2400" dirty="0">
                <a:solidFill>
                  <a:schemeClr val="tx1"/>
                </a:solidFill>
                <a:ea typeface="宋体" panose="02010600030101010101" pitchFamily="2" charset="-122"/>
              </a:rPr>
              <a:t>进行</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相同</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lvl="1">
              <a:lnSpc>
                <a:spcPct val="110000"/>
              </a:lnSpc>
              <a:spcBef>
                <a:spcPct val="0"/>
              </a:spcBef>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处理</a:t>
            </a:r>
            <a:r>
              <a:rPr lang="zh-CN" altLang="en-US" sz="2400" dirty="0">
                <a:solidFill>
                  <a:schemeClr val="tx1"/>
                </a:solidFill>
                <a:ea typeface="宋体" panose="02010600030101010101" pitchFamily="2" charset="-122"/>
              </a:rPr>
              <a:t>的一类函数。</a:t>
            </a:r>
          </a:p>
        </p:txBody>
      </p:sp>
      <p:sp>
        <p:nvSpPr>
          <p:cNvPr id="8" name="Rectangle 77"/>
          <p:cNvSpPr>
            <a:spLocks noChangeArrowheads="1"/>
          </p:cNvSpPr>
          <p:nvPr/>
        </p:nvSpPr>
        <p:spPr bwMode="auto">
          <a:xfrm>
            <a:off x="1116000" y="3132000"/>
            <a:ext cx="7570800"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函数模板的一般定义形式 ：</a:t>
            </a:r>
          </a:p>
        </p:txBody>
      </p:sp>
      <p:sp>
        <p:nvSpPr>
          <p:cNvPr id="6" name="Rectangle 9"/>
          <p:cNvSpPr txBox="1">
            <a:spLocks noChangeArrowheads="1"/>
          </p:cNvSpPr>
          <p:nvPr/>
        </p:nvSpPr>
        <p:spPr bwMode="auto">
          <a:xfrm>
            <a:off x="1080000" y="1044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1. </a:t>
            </a:r>
            <a:r>
              <a:rPr lang="zh-CN" altLang="en-US" dirty="0">
                <a:ea typeface="宋体" panose="02010600030101010101" pitchFamily="2" charset="-122"/>
              </a:rPr>
              <a:t>函数模板的定义</a:t>
            </a:r>
          </a:p>
          <a:p>
            <a:pPr marL="0" indent="0" eaLnBrk="1" hangingPunct="1">
              <a:buClr>
                <a:schemeClr val="accent2"/>
              </a:buClr>
              <a:buNone/>
            </a:pPr>
            <a:endParaRPr lang="en-US" altLang="zh-CN" sz="3000" dirty="0">
              <a:ea typeface="宋体" panose="02010600030101010101" pitchFamily="2" charset="-122"/>
            </a:endParaRPr>
          </a:p>
        </p:txBody>
      </p:sp>
      <p:sp>
        <p:nvSpPr>
          <p:cNvPr id="7" name="AutoShape 52"/>
          <p:cNvSpPr>
            <a:spLocks noChangeArrowheads="1"/>
          </p:cNvSpPr>
          <p:nvPr/>
        </p:nvSpPr>
        <p:spPr bwMode="gray">
          <a:xfrm>
            <a:off x="1668620" y="3708000"/>
            <a:ext cx="5582786" cy="2484922"/>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template &lt;</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class T1, class T2,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&gt;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返回值类型  函数名</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形式参数表</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函数体    </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a:t>
            </a:r>
          </a:p>
        </p:txBody>
      </p:sp>
      <p:sp>
        <p:nvSpPr>
          <p:cNvPr id="9" name="Text Box 6">
            <a:extLst>
              <a:ext uri="{FF2B5EF4-FFF2-40B4-BE49-F238E27FC236}">
                <a16:creationId xmlns:a16="http://schemas.microsoft.com/office/drawing/2014/main" id="{641BFC7C-898A-42D8-9804-9E393303EBF4}"/>
              </a:ext>
            </a:extLst>
          </p:cNvPr>
          <p:cNvSpPr txBox="1">
            <a:spLocks noChangeArrowheads="1"/>
          </p:cNvSpPr>
          <p:nvPr/>
        </p:nvSpPr>
        <p:spPr bwMode="auto">
          <a:xfrm>
            <a:off x="1101232" y="2119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二、函数模板</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094733" y="1655832"/>
            <a:ext cx="7634597" cy="198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在调用函数模板时，编译器</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根据实参的类型</a:t>
            </a:r>
            <a:r>
              <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rPr>
              <a:t>自动确定</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模板实际参数类型</a:t>
            </a:r>
            <a:r>
              <a:rPr lang="zh-CN" altLang="en-US" sz="2800" dirty="0">
                <a:solidFill>
                  <a:schemeClr val="tx1"/>
                </a:solidFill>
                <a:ea typeface="宋体" panose="02010600030101010101" pitchFamily="2" charset="-122"/>
              </a:rPr>
              <a:t>，</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对函数模板</a:t>
            </a:r>
            <a:r>
              <a:rPr lang="zh-CN" altLang="en-US" sz="2800" dirty="0">
                <a:solidFill>
                  <a:schemeClr val="tx1"/>
                </a:solidFill>
                <a:ea typeface="宋体" panose="02010600030101010101" pitchFamily="2" charset="-122"/>
              </a:rPr>
              <a:t>进行</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实例化</a:t>
            </a:r>
            <a:r>
              <a:rPr lang="zh-CN" altLang="en-US" sz="2800" dirty="0">
                <a:solidFill>
                  <a:schemeClr val="tx1"/>
                </a:solidFill>
                <a:ea typeface="宋体" panose="02010600030101010101" pitchFamily="2" charset="-122"/>
              </a:rPr>
              <a:t>，即生成处理确定类型的函数，并调用它 。</a:t>
            </a:r>
          </a:p>
        </p:txBody>
      </p:sp>
      <p:sp>
        <p:nvSpPr>
          <p:cNvPr id="6" name="Rectangle 9"/>
          <p:cNvSpPr txBox="1">
            <a:spLocks noChangeArrowheads="1"/>
          </p:cNvSpPr>
          <p:nvPr/>
        </p:nvSpPr>
        <p:spPr bwMode="auto">
          <a:xfrm>
            <a:off x="1080000" y="1044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2. </a:t>
            </a:r>
            <a:r>
              <a:rPr lang="zh-CN" altLang="en-US" dirty="0">
                <a:ea typeface="宋体" panose="02010600030101010101" pitchFamily="2" charset="-122"/>
              </a:rPr>
              <a:t>函数模板的调用</a:t>
            </a:r>
          </a:p>
          <a:p>
            <a:pPr marL="0" indent="0" eaLnBrk="1" hangingPunct="1">
              <a:buClr>
                <a:schemeClr val="accent2"/>
              </a:buClr>
              <a:buNone/>
            </a:pPr>
            <a:endParaRPr lang="en-US" altLang="zh-CN" sz="3000" dirty="0">
              <a:ea typeface="宋体" panose="02010600030101010101" pitchFamily="2" charset="-122"/>
            </a:endParaRPr>
          </a:p>
        </p:txBody>
      </p:sp>
      <p:sp>
        <p:nvSpPr>
          <p:cNvPr id="9" name="Text Box 36"/>
          <p:cNvSpPr txBox="1">
            <a:spLocks noChangeArrowheads="1"/>
          </p:cNvSpPr>
          <p:nvPr/>
        </p:nvSpPr>
        <p:spPr bwMode="auto">
          <a:xfrm>
            <a:off x="1234831" y="5633583"/>
            <a:ext cx="6739587" cy="424732"/>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0070C0"/>
                </a:solidFill>
                <a:latin typeface="Times New Roman" pitchFamily="18" charset="0"/>
              </a:rPr>
              <a:t>函数模板</a:t>
            </a:r>
            <a:r>
              <a:rPr lang="zh-CN" altLang="en-US" sz="2400" dirty="0">
                <a:solidFill>
                  <a:srgbClr val="000000"/>
                </a:solidFill>
                <a:latin typeface="Times New Roman" pitchFamily="18" charset="0"/>
              </a:rPr>
              <a:t>的调用格式与</a:t>
            </a:r>
            <a:r>
              <a:rPr lang="zh-CN" altLang="en-US" sz="2400" dirty="0">
                <a:solidFill>
                  <a:srgbClr val="0070C0"/>
                </a:solidFill>
                <a:effectLst>
                  <a:outerShdw blurRad="38100" dist="38100" dir="2700000" algn="tl">
                    <a:srgbClr val="000000">
                      <a:alpha val="43137"/>
                    </a:srgbClr>
                  </a:outerShdw>
                </a:effectLst>
                <a:latin typeface="Times New Roman" pitchFamily="18" charset="0"/>
              </a:rPr>
              <a:t>普通函数</a:t>
            </a:r>
            <a:r>
              <a:rPr lang="zh-CN" altLang="en-US" sz="2400" dirty="0">
                <a:solidFill>
                  <a:srgbClr val="000000"/>
                </a:solidFill>
                <a:latin typeface="Times New Roman" pitchFamily="18" charset="0"/>
              </a:rPr>
              <a:t>的调用格式</a:t>
            </a:r>
            <a:r>
              <a:rPr lang="zh-CN" altLang="en-US" sz="2400" dirty="0">
                <a:solidFill>
                  <a:srgbClr val="C00000"/>
                </a:solidFill>
                <a:effectLst>
                  <a:outerShdw blurRad="38100" dist="38100" dir="2700000" algn="tl">
                    <a:srgbClr val="000000">
                      <a:alpha val="43137"/>
                    </a:srgbClr>
                  </a:outerShdw>
                </a:effectLst>
                <a:latin typeface="Times New Roman" pitchFamily="18" charset="0"/>
              </a:rPr>
              <a:t>相同</a:t>
            </a:r>
          </a:p>
        </p:txBody>
      </p:sp>
      <p:sp>
        <p:nvSpPr>
          <p:cNvPr id="10" name="Rectangle 6"/>
          <p:cNvSpPr>
            <a:spLocks noChangeArrowheads="1"/>
          </p:cNvSpPr>
          <p:nvPr/>
        </p:nvSpPr>
        <p:spPr bwMode="auto">
          <a:xfrm>
            <a:off x="1245432" y="3633823"/>
            <a:ext cx="7239349" cy="1569660"/>
          </a:xfrm>
          <a:prstGeom prst="rect">
            <a:avLst/>
          </a:prstGeom>
          <a:solidFill>
            <a:srgbClr val="E1FFF7"/>
          </a:solidFill>
          <a:ln w="38100">
            <a:solidFill>
              <a:srgbClr val="008000"/>
            </a:solidFill>
            <a:miter lim="800000"/>
            <a:headEnd/>
            <a:tailEnd/>
          </a:ln>
        </p:spPr>
        <p:txBody>
          <a:bodyPr wrap="square">
            <a:spAutoFit/>
          </a:bodyPr>
          <a:lstStyle/>
          <a:p>
            <a:pPr eaLnBrk="1" hangingPunct="1"/>
            <a:r>
              <a:rPr lang="fr-FR" altLang="zh-CN" sz="2400" dirty="0">
                <a:solidFill>
                  <a:srgbClr val="0070C0"/>
                </a:solidFill>
                <a:effectLst>
                  <a:outerShdw blurRad="38100" dist="38100" dir="2700000" algn="tl">
                    <a:srgbClr val="000000">
                      <a:alpha val="43137"/>
                    </a:srgbClr>
                  </a:outerShdw>
                </a:effectLst>
              </a:rPr>
              <a:t>  int i, j, k;</a:t>
            </a:r>
          </a:p>
          <a:p>
            <a:pPr eaLnBrk="1" hangingPunct="1"/>
            <a:r>
              <a:rPr lang="fr-FR" altLang="zh-CN" sz="2400" dirty="0">
                <a:solidFill>
                  <a:srgbClr val="0070C0"/>
                </a:solidFill>
                <a:effectLst>
                  <a:outerShdw blurRad="38100" dist="38100" dir="2700000" algn="tl">
                    <a:srgbClr val="000000">
                      <a:alpha val="43137"/>
                    </a:srgbClr>
                  </a:outerShdw>
                </a:effectLst>
              </a:rPr>
              <a:t>  MY_CLASS obj1, obj2, obj3;</a:t>
            </a:r>
          </a:p>
          <a:p>
            <a:pPr eaLnBrk="1" hangingPunct="1"/>
            <a:r>
              <a:rPr lang="fr-FR" altLang="zh-CN" sz="2400" dirty="0">
                <a:solidFill>
                  <a:srgbClr val="0070C0"/>
                </a:solidFill>
                <a:effectLst>
                  <a:outerShdw blurRad="38100" dist="38100" dir="2700000" algn="tl">
                    <a:srgbClr val="000000">
                      <a:alpha val="43137"/>
                    </a:srgbClr>
                  </a:outerShdw>
                </a:effectLst>
              </a:rPr>
              <a:t>  k=Max(i, j);    	</a:t>
            </a:r>
            <a:r>
              <a:rPr lang="fr-FR" altLang="zh-CN" sz="2000" dirty="0">
                <a:effectLst>
                  <a:outerShdw blurRad="38100" dist="38100" dir="2700000" algn="tl">
                    <a:srgbClr val="000000">
                      <a:alpha val="43137"/>
                    </a:srgbClr>
                  </a:outerShdw>
                </a:effectLst>
              </a:rPr>
              <a:t>             //</a:t>
            </a:r>
            <a:r>
              <a:rPr lang="zh-CN" altLang="en-US" sz="2000" dirty="0">
                <a:effectLst>
                  <a:outerShdw blurRad="38100" dist="38100" dir="2700000" algn="tl">
                    <a:srgbClr val="000000">
                      <a:alpha val="43137"/>
                    </a:srgbClr>
                  </a:outerShdw>
                </a:effectLst>
              </a:rPr>
              <a:t>实际参数为整数类型</a:t>
            </a:r>
            <a:r>
              <a:rPr lang="fr-FR" altLang="zh-CN" sz="2000" dirty="0">
                <a:effectLst>
                  <a:outerShdw blurRad="38100" dist="38100" dir="2700000" algn="tl">
                    <a:srgbClr val="000000">
                      <a:alpha val="43137"/>
                    </a:srgbClr>
                  </a:outerShdw>
                </a:effectLst>
              </a:rPr>
              <a:t>int</a:t>
            </a:r>
          </a:p>
          <a:p>
            <a:pPr eaLnBrk="1" hangingPunct="1"/>
            <a:r>
              <a:rPr lang="fr-FR" altLang="zh-CN" sz="2400" dirty="0">
                <a:solidFill>
                  <a:srgbClr val="0070C0"/>
                </a:solidFill>
                <a:effectLst>
                  <a:outerShdw blurRad="38100" dist="38100" dir="2700000" algn="tl">
                    <a:srgbClr val="000000">
                      <a:alpha val="43137"/>
                    </a:srgbClr>
                  </a:outerShdw>
                </a:effectLst>
              </a:rPr>
              <a:t>  obj3=Max(obj1, obj2);   </a:t>
            </a:r>
            <a:r>
              <a:rPr lang="fr-FR" altLang="zh-CN" sz="2000" dirty="0">
                <a:effectLst>
                  <a:outerShdw blurRad="38100" dist="38100" dir="2700000" algn="tl">
                    <a:srgbClr val="000000">
                      <a:alpha val="43137"/>
                    </a:srgbClr>
                  </a:outerShdw>
                </a:effectLst>
              </a:rPr>
              <a:t> //</a:t>
            </a:r>
            <a:r>
              <a:rPr lang="zh-CN" altLang="en-US" sz="2000" dirty="0">
                <a:effectLst>
                  <a:outerShdw blurRad="38100" dist="38100" dir="2700000" algn="tl">
                    <a:srgbClr val="000000">
                      <a:alpha val="43137"/>
                    </a:srgbClr>
                  </a:outerShdw>
                </a:effectLst>
              </a:rPr>
              <a:t>实际参数为类型</a:t>
            </a:r>
            <a:r>
              <a:rPr lang="fr-FR" altLang="zh-CN" sz="2000" dirty="0">
                <a:effectLst>
                  <a:outerShdw blurRad="38100" dist="38100" dir="2700000" algn="tl">
                    <a:srgbClr val="000000">
                      <a:alpha val="43137"/>
                    </a:srgbClr>
                  </a:outerShdw>
                </a:effectLst>
              </a:rPr>
              <a:t>MY_CLASS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out)">
                                      <p:cBhvr>
                                        <p:cTn id="15" dur="500"/>
                                        <p:tgtEl>
                                          <p:spTgt spid="9"/>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animBg="1" autoUpdateAnimBg="0"/>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0" name="Rectangle 77"/>
          <p:cNvSpPr>
            <a:spLocks noChangeArrowheads="1"/>
          </p:cNvSpPr>
          <p:nvPr/>
        </p:nvSpPr>
        <p:spPr bwMode="auto">
          <a:xfrm>
            <a:off x="1103300" y="4190100"/>
            <a:ext cx="7507300"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400050" lvl="2" indent="0">
              <a:lnSpc>
                <a:spcPct val="110000"/>
              </a:lnSpc>
              <a:spcBef>
                <a:spcPct val="0"/>
              </a:spcBef>
              <a:buClr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派生类新增</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成员函数</a:t>
            </a:r>
            <a:r>
              <a:rPr lang="zh-CN" altLang="en-US" sz="2800" dirty="0">
                <a:solidFill>
                  <a:srgbClr val="000000"/>
                </a:solidFill>
                <a:ea typeface="宋体" panose="02010600030101010101" pitchFamily="2" charset="-122"/>
              </a:rPr>
              <a:t>：</a:t>
            </a:r>
            <a:endParaRPr lang="en-US" altLang="zh-CN" sz="2800" dirty="0">
              <a:solidFill>
                <a:srgbClr val="000000"/>
              </a:solidFill>
              <a:ea typeface="宋体" panose="02010600030101010101" pitchFamily="2" charset="-122"/>
            </a:endParaRPr>
          </a:p>
          <a:p>
            <a:pPr marL="857250" lvl="3" indent="0">
              <a:lnSpc>
                <a:spcPct val="110000"/>
              </a:lnSpc>
              <a:spcBef>
                <a:spcPct val="0"/>
              </a:spcBef>
              <a:buClrTx/>
              <a:buFont typeface="Wingdings" pitchFamily="2" charset="2"/>
              <a:buChar char="Ø"/>
            </a:pPr>
            <a:r>
              <a:rPr lang="zh-CN" altLang="en-US" sz="2400" dirty="0">
                <a:solidFill>
                  <a:srgbClr val="000000"/>
                </a:solidFill>
                <a:ea typeface="宋体" panose="02010600030101010101" pitchFamily="2" charset="-122"/>
              </a:rPr>
              <a:t>访问</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sz="2400" dirty="0">
                <a:solidFill>
                  <a:srgbClr val="000000"/>
                </a:solidFill>
                <a:ea typeface="宋体" panose="02010600030101010101" pitchFamily="2" charset="-122"/>
              </a:rPr>
              <a:t>的</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保护成员</a:t>
            </a:r>
            <a:r>
              <a:rPr lang="zh-CN" altLang="en-US" sz="2400" dirty="0">
                <a:solidFill>
                  <a:srgbClr val="000000"/>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公有成员</a:t>
            </a:r>
          </a:p>
        </p:txBody>
      </p:sp>
      <p:graphicFrame>
        <p:nvGraphicFramePr>
          <p:cNvPr id="20" name="表格 19"/>
          <p:cNvGraphicFramePr>
            <a:graphicFrameLocks noGrp="1"/>
          </p:cNvGraphicFramePr>
          <p:nvPr/>
        </p:nvGraphicFramePr>
        <p:xfrm>
          <a:off x="1780332" y="1371600"/>
          <a:ext cx="1440160" cy="1959992"/>
        </p:xfrm>
        <a:graphic>
          <a:graphicData uri="http://schemas.openxmlformats.org/drawingml/2006/table">
            <a:tbl>
              <a:tblPr firstRow="1" bandRow="1"/>
              <a:tblGrid>
                <a:gridCol w="1440160">
                  <a:extLst>
                    <a:ext uri="{9D8B030D-6E8A-4147-A177-3AD203B41FA5}">
                      <a16:colId xmlns:a16="http://schemas.microsoft.com/office/drawing/2014/main" val="20000"/>
                    </a:ext>
                  </a:extLst>
                </a:gridCol>
              </a:tblGrid>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en-US" altLang="zh-CN" sz="2400" dirty="0">
                          <a:solidFill>
                            <a:schemeClr val="tx1"/>
                          </a:solidFill>
                          <a:latin typeface="宋体" panose="02010600030101010101" pitchFamily="2" charset="-122"/>
                          <a:ea typeface="宋体" panose="02010600030101010101" pitchFamily="2" charset="-122"/>
                        </a:rPr>
                        <a:t>  </a:t>
                      </a:r>
                      <a:r>
                        <a:rPr lang="zh-CN" altLang="en-US" sz="2400" b="1" baseline="0" dirty="0">
                          <a:solidFill>
                            <a:schemeClr val="tx1"/>
                          </a:solidFill>
                          <a:latin typeface="宋体" panose="02010600030101010101" pitchFamily="2" charset="-122"/>
                          <a:ea typeface="宋体" panose="02010600030101010101" pitchFamily="2" charset="-122"/>
                        </a:rPr>
                        <a:t>基类</a:t>
                      </a:r>
                      <a:endParaRPr lang="zh-CN" altLang="en-US" sz="2400" b="1" dirty="0">
                        <a:solidFill>
                          <a:schemeClr val="tx1"/>
                        </a:solidFill>
                        <a:latin typeface="宋体" panose="02010600030101010101" pitchFamily="2" charset="-122"/>
                        <a:ea typeface="宋体" panose="0201060003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私有成员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007E39"/>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保护成员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公有成员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1" name="表格 20"/>
          <p:cNvGraphicFramePr>
            <a:graphicFrameLocks noGrp="1"/>
          </p:cNvGraphicFramePr>
          <p:nvPr/>
        </p:nvGraphicFramePr>
        <p:xfrm>
          <a:off x="5867776" y="1372878"/>
          <a:ext cx="1584176" cy="2442598"/>
        </p:xfrm>
        <a:graphic>
          <a:graphicData uri="http://schemas.openxmlformats.org/drawingml/2006/table">
            <a:tbl>
              <a:tblPr firstRow="1" bandRow="1"/>
              <a:tblGrid>
                <a:gridCol w="1584176">
                  <a:extLst>
                    <a:ext uri="{9D8B030D-6E8A-4147-A177-3AD203B41FA5}">
                      <a16:colId xmlns:a16="http://schemas.microsoft.com/office/drawing/2014/main" val="20000"/>
                    </a:ext>
                  </a:extLst>
                </a:gridCol>
              </a:tblGrid>
              <a:tr h="482606">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en-US" altLang="zh-CN" sz="2400" dirty="0">
                          <a:solidFill>
                            <a:schemeClr val="tx1"/>
                          </a:solidFill>
                          <a:latin typeface="宋体" panose="02010600030101010101" pitchFamily="2" charset="-122"/>
                          <a:ea typeface="宋体" panose="02010600030101010101" pitchFamily="2" charset="-122"/>
                        </a:rPr>
                        <a:t> </a:t>
                      </a:r>
                      <a:r>
                        <a:rPr lang="zh-CN" altLang="en-US" sz="2400" b="1" baseline="0" dirty="0">
                          <a:solidFill>
                            <a:schemeClr val="tx1"/>
                          </a:solidFill>
                          <a:latin typeface="宋体" panose="02010600030101010101" pitchFamily="2" charset="-122"/>
                          <a:ea typeface="宋体" panose="02010600030101010101" pitchFamily="2" charset="-122"/>
                        </a:rPr>
                        <a:t>派生类</a:t>
                      </a:r>
                      <a:endParaRPr lang="zh-CN" altLang="en-US" sz="2400" b="1" dirty="0">
                        <a:solidFill>
                          <a:schemeClr val="tx1"/>
                        </a:solidFill>
                        <a:latin typeface="宋体" panose="02010600030101010101" pitchFamily="2" charset="-122"/>
                        <a:ea typeface="宋体" panose="0201060003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C0C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不可访问</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007E39"/>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保护成员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007E39"/>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保护成员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FFC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新增成员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22" name="右大括号 21"/>
          <p:cNvSpPr/>
          <p:nvPr/>
        </p:nvSpPr>
        <p:spPr>
          <a:xfrm>
            <a:off x="3292500" y="1891432"/>
            <a:ext cx="72008" cy="1440160"/>
          </a:xfrm>
          <a:prstGeom prst="rightBrace">
            <a:avLst/>
          </a:prstGeom>
          <a:no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w="0">
                <a:solidFill>
                  <a:sysClr val="windowText" lastClr="000000"/>
                </a:solidFill>
              </a:ln>
              <a:solidFill>
                <a:srgbClr val="2DA2BF"/>
              </a:solidFill>
              <a:effectLst>
                <a:outerShdw blurRad="38100" dist="25400" dir="5400000" algn="ctr" rotWithShape="0">
                  <a:srgbClr val="6E747A">
                    <a:alpha val="43000"/>
                  </a:srgbClr>
                </a:outerShdw>
              </a:effectLst>
              <a:uLnTx/>
              <a:uFillTx/>
              <a:latin typeface="Lucida Sans Unicode"/>
              <a:ea typeface="黑体"/>
              <a:cs typeface="+mn-cs"/>
            </a:endParaRPr>
          </a:p>
        </p:txBody>
      </p:sp>
      <p:sp>
        <p:nvSpPr>
          <p:cNvPr id="23" name="左大括号 22"/>
          <p:cNvSpPr/>
          <p:nvPr/>
        </p:nvSpPr>
        <p:spPr>
          <a:xfrm>
            <a:off x="5747714" y="1876934"/>
            <a:ext cx="55320" cy="1440160"/>
          </a:xfrm>
          <a:prstGeom prst="leftBrace">
            <a:avLst/>
          </a:prstGeom>
          <a:no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Lucida Sans Unicode"/>
              <a:ea typeface="黑体"/>
              <a:cs typeface="+mn-cs"/>
            </a:endParaRPr>
          </a:p>
        </p:txBody>
      </p:sp>
      <p:cxnSp>
        <p:nvCxnSpPr>
          <p:cNvPr id="24" name="直接箭头连接符 23"/>
          <p:cNvCxnSpPr/>
          <p:nvPr/>
        </p:nvCxnSpPr>
        <p:spPr>
          <a:xfrm flipH="1">
            <a:off x="3580532" y="2594259"/>
            <a:ext cx="1872208" cy="0"/>
          </a:xfrm>
          <a:prstGeom prst="straightConnector1">
            <a:avLst/>
          </a:prstGeom>
          <a:noFill/>
          <a:ln w="19050" cap="flat" cmpd="sng" algn="ctr">
            <a:solidFill>
              <a:sysClr val="windowText" lastClr="000000"/>
            </a:solidFill>
            <a:prstDash val="solid"/>
            <a:tailEnd type="triangle"/>
          </a:ln>
          <a:effectLst/>
        </p:spPr>
      </p:cxnSp>
      <p:sp>
        <p:nvSpPr>
          <p:cNvPr id="25" name="文本框 12"/>
          <p:cNvSpPr txBox="1"/>
          <p:nvPr/>
        </p:nvSpPr>
        <p:spPr>
          <a:xfrm>
            <a:off x="3556000" y="2107456"/>
            <a:ext cx="1866900" cy="400110"/>
          </a:xfrm>
          <a:prstGeom prst="rect">
            <a:avLst/>
          </a:prstGeom>
          <a:noFill/>
        </p:spPr>
        <p:txBody>
          <a:bodyPr wrap="square" rtlCol="0">
            <a:spAutoFit/>
          </a:bodyPr>
          <a:lstStyle/>
          <a:p>
            <a:r>
              <a:rPr lang="en-US" altLang="zh-CN" sz="2000" dirty="0">
                <a:latin typeface="宋体" panose="02010600030101010101" pitchFamily="2" charset="-122"/>
                <a:ea typeface="宋体" panose="02010600030101010101" pitchFamily="2" charset="-122"/>
              </a:rPr>
              <a:t>protected</a:t>
            </a:r>
            <a:r>
              <a:rPr lang="zh-CN" altLang="en-US" sz="2000" b="1" dirty="0">
                <a:latin typeface="宋体" panose="02010600030101010101" pitchFamily="2" charset="-122"/>
                <a:ea typeface="宋体" panose="02010600030101010101" pitchFamily="2" charset="-122"/>
              </a:rPr>
              <a:t>派生</a:t>
            </a:r>
          </a:p>
        </p:txBody>
      </p:sp>
      <p:sp>
        <p:nvSpPr>
          <p:cNvPr id="26" name="Rectangle 77"/>
          <p:cNvSpPr>
            <a:spLocks noChangeArrowheads="1"/>
          </p:cNvSpPr>
          <p:nvPr/>
        </p:nvSpPr>
        <p:spPr bwMode="auto">
          <a:xfrm>
            <a:off x="1128700" y="5403231"/>
            <a:ext cx="7507300"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400050" lvl="2" indent="0">
              <a:lnSpc>
                <a:spcPct val="110000"/>
              </a:lnSpc>
              <a:spcBef>
                <a:spcPct val="0"/>
              </a:spcBef>
              <a:buClr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对象</a:t>
            </a:r>
            <a:r>
              <a:rPr lang="zh-CN" altLang="en-US" sz="2800" dirty="0">
                <a:solidFill>
                  <a:srgbClr val="000000"/>
                </a:solidFill>
                <a:ea typeface="宋体" panose="02010600030101010101" pitchFamily="2" charset="-122"/>
              </a:rPr>
              <a:t>：</a:t>
            </a:r>
            <a:endParaRPr lang="en-US" altLang="zh-CN" sz="2800" dirty="0">
              <a:solidFill>
                <a:srgbClr val="000000"/>
              </a:solidFill>
              <a:ea typeface="宋体" panose="02010600030101010101" pitchFamily="2" charset="-122"/>
            </a:endParaRPr>
          </a:p>
          <a:p>
            <a:pPr marL="857250" lvl="3" indent="0">
              <a:lnSpc>
                <a:spcPct val="110000"/>
              </a:lnSpc>
              <a:spcBef>
                <a:spcPct val="0"/>
              </a:spcBef>
              <a:buClrTx/>
              <a:buFont typeface="Wingdings" pitchFamily="2" charset="2"/>
              <a:buChar char="Ø"/>
            </a:pPr>
            <a:r>
              <a:rPr lang="zh-CN" altLang="en-US" sz="2400" dirty="0">
                <a:solidFill>
                  <a:srgbClr val="000000"/>
                </a:solidFill>
                <a:ea typeface="宋体" panose="02010600030101010101" pitchFamily="2" charset="-122"/>
              </a:rPr>
              <a:t>访问</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派生类新增</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公有成员</a:t>
            </a:r>
          </a:p>
        </p:txBody>
      </p:sp>
      <p:sp>
        <p:nvSpPr>
          <p:cNvPr id="11" name="Rectangle 72">
            <a:extLst>
              <a:ext uri="{FF2B5EF4-FFF2-40B4-BE49-F238E27FC236}">
                <a16:creationId xmlns:a16="http://schemas.microsoft.com/office/drawing/2014/main" id="{58268944-4C64-4BA0-8B06-4657654C0C92}"/>
              </a:ext>
            </a:extLst>
          </p:cNvPr>
          <p:cNvSpPr>
            <a:spLocks noGrp="1" noChangeArrowheads="1"/>
          </p:cNvSpPr>
          <p:nvPr>
            <p:ph type="title"/>
          </p:nvPr>
        </p:nvSpPr>
        <p:spPr>
          <a:xfrm>
            <a:off x="1055688" y="65088"/>
            <a:ext cx="7958137" cy="1011237"/>
          </a:xfrm>
        </p:spPr>
        <p:txBody>
          <a:bodyPr/>
          <a:lstStyle/>
          <a:p>
            <a:pPr eaLnBrk="1" hangingPunct="1"/>
            <a:r>
              <a:rPr lang="en-US" altLang="zh-CN" sz="3600" dirty="0">
                <a:latin typeface="宋体" panose="02010600030101010101" pitchFamily="2" charset="-122"/>
                <a:ea typeface="宋体" panose="02010600030101010101" pitchFamily="2" charset="-122"/>
              </a:rPr>
              <a:t>2.</a:t>
            </a:r>
            <a:r>
              <a:rPr lang="zh-CN" altLang="en-US" sz="3600" dirty="0">
                <a:latin typeface="宋体" panose="02010600030101010101" pitchFamily="2" charset="-122"/>
                <a:ea typeface="宋体" panose="02010600030101010101" pitchFamily="2" charset="-122"/>
              </a:rPr>
              <a:t>保护继承</a:t>
            </a:r>
            <a:endParaRPr lang="en-US" altLang="zh-CN" sz="3600"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687730"/>
            <a:ext cx="7519706"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514350" indent="-514350">
              <a:lnSpc>
                <a:spcPct val="110000"/>
              </a:lnSpc>
              <a:spcBef>
                <a:spcPct val="0"/>
              </a:spcBef>
              <a:buSzTx/>
              <a:buFont typeface="+mj-lt"/>
              <a:buAutoNum type="arabicPeriod"/>
            </a:pPr>
            <a:r>
              <a:rPr lang="zh-CN" altLang="en-US" sz="2800" dirty="0">
                <a:solidFill>
                  <a:schemeClr val="tx1"/>
                </a:solidFill>
                <a:ea typeface="宋体" panose="02010600030101010101" pitchFamily="2" charset="-122"/>
              </a:rPr>
              <a:t>没有把关键字</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class</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放在函数模板的每一个形式参数之前</a:t>
            </a:r>
            <a:r>
              <a:rPr lang="zh-CN" altLang="en-US" sz="2800" dirty="0">
                <a:solidFill>
                  <a:schemeClr val="tx1"/>
                </a:solidFill>
                <a:ea typeface="宋体" panose="02010600030101010101" pitchFamily="2" charset="-122"/>
              </a:rPr>
              <a:t>。</a:t>
            </a:r>
          </a:p>
        </p:txBody>
      </p:sp>
      <p:sp>
        <p:nvSpPr>
          <p:cNvPr id="6" name="Rectangle 9"/>
          <p:cNvSpPr txBox="1">
            <a:spLocks noChangeArrowheads="1"/>
          </p:cNvSpPr>
          <p:nvPr/>
        </p:nvSpPr>
        <p:spPr bwMode="auto">
          <a:xfrm>
            <a:off x="1080000" y="1044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3.</a:t>
            </a:r>
            <a:r>
              <a:rPr lang="zh-CN" altLang="en-US" dirty="0">
                <a:ea typeface="宋体" panose="02010600030101010101" pitchFamily="2" charset="-122"/>
              </a:rPr>
              <a:t>常见的模板设计错误</a:t>
            </a:r>
          </a:p>
          <a:p>
            <a:pPr marL="0" indent="0" eaLnBrk="1" hangingPunct="1">
              <a:buClr>
                <a:schemeClr val="accent2"/>
              </a:buClr>
              <a:buNone/>
            </a:pPr>
            <a:endParaRPr lang="en-US" altLang="zh-CN" sz="3000" dirty="0">
              <a:ea typeface="宋体" panose="02010600030101010101" pitchFamily="2" charset="-122"/>
            </a:endParaRPr>
          </a:p>
        </p:txBody>
      </p:sp>
      <p:sp>
        <p:nvSpPr>
          <p:cNvPr id="9" name="Rectangle 6"/>
          <p:cNvSpPr>
            <a:spLocks noChangeArrowheads="1"/>
          </p:cNvSpPr>
          <p:nvPr/>
        </p:nvSpPr>
        <p:spPr bwMode="auto">
          <a:xfrm>
            <a:off x="1740786" y="2853795"/>
            <a:ext cx="5638209" cy="1569660"/>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zh-CN" altLang="en-US" sz="2400" dirty="0">
                <a:effectLst>
                  <a:outerShdw blurRad="38100" dist="38100" dir="2700000" algn="tl">
                    <a:srgbClr val="000000">
                      <a:alpha val="43137"/>
                    </a:srgbClr>
                  </a:outerShdw>
                </a:effectLst>
              </a:rPr>
              <a:t>例：</a:t>
            </a:r>
            <a:endParaRPr lang="fr-FR" altLang="zh-CN" sz="2400" dirty="0">
              <a:effectLst>
                <a:outerShdw blurRad="38100" dist="38100" dir="2700000" algn="tl">
                  <a:srgbClr val="000000">
                    <a:alpha val="43137"/>
                  </a:srgbClr>
                </a:outerShdw>
              </a:effectLst>
            </a:endParaRPr>
          </a:p>
          <a:p>
            <a:pPr eaLnBrk="1" hangingPunct="1">
              <a:buNone/>
            </a:pPr>
            <a:r>
              <a:rPr lang="fr-FR" altLang="zh-CN" sz="2400" dirty="0">
                <a:solidFill>
                  <a:srgbClr val="C00000"/>
                </a:solidFill>
                <a:effectLst>
                  <a:outerShdw blurRad="38100" dist="38100" dir="2700000" algn="tl">
                    <a:srgbClr val="000000">
                      <a:alpha val="43137"/>
                    </a:srgbClr>
                  </a:outerShdw>
                </a:effectLst>
              </a:rPr>
              <a:t>template&lt;class T1,class T2&gt;  </a:t>
            </a:r>
            <a:r>
              <a:rPr lang="fr-FR" altLang="zh-CN" sz="2400" dirty="0">
                <a:effectLst>
                  <a:outerShdw blurRad="38100" dist="38100" dir="2700000" algn="tl">
                    <a:srgbClr val="000000">
                      <a:alpha val="43137"/>
                    </a:srgbClr>
                  </a:outerShdw>
                </a:effectLst>
              </a:rPr>
              <a:t>//ok</a:t>
            </a:r>
          </a:p>
          <a:p>
            <a:pPr eaLnBrk="1" hangingPunct="1">
              <a:buNone/>
            </a:pPr>
            <a:r>
              <a:rPr lang="fr-FR" altLang="zh-CN" sz="2400" dirty="0">
                <a:solidFill>
                  <a:srgbClr val="0070C0"/>
                </a:solidFill>
                <a:effectLst>
                  <a:outerShdw blurRad="38100" dist="38100" dir="2700000" algn="tl">
                    <a:srgbClr val="000000">
                      <a:alpha val="43137"/>
                    </a:srgbClr>
                  </a:outerShdw>
                </a:effectLst>
              </a:rPr>
              <a:t>template&lt; class T1, T2&gt;          </a:t>
            </a:r>
            <a:r>
              <a:rPr lang="fr-FR" altLang="zh-CN" sz="2400" dirty="0">
                <a:effectLst>
                  <a:outerShdw blurRad="38100" dist="38100" dir="2700000" algn="tl">
                    <a:srgbClr val="000000">
                      <a:alpha val="43137"/>
                    </a:srgbClr>
                  </a:outerShdw>
                </a:effectLst>
              </a:rPr>
              <a:t>//error</a:t>
            </a:r>
          </a:p>
          <a:p>
            <a:pPr eaLnBrk="1" hangingPunct="1">
              <a:buNone/>
            </a:pPr>
            <a:r>
              <a:rPr lang="fr-FR" altLang="zh-CN" sz="2400" dirty="0">
                <a:solidFill>
                  <a:srgbClr val="0070C0"/>
                </a:solidFill>
                <a:effectLst>
                  <a:outerShdw blurRad="38100" dist="38100" dir="2700000" algn="tl">
                    <a:srgbClr val="000000">
                      <a:alpha val="43137"/>
                    </a:srgbClr>
                  </a:outerShdw>
                </a:effectLst>
              </a:rPr>
              <a:t>template&lt; T1, T2&gt;                    </a:t>
            </a:r>
            <a:r>
              <a:rPr lang="fr-FR" altLang="zh-CN" sz="2400" dirty="0">
                <a:effectLst>
                  <a:outerShdw blurRad="38100" dist="38100" dir="2700000" algn="tl">
                    <a:srgbClr val="000000">
                      <a:alpha val="43137"/>
                    </a:srgbClr>
                  </a:outerShdw>
                </a:effectLst>
              </a:rPr>
              <a:t>//error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044000"/>
            <a:ext cx="7519706"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514350" lvl="1" indent="-514350">
              <a:lnSpc>
                <a:spcPct val="110000"/>
              </a:lnSpc>
              <a:spcBef>
                <a:spcPct val="0"/>
              </a:spcBef>
              <a:buClrTx/>
              <a:buSzTx/>
              <a:buNone/>
            </a:pPr>
            <a:r>
              <a:rPr lang="en-US" altLang="zh-CN" sz="2800" dirty="0">
                <a:solidFill>
                  <a:schemeClr val="tx1"/>
                </a:solidFill>
                <a:ea typeface="宋体" panose="02010600030101010101" pitchFamily="2" charset="-122"/>
              </a:rPr>
              <a:t>2.  </a:t>
            </a:r>
            <a:r>
              <a:rPr lang="zh-CN" altLang="en-US" dirty="0">
                <a:solidFill>
                  <a:schemeClr val="tx1"/>
                </a:solidFill>
                <a:ea typeface="宋体" panose="02010600030101010101" pitchFamily="2" charset="-122"/>
              </a:rPr>
              <a:t>函数模板中的某些</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形式参数</a:t>
            </a:r>
            <a:r>
              <a:rPr lang="zh-CN" altLang="en-US" dirty="0">
                <a:solidFill>
                  <a:schemeClr val="tx1"/>
                </a:solidFill>
                <a:ea typeface="宋体" panose="02010600030101010101" pitchFamily="2" charset="-122"/>
              </a:rPr>
              <a:t>，在后面的</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函数参数列表</a:t>
            </a:r>
            <a:r>
              <a:rPr lang="zh-CN" altLang="en-US" dirty="0">
                <a:solidFill>
                  <a:schemeClr val="tx1"/>
                </a:solidFill>
                <a:ea typeface="宋体" panose="02010600030101010101" pitchFamily="2" charset="-122"/>
              </a:rPr>
              <a:t>中没有被用到。</a:t>
            </a:r>
          </a:p>
        </p:txBody>
      </p:sp>
      <p:sp>
        <p:nvSpPr>
          <p:cNvPr id="5" name="Rectangle 6"/>
          <p:cNvSpPr>
            <a:spLocks noChangeArrowheads="1"/>
          </p:cNvSpPr>
          <p:nvPr/>
        </p:nvSpPr>
        <p:spPr bwMode="auto">
          <a:xfrm>
            <a:off x="1790700" y="2189600"/>
            <a:ext cx="4344286" cy="1938992"/>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zh-CN" altLang="en-US" sz="2400" dirty="0">
                <a:effectLst>
                  <a:outerShdw blurRad="38100" dist="38100" dir="2700000" algn="tl">
                    <a:srgbClr val="000000">
                      <a:alpha val="43137"/>
                    </a:srgbClr>
                  </a:outerShdw>
                </a:effectLst>
              </a:rPr>
              <a:t>例：</a:t>
            </a:r>
            <a:r>
              <a:rPr lang="en-US" altLang="zh-CN" sz="2400" dirty="0">
                <a:effectLst>
                  <a:outerShdw blurRad="38100" dist="38100" dir="2700000" algn="tl">
                    <a:srgbClr val="000000">
                      <a:alpha val="43137"/>
                    </a:srgbClr>
                  </a:outerShdw>
                </a:effectLst>
              </a:rPr>
              <a:t>template&lt;</a:t>
            </a:r>
            <a:r>
              <a:rPr lang="en-US" altLang="zh-CN" sz="2400" dirty="0">
                <a:solidFill>
                  <a:srgbClr val="C00000"/>
                </a:solidFill>
                <a:effectLst>
                  <a:outerShdw blurRad="38100" dist="38100" dir="2700000" algn="tl">
                    <a:srgbClr val="000000">
                      <a:alpha val="43137"/>
                    </a:srgbClr>
                  </a:outerShdw>
                </a:effectLst>
              </a:rPr>
              <a:t>class TYPE</a:t>
            </a:r>
            <a:r>
              <a:rPr lang="en-US" altLang="zh-CN" sz="2400" dirty="0">
                <a:effectLst>
                  <a:outerShdw blurRad="38100" dist="38100" dir="2700000" algn="tl">
                    <a:srgbClr val="000000">
                      <a:alpha val="43137"/>
                    </a:srgbClr>
                  </a:outerShdw>
                </a:effectLst>
              </a:rPr>
              <a:t>&gt;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C00000"/>
                </a:solidFill>
                <a:effectLst>
                  <a:outerShdw blurRad="38100" dist="38100" dir="2700000" algn="tl">
                    <a:srgbClr val="000000">
                      <a:alpha val="43137"/>
                    </a:srgbClr>
                  </a:outerShdw>
                </a:effectLst>
              </a:rPr>
              <a:t>TYPE*</a:t>
            </a:r>
            <a:r>
              <a:rPr lang="en-US" altLang="zh-CN" sz="2400" dirty="0">
                <a:effectLst>
                  <a:outerShdw blurRad="38100" dist="38100" dir="2700000" algn="tl">
                    <a:srgbClr val="000000">
                      <a:alpha val="43137"/>
                    </a:srgbClr>
                  </a:outerShdw>
                </a:effectLst>
              </a:rPr>
              <a:t> </a:t>
            </a:r>
            <a:r>
              <a:rPr lang="en-US" altLang="zh-CN" sz="2400" dirty="0" err="1">
                <a:solidFill>
                  <a:srgbClr val="0070C0"/>
                </a:solidFill>
                <a:effectLst>
                  <a:outerShdw blurRad="38100" dist="38100" dir="2700000" algn="tl">
                    <a:srgbClr val="000000">
                      <a:alpha val="43137"/>
                    </a:srgbClr>
                  </a:outerShdw>
                </a:effectLst>
              </a:rPr>
              <a:t>func</a:t>
            </a:r>
            <a:r>
              <a:rPr lang="en-US" altLang="zh-CN" sz="2400" dirty="0">
                <a:effectLst>
                  <a:outerShdw blurRad="38100" dist="38100" dir="2700000" algn="tl">
                    <a:srgbClr val="000000">
                      <a:alpha val="43137"/>
                    </a:srgbClr>
                  </a:outerShdw>
                </a:effectLst>
              </a:rPr>
              <a:t>( ){...}</a:t>
            </a:r>
          </a:p>
          <a:p>
            <a:pPr eaLnBrk="1" hangingPunct="1">
              <a:buNone/>
            </a:pP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solidFill>
                  <a:srgbClr val="C00000"/>
                </a:solidFill>
                <a:effectLst>
                  <a:outerShdw blurRad="38100" dist="38100" dir="2700000" algn="tl">
                    <a:srgbClr val="000000">
                      <a:alpha val="43137"/>
                    </a:srgbClr>
                  </a:outerShdw>
                </a:effectLst>
              </a:rPr>
              <a:t>        </a:t>
            </a:r>
            <a:r>
              <a:rPr lang="en-US" altLang="zh-CN" sz="2400" dirty="0" err="1">
                <a:solidFill>
                  <a:srgbClr val="C00000"/>
                </a:solidFill>
                <a:effectLst>
                  <a:outerShdw blurRad="38100" dist="38100" dir="2700000" algn="tl">
                    <a:srgbClr val="000000">
                      <a:alpha val="43137"/>
                    </a:srgbClr>
                  </a:outerShdw>
                </a:effectLst>
              </a:rPr>
              <a:t>int</a:t>
            </a:r>
            <a:r>
              <a:rPr lang="en-US" altLang="zh-CN" sz="2400" dirty="0">
                <a:solidFill>
                  <a:srgbClr val="C00000"/>
                </a:solidFill>
                <a:effectLst>
                  <a:outerShdw blurRad="38100" dist="38100" dir="2700000" algn="tl">
                    <a:srgbClr val="000000">
                      <a:alpha val="43137"/>
                    </a:srgbClr>
                  </a:outerShdw>
                </a:effectLst>
              </a:rPr>
              <a:t> main()</a:t>
            </a:r>
          </a:p>
          <a:p>
            <a:pPr eaLnBrk="1" hangingPunct="1">
              <a:buNone/>
            </a:pPr>
            <a:r>
              <a:rPr lang="en-US" altLang="zh-CN" sz="2400" dirty="0">
                <a:effectLst>
                  <a:outerShdw blurRad="38100" dist="38100" dir="2700000" algn="tl">
                    <a:srgbClr val="000000">
                      <a:alpha val="43137"/>
                    </a:srgbClr>
                  </a:outerShdw>
                </a:effectLst>
              </a:rPr>
              <a:t>       {   char* s = </a:t>
            </a:r>
            <a:r>
              <a:rPr lang="en-US" altLang="zh-CN" sz="2400" dirty="0" err="1">
                <a:solidFill>
                  <a:srgbClr val="0070C0"/>
                </a:solidFill>
                <a:effectLst>
                  <a:outerShdw blurRad="38100" dist="38100" dir="2700000" algn="tl">
                    <a:srgbClr val="000000">
                      <a:alpha val="43137"/>
                    </a:srgbClr>
                  </a:outerShdw>
                </a:effectLst>
              </a:rPr>
              <a:t>func</a:t>
            </a:r>
            <a:r>
              <a:rPr lang="en-US" altLang="zh-CN" sz="2400" dirty="0">
                <a:effectLst>
                  <a:outerShdw blurRad="38100" dist="38100" dir="2700000" algn="tl">
                    <a:srgbClr val="000000">
                      <a:alpha val="43137"/>
                    </a:srgbClr>
                  </a:outerShdw>
                </a:effectLst>
              </a:rPr>
              <a:t>(); }</a:t>
            </a:r>
            <a:endParaRPr lang="fr-FR" altLang="zh-CN" sz="2400" dirty="0">
              <a:effectLst>
                <a:outerShdw blurRad="38100" dist="38100" dir="2700000" algn="tl">
                  <a:srgbClr val="000000">
                    <a:alpha val="43137"/>
                  </a:srgbClr>
                </a:outerShdw>
              </a:effectLst>
            </a:endParaRPr>
          </a:p>
        </p:txBody>
      </p:sp>
      <p:sp>
        <p:nvSpPr>
          <p:cNvPr id="8" name="Text Box 36"/>
          <p:cNvSpPr txBox="1">
            <a:spLocks noChangeArrowheads="1"/>
          </p:cNvSpPr>
          <p:nvPr/>
        </p:nvSpPr>
        <p:spPr bwMode="auto">
          <a:xfrm>
            <a:off x="1565031" y="4909683"/>
            <a:ext cx="7032869" cy="1421928"/>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C00000"/>
                </a:solidFill>
                <a:effectLst>
                  <a:outerShdw blurRad="38100" dist="38100" dir="2700000" algn="tl">
                    <a:srgbClr val="000000">
                      <a:alpha val="43137"/>
                    </a:srgbClr>
                  </a:outerShdw>
                </a:effectLst>
                <a:latin typeface="Times New Roman" pitchFamily="18" charset="0"/>
              </a:rPr>
              <a:t>问题解析</a:t>
            </a:r>
            <a:r>
              <a:rPr lang="zh-CN" altLang="en-US" sz="2400" dirty="0">
                <a:solidFill>
                  <a:srgbClr val="000000"/>
                </a:solidFill>
                <a:effectLst>
                  <a:outerShdw blurRad="38100" dist="38100" dir="2700000" algn="tl">
                    <a:srgbClr val="000000">
                      <a:alpha val="43137"/>
                    </a:srgbClr>
                  </a:outerShdw>
                </a:effectLst>
                <a:latin typeface="Times New Roman" pitchFamily="18" charset="0"/>
              </a:rPr>
              <a:t>：</a:t>
            </a:r>
            <a:r>
              <a:rPr lang="zh-CN" altLang="en-US" sz="2400" dirty="0">
                <a:solidFill>
                  <a:srgbClr val="000000"/>
                </a:solidFill>
                <a:latin typeface="Times New Roman" pitchFamily="18" charset="0"/>
              </a:rPr>
              <a:t>尽管</a:t>
            </a:r>
            <a:r>
              <a:rPr lang="en-US" altLang="zh-CN" sz="2400" dirty="0" err="1">
                <a:solidFill>
                  <a:srgbClr val="000000"/>
                </a:solidFill>
                <a:latin typeface="Times New Roman" pitchFamily="18" charset="0"/>
              </a:rPr>
              <a:t>func</a:t>
            </a:r>
            <a:r>
              <a:rPr lang="en-US" altLang="zh-CN" sz="2400" dirty="0">
                <a:solidFill>
                  <a:srgbClr val="000000"/>
                </a:solidFill>
                <a:latin typeface="Times New Roman" pitchFamily="18" charset="0"/>
              </a:rPr>
              <a:t>( )</a:t>
            </a:r>
            <a:r>
              <a:rPr lang="zh-CN" altLang="en-US" sz="2400" dirty="0">
                <a:solidFill>
                  <a:srgbClr val="000000"/>
                </a:solidFill>
                <a:latin typeface="Times New Roman" pitchFamily="18" charset="0"/>
              </a:rPr>
              <a:t>的返回值用到了模板形参</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en-US" altLang="zh-CN" sz="2400" dirty="0">
                <a:solidFill>
                  <a:srgbClr val="000000"/>
                </a:solidFill>
                <a:latin typeface="Times New Roman" pitchFamily="18" charset="0"/>
              </a:rPr>
              <a:t>TYPE</a:t>
            </a:r>
            <a:r>
              <a:rPr lang="zh-CN" altLang="en-US" sz="2400" dirty="0">
                <a:solidFill>
                  <a:srgbClr val="000000"/>
                </a:solidFill>
                <a:latin typeface="Times New Roman" pitchFamily="18" charset="0"/>
              </a:rPr>
              <a:t>，但函数的</a:t>
            </a:r>
            <a:r>
              <a:rPr lang="zh-CN" altLang="en-US" sz="2400" dirty="0">
                <a:solidFill>
                  <a:srgbClr val="C00000"/>
                </a:solidFill>
                <a:effectLst>
                  <a:outerShdw blurRad="38100" dist="38100" dir="2700000" algn="tl">
                    <a:srgbClr val="000000">
                      <a:alpha val="43137"/>
                    </a:srgbClr>
                  </a:outerShdw>
                </a:effectLst>
                <a:latin typeface="Times New Roman" pitchFamily="18" charset="0"/>
              </a:rPr>
              <a:t>参数表</a:t>
            </a:r>
            <a:r>
              <a:rPr lang="zh-CN" altLang="en-US" sz="2400" dirty="0">
                <a:latin typeface="Times New Roman" pitchFamily="18" charset="0"/>
              </a:rPr>
              <a:t>中</a:t>
            </a:r>
            <a:r>
              <a:rPr lang="zh-CN" altLang="en-US" sz="2400" dirty="0">
                <a:solidFill>
                  <a:srgbClr val="000000"/>
                </a:solidFill>
                <a:latin typeface="Times New Roman" pitchFamily="18" charset="0"/>
              </a:rPr>
              <a:t>没有用到这个模板形参。</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zh-CN" altLang="en-US" sz="2400" dirty="0">
                <a:solidFill>
                  <a:srgbClr val="000000"/>
                </a:solidFill>
                <a:latin typeface="Times New Roman" pitchFamily="18" charset="0"/>
              </a:rPr>
              <a:t>在调用</a:t>
            </a:r>
            <a:r>
              <a:rPr lang="en-US" altLang="zh-CN" sz="2400" dirty="0" err="1">
                <a:solidFill>
                  <a:srgbClr val="000000"/>
                </a:solidFill>
                <a:latin typeface="Times New Roman" pitchFamily="18" charset="0"/>
              </a:rPr>
              <a:t>func</a:t>
            </a:r>
            <a:r>
              <a:rPr lang="en-US" altLang="zh-CN" sz="2400" dirty="0">
                <a:solidFill>
                  <a:srgbClr val="000000"/>
                </a:solidFill>
                <a:latin typeface="Times New Roman" pitchFamily="18" charset="0"/>
              </a:rPr>
              <a:t>()</a:t>
            </a:r>
            <a:r>
              <a:rPr lang="zh-CN" altLang="en-US" sz="2400" dirty="0">
                <a:solidFill>
                  <a:srgbClr val="000000"/>
                </a:solidFill>
                <a:latin typeface="Times New Roman" pitchFamily="18" charset="0"/>
              </a:rPr>
              <a:t>时，编译器无法根据实参确定究竟应</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zh-CN" altLang="en-US" sz="2400" dirty="0">
                <a:solidFill>
                  <a:srgbClr val="000000"/>
                </a:solidFill>
                <a:latin typeface="Times New Roman" pitchFamily="18" charset="0"/>
              </a:rPr>
              <a:t>该用什么具体的类型来代替模板参数</a:t>
            </a:r>
            <a:r>
              <a:rPr lang="en-US" altLang="zh-CN" sz="2400" dirty="0">
                <a:solidFill>
                  <a:srgbClr val="000000"/>
                </a:solidFill>
                <a:latin typeface="Times New Roman" pitchFamily="18" charset="0"/>
              </a:rPr>
              <a:t>TYPE</a:t>
            </a:r>
            <a:r>
              <a:rPr lang="zh-CN" altLang="en-US" sz="2400" dirty="0">
                <a:solidFill>
                  <a:srgbClr val="000000"/>
                </a:solidFill>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out)">
                                      <p:cBhvr>
                                        <p:cTn id="15" dur="500"/>
                                        <p:tgtEl>
                                          <p:spTgt spid="8"/>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animBg="1"/>
      <p:bldP spid="8"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687730"/>
            <a:ext cx="781535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在设计一个类时，将</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数据类型</a:t>
            </a:r>
            <a:r>
              <a:rPr lang="zh-CN" altLang="en-US" sz="2800" dirty="0">
                <a:solidFill>
                  <a:schemeClr val="tx1"/>
                </a:solidFill>
                <a:ea typeface="宋体" panose="02010600030101010101" pitchFamily="2" charset="-122"/>
              </a:rPr>
              <a:t>作为</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类的参数</a:t>
            </a:r>
            <a:r>
              <a:rPr lang="zh-CN" altLang="en-US" sz="2800" dirty="0">
                <a:solidFill>
                  <a:schemeClr val="tx1"/>
                </a:solidFill>
                <a:ea typeface="宋体" panose="02010600030101010101" pitchFamily="2" charset="-122"/>
              </a:rPr>
              <a:t>。</a:t>
            </a:r>
            <a:endParaRPr lang="zh-CN" altLang="en-US" sz="2400" dirty="0">
              <a:solidFill>
                <a:schemeClr val="tx1"/>
              </a:solidFill>
              <a:ea typeface="宋体" panose="02010600030101010101" pitchFamily="2" charset="-122"/>
            </a:endParaRPr>
          </a:p>
        </p:txBody>
      </p:sp>
      <p:sp>
        <p:nvSpPr>
          <p:cNvPr id="6" name="Rectangle 9"/>
          <p:cNvSpPr txBox="1">
            <a:spLocks noChangeArrowheads="1"/>
          </p:cNvSpPr>
          <p:nvPr/>
        </p:nvSpPr>
        <p:spPr bwMode="auto">
          <a:xfrm>
            <a:off x="1080000" y="1044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1. </a:t>
            </a:r>
            <a:r>
              <a:rPr lang="zh-CN" altLang="en-US" dirty="0">
                <a:ea typeface="宋体" panose="02010600030101010101" pitchFamily="2" charset="-122"/>
              </a:rPr>
              <a:t>类模板的含义</a:t>
            </a:r>
          </a:p>
          <a:p>
            <a:pPr marL="0" indent="0" eaLnBrk="1" hangingPunct="1">
              <a:buClr>
                <a:schemeClr val="accent2"/>
              </a:buClr>
              <a:buNone/>
            </a:pPr>
            <a:endParaRPr lang="en-US" altLang="zh-CN" sz="3000" dirty="0">
              <a:ea typeface="宋体" panose="02010600030101010101" pitchFamily="2" charset="-122"/>
            </a:endParaRPr>
          </a:p>
        </p:txBody>
      </p:sp>
      <p:sp>
        <p:nvSpPr>
          <p:cNvPr id="9" name="Rectangle 77"/>
          <p:cNvSpPr>
            <a:spLocks noChangeArrowheads="1"/>
          </p:cNvSpPr>
          <p:nvPr/>
        </p:nvSpPr>
        <p:spPr bwMode="auto">
          <a:xfrm>
            <a:off x="1116000" y="2268000"/>
            <a:ext cx="7748306"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作为</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参数的类型</a:t>
            </a:r>
            <a:r>
              <a:rPr lang="zh-CN" altLang="en-US" sz="2800" dirty="0">
                <a:solidFill>
                  <a:schemeClr val="tx1"/>
                </a:solidFill>
                <a:ea typeface="宋体" panose="02010600030101010101" pitchFamily="2" charset="-122"/>
              </a:rPr>
              <a:t>可以是</a:t>
            </a:r>
            <a:r>
              <a:rPr lang="en-US" altLang="zh-CN" sz="2800" dirty="0">
                <a:solidFill>
                  <a:schemeClr val="tx1"/>
                </a:solidFill>
                <a:ea typeface="宋体" panose="02010600030101010101" pitchFamily="2" charset="-122"/>
              </a:rPr>
              <a:t>C++</a:t>
            </a:r>
            <a:r>
              <a:rPr lang="zh-CN" altLang="en-US" sz="2800" dirty="0">
                <a:solidFill>
                  <a:schemeClr val="tx1"/>
                </a:solidFill>
                <a:ea typeface="宋体" panose="02010600030101010101" pitchFamily="2" charset="-122"/>
              </a:rPr>
              <a:t>语言提供的</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基本数</a:t>
            </a:r>
            <a:endPar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endParaRPr>
          </a:p>
          <a:p>
            <a:pPr>
              <a:lnSpc>
                <a:spcPct val="110000"/>
              </a:lnSpc>
              <a:spcBef>
                <a:spcPct val="0"/>
              </a:spcBef>
              <a:buSzTx/>
              <a:buNone/>
            </a:pP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据类型</a:t>
            </a:r>
            <a:r>
              <a:rPr lang="zh-CN" altLang="en-US" sz="2800" dirty="0">
                <a:solidFill>
                  <a:schemeClr val="tx1"/>
                </a:solidFill>
                <a:ea typeface="宋体" panose="02010600030101010101" pitchFamily="2" charset="-122"/>
              </a:rPr>
              <a:t>和</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复合数据类型</a:t>
            </a:r>
            <a:r>
              <a:rPr lang="zh-CN" altLang="en-US" sz="2800" dirty="0">
                <a:solidFill>
                  <a:schemeClr val="tx1"/>
                </a:solidFill>
                <a:ea typeface="宋体" panose="02010600030101010101" pitchFamily="2" charset="-122"/>
              </a:rPr>
              <a:t>，也可以是程序自定义</a:t>
            </a:r>
            <a:endParaRPr lang="en-US" altLang="zh-CN" sz="2800" dirty="0">
              <a:solidFill>
                <a:schemeClr val="tx1"/>
              </a:solidFill>
              <a:ea typeface="宋体" panose="02010600030101010101" pitchFamily="2" charset="-122"/>
            </a:endParaRPr>
          </a:p>
          <a:p>
            <a:pPr>
              <a:lnSpc>
                <a:spcPct val="110000"/>
              </a:lnSpc>
              <a:spcBef>
                <a:spcPct val="0"/>
              </a:spcBef>
              <a:buSzTx/>
              <a:buNone/>
            </a:pPr>
            <a:r>
              <a:rPr lang="en-US" altLang="zh-CN" sz="2800" dirty="0">
                <a:solidFill>
                  <a:schemeClr val="tx1"/>
                </a:solidFill>
                <a:ea typeface="宋体" panose="02010600030101010101" pitchFamily="2" charset="-122"/>
              </a:rPr>
              <a:t>    </a:t>
            </a:r>
            <a:r>
              <a:rPr lang="zh-CN" altLang="en-US" sz="2800" dirty="0">
                <a:solidFill>
                  <a:schemeClr val="tx1"/>
                </a:solidFill>
                <a:ea typeface="宋体" panose="02010600030101010101" pitchFamily="2" charset="-122"/>
              </a:rPr>
              <a:t>的</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类类型</a:t>
            </a:r>
            <a:r>
              <a:rPr lang="zh-CN" altLang="en-US" sz="2800" dirty="0">
                <a:solidFill>
                  <a:schemeClr val="tx1"/>
                </a:solidFill>
                <a:ea typeface="宋体" panose="02010600030101010101" pitchFamily="2" charset="-122"/>
              </a:rPr>
              <a:t>。</a:t>
            </a:r>
          </a:p>
        </p:txBody>
      </p:sp>
      <p:sp>
        <p:nvSpPr>
          <p:cNvPr id="5" name="Text Box 6">
            <a:extLst>
              <a:ext uri="{FF2B5EF4-FFF2-40B4-BE49-F238E27FC236}">
                <a16:creationId xmlns:a16="http://schemas.microsoft.com/office/drawing/2014/main" id="{1FBB7ECD-B225-4EB2-BC6D-876578A83A02}"/>
              </a:ext>
            </a:extLst>
          </p:cNvPr>
          <p:cNvSpPr txBox="1">
            <a:spLocks noChangeArrowheads="1"/>
          </p:cNvSpPr>
          <p:nvPr/>
        </p:nvSpPr>
        <p:spPr bwMode="auto">
          <a:xfrm>
            <a:off x="1101232" y="2119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三、类模板</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7" name="AutoShape 52"/>
          <p:cNvSpPr>
            <a:spLocks noChangeArrowheads="1"/>
          </p:cNvSpPr>
          <p:nvPr/>
        </p:nvSpPr>
        <p:spPr bwMode="gray">
          <a:xfrm>
            <a:off x="1260000" y="1800000"/>
            <a:ext cx="7527362" cy="24638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template &lt;class </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模板参数</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1</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class </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模板参数</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2</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class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类名字 </a:t>
            </a: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p>
        </p:txBody>
      </p:sp>
      <p:sp>
        <p:nvSpPr>
          <p:cNvPr id="6" name="标题 5"/>
          <p:cNvSpPr>
            <a:spLocks noGrp="1"/>
          </p:cNvSpPr>
          <p:nvPr>
            <p:ph type="title"/>
          </p:nvPr>
        </p:nvSpPr>
        <p:spPr>
          <a:xfrm>
            <a:off x="1055688" y="65088"/>
            <a:ext cx="8278812" cy="1011237"/>
          </a:xfrm>
        </p:spPr>
        <p:txBody>
          <a:bodyPr/>
          <a:lstStyle/>
          <a:p>
            <a:r>
              <a:rPr lang="zh-CN" altLang="en-US" sz="3600" dirty="0">
                <a:latin typeface="宋体" panose="02010600030101010101" pitchFamily="2" charset="-122"/>
                <a:ea typeface="宋体" panose="02010600030101010101" pitchFamily="2" charset="-122"/>
              </a:rPr>
              <a:t>类模板的定义形式</a:t>
            </a:r>
          </a:p>
        </p:txBody>
      </p:sp>
      <p:sp>
        <p:nvSpPr>
          <p:cNvPr id="10" name="Rectangle 77"/>
          <p:cNvSpPr>
            <a:spLocks noChangeArrowheads="1"/>
          </p:cNvSpPr>
          <p:nvPr/>
        </p:nvSpPr>
        <p:spPr bwMode="auto">
          <a:xfrm>
            <a:off x="1116000" y="4443400"/>
            <a:ext cx="7400679" cy="198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其中，用尖括号括起来的是</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模板形式参数表</a:t>
            </a:r>
            <a:r>
              <a:rPr lang="zh-CN" altLang="en-US" sz="2800" dirty="0">
                <a:solidFill>
                  <a:schemeClr val="tx1"/>
                </a:solidFill>
                <a:ea typeface="宋体" panose="02010600030101010101" pitchFamily="2" charset="-122"/>
              </a:rPr>
              <a:t>，它列出了类模板的每个模板形式参数，多个模板形式参数之间用</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逗号</a:t>
            </a:r>
            <a:r>
              <a:rPr lang="zh-CN" altLang="en-US" sz="2800" dirty="0">
                <a:solidFill>
                  <a:schemeClr val="tx1"/>
                </a:solidFill>
                <a:ea typeface="宋体" panose="02010600030101010101" pitchFamily="2" charset="-122"/>
              </a:rPr>
              <a:t>分隔开。每一个模板参数由保留字</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class</a:t>
            </a:r>
            <a:r>
              <a:rPr lang="zh-CN" altLang="en-US" sz="2800" dirty="0">
                <a:solidFill>
                  <a:schemeClr val="tx1"/>
                </a:solidFill>
                <a:ea typeface="宋体" panose="02010600030101010101" pitchFamily="2" charset="-122"/>
              </a:rPr>
              <a:t>引入。</a:t>
            </a:r>
          </a:p>
        </p:txBody>
      </p:sp>
      <p:sp>
        <p:nvSpPr>
          <p:cNvPr id="9" name="Rectangle 77"/>
          <p:cNvSpPr>
            <a:spLocks noChangeArrowheads="1"/>
          </p:cNvSpPr>
          <p:nvPr/>
        </p:nvSpPr>
        <p:spPr bwMode="auto">
          <a:xfrm>
            <a:off x="1116000" y="1116000"/>
            <a:ext cx="7400679" cy="529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声明格式为：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7" name="AutoShape 52"/>
          <p:cNvSpPr>
            <a:spLocks noChangeArrowheads="1"/>
          </p:cNvSpPr>
          <p:nvPr/>
        </p:nvSpPr>
        <p:spPr bwMode="gray">
          <a:xfrm>
            <a:off x="1272700" y="1304700"/>
            <a:ext cx="6340212" cy="24638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template &lt;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模板形参表</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&gt;</a:t>
            </a: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返回类型  </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类名</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类型名表</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&gt;::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函数名</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参数表</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成员函数体</a:t>
            </a: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p:txBody>
      </p:sp>
      <p:sp>
        <p:nvSpPr>
          <p:cNvPr id="6" name="标题 5"/>
          <p:cNvSpPr>
            <a:spLocks noGrp="1"/>
          </p:cNvSpPr>
          <p:nvPr>
            <p:ph type="title"/>
          </p:nvPr>
        </p:nvSpPr>
        <p:spPr>
          <a:xfrm>
            <a:off x="1055688" y="65088"/>
            <a:ext cx="8278812" cy="1011237"/>
          </a:xfrm>
        </p:spPr>
        <p:txBody>
          <a:bodyPr/>
          <a:lstStyle/>
          <a:p>
            <a:r>
              <a:rPr lang="zh-CN" altLang="en-US" sz="3600" dirty="0">
                <a:latin typeface="宋体" panose="02010600030101010101" pitchFamily="2" charset="-122"/>
                <a:ea typeface="宋体" panose="02010600030101010101" pitchFamily="2" charset="-122"/>
              </a:rPr>
              <a:t>类模板成员函数在类外定义的格式为：</a:t>
            </a:r>
          </a:p>
        </p:txBody>
      </p:sp>
      <p:sp>
        <p:nvSpPr>
          <p:cNvPr id="8" name="Text Box 36"/>
          <p:cNvSpPr txBox="1">
            <a:spLocks noChangeArrowheads="1"/>
          </p:cNvSpPr>
          <p:nvPr/>
        </p:nvSpPr>
        <p:spPr bwMode="auto">
          <a:xfrm>
            <a:off x="1313595" y="4322870"/>
            <a:ext cx="6763605" cy="867930"/>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800" dirty="0">
                <a:solidFill>
                  <a:srgbClr val="C00000"/>
                </a:solidFill>
                <a:effectLst>
                  <a:outerShdw blurRad="38100" dist="38100" dir="2700000" algn="tl">
                    <a:srgbClr val="000000">
                      <a:alpha val="43137"/>
                    </a:srgbClr>
                  </a:outerShdw>
                </a:effectLst>
                <a:latin typeface="Times New Roman" pitchFamily="18" charset="0"/>
              </a:rPr>
              <a:t>注意</a:t>
            </a:r>
            <a:r>
              <a:rPr lang="en-US" altLang="zh-CN" sz="2800" dirty="0">
                <a:solidFill>
                  <a:srgbClr val="000000"/>
                </a:solidFill>
                <a:latin typeface="Times New Roman" pitchFamily="18" charset="0"/>
              </a:rPr>
              <a:t>:</a:t>
            </a:r>
            <a:r>
              <a:rPr lang="zh-CN" altLang="en-US" sz="2800" dirty="0">
                <a:solidFill>
                  <a:srgbClr val="000000"/>
                </a:solidFill>
                <a:latin typeface="Times New Roman" pitchFamily="18" charset="0"/>
              </a:rPr>
              <a:t>每一个成员函数在类外实现，第一句</a:t>
            </a:r>
            <a:endParaRPr lang="en-US" altLang="zh-CN" sz="2800" dirty="0">
              <a:solidFill>
                <a:srgbClr val="000000"/>
              </a:solidFill>
              <a:latin typeface="Times New Roman" pitchFamily="18" charset="0"/>
            </a:endParaRPr>
          </a:p>
          <a:p>
            <a:pPr marL="342900" indent="-342900" eaLnBrk="1" hangingPunct="1">
              <a:lnSpc>
                <a:spcPct val="90000"/>
              </a:lnSpc>
              <a:buClr>
                <a:srgbClr val="FF5050"/>
              </a:buClr>
            </a:pPr>
            <a:r>
              <a:rPr lang="zh-CN" altLang="en-US" sz="2800" dirty="0">
                <a:solidFill>
                  <a:srgbClr val="000000"/>
                </a:solidFill>
                <a:latin typeface="Times New Roman" pitchFamily="18" charset="0"/>
              </a:rPr>
              <a:t>都是</a:t>
            </a:r>
            <a:r>
              <a:rPr lang="en-US" altLang="zh-CN" sz="2800" dirty="0">
                <a:solidFill>
                  <a:srgbClr val="000000"/>
                </a:solidFill>
                <a:effectLst>
                  <a:outerShdw blurRad="38100" dist="38100" dir="2700000" algn="tl">
                    <a:srgbClr val="000000">
                      <a:alpha val="43137"/>
                    </a:srgbClr>
                  </a:outerShdw>
                </a:effectLst>
                <a:latin typeface="Times New Roman" pitchFamily="18" charset="0"/>
              </a:rPr>
              <a:t>template &lt;</a:t>
            </a:r>
            <a:r>
              <a:rPr lang="zh-CN" altLang="en-US" sz="2800" dirty="0">
                <a:solidFill>
                  <a:srgbClr val="000000"/>
                </a:solidFill>
                <a:effectLst>
                  <a:outerShdw blurRad="38100" dist="38100" dir="2700000" algn="tl">
                    <a:srgbClr val="000000">
                      <a:alpha val="43137"/>
                    </a:srgbClr>
                  </a:outerShdw>
                </a:effectLst>
                <a:latin typeface="Times New Roman" pitchFamily="18" charset="0"/>
              </a:rPr>
              <a:t>模板形参表</a:t>
            </a:r>
            <a:r>
              <a:rPr lang="en-US" altLang="zh-CN" sz="2800" dirty="0">
                <a:solidFill>
                  <a:srgbClr val="000000"/>
                </a:solidFill>
                <a:effectLst>
                  <a:outerShdw blurRad="38100" dist="38100" dir="2700000" algn="tl">
                    <a:srgbClr val="000000">
                      <a:alpha val="43137"/>
                    </a:srgbClr>
                  </a:outerShdw>
                </a:effectLst>
                <a:latin typeface="Times New Roman" pitchFamily="18" charset="0"/>
              </a:rPr>
              <a:t>&gt;</a:t>
            </a:r>
            <a:endParaRPr lang="zh-CN" altLang="en-US" sz="2800" dirty="0">
              <a:solidFill>
                <a:srgbClr val="000000"/>
              </a:solidFill>
              <a:effectLst>
                <a:outerShdw blurRad="38100" dist="38100" dir="2700000" algn="tl">
                  <a:srgbClr val="000000">
                    <a:alpha val="43137"/>
                  </a:srgbClr>
                </a:outerShdw>
              </a:effectLst>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ox(out)">
                                      <p:cBhvr>
                                        <p:cTn id="11" dur="500"/>
                                        <p:tgtEl>
                                          <p:spTgt spid="8"/>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692000"/>
            <a:ext cx="7634597" cy="999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类模板中的模板参数尚未确定，故不能直接</a:t>
            </a:r>
            <a:endParaRPr lang="en-US" altLang="zh-CN" sz="2800" dirty="0">
              <a:solidFill>
                <a:schemeClr val="tx1"/>
              </a:solidFill>
              <a:ea typeface="宋体" panose="02010600030101010101" pitchFamily="2" charset="-122"/>
            </a:endParaRPr>
          </a:p>
          <a:p>
            <a:pPr>
              <a:lnSpc>
                <a:spcPct val="110000"/>
              </a:lnSpc>
              <a:spcBef>
                <a:spcPct val="0"/>
              </a:spcBef>
              <a:buSzTx/>
              <a:buNone/>
            </a:pPr>
            <a:r>
              <a:rPr lang="en-US" altLang="zh-CN" sz="2800" dirty="0">
                <a:solidFill>
                  <a:schemeClr val="tx1"/>
                </a:solidFill>
                <a:ea typeface="宋体" panose="02010600030101010101" pitchFamily="2" charset="-122"/>
              </a:rPr>
              <a:t>    </a:t>
            </a:r>
            <a:r>
              <a:rPr lang="zh-CN" altLang="en-US" sz="2800" dirty="0">
                <a:solidFill>
                  <a:schemeClr val="tx1"/>
                </a:solidFill>
                <a:ea typeface="宋体" panose="02010600030101010101" pitchFamily="2" charset="-122"/>
              </a:rPr>
              <a:t>利用类模板创建对象。 </a:t>
            </a:r>
          </a:p>
        </p:txBody>
      </p:sp>
      <p:sp>
        <p:nvSpPr>
          <p:cNvPr id="6" name="Rectangle 9"/>
          <p:cNvSpPr txBox="1">
            <a:spLocks noChangeArrowheads="1"/>
          </p:cNvSpPr>
          <p:nvPr/>
        </p:nvSpPr>
        <p:spPr bwMode="auto">
          <a:xfrm>
            <a:off x="1080000" y="1044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2. </a:t>
            </a:r>
            <a:r>
              <a:rPr lang="zh-CN" altLang="en-US" dirty="0">
                <a:ea typeface="宋体" panose="02010600030101010101" pitchFamily="2" charset="-122"/>
              </a:rPr>
              <a:t>类模板实例化 </a:t>
            </a:r>
          </a:p>
          <a:p>
            <a:pPr marL="0" indent="0" eaLnBrk="1" hangingPunct="1">
              <a:buClr>
                <a:schemeClr val="accent2"/>
              </a:buClr>
              <a:buNone/>
            </a:pPr>
            <a:endParaRPr lang="en-US" altLang="zh-CN" sz="3000" dirty="0">
              <a:ea typeface="宋体" panose="02010600030101010101" pitchFamily="2" charset="-122"/>
            </a:endParaRPr>
          </a:p>
        </p:txBody>
      </p:sp>
      <p:sp>
        <p:nvSpPr>
          <p:cNvPr id="7" name="Rectangle 77"/>
          <p:cNvSpPr>
            <a:spLocks noChangeArrowheads="1"/>
          </p:cNvSpPr>
          <p:nvPr/>
        </p:nvSpPr>
        <p:spPr bwMode="auto">
          <a:xfrm>
            <a:off x="1116000" y="2772000"/>
            <a:ext cx="7634597" cy="999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类模板</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实例化</a:t>
            </a:r>
            <a:r>
              <a:rPr lang="zh-CN" altLang="en-US" sz="2800" dirty="0">
                <a:solidFill>
                  <a:schemeClr val="tx1"/>
                </a:solidFill>
                <a:ea typeface="宋体" panose="02010600030101010101" pitchFamily="2" charset="-122"/>
              </a:rPr>
              <a:t>：用某一个</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具体的数据类型</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替</a:t>
            </a:r>
            <a:endPar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endParaRPr>
          </a:p>
          <a:p>
            <a:pPr>
              <a:lnSpc>
                <a:spcPct val="110000"/>
              </a:lnSpc>
              <a:spcBef>
                <a:spcPct val="0"/>
              </a:spcBef>
              <a:buSzTx/>
              <a:buNone/>
            </a:pP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代</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类模板中的模板参数</a:t>
            </a:r>
            <a:r>
              <a:rPr lang="zh-CN" altLang="en-US" sz="2800" dirty="0">
                <a:solidFill>
                  <a:schemeClr val="tx1"/>
                </a:solidFill>
                <a:ea typeface="宋体" panose="02010600030101010101" pitchFamily="2" charset="-122"/>
              </a:rPr>
              <a:t>。</a:t>
            </a:r>
          </a:p>
        </p:txBody>
      </p:sp>
      <p:sp>
        <p:nvSpPr>
          <p:cNvPr id="8" name="Rectangle 77"/>
          <p:cNvSpPr>
            <a:spLocks noChangeArrowheads="1"/>
          </p:cNvSpPr>
          <p:nvPr/>
        </p:nvSpPr>
        <p:spPr bwMode="auto">
          <a:xfrm>
            <a:off x="1116000" y="3924000"/>
            <a:ext cx="7634597" cy="999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类模板的一个实例称为</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类模板对象</a:t>
            </a:r>
            <a:r>
              <a:rPr lang="en-US" altLang="zh-CN" sz="2800" dirty="0">
                <a:solidFill>
                  <a:schemeClr val="tx1"/>
                </a:solidFill>
                <a:ea typeface="宋体" panose="02010600030101010101" pitchFamily="2" charset="-122"/>
              </a:rPr>
              <a:t>——</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模板</a:t>
            </a:r>
            <a:endPar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endParaRPr>
          </a:p>
          <a:p>
            <a:pPr>
              <a:lnSpc>
                <a:spcPct val="110000"/>
              </a:lnSpc>
              <a:spcBef>
                <a:spcPct val="0"/>
              </a:spcBef>
              <a:buSzTx/>
              <a:buNone/>
            </a:pP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类</a:t>
            </a:r>
            <a:r>
              <a:rPr lang="zh-CN" altLang="en-US" sz="2800" dirty="0">
                <a:solidFill>
                  <a:schemeClr val="tx1"/>
                </a:solidFill>
                <a:ea typeface="宋体" panose="02010600030101010101" pitchFamily="2" charset="-122"/>
              </a:rPr>
              <a:t>。</a:t>
            </a:r>
          </a:p>
        </p:txBody>
      </p:sp>
      <p:sp>
        <p:nvSpPr>
          <p:cNvPr id="9" name="Text Box 36"/>
          <p:cNvSpPr txBox="1">
            <a:spLocks noChangeArrowheads="1"/>
          </p:cNvSpPr>
          <p:nvPr/>
        </p:nvSpPr>
        <p:spPr bwMode="auto">
          <a:xfrm>
            <a:off x="1286540" y="5234612"/>
            <a:ext cx="7070651" cy="867930"/>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800" dirty="0">
                <a:effectLst>
                  <a:outerShdw blurRad="38100" dist="38100" dir="2700000" algn="tl">
                    <a:srgbClr val="000000">
                      <a:alpha val="43137"/>
                    </a:srgbClr>
                  </a:outerShdw>
                </a:effectLst>
                <a:latin typeface="Times New Roman" pitchFamily="18" charset="0"/>
              </a:rPr>
              <a:t>类模板是抽象的类，而模板类是实例化了的</a:t>
            </a:r>
            <a:endParaRPr lang="en-US" altLang="zh-CN" sz="2800" dirty="0">
              <a:effectLst>
                <a:outerShdw blurRad="38100" dist="38100" dir="2700000" algn="tl">
                  <a:srgbClr val="000000">
                    <a:alpha val="43137"/>
                  </a:srgbClr>
                </a:outerShdw>
              </a:effectLst>
              <a:latin typeface="Times New Roman" pitchFamily="18" charset="0"/>
            </a:endParaRPr>
          </a:p>
          <a:p>
            <a:pPr marL="342900" indent="-342900" eaLnBrk="1" hangingPunct="1">
              <a:lnSpc>
                <a:spcPct val="90000"/>
              </a:lnSpc>
              <a:buClr>
                <a:srgbClr val="FF5050"/>
              </a:buClr>
            </a:pPr>
            <a:r>
              <a:rPr lang="zh-CN" altLang="en-US" sz="2800" dirty="0">
                <a:effectLst>
                  <a:outerShdw blurRad="38100" dist="38100" dir="2700000" algn="tl">
                    <a:srgbClr val="000000">
                      <a:alpha val="43137"/>
                    </a:srgbClr>
                  </a:outerShdw>
                </a:effectLst>
                <a:latin typeface="Times New Roman" pitchFamily="18" charset="0"/>
              </a:rPr>
              <a:t>具体类。</a:t>
            </a:r>
            <a:endParaRPr lang="en-US" altLang="zh-CN" sz="2800" dirty="0">
              <a:effectLst>
                <a:outerShdw blurRad="38100" dist="38100" dir="2700000" algn="tl">
                  <a:srgbClr val="000000">
                    <a:alpha val="43137"/>
                  </a:srgbClr>
                </a:outerShdw>
              </a:effectLst>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ox(out)">
                                      <p:cBhvr>
                                        <p:cTn id="19" dur="500"/>
                                        <p:tgtEl>
                                          <p:spTgt spid="9"/>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8" grpId="0"/>
      <p:bldP spid="9"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a:spLocks noGrp="1"/>
          </p:cNvSpPr>
          <p:nvPr>
            <p:ph type="title"/>
          </p:nvPr>
        </p:nvSpPr>
        <p:spPr>
          <a:xfrm>
            <a:off x="1055688" y="65088"/>
            <a:ext cx="8278812" cy="1011237"/>
          </a:xfrm>
        </p:spPr>
        <p:txBody>
          <a:bodyPr/>
          <a:lstStyle/>
          <a:p>
            <a:r>
              <a:rPr lang="zh-CN" altLang="en-US" sz="3600" dirty="0">
                <a:latin typeface="宋体" panose="02010600030101010101" pitchFamily="2" charset="-122"/>
                <a:ea typeface="宋体" panose="02010600030101010101" pitchFamily="2" charset="-122"/>
              </a:rPr>
              <a:t>类模板实例化的一般形式</a:t>
            </a:r>
          </a:p>
        </p:txBody>
      </p:sp>
      <p:sp>
        <p:nvSpPr>
          <p:cNvPr id="6" name="AutoShape 52"/>
          <p:cNvSpPr>
            <a:spLocks noChangeArrowheads="1"/>
          </p:cNvSpPr>
          <p:nvPr/>
        </p:nvSpPr>
        <p:spPr bwMode="gray">
          <a:xfrm>
            <a:off x="1234600" y="1253900"/>
            <a:ext cx="6944200" cy="14639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类模板名</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&lt;</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实际类型表</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&gt;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模板类类对象名</a:t>
            </a:r>
            <a:endParaRPr lang="en-US" altLang="zh-CN" dirty="0">
              <a:solidFill>
                <a:srgbClr val="0070C0"/>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构造函数参数表</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a:t>
            </a:r>
          </a:p>
        </p:txBody>
      </p:sp>
      <p:grpSp>
        <p:nvGrpSpPr>
          <p:cNvPr id="11" name="组合 10"/>
          <p:cNvGrpSpPr/>
          <p:nvPr/>
        </p:nvGrpSpPr>
        <p:grpSpPr>
          <a:xfrm>
            <a:off x="1180510" y="3059367"/>
            <a:ext cx="5364207" cy="2850424"/>
            <a:chOff x="1403793" y="3070000"/>
            <a:chExt cx="5364207" cy="2850424"/>
          </a:xfrm>
        </p:grpSpPr>
        <p:sp>
          <p:nvSpPr>
            <p:cNvPr id="7" name="矩形 6"/>
            <p:cNvSpPr/>
            <p:nvPr/>
          </p:nvSpPr>
          <p:spPr>
            <a:xfrm>
              <a:off x="1862469" y="5237160"/>
              <a:ext cx="4876800" cy="683264"/>
            </a:xfrm>
            <a:prstGeom prst="rect">
              <a:avLst/>
            </a:prstGeom>
          </p:spPr>
          <p:txBody>
            <a:bodyPr wrap="square">
              <a:spAutoFit/>
            </a:bodyPr>
            <a:lstStyle/>
            <a:p>
              <a:pPr marL="365125" lvl="0" indent="-255588" eaLnBrk="1" hangingPunct="1">
                <a:lnSpc>
                  <a:spcPct val="120000"/>
                </a:lnSpc>
                <a:spcBef>
                  <a:spcPts val="400"/>
                </a:spcBef>
                <a:buClr>
                  <a:srgbClr val="2DA2BF"/>
                </a:buClr>
                <a:buSzPct val="68000"/>
                <a:defRPr/>
              </a:pPr>
              <a:r>
                <a:rPr lang="en-US" altLang="zh-CN" sz="3200" dirty="0">
                  <a:solidFill>
                    <a:srgbClr val="DA1F28">
                      <a:lumMod val="75000"/>
                    </a:srgbClr>
                  </a:solidFill>
                  <a:effectLst>
                    <a:outerShdw blurRad="38100" dist="38100" dir="2700000" algn="tl">
                      <a:srgbClr val="000000"/>
                    </a:outerShdw>
                  </a:effectLst>
                  <a:latin typeface="Lucida Sans Unicode"/>
                  <a:ea typeface="黑体"/>
                </a:rPr>
                <a:t>         </a:t>
              </a:r>
              <a:r>
                <a:rPr lang="zh-CN" altLang="en-US" sz="2400" dirty="0">
                  <a:effectLst>
                    <a:outerShdw blurRad="38100" dist="38100" dir="2700000" algn="tl">
                      <a:srgbClr val="000000"/>
                    </a:outerShdw>
                  </a:effectLst>
                  <a:latin typeface="宋体" pitchFamily="2" charset="-122"/>
                  <a:ea typeface="宋体" pitchFamily="2" charset="-122"/>
                </a:rPr>
                <a:t>类型</a:t>
              </a:r>
              <a:r>
                <a:rPr lang="en-US" altLang="zh-CN" sz="2400" dirty="0">
                  <a:effectLst>
                    <a:outerShdw blurRad="38100" dist="38100" dir="2700000" algn="tl">
                      <a:srgbClr val="000000"/>
                    </a:outerShdw>
                  </a:effectLst>
                  <a:latin typeface="宋体" pitchFamily="2" charset="-122"/>
                  <a:ea typeface="宋体" pitchFamily="2" charset="-122"/>
                </a:rPr>
                <a:t> </a:t>
              </a:r>
              <a:r>
                <a:rPr lang="en-US" altLang="zh-CN" sz="2400" dirty="0">
                  <a:solidFill>
                    <a:srgbClr val="DA1F28">
                      <a:lumMod val="75000"/>
                    </a:srgbClr>
                  </a:solidFill>
                  <a:effectLst>
                    <a:outerShdw blurRad="38100" dist="38100" dir="2700000" algn="tl">
                      <a:srgbClr val="000000"/>
                    </a:outerShdw>
                  </a:effectLst>
                  <a:latin typeface="Lucida Sans Unicode"/>
                  <a:ea typeface="黑体"/>
                </a:rPr>
                <a:t>           </a:t>
              </a:r>
              <a:r>
                <a:rPr lang="zh-CN" altLang="en-US" sz="2400" dirty="0">
                  <a:effectLst>
                    <a:outerShdw blurRad="38100" dist="38100" dir="2700000" algn="tl">
                      <a:srgbClr val="000000"/>
                    </a:outerShdw>
                  </a:effectLst>
                  <a:latin typeface="宋体" pitchFamily="2" charset="-122"/>
                  <a:ea typeface="宋体" pitchFamily="2" charset="-122"/>
                </a:rPr>
                <a:t>具体对象</a:t>
              </a:r>
              <a:endParaRPr lang="zh-CN" altLang="en-US" sz="2400" dirty="0">
                <a:latin typeface="宋体" pitchFamily="2" charset="-122"/>
                <a:ea typeface="宋体" pitchFamily="2" charset="-122"/>
              </a:endParaRPr>
            </a:p>
          </p:txBody>
        </p:sp>
        <p:sp>
          <p:nvSpPr>
            <p:cNvPr id="9" name="下箭头 8"/>
            <p:cNvSpPr/>
            <p:nvPr/>
          </p:nvSpPr>
          <p:spPr>
            <a:xfrm>
              <a:off x="3410744" y="4644000"/>
              <a:ext cx="142875" cy="714375"/>
            </a:xfrm>
            <a:prstGeom prst="downArrow">
              <a:avLst/>
            </a:prstGeom>
            <a:solidFill>
              <a:srgbClr val="2DA2BF"/>
            </a:solidFill>
            <a:ln w="55000" cap="flat" cmpd="thickThin" algn="ctr">
              <a:solidFill>
                <a:srgbClr val="2DA2B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Lucida Sans Unicode"/>
                <a:ea typeface="黑体"/>
                <a:cs typeface="+mn-cs"/>
              </a:endParaRPr>
            </a:p>
          </p:txBody>
        </p:sp>
        <p:sp>
          <p:nvSpPr>
            <p:cNvPr id="10" name="下箭头 9"/>
            <p:cNvSpPr/>
            <p:nvPr/>
          </p:nvSpPr>
          <p:spPr>
            <a:xfrm>
              <a:off x="5544000" y="4644000"/>
              <a:ext cx="142875" cy="714375"/>
            </a:xfrm>
            <a:prstGeom prst="downArrow">
              <a:avLst/>
            </a:prstGeom>
            <a:solidFill>
              <a:srgbClr val="2DA2BF"/>
            </a:solidFill>
            <a:ln w="55000" cap="flat" cmpd="thickThin" algn="ctr">
              <a:solidFill>
                <a:srgbClr val="2DA2B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Lucida Sans Unicode"/>
                <a:ea typeface="黑体"/>
                <a:cs typeface="+mn-cs"/>
              </a:endParaRPr>
            </a:p>
          </p:txBody>
        </p:sp>
        <p:sp>
          <p:nvSpPr>
            <p:cNvPr id="12" name="AutoShape 52"/>
            <p:cNvSpPr>
              <a:spLocks noChangeArrowheads="1"/>
            </p:cNvSpPr>
            <p:nvPr/>
          </p:nvSpPr>
          <p:spPr bwMode="gray">
            <a:xfrm>
              <a:off x="2772000" y="3070000"/>
              <a:ext cx="3996000" cy="6638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List&lt;</a:t>
              </a:r>
              <a:r>
                <a:rPr lang="en-US" altLang="zh-CN" dirty="0" err="1">
                  <a:solidFill>
                    <a:srgbClr val="C00000"/>
                  </a:solidFill>
                  <a:effectLst>
                    <a:outerShdw blurRad="38100" dist="38100" dir="2700000" algn="tl">
                      <a:srgbClr val="000000">
                        <a:alpha val="43137"/>
                      </a:srgbClr>
                    </a:outerShdw>
                  </a:effectLst>
                  <a:ea typeface="宋体" panose="02010600030101010101" pitchFamily="2" charset="-122"/>
                </a:rPr>
                <a:t>int</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&gt;     </a:t>
              </a:r>
              <a:r>
                <a:rPr lang="en-US" altLang="zh-CN" dirty="0" err="1">
                  <a:solidFill>
                    <a:srgbClr val="0070C0"/>
                  </a:solidFill>
                  <a:effectLst>
                    <a:outerShdw blurRad="38100" dist="38100" dir="2700000" algn="tl">
                      <a:srgbClr val="000000">
                        <a:alpha val="43137"/>
                      </a:srgbClr>
                    </a:outerShdw>
                  </a:effectLst>
                  <a:ea typeface="宋体" panose="02010600030101010101" pitchFamily="2" charset="-122"/>
                </a:rPr>
                <a:t>int_list</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a:t>
              </a:r>
            </a:p>
          </p:txBody>
        </p:sp>
        <p:sp>
          <p:nvSpPr>
            <p:cNvPr id="13" name="AutoShape 52"/>
            <p:cNvSpPr>
              <a:spLocks noChangeArrowheads="1"/>
            </p:cNvSpPr>
            <p:nvPr/>
          </p:nvSpPr>
          <p:spPr bwMode="gray">
            <a:xfrm>
              <a:off x="2772000" y="3924000"/>
              <a:ext cx="3996000" cy="6638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List&lt;</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float</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&gt;  </a:t>
              </a:r>
              <a:r>
                <a:rPr lang="en-US" altLang="zh-CN" dirty="0" err="1">
                  <a:solidFill>
                    <a:srgbClr val="0070C0"/>
                  </a:solidFill>
                  <a:effectLst>
                    <a:outerShdw blurRad="38100" dist="38100" dir="2700000" algn="tl">
                      <a:srgbClr val="000000">
                        <a:alpha val="43137"/>
                      </a:srgbClr>
                    </a:outerShdw>
                  </a:effectLst>
                  <a:ea typeface="宋体" panose="02010600030101010101" pitchFamily="2" charset="-122"/>
                </a:rPr>
                <a:t>float_list</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a:t>
              </a:r>
            </a:p>
          </p:txBody>
        </p:sp>
        <p:sp>
          <p:nvSpPr>
            <p:cNvPr id="14" name="矩形 13"/>
            <p:cNvSpPr/>
            <p:nvPr/>
          </p:nvSpPr>
          <p:spPr>
            <a:xfrm>
              <a:off x="1403793" y="3082018"/>
              <a:ext cx="1524000" cy="540725"/>
            </a:xfrm>
            <a:prstGeom prst="rect">
              <a:avLst/>
            </a:prstGeom>
          </p:spPr>
          <p:txBody>
            <a:bodyPr wrap="square">
              <a:spAutoFit/>
            </a:bodyPr>
            <a:lstStyle/>
            <a:p>
              <a:pPr marL="365125" lvl="0" indent="-255588" eaLnBrk="1" hangingPunct="1">
                <a:lnSpc>
                  <a:spcPct val="120000"/>
                </a:lnSpc>
                <a:spcBef>
                  <a:spcPts val="400"/>
                </a:spcBef>
                <a:buClr>
                  <a:srgbClr val="2DA2BF"/>
                </a:buClr>
                <a:buSzPct val="68000"/>
                <a:defRPr/>
              </a:pPr>
              <a:r>
                <a:rPr lang="zh-CN" altLang="en-US" sz="2800" dirty="0">
                  <a:effectLst>
                    <a:outerShdw blurRad="38100" dist="38100" dir="2700000" algn="tl">
                      <a:srgbClr val="000000"/>
                    </a:outerShdw>
                  </a:effectLst>
                  <a:latin typeface="宋体" pitchFamily="2" charset="-122"/>
                  <a:ea typeface="宋体" pitchFamily="2" charset="-122"/>
                </a:rPr>
                <a:t>例如：</a:t>
              </a:r>
              <a:endParaRPr lang="zh-CN" altLang="en-US" sz="2800" dirty="0">
                <a:latin typeface="宋体" pitchFamily="2" charset="-122"/>
                <a:ea typeface="宋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a:spLocks noGrp="1"/>
          </p:cNvSpPr>
          <p:nvPr>
            <p:ph type="title"/>
          </p:nvPr>
        </p:nvSpPr>
        <p:spPr>
          <a:xfrm>
            <a:off x="1055688" y="65088"/>
            <a:ext cx="8278812" cy="1011237"/>
          </a:xfrm>
        </p:spPr>
        <p:txBody>
          <a:bodyPr/>
          <a:lstStyle/>
          <a:p>
            <a:r>
              <a:rPr lang="zh-CN" altLang="en-US" sz="3600" dirty="0">
                <a:latin typeface="宋体" panose="02010600030101010101" pitchFamily="2" charset="-122"/>
                <a:ea typeface="宋体" panose="02010600030101010101" pitchFamily="2" charset="-122"/>
              </a:rPr>
              <a:t>编程题练习：类模板</a:t>
            </a:r>
          </a:p>
        </p:txBody>
      </p:sp>
      <p:sp>
        <p:nvSpPr>
          <p:cNvPr id="5" name="Rectangle 77"/>
          <p:cNvSpPr>
            <a:spLocks noChangeArrowheads="1"/>
          </p:cNvSpPr>
          <p:nvPr/>
        </p:nvSpPr>
        <p:spPr bwMode="auto">
          <a:xfrm>
            <a:off x="1055688" y="1076325"/>
            <a:ext cx="7713408" cy="533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400" dirty="0">
                <a:solidFill>
                  <a:schemeClr val="tx1"/>
                </a:solidFill>
                <a:ea typeface="宋体" panose="02010600030101010101" pitchFamily="2" charset="-122"/>
              </a:rPr>
              <a:t>     设计一个</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类模板</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Range</a:t>
            </a:r>
            <a:r>
              <a:rPr lang="zh-CN" altLang="en-US" sz="2400" dirty="0">
                <a:solidFill>
                  <a:schemeClr val="tx1"/>
                </a:solidFill>
                <a:ea typeface="宋体" panose="02010600030101010101" pitchFamily="2" charset="-122"/>
              </a:rPr>
              <a:t>来描述取值范围，</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数据成员</a:t>
            </a:r>
            <a:r>
              <a:rPr lang="zh-CN" altLang="en-US" sz="2400" dirty="0">
                <a:solidFill>
                  <a:schemeClr val="tx1"/>
                </a:solidFill>
                <a:ea typeface="宋体" panose="02010600030101010101" pitchFamily="2" charset="-122"/>
              </a:rPr>
              <a:t>包括</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下限、上限、空标志</a:t>
            </a:r>
            <a:r>
              <a:rPr lang="zh-CN" altLang="en-US" sz="2400" dirty="0">
                <a:solidFill>
                  <a:schemeClr val="tx1"/>
                </a:solidFill>
                <a:ea typeface="宋体" panose="02010600030101010101" pitchFamily="2" charset="-122"/>
              </a:rPr>
              <a:t>，要求上限和下限支持</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整数、浮点数、字母类型</a:t>
            </a:r>
            <a:r>
              <a:rPr lang="zh-CN" altLang="en-US" sz="2400" dirty="0">
                <a:solidFill>
                  <a:schemeClr val="tx1"/>
                </a:solidFill>
                <a:ea typeface="宋体" panose="02010600030101010101" pitchFamily="2" charset="-122"/>
              </a:rPr>
              <a:t>，空标志表示空集，默认为</a:t>
            </a:r>
            <a:r>
              <a:rPr lang="en-US" altLang="zh-CN" sz="2400" dirty="0">
                <a:solidFill>
                  <a:schemeClr val="tx1"/>
                </a:solidFill>
                <a:ea typeface="宋体" panose="02010600030101010101" pitchFamily="2" charset="-122"/>
              </a:rPr>
              <a:t>false</a:t>
            </a:r>
            <a:r>
              <a:rPr lang="zh-CN" altLang="en-US" sz="2400" dirty="0">
                <a:solidFill>
                  <a:schemeClr val="tx1"/>
                </a:solidFill>
                <a:ea typeface="宋体" panose="02010600030101010101" pitchFamily="2" charset="-122"/>
              </a:rPr>
              <a:t>。</a:t>
            </a:r>
          </a:p>
          <a:p>
            <a:pPr>
              <a:lnSpc>
                <a:spcPct val="110000"/>
              </a:lnSpc>
              <a:spcBef>
                <a:spcPct val="0"/>
              </a:spcBef>
              <a:buSzTx/>
              <a:buNone/>
            </a:pPr>
            <a:r>
              <a:rPr lang="zh-CN" altLang="en-US" sz="2400" dirty="0">
                <a:solidFill>
                  <a:schemeClr val="tx1"/>
                </a:solidFill>
                <a:ea typeface="宋体" panose="02010600030101010101" pitchFamily="2" charset="-122"/>
              </a:rPr>
              <a:t>    </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成员函数</a:t>
            </a:r>
            <a:r>
              <a:rPr lang="zh-CN" altLang="en-US" sz="2400" dirty="0">
                <a:solidFill>
                  <a:schemeClr val="tx1"/>
                </a:solidFill>
                <a:ea typeface="宋体" panose="02010600030101010101" pitchFamily="2" charset="-122"/>
              </a:rPr>
              <a:t>包括：</a:t>
            </a:r>
          </a:p>
          <a:p>
            <a:pPr marL="342900" indent="-342900">
              <a:lnSpc>
                <a:spcPct val="110000"/>
              </a:lnSpc>
              <a:spcBef>
                <a:spcPct val="0"/>
              </a:spcBef>
              <a:buSzTx/>
              <a:buFont typeface="Arial" panose="020B0604020202020204" pitchFamily="34" charset="0"/>
              <a:buChar char="•"/>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构造函数</a:t>
            </a:r>
            <a:r>
              <a:rPr lang="zh-CN" altLang="en-US" sz="2400" dirty="0">
                <a:solidFill>
                  <a:schemeClr val="tx1"/>
                </a:solidFill>
                <a:ea typeface="宋体" panose="02010600030101010101" pitchFamily="2" charset="-122"/>
              </a:rPr>
              <a:t>，初始化上限、下限、空标志</a:t>
            </a:r>
          </a:p>
          <a:p>
            <a:pPr marL="342900" indent="-342900">
              <a:lnSpc>
                <a:spcPct val="110000"/>
              </a:lnSpc>
              <a:spcBef>
                <a:spcPct val="0"/>
              </a:spcBef>
              <a:buSzTx/>
              <a:buFont typeface="Arial" panose="020B0604020202020204" pitchFamily="34" charset="0"/>
              <a:buChar char="•"/>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输出函数</a:t>
            </a:r>
            <a:r>
              <a:rPr lang="zh-CN" altLang="en-US" sz="2400" dirty="0">
                <a:solidFill>
                  <a:schemeClr val="tx1"/>
                </a:solidFill>
                <a:ea typeface="宋体" panose="02010600030101010101" pitchFamily="2" charset="-122"/>
              </a:rPr>
              <a:t>，如果范围非空，则输出下限和上限；否则输出提示信息，参考输出样例</a:t>
            </a:r>
          </a:p>
          <a:p>
            <a:pPr marL="342900" indent="-342900">
              <a:lnSpc>
                <a:spcPct val="110000"/>
              </a:lnSpc>
              <a:spcBef>
                <a:spcPct val="0"/>
              </a:spcBef>
              <a:buSzTx/>
              <a:buFont typeface="Arial" panose="020B0604020202020204" pitchFamily="34" charset="0"/>
              <a:buChar char="•"/>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求交集</a:t>
            </a:r>
            <a:r>
              <a:rPr lang="zh-CN" altLang="en-US" sz="2400" dirty="0">
                <a:solidFill>
                  <a:schemeClr val="tx1"/>
                </a:solidFill>
                <a:ea typeface="宋体" panose="02010600030101010101" pitchFamily="2" charset="-122"/>
              </a:rPr>
              <a:t>，计算两个取值范围的重叠部分，返回值是一个取值范围对象</a:t>
            </a:r>
          </a:p>
          <a:p>
            <a:pPr>
              <a:lnSpc>
                <a:spcPct val="110000"/>
              </a:lnSpc>
              <a:spcBef>
                <a:spcPct val="0"/>
              </a:spcBef>
              <a:buSzTx/>
              <a:buNone/>
            </a:pPr>
            <a:r>
              <a:rPr lang="zh-CN" altLang="en-US" sz="2400" dirty="0">
                <a:solidFill>
                  <a:schemeClr val="tx1"/>
                </a:solidFill>
                <a:ea typeface="宋体" panose="02010600030101010101" pitchFamily="2" charset="-122"/>
              </a:rPr>
              <a:t>     其余函数根据需要自拟。</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主函数将根据元素类型创建相应的对象数组，类型用单字母表示，</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I</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是整数、</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是字符、</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D</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是浮点数</a:t>
            </a:r>
            <a:r>
              <a:rPr lang="zh-CN" altLang="en-US" sz="2400" dirty="0">
                <a:solidFill>
                  <a:schemeClr val="tx1"/>
                </a:solidFill>
                <a:ea typeface="宋体" panose="02010600030101010101" pitchFamily="2" charset="-122"/>
              </a:rPr>
              <a:t>。然后求两个对象数组的交集，并输出交集结果。</a:t>
            </a:r>
          </a:p>
        </p:txBody>
      </p:sp>
    </p:spTree>
    <p:extLst>
      <p:ext uri="{BB962C8B-B14F-4D97-AF65-F5344CB8AC3E}">
        <p14:creationId xmlns:p14="http://schemas.microsoft.com/office/powerpoint/2010/main" val="3342467384"/>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7"/>
          <p:cNvSpPr>
            <a:spLocks noChangeArrowheads="1"/>
          </p:cNvSpPr>
          <p:nvPr/>
        </p:nvSpPr>
        <p:spPr bwMode="auto">
          <a:xfrm>
            <a:off x="1230103" y="1121304"/>
            <a:ext cx="7228098" cy="5404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样例输入</a:t>
            </a:r>
          </a:p>
          <a:p>
            <a:pPr>
              <a:lnSpc>
                <a:spcPct val="110000"/>
              </a:lnSpc>
              <a:spcBef>
                <a:spcPct val="0"/>
              </a:spcBef>
              <a:buSzTx/>
              <a:buNone/>
            </a:pPr>
            <a:r>
              <a:rPr lang="en-US" altLang="zh-CN" sz="2400" dirty="0">
                <a:solidFill>
                  <a:schemeClr val="tx1"/>
                </a:solidFill>
                <a:ea typeface="宋体" panose="02010600030101010101" pitchFamily="2" charset="-122"/>
              </a:rPr>
              <a:t>3</a:t>
            </a:r>
          </a:p>
          <a:p>
            <a:pPr>
              <a:lnSpc>
                <a:spcPct val="110000"/>
              </a:lnSpc>
              <a:spcBef>
                <a:spcPct val="0"/>
              </a:spcBef>
              <a:buSzTx/>
              <a:buNone/>
            </a:pPr>
            <a:r>
              <a:rPr lang="en-US" altLang="zh-CN" sz="2400" dirty="0">
                <a:solidFill>
                  <a:schemeClr val="tx1"/>
                </a:solidFill>
                <a:ea typeface="宋体" panose="02010600030101010101" pitchFamily="2" charset="-122"/>
              </a:rPr>
              <a:t>I </a:t>
            </a:r>
          </a:p>
          <a:p>
            <a:pPr>
              <a:lnSpc>
                <a:spcPct val="110000"/>
              </a:lnSpc>
              <a:spcBef>
                <a:spcPct val="0"/>
              </a:spcBef>
              <a:buSzTx/>
              <a:buNone/>
            </a:pPr>
            <a:r>
              <a:rPr lang="en-US" altLang="zh-CN" sz="2400" dirty="0">
                <a:solidFill>
                  <a:schemeClr val="tx1"/>
                </a:solidFill>
                <a:ea typeface="宋体" panose="02010600030101010101" pitchFamily="2" charset="-122"/>
              </a:rPr>
              <a:t>1 4 2 6 </a:t>
            </a:r>
          </a:p>
          <a:p>
            <a:pPr>
              <a:lnSpc>
                <a:spcPct val="110000"/>
              </a:lnSpc>
              <a:spcBef>
                <a:spcPct val="0"/>
              </a:spcBef>
              <a:buSzTx/>
              <a:buNone/>
            </a:pPr>
            <a:r>
              <a:rPr lang="en-US" altLang="zh-CN" sz="2400" dirty="0">
                <a:solidFill>
                  <a:schemeClr val="tx1"/>
                </a:solidFill>
                <a:ea typeface="宋体" panose="02010600030101010101" pitchFamily="2" charset="-122"/>
              </a:rPr>
              <a:t>C </a:t>
            </a:r>
          </a:p>
          <a:p>
            <a:pPr>
              <a:lnSpc>
                <a:spcPct val="110000"/>
              </a:lnSpc>
              <a:spcBef>
                <a:spcPct val="0"/>
              </a:spcBef>
              <a:buSzTx/>
              <a:buNone/>
            </a:pPr>
            <a:r>
              <a:rPr lang="en-US" altLang="zh-CN" sz="2400" dirty="0">
                <a:solidFill>
                  <a:schemeClr val="tx1"/>
                </a:solidFill>
                <a:ea typeface="宋体" panose="02010600030101010101" pitchFamily="2" charset="-122"/>
              </a:rPr>
              <a:t>a b c d </a:t>
            </a:r>
          </a:p>
          <a:p>
            <a:pPr>
              <a:lnSpc>
                <a:spcPct val="110000"/>
              </a:lnSpc>
              <a:spcBef>
                <a:spcPct val="0"/>
              </a:spcBef>
              <a:buSzTx/>
              <a:buNone/>
            </a:pPr>
            <a:r>
              <a:rPr lang="en-US" altLang="zh-CN" sz="2400" dirty="0">
                <a:solidFill>
                  <a:schemeClr val="tx1"/>
                </a:solidFill>
                <a:ea typeface="宋体" panose="02010600030101010101" pitchFamily="2" charset="-122"/>
              </a:rPr>
              <a:t>D </a:t>
            </a:r>
          </a:p>
          <a:p>
            <a:pPr>
              <a:lnSpc>
                <a:spcPct val="110000"/>
              </a:lnSpc>
              <a:spcBef>
                <a:spcPct val="0"/>
              </a:spcBef>
              <a:buSzTx/>
              <a:buNone/>
            </a:pPr>
            <a:r>
              <a:rPr lang="en-US" altLang="zh-CN" sz="2400" dirty="0">
                <a:solidFill>
                  <a:schemeClr val="tx1"/>
                </a:solidFill>
                <a:ea typeface="宋体" panose="02010600030101010101" pitchFamily="2" charset="-122"/>
              </a:rPr>
              <a:t>1.1 2.2 1.1 4.4 </a:t>
            </a:r>
          </a:p>
          <a:p>
            <a:pPr>
              <a:lnSpc>
                <a:spcPct val="110000"/>
              </a:lnSpc>
              <a:spcBef>
                <a:spcPct val="0"/>
              </a:spcBef>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样例输出</a:t>
            </a:r>
          </a:p>
          <a:p>
            <a:pPr>
              <a:lnSpc>
                <a:spcPct val="110000"/>
              </a:lnSpc>
              <a:spcBef>
                <a:spcPct val="0"/>
              </a:spcBef>
              <a:buSzTx/>
              <a:buNone/>
            </a:pPr>
            <a:r>
              <a:rPr lang="en-US" altLang="zh-CN" sz="2400" dirty="0">
                <a:solidFill>
                  <a:schemeClr val="tx1"/>
                </a:solidFill>
                <a:ea typeface="宋体" panose="02010600030101010101" pitchFamily="2" charset="-122"/>
              </a:rPr>
              <a:t>The range is [2,4]</a:t>
            </a:r>
          </a:p>
          <a:p>
            <a:pPr>
              <a:lnSpc>
                <a:spcPct val="110000"/>
              </a:lnSpc>
              <a:spcBef>
                <a:spcPct val="0"/>
              </a:spcBef>
              <a:buSzTx/>
              <a:buNone/>
            </a:pPr>
            <a:r>
              <a:rPr lang="en-US" altLang="zh-CN" sz="2400" dirty="0">
                <a:solidFill>
                  <a:schemeClr val="tx1"/>
                </a:solidFill>
                <a:ea typeface="宋体" panose="02010600030101010101" pitchFamily="2" charset="-122"/>
              </a:rPr>
              <a:t>The range is empty</a:t>
            </a:r>
          </a:p>
          <a:p>
            <a:pPr>
              <a:lnSpc>
                <a:spcPct val="110000"/>
              </a:lnSpc>
              <a:spcBef>
                <a:spcPct val="0"/>
              </a:spcBef>
              <a:buSzTx/>
              <a:buNone/>
            </a:pPr>
            <a:r>
              <a:rPr lang="en-US" altLang="zh-CN" sz="2400" dirty="0">
                <a:solidFill>
                  <a:schemeClr val="tx1"/>
                </a:solidFill>
                <a:ea typeface="宋体" panose="02010600030101010101" pitchFamily="2" charset="-122"/>
              </a:rPr>
              <a:t>The range is [1.1,2.2]</a:t>
            </a:r>
            <a:endParaRPr lang="zh-CN" altLang="en-US" sz="2000" dirty="0">
              <a:solidFill>
                <a:schemeClr val="tx1"/>
              </a:solidFill>
              <a:ea typeface="宋体" panose="02010600030101010101" pitchFamily="2" charset="-122"/>
            </a:endParaRPr>
          </a:p>
          <a:p>
            <a:pPr>
              <a:lnSpc>
                <a:spcPct val="110000"/>
              </a:lnSpc>
              <a:spcBef>
                <a:spcPct val="0"/>
              </a:spcBef>
              <a:buSzTx/>
              <a:buNone/>
            </a:pPr>
            <a:endParaRPr lang="zh-CN" altLang="en-US" sz="2800" dirty="0">
              <a:solidFill>
                <a:schemeClr val="tx1"/>
              </a:solidFill>
              <a:ea typeface="宋体" panose="02010600030101010101" pitchFamily="2" charset="-122"/>
            </a:endParaRPr>
          </a:p>
        </p:txBody>
      </p:sp>
    </p:spTree>
    <p:extLst>
      <p:ext uri="{BB962C8B-B14F-4D97-AF65-F5344CB8AC3E}">
        <p14:creationId xmlns:p14="http://schemas.microsoft.com/office/powerpoint/2010/main" val="3820197753"/>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91" name="WordArt 491"/>
          <p:cNvSpPr>
            <a:spLocks noChangeArrowheads="1" noChangeShapeType="1" noTextEdit="1"/>
          </p:cNvSpPr>
          <p:nvPr/>
        </p:nvSpPr>
        <p:spPr bwMode="gray">
          <a:xfrm>
            <a:off x="3556000" y="1739900"/>
            <a:ext cx="5222875" cy="746125"/>
          </a:xfrm>
          <a:prstGeom prst="rect">
            <a:avLst/>
          </a:prstGeom>
        </p:spPr>
        <p:txBody>
          <a:bodyPr wrap="none" fromWordArt="1">
            <a:prstTxWarp prst="textPlain">
              <a:avLst>
                <a:gd name="adj" fmla="val 50125"/>
              </a:avLst>
            </a:prstTxWarp>
          </a:bodyPr>
          <a:lstStyle/>
          <a:p>
            <a:pPr algn="ctr"/>
            <a:r>
              <a:rPr lang="zh-CN" altLang="en-US" sz="3600" kern="10">
                <a:ln w="25400">
                  <a:solidFill>
                    <a:schemeClr val="bg1"/>
                  </a:solidFill>
                  <a:round/>
                  <a:headEnd/>
                  <a:tailEnd/>
                </a:ln>
                <a:gradFill rotWithShape="1">
                  <a:gsLst>
                    <a:gs pos="0">
                      <a:srgbClr val="3A265E"/>
                    </a:gs>
                    <a:gs pos="100000">
                      <a:schemeClr val="accent1"/>
                    </a:gs>
                  </a:gsLst>
                  <a:lin ang="5400000" scaled="1"/>
                </a:gradFill>
                <a:effectLst>
                  <a:prstShdw prst="shdw13" dist="53882" dir="2700000">
                    <a:srgbClr val="000000">
                      <a:alpha val="50000"/>
                    </a:srgbClr>
                  </a:prstShdw>
                </a:effectLst>
                <a:latin typeface="+mn-ea"/>
                <a:cs typeface="+mn-ea"/>
              </a:rPr>
              <a:t>谢谢</a:t>
            </a:r>
          </a:p>
        </p:txBody>
      </p:sp>
      <p:grpSp>
        <p:nvGrpSpPr>
          <p:cNvPr id="2" name="Group 512"/>
          <p:cNvGrpSpPr>
            <a:grpSpLocks/>
          </p:cNvGrpSpPr>
          <p:nvPr/>
        </p:nvGrpSpPr>
        <p:grpSpPr bwMode="auto">
          <a:xfrm>
            <a:off x="5932488" y="5632450"/>
            <a:ext cx="669925" cy="654050"/>
            <a:chOff x="4027" y="3016"/>
            <a:chExt cx="515" cy="505"/>
          </a:xfrm>
        </p:grpSpPr>
        <p:sp>
          <p:nvSpPr>
            <p:cNvPr id="26113" name="Oval 513"/>
            <p:cNvSpPr>
              <a:spLocks noChangeArrowheads="1"/>
            </p:cNvSpPr>
            <p:nvPr/>
          </p:nvSpPr>
          <p:spPr bwMode="gray">
            <a:xfrm>
              <a:off x="4027" y="3016"/>
              <a:ext cx="515" cy="505"/>
            </a:xfrm>
            <a:prstGeom prst="ellipse">
              <a:avLst/>
            </a:prstGeom>
            <a:gradFill rotWithShape="1">
              <a:gsLst>
                <a:gs pos="0">
                  <a:schemeClr val="hlink">
                    <a:gamma/>
                    <a:shade val="44314"/>
                    <a:invGamma/>
                  </a:schemeClr>
                </a:gs>
                <a:gs pos="50000">
                  <a:schemeClr val="hlink"/>
                </a:gs>
                <a:gs pos="100000">
                  <a:schemeClr val="hlink">
                    <a:gamma/>
                    <a:shade val="44314"/>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87051" name="Picture 514" descr="sphere_highligh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515"/>
          <p:cNvGrpSpPr>
            <a:grpSpLocks/>
          </p:cNvGrpSpPr>
          <p:nvPr/>
        </p:nvGrpSpPr>
        <p:grpSpPr bwMode="auto">
          <a:xfrm>
            <a:off x="7323138" y="5181600"/>
            <a:ext cx="349250" cy="339725"/>
            <a:chOff x="4027" y="3016"/>
            <a:chExt cx="515" cy="505"/>
          </a:xfrm>
        </p:grpSpPr>
        <p:sp>
          <p:nvSpPr>
            <p:cNvPr id="26116" name="Oval 516"/>
            <p:cNvSpPr>
              <a:spLocks noChangeArrowheads="1"/>
            </p:cNvSpPr>
            <p:nvPr/>
          </p:nvSpPr>
          <p:spPr bwMode="gray">
            <a:xfrm>
              <a:off x="4027" y="3016"/>
              <a:ext cx="515" cy="505"/>
            </a:xfrm>
            <a:prstGeom prst="ellipse">
              <a:avLst/>
            </a:prstGeom>
            <a:gradFill rotWithShape="1">
              <a:gsLst>
                <a:gs pos="0">
                  <a:schemeClr val="folHlink">
                    <a:gamma/>
                    <a:shade val="44314"/>
                    <a:invGamma/>
                  </a:schemeClr>
                </a:gs>
                <a:gs pos="50000">
                  <a:schemeClr val="folHlink"/>
                </a:gs>
                <a:gs pos="100000">
                  <a:schemeClr val="folHlink">
                    <a:gamma/>
                    <a:shade val="44314"/>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87049" name="Picture 517" descr="sphere_highl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118" name="Oval 518"/>
          <p:cNvSpPr>
            <a:spLocks noChangeArrowheads="1"/>
          </p:cNvSpPr>
          <p:nvPr/>
        </p:nvSpPr>
        <p:spPr bwMode="gray">
          <a:xfrm>
            <a:off x="4113213" y="5138738"/>
            <a:ext cx="1082675" cy="1071562"/>
          </a:xfrm>
          <a:prstGeom prst="ellipse">
            <a:avLst/>
          </a:prstGeom>
          <a:blipFill dpi="0" rotWithShape="1">
            <a:blip r:embed="rId4" cstate="print"/>
            <a:srcRect/>
            <a:stretch>
              <a:fillRect/>
            </a:stretch>
          </a:blipFill>
          <a:ln w="28575"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6119" name="Oval 519"/>
          <p:cNvSpPr>
            <a:spLocks noChangeArrowheads="1"/>
          </p:cNvSpPr>
          <p:nvPr/>
        </p:nvSpPr>
        <p:spPr bwMode="gray">
          <a:xfrm>
            <a:off x="581025" y="723900"/>
            <a:ext cx="2759075" cy="2730500"/>
          </a:xfrm>
          <a:prstGeom prst="ellipse">
            <a:avLst/>
          </a:prstGeom>
          <a:blipFill dpi="0" rotWithShape="1">
            <a:blip r:embed="rId5" cstate="print"/>
            <a:srcRect/>
            <a:stretch>
              <a:fillRect/>
            </a:stretch>
          </a:blipFill>
          <a:ln w="7620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6120" name="Oval 520"/>
          <p:cNvSpPr>
            <a:spLocks noChangeArrowheads="1"/>
          </p:cNvSpPr>
          <p:nvPr/>
        </p:nvSpPr>
        <p:spPr bwMode="gray">
          <a:xfrm>
            <a:off x="2003425" y="3657600"/>
            <a:ext cx="1911350" cy="1892300"/>
          </a:xfrm>
          <a:prstGeom prst="ellipse">
            <a:avLst/>
          </a:prstGeom>
          <a:blipFill dpi="0" rotWithShape="1">
            <a:blip r:embed="rId6" cstate="print"/>
            <a:srcRect/>
            <a:stretch>
              <a:fillRect/>
            </a:stretch>
          </a:blipFill>
          <a:ln w="5715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6091"/>
                                        </p:tgtEl>
                                        <p:attrNameLst>
                                          <p:attrName>style.visibility</p:attrName>
                                        </p:attrNameLst>
                                      </p:cBhvr>
                                      <p:to>
                                        <p:strVal val="visible"/>
                                      </p:to>
                                    </p:set>
                                    <p:animEffect transition="in" filter="fade">
                                      <p:cBhvr>
                                        <p:cTn id="7" dur="2000"/>
                                        <p:tgtEl>
                                          <p:spTgt spid="26091"/>
                                        </p:tgtEl>
                                      </p:cBhvr>
                                    </p:animEffect>
                                  </p:childTnLst>
                                </p:cTn>
                              </p:par>
                              <p:par>
                                <p:cTn id="8" presetID="53" presetClass="entr" presetSubtype="0" fill="hold" nodeType="withEffect">
                                  <p:stCondLst>
                                    <p:cond delay="2200"/>
                                  </p:stCondLst>
                                  <p:childTnLst>
                                    <p:set>
                                      <p:cBhvr>
                                        <p:cTn id="9" dur="1" fill="hold">
                                          <p:stCondLst>
                                            <p:cond delay="0"/>
                                          </p:stCondLst>
                                        </p:cTn>
                                        <p:tgtEl>
                                          <p:spTgt spid="3"/>
                                        </p:tgtEl>
                                        <p:attrNameLst>
                                          <p:attrName>style.visibility</p:attrName>
                                        </p:attrNameLst>
                                      </p:cBhvr>
                                      <p:to>
                                        <p:strVal val="visible"/>
                                      </p:to>
                                    </p:set>
                                    <p:anim calcmode="lin" valueType="num">
                                      <p:cBhvr>
                                        <p:cTn id="10" dur="1000" fill="hold"/>
                                        <p:tgtEl>
                                          <p:spTgt spid="3"/>
                                        </p:tgtEl>
                                        <p:attrNameLst>
                                          <p:attrName>ppt_w</p:attrName>
                                        </p:attrNameLst>
                                      </p:cBhvr>
                                      <p:tavLst>
                                        <p:tav tm="0">
                                          <p:val>
                                            <p:fltVal val="0"/>
                                          </p:val>
                                        </p:tav>
                                        <p:tav tm="100000">
                                          <p:val>
                                            <p:strVal val="#ppt_w"/>
                                          </p:val>
                                        </p:tav>
                                      </p:tavLst>
                                    </p:anim>
                                    <p:anim calcmode="lin" valueType="num">
                                      <p:cBhvr>
                                        <p:cTn id="11" dur="1000" fill="hold"/>
                                        <p:tgtEl>
                                          <p:spTgt spid="3"/>
                                        </p:tgtEl>
                                        <p:attrNameLst>
                                          <p:attrName>ppt_h</p:attrName>
                                        </p:attrNameLst>
                                      </p:cBhvr>
                                      <p:tavLst>
                                        <p:tav tm="0">
                                          <p:val>
                                            <p:fltVal val="0"/>
                                          </p:val>
                                        </p:tav>
                                        <p:tav tm="100000">
                                          <p:val>
                                            <p:strVal val="#ppt_h"/>
                                          </p:val>
                                        </p:tav>
                                      </p:tavLst>
                                    </p:anim>
                                    <p:animEffect transition="in" filter="fade">
                                      <p:cBhvr>
                                        <p:cTn id="12" dur="1000"/>
                                        <p:tgtEl>
                                          <p:spTgt spid="3"/>
                                        </p:tgtEl>
                                      </p:cBhvr>
                                    </p:animEffect>
                                  </p:childTnLst>
                                </p:cTn>
                              </p:par>
                              <p:par>
                                <p:cTn id="13" presetID="37" presetClass="path" presetSubtype="0" accel="50000" decel="50000" fill="hold" nodeType="withEffect">
                                  <p:stCondLst>
                                    <p:cond delay="2300"/>
                                  </p:stCondLst>
                                  <p:childTnLst>
                                    <p:animMotion origin="layout" path="M 0.0559 -0.10479 C 0.0559 -0.10456 0.05156 -0.05136 0.0401 -0.02661 C 0.02864 -0.00185 -0.00226 0.00462 -0.0184 -0.00579 " pathEditMode="relative" rAng="0" ptsTypes="fsf">
                                      <p:cBhvr>
                                        <p:cTn id="14" dur="1000" fill="hold"/>
                                        <p:tgtEl>
                                          <p:spTgt spid="3"/>
                                        </p:tgtEl>
                                        <p:attrNameLst>
                                          <p:attrName>ppt_x</p:attrName>
                                          <p:attrName>ppt_y</p:attrName>
                                        </p:attrNameLst>
                                      </p:cBhvr>
                                      <p:rCtr x="-3715" y="5459"/>
                                    </p:animMotion>
                                  </p:childTnLst>
                                </p:cTn>
                              </p:par>
                              <p:par>
                                <p:cTn id="15" presetID="53" presetClass="entr" presetSubtype="0" fill="hold" nodeType="withEffect">
                                  <p:stCondLst>
                                    <p:cond delay="2800"/>
                                  </p:stCondLst>
                                  <p:childTnLst>
                                    <p:set>
                                      <p:cBhvr>
                                        <p:cTn id="16" dur="1"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ppt_w</p:attrName>
                                        </p:attrNameLst>
                                      </p:cBhvr>
                                      <p:tavLst>
                                        <p:tav tm="0">
                                          <p:val>
                                            <p:fltVal val="0"/>
                                          </p:val>
                                        </p:tav>
                                        <p:tav tm="100000">
                                          <p:val>
                                            <p:strVal val="#ppt_w"/>
                                          </p:val>
                                        </p:tav>
                                      </p:tavLst>
                                    </p:anim>
                                    <p:anim calcmode="lin" valueType="num">
                                      <p:cBhvr>
                                        <p:cTn id="18" dur="1000" fill="hold"/>
                                        <p:tgtEl>
                                          <p:spTgt spid="2"/>
                                        </p:tgtEl>
                                        <p:attrNameLst>
                                          <p:attrName>ppt_h</p:attrName>
                                        </p:attrNameLst>
                                      </p:cBhvr>
                                      <p:tavLst>
                                        <p:tav tm="0">
                                          <p:val>
                                            <p:fltVal val="0"/>
                                          </p:val>
                                        </p:tav>
                                        <p:tav tm="100000">
                                          <p:val>
                                            <p:strVal val="#ppt_h"/>
                                          </p:val>
                                        </p:tav>
                                      </p:tavLst>
                                    </p:anim>
                                    <p:animEffect transition="in" filter="fade">
                                      <p:cBhvr>
                                        <p:cTn id="19" dur="1000"/>
                                        <p:tgtEl>
                                          <p:spTgt spid="2"/>
                                        </p:tgtEl>
                                      </p:cBhvr>
                                    </p:animEffect>
                                  </p:childTnLst>
                                </p:cTn>
                              </p:par>
                              <p:par>
                                <p:cTn id="20" presetID="37" presetClass="path" presetSubtype="0" accel="50000" decel="50000" fill="hold" nodeType="withEffect">
                                  <p:stCondLst>
                                    <p:cond delay="2800"/>
                                  </p:stCondLst>
                                  <p:childTnLst>
                                    <p:animMotion origin="layout" path="M 0.14236 -0.15476 C 0.14236 -0.15452 0.12535 -0.04603 0.10382 -0.01758 C 0.08229 0.01087 0.00382 0.02244 -0.0342 0.01874 " pathEditMode="relative" rAng="0" ptsTypes="fsf">
                                      <p:cBhvr>
                                        <p:cTn id="21" dur="1000" fill="hold"/>
                                        <p:tgtEl>
                                          <p:spTgt spid="2"/>
                                        </p:tgtEl>
                                        <p:attrNameLst>
                                          <p:attrName>ppt_x</p:attrName>
                                          <p:attrName>ppt_y</p:attrName>
                                        </p:attrNameLst>
                                      </p:cBhvr>
                                      <p:rCtr x="-8837" y="8860"/>
                                    </p:animMotion>
                                  </p:childTnLst>
                                </p:cTn>
                              </p:par>
                            </p:childTnLst>
                          </p:cTn>
                        </p:par>
                        <p:par>
                          <p:cTn id="22" fill="hold" nodeType="afterGroup">
                            <p:stCondLst>
                              <p:cond delay="3800"/>
                            </p:stCondLst>
                            <p:childTnLst>
                              <p:par>
                                <p:cTn id="23" presetID="10" presetClass="entr" presetSubtype="0" fill="hold" nodeType="afterEffect">
                                  <p:stCondLst>
                                    <p:cond delay="0"/>
                                  </p:stCondLst>
                                  <p:childTnLst>
                                    <p:set>
                                      <p:cBhvr>
                                        <p:cTn id="24" dur="1" fill="hold">
                                          <p:stCondLst>
                                            <p:cond delay="0"/>
                                          </p:stCondLst>
                                        </p:cTn>
                                        <p:tgtEl>
                                          <p:spTgt spid="26118"/>
                                        </p:tgtEl>
                                        <p:attrNameLst>
                                          <p:attrName>style.visibility</p:attrName>
                                        </p:attrNameLst>
                                      </p:cBhvr>
                                      <p:to>
                                        <p:strVal val="visible"/>
                                      </p:to>
                                    </p:set>
                                    <p:animEffect transition="in" filter="fade">
                                      <p:cBhvr>
                                        <p:cTn id="25" dur="1000"/>
                                        <p:tgtEl>
                                          <p:spTgt spid="26118"/>
                                        </p:tgtEl>
                                      </p:cBhvr>
                                    </p:animEffect>
                                  </p:childTnLst>
                                </p:cTn>
                              </p:par>
                            </p:childTnLst>
                          </p:cTn>
                        </p:par>
                        <p:par>
                          <p:cTn id="26" fill="hold" nodeType="afterGroup">
                            <p:stCondLst>
                              <p:cond delay="4800"/>
                            </p:stCondLst>
                            <p:childTnLst>
                              <p:par>
                                <p:cTn id="27" presetID="10" presetClass="entr" presetSubtype="0" fill="hold" nodeType="afterEffect">
                                  <p:stCondLst>
                                    <p:cond delay="0"/>
                                  </p:stCondLst>
                                  <p:childTnLst>
                                    <p:set>
                                      <p:cBhvr>
                                        <p:cTn id="28" dur="1" fill="hold">
                                          <p:stCondLst>
                                            <p:cond delay="0"/>
                                          </p:stCondLst>
                                        </p:cTn>
                                        <p:tgtEl>
                                          <p:spTgt spid="26120"/>
                                        </p:tgtEl>
                                        <p:attrNameLst>
                                          <p:attrName>style.visibility</p:attrName>
                                        </p:attrNameLst>
                                      </p:cBhvr>
                                      <p:to>
                                        <p:strVal val="visible"/>
                                      </p:to>
                                    </p:set>
                                    <p:animEffect transition="in" filter="fade">
                                      <p:cBhvr>
                                        <p:cTn id="29" dur="1000"/>
                                        <p:tgtEl>
                                          <p:spTgt spid="26120"/>
                                        </p:tgtEl>
                                      </p:cBhvr>
                                    </p:animEffect>
                                  </p:childTnLst>
                                </p:cTn>
                              </p:par>
                            </p:childTnLst>
                          </p:cTn>
                        </p:par>
                        <p:par>
                          <p:cTn id="30" fill="hold" nodeType="afterGroup">
                            <p:stCondLst>
                              <p:cond delay="5800"/>
                            </p:stCondLst>
                            <p:childTnLst>
                              <p:par>
                                <p:cTn id="31" presetID="10" presetClass="entr" presetSubtype="0" fill="hold" nodeType="afterEffect">
                                  <p:stCondLst>
                                    <p:cond delay="0"/>
                                  </p:stCondLst>
                                  <p:childTnLst>
                                    <p:set>
                                      <p:cBhvr>
                                        <p:cTn id="32" dur="1" fill="hold">
                                          <p:stCondLst>
                                            <p:cond delay="0"/>
                                          </p:stCondLst>
                                        </p:cTn>
                                        <p:tgtEl>
                                          <p:spTgt spid="26119"/>
                                        </p:tgtEl>
                                        <p:attrNameLst>
                                          <p:attrName>style.visibility</p:attrName>
                                        </p:attrNameLst>
                                      </p:cBhvr>
                                      <p:to>
                                        <p:strVal val="visible"/>
                                      </p:to>
                                    </p:set>
                                    <p:animEffect transition="in" filter="fade">
                                      <p:cBhvr>
                                        <p:cTn id="33" dur="1000"/>
                                        <p:tgtEl>
                                          <p:spTgt spid="26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0" name="Rectangle 77"/>
          <p:cNvSpPr>
            <a:spLocks noChangeArrowheads="1"/>
          </p:cNvSpPr>
          <p:nvPr/>
        </p:nvSpPr>
        <p:spPr bwMode="auto">
          <a:xfrm>
            <a:off x="1103300" y="4190100"/>
            <a:ext cx="7507300"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400050" lvl="2" indent="0">
              <a:lnSpc>
                <a:spcPct val="110000"/>
              </a:lnSpc>
              <a:spcBef>
                <a:spcPct val="0"/>
              </a:spcBef>
              <a:buClr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派生类新增</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成员函数</a:t>
            </a:r>
            <a:r>
              <a:rPr lang="zh-CN" altLang="en-US" sz="2800" dirty="0">
                <a:solidFill>
                  <a:srgbClr val="000000"/>
                </a:solidFill>
                <a:ea typeface="宋体" panose="02010600030101010101" pitchFamily="2" charset="-122"/>
              </a:rPr>
              <a:t>：</a:t>
            </a:r>
            <a:endParaRPr lang="en-US" altLang="zh-CN" sz="2800" dirty="0">
              <a:solidFill>
                <a:srgbClr val="000000"/>
              </a:solidFill>
              <a:ea typeface="宋体" panose="02010600030101010101" pitchFamily="2" charset="-122"/>
            </a:endParaRPr>
          </a:p>
          <a:p>
            <a:pPr marL="857250" lvl="3" indent="0">
              <a:lnSpc>
                <a:spcPct val="110000"/>
              </a:lnSpc>
              <a:spcBef>
                <a:spcPct val="0"/>
              </a:spcBef>
              <a:buClrTx/>
              <a:buFont typeface="Wingdings" pitchFamily="2" charset="2"/>
              <a:buChar char="Ø"/>
            </a:pPr>
            <a:r>
              <a:rPr lang="zh-CN" altLang="en-US" sz="2400" dirty="0">
                <a:solidFill>
                  <a:srgbClr val="000000"/>
                </a:solidFill>
                <a:ea typeface="宋体" panose="02010600030101010101" pitchFamily="2" charset="-122"/>
              </a:rPr>
              <a:t> 访问</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sz="2400" dirty="0">
                <a:solidFill>
                  <a:srgbClr val="000000"/>
                </a:solidFill>
                <a:ea typeface="宋体" panose="02010600030101010101" pitchFamily="2" charset="-122"/>
              </a:rPr>
              <a:t>的</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保护成员</a:t>
            </a:r>
            <a:r>
              <a:rPr lang="zh-CN" altLang="en-US" sz="2400" dirty="0">
                <a:solidFill>
                  <a:srgbClr val="000000"/>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公有成员</a:t>
            </a:r>
          </a:p>
        </p:txBody>
      </p:sp>
      <p:graphicFrame>
        <p:nvGraphicFramePr>
          <p:cNvPr id="20" name="表格 19"/>
          <p:cNvGraphicFramePr>
            <a:graphicFrameLocks noGrp="1"/>
          </p:cNvGraphicFramePr>
          <p:nvPr/>
        </p:nvGraphicFramePr>
        <p:xfrm>
          <a:off x="1780332" y="1371600"/>
          <a:ext cx="1440160" cy="1959992"/>
        </p:xfrm>
        <a:graphic>
          <a:graphicData uri="http://schemas.openxmlformats.org/drawingml/2006/table">
            <a:tbl>
              <a:tblPr firstRow="1" bandRow="1"/>
              <a:tblGrid>
                <a:gridCol w="1440160">
                  <a:extLst>
                    <a:ext uri="{9D8B030D-6E8A-4147-A177-3AD203B41FA5}">
                      <a16:colId xmlns:a16="http://schemas.microsoft.com/office/drawing/2014/main" val="20000"/>
                    </a:ext>
                  </a:extLst>
                </a:gridCol>
              </a:tblGrid>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en-US" altLang="zh-CN" sz="2400" dirty="0">
                          <a:solidFill>
                            <a:schemeClr val="tx1"/>
                          </a:solidFill>
                          <a:latin typeface="宋体" panose="02010600030101010101" pitchFamily="2" charset="-122"/>
                          <a:ea typeface="宋体" panose="02010600030101010101" pitchFamily="2" charset="-122"/>
                        </a:rPr>
                        <a:t>  </a:t>
                      </a:r>
                      <a:r>
                        <a:rPr lang="zh-CN" altLang="en-US" sz="2400" b="1" baseline="0" dirty="0">
                          <a:solidFill>
                            <a:schemeClr val="tx1"/>
                          </a:solidFill>
                          <a:latin typeface="宋体" panose="02010600030101010101" pitchFamily="2" charset="-122"/>
                          <a:ea typeface="宋体" panose="02010600030101010101" pitchFamily="2" charset="-122"/>
                        </a:rPr>
                        <a:t>基类</a:t>
                      </a:r>
                      <a:endParaRPr lang="zh-CN" altLang="en-US" sz="2400" b="1" dirty="0">
                        <a:solidFill>
                          <a:schemeClr val="tx1"/>
                        </a:solidFill>
                        <a:latin typeface="宋体" panose="02010600030101010101" pitchFamily="2" charset="-122"/>
                        <a:ea typeface="宋体" panose="0201060003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私有成员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007E39"/>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保护成员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公有成员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1" name="表格 20"/>
          <p:cNvGraphicFramePr>
            <a:graphicFrameLocks noGrp="1"/>
          </p:cNvGraphicFramePr>
          <p:nvPr/>
        </p:nvGraphicFramePr>
        <p:xfrm>
          <a:off x="5867776" y="1372878"/>
          <a:ext cx="1584176" cy="2442598"/>
        </p:xfrm>
        <a:graphic>
          <a:graphicData uri="http://schemas.openxmlformats.org/drawingml/2006/table">
            <a:tbl>
              <a:tblPr firstRow="1" bandRow="1"/>
              <a:tblGrid>
                <a:gridCol w="1584176">
                  <a:extLst>
                    <a:ext uri="{9D8B030D-6E8A-4147-A177-3AD203B41FA5}">
                      <a16:colId xmlns:a16="http://schemas.microsoft.com/office/drawing/2014/main" val="20000"/>
                    </a:ext>
                  </a:extLst>
                </a:gridCol>
              </a:tblGrid>
              <a:tr h="482606">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en-US" altLang="zh-CN" sz="2400" dirty="0">
                          <a:solidFill>
                            <a:schemeClr val="tx1"/>
                          </a:solidFill>
                          <a:latin typeface="宋体" panose="02010600030101010101" pitchFamily="2" charset="-122"/>
                          <a:ea typeface="宋体" panose="02010600030101010101" pitchFamily="2" charset="-122"/>
                        </a:rPr>
                        <a:t> </a:t>
                      </a:r>
                      <a:r>
                        <a:rPr lang="zh-CN" altLang="en-US" sz="2400" b="1" baseline="0" dirty="0">
                          <a:solidFill>
                            <a:schemeClr val="tx1"/>
                          </a:solidFill>
                          <a:latin typeface="宋体" panose="02010600030101010101" pitchFamily="2" charset="-122"/>
                          <a:ea typeface="宋体" panose="02010600030101010101" pitchFamily="2" charset="-122"/>
                        </a:rPr>
                        <a:t>派生类</a:t>
                      </a:r>
                      <a:endParaRPr lang="zh-CN" altLang="en-US" sz="2400" b="1" dirty="0">
                        <a:solidFill>
                          <a:schemeClr val="tx1"/>
                        </a:solidFill>
                        <a:latin typeface="宋体" panose="02010600030101010101" pitchFamily="2" charset="-122"/>
                        <a:ea typeface="宋体" panose="0201060003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C0C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不可访问</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私有成员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私有成员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FFC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新增成员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22" name="右大括号 21"/>
          <p:cNvSpPr/>
          <p:nvPr/>
        </p:nvSpPr>
        <p:spPr>
          <a:xfrm>
            <a:off x="3292500" y="1891432"/>
            <a:ext cx="72008" cy="1440160"/>
          </a:xfrm>
          <a:prstGeom prst="rightBrace">
            <a:avLst/>
          </a:prstGeom>
          <a:no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w="0">
                <a:solidFill>
                  <a:sysClr val="windowText" lastClr="000000"/>
                </a:solidFill>
              </a:ln>
              <a:solidFill>
                <a:srgbClr val="2DA2BF"/>
              </a:solidFill>
              <a:effectLst>
                <a:outerShdw blurRad="38100" dist="25400" dir="5400000" algn="ctr" rotWithShape="0">
                  <a:srgbClr val="6E747A">
                    <a:alpha val="43000"/>
                  </a:srgbClr>
                </a:outerShdw>
              </a:effectLst>
              <a:uLnTx/>
              <a:uFillTx/>
              <a:latin typeface="Lucida Sans Unicode"/>
              <a:ea typeface="黑体"/>
              <a:cs typeface="+mn-cs"/>
            </a:endParaRPr>
          </a:p>
        </p:txBody>
      </p:sp>
      <p:sp>
        <p:nvSpPr>
          <p:cNvPr id="23" name="左大括号 22"/>
          <p:cNvSpPr/>
          <p:nvPr/>
        </p:nvSpPr>
        <p:spPr>
          <a:xfrm>
            <a:off x="5747714" y="1876934"/>
            <a:ext cx="55320" cy="1440160"/>
          </a:xfrm>
          <a:prstGeom prst="leftBrace">
            <a:avLst/>
          </a:prstGeom>
          <a:no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Lucida Sans Unicode"/>
              <a:ea typeface="黑体"/>
              <a:cs typeface="+mn-cs"/>
            </a:endParaRPr>
          </a:p>
        </p:txBody>
      </p:sp>
      <p:cxnSp>
        <p:nvCxnSpPr>
          <p:cNvPr id="24" name="直接箭头连接符 23"/>
          <p:cNvCxnSpPr/>
          <p:nvPr/>
        </p:nvCxnSpPr>
        <p:spPr>
          <a:xfrm flipH="1">
            <a:off x="3580532" y="2594259"/>
            <a:ext cx="1872208" cy="0"/>
          </a:xfrm>
          <a:prstGeom prst="straightConnector1">
            <a:avLst/>
          </a:prstGeom>
          <a:noFill/>
          <a:ln w="19050" cap="flat" cmpd="sng" algn="ctr">
            <a:solidFill>
              <a:sysClr val="windowText" lastClr="000000"/>
            </a:solidFill>
            <a:prstDash val="solid"/>
            <a:tailEnd type="triangle"/>
          </a:ln>
          <a:effectLst/>
        </p:spPr>
      </p:cxnSp>
      <p:sp>
        <p:nvSpPr>
          <p:cNvPr id="25" name="文本框 12"/>
          <p:cNvSpPr txBox="1"/>
          <p:nvPr/>
        </p:nvSpPr>
        <p:spPr>
          <a:xfrm>
            <a:off x="3594100" y="2107456"/>
            <a:ext cx="1642616" cy="400110"/>
          </a:xfrm>
          <a:prstGeom prst="rect">
            <a:avLst/>
          </a:prstGeom>
          <a:noFill/>
        </p:spPr>
        <p:txBody>
          <a:bodyPr wrap="square" rtlCol="0">
            <a:spAutoFit/>
          </a:bodyPr>
          <a:lstStyle/>
          <a:p>
            <a:r>
              <a:rPr lang="en-US" altLang="zh-CN" sz="2000" b="1" dirty="0">
                <a:latin typeface="宋体" panose="02010600030101010101" pitchFamily="2" charset="-122"/>
                <a:ea typeface="宋体" panose="02010600030101010101" pitchFamily="2" charset="-122"/>
              </a:rPr>
              <a:t>private</a:t>
            </a:r>
            <a:r>
              <a:rPr lang="zh-CN" altLang="en-US" sz="2000" b="1" dirty="0">
                <a:latin typeface="宋体" panose="02010600030101010101" pitchFamily="2" charset="-122"/>
                <a:ea typeface="宋体" panose="02010600030101010101" pitchFamily="2" charset="-122"/>
              </a:rPr>
              <a:t>派生</a:t>
            </a:r>
          </a:p>
        </p:txBody>
      </p:sp>
      <p:sp>
        <p:nvSpPr>
          <p:cNvPr id="26" name="Rectangle 77"/>
          <p:cNvSpPr>
            <a:spLocks noChangeArrowheads="1"/>
          </p:cNvSpPr>
          <p:nvPr/>
        </p:nvSpPr>
        <p:spPr bwMode="auto">
          <a:xfrm>
            <a:off x="1128700" y="5403231"/>
            <a:ext cx="7507300"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400050" lvl="2" indent="0">
              <a:lnSpc>
                <a:spcPct val="110000"/>
              </a:lnSpc>
              <a:spcBef>
                <a:spcPct val="0"/>
              </a:spcBef>
              <a:buClr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对象</a:t>
            </a:r>
            <a:r>
              <a:rPr lang="zh-CN" altLang="en-US" sz="2800" dirty="0">
                <a:solidFill>
                  <a:srgbClr val="000000"/>
                </a:solidFill>
                <a:ea typeface="宋体" panose="02010600030101010101" pitchFamily="2" charset="-122"/>
              </a:rPr>
              <a:t>：</a:t>
            </a:r>
            <a:endParaRPr lang="en-US" altLang="zh-CN" sz="2800" dirty="0">
              <a:solidFill>
                <a:srgbClr val="000000"/>
              </a:solidFill>
              <a:ea typeface="宋体" panose="02010600030101010101" pitchFamily="2" charset="-122"/>
            </a:endParaRPr>
          </a:p>
          <a:p>
            <a:pPr marL="857250" lvl="3" indent="0">
              <a:lnSpc>
                <a:spcPct val="110000"/>
              </a:lnSpc>
              <a:spcBef>
                <a:spcPct val="0"/>
              </a:spcBef>
              <a:buClrTx/>
              <a:buFont typeface="Wingdings" pitchFamily="2" charset="2"/>
              <a:buChar char="Ø"/>
            </a:pPr>
            <a:r>
              <a:rPr lang="zh-CN" altLang="en-US" sz="2400" dirty="0">
                <a:solidFill>
                  <a:srgbClr val="000000"/>
                </a:solidFill>
                <a:ea typeface="宋体" panose="02010600030101010101" pitchFamily="2" charset="-122"/>
              </a:rPr>
              <a:t> 访问</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派生类新增</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公有成员</a:t>
            </a:r>
          </a:p>
        </p:txBody>
      </p:sp>
      <p:sp>
        <p:nvSpPr>
          <p:cNvPr id="11" name="Rectangle 72">
            <a:extLst>
              <a:ext uri="{FF2B5EF4-FFF2-40B4-BE49-F238E27FC236}">
                <a16:creationId xmlns:a16="http://schemas.microsoft.com/office/drawing/2014/main" id="{F294DB57-CE17-460F-9527-82A6BC1BD7FD}"/>
              </a:ext>
            </a:extLst>
          </p:cNvPr>
          <p:cNvSpPr>
            <a:spLocks noGrp="1" noChangeArrowheads="1"/>
          </p:cNvSpPr>
          <p:nvPr>
            <p:ph type="title"/>
          </p:nvPr>
        </p:nvSpPr>
        <p:spPr>
          <a:xfrm>
            <a:off x="1055688" y="65088"/>
            <a:ext cx="7958137" cy="1011237"/>
          </a:xfrm>
        </p:spPr>
        <p:txBody>
          <a:bodyPr/>
          <a:lstStyle/>
          <a:p>
            <a:pPr eaLnBrk="1" hangingPunct="1"/>
            <a:r>
              <a:rPr lang="en-US" altLang="zh-CN" sz="3600" dirty="0">
                <a:latin typeface="宋体" panose="02010600030101010101" pitchFamily="2" charset="-122"/>
                <a:ea typeface="宋体" panose="02010600030101010101" pitchFamily="2" charset="-122"/>
              </a:rPr>
              <a:t>3.</a:t>
            </a:r>
            <a:r>
              <a:rPr lang="zh-CN" altLang="en-US" sz="3600" dirty="0">
                <a:latin typeface="宋体" panose="02010600030101010101" pitchFamily="2" charset="-122"/>
                <a:ea typeface="宋体" panose="02010600030101010101" pitchFamily="2" charset="-122"/>
              </a:rPr>
              <a:t>私有继承</a:t>
            </a:r>
            <a:endParaRPr lang="en-US" altLang="zh-CN" sz="3600"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7108741" y="70573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584000"/>
            <a:ext cx="75073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派生类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并不继承</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基类的构造函数和析构函数</a:t>
            </a:r>
            <a:r>
              <a:rPr lang="zh-CN" altLang="en-US" dirty="0">
                <a:solidFill>
                  <a:srgbClr val="000000"/>
                </a:solidFill>
                <a:ea typeface="宋体" panose="02010600030101010101" pitchFamily="2" charset="-122"/>
              </a:rPr>
              <a:t>，而派生类的构造函数必须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为基类的构造函数</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提供实际参数</a:t>
            </a:r>
            <a:r>
              <a:rPr lang="zh-CN" altLang="en-US" dirty="0">
                <a:solidFill>
                  <a:srgbClr val="000000"/>
                </a:solidFill>
                <a:ea typeface="宋体" panose="02010600030101010101" pitchFamily="2" charset="-122"/>
              </a:rPr>
              <a:t>；</a:t>
            </a:r>
          </a:p>
        </p:txBody>
      </p:sp>
      <p:sp>
        <p:nvSpPr>
          <p:cNvPr id="10" name="Rectangle 77"/>
          <p:cNvSpPr>
            <a:spLocks noChangeArrowheads="1"/>
          </p:cNvSpPr>
          <p:nvPr/>
        </p:nvSpPr>
        <p:spPr bwMode="auto">
          <a:xfrm>
            <a:off x="1116000" y="31320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派生类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构造函数</a:t>
            </a:r>
            <a:r>
              <a:rPr lang="zh-CN" altLang="en-US" dirty="0">
                <a:solidFill>
                  <a:srgbClr val="000000"/>
                </a:solidFill>
                <a:ea typeface="宋体" panose="02010600030101010101" pitchFamily="2" charset="-122"/>
              </a:rPr>
              <a:t>功能应该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包含对从基类继承过来的继承成员的初始化</a:t>
            </a:r>
            <a:r>
              <a:rPr lang="zh-CN" altLang="en-US" dirty="0">
                <a:solidFill>
                  <a:srgbClr val="000000"/>
                </a:solidFill>
                <a:ea typeface="宋体" panose="02010600030101010101" pitchFamily="2" charset="-122"/>
              </a:rPr>
              <a:t>；</a:t>
            </a:r>
          </a:p>
        </p:txBody>
      </p:sp>
      <p:sp>
        <p:nvSpPr>
          <p:cNvPr id="8" name="Rectangle 77"/>
          <p:cNvSpPr>
            <a:spLocks noChangeArrowheads="1"/>
          </p:cNvSpPr>
          <p:nvPr/>
        </p:nvSpPr>
        <p:spPr bwMode="auto">
          <a:xfrm>
            <a:off x="1116000" y="4284000"/>
            <a:ext cx="7507300" cy="198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若一个类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没有定义构造函数</a:t>
            </a:r>
            <a:r>
              <a:rPr lang="zh-CN" altLang="en-US" dirty="0">
                <a:solidFill>
                  <a:srgbClr val="000000"/>
                </a:solidFill>
                <a:ea typeface="宋体" panose="02010600030101010101" pitchFamily="2" charset="-122"/>
              </a:rPr>
              <a:t>时，</a:t>
            </a:r>
            <a:r>
              <a:rPr lang="en-US" altLang="zh-CN" dirty="0">
                <a:solidFill>
                  <a:srgbClr val="000000"/>
                </a:solidFill>
                <a:ea typeface="宋体" panose="02010600030101010101" pitchFamily="2" charset="-122"/>
              </a:rPr>
              <a:t>C++</a:t>
            </a:r>
            <a:r>
              <a:rPr lang="zh-CN" altLang="en-US" dirty="0">
                <a:solidFill>
                  <a:srgbClr val="000000"/>
                </a:solidFill>
                <a:ea typeface="宋体" panose="02010600030101010101" pitchFamily="2" charset="-122"/>
              </a:rPr>
              <a:t>编译会自动为该类生成一个</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缺省构造函数</a:t>
            </a:r>
            <a:r>
              <a:rPr lang="zh-CN" altLang="en-US" dirty="0">
                <a:solidFill>
                  <a:srgbClr val="000000"/>
                </a:solidFill>
                <a:ea typeface="宋体" panose="02010600030101010101" pitchFamily="2" charset="-122"/>
              </a:rPr>
              <a:t>，但函数体为空。用这样的类创建对象时，其对象的状态将是不确定的。</a:t>
            </a:r>
          </a:p>
        </p:txBody>
      </p:sp>
      <p:sp>
        <p:nvSpPr>
          <p:cNvPr id="9" name="Rectangle 9"/>
          <p:cNvSpPr txBox="1">
            <a:spLocks noChangeArrowheads="1"/>
          </p:cNvSpPr>
          <p:nvPr/>
        </p:nvSpPr>
        <p:spPr bwMode="auto">
          <a:xfrm>
            <a:off x="1080000" y="1008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4. </a:t>
            </a:r>
            <a:r>
              <a:rPr lang="zh-CN" altLang="en-US" dirty="0">
                <a:ea typeface="宋体" panose="02010600030101010101" pitchFamily="2" charset="-122"/>
              </a:rPr>
              <a:t>派生类的构造函数</a:t>
            </a: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8" grpId="0"/>
    </p:bldLst>
  </p:timing>
</p:sld>
</file>

<file path=ppt/theme/theme1.xml><?xml version="1.0" encoding="utf-8"?>
<a:theme xmlns:a="http://schemas.openxmlformats.org/drawingml/2006/main" name="2008最新商务办公系列精品PPT模板">
  <a:themeElements>
    <a:clrScheme name="2008最新商务办公系列精品PPT模板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fontScheme name="2008最新商务办公系列精品PPT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E1FFF7"/>
        </a:solidFill>
        <a:ln w="38100">
          <a:solidFill>
            <a:srgbClr val="008000"/>
          </a:solidFill>
          <a:miter lim="800000"/>
          <a:headEnd/>
          <a:tailEnd/>
        </a:ln>
      </a:spPr>
      <a:bodyPr wrap="square">
        <a:spAutoFit/>
      </a:bodyPr>
      <a:lstStyle>
        <a:defPPr eaLnBrk="1" hangingPunct="1">
          <a:buNone/>
          <a:defRPr sz="2000" dirty="0" smtClean="0">
            <a:solidFill>
              <a:srgbClr val="C00000"/>
            </a:solidFill>
            <a:effectLst>
              <a:outerShdw blurRad="38100" dist="38100" dir="2700000" algn="tl">
                <a:srgbClr val="000000">
                  <a:alpha val="43137"/>
                </a:srgbClr>
              </a:outerShdw>
            </a:effectLst>
          </a:defRPr>
        </a:defPPr>
      </a:lstStyle>
    </a:spDef>
    <a:ln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008最新商务办公系列精品PPT模板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clrMap bg1="lt1" tx1="dk1" bg2="lt2" tx2="dk2" accent1="accent1" accent2="accent2" accent3="accent3" accent4="accent4" accent5="accent5" accent6="accent6" hlink="hlink" folHlink="folHlink"/>
    </a:extraClrScheme>
    <a:extraClrScheme>
      <a:clrScheme name="2008最新商务办公系列精品PPT模板 2">
        <a:dk1>
          <a:srgbClr val="000000"/>
        </a:dk1>
        <a:lt1>
          <a:srgbClr val="FFFFFF"/>
        </a:lt1>
        <a:dk2>
          <a:srgbClr val="702424"/>
        </a:dk2>
        <a:lt2>
          <a:srgbClr val="C0C0C0"/>
        </a:lt2>
        <a:accent1>
          <a:srgbClr val="54BBBE"/>
        </a:accent1>
        <a:accent2>
          <a:srgbClr val="E49514"/>
        </a:accent2>
        <a:accent3>
          <a:srgbClr val="FFFFFF"/>
        </a:accent3>
        <a:accent4>
          <a:srgbClr val="000000"/>
        </a:accent4>
        <a:accent5>
          <a:srgbClr val="B3DADB"/>
        </a:accent5>
        <a:accent6>
          <a:srgbClr val="CF8711"/>
        </a:accent6>
        <a:hlink>
          <a:srgbClr val="6C9A42"/>
        </a:hlink>
        <a:folHlink>
          <a:srgbClr val="82ABBE"/>
        </a:folHlink>
      </a:clrScheme>
      <a:clrMap bg1="lt1" tx1="dk1" bg2="lt2" tx2="dk2" accent1="accent1" accent2="accent2" accent3="accent3" accent4="accent4" accent5="accent5" accent6="accent6" hlink="hlink" folHlink="folHlink"/>
    </a:extraClrScheme>
    <a:extraClrScheme>
      <a:clrScheme name="2008最新商务办公系列精品PPT模板 3">
        <a:dk1>
          <a:srgbClr val="003366"/>
        </a:dk1>
        <a:lt1>
          <a:srgbClr val="FFFFFF"/>
        </a:lt1>
        <a:dk2>
          <a:srgbClr val="000000"/>
        </a:dk2>
        <a:lt2>
          <a:srgbClr val="DDDDDD"/>
        </a:lt2>
        <a:accent1>
          <a:srgbClr val="438ACB"/>
        </a:accent1>
        <a:accent2>
          <a:srgbClr val="32A287"/>
        </a:accent2>
        <a:accent3>
          <a:srgbClr val="FFFFFF"/>
        </a:accent3>
        <a:accent4>
          <a:srgbClr val="002A56"/>
        </a:accent4>
        <a:accent5>
          <a:srgbClr val="B0C4E2"/>
        </a:accent5>
        <a:accent6>
          <a:srgbClr val="2C927A"/>
        </a:accent6>
        <a:hlink>
          <a:srgbClr val="729943"/>
        </a:hlink>
        <a:folHlink>
          <a:srgbClr val="82B4B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2008最新商务办公系列精品PPT模板</Template>
  <TotalTime>33701</TotalTime>
  <Words>6010</Words>
  <Application>Microsoft Office PowerPoint</Application>
  <PresentationFormat>全屏显示(4:3)</PresentationFormat>
  <Paragraphs>629</Paragraphs>
  <Slides>79</Slides>
  <Notes>78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79</vt:i4>
      </vt:variant>
    </vt:vector>
  </HeadingPairs>
  <TitlesOfParts>
    <vt:vector size="87" baseType="lpstr">
      <vt:lpstr>宋体</vt:lpstr>
      <vt:lpstr>Arial</vt:lpstr>
      <vt:lpstr>Candara</vt:lpstr>
      <vt:lpstr>Courier New</vt:lpstr>
      <vt:lpstr>Lucida Sans Unicode</vt:lpstr>
      <vt:lpstr>Times New Roman</vt:lpstr>
      <vt:lpstr>Wingdings</vt:lpstr>
      <vt:lpstr>2008最新商务办公系列精品PPT模板</vt:lpstr>
      <vt:lpstr>期末复习</vt:lpstr>
      <vt:lpstr>1、继承和多态</vt:lpstr>
      <vt:lpstr>一、单继承</vt:lpstr>
      <vt:lpstr>PowerPoint 演示文稿</vt:lpstr>
      <vt:lpstr>PowerPoint 演示文稿</vt:lpstr>
      <vt:lpstr>1.公有继承</vt:lpstr>
      <vt:lpstr>2.保护继承</vt:lpstr>
      <vt:lpstr>3.私有继承</vt:lpstr>
      <vt:lpstr>PowerPoint 演示文稿</vt:lpstr>
      <vt:lpstr>派生类的构造函数构成</vt:lpstr>
      <vt:lpstr>派生类的构造函数的执行</vt:lpstr>
      <vt:lpstr>PowerPoint 演示文稿</vt:lpstr>
      <vt:lpstr>派生类构造函数的定义格式</vt:lpstr>
      <vt:lpstr>派生类构造函数的调用次序</vt:lpstr>
      <vt:lpstr>PowerPoint 演示文稿</vt:lpstr>
      <vt:lpstr>PowerPoint 演示文稿</vt:lpstr>
      <vt:lpstr>PowerPoint 演示文稿</vt:lpstr>
      <vt:lpstr>解析：</vt:lpstr>
      <vt:lpstr>基类对象与派生类对象的关系</vt:lpstr>
      <vt:lpstr>基类对象指针与派生类对象指针</vt:lpstr>
      <vt:lpstr>PowerPoint 演示文稿</vt:lpstr>
      <vt:lpstr>二、多重继承</vt:lpstr>
      <vt:lpstr>多重继承派生类的定义方法</vt:lpstr>
      <vt:lpstr>PowerPoint 演示文稿</vt:lpstr>
      <vt:lpstr>PowerPoint 演示文稿</vt:lpstr>
      <vt:lpstr>多重继承派生类的构造函数的执行</vt:lpstr>
      <vt:lpstr>PowerPoint 演示文稿</vt:lpstr>
      <vt:lpstr>三、虚函数与多态</vt:lpstr>
      <vt:lpstr>虚函数定义</vt:lpstr>
      <vt:lpstr>PowerPoint 演示文稿</vt:lpstr>
      <vt:lpstr>如何实现动态联编 </vt:lpstr>
      <vt:lpstr>PowerPoint 演示文稿</vt:lpstr>
      <vt:lpstr>PowerPoint 演示文稿</vt:lpstr>
      <vt:lpstr>纯虚函数概念</vt:lpstr>
      <vt:lpstr>纯虚函数的定义 </vt:lpstr>
      <vt:lpstr>PowerPoint 演示文稿</vt:lpstr>
      <vt:lpstr>编程题练习：继承</vt:lpstr>
      <vt:lpstr>编程题练习：虚函数与多态</vt:lpstr>
      <vt:lpstr>2、运算符重载</vt:lpstr>
      <vt:lpstr>PowerPoint 演示文稿</vt:lpstr>
      <vt:lpstr>PowerPoint 演示文稿</vt:lpstr>
      <vt:lpstr>PowerPoint 演示文稿</vt:lpstr>
      <vt:lpstr>PowerPoint 演示文稿</vt:lpstr>
      <vt:lpstr>PowerPoint 演示文稿</vt:lpstr>
      <vt:lpstr>PowerPoint 演示文稿</vt:lpstr>
      <vt:lpstr>声明格式</vt:lpstr>
      <vt:lpstr>PowerPoint 演示文稿</vt:lpstr>
      <vt:lpstr>声明格式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重载格式：</vt:lpstr>
      <vt:lpstr>PowerPoint 演示文稿</vt:lpstr>
      <vt:lpstr>PowerPoint 演示文稿</vt:lpstr>
      <vt:lpstr>PowerPoint 演示文稿</vt:lpstr>
      <vt:lpstr>PowerPoint 演示文稿</vt:lpstr>
      <vt:lpstr>编程题练习：类型转换</vt:lpstr>
      <vt:lpstr>PowerPoint 演示文稿</vt:lpstr>
      <vt:lpstr>3、函数模板和类模板</vt:lpstr>
      <vt:lpstr>PowerPoint 演示文稿</vt:lpstr>
      <vt:lpstr>PowerPoint 演示文稿</vt:lpstr>
      <vt:lpstr>PowerPoint 演示文稿</vt:lpstr>
      <vt:lpstr>PowerPoint 演示文稿</vt:lpstr>
      <vt:lpstr>PowerPoint 演示文稿</vt:lpstr>
      <vt:lpstr>PowerPoint 演示文稿</vt:lpstr>
      <vt:lpstr>类模板的定义形式</vt:lpstr>
      <vt:lpstr>类模板成员函数在类外定义的格式为：</vt:lpstr>
      <vt:lpstr>PowerPoint 演示文稿</vt:lpstr>
      <vt:lpstr>类模板实例化的一般形式</vt:lpstr>
      <vt:lpstr>编程题练习：类模板</vt:lpstr>
      <vt:lpstr>PowerPoint 演示文稿</vt:lpstr>
      <vt:lpstr>PowerPoint 演示文稿</vt:lpstr>
    </vt:vector>
  </TitlesOfParts>
  <Company>rst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Sunny</dc:creator>
  <cp:lastModifiedBy>yang fang</cp:lastModifiedBy>
  <cp:revision>2464</cp:revision>
  <dcterms:created xsi:type="dcterms:W3CDTF">2008-07-07T07:12:37Z</dcterms:created>
  <dcterms:modified xsi:type="dcterms:W3CDTF">2021-06-14T06:17:09Z</dcterms:modified>
</cp:coreProperties>
</file>