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50"/>
  </p:notesMasterIdLst>
  <p:handoutMasterIdLst>
    <p:handoutMasterId r:id="rId51"/>
  </p:handoutMasterIdLst>
  <p:sldIdLst>
    <p:sldId id="434" r:id="rId2"/>
    <p:sldId id="908" r:id="rId3"/>
    <p:sldId id="1491" r:id="rId4"/>
    <p:sldId id="1492" r:id="rId5"/>
    <p:sldId id="1493" r:id="rId6"/>
    <p:sldId id="1494" r:id="rId7"/>
    <p:sldId id="1496" r:id="rId8"/>
    <p:sldId id="1497" r:id="rId9"/>
    <p:sldId id="1498" r:id="rId10"/>
    <p:sldId id="1499" r:id="rId11"/>
    <p:sldId id="1500" r:id="rId12"/>
    <p:sldId id="1503" r:id="rId13"/>
    <p:sldId id="1501" r:id="rId14"/>
    <p:sldId id="1502" r:id="rId15"/>
    <p:sldId id="1504" r:id="rId16"/>
    <p:sldId id="1457" r:id="rId17"/>
    <p:sldId id="1505" r:id="rId18"/>
    <p:sldId id="1506" r:id="rId19"/>
    <p:sldId id="1508" r:id="rId20"/>
    <p:sldId id="1509" r:id="rId21"/>
    <p:sldId id="1510" r:id="rId22"/>
    <p:sldId id="1511" r:id="rId23"/>
    <p:sldId id="1513" r:id="rId24"/>
    <p:sldId id="1512" r:id="rId25"/>
    <p:sldId id="1437" r:id="rId26"/>
    <p:sldId id="1515" r:id="rId27"/>
    <p:sldId id="1514" r:id="rId28"/>
    <p:sldId id="1516" r:id="rId29"/>
    <p:sldId id="1517" r:id="rId30"/>
    <p:sldId id="1518" r:id="rId31"/>
    <p:sldId id="1521" r:id="rId32"/>
    <p:sldId id="1519" r:id="rId33"/>
    <p:sldId id="1438" r:id="rId34"/>
    <p:sldId id="1441" r:id="rId35"/>
    <p:sldId id="1522" r:id="rId36"/>
    <p:sldId id="1523" r:id="rId37"/>
    <p:sldId id="1532" r:id="rId38"/>
    <p:sldId id="1533" r:id="rId39"/>
    <p:sldId id="1524" r:id="rId40"/>
    <p:sldId id="1525" r:id="rId41"/>
    <p:sldId id="1445" r:id="rId42"/>
    <p:sldId id="1526" r:id="rId43"/>
    <p:sldId id="1527" r:id="rId44"/>
    <p:sldId id="1528" r:id="rId45"/>
    <p:sldId id="1529" r:id="rId46"/>
    <p:sldId id="1530" r:id="rId47"/>
    <p:sldId id="1531" r:id="rId48"/>
    <p:sldId id="945" r:id="rId49"/>
  </p:sldIdLst>
  <p:sldSz cx="9144000" cy="6858000" type="screen4x3"/>
  <p:notesSz cx="9723438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E39"/>
    <a:srgbClr val="C0C0C0"/>
    <a:srgbClr val="969696"/>
    <a:srgbClr val="F8F8F8"/>
    <a:srgbClr val="FFFFFF"/>
    <a:srgbClr val="2FBFFF"/>
    <a:srgbClr val="1C1C1C"/>
    <a:srgbClr val="E36803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16" autoAdjust="0"/>
    <p:restoredTop sz="40090" autoAdjust="0"/>
  </p:normalViewPr>
  <p:slideViewPr>
    <p:cSldViewPr snapToGrid="0">
      <p:cViewPr varScale="1">
        <p:scale>
          <a:sx n="40" d="100"/>
          <a:sy n="40" d="100"/>
        </p:scale>
        <p:origin x="2844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5096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172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14813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07038" y="0"/>
            <a:ext cx="4214812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4214813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07038" y="6513513"/>
            <a:ext cx="4214812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EF2C57C-DB31-44E9-81E4-607D253F663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14813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07038" y="0"/>
            <a:ext cx="4214812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148013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1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1550" y="3257550"/>
            <a:ext cx="7780338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4214813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1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07038" y="6513513"/>
            <a:ext cx="4214812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71E443A-DDB4-424F-AD02-EE58CDCED87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4C2FE4-CFC3-46B2-9B9B-5F69A8466D09}" type="slidenum">
              <a:rPr lang="zh-CN" altLang="en-US" b="0" smtClean="0"/>
              <a:pPr/>
              <a:t>12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4C2FE4-CFC3-46B2-9B9B-5F69A8466D09}" type="slidenum">
              <a:rPr lang="zh-CN" altLang="en-US" b="0" smtClean="0"/>
              <a:pPr/>
              <a:t>14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4C2FE4-CFC3-46B2-9B9B-5F69A8466D09}" type="slidenum">
              <a:rPr lang="zh-CN" altLang="en-US" b="0" smtClean="0"/>
              <a:pPr/>
              <a:t>15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4C2FE4-CFC3-46B2-9B9B-5F69A8466D09}" type="slidenum">
              <a:rPr lang="zh-CN" altLang="en-US" b="0" smtClean="0"/>
              <a:pPr/>
              <a:t>17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4C2FE4-CFC3-46B2-9B9B-5F69A8466D09}" type="slidenum">
              <a:rPr lang="zh-CN" altLang="en-US" b="0" smtClean="0"/>
              <a:pPr/>
              <a:t>29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39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40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    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41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42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43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44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4C2FE4-CFC3-46B2-9B9B-5F69A8466D09}" type="slidenum">
              <a:rPr lang="zh-CN" altLang="en-US" b="0" smtClean="0"/>
              <a:pPr/>
              <a:t>45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46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47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4C2FE4-CFC3-46B2-9B9B-5F69A8466D09}" type="slidenum">
              <a:rPr lang="zh-CN" altLang="en-US" b="0" smtClean="0"/>
              <a:pPr/>
              <a:t>9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4C2FE4-CFC3-46B2-9B9B-5F69A8466D09}" type="slidenum">
              <a:rPr lang="zh-CN" altLang="en-US" b="0" smtClean="0"/>
              <a:pPr/>
              <a:t>10</a:t>
            </a:fld>
            <a:endParaRPr lang="en-US" altLang="zh-CN" b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42"/>
          <p:cNvSpPr>
            <a:spLocks noChangeArrowheads="1"/>
          </p:cNvSpPr>
          <p:nvPr/>
        </p:nvSpPr>
        <p:spPr bwMode="gray">
          <a:xfrm>
            <a:off x="3071813" y="0"/>
            <a:ext cx="1417637" cy="6858000"/>
          </a:xfrm>
          <a:prstGeom prst="rect">
            <a:avLst/>
          </a:prstGeom>
          <a:solidFill>
            <a:schemeClr val="accent2">
              <a:alpha val="7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Rectangle 1634"/>
          <p:cNvSpPr>
            <a:spLocks noChangeArrowheads="1"/>
          </p:cNvSpPr>
          <p:nvPr/>
        </p:nvSpPr>
        <p:spPr bwMode="gray">
          <a:xfrm>
            <a:off x="0" y="0"/>
            <a:ext cx="3152775" cy="68580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85882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Rectangle 1596"/>
          <p:cNvSpPr>
            <a:spLocks noChangeArrowheads="1"/>
          </p:cNvSpPr>
          <p:nvPr/>
        </p:nvSpPr>
        <p:spPr bwMode="gray">
          <a:xfrm>
            <a:off x="6902450" y="-11113"/>
            <a:ext cx="303213" cy="6858001"/>
          </a:xfrm>
          <a:prstGeom prst="rect">
            <a:avLst/>
          </a:prstGeom>
          <a:solidFill>
            <a:schemeClr val="accent2">
              <a:alpha val="30196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" name="Rectangle 1597"/>
          <p:cNvSpPr>
            <a:spLocks noChangeArrowheads="1"/>
          </p:cNvSpPr>
          <p:nvPr/>
        </p:nvSpPr>
        <p:spPr bwMode="gray">
          <a:xfrm>
            <a:off x="7158038" y="12700"/>
            <a:ext cx="227012" cy="6858000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" name="Rectangle 1592"/>
          <p:cNvSpPr>
            <a:spLocks noChangeArrowheads="1"/>
          </p:cNvSpPr>
          <p:nvPr/>
        </p:nvSpPr>
        <p:spPr bwMode="gray">
          <a:xfrm>
            <a:off x="4375150" y="0"/>
            <a:ext cx="1060450" cy="6858000"/>
          </a:xfrm>
          <a:prstGeom prst="rect">
            <a:avLst/>
          </a:prstGeom>
          <a:solidFill>
            <a:schemeClr val="accent2">
              <a:alpha val="6392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" name="Rectangle 1593"/>
          <p:cNvSpPr>
            <a:spLocks noChangeArrowheads="1"/>
          </p:cNvSpPr>
          <p:nvPr/>
        </p:nvSpPr>
        <p:spPr bwMode="gray">
          <a:xfrm>
            <a:off x="5359400" y="-17463"/>
            <a:ext cx="728663" cy="6938963"/>
          </a:xfrm>
          <a:prstGeom prst="rect">
            <a:avLst/>
          </a:prstGeom>
          <a:solidFill>
            <a:schemeClr val="accent2">
              <a:alpha val="54117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" name="Rectangle 1594"/>
          <p:cNvSpPr>
            <a:spLocks noChangeArrowheads="1"/>
          </p:cNvSpPr>
          <p:nvPr/>
        </p:nvSpPr>
        <p:spPr bwMode="gray">
          <a:xfrm>
            <a:off x="6018213" y="-19050"/>
            <a:ext cx="547687" cy="6938963"/>
          </a:xfrm>
          <a:prstGeom prst="rect">
            <a:avLst/>
          </a:prstGeom>
          <a:solidFill>
            <a:schemeClr val="accent2">
              <a:alpha val="47058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" name="Rectangle 1595"/>
          <p:cNvSpPr>
            <a:spLocks noChangeArrowheads="1"/>
          </p:cNvSpPr>
          <p:nvPr/>
        </p:nvSpPr>
        <p:spPr bwMode="gray">
          <a:xfrm>
            <a:off x="6505575" y="0"/>
            <a:ext cx="446088" cy="6858000"/>
          </a:xfrm>
          <a:prstGeom prst="rect">
            <a:avLst/>
          </a:prstGeom>
          <a:solidFill>
            <a:schemeClr val="accent2">
              <a:alpha val="36862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" name="Rectangle 1622"/>
          <p:cNvSpPr>
            <a:spLocks noChangeArrowheads="1"/>
          </p:cNvSpPr>
          <p:nvPr/>
        </p:nvSpPr>
        <p:spPr bwMode="gray">
          <a:xfrm>
            <a:off x="7339013" y="52388"/>
            <a:ext cx="136525" cy="6858000"/>
          </a:xfrm>
          <a:prstGeom prst="rect">
            <a:avLst/>
          </a:prstGeom>
          <a:solidFill>
            <a:schemeClr val="accent2">
              <a:alpha val="14902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3" name="Rectangle 1623"/>
          <p:cNvSpPr>
            <a:spLocks noChangeArrowheads="1"/>
          </p:cNvSpPr>
          <p:nvPr/>
        </p:nvSpPr>
        <p:spPr bwMode="gray">
          <a:xfrm>
            <a:off x="8366125" y="20638"/>
            <a:ext cx="344488" cy="6858000"/>
          </a:xfrm>
          <a:prstGeom prst="rect">
            <a:avLst/>
          </a:prstGeom>
          <a:solidFill>
            <a:schemeClr val="accent2">
              <a:alpha val="23137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4" name="Rectangle 1624"/>
          <p:cNvSpPr>
            <a:spLocks noChangeArrowheads="1"/>
          </p:cNvSpPr>
          <p:nvPr/>
        </p:nvSpPr>
        <p:spPr bwMode="gray">
          <a:xfrm>
            <a:off x="8664575" y="0"/>
            <a:ext cx="474663" cy="6858000"/>
          </a:xfrm>
          <a:prstGeom prst="rect">
            <a:avLst/>
          </a:prstGeom>
          <a:solidFill>
            <a:schemeClr val="accent2">
              <a:alpha val="27843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" name="Rectangle 1643"/>
          <p:cNvSpPr>
            <a:spLocks noChangeArrowheads="1"/>
          </p:cNvSpPr>
          <p:nvPr/>
        </p:nvSpPr>
        <p:spPr bwMode="gray">
          <a:xfrm>
            <a:off x="7953375" y="4763"/>
            <a:ext cx="136525" cy="6858000"/>
          </a:xfrm>
          <a:prstGeom prst="rect">
            <a:avLst/>
          </a:prstGeom>
          <a:solidFill>
            <a:schemeClr val="accent2">
              <a:alpha val="5882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6" name="Rectangle 1644"/>
          <p:cNvSpPr>
            <a:spLocks noChangeArrowheads="1"/>
          </p:cNvSpPr>
          <p:nvPr/>
        </p:nvSpPr>
        <p:spPr bwMode="gray">
          <a:xfrm>
            <a:off x="8045450" y="4763"/>
            <a:ext cx="168275" cy="6858000"/>
          </a:xfrm>
          <a:prstGeom prst="rect">
            <a:avLst/>
          </a:prstGeom>
          <a:solidFill>
            <a:schemeClr val="accent2">
              <a:alpha val="12157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7" name="Rectangle 1645"/>
          <p:cNvSpPr>
            <a:spLocks noChangeArrowheads="1"/>
          </p:cNvSpPr>
          <p:nvPr/>
        </p:nvSpPr>
        <p:spPr bwMode="gray">
          <a:xfrm>
            <a:off x="8177213" y="-11113"/>
            <a:ext cx="230187" cy="6858001"/>
          </a:xfrm>
          <a:prstGeom prst="rect">
            <a:avLst/>
          </a:prstGeom>
          <a:solidFill>
            <a:schemeClr val="accent2">
              <a:alpha val="1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36847" name="Rectangle 1647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3802063" y="1314450"/>
            <a:ext cx="5105400" cy="1470025"/>
          </a:xfrm>
        </p:spPr>
        <p:txBody>
          <a:bodyPr/>
          <a:lstStyle>
            <a:lvl1pPr algn="ctr">
              <a:defRPr sz="4400"/>
            </a:lvl1pPr>
          </a:lstStyle>
          <a:p>
            <a:pPr lvl="0"/>
            <a:r>
              <a:rPr lang="zh-CN" altLang="en-US" noProof="0" dirty="0"/>
              <a:t>按一下以編輯母片標題樣式</a:t>
            </a:r>
          </a:p>
        </p:txBody>
      </p:sp>
      <p:sp>
        <p:nvSpPr>
          <p:cNvPr id="436848" name="Rectangle 1648"/>
          <p:cNvSpPr>
            <a:spLocks noGrp="1" noChangeArrowheads="1"/>
          </p:cNvSpPr>
          <p:nvPr>
            <p:ph type="subTitle" sz="quarter" idx="1"/>
          </p:nvPr>
        </p:nvSpPr>
        <p:spPr bwMode="gray">
          <a:xfrm>
            <a:off x="3810000" y="2762250"/>
            <a:ext cx="5151438" cy="757238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/>
              <a:t>按一下以編輯母片副標題樣式</a:t>
            </a:r>
          </a:p>
        </p:txBody>
      </p:sp>
      <p:sp>
        <p:nvSpPr>
          <p:cNvPr id="18" name="Rectangle 1650"/>
          <p:cNvSpPr>
            <a:spLocks noGrp="1" noChangeArrowheads="1"/>
          </p:cNvSpPr>
          <p:nvPr>
            <p:ph type="ftr" sz="quarter" idx="10"/>
          </p:nvPr>
        </p:nvSpPr>
        <p:spPr bwMode="gray">
          <a:xfrm>
            <a:off x="3552825" y="6534150"/>
            <a:ext cx="2895600" cy="2349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649"/>
          <p:cNvSpPr>
            <a:spLocks noGrp="1" noChangeArrowheads="1"/>
          </p:cNvSpPr>
          <p:nvPr>
            <p:ph type="dt" sz="quarter" idx="11"/>
          </p:nvPr>
        </p:nvSpPr>
        <p:spPr bwMode="gray">
          <a:xfrm>
            <a:off x="6900863" y="6526213"/>
            <a:ext cx="2133600" cy="2746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651"/>
          <p:cNvSpPr>
            <a:spLocks noGrp="1" noChangeArrowheads="1"/>
          </p:cNvSpPr>
          <p:nvPr>
            <p:ph type="sldNum" sz="quarter" idx="12"/>
          </p:nvPr>
        </p:nvSpPr>
        <p:spPr bwMode="gray">
          <a:xfrm>
            <a:off x="3011488" y="6527800"/>
            <a:ext cx="373062" cy="2349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4E2EBD-3029-4DEC-8E6E-8C247268AFB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9748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7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7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100"/>
                            </p:stCondLst>
                            <p:childTnLst>
                              <p:par>
                                <p:cTn id="6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9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71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73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6" presetClass="emph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75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6" presetClass="emph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77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8" presetID="6" presetClass="emph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Scale>
                                      <p:cBhvr>
                                        <p:cTn id="79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0" presetID="6" presetClass="emph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81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6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83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6" presetClass="emph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Scale>
                                      <p:cBhvr>
                                        <p:cTn id="85" dur="5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6" presetID="6" presetClass="emph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Scale>
                                      <p:cBhvr>
                                        <p:cTn id="87" dur="5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900"/>
                            </p:stCondLst>
                            <p:childTnLst>
                              <p:par>
                                <p:cTn id="8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0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92" dur="5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6" presetClass="emph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94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6" presetClass="emph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96" dur="5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A42F47-74C9-4A15-869F-B4D80016636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8865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18338" y="65088"/>
            <a:ext cx="1995487" cy="64595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30288" y="65088"/>
            <a:ext cx="5835650" cy="64595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529580-A285-4EE2-9DBB-BCD0B7CD19D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103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5688" y="65088"/>
            <a:ext cx="7958137" cy="10112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1030288" y="1163638"/>
            <a:ext cx="7961312" cy="5360987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C787F2-FB59-43BA-B988-201E4767008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5825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3DBAEB-DCCE-498C-A008-1C7A5FDA32C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3748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06CB8C-AF3F-463D-B822-8D5955701E0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015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30288" y="1163638"/>
            <a:ext cx="3903662" cy="53609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86350" y="1163638"/>
            <a:ext cx="3905250" cy="53609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325776-3203-4F30-950D-96A629279DB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9842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3F6F0C-0F7A-4CE2-A0F6-7CE65880374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6415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C36085-C021-4DD6-A471-9461B8C45B4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407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D1F59-41CD-4FC4-9567-88123B8F605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718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C6DC49-FF4B-4545-8535-8EE16164310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959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4F6AA1-7645-4974-8670-EC62B164016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3706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491"/>
          <p:cNvSpPr>
            <a:spLocks noChangeShapeType="1"/>
          </p:cNvSpPr>
          <p:nvPr/>
        </p:nvSpPr>
        <p:spPr bwMode="auto">
          <a:xfrm>
            <a:off x="1101725" y="1000125"/>
            <a:ext cx="7834313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1002" name="Rectangle 474"/>
          <p:cNvSpPr>
            <a:spLocks noChangeArrowheads="1"/>
          </p:cNvSpPr>
          <p:nvPr/>
        </p:nvSpPr>
        <p:spPr bwMode="gray">
          <a:xfrm>
            <a:off x="269875" y="0"/>
            <a:ext cx="284163" cy="6889750"/>
          </a:xfrm>
          <a:prstGeom prst="rect">
            <a:avLst/>
          </a:prstGeom>
          <a:solidFill>
            <a:schemeClr val="accent2">
              <a:alpha val="7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1003" name="Rectangle 475"/>
          <p:cNvSpPr>
            <a:spLocks noChangeArrowheads="1"/>
          </p:cNvSpPr>
          <p:nvPr/>
        </p:nvSpPr>
        <p:spPr bwMode="gray">
          <a:xfrm>
            <a:off x="-12700" y="0"/>
            <a:ext cx="330200" cy="6858000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28627"/>
                  <a:invGamma/>
                </a:schemeClr>
              </a:gs>
              <a:gs pos="100000">
                <a:schemeClr val="accent2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1005" name="Rectangle 477"/>
          <p:cNvSpPr>
            <a:spLocks noChangeArrowheads="1"/>
          </p:cNvSpPr>
          <p:nvPr/>
        </p:nvSpPr>
        <p:spPr bwMode="gray">
          <a:xfrm>
            <a:off x="749300" y="-14288"/>
            <a:ext cx="71438" cy="6872288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1007" name="Rectangle 479"/>
          <p:cNvSpPr>
            <a:spLocks noChangeArrowheads="1"/>
          </p:cNvSpPr>
          <p:nvPr/>
        </p:nvSpPr>
        <p:spPr bwMode="gray">
          <a:xfrm>
            <a:off x="508000" y="0"/>
            <a:ext cx="168275" cy="6865938"/>
          </a:xfrm>
          <a:prstGeom prst="rect">
            <a:avLst/>
          </a:prstGeom>
          <a:solidFill>
            <a:schemeClr val="accent2">
              <a:alpha val="54117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1009" name="Rectangle 481"/>
          <p:cNvSpPr>
            <a:spLocks noChangeArrowheads="1"/>
          </p:cNvSpPr>
          <p:nvPr/>
        </p:nvSpPr>
        <p:spPr bwMode="gray">
          <a:xfrm>
            <a:off x="661988" y="0"/>
            <a:ext cx="114300" cy="6872288"/>
          </a:xfrm>
          <a:prstGeom prst="rect">
            <a:avLst/>
          </a:prstGeom>
          <a:solidFill>
            <a:schemeClr val="accent2">
              <a:alpha val="36862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32" name="Rectangle 460"/>
          <p:cNvSpPr>
            <a:spLocks noGrp="1" noChangeArrowheads="1"/>
          </p:cNvSpPr>
          <p:nvPr>
            <p:ph type="title"/>
          </p:nvPr>
        </p:nvSpPr>
        <p:spPr bwMode="auto">
          <a:xfrm>
            <a:off x="1055688" y="65088"/>
            <a:ext cx="7958137" cy="101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按一下以編輯母片標題樣式</a:t>
            </a:r>
          </a:p>
        </p:txBody>
      </p:sp>
      <p:sp>
        <p:nvSpPr>
          <p:cNvPr id="1033" name="Rectangle 46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30288" y="1163638"/>
            <a:ext cx="7961312" cy="536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按一下以編輯母片</a:t>
            </a:r>
          </a:p>
          <a:p>
            <a:pPr lvl="1"/>
            <a:r>
              <a:rPr lang="zh-CN" altLang="en-US"/>
              <a:t>第二層</a:t>
            </a:r>
          </a:p>
          <a:p>
            <a:pPr lvl="2"/>
            <a:r>
              <a:rPr lang="zh-CN" altLang="en-US"/>
              <a:t>第三層</a:t>
            </a:r>
          </a:p>
          <a:p>
            <a:pPr lvl="3"/>
            <a:r>
              <a:rPr lang="zh-CN" altLang="en-US"/>
              <a:t>第四層</a:t>
            </a:r>
          </a:p>
          <a:p>
            <a:pPr lvl="4"/>
            <a:r>
              <a:rPr lang="zh-CN" altLang="en-US"/>
              <a:t>第五層</a:t>
            </a:r>
          </a:p>
        </p:txBody>
      </p:sp>
      <p:sp>
        <p:nvSpPr>
          <p:cNvPr id="150990" name="Rectangle 46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7913" y="6616700"/>
            <a:ext cx="21336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0991" name="Rectangle 46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38825" y="6616700"/>
            <a:ext cx="28956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0992" name="Rectangle 46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87825" y="6616700"/>
            <a:ext cx="661988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BA4AF4B-91E7-4363-9BEC-897795207D9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7" name="Oval 508"/>
          <p:cNvSpPr>
            <a:spLocks noChangeArrowheads="1"/>
          </p:cNvSpPr>
          <p:nvPr/>
        </p:nvSpPr>
        <p:spPr bwMode="gray">
          <a:xfrm>
            <a:off x="438150" y="1892300"/>
            <a:ext cx="619125" cy="614363"/>
          </a:xfrm>
          <a:prstGeom prst="ellipse">
            <a:avLst/>
          </a:prstGeom>
          <a:blipFill dpi="0" rotWithShape="1">
            <a:blip r:embed="rId14" cstate="print"/>
            <a:srcRect/>
            <a:stretch>
              <a:fillRect/>
            </a:stretch>
          </a:blipFill>
          <a:ln w="28575" algn="ctr">
            <a:solidFill>
              <a:srgbClr val="F8F8F8">
                <a:alpha val="70195"/>
              </a:srgb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38" name="Oval 511"/>
          <p:cNvSpPr>
            <a:spLocks noChangeArrowheads="1"/>
          </p:cNvSpPr>
          <p:nvPr/>
        </p:nvSpPr>
        <p:spPr bwMode="gray">
          <a:xfrm>
            <a:off x="442913" y="315913"/>
            <a:ext cx="603250" cy="596900"/>
          </a:xfrm>
          <a:prstGeom prst="ellipse">
            <a:avLst/>
          </a:prstGeom>
          <a:blipFill dpi="0" rotWithShape="1">
            <a:blip r:embed="rId15" cstate="print"/>
            <a:srcRect/>
            <a:stretch>
              <a:fillRect/>
            </a:stretch>
          </a:blipFill>
          <a:ln w="57150" algn="ctr">
            <a:solidFill>
              <a:srgbClr val="F8F8F8">
                <a:alpha val="70195"/>
              </a:srgb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39" name="Oval 515"/>
          <p:cNvSpPr>
            <a:spLocks noChangeArrowheads="1"/>
          </p:cNvSpPr>
          <p:nvPr/>
        </p:nvSpPr>
        <p:spPr bwMode="gray">
          <a:xfrm>
            <a:off x="430213" y="1128713"/>
            <a:ext cx="603250" cy="593725"/>
          </a:xfrm>
          <a:prstGeom prst="ellipse">
            <a:avLst/>
          </a:prstGeom>
          <a:blipFill dpi="0" rotWithShape="1">
            <a:blip r:embed="rId16" cstate="print"/>
            <a:srcRect/>
            <a:stretch>
              <a:fillRect/>
            </a:stretch>
          </a:blipFill>
          <a:ln w="38100" algn="ctr">
            <a:solidFill>
              <a:srgbClr val="F8F8F8">
                <a:alpha val="70195"/>
              </a:srgb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10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1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1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10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1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1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800"/>
                            </p:stCondLst>
                            <p:childTnLst>
                              <p:par>
                                <p:cTn id="2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500" fill="hold"/>
                                        <p:tgtEl>
                                          <p:spTgt spid="15100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8" dur="500" fill="hold"/>
                                        <p:tgtEl>
                                          <p:spTgt spid="15100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6" presetClass="emph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30" dur="500" fill="hold"/>
                                        <p:tgtEl>
                                          <p:spTgt spid="15100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32" dur="500" fill="hold"/>
                                        <p:tgtEl>
                                          <p:spTgt spid="15100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" dur="500" fill="hold"/>
                                        <p:tgtEl>
                                          <p:spTgt spid="15100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5000"/>
        <a:buFont typeface="Wingdings" panose="05000000000000000000" pitchFamily="2" charset="2"/>
        <a:buChar char="£"/>
        <a:defRPr sz="32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500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409" name="Rectangle 41"/>
          <p:cNvSpPr>
            <a:spLocks noGrp="1" noChangeArrowheads="1"/>
          </p:cNvSpPr>
          <p:nvPr>
            <p:ph type="ctrTitle"/>
          </p:nvPr>
        </p:nvSpPr>
        <p:spPr>
          <a:xfrm>
            <a:off x="3403600" y="1463675"/>
            <a:ext cx="5526088" cy="1470025"/>
          </a:xfrm>
          <a:effectLst>
            <a:outerShdw dist="17961" dir="2700000" algn="ctr" rotWithShape="0">
              <a:srgbClr val="F8F8F8">
                <a:alpha val="50000"/>
              </a:srgb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zh-CN" altLang="en-US" sz="5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模 板</a:t>
            </a:r>
          </a:p>
        </p:txBody>
      </p:sp>
      <p:grpSp>
        <p:nvGrpSpPr>
          <p:cNvPr id="442418" name="Group 50"/>
          <p:cNvGrpSpPr>
            <a:grpSpLocks/>
          </p:cNvGrpSpPr>
          <p:nvPr/>
        </p:nvGrpSpPr>
        <p:grpSpPr bwMode="auto">
          <a:xfrm>
            <a:off x="5780088" y="5492750"/>
            <a:ext cx="669925" cy="654050"/>
            <a:chOff x="4027" y="3016"/>
            <a:chExt cx="515" cy="505"/>
          </a:xfrm>
        </p:grpSpPr>
        <p:sp>
          <p:nvSpPr>
            <p:cNvPr id="442419" name="Oval 51"/>
            <p:cNvSpPr>
              <a:spLocks noChangeArrowheads="1"/>
            </p:cNvSpPr>
            <p:nvPr/>
          </p:nvSpPr>
          <p:spPr bwMode="gray">
            <a:xfrm>
              <a:off x="4027" y="3016"/>
              <a:ext cx="515" cy="50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4431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4314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pic>
          <p:nvPicPr>
            <p:cNvPr id="5131" name="Picture 52" descr="sphere_highligh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046" y="3018"/>
              <a:ext cx="47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42421" name="Group 53"/>
          <p:cNvGrpSpPr>
            <a:grpSpLocks/>
          </p:cNvGrpSpPr>
          <p:nvPr/>
        </p:nvGrpSpPr>
        <p:grpSpPr bwMode="auto">
          <a:xfrm>
            <a:off x="7170738" y="5029200"/>
            <a:ext cx="349250" cy="339725"/>
            <a:chOff x="4027" y="3016"/>
            <a:chExt cx="515" cy="505"/>
          </a:xfrm>
        </p:grpSpPr>
        <p:sp>
          <p:nvSpPr>
            <p:cNvPr id="442422" name="Oval 54"/>
            <p:cNvSpPr>
              <a:spLocks noChangeArrowheads="1"/>
            </p:cNvSpPr>
            <p:nvPr/>
          </p:nvSpPr>
          <p:spPr bwMode="gray">
            <a:xfrm>
              <a:off x="4027" y="3016"/>
              <a:ext cx="515" cy="505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44314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4314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pic>
          <p:nvPicPr>
            <p:cNvPr id="5129" name="Picture 55" descr="sphere_highlight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046" y="3018"/>
              <a:ext cx="47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42424" name="Oval 56"/>
          <p:cNvSpPr>
            <a:spLocks noChangeArrowheads="1"/>
          </p:cNvSpPr>
          <p:nvPr/>
        </p:nvSpPr>
        <p:spPr bwMode="gray">
          <a:xfrm>
            <a:off x="3960813" y="4986338"/>
            <a:ext cx="1082675" cy="1071562"/>
          </a:xfrm>
          <a:prstGeom prst="ellipse">
            <a:avLst/>
          </a:prstGeom>
          <a:blipFill dpi="0" rotWithShape="1">
            <a:blip r:embed="rId5" cstate="print"/>
            <a:srcRect/>
            <a:stretch>
              <a:fillRect/>
            </a:stretch>
          </a:blipFill>
          <a:ln w="28575" algn="ctr">
            <a:solidFill>
              <a:schemeClr val="bg1">
                <a:alpha val="70195"/>
              </a:schemeClr>
            </a:solidFill>
            <a:round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42425" name="Oval 57"/>
          <p:cNvSpPr>
            <a:spLocks noChangeArrowheads="1"/>
          </p:cNvSpPr>
          <p:nvPr/>
        </p:nvSpPr>
        <p:spPr bwMode="gray">
          <a:xfrm>
            <a:off x="371475" y="536575"/>
            <a:ext cx="2759075" cy="2730500"/>
          </a:xfrm>
          <a:prstGeom prst="ellipse">
            <a:avLst/>
          </a:prstGeom>
          <a:blipFill dpi="0" rotWithShape="1">
            <a:blip r:embed="rId6" cstate="print"/>
            <a:srcRect/>
            <a:stretch>
              <a:fillRect/>
            </a:stretch>
          </a:blipFill>
          <a:ln w="76200" algn="ctr">
            <a:solidFill>
              <a:schemeClr val="bg1">
                <a:alpha val="70195"/>
              </a:schemeClr>
            </a:solidFill>
            <a:round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42426" name="Oval 58"/>
          <p:cNvSpPr>
            <a:spLocks noChangeArrowheads="1"/>
          </p:cNvSpPr>
          <p:nvPr/>
        </p:nvSpPr>
        <p:spPr bwMode="gray">
          <a:xfrm>
            <a:off x="1941513" y="3600450"/>
            <a:ext cx="1911350" cy="1892300"/>
          </a:xfrm>
          <a:prstGeom prst="ellipse">
            <a:avLst/>
          </a:prstGeom>
          <a:blipFill dpi="0" rotWithShape="1">
            <a:blip r:embed="rId7" cstate="print"/>
            <a:srcRect/>
            <a:stretch>
              <a:fillRect/>
            </a:stretch>
          </a:blipFill>
          <a:ln w="57150" algn="ctr">
            <a:solidFill>
              <a:schemeClr val="bg1">
                <a:alpha val="70195"/>
              </a:schemeClr>
            </a:solidFill>
            <a:round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42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2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42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7" presetClass="path" presetSubtype="0" accel="50000" decel="5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Motion origin="layout" path="M 0.0559 -0.10479 C 0.0559 -0.10456 0.05156 -0.05136 0.0401 -0.02661 C 0.02864 -0.00185 -0.00226 0.00462 -0.0184 -0.00579 " pathEditMode="relative" rAng="0" ptsTypes="fsf">
                                      <p:cBhvr>
                                        <p:cTn id="11" dur="1000" fill="hold"/>
                                        <p:tgtEl>
                                          <p:spTgt spid="4424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15" y="5459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424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24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42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7" presetClass="path" presetSubtype="0" accel="50000" decel="5000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animMotion origin="layout" path="M 0.14236 -0.15476 C 0.14236 -0.15452 0.12535 -0.04603 0.10382 -0.01758 C 0.08229 0.01087 0.00382 0.02244 -0.0342 0.01874 " pathEditMode="relative" rAng="0" ptsTypes="fsf">
                                      <p:cBhvr>
                                        <p:cTn id="18" dur="1000" fill="hold"/>
                                        <p:tgtEl>
                                          <p:spTgt spid="4424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37" y="88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8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42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48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42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8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42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574" name="Text Box 78"/>
          <p:cNvSpPr txBox="1">
            <a:spLocks noChangeArrowheads="1"/>
          </p:cNvSpPr>
          <p:nvPr/>
        </p:nvSpPr>
        <p:spPr bwMode="gray">
          <a:xfrm>
            <a:off x="1116000" y="1008000"/>
            <a:ext cx="7558100" cy="1514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用户可以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用非模板函数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重载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一个同名的函数模板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，即可以用非模板函数形式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重载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一个同名的函数模板。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113932" y="199205"/>
            <a:ext cx="7572867" cy="812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36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解决方案</a:t>
            </a:r>
            <a:r>
              <a:rPr lang="en-US" altLang="zh-CN" sz="36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36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：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584254" y="2529842"/>
            <a:ext cx="6762304" cy="3297919"/>
            <a:chOff x="1584254" y="2529842"/>
            <a:chExt cx="6762304" cy="3297919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1584254" y="2529842"/>
              <a:ext cx="3466211" cy="1569660"/>
            </a:xfrm>
            <a:prstGeom prst="rect">
              <a:avLst/>
            </a:prstGeom>
            <a:solidFill>
              <a:srgbClr val="E1FFF7"/>
            </a:solidFill>
            <a:ln w="38100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1" hangingPunct="1">
                <a:buNone/>
              </a:pPr>
              <a:r>
                <a:rPr lang="en-US" altLang="zh-CN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template&lt;</a:t>
              </a:r>
              <a:r>
                <a:rPr lang="en-US" altLang="zh-CN" sz="24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class </a:t>
              </a:r>
              <a:r>
                <a:rPr lang="en-US" altLang="zh-CN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altLang="zh-CN" sz="24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</a:t>
              </a:r>
              <a:r>
                <a:rPr lang="en-US" altLang="zh-CN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&gt;</a:t>
              </a:r>
            </a:p>
            <a:p>
              <a:pPr eaLnBrk="1" hangingPunct="1">
                <a:buNone/>
              </a:pPr>
              <a:r>
                <a:rPr lang="en-US" altLang="zh-CN" sz="24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T  </a:t>
              </a:r>
              <a:r>
                <a:rPr lang="en-US" altLang="zh-CN" sz="2400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Max</a:t>
              </a:r>
              <a:r>
                <a:rPr lang="en-US" altLang="zh-CN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</a:t>
              </a:r>
              <a:r>
                <a:rPr lang="en-US" altLang="zh-CN" sz="24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</a:t>
              </a:r>
              <a:r>
                <a:rPr lang="en-US" altLang="zh-CN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 a, </a:t>
              </a:r>
              <a:r>
                <a:rPr lang="en-US" altLang="zh-CN" sz="24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</a:t>
              </a:r>
              <a:r>
                <a:rPr lang="en-US" altLang="zh-CN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 b) { </a:t>
              </a:r>
            </a:p>
            <a:p>
              <a:pPr eaLnBrk="1" hangingPunct="1">
                <a:buNone/>
              </a:pPr>
              <a:r>
                <a:rPr lang="en-US" altLang="zh-CN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    return (a&gt;b)?  a:b;</a:t>
              </a:r>
            </a:p>
            <a:p>
              <a:pPr eaLnBrk="1" hangingPunct="1">
                <a:buNone/>
              </a:pPr>
              <a:r>
                <a:rPr lang="en-US" altLang="zh-CN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}</a:t>
              </a:r>
            </a:p>
          </p:txBody>
        </p:sp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1609063" y="4319656"/>
              <a:ext cx="6737495" cy="1508105"/>
            </a:xfrm>
            <a:prstGeom prst="rect">
              <a:avLst/>
            </a:prstGeom>
            <a:solidFill>
              <a:srgbClr val="E1FFF7"/>
            </a:solidFill>
            <a:ln w="38100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1" hangingPunct="1">
                <a:buNone/>
              </a:pPr>
              <a:r>
                <a:rPr lang="en-US" altLang="zh-CN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altLang="zh-CN" sz="2400" dirty="0" err="1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int</a:t>
              </a:r>
              <a:r>
                <a:rPr lang="en-US" altLang="zh-CN" sz="2400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 Max(</a:t>
              </a:r>
              <a:r>
                <a:rPr lang="en-US" altLang="zh-CN" sz="2400" dirty="0" err="1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int</a:t>
              </a:r>
              <a:r>
                <a:rPr lang="en-US" altLang="zh-CN" sz="2400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a, </a:t>
              </a:r>
              <a:r>
                <a:rPr lang="en-US" altLang="zh-CN" sz="2400" dirty="0" err="1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int</a:t>
              </a:r>
              <a:r>
                <a:rPr lang="en-US" altLang="zh-CN" sz="2400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b) </a:t>
              </a:r>
              <a:r>
                <a:rPr lang="en-US" altLang="zh-CN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{   </a:t>
              </a:r>
              <a:endPara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eaLnBrk="1" hangingPunct="1">
                <a:buNone/>
              </a:pPr>
              <a:r>
                <a:rPr lang="zh-CN" alt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    </a:t>
              </a:r>
              <a:r>
                <a:rPr lang="en-US" altLang="zh-CN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return (a&gt;b)?  a:b;</a:t>
              </a:r>
            </a:p>
            <a:p>
              <a:pPr eaLnBrk="1" hangingPunct="1">
                <a:buNone/>
              </a:pPr>
              <a:r>
                <a:rPr lang="en-US" altLang="zh-CN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 }  </a:t>
              </a:r>
            </a:p>
            <a:p>
              <a:pPr eaLnBrk="1" hangingPunct="1">
                <a:buNone/>
              </a:pPr>
              <a:r>
                <a:rPr lang="en-US" altLang="zh-CN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//</a:t>
              </a:r>
              <a:r>
                <a:rPr lang="zh-CN" alt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显式的声明</a:t>
              </a:r>
              <a:r>
                <a:rPr lang="en-US" altLang="zh-CN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Max(</a:t>
              </a:r>
              <a:r>
                <a:rPr lang="en-US" altLang="zh-CN" sz="20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int</a:t>
              </a:r>
              <a:r>
                <a:rPr lang="en-US" altLang="zh-CN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,  </a:t>
              </a:r>
              <a:r>
                <a:rPr lang="en-US" altLang="zh-CN" sz="20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int</a:t>
              </a:r>
              <a:r>
                <a:rPr lang="en-US" altLang="zh-CN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)</a:t>
              </a:r>
              <a:r>
                <a:rPr lang="zh-CN" alt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，这是一个重载的非模板函数</a:t>
              </a:r>
              <a:endPara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7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217428" y="1288157"/>
            <a:ext cx="7097232" cy="2369880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 f(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num,   char cha) 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Max(num,  num);       //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调用 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Max(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Max(cha,  cha);          //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调用 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Max(T,  T)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Max(num, cha);          //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调用 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Max(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Max(cha, num);          //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调用 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Max(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}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Box 36"/>
          <p:cNvSpPr txBox="1">
            <a:spLocks noChangeArrowheads="1"/>
          </p:cNvSpPr>
          <p:nvPr/>
        </p:nvSpPr>
        <p:spPr bwMode="auto">
          <a:xfrm>
            <a:off x="1162493" y="4166883"/>
            <a:ext cx="7198242" cy="1569660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注意</a:t>
            </a: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：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非模板函数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Max(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, 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) 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重载了函数模板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Max(T a, T b),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当出现调用语句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Max(num, cha);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和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Max(cha, num); 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时，它执行的是重载的非模板函数的版本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Max(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574" name="Text Box 78"/>
          <p:cNvSpPr txBox="1">
            <a:spLocks noChangeArrowheads="1"/>
          </p:cNvSpPr>
          <p:nvPr/>
        </p:nvSpPr>
        <p:spPr bwMode="gray">
          <a:xfrm>
            <a:off x="1116000" y="1059823"/>
            <a:ext cx="75581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设有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函数模板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   </a:t>
            </a:r>
            <a:endParaRPr lang="zh-CN" altLang="en-US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" name="Text Box 78"/>
          <p:cNvSpPr txBox="1">
            <a:spLocks noChangeArrowheads="1"/>
          </p:cNvSpPr>
          <p:nvPr/>
        </p:nvSpPr>
        <p:spPr bwMode="gray">
          <a:xfrm>
            <a:off x="1116000" y="3024000"/>
            <a:ext cx="75707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如再声明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同名函数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，形成了重载。</a:t>
            </a:r>
          </a:p>
        </p:txBody>
      </p:sp>
      <p:sp>
        <p:nvSpPr>
          <p:cNvPr id="13" name="Text Box 78"/>
          <p:cNvSpPr txBox="1">
            <a:spLocks noChangeArrowheads="1"/>
          </p:cNvSpPr>
          <p:nvPr/>
        </p:nvSpPr>
        <p:spPr bwMode="gray">
          <a:xfrm>
            <a:off x="1116000" y="4212000"/>
            <a:ext cx="75708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它借用了函数模板的函数体，但它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支持数据类型隐式转换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，使得以下称为正常操作。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113932" y="199205"/>
            <a:ext cx="7572867" cy="812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36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函数调用说明：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692000" y="1620000"/>
            <a:ext cx="4397446" cy="1200329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template&lt;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TYPE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x,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TYPE 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y)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{    return (x&gt;y) ? x : y ;    }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692000" y="3564000"/>
            <a:ext cx="6416746" cy="461665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Max(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x,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y)  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return ( x&gt;y) ? x : y;}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1692000" y="5184000"/>
            <a:ext cx="5769046" cy="1200329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, char)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；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char ,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；</a:t>
            </a:r>
          </a:p>
          <a:p>
            <a:pPr eaLnBrk="1" hangingPunct="1">
              <a:buNone/>
            </a:pP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, float)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；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double , float)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；</a:t>
            </a:r>
          </a:p>
          <a:p>
            <a:pPr eaLnBrk="1" hangingPunct="1">
              <a:buNone/>
            </a:pP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float ,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；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, double)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；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74" grpId="0"/>
      <p:bldP spid="11" grpId="0"/>
      <p:bldP spid="13" grpId="0"/>
      <p:bldP spid="9" grpId="0" animBg="1"/>
      <p:bldP spid="10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094733" y="1655832"/>
            <a:ext cx="7634597" cy="999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定义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重载函数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时，要注意避免产生预期或非</a:t>
            </a:r>
            <a:endParaRPr lang="en-US" altLang="zh-CN" sz="28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    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预期的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二义性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1080000" y="1044000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ea typeface="宋体" panose="02010600030101010101" pitchFamily="2" charset="-122"/>
              </a:rPr>
              <a:t>4. </a:t>
            </a:r>
            <a:r>
              <a:rPr lang="zh-CN" altLang="en-US" dirty="0">
                <a:ea typeface="宋体" panose="02010600030101010101" pitchFamily="2" charset="-122"/>
              </a:rPr>
              <a:t>函数模板的二义性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endParaRPr lang="en-US" altLang="zh-CN" sz="3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574" name="Text Box 78"/>
          <p:cNvSpPr txBox="1">
            <a:spLocks noChangeArrowheads="1"/>
          </p:cNvSpPr>
          <p:nvPr/>
        </p:nvSpPr>
        <p:spPr bwMode="gray">
          <a:xfrm>
            <a:off x="1116000" y="1008000"/>
            <a:ext cx="2541600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设有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函数模板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:</a:t>
            </a:r>
            <a:endParaRPr lang="zh-CN" altLang="en-US" sz="2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113932" y="199205"/>
            <a:ext cx="7572867" cy="71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36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例子：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944000" y="1548000"/>
            <a:ext cx="3466211" cy="1569660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template&lt;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 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a,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b) { 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return (a&gt;b)?  a:b;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}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944000" y="3816000"/>
            <a:ext cx="3335077" cy="830997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Max(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, float);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Max(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,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</a:p>
        </p:txBody>
      </p:sp>
      <p:sp>
        <p:nvSpPr>
          <p:cNvPr id="7" name="Text Box 78"/>
          <p:cNvSpPr txBox="1">
            <a:spLocks noChangeArrowheads="1"/>
          </p:cNvSpPr>
          <p:nvPr/>
        </p:nvSpPr>
        <p:spPr bwMode="gray">
          <a:xfrm>
            <a:off x="1116000" y="3224058"/>
            <a:ext cx="7778562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此时应注意防止二义性出现。例如，若有以下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重载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:</a:t>
            </a:r>
            <a:endParaRPr lang="zh-CN" altLang="en-US" sz="2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" name="Text Box 78"/>
          <p:cNvSpPr txBox="1">
            <a:spLocks noChangeArrowheads="1"/>
          </p:cNvSpPr>
          <p:nvPr/>
        </p:nvSpPr>
        <p:spPr bwMode="gray">
          <a:xfrm>
            <a:off x="1116000" y="4788000"/>
            <a:ext cx="2824597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当有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调用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:</a:t>
            </a:r>
            <a:endParaRPr lang="zh-CN" altLang="en-US" sz="2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944000" y="5328000"/>
            <a:ext cx="4893039" cy="461665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Max(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, d);   //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为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, d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为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double</a:t>
            </a:r>
          </a:p>
        </p:txBody>
      </p:sp>
      <p:sp>
        <p:nvSpPr>
          <p:cNvPr id="11" name="Text Box 78"/>
          <p:cNvSpPr txBox="1">
            <a:spLocks noChangeArrowheads="1"/>
          </p:cNvSpPr>
          <p:nvPr/>
        </p:nvSpPr>
        <p:spPr bwMode="gray">
          <a:xfrm>
            <a:off x="1116000" y="5940000"/>
            <a:ext cx="2824597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它就有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二义性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74" grpId="0"/>
      <p:bldP spid="6" grpId="0" animBg="1"/>
      <p:bldP spid="5" grpId="0" animBg="1"/>
      <p:bldP spid="7" grpId="0"/>
      <p:bldP spid="8" grpId="0"/>
      <p:bldP spid="9" grpId="0" animBg="1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574" name="Text Box 78"/>
          <p:cNvSpPr txBox="1">
            <a:spLocks noChangeArrowheads="1"/>
          </p:cNvSpPr>
          <p:nvPr/>
        </p:nvSpPr>
        <p:spPr bwMode="gray">
          <a:xfrm>
            <a:off x="1116000" y="1080000"/>
            <a:ext cx="76089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引入函数模板后，编译程序根据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函数调用的实际参数类型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决定调用函数的哪一个版本的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匹配规则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124564" y="127591"/>
            <a:ext cx="7572867" cy="732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36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函数调用的匹配规则</a:t>
            </a:r>
          </a:p>
        </p:txBody>
      </p:sp>
      <p:sp>
        <p:nvSpPr>
          <p:cNvPr id="6" name="Text Box 78"/>
          <p:cNvSpPr txBox="1">
            <a:spLocks noChangeArrowheads="1"/>
          </p:cNvSpPr>
          <p:nvPr/>
        </p:nvSpPr>
        <p:spPr bwMode="gray">
          <a:xfrm>
            <a:off x="900100" y="2511800"/>
            <a:ext cx="7748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400050" lvl="2" indent="0">
              <a:spcBef>
                <a:spcPct val="0"/>
              </a:spcBef>
              <a:buClrTx/>
              <a:buFont typeface="Wingdings" pitchFamily="2" charset="2"/>
              <a:buChar char="Ø"/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如果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函数的调用的实际参数类型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正好与</a:t>
            </a:r>
            <a:r>
              <a:rPr lang="zh-CN" altLang="en-US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某一函数的</a:t>
            </a:r>
            <a:endParaRPr lang="en-US" altLang="zh-CN" dirty="0">
              <a:solidFill>
                <a:srgbClr val="007E3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400050" lvl="2" indent="0">
              <a:spcBef>
                <a:spcPct val="0"/>
              </a:spcBef>
              <a:buClrTx/>
              <a:buNone/>
            </a:pPr>
            <a:r>
              <a:rPr lang="en-US" altLang="zh-CN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</a:t>
            </a:r>
            <a:r>
              <a:rPr lang="zh-CN" altLang="en-US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参数类型匹配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，则调用该函数；否则</a:t>
            </a:r>
          </a:p>
        </p:txBody>
      </p:sp>
      <p:sp>
        <p:nvSpPr>
          <p:cNvPr id="5" name="Text Box 78"/>
          <p:cNvSpPr txBox="1">
            <a:spLocks noChangeArrowheads="1"/>
          </p:cNvSpPr>
          <p:nvPr/>
        </p:nvSpPr>
        <p:spPr bwMode="gray">
          <a:xfrm>
            <a:off x="900000" y="3376582"/>
            <a:ext cx="7748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400050" lvl="2" indent="0">
              <a:spcBef>
                <a:spcPct val="0"/>
              </a:spcBef>
              <a:buClrTx/>
              <a:buFont typeface="Wingdings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如果能从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同名的函数模板实例化一个函数实例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，而   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400050" lvl="2" indent="0">
              <a:spcBef>
                <a:spcPct val="0"/>
              </a:spcBef>
              <a:buClrTx/>
              <a:buNone/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   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函数调用的实际参数类型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正好与</a:t>
            </a:r>
            <a:r>
              <a:rPr lang="zh-CN" altLang="en-US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该函数的参数类型</a:t>
            </a:r>
            <a:endParaRPr lang="en-US" altLang="zh-CN" dirty="0">
              <a:solidFill>
                <a:srgbClr val="007E3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400050" lvl="2" indent="0">
              <a:spcBef>
                <a:spcPct val="0"/>
              </a:spcBef>
              <a:buClrTx/>
              <a:buNone/>
            </a:pPr>
            <a:r>
              <a:rPr lang="en-US" altLang="zh-CN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</a:t>
            </a:r>
            <a:r>
              <a:rPr lang="zh-CN" altLang="en-US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匹配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，则调用该实例化的函数；否则</a:t>
            </a:r>
          </a:p>
        </p:txBody>
      </p:sp>
      <p:sp>
        <p:nvSpPr>
          <p:cNvPr id="7" name="Text Box 78"/>
          <p:cNvSpPr txBox="1">
            <a:spLocks noChangeArrowheads="1"/>
          </p:cNvSpPr>
          <p:nvPr/>
        </p:nvSpPr>
        <p:spPr bwMode="gray">
          <a:xfrm>
            <a:off x="900000" y="4677298"/>
            <a:ext cx="7748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400050" lvl="2" indent="0">
              <a:spcBef>
                <a:spcPct val="0"/>
              </a:spcBef>
              <a:buClrTx/>
              <a:buFont typeface="Wingdings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对函数调用的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实际参数作隐式类型转换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后与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非模板</a:t>
            </a:r>
            <a:endParaRPr lang="en-US" altLang="zh-CN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400050" lvl="2" indent="0">
              <a:spcBef>
                <a:spcPct val="0"/>
              </a:spcBef>
              <a:buClrTx/>
              <a:buNone/>
            </a:pP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函数</a:t>
            </a:r>
            <a:r>
              <a:rPr lang="zh-CN" altLang="en-US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再作匹配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，找到匹配的函数则调用它；否则提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400050" lvl="2" indent="0">
              <a:spcBef>
                <a:spcPct val="0"/>
              </a:spcBef>
              <a:buClrTx/>
              <a:buNone/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   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示语法错误。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74" grpId="0"/>
      <p:bldP spid="6" grpId="0"/>
      <p:bldP spid="5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edu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390525"/>
            <a:ext cx="4864100" cy="626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574" name="Text Box 78"/>
          <p:cNvSpPr txBox="1">
            <a:spLocks noChangeArrowheads="1"/>
          </p:cNvSpPr>
          <p:nvPr/>
        </p:nvSpPr>
        <p:spPr bwMode="gray">
          <a:xfrm>
            <a:off x="1116000" y="1905900"/>
            <a:ext cx="75581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当一个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实际函数调用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时，可以和</a:t>
            </a:r>
            <a:r>
              <a:rPr lang="zh-CN" altLang="en-US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一个重载函数匹配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、</a:t>
            </a:r>
            <a:r>
              <a:rPr lang="zh-CN" altLang="en-US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某一个模板函数相匹配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，又可以</a:t>
            </a:r>
            <a:r>
              <a:rPr lang="zh-CN" altLang="en-US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和经参数转换后与某一个重载函数匹配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，这都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不会出现二义性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。只是调用哪一个函数要遵照一定的规则按先后次序调用。这就是函数模板和同名非模板函数的重载都要遵守的约定。</a:t>
            </a:r>
          </a:p>
        </p:txBody>
      </p:sp>
      <p:grpSp>
        <p:nvGrpSpPr>
          <p:cNvPr id="2" name="Group 79"/>
          <p:cNvGrpSpPr>
            <a:grpSpLocks/>
          </p:cNvGrpSpPr>
          <p:nvPr/>
        </p:nvGrpSpPr>
        <p:grpSpPr bwMode="auto">
          <a:xfrm>
            <a:off x="1125538" y="1116000"/>
            <a:ext cx="5375275" cy="695325"/>
            <a:chOff x="624" y="670"/>
            <a:chExt cx="3386" cy="547"/>
          </a:xfrm>
        </p:grpSpPr>
        <p:sp>
          <p:nvSpPr>
            <p:cNvPr id="28680" name="AutoShape 80"/>
            <p:cNvSpPr>
              <a:spLocks noChangeArrowheads="1"/>
            </p:cNvSpPr>
            <p:nvPr/>
          </p:nvSpPr>
          <p:spPr bwMode="gray">
            <a:xfrm>
              <a:off x="624" y="670"/>
              <a:ext cx="835" cy="547"/>
            </a:xfrm>
            <a:prstGeom prst="roundRect">
              <a:avLst>
                <a:gd name="adj" fmla="val 1034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D8F4BE"/>
                </a:gs>
              </a:gsLst>
              <a:lin ang="2700000" scaled="1"/>
            </a:gradFill>
            <a:ln w="50800">
              <a:solidFill>
                <a:srgbClr val="44988C"/>
              </a:solidFill>
              <a:round/>
              <a:headEnd/>
              <a:tailEnd/>
            </a:ln>
            <a:effectLst>
              <a:outerShdw dist="107763" dir="2700000" algn="ctr" rotWithShape="0">
                <a:srgbClr val="C0C0C0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8681" name="Text Box 81"/>
            <p:cNvSpPr txBox="1">
              <a:spLocks noChangeArrowheads="1"/>
            </p:cNvSpPr>
            <p:nvPr/>
          </p:nvSpPr>
          <p:spPr bwMode="gray">
            <a:xfrm>
              <a:off x="707" y="724"/>
              <a:ext cx="3303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800" dirty="0">
                  <a:solidFill>
                    <a:srgbClr val="000000"/>
                  </a:solidFill>
                  <a:ea typeface="宋体" panose="02010600030101010101" pitchFamily="2" charset="-122"/>
                </a:rPr>
                <a:t>注 意</a:t>
              </a:r>
              <a:endPara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1" name="Text Box 78"/>
          <p:cNvSpPr txBox="1">
            <a:spLocks noChangeArrowheads="1"/>
          </p:cNvSpPr>
          <p:nvPr/>
        </p:nvSpPr>
        <p:spPr bwMode="gray">
          <a:xfrm>
            <a:off x="1116000" y="4752000"/>
            <a:ext cx="757078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某些编译器未完全按以上规范来处理函数模板的重载，如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VC++ 6.0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和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VC++</a:t>
            </a:r>
            <a:r>
              <a:rPr lang="en-US" altLang="zh-CN" sz="2800" dirty="0" err="1">
                <a:solidFill>
                  <a:schemeClr val="tx1"/>
                </a:solidFill>
                <a:ea typeface="宋体" panose="02010600030101010101" pitchFamily="2" charset="-122"/>
              </a:rPr>
              <a:t>.Net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　　</a:t>
            </a:r>
            <a:endParaRPr lang="zh-CN" altLang="en-US" sz="2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74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1055688" y="-72000"/>
            <a:ext cx="7958137" cy="1011237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函数模板举例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856357"/>
            <a:ext cx="9144000" cy="6001643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CComplex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double real, image;</a:t>
            </a:r>
          </a:p>
          <a:p>
            <a:pPr eaLnBrk="1" hangingPunct="1">
              <a:buNone/>
            </a:pP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public: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CComplex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(double a, double b)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real = a; image = b; }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friend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ostream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 operator&lt;&lt;(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ostream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o,const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CComplex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 c)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{   o&lt;&lt;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c.real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if (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c.image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&gt; 0)   o &lt;&lt; "+";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if (abs(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c.image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)!=1)  o &lt;&lt;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c.image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;</a:t>
            </a:r>
          </a:p>
          <a:p>
            <a:pPr eaLnBrk="1" hangingPunct="1"/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if(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c.image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!=0)  o&lt;&lt;"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return o;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}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bool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operator&gt; (const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CComplex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&amp;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r_c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const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{  if(real &gt;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r_c.real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&amp;&amp; image &gt;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r_c.image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return true;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else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return false;	}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800100" y="856357"/>
            <a:ext cx="8343900" cy="6001643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 &lt;class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 Max(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&amp;t1,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&amp;t2)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{  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t= (t1 &gt; t2) ? t1 : t2;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&lt;&lt; "max(" &lt;&lt; t1 &lt;&lt; "," &lt;&lt; t2 &lt;&lt; ")=" &lt;&lt; t &lt;&lt;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endl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return t;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}</a:t>
            </a:r>
          </a:p>
          <a:p>
            <a:pPr eaLnBrk="1" hangingPunct="1">
              <a:buNone/>
            </a:pP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None/>
            </a:pP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main()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 char1 = 'a';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char char2 = 'b';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float float1 = -123.45f;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float float2 = 42.1f;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CComplex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c1(3.0, -2.3), c2(6.3, -1.2);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Max(char1, char2);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Max(float1, float2);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Max(c1, c2);      }</a:t>
            </a:r>
          </a:p>
        </p:txBody>
      </p:sp>
      <p:sp>
        <p:nvSpPr>
          <p:cNvPr id="4" name="Text Box 36"/>
          <p:cNvSpPr txBox="1">
            <a:spLocks noChangeArrowheads="1"/>
          </p:cNvSpPr>
          <p:nvPr/>
        </p:nvSpPr>
        <p:spPr bwMode="auto">
          <a:xfrm>
            <a:off x="5288695" y="2760770"/>
            <a:ext cx="3855305" cy="1421928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运行结果：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max(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</a:rPr>
              <a:t>a,b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)=b</a:t>
            </a: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max(-123.45,42.1)=42.1</a:t>
            </a: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max(3-2.3i,6.3-1.2i)=6.3-1.2i</a:t>
            </a:r>
            <a:endParaRPr lang="zh-CN" altLang="en-US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73365" y="2617076"/>
            <a:ext cx="25026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>
                <a:latin typeface="宋体" pitchFamily="2" charset="-122"/>
                <a:ea typeface="宋体" pitchFamily="2" charset="-122"/>
              </a:rPr>
              <a:t>（二）</a:t>
            </a:r>
          </a:p>
        </p:txBody>
      </p:sp>
    </p:spTree>
    <p:extLst>
      <p:ext uri="{BB962C8B-B14F-4D97-AF65-F5344CB8AC3E}">
        <p14:creationId xmlns:p14="http://schemas.microsoft.com/office/powerpoint/2010/main" val="35288976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116000" y="1080000"/>
            <a:ext cx="7481899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举例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：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整型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数组类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	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101232" y="211905"/>
            <a:ext cx="7572867" cy="71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36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三、类模板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60494" y="1665028"/>
            <a:ext cx="7388206" cy="4893647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IntegerList{ 			</a:t>
            </a:r>
          </a:p>
          <a:p>
            <a:pPr eaLnBrk="1" hangingPunct="1"/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fr-FR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* vector;</a:t>
            </a:r>
          </a:p>
          <a:p>
            <a:pPr eaLnBrk="1" hangingPunct="1"/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int 	size;</a:t>
            </a:r>
          </a:p>
          <a:p>
            <a:pPr eaLnBrk="1" hangingPunct="1"/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public:</a:t>
            </a:r>
          </a:p>
          <a:p>
            <a:pPr eaLnBrk="1" hangingPunct="1"/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IntegerList (int length) {                    //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构造函数</a:t>
            </a:r>
          </a:p>
          <a:p>
            <a:pPr eaLnBrk="1" hangingPunct="1"/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	</a:t>
            </a: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vector=new </a:t>
            </a:r>
            <a:r>
              <a:rPr lang="fr-FR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[length];</a:t>
            </a:r>
          </a:p>
          <a:p>
            <a:pPr eaLnBrk="1" hangingPunct="1"/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	size=length;</a:t>
            </a:r>
          </a:p>
          <a:p>
            <a:pPr eaLnBrk="1" hangingPunct="1"/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}</a:t>
            </a:r>
          </a:p>
          <a:p>
            <a:pPr eaLnBrk="1" hangingPunct="1"/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~IntegerList( ) { delete [ ] vector;  }   //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析构函数</a:t>
            </a:r>
          </a:p>
          <a:p>
            <a:pPr eaLnBrk="1" hangingPunct="1"/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fr-FR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 operator[ ](int index) {</a:t>
            </a:r>
          </a:p>
          <a:p>
            <a:pPr eaLnBrk="1" hangingPunct="1"/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return vector[index];  </a:t>
            </a:r>
          </a:p>
          <a:p>
            <a:pPr eaLnBrk="1" hangingPunct="1"/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}</a:t>
            </a:r>
          </a:p>
          <a:p>
            <a:pPr eaLnBrk="1" hangingPunct="1"/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};</a:t>
            </a:r>
            <a:endParaRPr lang="fr-FR" altLang="zh-CN" sz="2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116000" y="1080000"/>
            <a:ext cx="7481899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举例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：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浮点型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数组类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	 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60494" y="1665028"/>
            <a:ext cx="7388206" cy="4893647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FloatList{ 			</a:t>
            </a:r>
          </a:p>
          <a:p>
            <a:pPr eaLnBrk="1" hangingPunct="1"/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fr-FR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float</a:t>
            </a: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*   vector;</a:t>
            </a:r>
          </a:p>
          <a:p>
            <a:pPr eaLnBrk="1" hangingPunct="1"/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int 	size;</a:t>
            </a:r>
          </a:p>
          <a:p>
            <a:pPr eaLnBrk="1" hangingPunct="1"/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public:</a:t>
            </a:r>
          </a:p>
          <a:p>
            <a:pPr eaLnBrk="1" hangingPunct="1"/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FloatList (int length) {                         //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构造函数</a:t>
            </a:r>
          </a:p>
          <a:p>
            <a:pPr eaLnBrk="1" hangingPunct="1"/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	</a:t>
            </a: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vector=new </a:t>
            </a:r>
            <a:r>
              <a:rPr lang="fr-FR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float</a:t>
            </a: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[length];</a:t>
            </a:r>
          </a:p>
          <a:p>
            <a:pPr eaLnBrk="1" hangingPunct="1"/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	size=length;</a:t>
            </a:r>
          </a:p>
          <a:p>
            <a:pPr eaLnBrk="1" hangingPunct="1"/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}</a:t>
            </a:r>
          </a:p>
          <a:p>
            <a:pPr eaLnBrk="1" hangingPunct="1"/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~FloatList( ) { delete [ ] vector;  }       //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析构函数   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/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float</a:t>
            </a: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 operator[ ](int index) {</a:t>
            </a:r>
          </a:p>
          <a:p>
            <a:pPr eaLnBrk="1" hangingPunct="1"/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return vector[index];  </a:t>
            </a:r>
          </a:p>
          <a:p>
            <a:pPr eaLnBrk="1" hangingPunct="1"/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}</a:t>
            </a:r>
          </a:p>
          <a:p>
            <a:pPr eaLnBrk="1" hangingPunct="1"/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116000" y="1080000"/>
            <a:ext cx="7481899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举例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3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：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字符型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数组类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	 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60494" y="1665028"/>
            <a:ext cx="7388206" cy="4893647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CharList{ 			</a:t>
            </a:r>
          </a:p>
          <a:p>
            <a:pPr eaLnBrk="1" hangingPunct="1"/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fr-FR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</a:t>
            </a: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*   vector;</a:t>
            </a:r>
          </a:p>
          <a:p>
            <a:pPr eaLnBrk="1" hangingPunct="1"/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int 	size;</a:t>
            </a:r>
          </a:p>
          <a:p>
            <a:pPr eaLnBrk="1" hangingPunct="1"/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public:</a:t>
            </a:r>
          </a:p>
          <a:p>
            <a:pPr eaLnBrk="1" hangingPunct="1"/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CharList (int length) {                         //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构造函数</a:t>
            </a:r>
          </a:p>
          <a:p>
            <a:pPr eaLnBrk="1" hangingPunct="1"/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	</a:t>
            </a: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vector=new </a:t>
            </a:r>
            <a:r>
              <a:rPr lang="fr-FR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</a:t>
            </a: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[length];</a:t>
            </a:r>
          </a:p>
          <a:p>
            <a:pPr eaLnBrk="1" hangingPunct="1"/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	size=length;</a:t>
            </a:r>
          </a:p>
          <a:p>
            <a:pPr eaLnBrk="1" hangingPunct="1"/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}</a:t>
            </a:r>
          </a:p>
          <a:p>
            <a:pPr eaLnBrk="1" hangingPunct="1"/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~CharList( ) { delete [ ] vector;  }        //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析构函数</a:t>
            </a:r>
          </a:p>
          <a:p>
            <a:pPr eaLnBrk="1" hangingPunct="1"/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fr-FR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</a:t>
            </a: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 operator[ ](int index) {</a:t>
            </a:r>
          </a:p>
          <a:p>
            <a:pPr eaLnBrk="1" hangingPunct="1"/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return vector[index];  </a:t>
            </a:r>
          </a:p>
          <a:p>
            <a:pPr eaLnBrk="1" hangingPunct="1"/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}</a:t>
            </a:r>
          </a:p>
          <a:p>
            <a:pPr eaLnBrk="1" hangingPunct="1"/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116002" y="288000"/>
            <a:ext cx="3020063" cy="566309"/>
          </a:xfrm>
          <a:prstGeom prst="rect">
            <a:avLst/>
          </a:prstGeom>
          <a:noFill/>
          <a:ln>
            <a:solidFill>
              <a:srgbClr val="00206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800" dirty="0" err="1">
                <a:solidFill>
                  <a:schemeClr val="tx1"/>
                </a:solidFill>
                <a:ea typeface="宋体" panose="02010600030101010101" pitchFamily="2" charset="-122"/>
              </a:rPr>
              <a:t>int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float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char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16000" y="1152000"/>
            <a:ext cx="7483900" cy="5632311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定义一个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数组类模板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-------</a:t>
            </a:r>
            <a:r>
              <a:rPr lang="fr-FR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</a:t>
            </a:r>
          </a:p>
          <a:p>
            <a:pPr eaLnBrk="1" hangingPunct="1"/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template&lt;</a:t>
            </a:r>
            <a:r>
              <a:rPr lang="fr-FR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 TYPE</a:t>
            </a: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pPr eaLnBrk="1" hangingPunct="1"/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List{ </a:t>
            </a:r>
          </a:p>
          <a:p>
            <a:pPr eaLnBrk="1" hangingPunct="1"/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fr-FR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 vector;</a:t>
            </a:r>
          </a:p>
          <a:p>
            <a:pPr eaLnBrk="1" hangingPunct="1"/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int size;</a:t>
            </a:r>
          </a:p>
          <a:p>
            <a:pPr eaLnBrk="1" hangingPunct="1"/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public:</a:t>
            </a:r>
          </a:p>
          <a:p>
            <a:pPr eaLnBrk="1" hangingPunct="1"/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List (int length) {                            //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构造函数</a:t>
            </a:r>
          </a:p>
          <a:p>
            <a:pPr eaLnBrk="1" hangingPunct="1"/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</a:t>
            </a: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vector=new </a:t>
            </a:r>
            <a:r>
              <a:rPr lang="fr-FR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[length];</a:t>
            </a:r>
          </a:p>
          <a:p>
            <a:pPr eaLnBrk="1" hangingPunct="1"/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size=length;</a:t>
            </a:r>
          </a:p>
          <a:p>
            <a:pPr eaLnBrk="1" hangingPunct="1"/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}</a:t>
            </a:r>
          </a:p>
          <a:p>
            <a:pPr eaLnBrk="1" hangingPunct="1"/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~List( ) { delete [ ] vector;  }              //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析构函数</a:t>
            </a:r>
          </a:p>
          <a:p>
            <a:pPr eaLnBrk="1" hangingPunct="1"/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 </a:t>
            </a:r>
            <a:r>
              <a:rPr lang="fr-FR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 operator[ ](int index) {</a:t>
            </a:r>
          </a:p>
          <a:p>
            <a:pPr eaLnBrk="1" hangingPunct="1"/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return vector[index];  </a:t>
            </a:r>
          </a:p>
          <a:p>
            <a:pPr eaLnBrk="1" hangingPunct="1"/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}</a:t>
            </a:r>
          </a:p>
          <a:p>
            <a:pPr eaLnBrk="1" hangingPunct="1"/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};</a:t>
            </a:r>
          </a:p>
        </p:txBody>
      </p:sp>
      <p:sp>
        <p:nvSpPr>
          <p:cNvPr id="4" name="Rectangle 77"/>
          <p:cNvSpPr>
            <a:spLocks noChangeArrowheads="1"/>
          </p:cNvSpPr>
          <p:nvPr/>
        </p:nvSpPr>
        <p:spPr bwMode="auto">
          <a:xfrm>
            <a:off x="5585221" y="286102"/>
            <a:ext cx="2282873" cy="529569"/>
          </a:xfrm>
          <a:prstGeom prst="rect">
            <a:avLst/>
          </a:prstGeom>
          <a:noFill/>
          <a:ln>
            <a:solidFill>
              <a:srgbClr val="00206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class  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TYPE</a:t>
            </a:r>
          </a:p>
        </p:txBody>
      </p:sp>
      <p:sp>
        <p:nvSpPr>
          <p:cNvPr id="5" name="右箭头 4"/>
          <p:cNvSpPr/>
          <p:nvPr/>
        </p:nvSpPr>
        <p:spPr bwMode="auto">
          <a:xfrm>
            <a:off x="4284921" y="499730"/>
            <a:ext cx="1190847" cy="85061"/>
          </a:xfrm>
          <a:prstGeom prst="rightArrow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>
              <a:buNone/>
            </a:pPr>
            <a:endParaRPr lang="zh-CN" altLang="en-US" sz="2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  <p:bldP spid="4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116000" y="1687730"/>
            <a:ext cx="7815350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在设计一个类时，将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数据类型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作为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类的参数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  <a:endParaRPr lang="zh-CN" altLang="en-US" sz="24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1080000" y="1044000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ea typeface="宋体" panose="02010600030101010101" pitchFamily="2" charset="-122"/>
              </a:rPr>
              <a:t>1. </a:t>
            </a:r>
            <a:r>
              <a:rPr lang="zh-CN" altLang="en-US" dirty="0">
                <a:ea typeface="宋体" panose="02010600030101010101" pitchFamily="2" charset="-122"/>
              </a:rPr>
              <a:t>类模板的含义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endParaRPr lang="en-US" altLang="zh-CN" sz="3000" dirty="0">
              <a:ea typeface="宋体" panose="02010600030101010101" pitchFamily="2" charset="-122"/>
            </a:endParaRPr>
          </a:p>
        </p:txBody>
      </p:sp>
      <p:sp>
        <p:nvSpPr>
          <p:cNvPr id="9" name="Rectangle 77"/>
          <p:cNvSpPr>
            <a:spLocks noChangeArrowheads="1"/>
          </p:cNvSpPr>
          <p:nvPr/>
        </p:nvSpPr>
        <p:spPr bwMode="auto">
          <a:xfrm>
            <a:off x="1116000" y="2268000"/>
            <a:ext cx="7748306" cy="1514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作为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参数的类型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可以是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C++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语言提供的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基本数</a:t>
            </a:r>
            <a:endParaRPr lang="en-US" altLang="zh-C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据类型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和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复合数据类型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，也可以是程序自定义</a:t>
            </a:r>
            <a:endParaRPr lang="en-US" altLang="zh-CN" sz="28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    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的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类类型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6978566" y="6066781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 altLang="zh-CN" sz="2400" dirty="0"/>
          </a:p>
        </p:txBody>
      </p:sp>
      <p:sp>
        <p:nvSpPr>
          <p:cNvPr id="7" name="AutoShape 52"/>
          <p:cNvSpPr>
            <a:spLocks noChangeArrowheads="1"/>
          </p:cNvSpPr>
          <p:nvPr/>
        </p:nvSpPr>
        <p:spPr bwMode="gray">
          <a:xfrm>
            <a:off x="1260000" y="1800000"/>
            <a:ext cx="7527362" cy="246380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template &lt;class 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模板参数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class 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模板参数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...&gt; 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class 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类名字 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{ 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      …… 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}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； 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055688" y="65088"/>
            <a:ext cx="8278812" cy="1011237"/>
          </a:xfrm>
        </p:spPr>
        <p:txBody>
          <a:bodyPr/>
          <a:lstStyle/>
          <a:p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类模板的定义形式</a:t>
            </a:r>
          </a:p>
        </p:txBody>
      </p:sp>
      <p:sp>
        <p:nvSpPr>
          <p:cNvPr id="10" name="Rectangle 77"/>
          <p:cNvSpPr>
            <a:spLocks noChangeArrowheads="1"/>
          </p:cNvSpPr>
          <p:nvPr/>
        </p:nvSpPr>
        <p:spPr bwMode="auto">
          <a:xfrm>
            <a:off x="1116000" y="4443400"/>
            <a:ext cx="7400679" cy="198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其中，用尖括号括起来的是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模板形式参数表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，它列出了类模板的每个模板形式参数，多个模板形式参数之间用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逗号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分隔开。每一个模板参数由保留字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class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引入。</a:t>
            </a:r>
          </a:p>
        </p:txBody>
      </p:sp>
      <p:sp>
        <p:nvSpPr>
          <p:cNvPr id="9" name="Rectangle 77"/>
          <p:cNvSpPr>
            <a:spLocks noChangeArrowheads="1"/>
          </p:cNvSpPr>
          <p:nvPr/>
        </p:nvSpPr>
        <p:spPr bwMode="auto">
          <a:xfrm>
            <a:off x="1116000" y="1116000"/>
            <a:ext cx="7400679" cy="529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声明格式为：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6978566" y="6066781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 altLang="zh-CN" sz="2400" dirty="0"/>
          </a:p>
        </p:txBody>
      </p:sp>
      <p:sp>
        <p:nvSpPr>
          <p:cNvPr id="7" name="AutoShape 52"/>
          <p:cNvSpPr>
            <a:spLocks noChangeArrowheads="1"/>
          </p:cNvSpPr>
          <p:nvPr/>
        </p:nvSpPr>
        <p:spPr bwMode="gray">
          <a:xfrm>
            <a:off x="1272700" y="1304700"/>
            <a:ext cx="6340212" cy="246380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template &lt;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模板形参表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返回类型  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类名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&lt;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类型名表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&gt;::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函数名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参数表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)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{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           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成员函数体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055688" y="65088"/>
            <a:ext cx="8278812" cy="1011237"/>
          </a:xfrm>
        </p:spPr>
        <p:txBody>
          <a:bodyPr/>
          <a:lstStyle/>
          <a:p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类模板成员函数在类外定义的格式为：</a:t>
            </a:r>
          </a:p>
        </p:txBody>
      </p:sp>
      <p:sp>
        <p:nvSpPr>
          <p:cNvPr id="8" name="Text Box 36"/>
          <p:cNvSpPr txBox="1">
            <a:spLocks noChangeArrowheads="1"/>
          </p:cNvSpPr>
          <p:nvPr/>
        </p:nvSpPr>
        <p:spPr bwMode="auto">
          <a:xfrm>
            <a:off x="1313595" y="4322870"/>
            <a:ext cx="6763605" cy="867930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注意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每一个成员函数在类外实现，第一句</a:t>
            </a:r>
            <a:endParaRPr lang="en-US" altLang="zh-CN" sz="28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都是</a:t>
            </a:r>
            <a:r>
              <a:rPr lang="en-US" altLang="zh-CN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template &lt;</a:t>
            </a:r>
            <a:r>
              <a:rPr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模板形参表</a:t>
            </a:r>
            <a:r>
              <a:rPr lang="en-US" altLang="zh-CN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&gt;</a:t>
            </a:r>
            <a:endParaRPr lang="zh-CN" altLang="en-US" sz="28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992188" y="0"/>
            <a:ext cx="7958137" cy="1011237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举例：定义一个数组类模板</a:t>
            </a:r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List</a:t>
            </a:r>
            <a:endParaRPr lang="zh-CN" altLang="en-US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104900" y="1237357"/>
            <a:ext cx="7454900" cy="3785652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template&lt;class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List{ 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protected: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 vector;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size;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public: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List (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length);      </a:t>
            </a:r>
            <a:r>
              <a:rPr lang="en-US" altLang="zh-CN" sz="2400" dirty="0"/>
              <a:t>//</a:t>
            </a:r>
            <a:r>
              <a:rPr lang="zh-CN" altLang="en-US" sz="2400" dirty="0"/>
              <a:t>构造函数</a:t>
            </a:r>
          </a:p>
          <a:p>
            <a:pPr eaLnBrk="1" hangingPunct="1">
              <a:buNone/>
            </a:pP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~List( ) { delete [ ] vector;  }              </a:t>
            </a:r>
            <a:r>
              <a:rPr lang="en-US" altLang="zh-CN" sz="2400" dirty="0"/>
              <a:t>//</a:t>
            </a:r>
            <a:r>
              <a:rPr lang="zh-CN" altLang="en-US" sz="2400" dirty="0"/>
              <a:t>析构函数</a:t>
            </a:r>
          </a:p>
          <a:p>
            <a:pPr eaLnBrk="1" hangingPunct="1">
              <a:buNone/>
            </a:pP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 operator[ ](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index);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};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130300" y="1059557"/>
            <a:ext cx="6908800" cy="4524315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template&lt;class TYPE&gt;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List&lt; TYPE &gt;::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(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length)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  vector=new  TYPE[length];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size=length;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for(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=0;i&lt;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size;i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++)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vector[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]=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}</a:t>
            </a:r>
          </a:p>
          <a:p>
            <a:pPr eaLnBrk="1" hangingPunct="1">
              <a:buNone/>
            </a:pP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template&lt;class TYPE&gt;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TYPE&amp; 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List&lt; TYPE &gt;::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operator[](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index) 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   return vector[index];  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sp>
        <p:nvSpPr>
          <p:cNvPr id="5" name="Text Box 36"/>
          <p:cNvSpPr txBox="1">
            <a:spLocks noChangeArrowheads="1"/>
          </p:cNvSpPr>
          <p:nvPr/>
        </p:nvSpPr>
        <p:spPr bwMode="auto">
          <a:xfrm>
            <a:off x="1173895" y="5808770"/>
            <a:ext cx="4985605" cy="480131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注意：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类名为     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List&lt;TYPE&gt;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574" name="Text Box 78"/>
          <p:cNvSpPr txBox="1">
            <a:spLocks noChangeArrowheads="1"/>
          </p:cNvSpPr>
          <p:nvPr/>
        </p:nvSpPr>
        <p:spPr bwMode="gray">
          <a:xfrm>
            <a:off x="1116000" y="1980000"/>
            <a:ext cx="75581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用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template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引出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模板形式参数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</a:p>
        </p:txBody>
      </p:sp>
      <p:grpSp>
        <p:nvGrpSpPr>
          <p:cNvPr id="2" name="Group 79"/>
          <p:cNvGrpSpPr>
            <a:grpSpLocks/>
          </p:cNvGrpSpPr>
          <p:nvPr/>
        </p:nvGrpSpPr>
        <p:grpSpPr bwMode="auto">
          <a:xfrm>
            <a:off x="1125538" y="1116000"/>
            <a:ext cx="5375275" cy="695325"/>
            <a:chOff x="624" y="670"/>
            <a:chExt cx="3386" cy="547"/>
          </a:xfrm>
        </p:grpSpPr>
        <p:sp>
          <p:nvSpPr>
            <p:cNvPr id="28680" name="AutoShape 80"/>
            <p:cNvSpPr>
              <a:spLocks noChangeArrowheads="1"/>
            </p:cNvSpPr>
            <p:nvPr/>
          </p:nvSpPr>
          <p:spPr bwMode="gray">
            <a:xfrm>
              <a:off x="624" y="670"/>
              <a:ext cx="827" cy="547"/>
            </a:xfrm>
            <a:prstGeom prst="roundRect">
              <a:avLst>
                <a:gd name="adj" fmla="val 1034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D8F4BE"/>
                </a:gs>
              </a:gsLst>
              <a:lin ang="2700000" scaled="1"/>
            </a:gradFill>
            <a:ln w="50800">
              <a:solidFill>
                <a:srgbClr val="44988C"/>
              </a:solidFill>
              <a:round/>
              <a:headEnd/>
              <a:tailEnd/>
            </a:ln>
            <a:effectLst>
              <a:outerShdw dist="107763" dir="2700000" algn="ctr" rotWithShape="0">
                <a:srgbClr val="C0C0C0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8681" name="Text Box 81"/>
            <p:cNvSpPr txBox="1">
              <a:spLocks noChangeArrowheads="1"/>
            </p:cNvSpPr>
            <p:nvPr/>
          </p:nvSpPr>
          <p:spPr bwMode="gray">
            <a:xfrm>
              <a:off x="707" y="724"/>
              <a:ext cx="3303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800" dirty="0">
                  <a:solidFill>
                    <a:srgbClr val="000000"/>
                  </a:solidFill>
                  <a:ea typeface="宋体" panose="02010600030101010101" pitchFamily="2" charset="-122"/>
                </a:rPr>
                <a:t>注 意</a:t>
              </a:r>
              <a:endPara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1" name="Text Box 78"/>
          <p:cNvSpPr txBox="1">
            <a:spLocks noChangeArrowheads="1"/>
          </p:cNvSpPr>
          <p:nvPr/>
        </p:nvSpPr>
        <p:spPr bwMode="gray">
          <a:xfrm>
            <a:off x="1116000" y="2556000"/>
            <a:ext cx="7418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类定义中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数据类型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使用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模板形式参数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13" name="Text Box 78"/>
          <p:cNvSpPr txBox="1">
            <a:spLocks noChangeArrowheads="1"/>
          </p:cNvSpPr>
          <p:nvPr/>
        </p:nvSpPr>
        <p:spPr bwMode="gray">
          <a:xfrm>
            <a:off x="1116000" y="3168000"/>
            <a:ext cx="75835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类定义之外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实现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成员函数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时，必须逐一指明模板参数，否则产生语法错误。</a:t>
            </a:r>
          </a:p>
        </p:txBody>
      </p:sp>
      <p:sp>
        <p:nvSpPr>
          <p:cNvPr id="8" name="Text Box 78"/>
          <p:cNvSpPr txBox="1">
            <a:spLocks noChangeArrowheads="1"/>
          </p:cNvSpPr>
          <p:nvPr/>
        </p:nvSpPr>
        <p:spPr bwMode="gray">
          <a:xfrm>
            <a:off x="1116000" y="4212000"/>
            <a:ext cx="75835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这种形式的类不能直接用于创建对象实例。（为什么？）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74" grpId="0"/>
      <p:bldP spid="11" grpId="0"/>
      <p:bldP spid="13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116000" y="1687730"/>
            <a:ext cx="7519706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514350" indent="-514350">
              <a:lnSpc>
                <a:spcPct val="110000"/>
              </a:lnSpc>
              <a:spcBef>
                <a:spcPct val="0"/>
              </a:spcBef>
              <a:buSzTx/>
              <a:buFont typeface="+mj-lt"/>
              <a:buAutoNum type="arabicPeriod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没有把关键字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class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放在函数模板的每一个形式参数之前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1080000" y="1044000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ea typeface="宋体" panose="02010600030101010101" pitchFamily="2" charset="-122"/>
              </a:rPr>
              <a:t>3.</a:t>
            </a:r>
            <a:r>
              <a:rPr lang="zh-CN" altLang="en-US" dirty="0">
                <a:ea typeface="宋体" panose="02010600030101010101" pitchFamily="2" charset="-122"/>
              </a:rPr>
              <a:t>常见的模板设计错误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endParaRPr lang="en-US" altLang="zh-CN" sz="3000" dirty="0">
              <a:ea typeface="宋体" panose="02010600030101010101" pitchFamily="2" charset="-122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740786" y="2853795"/>
            <a:ext cx="5638209" cy="1569660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例：</a:t>
            </a:r>
            <a:endParaRPr lang="fr-FR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None/>
            </a:pPr>
            <a:r>
              <a:rPr lang="fr-FR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template&lt;class T1,class T2&gt;  </a:t>
            </a: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//ok</a:t>
            </a:r>
          </a:p>
          <a:p>
            <a:pPr eaLnBrk="1" hangingPunct="1">
              <a:buNone/>
            </a:pPr>
            <a:r>
              <a:rPr lang="fr-FR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template&lt; class T1, T2&gt;          </a:t>
            </a: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//error</a:t>
            </a:r>
          </a:p>
          <a:p>
            <a:pPr eaLnBrk="1" hangingPunct="1">
              <a:buNone/>
            </a:pPr>
            <a:r>
              <a:rPr lang="fr-FR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template&lt; T1, T2&gt;                    </a:t>
            </a: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//error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116000" y="1692000"/>
            <a:ext cx="7634597" cy="999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类模板中的模板参数尚未确定，故不能直接</a:t>
            </a:r>
            <a:endParaRPr lang="en-US" altLang="zh-CN" sz="28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    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利用类模板创建对象。 </a:t>
            </a:r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1080000" y="1044000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ea typeface="宋体" panose="02010600030101010101" pitchFamily="2" charset="-122"/>
              </a:rPr>
              <a:t>2. </a:t>
            </a:r>
            <a:r>
              <a:rPr lang="zh-CN" altLang="en-US" dirty="0">
                <a:ea typeface="宋体" panose="02010600030101010101" pitchFamily="2" charset="-122"/>
              </a:rPr>
              <a:t>类模板实例化 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endParaRPr lang="en-US" altLang="zh-CN" sz="3000" dirty="0">
              <a:ea typeface="宋体" panose="02010600030101010101" pitchFamily="2" charset="-122"/>
            </a:endParaRPr>
          </a:p>
        </p:txBody>
      </p:sp>
      <p:sp>
        <p:nvSpPr>
          <p:cNvPr id="7" name="Rectangle 77"/>
          <p:cNvSpPr>
            <a:spLocks noChangeArrowheads="1"/>
          </p:cNvSpPr>
          <p:nvPr/>
        </p:nvSpPr>
        <p:spPr bwMode="auto">
          <a:xfrm>
            <a:off x="1116000" y="2772000"/>
            <a:ext cx="7634597" cy="999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类模板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实例化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：用某一个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具体的数据类型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替</a:t>
            </a:r>
            <a:endParaRPr lang="en-US" altLang="zh-CN" sz="2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代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类模板中的模板参数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8" name="Rectangle 77"/>
          <p:cNvSpPr>
            <a:spLocks noChangeArrowheads="1"/>
          </p:cNvSpPr>
          <p:nvPr/>
        </p:nvSpPr>
        <p:spPr bwMode="auto">
          <a:xfrm>
            <a:off x="1116000" y="3924000"/>
            <a:ext cx="7634597" cy="999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类模板的一个实例称为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类模板对象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——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模板</a:t>
            </a:r>
            <a:endParaRPr lang="en-US" altLang="zh-C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9" name="Text Box 36"/>
          <p:cNvSpPr txBox="1">
            <a:spLocks noChangeArrowheads="1"/>
          </p:cNvSpPr>
          <p:nvPr/>
        </p:nvSpPr>
        <p:spPr bwMode="auto">
          <a:xfrm>
            <a:off x="1286540" y="5234612"/>
            <a:ext cx="7070651" cy="867930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类模板是抽象的类，而模板类是实例化了的</a:t>
            </a:r>
            <a:endParaRPr lang="en-US" altLang="zh-C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具体类。</a:t>
            </a:r>
            <a:endParaRPr lang="en-US" altLang="zh-C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/>
      <p:bldP spid="8" grpId="0"/>
      <p:bldP spid="9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>
                <a:ea typeface="宋体" panose="02010600030101010101" pitchFamily="2" charset="-122"/>
              </a:rPr>
              <a:t>示例</a:t>
            </a:r>
            <a:endParaRPr lang="en-US" altLang="zh-CN" sz="3200" dirty="0">
              <a:ea typeface="宋体" panose="02010600030101010101" pitchFamily="2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936000" y="1116000"/>
            <a:ext cx="8064500" cy="3046988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template&lt;class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TYPE1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class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TYPE2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MUTI_PARA{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TYPE1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first;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TYPE2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second;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public: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MUTI_PARA(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TYPE1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x,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TYPE2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y){ first=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x;second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=y; }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void show(){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&lt;&lt;first&lt;&lt; "\t" &lt;&lt;second&lt;&lt;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endl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}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};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936000" y="4197489"/>
            <a:ext cx="8064000" cy="2308324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main()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 MUTI_PARA&lt;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double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obj1(2, 3.14);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MUTI_PARA&lt;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char*, char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obj2(“Are you sure?”, ’Y’);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obj1.show( ); 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obj2.show( );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}</a:t>
            </a:r>
          </a:p>
        </p:txBody>
      </p:sp>
      <p:sp>
        <p:nvSpPr>
          <p:cNvPr id="10" name="Text Box 36"/>
          <p:cNvSpPr txBox="1">
            <a:spLocks noChangeArrowheads="1"/>
          </p:cNvSpPr>
          <p:nvPr/>
        </p:nvSpPr>
        <p:spPr bwMode="auto">
          <a:xfrm>
            <a:off x="6596795" y="5768471"/>
            <a:ext cx="2547205" cy="1089529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运行结果：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2       3.14</a:t>
            </a: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Are you sure?   Y</a:t>
            </a:r>
            <a:endParaRPr lang="zh-CN" altLang="en-US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141400" y="1209400"/>
            <a:ext cx="7634597" cy="1514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利用类创建实例的过程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也称为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实例化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，但这是与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类模板实例化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不同的过程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（它不必给出实际模板参数表）。</a:t>
            </a:r>
          </a:p>
        </p:txBody>
      </p:sp>
      <p:sp>
        <p:nvSpPr>
          <p:cNvPr id="7" name="Rectangle 77"/>
          <p:cNvSpPr>
            <a:spLocks noChangeArrowheads="1"/>
          </p:cNvSpPr>
          <p:nvPr/>
        </p:nvSpPr>
        <p:spPr bwMode="auto">
          <a:xfrm>
            <a:off x="1179500" y="2844000"/>
            <a:ext cx="7634597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类模板的实例化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创建的结果是一种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类型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，而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类的实例化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创建的是一个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对象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/>
          <p:cNvSpPr>
            <a:spLocks noGrp="1"/>
          </p:cNvSpPr>
          <p:nvPr>
            <p:ph type="title"/>
          </p:nvPr>
        </p:nvSpPr>
        <p:spPr>
          <a:xfrm>
            <a:off x="1055688" y="65088"/>
            <a:ext cx="8278812" cy="1011237"/>
          </a:xfrm>
        </p:spPr>
        <p:txBody>
          <a:bodyPr/>
          <a:lstStyle/>
          <a:p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类模板实例化的一般形式</a:t>
            </a:r>
          </a:p>
        </p:txBody>
      </p:sp>
      <p:sp>
        <p:nvSpPr>
          <p:cNvPr id="6" name="AutoShape 52"/>
          <p:cNvSpPr>
            <a:spLocks noChangeArrowheads="1"/>
          </p:cNvSpPr>
          <p:nvPr/>
        </p:nvSpPr>
        <p:spPr bwMode="gray">
          <a:xfrm>
            <a:off x="1234600" y="1253900"/>
            <a:ext cx="6944200" cy="146390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类模板名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&lt;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实际类型表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&gt;  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模板类类对象名</a:t>
            </a:r>
            <a:endParaRPr lang="en-US" altLang="zh-CN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                                 (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构造函数参数表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)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180510" y="3059367"/>
            <a:ext cx="5364207" cy="2850424"/>
            <a:chOff x="1403793" y="3070000"/>
            <a:chExt cx="5364207" cy="2850424"/>
          </a:xfrm>
        </p:grpSpPr>
        <p:sp>
          <p:nvSpPr>
            <p:cNvPr id="7" name="矩形 6"/>
            <p:cNvSpPr/>
            <p:nvPr/>
          </p:nvSpPr>
          <p:spPr>
            <a:xfrm>
              <a:off x="1862469" y="5237160"/>
              <a:ext cx="4876800" cy="6832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65125" lvl="0" indent="-255588" eaLnBrk="1" hangingPunct="1">
                <a:lnSpc>
                  <a:spcPct val="120000"/>
                </a:lnSpc>
                <a:spcBef>
                  <a:spcPts val="400"/>
                </a:spcBef>
                <a:buClr>
                  <a:srgbClr val="2DA2BF"/>
                </a:buClr>
                <a:buSzPct val="68000"/>
                <a:defRPr/>
              </a:pPr>
              <a:r>
                <a:rPr lang="en-US" altLang="zh-CN" sz="3200" dirty="0">
                  <a:solidFill>
                    <a:srgbClr val="DA1F28">
                      <a:lumMod val="75000"/>
                    </a:srgb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Lucida Sans Unicode"/>
                  <a:ea typeface="黑体"/>
                </a:rPr>
                <a:t>         </a:t>
              </a:r>
              <a:r>
                <a:rPr lang="zh-CN" alt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  <a:ea typeface="宋体" pitchFamily="2" charset="-122"/>
                </a:rPr>
                <a:t>类型</a:t>
              </a:r>
              <a:r>
                <a:rPr lang="en-US" altLang="zh-CN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  <a:ea typeface="宋体" pitchFamily="2" charset="-122"/>
                </a:rPr>
                <a:t> </a:t>
              </a:r>
              <a:r>
                <a:rPr lang="en-US" altLang="zh-CN" sz="2400" dirty="0">
                  <a:solidFill>
                    <a:srgbClr val="DA1F28">
                      <a:lumMod val="75000"/>
                    </a:srgb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Lucida Sans Unicode"/>
                  <a:ea typeface="黑体"/>
                </a:rPr>
                <a:t>           </a:t>
              </a:r>
              <a:r>
                <a:rPr lang="zh-CN" alt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  <a:ea typeface="宋体" pitchFamily="2" charset="-122"/>
                </a:rPr>
                <a:t>具体对象</a:t>
              </a:r>
              <a:endParaRPr lang="zh-CN" altLang="en-US" sz="2400" dirty="0"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9" name="下箭头 8"/>
            <p:cNvSpPr/>
            <p:nvPr/>
          </p:nvSpPr>
          <p:spPr>
            <a:xfrm>
              <a:off x="3410744" y="4644000"/>
              <a:ext cx="142875" cy="714375"/>
            </a:xfrm>
            <a:prstGeom prst="downArrow">
              <a:avLst/>
            </a:prstGeom>
            <a:solidFill>
              <a:srgbClr val="2DA2BF"/>
            </a:solidFill>
            <a:ln w="55000" cap="flat" cmpd="thickThin" algn="ctr">
              <a:solidFill>
                <a:srgbClr val="2DA2BF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 Unicode"/>
                <a:ea typeface="黑体"/>
                <a:cs typeface="+mn-cs"/>
              </a:endParaRPr>
            </a:p>
          </p:txBody>
        </p:sp>
        <p:sp>
          <p:nvSpPr>
            <p:cNvPr id="10" name="下箭头 9"/>
            <p:cNvSpPr/>
            <p:nvPr/>
          </p:nvSpPr>
          <p:spPr>
            <a:xfrm>
              <a:off x="5544000" y="4644000"/>
              <a:ext cx="142875" cy="714375"/>
            </a:xfrm>
            <a:prstGeom prst="downArrow">
              <a:avLst/>
            </a:prstGeom>
            <a:solidFill>
              <a:srgbClr val="2DA2BF"/>
            </a:solidFill>
            <a:ln w="55000" cap="flat" cmpd="thickThin" algn="ctr">
              <a:solidFill>
                <a:srgbClr val="2DA2BF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 Unicode"/>
                <a:ea typeface="黑体"/>
                <a:cs typeface="+mn-cs"/>
              </a:endParaRPr>
            </a:p>
          </p:txBody>
        </p:sp>
        <p:sp>
          <p:nvSpPr>
            <p:cNvPr id="12" name="AutoShape 52"/>
            <p:cNvSpPr>
              <a:spLocks noChangeArrowheads="1"/>
            </p:cNvSpPr>
            <p:nvPr/>
          </p:nvSpPr>
          <p:spPr bwMode="gray">
            <a:xfrm>
              <a:off x="2772000" y="3070000"/>
              <a:ext cx="3996000" cy="663800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lumMod val="60000"/>
                <a:lumOff val="40000"/>
                <a:alpha val="3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marL="0" lvl="1" indent="0">
                <a:lnSpc>
                  <a:spcPct val="11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zh-CN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List&lt;</a:t>
              </a:r>
              <a:r>
                <a:rPr lang="en-US" altLang="zh-CN" dirty="0" err="1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int</a:t>
              </a:r>
              <a:r>
                <a:rPr lang="en-US" altLang="zh-CN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&gt;     </a:t>
              </a:r>
              <a:r>
                <a:rPr lang="en-US" altLang="zh-CN" dirty="0" err="1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int_list</a:t>
              </a:r>
              <a:r>
                <a:rPr lang="en-US" altLang="zh-CN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;</a:t>
              </a:r>
            </a:p>
          </p:txBody>
        </p:sp>
        <p:sp>
          <p:nvSpPr>
            <p:cNvPr id="13" name="AutoShape 52"/>
            <p:cNvSpPr>
              <a:spLocks noChangeArrowheads="1"/>
            </p:cNvSpPr>
            <p:nvPr/>
          </p:nvSpPr>
          <p:spPr bwMode="gray">
            <a:xfrm>
              <a:off x="2772000" y="3924000"/>
              <a:ext cx="3996000" cy="663800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lumMod val="60000"/>
                <a:lumOff val="40000"/>
                <a:alpha val="3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marL="0" lvl="1" indent="0">
                <a:lnSpc>
                  <a:spcPct val="11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zh-CN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 List&lt;</a:t>
              </a:r>
              <a:r>
                <a:rPr lang="en-US" altLang="zh-CN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float</a:t>
              </a:r>
              <a:r>
                <a:rPr lang="en-US" altLang="zh-CN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&gt;  </a:t>
              </a:r>
              <a:r>
                <a:rPr lang="en-US" altLang="zh-CN" dirty="0" err="1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float_list</a:t>
              </a:r>
              <a:r>
                <a:rPr lang="en-US" altLang="zh-CN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;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1403793" y="3082018"/>
              <a:ext cx="1524000" cy="5407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65125" lvl="0" indent="-255588" eaLnBrk="1" hangingPunct="1">
                <a:lnSpc>
                  <a:spcPct val="120000"/>
                </a:lnSpc>
                <a:spcBef>
                  <a:spcPts val="400"/>
                </a:spcBef>
                <a:buClr>
                  <a:srgbClr val="2DA2BF"/>
                </a:buClr>
                <a:buSzPct val="68000"/>
                <a:defRPr/>
              </a:pPr>
              <a:r>
                <a:rPr lang="zh-CN" altLang="en-US" sz="28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  <a:ea typeface="宋体" pitchFamily="2" charset="-122"/>
                </a:rPr>
                <a:t>例如：</a:t>
              </a:r>
              <a:endParaRPr lang="zh-CN" altLang="en-US" sz="2800" dirty="0">
                <a:latin typeface="宋体" pitchFamily="2" charset="-122"/>
                <a:ea typeface="宋体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116000" y="1080000"/>
            <a:ext cx="7253300" cy="999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      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List &lt;</a:t>
            </a:r>
            <a:r>
              <a:rPr lang="en-US" altLang="zh-CN" sz="28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int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&gt;  </a:t>
            </a:r>
            <a:r>
              <a:rPr lang="en-US" altLang="zh-CN" sz="28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int_list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; 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实际上进行了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两个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实例化步骤：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101232" y="144000"/>
            <a:ext cx="7572867" cy="71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36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实例化过程说明</a:t>
            </a:r>
          </a:p>
        </p:txBody>
      </p:sp>
      <p:sp>
        <p:nvSpPr>
          <p:cNvPr id="7" name="Rectangle 77"/>
          <p:cNvSpPr>
            <a:spLocks noChangeArrowheads="1"/>
          </p:cNvSpPr>
          <p:nvPr/>
        </p:nvSpPr>
        <p:spPr bwMode="auto">
          <a:xfrm>
            <a:off x="1116000" y="2160000"/>
            <a:ext cx="7240600" cy="999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首先根据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List&lt;</a:t>
            </a:r>
            <a:r>
              <a:rPr lang="en-US" altLang="zh-CN" dirty="0" err="1">
                <a:solidFill>
                  <a:schemeClr val="tx1"/>
                </a:solidFill>
                <a:ea typeface="宋体" panose="02010600030101010101" pitchFamily="2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&gt;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将类模板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List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实例化为 </a:t>
            </a:r>
            <a:endParaRPr lang="en-US" altLang="zh-CN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一种具体数据类型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List&lt;</a:t>
            </a:r>
            <a:r>
              <a:rPr lang="en-US" altLang="zh-CN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int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&gt;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" name="Rectangle 77"/>
          <p:cNvSpPr>
            <a:spLocks noChangeArrowheads="1"/>
          </p:cNvSpPr>
          <p:nvPr/>
        </p:nvSpPr>
        <p:spPr bwMode="auto">
          <a:xfrm>
            <a:off x="1116000" y="3240000"/>
            <a:ext cx="7189800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然后根据类类型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List&lt;</a:t>
            </a:r>
            <a:r>
              <a:rPr lang="en-US" altLang="zh-CN" dirty="0" err="1">
                <a:solidFill>
                  <a:schemeClr val="tx1"/>
                </a:solidFill>
                <a:ea typeface="宋体" panose="02010600030101010101" pitchFamily="2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&gt;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创建一个对象实</a:t>
            </a:r>
            <a:endParaRPr lang="en-US" altLang="zh-CN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例</a:t>
            </a:r>
            <a:r>
              <a:rPr lang="en-US" altLang="zh-CN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int_list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/>
          <p:cNvSpPr>
            <a:spLocks noGrp="1"/>
          </p:cNvSpPr>
          <p:nvPr>
            <p:ph type="title"/>
          </p:nvPr>
        </p:nvSpPr>
        <p:spPr>
          <a:xfrm>
            <a:off x="1055688" y="65088"/>
            <a:ext cx="8278812" cy="1011237"/>
          </a:xfrm>
        </p:spPr>
        <p:txBody>
          <a:bodyPr/>
          <a:lstStyle/>
          <a:p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练习：</a:t>
            </a:r>
          </a:p>
        </p:txBody>
      </p:sp>
      <p:sp>
        <p:nvSpPr>
          <p:cNvPr id="5" name="Rectangle 77"/>
          <p:cNvSpPr>
            <a:spLocks noChangeArrowheads="1"/>
          </p:cNvSpPr>
          <p:nvPr/>
        </p:nvSpPr>
        <p:spPr bwMode="auto">
          <a:xfrm>
            <a:off x="1240900" y="2217767"/>
            <a:ext cx="7532700" cy="2936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514350" indent="-514350">
              <a:lnSpc>
                <a:spcPct val="110000"/>
              </a:lnSpc>
              <a:spcBef>
                <a:spcPct val="0"/>
              </a:spcBef>
              <a:buSzTx/>
              <a:buFont typeface="+mj-lt"/>
              <a:buAutoNum type="arabicPeriod"/>
            </a:pP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template &lt;class </a:t>
            </a:r>
            <a:r>
              <a:rPr lang="en-US" altLang="zh-CN" sz="2400" dirty="0" err="1">
                <a:solidFill>
                  <a:schemeClr val="tx1"/>
                </a:solidFill>
                <a:ea typeface="宋体" panose="02010600030101010101" pitchFamily="2" charset="-122"/>
              </a:rPr>
              <a:t>T,U,class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 V&gt; class Container4;</a:t>
            </a:r>
          </a:p>
          <a:p>
            <a:pPr marL="514350" indent="-514350"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2.   template &lt;class T, class V&gt; class Container5{</a:t>
            </a:r>
          </a:p>
          <a:p>
            <a:pPr marL="514350" indent="-514350"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	     ……</a:t>
            </a:r>
          </a:p>
          <a:p>
            <a:pPr marL="514350" indent="-514350"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	     V fun(T input){......}</a:t>
            </a:r>
          </a:p>
          <a:p>
            <a:pPr marL="514350" indent="-514350"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        } ;</a:t>
            </a:r>
          </a:p>
          <a:p>
            <a:pPr marL="514350" indent="-514350"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3.    template &lt;class T, class V&gt; </a:t>
            </a:r>
          </a:p>
          <a:p>
            <a:pPr marL="514350" indent="-514350"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       V fun(T input){……}</a:t>
            </a:r>
          </a:p>
        </p:txBody>
      </p:sp>
      <p:sp>
        <p:nvSpPr>
          <p:cNvPr id="6" name="矩形 5"/>
          <p:cNvSpPr/>
          <p:nvPr/>
        </p:nvSpPr>
        <p:spPr>
          <a:xfrm>
            <a:off x="1244600" y="1086535"/>
            <a:ext cx="7416800" cy="1050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ts val="4000"/>
              </a:lnSpc>
              <a:defRPr/>
            </a:pP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zh-CN" sz="2800" dirty="0">
                <a:latin typeface="宋体" pitchFamily="2" charset="-122"/>
                <a:ea typeface="宋体" pitchFamily="2" charset="-122"/>
              </a:rPr>
              <a:t>下列模板的定义是否合法的？若为非法的，请简单扼要说明理由。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/>
          <p:cNvSpPr>
            <a:spLocks noGrp="1"/>
          </p:cNvSpPr>
          <p:nvPr>
            <p:ph type="title"/>
          </p:nvPr>
        </p:nvSpPr>
        <p:spPr>
          <a:xfrm>
            <a:off x="1055688" y="65088"/>
            <a:ext cx="8278812" cy="1011237"/>
          </a:xfrm>
        </p:spPr>
        <p:txBody>
          <a:bodyPr/>
          <a:lstStyle/>
          <a:p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练习：</a:t>
            </a:r>
          </a:p>
        </p:txBody>
      </p:sp>
      <p:sp>
        <p:nvSpPr>
          <p:cNvPr id="6" name="矩形 5"/>
          <p:cNvSpPr/>
          <p:nvPr/>
        </p:nvSpPr>
        <p:spPr>
          <a:xfrm>
            <a:off x="1130300" y="1086535"/>
            <a:ext cx="7416800" cy="537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ts val="4000"/>
              </a:lnSpc>
              <a:defRPr/>
            </a:pP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根据以下的类建立一个类模板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44600" y="1748790"/>
            <a:ext cx="6921500" cy="4154984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	 My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{</a:t>
            </a:r>
          </a:p>
          <a:p>
            <a:pPr eaLnBrk="1" hangingPunct="1">
              <a:buNone/>
            </a:pP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private:</a:t>
            </a:r>
          </a:p>
          <a:p>
            <a:pPr eaLnBrk="1" hangingPunct="1">
              <a:buNone/>
            </a:pP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</a:t>
            </a:r>
            <a:r>
              <a:rPr lang="fr-FR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t1,t2,t3;</a:t>
            </a:r>
          </a:p>
          <a:p>
            <a:pPr eaLnBrk="1" hangingPunct="1">
              <a:buNone/>
            </a:pP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public:</a:t>
            </a:r>
          </a:p>
          <a:p>
            <a:pPr eaLnBrk="1" hangingPunct="1">
              <a:buNone/>
            </a:pP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MyInt();</a:t>
            </a:r>
          </a:p>
          <a:p>
            <a:pPr eaLnBrk="1" hangingPunct="1">
              <a:buNone/>
            </a:pP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MyInt(</a:t>
            </a:r>
            <a:r>
              <a:rPr lang="fr-FR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t1_val, </a:t>
            </a:r>
            <a:r>
              <a:rPr lang="fr-FR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int </a:t>
            </a: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t2_val,  </a:t>
            </a:r>
            <a:r>
              <a:rPr lang="fr-FR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t3_val);</a:t>
            </a:r>
          </a:p>
          <a:p>
            <a:pPr eaLnBrk="1" hangingPunct="1">
              <a:buNone/>
            </a:pP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</a:t>
            </a:r>
            <a:r>
              <a:rPr lang="fr-FR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etMax();</a:t>
            </a:r>
          </a:p>
          <a:p>
            <a:pPr eaLnBrk="1" hangingPunct="1">
              <a:buNone/>
            </a:pP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</a:t>
            </a:r>
            <a:r>
              <a:rPr lang="fr-FR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int </a:t>
            </a: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getMin();</a:t>
            </a:r>
          </a:p>
          <a:p>
            <a:pPr eaLnBrk="1" hangingPunct="1">
              <a:buNone/>
            </a:pP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void Sort();</a:t>
            </a:r>
          </a:p>
          <a:p>
            <a:pPr eaLnBrk="1" hangingPunct="1">
              <a:buNone/>
            </a:pP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void Show();</a:t>
            </a:r>
          </a:p>
          <a:p>
            <a:pPr eaLnBrk="1" hangingPunct="1">
              <a:buNone/>
            </a:pP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};	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/>
          <p:cNvSpPr>
            <a:spLocks noGrp="1"/>
          </p:cNvSpPr>
          <p:nvPr>
            <p:ph type="title"/>
          </p:nvPr>
        </p:nvSpPr>
        <p:spPr>
          <a:xfrm>
            <a:off x="1130300" y="75298"/>
            <a:ext cx="8278812" cy="1011237"/>
          </a:xfrm>
        </p:spPr>
        <p:txBody>
          <a:bodyPr/>
          <a:lstStyle/>
          <a:p>
            <a:r>
              <a:rPr lang="zh-CN" altLang="en-US" sz="3600" dirty="0">
                <a:latin typeface="宋体" pitchFamily="2" charset="-122"/>
                <a:ea typeface="宋体" pitchFamily="2" charset="-122"/>
              </a:rPr>
              <a:t>练习：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94043" y="2137144"/>
            <a:ext cx="6269731" cy="4524315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template&lt;class T&gt;</a:t>
            </a:r>
          </a:p>
          <a:p>
            <a:pPr eaLnBrk="1" hangingPunct="1">
              <a:buNone/>
            </a:pP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Stack</a:t>
            </a:r>
          </a:p>
          <a:p>
            <a:pPr eaLnBrk="1" hangingPunct="1">
              <a:buNone/>
            </a:pP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	T*	stackPtr;</a:t>
            </a:r>
          </a:p>
          <a:p>
            <a:pPr eaLnBrk="1" hangingPunct="1">
              <a:buNone/>
            </a:pP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int	size;</a:t>
            </a:r>
          </a:p>
          <a:p>
            <a:pPr eaLnBrk="1" hangingPunct="1">
              <a:buNone/>
            </a:pP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int	top;</a:t>
            </a:r>
          </a:p>
          <a:p>
            <a:pPr eaLnBrk="1" hangingPunct="1">
              <a:buNone/>
            </a:pP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public:</a:t>
            </a:r>
          </a:p>
          <a:p>
            <a:pPr eaLnBrk="1" hangingPunct="1">
              <a:buNone/>
            </a:pP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Stack(int size_val=10);</a:t>
            </a:r>
          </a:p>
          <a:p>
            <a:pPr eaLnBrk="1" hangingPunct="1">
              <a:buNone/>
            </a:pP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~Stack();</a:t>
            </a:r>
          </a:p>
          <a:p>
            <a:pPr eaLnBrk="1" hangingPunct="1">
              <a:buNone/>
            </a:pP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void push(const T&amp;t);</a:t>
            </a:r>
          </a:p>
          <a:p>
            <a:pPr eaLnBrk="1" hangingPunct="1">
              <a:buNone/>
            </a:pP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T pop();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bool</a:t>
            </a: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isEmpty() const;</a:t>
            </a:r>
          </a:p>
          <a:p>
            <a:pPr eaLnBrk="1" hangingPunct="1">
              <a:buNone/>
            </a:pP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bool isFull() const;	              };	</a:t>
            </a:r>
          </a:p>
        </p:txBody>
      </p:sp>
      <p:sp>
        <p:nvSpPr>
          <p:cNvPr id="8" name="矩形 7"/>
          <p:cNvSpPr/>
          <p:nvPr/>
        </p:nvSpPr>
        <p:spPr>
          <a:xfrm>
            <a:off x="1130300" y="1086535"/>
            <a:ext cx="7416800" cy="1050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ts val="4000"/>
              </a:lnSpc>
              <a:defRPr/>
            </a:pP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    根据下面的整型堆栈，建立一个堆栈类模板并以整型、浮点型实例化。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/>
          <p:cNvSpPr>
            <a:spLocks noGrp="1"/>
          </p:cNvSpPr>
          <p:nvPr>
            <p:ph type="title"/>
          </p:nvPr>
        </p:nvSpPr>
        <p:spPr>
          <a:xfrm>
            <a:off x="1055688" y="331788"/>
            <a:ext cx="8278812" cy="1011237"/>
          </a:xfrm>
        </p:spPr>
        <p:txBody>
          <a:bodyPr/>
          <a:lstStyle/>
          <a:p>
            <a:r>
              <a:rPr lang="zh-CN" altLang="en-US" sz="3600" dirty="0">
                <a:latin typeface="宋体" pitchFamily="2" charset="-122"/>
                <a:ea typeface="宋体" pitchFamily="2" charset="-122"/>
              </a:rPr>
              <a:t>练习：根据以下的类建立一个类模板</a:t>
            </a:r>
            <a:br>
              <a:rPr lang="zh-CN" altLang="en-US" sz="3600" dirty="0">
                <a:latin typeface="宋体" pitchFamily="2" charset="-122"/>
                <a:ea typeface="宋体" pitchFamily="2" charset="-122"/>
              </a:rPr>
            </a:br>
            <a:endParaRPr lang="zh-CN" altLang="en-US" sz="36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55700" y="1177290"/>
            <a:ext cx="6921500" cy="5262979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List</a:t>
            </a:r>
          </a:p>
          <a:p>
            <a:pPr eaLnBrk="1" hangingPunct="1">
              <a:buNone/>
            </a:pP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  struct  Node{</a:t>
            </a:r>
          </a:p>
          <a:p>
            <a:pPr eaLnBrk="1" hangingPunct="1">
              <a:buNone/>
            </a:pP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int	data;</a:t>
            </a:r>
          </a:p>
          <a:p>
            <a:pPr eaLnBrk="1" hangingPunct="1"/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Node*	  next;</a:t>
            </a:r>
          </a:p>
          <a:p>
            <a:pPr eaLnBrk="1" hangingPunct="1">
              <a:buNone/>
            </a:pP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};</a:t>
            </a:r>
          </a:p>
          <a:p>
            <a:pPr eaLnBrk="1" hangingPunct="1">
              <a:buNone/>
            </a:pP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Node*	head;</a:t>
            </a:r>
          </a:p>
          <a:p>
            <a:pPr eaLnBrk="1" hangingPunct="1">
              <a:buNone/>
            </a:pP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public:</a:t>
            </a:r>
          </a:p>
          <a:p>
            <a:pPr eaLnBrk="1" hangingPunct="1">
              <a:buNone/>
            </a:pP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List();</a:t>
            </a:r>
          </a:p>
          <a:p>
            <a:pPr eaLnBrk="1" hangingPunct="1">
              <a:buNone/>
            </a:pP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void	Add(int&amp;);</a:t>
            </a:r>
          </a:p>
          <a:p>
            <a:pPr eaLnBrk="1" hangingPunct="1">
              <a:buNone/>
            </a:pP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void	Remove(int&amp;);</a:t>
            </a:r>
          </a:p>
          <a:p>
            <a:pPr eaLnBrk="1" hangingPunct="1">
              <a:buNone/>
            </a:pP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bool	Find(int&amp;);</a:t>
            </a:r>
          </a:p>
          <a:p>
            <a:pPr eaLnBrk="1" hangingPunct="1">
              <a:buNone/>
            </a:pP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void	PrintList();</a:t>
            </a:r>
          </a:p>
          <a:p>
            <a:pPr eaLnBrk="1" hangingPunct="1">
              <a:buNone/>
            </a:pP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~List();</a:t>
            </a:r>
          </a:p>
          <a:p>
            <a:pPr eaLnBrk="1" hangingPunct="1">
              <a:buNone/>
            </a:pP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};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116000" y="1692000"/>
            <a:ext cx="7481899" cy="1378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类模板的派生与普通类的派生一样：</a:t>
            </a:r>
            <a:endParaRPr lang="en-US" altLang="zh-CN" sz="28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分为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公有派生类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、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受保护派生类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和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私有派生类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继承成员的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访问控制规则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也是相同的</a:t>
            </a:r>
            <a:endParaRPr lang="zh-CN" altLang="en-US" sz="2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1080000" y="1044000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ea typeface="宋体" panose="02010600030101010101" pitchFamily="2" charset="-122"/>
              </a:rPr>
              <a:t>3. </a:t>
            </a:r>
            <a:r>
              <a:rPr lang="zh-CN" altLang="en-US" dirty="0">
                <a:ea typeface="宋体" panose="02010600030101010101" pitchFamily="2" charset="-122"/>
              </a:rPr>
              <a:t>类模板的派生 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endParaRPr lang="en-US" altLang="zh-CN" sz="3000" dirty="0">
              <a:ea typeface="宋体" panose="02010600030101010101" pitchFamily="2" charset="-122"/>
            </a:endParaRPr>
          </a:p>
        </p:txBody>
      </p:sp>
      <p:sp>
        <p:nvSpPr>
          <p:cNvPr id="9" name="Rectangle 77"/>
          <p:cNvSpPr>
            <a:spLocks noChangeArrowheads="1"/>
          </p:cNvSpPr>
          <p:nvPr/>
        </p:nvSpPr>
        <p:spPr bwMode="auto">
          <a:xfrm>
            <a:off x="1116000" y="3132000"/>
            <a:ext cx="7481899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一个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类模板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可以作为一个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普通类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的派生类</a:t>
            </a:r>
          </a:p>
        </p:txBody>
      </p:sp>
      <p:sp>
        <p:nvSpPr>
          <p:cNvPr id="10" name="Rectangle 77"/>
          <p:cNvSpPr>
            <a:spLocks noChangeArrowheads="1"/>
          </p:cNvSpPr>
          <p:nvPr/>
        </p:nvSpPr>
        <p:spPr bwMode="auto">
          <a:xfrm>
            <a:off x="1116000" y="3708000"/>
            <a:ext cx="7481899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一个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类模板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也可作为其他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类模板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的基类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116000" y="1044000"/>
            <a:ext cx="7519706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514350" lvl="1" indent="-51435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2.  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函数模板中的某些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形式参数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，在后面的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函数参数列表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中没有被用到。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790700" y="2189600"/>
            <a:ext cx="4344286" cy="1938992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例：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template&lt;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TYPE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     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TYPE*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){...}</a:t>
            </a:r>
          </a:p>
          <a:p>
            <a:pPr eaLnBrk="1" hangingPunct="1">
              <a:buNone/>
            </a:pP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main()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{   char* s =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 }</a:t>
            </a:r>
            <a:endParaRPr lang="fr-FR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Box 36"/>
          <p:cNvSpPr txBox="1">
            <a:spLocks noChangeArrowheads="1"/>
          </p:cNvSpPr>
          <p:nvPr/>
        </p:nvSpPr>
        <p:spPr bwMode="auto">
          <a:xfrm>
            <a:off x="1565031" y="4909683"/>
            <a:ext cx="7032869" cy="1421928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问题解析</a:t>
            </a: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：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尽管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</a:rPr>
              <a:t>func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( )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的返回值用到了模板形参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TYPE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，但函数的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参数表</a:t>
            </a:r>
            <a:r>
              <a:rPr lang="zh-CN" altLang="en-US" sz="2400" dirty="0">
                <a:latin typeface="Times New Roman" pitchFamily="18" charset="0"/>
              </a:rPr>
              <a:t>中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没有用到这个模板形参。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在调用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</a:rPr>
              <a:t>func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()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时，编译器无法根据实参确定究竟应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该用什么具体的类型来代替模板参数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TYPE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 animBg="1"/>
      <p:bldP spid="8" grpId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128700" y="1171100"/>
            <a:ext cx="7621600" cy="1514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514350" indent="-514350"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1.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类模板</a:t>
            </a:r>
            <a:r>
              <a:rPr lang="zh-CN" altLang="en-US" sz="2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从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普通类</a:t>
            </a:r>
            <a:r>
              <a:rPr lang="zh-CN" altLang="en-US" sz="2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派生</a:t>
            </a:r>
          </a:p>
          <a:p>
            <a:pPr marL="514350" indent="-514350"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2. 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类模板</a:t>
            </a:r>
            <a:r>
              <a:rPr lang="zh-CN" altLang="en-US" sz="2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从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类模板</a:t>
            </a:r>
            <a:r>
              <a:rPr lang="zh-CN" altLang="en-US" sz="2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派生</a:t>
            </a:r>
          </a:p>
          <a:p>
            <a:pPr marL="514350" indent="-514350"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3. 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普通类</a:t>
            </a:r>
            <a:r>
              <a:rPr lang="zh-CN" altLang="en-US" sz="2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从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类模板</a:t>
            </a:r>
            <a:r>
              <a:rPr lang="zh-CN" altLang="en-US" sz="2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派生</a:t>
            </a:r>
          </a:p>
        </p:txBody>
      </p:sp>
      <p:sp>
        <p:nvSpPr>
          <p:cNvPr id="4" name="标题 5"/>
          <p:cNvSpPr>
            <a:spLocks noGrp="1"/>
          </p:cNvSpPr>
          <p:nvPr>
            <p:ph type="title"/>
          </p:nvPr>
        </p:nvSpPr>
        <p:spPr>
          <a:xfrm>
            <a:off x="1055688" y="65088"/>
            <a:ext cx="8278812" cy="1011237"/>
          </a:xfrm>
        </p:spPr>
        <p:txBody>
          <a:bodyPr/>
          <a:lstStyle/>
          <a:p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类模板</a:t>
            </a:r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种派生方式</a:t>
            </a:r>
          </a:p>
        </p:txBody>
      </p:sp>
      <p:sp>
        <p:nvSpPr>
          <p:cNvPr id="6" name="object 4"/>
          <p:cNvSpPr/>
          <p:nvPr/>
        </p:nvSpPr>
        <p:spPr>
          <a:xfrm>
            <a:off x="1594243" y="3155822"/>
            <a:ext cx="1701800" cy="704850"/>
          </a:xfrm>
          <a:custGeom>
            <a:avLst/>
            <a:gdLst/>
            <a:ahLst/>
            <a:cxnLst/>
            <a:rect l="l" t="t" r="r" b="b"/>
            <a:pathLst>
              <a:path w="1701800" h="704850">
                <a:moveTo>
                  <a:pt x="850391" y="0"/>
                </a:moveTo>
                <a:lnTo>
                  <a:pt x="780682" y="1167"/>
                </a:lnTo>
                <a:lnTo>
                  <a:pt x="712518" y="4611"/>
                </a:lnTo>
                <a:lnTo>
                  <a:pt x="646119" y="10240"/>
                </a:lnTo>
                <a:lnTo>
                  <a:pt x="581704" y="17964"/>
                </a:lnTo>
                <a:lnTo>
                  <a:pt x="519493" y="27693"/>
                </a:lnTo>
                <a:lnTo>
                  <a:pt x="459705" y="39337"/>
                </a:lnTo>
                <a:lnTo>
                  <a:pt x="402560" y="52805"/>
                </a:lnTo>
                <a:lnTo>
                  <a:pt x="348276" y="68006"/>
                </a:lnTo>
                <a:lnTo>
                  <a:pt x="297074" y="84852"/>
                </a:lnTo>
                <a:lnTo>
                  <a:pt x="249173" y="103251"/>
                </a:lnTo>
                <a:lnTo>
                  <a:pt x="204793" y="123112"/>
                </a:lnTo>
                <a:lnTo>
                  <a:pt x="164153" y="144347"/>
                </a:lnTo>
                <a:lnTo>
                  <a:pt x="127471" y="166864"/>
                </a:lnTo>
                <a:lnTo>
                  <a:pt x="94969" y="190573"/>
                </a:lnTo>
                <a:lnTo>
                  <a:pt x="43379" y="241206"/>
                </a:lnTo>
                <a:lnTo>
                  <a:pt x="11137" y="295524"/>
                </a:lnTo>
                <a:lnTo>
                  <a:pt x="0" y="352806"/>
                </a:lnTo>
                <a:lnTo>
                  <a:pt x="2820" y="381663"/>
                </a:lnTo>
                <a:lnTo>
                  <a:pt x="24729" y="437367"/>
                </a:lnTo>
                <a:lnTo>
                  <a:pt x="66865" y="489787"/>
                </a:lnTo>
                <a:lnTo>
                  <a:pt x="127471" y="538195"/>
                </a:lnTo>
                <a:lnTo>
                  <a:pt x="164153" y="560667"/>
                </a:lnTo>
                <a:lnTo>
                  <a:pt x="204793" y="581864"/>
                </a:lnTo>
                <a:lnTo>
                  <a:pt x="249173" y="601694"/>
                </a:lnTo>
                <a:lnTo>
                  <a:pt x="297074" y="620067"/>
                </a:lnTo>
                <a:lnTo>
                  <a:pt x="348276" y="636891"/>
                </a:lnTo>
                <a:lnTo>
                  <a:pt x="402560" y="652077"/>
                </a:lnTo>
                <a:lnTo>
                  <a:pt x="459705" y="665533"/>
                </a:lnTo>
                <a:lnTo>
                  <a:pt x="519493" y="677167"/>
                </a:lnTo>
                <a:lnTo>
                  <a:pt x="581704" y="686891"/>
                </a:lnTo>
                <a:lnTo>
                  <a:pt x="646119" y="694611"/>
                </a:lnTo>
                <a:lnTo>
                  <a:pt x="712518" y="700239"/>
                </a:lnTo>
                <a:lnTo>
                  <a:pt x="780682" y="703682"/>
                </a:lnTo>
                <a:lnTo>
                  <a:pt x="850391" y="704850"/>
                </a:lnTo>
                <a:lnTo>
                  <a:pt x="920209" y="703682"/>
                </a:lnTo>
                <a:lnTo>
                  <a:pt x="988471" y="700239"/>
                </a:lnTo>
                <a:lnTo>
                  <a:pt x="1054958" y="694611"/>
                </a:lnTo>
                <a:lnTo>
                  <a:pt x="1119451" y="686891"/>
                </a:lnTo>
                <a:lnTo>
                  <a:pt x="1181731" y="677167"/>
                </a:lnTo>
                <a:lnTo>
                  <a:pt x="1241579" y="665533"/>
                </a:lnTo>
                <a:lnTo>
                  <a:pt x="1298776" y="652077"/>
                </a:lnTo>
                <a:lnTo>
                  <a:pt x="1353104" y="636891"/>
                </a:lnTo>
                <a:lnTo>
                  <a:pt x="1404344" y="620067"/>
                </a:lnTo>
                <a:lnTo>
                  <a:pt x="1452276" y="601694"/>
                </a:lnTo>
                <a:lnTo>
                  <a:pt x="1496682" y="581864"/>
                </a:lnTo>
                <a:lnTo>
                  <a:pt x="1537344" y="560667"/>
                </a:lnTo>
                <a:lnTo>
                  <a:pt x="1574041" y="538195"/>
                </a:lnTo>
                <a:lnTo>
                  <a:pt x="1606555" y="514538"/>
                </a:lnTo>
                <a:lnTo>
                  <a:pt x="1658160" y="464033"/>
                </a:lnTo>
                <a:lnTo>
                  <a:pt x="1690407" y="409880"/>
                </a:lnTo>
                <a:lnTo>
                  <a:pt x="1701545" y="352805"/>
                </a:lnTo>
                <a:lnTo>
                  <a:pt x="1698724" y="323840"/>
                </a:lnTo>
                <a:lnTo>
                  <a:pt x="1676813" y="267950"/>
                </a:lnTo>
                <a:lnTo>
                  <a:pt x="1634668" y="215384"/>
                </a:lnTo>
                <a:lnTo>
                  <a:pt x="1574041" y="166864"/>
                </a:lnTo>
                <a:lnTo>
                  <a:pt x="1537344" y="144347"/>
                </a:lnTo>
                <a:lnTo>
                  <a:pt x="1496682" y="123112"/>
                </a:lnTo>
                <a:lnTo>
                  <a:pt x="1452276" y="103250"/>
                </a:lnTo>
                <a:lnTo>
                  <a:pt x="1404344" y="84852"/>
                </a:lnTo>
                <a:lnTo>
                  <a:pt x="1353104" y="68006"/>
                </a:lnTo>
                <a:lnTo>
                  <a:pt x="1298776" y="52805"/>
                </a:lnTo>
                <a:lnTo>
                  <a:pt x="1241579" y="39337"/>
                </a:lnTo>
                <a:lnTo>
                  <a:pt x="1181731" y="27693"/>
                </a:lnTo>
                <a:lnTo>
                  <a:pt x="1119451" y="17964"/>
                </a:lnTo>
                <a:lnTo>
                  <a:pt x="1054958" y="10240"/>
                </a:lnTo>
                <a:lnTo>
                  <a:pt x="988471" y="4611"/>
                </a:lnTo>
                <a:lnTo>
                  <a:pt x="920209" y="1167"/>
                </a:lnTo>
                <a:lnTo>
                  <a:pt x="850391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/>
          <p:cNvSpPr txBox="1"/>
          <p:nvPr/>
        </p:nvSpPr>
        <p:spPr>
          <a:xfrm>
            <a:off x="1898529" y="3344040"/>
            <a:ext cx="109220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95"/>
              </a:lnSpc>
            </a:pPr>
            <a:r>
              <a:rPr lang="zh-CN" altLang="en-US" sz="2800" dirty="0">
                <a:latin typeface="黑体"/>
                <a:cs typeface="黑体"/>
              </a:rPr>
              <a:t>普通类</a:t>
            </a:r>
            <a:endParaRPr sz="2800" dirty="0">
              <a:latin typeface="黑体"/>
              <a:cs typeface="黑体"/>
            </a:endParaRPr>
          </a:p>
        </p:txBody>
      </p:sp>
      <p:sp>
        <p:nvSpPr>
          <p:cNvPr id="8" name="object 6"/>
          <p:cNvSpPr/>
          <p:nvPr/>
        </p:nvSpPr>
        <p:spPr>
          <a:xfrm>
            <a:off x="1670443" y="4624196"/>
            <a:ext cx="1657350" cy="792480"/>
          </a:xfrm>
          <a:custGeom>
            <a:avLst/>
            <a:gdLst/>
            <a:ahLst/>
            <a:cxnLst/>
            <a:rect l="l" t="t" r="r" b="b"/>
            <a:pathLst>
              <a:path w="1657350" h="792479">
                <a:moveTo>
                  <a:pt x="1657350" y="396239"/>
                </a:moveTo>
                <a:lnTo>
                  <a:pt x="1646501" y="332002"/>
                </a:lnTo>
                <a:lnTo>
                  <a:pt x="1615092" y="271052"/>
                </a:lnTo>
                <a:lnTo>
                  <a:pt x="1564828" y="214208"/>
                </a:lnTo>
                <a:lnTo>
                  <a:pt x="1533159" y="187581"/>
                </a:lnTo>
                <a:lnTo>
                  <a:pt x="1497415" y="162287"/>
                </a:lnTo>
                <a:lnTo>
                  <a:pt x="1457810" y="138429"/>
                </a:lnTo>
                <a:lnTo>
                  <a:pt x="1414557" y="116109"/>
                </a:lnTo>
                <a:lnTo>
                  <a:pt x="1367870" y="95429"/>
                </a:lnTo>
                <a:lnTo>
                  <a:pt x="1317961" y="76492"/>
                </a:lnTo>
                <a:lnTo>
                  <a:pt x="1265043" y="59400"/>
                </a:lnTo>
                <a:lnTo>
                  <a:pt x="1209331" y="44254"/>
                </a:lnTo>
                <a:lnTo>
                  <a:pt x="1151036" y="31158"/>
                </a:lnTo>
                <a:lnTo>
                  <a:pt x="1090373" y="20214"/>
                </a:lnTo>
                <a:lnTo>
                  <a:pt x="1027554" y="11524"/>
                </a:lnTo>
                <a:lnTo>
                  <a:pt x="962792" y="5189"/>
                </a:lnTo>
                <a:lnTo>
                  <a:pt x="896301" y="1314"/>
                </a:lnTo>
                <a:lnTo>
                  <a:pt x="828294" y="0"/>
                </a:lnTo>
                <a:lnTo>
                  <a:pt x="760292" y="1314"/>
                </a:lnTo>
                <a:lnTo>
                  <a:pt x="693817" y="5189"/>
                </a:lnTo>
                <a:lnTo>
                  <a:pt x="629080" y="11524"/>
                </a:lnTo>
                <a:lnTo>
                  <a:pt x="566294" y="20214"/>
                </a:lnTo>
                <a:lnTo>
                  <a:pt x="505670" y="31158"/>
                </a:lnTo>
                <a:lnTo>
                  <a:pt x="447421" y="44254"/>
                </a:lnTo>
                <a:lnTo>
                  <a:pt x="391758" y="59400"/>
                </a:lnTo>
                <a:lnTo>
                  <a:pt x="338894" y="76492"/>
                </a:lnTo>
                <a:lnTo>
                  <a:pt x="289041" y="95429"/>
                </a:lnTo>
                <a:lnTo>
                  <a:pt x="242411" y="116109"/>
                </a:lnTo>
                <a:lnTo>
                  <a:pt x="199215" y="138429"/>
                </a:lnTo>
                <a:lnTo>
                  <a:pt x="159666" y="162287"/>
                </a:lnTo>
                <a:lnTo>
                  <a:pt x="123976" y="187581"/>
                </a:lnTo>
                <a:lnTo>
                  <a:pt x="92356" y="214208"/>
                </a:lnTo>
                <a:lnTo>
                  <a:pt x="65020" y="242065"/>
                </a:lnTo>
                <a:lnTo>
                  <a:pt x="24043" y="301065"/>
                </a:lnTo>
                <a:lnTo>
                  <a:pt x="2742" y="363761"/>
                </a:lnTo>
                <a:lnTo>
                  <a:pt x="0" y="396240"/>
                </a:lnTo>
                <a:lnTo>
                  <a:pt x="2742" y="428718"/>
                </a:lnTo>
                <a:lnTo>
                  <a:pt x="24043" y="491414"/>
                </a:lnTo>
                <a:lnTo>
                  <a:pt x="65020" y="550414"/>
                </a:lnTo>
                <a:lnTo>
                  <a:pt x="92356" y="578271"/>
                </a:lnTo>
                <a:lnTo>
                  <a:pt x="123976" y="604898"/>
                </a:lnTo>
                <a:lnTo>
                  <a:pt x="159666" y="630192"/>
                </a:lnTo>
                <a:lnTo>
                  <a:pt x="199215" y="654050"/>
                </a:lnTo>
                <a:lnTo>
                  <a:pt x="242411" y="676370"/>
                </a:lnTo>
                <a:lnTo>
                  <a:pt x="289041" y="697050"/>
                </a:lnTo>
                <a:lnTo>
                  <a:pt x="338894" y="715987"/>
                </a:lnTo>
                <a:lnTo>
                  <a:pt x="391758" y="733079"/>
                </a:lnTo>
                <a:lnTo>
                  <a:pt x="447421" y="748225"/>
                </a:lnTo>
                <a:lnTo>
                  <a:pt x="505670" y="761321"/>
                </a:lnTo>
                <a:lnTo>
                  <a:pt x="566294" y="772265"/>
                </a:lnTo>
                <a:lnTo>
                  <a:pt x="629080" y="780955"/>
                </a:lnTo>
                <a:lnTo>
                  <a:pt x="693817" y="787290"/>
                </a:lnTo>
                <a:lnTo>
                  <a:pt x="760292" y="791165"/>
                </a:lnTo>
                <a:lnTo>
                  <a:pt x="828294" y="792480"/>
                </a:lnTo>
                <a:lnTo>
                  <a:pt x="896301" y="791165"/>
                </a:lnTo>
                <a:lnTo>
                  <a:pt x="962792" y="787290"/>
                </a:lnTo>
                <a:lnTo>
                  <a:pt x="1027554" y="780955"/>
                </a:lnTo>
                <a:lnTo>
                  <a:pt x="1090373" y="772265"/>
                </a:lnTo>
                <a:lnTo>
                  <a:pt x="1151036" y="761321"/>
                </a:lnTo>
                <a:lnTo>
                  <a:pt x="1209331" y="748225"/>
                </a:lnTo>
                <a:lnTo>
                  <a:pt x="1265043" y="733079"/>
                </a:lnTo>
                <a:lnTo>
                  <a:pt x="1317961" y="715987"/>
                </a:lnTo>
                <a:lnTo>
                  <a:pt x="1367870" y="697050"/>
                </a:lnTo>
                <a:lnTo>
                  <a:pt x="1414557" y="676370"/>
                </a:lnTo>
                <a:lnTo>
                  <a:pt x="1457810" y="654050"/>
                </a:lnTo>
                <a:lnTo>
                  <a:pt x="1497415" y="630192"/>
                </a:lnTo>
                <a:lnTo>
                  <a:pt x="1533159" y="604898"/>
                </a:lnTo>
                <a:lnTo>
                  <a:pt x="1564828" y="578271"/>
                </a:lnTo>
                <a:lnTo>
                  <a:pt x="1592210" y="550414"/>
                </a:lnTo>
                <a:lnTo>
                  <a:pt x="1633260" y="491414"/>
                </a:lnTo>
                <a:lnTo>
                  <a:pt x="1654602" y="428718"/>
                </a:lnTo>
                <a:lnTo>
                  <a:pt x="1657350" y="396239"/>
                </a:lnTo>
                <a:close/>
              </a:path>
            </a:pathLst>
          </a:custGeom>
          <a:solidFill>
            <a:srgbClr val="66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/>
          <p:cNvSpPr/>
          <p:nvPr/>
        </p:nvSpPr>
        <p:spPr>
          <a:xfrm>
            <a:off x="1670443" y="4624196"/>
            <a:ext cx="1657350" cy="792480"/>
          </a:xfrm>
          <a:custGeom>
            <a:avLst/>
            <a:gdLst/>
            <a:ahLst/>
            <a:cxnLst/>
            <a:rect l="l" t="t" r="r" b="b"/>
            <a:pathLst>
              <a:path w="1657350" h="792479">
                <a:moveTo>
                  <a:pt x="828294" y="0"/>
                </a:moveTo>
                <a:lnTo>
                  <a:pt x="760292" y="1314"/>
                </a:lnTo>
                <a:lnTo>
                  <a:pt x="693817" y="5189"/>
                </a:lnTo>
                <a:lnTo>
                  <a:pt x="629080" y="11524"/>
                </a:lnTo>
                <a:lnTo>
                  <a:pt x="566294" y="20214"/>
                </a:lnTo>
                <a:lnTo>
                  <a:pt x="505670" y="31158"/>
                </a:lnTo>
                <a:lnTo>
                  <a:pt x="447421" y="44254"/>
                </a:lnTo>
                <a:lnTo>
                  <a:pt x="391758" y="59400"/>
                </a:lnTo>
                <a:lnTo>
                  <a:pt x="338894" y="76492"/>
                </a:lnTo>
                <a:lnTo>
                  <a:pt x="289041" y="95429"/>
                </a:lnTo>
                <a:lnTo>
                  <a:pt x="242411" y="116109"/>
                </a:lnTo>
                <a:lnTo>
                  <a:pt x="199215" y="138429"/>
                </a:lnTo>
                <a:lnTo>
                  <a:pt x="159666" y="162287"/>
                </a:lnTo>
                <a:lnTo>
                  <a:pt x="123976" y="187581"/>
                </a:lnTo>
                <a:lnTo>
                  <a:pt x="92356" y="214208"/>
                </a:lnTo>
                <a:lnTo>
                  <a:pt x="65020" y="242065"/>
                </a:lnTo>
                <a:lnTo>
                  <a:pt x="24043" y="301065"/>
                </a:lnTo>
                <a:lnTo>
                  <a:pt x="2742" y="363761"/>
                </a:lnTo>
                <a:lnTo>
                  <a:pt x="0" y="396240"/>
                </a:lnTo>
                <a:lnTo>
                  <a:pt x="2742" y="428718"/>
                </a:lnTo>
                <a:lnTo>
                  <a:pt x="24043" y="491414"/>
                </a:lnTo>
                <a:lnTo>
                  <a:pt x="65020" y="550414"/>
                </a:lnTo>
                <a:lnTo>
                  <a:pt x="92356" y="578271"/>
                </a:lnTo>
                <a:lnTo>
                  <a:pt x="123976" y="604898"/>
                </a:lnTo>
                <a:lnTo>
                  <a:pt x="159666" y="630192"/>
                </a:lnTo>
                <a:lnTo>
                  <a:pt x="199215" y="654050"/>
                </a:lnTo>
                <a:lnTo>
                  <a:pt x="242411" y="676370"/>
                </a:lnTo>
                <a:lnTo>
                  <a:pt x="289041" y="697050"/>
                </a:lnTo>
                <a:lnTo>
                  <a:pt x="338894" y="715987"/>
                </a:lnTo>
                <a:lnTo>
                  <a:pt x="391758" y="733079"/>
                </a:lnTo>
                <a:lnTo>
                  <a:pt x="447421" y="748225"/>
                </a:lnTo>
                <a:lnTo>
                  <a:pt x="505670" y="761321"/>
                </a:lnTo>
                <a:lnTo>
                  <a:pt x="566294" y="772265"/>
                </a:lnTo>
                <a:lnTo>
                  <a:pt x="629080" y="780955"/>
                </a:lnTo>
                <a:lnTo>
                  <a:pt x="693817" y="787290"/>
                </a:lnTo>
                <a:lnTo>
                  <a:pt x="760292" y="791165"/>
                </a:lnTo>
                <a:lnTo>
                  <a:pt x="828294" y="792480"/>
                </a:lnTo>
                <a:lnTo>
                  <a:pt x="896301" y="791165"/>
                </a:lnTo>
                <a:lnTo>
                  <a:pt x="962792" y="787290"/>
                </a:lnTo>
                <a:lnTo>
                  <a:pt x="1027554" y="780955"/>
                </a:lnTo>
                <a:lnTo>
                  <a:pt x="1090373" y="772265"/>
                </a:lnTo>
                <a:lnTo>
                  <a:pt x="1151036" y="761321"/>
                </a:lnTo>
                <a:lnTo>
                  <a:pt x="1209331" y="748225"/>
                </a:lnTo>
                <a:lnTo>
                  <a:pt x="1265043" y="733079"/>
                </a:lnTo>
                <a:lnTo>
                  <a:pt x="1317961" y="715987"/>
                </a:lnTo>
                <a:lnTo>
                  <a:pt x="1367870" y="697050"/>
                </a:lnTo>
                <a:lnTo>
                  <a:pt x="1414557" y="676370"/>
                </a:lnTo>
                <a:lnTo>
                  <a:pt x="1457810" y="654050"/>
                </a:lnTo>
                <a:lnTo>
                  <a:pt x="1497415" y="630192"/>
                </a:lnTo>
                <a:lnTo>
                  <a:pt x="1533159" y="604898"/>
                </a:lnTo>
                <a:lnTo>
                  <a:pt x="1564828" y="578271"/>
                </a:lnTo>
                <a:lnTo>
                  <a:pt x="1592210" y="550414"/>
                </a:lnTo>
                <a:lnTo>
                  <a:pt x="1633260" y="491414"/>
                </a:lnTo>
                <a:lnTo>
                  <a:pt x="1654602" y="428718"/>
                </a:lnTo>
                <a:lnTo>
                  <a:pt x="1657350" y="396239"/>
                </a:lnTo>
                <a:lnTo>
                  <a:pt x="1654602" y="363761"/>
                </a:lnTo>
                <a:lnTo>
                  <a:pt x="1633260" y="301065"/>
                </a:lnTo>
                <a:lnTo>
                  <a:pt x="1592210" y="242065"/>
                </a:lnTo>
                <a:lnTo>
                  <a:pt x="1564828" y="214208"/>
                </a:lnTo>
                <a:lnTo>
                  <a:pt x="1533159" y="187581"/>
                </a:lnTo>
                <a:lnTo>
                  <a:pt x="1497415" y="162287"/>
                </a:lnTo>
                <a:lnTo>
                  <a:pt x="1457810" y="138429"/>
                </a:lnTo>
                <a:lnTo>
                  <a:pt x="1414557" y="116109"/>
                </a:lnTo>
                <a:lnTo>
                  <a:pt x="1367870" y="95429"/>
                </a:lnTo>
                <a:lnTo>
                  <a:pt x="1317961" y="76492"/>
                </a:lnTo>
                <a:lnTo>
                  <a:pt x="1265043" y="59400"/>
                </a:lnTo>
                <a:lnTo>
                  <a:pt x="1209331" y="44254"/>
                </a:lnTo>
                <a:lnTo>
                  <a:pt x="1151036" y="31158"/>
                </a:lnTo>
                <a:lnTo>
                  <a:pt x="1090373" y="20214"/>
                </a:lnTo>
                <a:lnTo>
                  <a:pt x="1027554" y="11524"/>
                </a:lnTo>
                <a:lnTo>
                  <a:pt x="962792" y="5189"/>
                </a:lnTo>
                <a:lnTo>
                  <a:pt x="896301" y="1314"/>
                </a:lnTo>
                <a:lnTo>
                  <a:pt x="828294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/>
          <p:cNvSpPr txBox="1"/>
          <p:nvPr/>
        </p:nvSpPr>
        <p:spPr>
          <a:xfrm>
            <a:off x="2037213" y="4825809"/>
            <a:ext cx="939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35"/>
              </a:lnSpc>
            </a:pPr>
            <a:r>
              <a:rPr sz="2400" dirty="0">
                <a:solidFill>
                  <a:srgbClr val="FFFFFF"/>
                </a:solidFill>
                <a:latin typeface="黑体"/>
                <a:cs typeface="黑体"/>
              </a:rPr>
              <a:t>类模板</a:t>
            </a:r>
            <a:endParaRPr sz="2400" dirty="0">
              <a:latin typeface="黑体"/>
              <a:cs typeface="黑体"/>
            </a:endParaRPr>
          </a:p>
        </p:txBody>
      </p:sp>
      <p:sp>
        <p:nvSpPr>
          <p:cNvPr id="12" name="object 9"/>
          <p:cNvSpPr/>
          <p:nvPr/>
        </p:nvSpPr>
        <p:spPr>
          <a:xfrm>
            <a:off x="2243467" y="3904869"/>
            <a:ext cx="431800" cy="721360"/>
          </a:xfrm>
          <a:custGeom>
            <a:avLst/>
            <a:gdLst/>
            <a:ahLst/>
            <a:cxnLst/>
            <a:rect l="l" t="t" r="r" b="b"/>
            <a:pathLst>
              <a:path w="431800" h="721360">
                <a:moveTo>
                  <a:pt x="431292" y="541019"/>
                </a:moveTo>
                <a:lnTo>
                  <a:pt x="323850" y="541019"/>
                </a:lnTo>
                <a:lnTo>
                  <a:pt x="323850" y="0"/>
                </a:lnTo>
                <a:lnTo>
                  <a:pt x="107442" y="0"/>
                </a:lnTo>
                <a:lnTo>
                  <a:pt x="107442" y="541019"/>
                </a:lnTo>
                <a:lnTo>
                  <a:pt x="0" y="541019"/>
                </a:lnTo>
                <a:lnTo>
                  <a:pt x="215646" y="720851"/>
                </a:lnTo>
                <a:lnTo>
                  <a:pt x="431292" y="541019"/>
                </a:lnTo>
                <a:close/>
              </a:path>
            </a:pathLst>
          </a:custGeom>
          <a:solidFill>
            <a:srgbClr val="66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0"/>
          <p:cNvSpPr/>
          <p:nvPr/>
        </p:nvSpPr>
        <p:spPr>
          <a:xfrm>
            <a:off x="2243467" y="3904869"/>
            <a:ext cx="431800" cy="721360"/>
          </a:xfrm>
          <a:custGeom>
            <a:avLst/>
            <a:gdLst/>
            <a:ahLst/>
            <a:cxnLst/>
            <a:rect l="l" t="t" r="r" b="b"/>
            <a:pathLst>
              <a:path w="431800" h="721360">
                <a:moveTo>
                  <a:pt x="431292" y="541019"/>
                </a:moveTo>
                <a:lnTo>
                  <a:pt x="323850" y="541019"/>
                </a:lnTo>
                <a:lnTo>
                  <a:pt x="323850" y="0"/>
                </a:lnTo>
                <a:lnTo>
                  <a:pt x="107442" y="0"/>
                </a:lnTo>
                <a:lnTo>
                  <a:pt x="107442" y="541019"/>
                </a:lnTo>
                <a:lnTo>
                  <a:pt x="0" y="541019"/>
                </a:lnTo>
                <a:lnTo>
                  <a:pt x="215646" y="720851"/>
                </a:lnTo>
                <a:lnTo>
                  <a:pt x="431292" y="54101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1"/>
          <p:cNvSpPr txBox="1"/>
          <p:nvPr/>
        </p:nvSpPr>
        <p:spPr>
          <a:xfrm>
            <a:off x="1673739" y="4194825"/>
            <a:ext cx="4826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sz="1800" dirty="0">
                <a:latin typeface="黑体"/>
                <a:cs typeface="黑体"/>
              </a:rPr>
              <a:t>派生</a:t>
            </a:r>
            <a:endParaRPr sz="1800">
              <a:latin typeface="黑体"/>
              <a:cs typeface="黑体"/>
            </a:endParaRPr>
          </a:p>
        </p:txBody>
      </p:sp>
      <p:sp>
        <p:nvSpPr>
          <p:cNvPr id="15" name="object 12"/>
          <p:cNvSpPr/>
          <p:nvPr/>
        </p:nvSpPr>
        <p:spPr>
          <a:xfrm>
            <a:off x="3609733" y="3200019"/>
            <a:ext cx="1702435" cy="704850"/>
          </a:xfrm>
          <a:custGeom>
            <a:avLst/>
            <a:gdLst/>
            <a:ahLst/>
            <a:cxnLst/>
            <a:rect l="l" t="t" r="r" b="b"/>
            <a:pathLst>
              <a:path w="1702435" h="704850">
                <a:moveTo>
                  <a:pt x="851153" y="0"/>
                </a:moveTo>
                <a:lnTo>
                  <a:pt x="781336" y="1167"/>
                </a:lnTo>
                <a:lnTo>
                  <a:pt x="713074" y="4611"/>
                </a:lnTo>
                <a:lnTo>
                  <a:pt x="646587" y="10240"/>
                </a:lnTo>
                <a:lnTo>
                  <a:pt x="582094" y="17964"/>
                </a:lnTo>
                <a:lnTo>
                  <a:pt x="519814" y="27693"/>
                </a:lnTo>
                <a:lnTo>
                  <a:pt x="459966" y="39337"/>
                </a:lnTo>
                <a:lnTo>
                  <a:pt x="402769" y="52805"/>
                </a:lnTo>
                <a:lnTo>
                  <a:pt x="348441" y="68006"/>
                </a:lnTo>
                <a:lnTo>
                  <a:pt x="297201" y="84852"/>
                </a:lnTo>
                <a:lnTo>
                  <a:pt x="249269" y="103251"/>
                </a:lnTo>
                <a:lnTo>
                  <a:pt x="204863" y="123112"/>
                </a:lnTo>
                <a:lnTo>
                  <a:pt x="164201" y="144347"/>
                </a:lnTo>
                <a:lnTo>
                  <a:pt x="127504" y="166864"/>
                </a:lnTo>
                <a:lnTo>
                  <a:pt x="94990" y="190573"/>
                </a:lnTo>
                <a:lnTo>
                  <a:pt x="43385" y="241206"/>
                </a:lnTo>
                <a:lnTo>
                  <a:pt x="11138" y="295524"/>
                </a:lnTo>
                <a:lnTo>
                  <a:pt x="0" y="352806"/>
                </a:lnTo>
                <a:lnTo>
                  <a:pt x="2821" y="381663"/>
                </a:lnTo>
                <a:lnTo>
                  <a:pt x="24732" y="437367"/>
                </a:lnTo>
                <a:lnTo>
                  <a:pt x="66877" y="489787"/>
                </a:lnTo>
                <a:lnTo>
                  <a:pt x="127504" y="538195"/>
                </a:lnTo>
                <a:lnTo>
                  <a:pt x="164201" y="560667"/>
                </a:lnTo>
                <a:lnTo>
                  <a:pt x="204863" y="581864"/>
                </a:lnTo>
                <a:lnTo>
                  <a:pt x="249269" y="601694"/>
                </a:lnTo>
                <a:lnTo>
                  <a:pt x="297201" y="620067"/>
                </a:lnTo>
                <a:lnTo>
                  <a:pt x="348441" y="636891"/>
                </a:lnTo>
                <a:lnTo>
                  <a:pt x="402769" y="652077"/>
                </a:lnTo>
                <a:lnTo>
                  <a:pt x="459966" y="665533"/>
                </a:lnTo>
                <a:lnTo>
                  <a:pt x="519814" y="677167"/>
                </a:lnTo>
                <a:lnTo>
                  <a:pt x="582094" y="686891"/>
                </a:lnTo>
                <a:lnTo>
                  <a:pt x="646587" y="694611"/>
                </a:lnTo>
                <a:lnTo>
                  <a:pt x="713074" y="700239"/>
                </a:lnTo>
                <a:lnTo>
                  <a:pt x="781336" y="703682"/>
                </a:lnTo>
                <a:lnTo>
                  <a:pt x="851153" y="704850"/>
                </a:lnTo>
                <a:lnTo>
                  <a:pt x="920971" y="703682"/>
                </a:lnTo>
                <a:lnTo>
                  <a:pt x="989233" y="700239"/>
                </a:lnTo>
                <a:lnTo>
                  <a:pt x="1055720" y="694611"/>
                </a:lnTo>
                <a:lnTo>
                  <a:pt x="1120213" y="686891"/>
                </a:lnTo>
                <a:lnTo>
                  <a:pt x="1182493" y="677167"/>
                </a:lnTo>
                <a:lnTo>
                  <a:pt x="1242341" y="665533"/>
                </a:lnTo>
                <a:lnTo>
                  <a:pt x="1299538" y="652077"/>
                </a:lnTo>
                <a:lnTo>
                  <a:pt x="1353866" y="636891"/>
                </a:lnTo>
                <a:lnTo>
                  <a:pt x="1405106" y="620067"/>
                </a:lnTo>
                <a:lnTo>
                  <a:pt x="1453038" y="601694"/>
                </a:lnTo>
                <a:lnTo>
                  <a:pt x="1497444" y="581864"/>
                </a:lnTo>
                <a:lnTo>
                  <a:pt x="1538106" y="560667"/>
                </a:lnTo>
                <a:lnTo>
                  <a:pt x="1574803" y="538195"/>
                </a:lnTo>
                <a:lnTo>
                  <a:pt x="1607317" y="514538"/>
                </a:lnTo>
                <a:lnTo>
                  <a:pt x="1658922" y="464033"/>
                </a:lnTo>
                <a:lnTo>
                  <a:pt x="1691169" y="409880"/>
                </a:lnTo>
                <a:lnTo>
                  <a:pt x="1702307" y="352805"/>
                </a:lnTo>
                <a:lnTo>
                  <a:pt x="1699486" y="323840"/>
                </a:lnTo>
                <a:lnTo>
                  <a:pt x="1677575" y="267950"/>
                </a:lnTo>
                <a:lnTo>
                  <a:pt x="1635430" y="215384"/>
                </a:lnTo>
                <a:lnTo>
                  <a:pt x="1574803" y="166864"/>
                </a:lnTo>
                <a:lnTo>
                  <a:pt x="1538106" y="144347"/>
                </a:lnTo>
                <a:lnTo>
                  <a:pt x="1497444" y="123112"/>
                </a:lnTo>
                <a:lnTo>
                  <a:pt x="1453038" y="103250"/>
                </a:lnTo>
                <a:lnTo>
                  <a:pt x="1405106" y="84852"/>
                </a:lnTo>
                <a:lnTo>
                  <a:pt x="1353866" y="68006"/>
                </a:lnTo>
                <a:lnTo>
                  <a:pt x="1299538" y="52805"/>
                </a:lnTo>
                <a:lnTo>
                  <a:pt x="1242341" y="39337"/>
                </a:lnTo>
                <a:lnTo>
                  <a:pt x="1182493" y="27693"/>
                </a:lnTo>
                <a:lnTo>
                  <a:pt x="1120213" y="17964"/>
                </a:lnTo>
                <a:lnTo>
                  <a:pt x="1055720" y="10240"/>
                </a:lnTo>
                <a:lnTo>
                  <a:pt x="989233" y="4611"/>
                </a:lnTo>
                <a:lnTo>
                  <a:pt x="920971" y="1167"/>
                </a:lnTo>
                <a:lnTo>
                  <a:pt x="85115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3"/>
          <p:cNvSpPr txBox="1"/>
          <p:nvPr/>
        </p:nvSpPr>
        <p:spPr>
          <a:xfrm>
            <a:off x="3914781" y="3388236"/>
            <a:ext cx="109220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95"/>
              </a:lnSpc>
            </a:pPr>
            <a:r>
              <a:rPr lang="zh-CN" altLang="en-US" sz="2800" dirty="0">
                <a:latin typeface="黑体"/>
                <a:cs typeface="黑体"/>
              </a:rPr>
              <a:t>类模板</a:t>
            </a:r>
            <a:endParaRPr sz="2800" dirty="0">
              <a:latin typeface="黑体"/>
              <a:cs typeface="黑体"/>
            </a:endParaRPr>
          </a:p>
        </p:txBody>
      </p:sp>
      <p:sp>
        <p:nvSpPr>
          <p:cNvPr id="17" name="object 14"/>
          <p:cNvSpPr/>
          <p:nvPr/>
        </p:nvSpPr>
        <p:spPr>
          <a:xfrm>
            <a:off x="3685933" y="4655692"/>
            <a:ext cx="1657350" cy="792480"/>
          </a:xfrm>
          <a:custGeom>
            <a:avLst/>
            <a:gdLst/>
            <a:ahLst/>
            <a:cxnLst/>
            <a:rect l="l" t="t" r="r" b="b"/>
            <a:pathLst>
              <a:path w="1657350" h="792479">
                <a:moveTo>
                  <a:pt x="1657350" y="396239"/>
                </a:moveTo>
                <a:lnTo>
                  <a:pt x="1646522" y="332002"/>
                </a:lnTo>
                <a:lnTo>
                  <a:pt x="1615171" y="271052"/>
                </a:lnTo>
                <a:lnTo>
                  <a:pt x="1564993" y="214208"/>
                </a:lnTo>
                <a:lnTo>
                  <a:pt x="1533373" y="187581"/>
                </a:lnTo>
                <a:lnTo>
                  <a:pt x="1497683" y="162287"/>
                </a:lnTo>
                <a:lnTo>
                  <a:pt x="1458134" y="138429"/>
                </a:lnTo>
                <a:lnTo>
                  <a:pt x="1414938" y="116109"/>
                </a:lnTo>
                <a:lnTo>
                  <a:pt x="1368308" y="95429"/>
                </a:lnTo>
                <a:lnTo>
                  <a:pt x="1318455" y="76492"/>
                </a:lnTo>
                <a:lnTo>
                  <a:pt x="1265591" y="59400"/>
                </a:lnTo>
                <a:lnTo>
                  <a:pt x="1209928" y="44254"/>
                </a:lnTo>
                <a:lnTo>
                  <a:pt x="1151679" y="31158"/>
                </a:lnTo>
                <a:lnTo>
                  <a:pt x="1091055" y="20214"/>
                </a:lnTo>
                <a:lnTo>
                  <a:pt x="1028269" y="11524"/>
                </a:lnTo>
                <a:lnTo>
                  <a:pt x="963532" y="5189"/>
                </a:lnTo>
                <a:lnTo>
                  <a:pt x="897057" y="1314"/>
                </a:lnTo>
                <a:lnTo>
                  <a:pt x="829056" y="0"/>
                </a:lnTo>
                <a:lnTo>
                  <a:pt x="761048" y="1314"/>
                </a:lnTo>
                <a:lnTo>
                  <a:pt x="694557" y="5189"/>
                </a:lnTo>
                <a:lnTo>
                  <a:pt x="629795" y="11524"/>
                </a:lnTo>
                <a:lnTo>
                  <a:pt x="566976" y="20214"/>
                </a:lnTo>
                <a:lnTo>
                  <a:pt x="506313" y="31158"/>
                </a:lnTo>
                <a:lnTo>
                  <a:pt x="448018" y="44254"/>
                </a:lnTo>
                <a:lnTo>
                  <a:pt x="392306" y="59400"/>
                </a:lnTo>
                <a:lnTo>
                  <a:pt x="339388" y="76492"/>
                </a:lnTo>
                <a:lnTo>
                  <a:pt x="289479" y="95429"/>
                </a:lnTo>
                <a:lnTo>
                  <a:pt x="242792" y="116109"/>
                </a:lnTo>
                <a:lnTo>
                  <a:pt x="199539" y="138429"/>
                </a:lnTo>
                <a:lnTo>
                  <a:pt x="159934" y="162287"/>
                </a:lnTo>
                <a:lnTo>
                  <a:pt x="124190" y="187581"/>
                </a:lnTo>
                <a:lnTo>
                  <a:pt x="92521" y="214208"/>
                </a:lnTo>
                <a:lnTo>
                  <a:pt x="65139" y="242065"/>
                </a:lnTo>
                <a:lnTo>
                  <a:pt x="24089" y="301065"/>
                </a:lnTo>
                <a:lnTo>
                  <a:pt x="2747" y="363761"/>
                </a:lnTo>
                <a:lnTo>
                  <a:pt x="0" y="396240"/>
                </a:lnTo>
                <a:lnTo>
                  <a:pt x="2747" y="428718"/>
                </a:lnTo>
                <a:lnTo>
                  <a:pt x="24089" y="491414"/>
                </a:lnTo>
                <a:lnTo>
                  <a:pt x="65139" y="550414"/>
                </a:lnTo>
                <a:lnTo>
                  <a:pt x="92521" y="578271"/>
                </a:lnTo>
                <a:lnTo>
                  <a:pt x="124190" y="604898"/>
                </a:lnTo>
                <a:lnTo>
                  <a:pt x="159934" y="630192"/>
                </a:lnTo>
                <a:lnTo>
                  <a:pt x="199539" y="654050"/>
                </a:lnTo>
                <a:lnTo>
                  <a:pt x="242792" y="676370"/>
                </a:lnTo>
                <a:lnTo>
                  <a:pt x="289479" y="697050"/>
                </a:lnTo>
                <a:lnTo>
                  <a:pt x="339388" y="715987"/>
                </a:lnTo>
                <a:lnTo>
                  <a:pt x="392306" y="733079"/>
                </a:lnTo>
                <a:lnTo>
                  <a:pt x="448018" y="748225"/>
                </a:lnTo>
                <a:lnTo>
                  <a:pt x="506313" y="761321"/>
                </a:lnTo>
                <a:lnTo>
                  <a:pt x="566976" y="772265"/>
                </a:lnTo>
                <a:lnTo>
                  <a:pt x="629795" y="780955"/>
                </a:lnTo>
                <a:lnTo>
                  <a:pt x="694557" y="787290"/>
                </a:lnTo>
                <a:lnTo>
                  <a:pt x="761048" y="791165"/>
                </a:lnTo>
                <a:lnTo>
                  <a:pt x="829056" y="792480"/>
                </a:lnTo>
                <a:lnTo>
                  <a:pt x="897057" y="791165"/>
                </a:lnTo>
                <a:lnTo>
                  <a:pt x="963532" y="787290"/>
                </a:lnTo>
                <a:lnTo>
                  <a:pt x="1028269" y="780955"/>
                </a:lnTo>
                <a:lnTo>
                  <a:pt x="1091055" y="772265"/>
                </a:lnTo>
                <a:lnTo>
                  <a:pt x="1151679" y="761321"/>
                </a:lnTo>
                <a:lnTo>
                  <a:pt x="1209928" y="748225"/>
                </a:lnTo>
                <a:lnTo>
                  <a:pt x="1265591" y="733079"/>
                </a:lnTo>
                <a:lnTo>
                  <a:pt x="1318455" y="715987"/>
                </a:lnTo>
                <a:lnTo>
                  <a:pt x="1368308" y="697050"/>
                </a:lnTo>
                <a:lnTo>
                  <a:pt x="1414938" y="676370"/>
                </a:lnTo>
                <a:lnTo>
                  <a:pt x="1458134" y="654050"/>
                </a:lnTo>
                <a:lnTo>
                  <a:pt x="1497683" y="630192"/>
                </a:lnTo>
                <a:lnTo>
                  <a:pt x="1533373" y="604898"/>
                </a:lnTo>
                <a:lnTo>
                  <a:pt x="1564993" y="578271"/>
                </a:lnTo>
                <a:lnTo>
                  <a:pt x="1592329" y="550414"/>
                </a:lnTo>
                <a:lnTo>
                  <a:pt x="1633306" y="491414"/>
                </a:lnTo>
                <a:lnTo>
                  <a:pt x="1654607" y="428718"/>
                </a:lnTo>
                <a:lnTo>
                  <a:pt x="1657350" y="396239"/>
                </a:lnTo>
                <a:close/>
              </a:path>
            </a:pathLst>
          </a:custGeom>
          <a:solidFill>
            <a:srgbClr val="66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5"/>
          <p:cNvSpPr/>
          <p:nvPr/>
        </p:nvSpPr>
        <p:spPr>
          <a:xfrm>
            <a:off x="3685933" y="4655692"/>
            <a:ext cx="1657350" cy="792480"/>
          </a:xfrm>
          <a:custGeom>
            <a:avLst/>
            <a:gdLst/>
            <a:ahLst/>
            <a:cxnLst/>
            <a:rect l="l" t="t" r="r" b="b"/>
            <a:pathLst>
              <a:path w="1657350" h="792479">
                <a:moveTo>
                  <a:pt x="829056" y="0"/>
                </a:moveTo>
                <a:lnTo>
                  <a:pt x="761048" y="1314"/>
                </a:lnTo>
                <a:lnTo>
                  <a:pt x="694557" y="5189"/>
                </a:lnTo>
                <a:lnTo>
                  <a:pt x="629795" y="11524"/>
                </a:lnTo>
                <a:lnTo>
                  <a:pt x="566976" y="20214"/>
                </a:lnTo>
                <a:lnTo>
                  <a:pt x="506313" y="31158"/>
                </a:lnTo>
                <a:lnTo>
                  <a:pt x="448018" y="44254"/>
                </a:lnTo>
                <a:lnTo>
                  <a:pt x="392306" y="59400"/>
                </a:lnTo>
                <a:lnTo>
                  <a:pt x="339388" y="76492"/>
                </a:lnTo>
                <a:lnTo>
                  <a:pt x="289479" y="95429"/>
                </a:lnTo>
                <a:lnTo>
                  <a:pt x="242792" y="116109"/>
                </a:lnTo>
                <a:lnTo>
                  <a:pt x="199539" y="138429"/>
                </a:lnTo>
                <a:lnTo>
                  <a:pt x="159934" y="162287"/>
                </a:lnTo>
                <a:lnTo>
                  <a:pt x="124190" y="187581"/>
                </a:lnTo>
                <a:lnTo>
                  <a:pt x="92521" y="214208"/>
                </a:lnTo>
                <a:lnTo>
                  <a:pt x="65139" y="242065"/>
                </a:lnTo>
                <a:lnTo>
                  <a:pt x="24089" y="301065"/>
                </a:lnTo>
                <a:lnTo>
                  <a:pt x="2747" y="363761"/>
                </a:lnTo>
                <a:lnTo>
                  <a:pt x="0" y="396240"/>
                </a:lnTo>
                <a:lnTo>
                  <a:pt x="2747" y="428718"/>
                </a:lnTo>
                <a:lnTo>
                  <a:pt x="24089" y="491414"/>
                </a:lnTo>
                <a:lnTo>
                  <a:pt x="65139" y="550414"/>
                </a:lnTo>
                <a:lnTo>
                  <a:pt x="92521" y="578271"/>
                </a:lnTo>
                <a:lnTo>
                  <a:pt x="124190" y="604898"/>
                </a:lnTo>
                <a:lnTo>
                  <a:pt x="159934" y="630192"/>
                </a:lnTo>
                <a:lnTo>
                  <a:pt x="199539" y="654050"/>
                </a:lnTo>
                <a:lnTo>
                  <a:pt x="242792" y="676370"/>
                </a:lnTo>
                <a:lnTo>
                  <a:pt x="289479" y="697050"/>
                </a:lnTo>
                <a:lnTo>
                  <a:pt x="339388" y="715987"/>
                </a:lnTo>
                <a:lnTo>
                  <a:pt x="392306" y="733079"/>
                </a:lnTo>
                <a:lnTo>
                  <a:pt x="448018" y="748225"/>
                </a:lnTo>
                <a:lnTo>
                  <a:pt x="506313" y="761321"/>
                </a:lnTo>
                <a:lnTo>
                  <a:pt x="566976" y="772265"/>
                </a:lnTo>
                <a:lnTo>
                  <a:pt x="629795" y="780955"/>
                </a:lnTo>
                <a:lnTo>
                  <a:pt x="694557" y="787290"/>
                </a:lnTo>
                <a:lnTo>
                  <a:pt x="761048" y="791165"/>
                </a:lnTo>
                <a:lnTo>
                  <a:pt x="829056" y="792480"/>
                </a:lnTo>
                <a:lnTo>
                  <a:pt x="897057" y="791165"/>
                </a:lnTo>
                <a:lnTo>
                  <a:pt x="963532" y="787290"/>
                </a:lnTo>
                <a:lnTo>
                  <a:pt x="1028269" y="780955"/>
                </a:lnTo>
                <a:lnTo>
                  <a:pt x="1091055" y="772265"/>
                </a:lnTo>
                <a:lnTo>
                  <a:pt x="1151679" y="761321"/>
                </a:lnTo>
                <a:lnTo>
                  <a:pt x="1209928" y="748225"/>
                </a:lnTo>
                <a:lnTo>
                  <a:pt x="1265591" y="733079"/>
                </a:lnTo>
                <a:lnTo>
                  <a:pt x="1318455" y="715987"/>
                </a:lnTo>
                <a:lnTo>
                  <a:pt x="1368308" y="697050"/>
                </a:lnTo>
                <a:lnTo>
                  <a:pt x="1414938" y="676370"/>
                </a:lnTo>
                <a:lnTo>
                  <a:pt x="1458134" y="654050"/>
                </a:lnTo>
                <a:lnTo>
                  <a:pt x="1497683" y="630192"/>
                </a:lnTo>
                <a:lnTo>
                  <a:pt x="1533373" y="604898"/>
                </a:lnTo>
                <a:lnTo>
                  <a:pt x="1564993" y="578271"/>
                </a:lnTo>
                <a:lnTo>
                  <a:pt x="1592329" y="550414"/>
                </a:lnTo>
                <a:lnTo>
                  <a:pt x="1633306" y="491414"/>
                </a:lnTo>
                <a:lnTo>
                  <a:pt x="1654607" y="428718"/>
                </a:lnTo>
                <a:lnTo>
                  <a:pt x="1657350" y="396239"/>
                </a:lnTo>
                <a:lnTo>
                  <a:pt x="1654607" y="363761"/>
                </a:lnTo>
                <a:lnTo>
                  <a:pt x="1633306" y="301065"/>
                </a:lnTo>
                <a:lnTo>
                  <a:pt x="1592329" y="242065"/>
                </a:lnTo>
                <a:lnTo>
                  <a:pt x="1564993" y="214208"/>
                </a:lnTo>
                <a:lnTo>
                  <a:pt x="1533373" y="187581"/>
                </a:lnTo>
                <a:lnTo>
                  <a:pt x="1497683" y="162287"/>
                </a:lnTo>
                <a:lnTo>
                  <a:pt x="1458134" y="138429"/>
                </a:lnTo>
                <a:lnTo>
                  <a:pt x="1414938" y="116109"/>
                </a:lnTo>
                <a:lnTo>
                  <a:pt x="1368308" y="95429"/>
                </a:lnTo>
                <a:lnTo>
                  <a:pt x="1318455" y="76492"/>
                </a:lnTo>
                <a:lnTo>
                  <a:pt x="1265591" y="59400"/>
                </a:lnTo>
                <a:lnTo>
                  <a:pt x="1209928" y="44254"/>
                </a:lnTo>
                <a:lnTo>
                  <a:pt x="1151679" y="31158"/>
                </a:lnTo>
                <a:lnTo>
                  <a:pt x="1091055" y="20214"/>
                </a:lnTo>
                <a:lnTo>
                  <a:pt x="1028269" y="11524"/>
                </a:lnTo>
                <a:lnTo>
                  <a:pt x="963532" y="5189"/>
                </a:lnTo>
                <a:lnTo>
                  <a:pt x="897057" y="1314"/>
                </a:lnTo>
                <a:lnTo>
                  <a:pt x="82905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6"/>
          <p:cNvSpPr txBox="1"/>
          <p:nvPr/>
        </p:nvSpPr>
        <p:spPr>
          <a:xfrm>
            <a:off x="4052703" y="4857305"/>
            <a:ext cx="939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40"/>
              </a:lnSpc>
            </a:pPr>
            <a:r>
              <a:rPr sz="2400" dirty="0">
                <a:solidFill>
                  <a:srgbClr val="FFFFFF"/>
                </a:solidFill>
                <a:latin typeface="黑体"/>
                <a:cs typeface="黑体"/>
              </a:rPr>
              <a:t>类模板</a:t>
            </a:r>
            <a:endParaRPr sz="2400" dirty="0">
              <a:latin typeface="黑体"/>
              <a:cs typeface="黑体"/>
            </a:endParaRPr>
          </a:p>
        </p:txBody>
      </p:sp>
      <p:sp>
        <p:nvSpPr>
          <p:cNvPr id="20" name="object 17"/>
          <p:cNvSpPr/>
          <p:nvPr/>
        </p:nvSpPr>
        <p:spPr>
          <a:xfrm>
            <a:off x="4259719" y="3949827"/>
            <a:ext cx="431800" cy="721360"/>
          </a:xfrm>
          <a:custGeom>
            <a:avLst/>
            <a:gdLst/>
            <a:ahLst/>
            <a:cxnLst/>
            <a:rect l="l" t="t" r="r" b="b"/>
            <a:pathLst>
              <a:path w="431800" h="721360">
                <a:moveTo>
                  <a:pt x="431291" y="540258"/>
                </a:moveTo>
                <a:lnTo>
                  <a:pt x="323849" y="540258"/>
                </a:lnTo>
                <a:lnTo>
                  <a:pt x="323849" y="0"/>
                </a:lnTo>
                <a:lnTo>
                  <a:pt x="107441" y="0"/>
                </a:lnTo>
                <a:lnTo>
                  <a:pt x="107441" y="540258"/>
                </a:lnTo>
                <a:lnTo>
                  <a:pt x="0" y="540258"/>
                </a:lnTo>
                <a:lnTo>
                  <a:pt x="215645" y="720852"/>
                </a:lnTo>
                <a:lnTo>
                  <a:pt x="431291" y="540258"/>
                </a:lnTo>
                <a:close/>
              </a:path>
            </a:pathLst>
          </a:custGeom>
          <a:solidFill>
            <a:srgbClr val="66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8"/>
          <p:cNvSpPr/>
          <p:nvPr/>
        </p:nvSpPr>
        <p:spPr>
          <a:xfrm>
            <a:off x="4259719" y="3949827"/>
            <a:ext cx="431800" cy="721360"/>
          </a:xfrm>
          <a:custGeom>
            <a:avLst/>
            <a:gdLst/>
            <a:ahLst/>
            <a:cxnLst/>
            <a:rect l="l" t="t" r="r" b="b"/>
            <a:pathLst>
              <a:path w="431800" h="721360">
                <a:moveTo>
                  <a:pt x="431291" y="540258"/>
                </a:moveTo>
                <a:lnTo>
                  <a:pt x="323849" y="540258"/>
                </a:lnTo>
                <a:lnTo>
                  <a:pt x="323849" y="0"/>
                </a:lnTo>
                <a:lnTo>
                  <a:pt x="107441" y="0"/>
                </a:lnTo>
                <a:lnTo>
                  <a:pt x="107441" y="540258"/>
                </a:lnTo>
                <a:lnTo>
                  <a:pt x="0" y="540258"/>
                </a:lnTo>
                <a:lnTo>
                  <a:pt x="215645" y="720852"/>
                </a:lnTo>
                <a:lnTo>
                  <a:pt x="431291" y="54025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9"/>
          <p:cNvSpPr txBox="1"/>
          <p:nvPr/>
        </p:nvSpPr>
        <p:spPr>
          <a:xfrm>
            <a:off x="3689229" y="4239021"/>
            <a:ext cx="4826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sz="1800" dirty="0">
                <a:latin typeface="黑体"/>
                <a:cs typeface="黑体"/>
              </a:rPr>
              <a:t>派生</a:t>
            </a:r>
            <a:endParaRPr sz="1800">
              <a:latin typeface="黑体"/>
              <a:cs typeface="黑体"/>
            </a:endParaRPr>
          </a:p>
        </p:txBody>
      </p:sp>
      <p:sp>
        <p:nvSpPr>
          <p:cNvPr id="23" name="object 20"/>
          <p:cNvSpPr/>
          <p:nvPr/>
        </p:nvSpPr>
        <p:spPr>
          <a:xfrm>
            <a:off x="5627496" y="3228975"/>
            <a:ext cx="1702435" cy="704850"/>
          </a:xfrm>
          <a:custGeom>
            <a:avLst/>
            <a:gdLst/>
            <a:ahLst/>
            <a:cxnLst/>
            <a:rect l="l" t="t" r="r" b="b"/>
            <a:pathLst>
              <a:path w="1702435" h="704850">
                <a:moveTo>
                  <a:pt x="851153" y="0"/>
                </a:moveTo>
                <a:lnTo>
                  <a:pt x="781336" y="1167"/>
                </a:lnTo>
                <a:lnTo>
                  <a:pt x="713074" y="4610"/>
                </a:lnTo>
                <a:lnTo>
                  <a:pt x="646587" y="10238"/>
                </a:lnTo>
                <a:lnTo>
                  <a:pt x="582094" y="17958"/>
                </a:lnTo>
                <a:lnTo>
                  <a:pt x="519814" y="27682"/>
                </a:lnTo>
                <a:lnTo>
                  <a:pt x="459966" y="39316"/>
                </a:lnTo>
                <a:lnTo>
                  <a:pt x="402769" y="52772"/>
                </a:lnTo>
                <a:lnTo>
                  <a:pt x="348441" y="67958"/>
                </a:lnTo>
                <a:lnTo>
                  <a:pt x="297201" y="84782"/>
                </a:lnTo>
                <a:lnTo>
                  <a:pt x="249269" y="103155"/>
                </a:lnTo>
                <a:lnTo>
                  <a:pt x="204863" y="122985"/>
                </a:lnTo>
                <a:lnTo>
                  <a:pt x="164201" y="144182"/>
                </a:lnTo>
                <a:lnTo>
                  <a:pt x="127504" y="166654"/>
                </a:lnTo>
                <a:lnTo>
                  <a:pt x="94990" y="190311"/>
                </a:lnTo>
                <a:lnTo>
                  <a:pt x="43385" y="240816"/>
                </a:lnTo>
                <a:lnTo>
                  <a:pt x="11138" y="294969"/>
                </a:lnTo>
                <a:lnTo>
                  <a:pt x="0" y="352044"/>
                </a:lnTo>
                <a:lnTo>
                  <a:pt x="2821" y="381009"/>
                </a:lnTo>
                <a:lnTo>
                  <a:pt x="24732" y="436899"/>
                </a:lnTo>
                <a:lnTo>
                  <a:pt x="66877" y="489465"/>
                </a:lnTo>
                <a:lnTo>
                  <a:pt x="127504" y="537985"/>
                </a:lnTo>
                <a:lnTo>
                  <a:pt x="164201" y="560502"/>
                </a:lnTo>
                <a:lnTo>
                  <a:pt x="204863" y="581737"/>
                </a:lnTo>
                <a:lnTo>
                  <a:pt x="249269" y="601599"/>
                </a:lnTo>
                <a:lnTo>
                  <a:pt x="297201" y="619997"/>
                </a:lnTo>
                <a:lnTo>
                  <a:pt x="348441" y="636843"/>
                </a:lnTo>
                <a:lnTo>
                  <a:pt x="402769" y="652044"/>
                </a:lnTo>
                <a:lnTo>
                  <a:pt x="459966" y="665512"/>
                </a:lnTo>
                <a:lnTo>
                  <a:pt x="519814" y="677156"/>
                </a:lnTo>
                <a:lnTo>
                  <a:pt x="582094" y="686885"/>
                </a:lnTo>
                <a:lnTo>
                  <a:pt x="646587" y="694609"/>
                </a:lnTo>
                <a:lnTo>
                  <a:pt x="713074" y="700238"/>
                </a:lnTo>
                <a:lnTo>
                  <a:pt x="781336" y="703682"/>
                </a:lnTo>
                <a:lnTo>
                  <a:pt x="851153" y="704850"/>
                </a:lnTo>
                <a:lnTo>
                  <a:pt x="920971" y="703682"/>
                </a:lnTo>
                <a:lnTo>
                  <a:pt x="989233" y="700238"/>
                </a:lnTo>
                <a:lnTo>
                  <a:pt x="1055720" y="694609"/>
                </a:lnTo>
                <a:lnTo>
                  <a:pt x="1120213" y="686885"/>
                </a:lnTo>
                <a:lnTo>
                  <a:pt x="1182493" y="677156"/>
                </a:lnTo>
                <a:lnTo>
                  <a:pt x="1242341" y="665512"/>
                </a:lnTo>
                <a:lnTo>
                  <a:pt x="1299538" y="652044"/>
                </a:lnTo>
                <a:lnTo>
                  <a:pt x="1353866" y="636843"/>
                </a:lnTo>
                <a:lnTo>
                  <a:pt x="1405106" y="619997"/>
                </a:lnTo>
                <a:lnTo>
                  <a:pt x="1453038" y="601599"/>
                </a:lnTo>
                <a:lnTo>
                  <a:pt x="1497444" y="581737"/>
                </a:lnTo>
                <a:lnTo>
                  <a:pt x="1538106" y="560502"/>
                </a:lnTo>
                <a:lnTo>
                  <a:pt x="1574803" y="537985"/>
                </a:lnTo>
                <a:lnTo>
                  <a:pt x="1607317" y="514276"/>
                </a:lnTo>
                <a:lnTo>
                  <a:pt x="1658922" y="463643"/>
                </a:lnTo>
                <a:lnTo>
                  <a:pt x="1691169" y="409325"/>
                </a:lnTo>
                <a:lnTo>
                  <a:pt x="1702307" y="352043"/>
                </a:lnTo>
                <a:lnTo>
                  <a:pt x="1699486" y="323186"/>
                </a:lnTo>
                <a:lnTo>
                  <a:pt x="1677575" y="267482"/>
                </a:lnTo>
                <a:lnTo>
                  <a:pt x="1635430" y="215062"/>
                </a:lnTo>
                <a:lnTo>
                  <a:pt x="1574803" y="166654"/>
                </a:lnTo>
                <a:lnTo>
                  <a:pt x="1538106" y="144182"/>
                </a:lnTo>
                <a:lnTo>
                  <a:pt x="1497444" y="122985"/>
                </a:lnTo>
                <a:lnTo>
                  <a:pt x="1453038" y="103155"/>
                </a:lnTo>
                <a:lnTo>
                  <a:pt x="1405106" y="84782"/>
                </a:lnTo>
                <a:lnTo>
                  <a:pt x="1353866" y="67958"/>
                </a:lnTo>
                <a:lnTo>
                  <a:pt x="1299538" y="52772"/>
                </a:lnTo>
                <a:lnTo>
                  <a:pt x="1242341" y="39316"/>
                </a:lnTo>
                <a:lnTo>
                  <a:pt x="1182493" y="27682"/>
                </a:lnTo>
                <a:lnTo>
                  <a:pt x="1120213" y="17958"/>
                </a:lnTo>
                <a:lnTo>
                  <a:pt x="1055720" y="10238"/>
                </a:lnTo>
                <a:lnTo>
                  <a:pt x="989233" y="4610"/>
                </a:lnTo>
                <a:lnTo>
                  <a:pt x="920971" y="1167"/>
                </a:lnTo>
                <a:lnTo>
                  <a:pt x="85115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1"/>
          <p:cNvSpPr txBox="1"/>
          <p:nvPr/>
        </p:nvSpPr>
        <p:spPr>
          <a:xfrm>
            <a:off x="5932557" y="3417192"/>
            <a:ext cx="109220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95"/>
              </a:lnSpc>
            </a:pPr>
            <a:r>
              <a:rPr lang="zh-CN" altLang="en-US" sz="2800" spc="-5" dirty="0">
                <a:latin typeface="黑体"/>
                <a:cs typeface="黑体"/>
              </a:rPr>
              <a:t>类模板</a:t>
            </a:r>
            <a:endParaRPr sz="2800" dirty="0">
              <a:latin typeface="黑体"/>
              <a:cs typeface="黑体"/>
            </a:endParaRPr>
          </a:p>
        </p:txBody>
      </p:sp>
      <p:sp>
        <p:nvSpPr>
          <p:cNvPr id="25" name="object 22"/>
          <p:cNvSpPr/>
          <p:nvPr/>
        </p:nvSpPr>
        <p:spPr>
          <a:xfrm>
            <a:off x="5716409" y="4697348"/>
            <a:ext cx="1657350" cy="792480"/>
          </a:xfrm>
          <a:custGeom>
            <a:avLst/>
            <a:gdLst/>
            <a:ahLst/>
            <a:cxnLst/>
            <a:rect l="l" t="t" r="r" b="b"/>
            <a:pathLst>
              <a:path w="1657350" h="792479">
                <a:moveTo>
                  <a:pt x="1657350" y="396239"/>
                </a:moveTo>
                <a:lnTo>
                  <a:pt x="1646522" y="332002"/>
                </a:lnTo>
                <a:lnTo>
                  <a:pt x="1615171" y="271052"/>
                </a:lnTo>
                <a:lnTo>
                  <a:pt x="1564993" y="214208"/>
                </a:lnTo>
                <a:lnTo>
                  <a:pt x="1533373" y="187581"/>
                </a:lnTo>
                <a:lnTo>
                  <a:pt x="1497683" y="162287"/>
                </a:lnTo>
                <a:lnTo>
                  <a:pt x="1458134" y="138429"/>
                </a:lnTo>
                <a:lnTo>
                  <a:pt x="1414938" y="116109"/>
                </a:lnTo>
                <a:lnTo>
                  <a:pt x="1368308" y="95429"/>
                </a:lnTo>
                <a:lnTo>
                  <a:pt x="1318455" y="76492"/>
                </a:lnTo>
                <a:lnTo>
                  <a:pt x="1265591" y="59400"/>
                </a:lnTo>
                <a:lnTo>
                  <a:pt x="1209928" y="44254"/>
                </a:lnTo>
                <a:lnTo>
                  <a:pt x="1151679" y="31158"/>
                </a:lnTo>
                <a:lnTo>
                  <a:pt x="1091055" y="20214"/>
                </a:lnTo>
                <a:lnTo>
                  <a:pt x="1028269" y="11524"/>
                </a:lnTo>
                <a:lnTo>
                  <a:pt x="963532" y="5189"/>
                </a:lnTo>
                <a:lnTo>
                  <a:pt x="897057" y="1314"/>
                </a:lnTo>
                <a:lnTo>
                  <a:pt x="829056" y="0"/>
                </a:lnTo>
                <a:lnTo>
                  <a:pt x="761048" y="1314"/>
                </a:lnTo>
                <a:lnTo>
                  <a:pt x="694557" y="5189"/>
                </a:lnTo>
                <a:lnTo>
                  <a:pt x="629795" y="11524"/>
                </a:lnTo>
                <a:lnTo>
                  <a:pt x="566976" y="20214"/>
                </a:lnTo>
                <a:lnTo>
                  <a:pt x="506313" y="31158"/>
                </a:lnTo>
                <a:lnTo>
                  <a:pt x="448018" y="44254"/>
                </a:lnTo>
                <a:lnTo>
                  <a:pt x="392306" y="59400"/>
                </a:lnTo>
                <a:lnTo>
                  <a:pt x="339388" y="76492"/>
                </a:lnTo>
                <a:lnTo>
                  <a:pt x="289479" y="95429"/>
                </a:lnTo>
                <a:lnTo>
                  <a:pt x="242792" y="116109"/>
                </a:lnTo>
                <a:lnTo>
                  <a:pt x="199539" y="138429"/>
                </a:lnTo>
                <a:lnTo>
                  <a:pt x="159934" y="162287"/>
                </a:lnTo>
                <a:lnTo>
                  <a:pt x="124190" y="187581"/>
                </a:lnTo>
                <a:lnTo>
                  <a:pt x="92521" y="214208"/>
                </a:lnTo>
                <a:lnTo>
                  <a:pt x="65139" y="242065"/>
                </a:lnTo>
                <a:lnTo>
                  <a:pt x="24089" y="301065"/>
                </a:lnTo>
                <a:lnTo>
                  <a:pt x="2747" y="363761"/>
                </a:lnTo>
                <a:lnTo>
                  <a:pt x="0" y="396240"/>
                </a:lnTo>
                <a:lnTo>
                  <a:pt x="2747" y="428718"/>
                </a:lnTo>
                <a:lnTo>
                  <a:pt x="24089" y="491414"/>
                </a:lnTo>
                <a:lnTo>
                  <a:pt x="65139" y="550414"/>
                </a:lnTo>
                <a:lnTo>
                  <a:pt x="92521" y="578271"/>
                </a:lnTo>
                <a:lnTo>
                  <a:pt x="124190" y="604898"/>
                </a:lnTo>
                <a:lnTo>
                  <a:pt x="159934" y="630192"/>
                </a:lnTo>
                <a:lnTo>
                  <a:pt x="199539" y="654050"/>
                </a:lnTo>
                <a:lnTo>
                  <a:pt x="242792" y="676370"/>
                </a:lnTo>
                <a:lnTo>
                  <a:pt x="289479" y="697050"/>
                </a:lnTo>
                <a:lnTo>
                  <a:pt x="339388" y="715987"/>
                </a:lnTo>
                <a:lnTo>
                  <a:pt x="392306" y="733079"/>
                </a:lnTo>
                <a:lnTo>
                  <a:pt x="448018" y="748225"/>
                </a:lnTo>
                <a:lnTo>
                  <a:pt x="506313" y="761321"/>
                </a:lnTo>
                <a:lnTo>
                  <a:pt x="566976" y="772265"/>
                </a:lnTo>
                <a:lnTo>
                  <a:pt x="629795" y="780955"/>
                </a:lnTo>
                <a:lnTo>
                  <a:pt x="694557" y="787290"/>
                </a:lnTo>
                <a:lnTo>
                  <a:pt x="761048" y="791165"/>
                </a:lnTo>
                <a:lnTo>
                  <a:pt x="829056" y="792480"/>
                </a:lnTo>
                <a:lnTo>
                  <a:pt x="897057" y="791165"/>
                </a:lnTo>
                <a:lnTo>
                  <a:pt x="963532" y="787290"/>
                </a:lnTo>
                <a:lnTo>
                  <a:pt x="1028269" y="780955"/>
                </a:lnTo>
                <a:lnTo>
                  <a:pt x="1091055" y="772265"/>
                </a:lnTo>
                <a:lnTo>
                  <a:pt x="1151679" y="761321"/>
                </a:lnTo>
                <a:lnTo>
                  <a:pt x="1209928" y="748225"/>
                </a:lnTo>
                <a:lnTo>
                  <a:pt x="1265591" y="733079"/>
                </a:lnTo>
                <a:lnTo>
                  <a:pt x="1318455" y="715987"/>
                </a:lnTo>
                <a:lnTo>
                  <a:pt x="1368308" y="697050"/>
                </a:lnTo>
                <a:lnTo>
                  <a:pt x="1414938" y="676370"/>
                </a:lnTo>
                <a:lnTo>
                  <a:pt x="1458134" y="654050"/>
                </a:lnTo>
                <a:lnTo>
                  <a:pt x="1497683" y="630192"/>
                </a:lnTo>
                <a:lnTo>
                  <a:pt x="1533373" y="604898"/>
                </a:lnTo>
                <a:lnTo>
                  <a:pt x="1564993" y="578271"/>
                </a:lnTo>
                <a:lnTo>
                  <a:pt x="1592329" y="550414"/>
                </a:lnTo>
                <a:lnTo>
                  <a:pt x="1633306" y="491414"/>
                </a:lnTo>
                <a:lnTo>
                  <a:pt x="1654607" y="428718"/>
                </a:lnTo>
                <a:lnTo>
                  <a:pt x="1657350" y="396239"/>
                </a:lnTo>
                <a:close/>
              </a:path>
            </a:pathLst>
          </a:custGeom>
          <a:solidFill>
            <a:srgbClr val="66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3"/>
          <p:cNvSpPr/>
          <p:nvPr/>
        </p:nvSpPr>
        <p:spPr>
          <a:xfrm>
            <a:off x="5716409" y="4697348"/>
            <a:ext cx="1657350" cy="792480"/>
          </a:xfrm>
          <a:custGeom>
            <a:avLst/>
            <a:gdLst/>
            <a:ahLst/>
            <a:cxnLst/>
            <a:rect l="l" t="t" r="r" b="b"/>
            <a:pathLst>
              <a:path w="1657350" h="792479">
                <a:moveTo>
                  <a:pt x="829056" y="0"/>
                </a:moveTo>
                <a:lnTo>
                  <a:pt x="761048" y="1314"/>
                </a:lnTo>
                <a:lnTo>
                  <a:pt x="694557" y="5189"/>
                </a:lnTo>
                <a:lnTo>
                  <a:pt x="629795" y="11524"/>
                </a:lnTo>
                <a:lnTo>
                  <a:pt x="566976" y="20214"/>
                </a:lnTo>
                <a:lnTo>
                  <a:pt x="506313" y="31158"/>
                </a:lnTo>
                <a:lnTo>
                  <a:pt x="448018" y="44254"/>
                </a:lnTo>
                <a:lnTo>
                  <a:pt x="392306" y="59400"/>
                </a:lnTo>
                <a:lnTo>
                  <a:pt x="339388" y="76492"/>
                </a:lnTo>
                <a:lnTo>
                  <a:pt x="289479" y="95429"/>
                </a:lnTo>
                <a:lnTo>
                  <a:pt x="242792" y="116109"/>
                </a:lnTo>
                <a:lnTo>
                  <a:pt x="199539" y="138429"/>
                </a:lnTo>
                <a:lnTo>
                  <a:pt x="159934" y="162287"/>
                </a:lnTo>
                <a:lnTo>
                  <a:pt x="124190" y="187581"/>
                </a:lnTo>
                <a:lnTo>
                  <a:pt x="92521" y="214208"/>
                </a:lnTo>
                <a:lnTo>
                  <a:pt x="65139" y="242065"/>
                </a:lnTo>
                <a:lnTo>
                  <a:pt x="24089" y="301065"/>
                </a:lnTo>
                <a:lnTo>
                  <a:pt x="2747" y="363761"/>
                </a:lnTo>
                <a:lnTo>
                  <a:pt x="0" y="396240"/>
                </a:lnTo>
                <a:lnTo>
                  <a:pt x="2747" y="428718"/>
                </a:lnTo>
                <a:lnTo>
                  <a:pt x="24089" y="491414"/>
                </a:lnTo>
                <a:lnTo>
                  <a:pt x="65139" y="550414"/>
                </a:lnTo>
                <a:lnTo>
                  <a:pt x="92521" y="578271"/>
                </a:lnTo>
                <a:lnTo>
                  <a:pt x="124190" y="604898"/>
                </a:lnTo>
                <a:lnTo>
                  <a:pt x="159934" y="630192"/>
                </a:lnTo>
                <a:lnTo>
                  <a:pt x="199539" y="654050"/>
                </a:lnTo>
                <a:lnTo>
                  <a:pt x="242792" y="676370"/>
                </a:lnTo>
                <a:lnTo>
                  <a:pt x="289479" y="697050"/>
                </a:lnTo>
                <a:lnTo>
                  <a:pt x="339388" y="715987"/>
                </a:lnTo>
                <a:lnTo>
                  <a:pt x="392306" y="733079"/>
                </a:lnTo>
                <a:lnTo>
                  <a:pt x="448018" y="748225"/>
                </a:lnTo>
                <a:lnTo>
                  <a:pt x="506313" y="761321"/>
                </a:lnTo>
                <a:lnTo>
                  <a:pt x="566976" y="772265"/>
                </a:lnTo>
                <a:lnTo>
                  <a:pt x="629795" y="780955"/>
                </a:lnTo>
                <a:lnTo>
                  <a:pt x="694557" y="787290"/>
                </a:lnTo>
                <a:lnTo>
                  <a:pt x="761048" y="791165"/>
                </a:lnTo>
                <a:lnTo>
                  <a:pt x="829056" y="792480"/>
                </a:lnTo>
                <a:lnTo>
                  <a:pt x="897057" y="791165"/>
                </a:lnTo>
                <a:lnTo>
                  <a:pt x="963532" y="787290"/>
                </a:lnTo>
                <a:lnTo>
                  <a:pt x="1028269" y="780955"/>
                </a:lnTo>
                <a:lnTo>
                  <a:pt x="1091055" y="772265"/>
                </a:lnTo>
                <a:lnTo>
                  <a:pt x="1151679" y="761321"/>
                </a:lnTo>
                <a:lnTo>
                  <a:pt x="1209928" y="748225"/>
                </a:lnTo>
                <a:lnTo>
                  <a:pt x="1265591" y="733079"/>
                </a:lnTo>
                <a:lnTo>
                  <a:pt x="1318455" y="715987"/>
                </a:lnTo>
                <a:lnTo>
                  <a:pt x="1368308" y="697050"/>
                </a:lnTo>
                <a:lnTo>
                  <a:pt x="1414938" y="676370"/>
                </a:lnTo>
                <a:lnTo>
                  <a:pt x="1458134" y="654050"/>
                </a:lnTo>
                <a:lnTo>
                  <a:pt x="1497683" y="630192"/>
                </a:lnTo>
                <a:lnTo>
                  <a:pt x="1533373" y="604898"/>
                </a:lnTo>
                <a:lnTo>
                  <a:pt x="1564993" y="578271"/>
                </a:lnTo>
                <a:lnTo>
                  <a:pt x="1592329" y="550414"/>
                </a:lnTo>
                <a:lnTo>
                  <a:pt x="1633306" y="491414"/>
                </a:lnTo>
                <a:lnTo>
                  <a:pt x="1654607" y="428718"/>
                </a:lnTo>
                <a:lnTo>
                  <a:pt x="1657350" y="396239"/>
                </a:lnTo>
                <a:lnTo>
                  <a:pt x="1654607" y="363761"/>
                </a:lnTo>
                <a:lnTo>
                  <a:pt x="1633306" y="301065"/>
                </a:lnTo>
                <a:lnTo>
                  <a:pt x="1592329" y="242065"/>
                </a:lnTo>
                <a:lnTo>
                  <a:pt x="1564993" y="214208"/>
                </a:lnTo>
                <a:lnTo>
                  <a:pt x="1533373" y="187581"/>
                </a:lnTo>
                <a:lnTo>
                  <a:pt x="1497683" y="162287"/>
                </a:lnTo>
                <a:lnTo>
                  <a:pt x="1458134" y="138429"/>
                </a:lnTo>
                <a:lnTo>
                  <a:pt x="1414938" y="116109"/>
                </a:lnTo>
                <a:lnTo>
                  <a:pt x="1368308" y="95429"/>
                </a:lnTo>
                <a:lnTo>
                  <a:pt x="1318455" y="76492"/>
                </a:lnTo>
                <a:lnTo>
                  <a:pt x="1265591" y="59400"/>
                </a:lnTo>
                <a:lnTo>
                  <a:pt x="1209928" y="44254"/>
                </a:lnTo>
                <a:lnTo>
                  <a:pt x="1151679" y="31158"/>
                </a:lnTo>
                <a:lnTo>
                  <a:pt x="1091055" y="20214"/>
                </a:lnTo>
                <a:lnTo>
                  <a:pt x="1028269" y="11524"/>
                </a:lnTo>
                <a:lnTo>
                  <a:pt x="963532" y="5189"/>
                </a:lnTo>
                <a:lnTo>
                  <a:pt x="897057" y="1314"/>
                </a:lnTo>
                <a:lnTo>
                  <a:pt x="82905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4"/>
          <p:cNvSpPr txBox="1"/>
          <p:nvPr/>
        </p:nvSpPr>
        <p:spPr>
          <a:xfrm>
            <a:off x="6083179" y="4898961"/>
            <a:ext cx="9398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35"/>
              </a:lnSpc>
            </a:pPr>
            <a:r>
              <a:rPr lang="zh-CN" altLang="en-US" sz="2400" dirty="0">
                <a:solidFill>
                  <a:srgbClr val="FFFFFF"/>
                </a:solidFill>
                <a:latin typeface="黑体"/>
                <a:cs typeface="黑体"/>
              </a:rPr>
              <a:t>普通类</a:t>
            </a:r>
            <a:endParaRPr sz="2400" dirty="0">
              <a:latin typeface="黑体"/>
              <a:cs typeface="黑体"/>
            </a:endParaRPr>
          </a:p>
        </p:txBody>
      </p:sp>
      <p:sp>
        <p:nvSpPr>
          <p:cNvPr id="28" name="object 25"/>
          <p:cNvSpPr/>
          <p:nvPr/>
        </p:nvSpPr>
        <p:spPr>
          <a:xfrm>
            <a:off x="6276721" y="3978021"/>
            <a:ext cx="432434" cy="721360"/>
          </a:xfrm>
          <a:custGeom>
            <a:avLst/>
            <a:gdLst/>
            <a:ahLst/>
            <a:cxnLst/>
            <a:rect l="l" t="t" r="r" b="b"/>
            <a:pathLst>
              <a:path w="432435" h="721360">
                <a:moveTo>
                  <a:pt x="432053" y="541020"/>
                </a:moveTo>
                <a:lnTo>
                  <a:pt x="323849" y="541020"/>
                </a:lnTo>
                <a:lnTo>
                  <a:pt x="323849" y="0"/>
                </a:lnTo>
                <a:lnTo>
                  <a:pt x="108203" y="0"/>
                </a:lnTo>
                <a:lnTo>
                  <a:pt x="108203" y="541020"/>
                </a:lnTo>
                <a:lnTo>
                  <a:pt x="0" y="541020"/>
                </a:lnTo>
                <a:lnTo>
                  <a:pt x="216407" y="720852"/>
                </a:lnTo>
                <a:lnTo>
                  <a:pt x="432053" y="541020"/>
                </a:lnTo>
                <a:close/>
              </a:path>
            </a:pathLst>
          </a:custGeom>
          <a:solidFill>
            <a:srgbClr val="66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6"/>
          <p:cNvSpPr/>
          <p:nvPr/>
        </p:nvSpPr>
        <p:spPr>
          <a:xfrm>
            <a:off x="6276721" y="3978021"/>
            <a:ext cx="432434" cy="721360"/>
          </a:xfrm>
          <a:custGeom>
            <a:avLst/>
            <a:gdLst/>
            <a:ahLst/>
            <a:cxnLst/>
            <a:rect l="l" t="t" r="r" b="b"/>
            <a:pathLst>
              <a:path w="432435" h="721360">
                <a:moveTo>
                  <a:pt x="432053" y="541020"/>
                </a:moveTo>
                <a:lnTo>
                  <a:pt x="323849" y="541020"/>
                </a:lnTo>
                <a:lnTo>
                  <a:pt x="323849" y="0"/>
                </a:lnTo>
                <a:lnTo>
                  <a:pt x="108203" y="0"/>
                </a:lnTo>
                <a:lnTo>
                  <a:pt x="108203" y="541020"/>
                </a:lnTo>
                <a:lnTo>
                  <a:pt x="0" y="541020"/>
                </a:lnTo>
                <a:lnTo>
                  <a:pt x="216407" y="720852"/>
                </a:lnTo>
                <a:lnTo>
                  <a:pt x="432053" y="54102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7"/>
          <p:cNvSpPr txBox="1"/>
          <p:nvPr/>
        </p:nvSpPr>
        <p:spPr>
          <a:xfrm>
            <a:off x="5707005" y="4267215"/>
            <a:ext cx="4826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sz="1800" dirty="0">
                <a:latin typeface="黑体"/>
                <a:cs typeface="黑体"/>
              </a:rPr>
              <a:t>派生</a:t>
            </a:r>
            <a:endParaRPr sz="1800">
              <a:latin typeface="黑体"/>
              <a:cs typeface="黑体"/>
            </a:endParaRP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116000" y="1188000"/>
            <a:ext cx="7418400" cy="525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普通类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为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基类</a:t>
            </a:r>
            <a:endParaRPr lang="zh-CN" altLang="en-US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" name="Rectangle 77"/>
          <p:cNvSpPr>
            <a:spLocks noChangeArrowheads="1"/>
          </p:cNvSpPr>
          <p:nvPr/>
        </p:nvSpPr>
        <p:spPr bwMode="auto">
          <a:xfrm>
            <a:off x="1116000" y="1836000"/>
            <a:ext cx="7570800" cy="999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生成派生类时</a:t>
            </a:r>
            <a:r>
              <a:rPr lang="zh-CN" altLang="en-US" sz="28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引入了形式化类型参数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，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派生</a:t>
            </a:r>
            <a:endParaRPr lang="en-US" altLang="zh-CN" sz="2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成为了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类模板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101232" y="211905"/>
            <a:ext cx="7572867" cy="71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36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类模板从普通类派生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>
                <a:ea typeface="宋体" panose="02010600030101010101" pitchFamily="2" charset="-122"/>
              </a:rPr>
              <a:t>示例</a:t>
            </a:r>
            <a:endParaRPr lang="en-US" altLang="zh-CN" sz="3200" dirty="0">
              <a:ea typeface="宋体" panose="02010600030101010101" pitchFamily="2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080000" y="1116000"/>
            <a:ext cx="3382000" cy="4524315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BASE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private: 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value1;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protected: 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value2;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public: 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get_value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{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… 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}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};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559300" y="1116000"/>
            <a:ext cx="4419600" cy="4154984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template&lt;class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DERIVED: public BASE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private: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element;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public: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void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set_value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{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......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}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};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116000" y="1152000"/>
            <a:ext cx="7418400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基类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是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类模板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，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派生类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也是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类模板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7" name="Rectangle 77"/>
          <p:cNvSpPr>
            <a:spLocks noChangeArrowheads="1"/>
          </p:cNvSpPr>
          <p:nvPr/>
        </p:nvSpPr>
        <p:spPr bwMode="auto">
          <a:xfrm>
            <a:off x="1116000" y="1800000"/>
            <a:ext cx="7570800" cy="999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生成派生类时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可以加入形式化类型参数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，也</a:t>
            </a:r>
            <a:endParaRPr lang="en-US" altLang="zh-CN" sz="28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    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可能未加入形式化类型参数。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101232" y="211905"/>
            <a:ext cx="7572867" cy="812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36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类模板从类模板派生</a:t>
            </a:r>
          </a:p>
        </p:txBody>
      </p:sp>
      <p:sp>
        <p:nvSpPr>
          <p:cNvPr id="6" name="Rectangle 77"/>
          <p:cNvSpPr>
            <a:spLocks noChangeArrowheads="1"/>
          </p:cNvSpPr>
          <p:nvPr/>
        </p:nvSpPr>
        <p:spPr bwMode="auto">
          <a:xfrm>
            <a:off x="1116000" y="2880000"/>
            <a:ext cx="7570800" cy="999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在派生类模板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实例化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时，注意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为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基类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参数传</a:t>
            </a:r>
            <a:endParaRPr lang="en-US" altLang="zh-C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递实际模板参数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/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>
                <a:ea typeface="宋体" panose="02010600030101010101" pitchFamily="2" charset="-122"/>
              </a:rPr>
              <a:t>示例</a:t>
            </a:r>
            <a:endParaRPr lang="en-US" altLang="zh-CN" sz="3200" dirty="0">
              <a:ea typeface="宋体" panose="02010600030101010101" pitchFamily="2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116000" y="1008000"/>
            <a:ext cx="6298700" cy="1938992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template&lt;class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BASE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public:  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show(TYPE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&lt;&lt;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&lt;&lt;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endl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;}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};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116000" y="5292000"/>
            <a:ext cx="5410200" cy="1569660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main( )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DERIVED&lt;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char*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double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obj.show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(3.14); 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obj.show2(“Pi is ”,3.14159);    }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116000" y="2952000"/>
            <a:ext cx="6324100" cy="2308324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template&lt;class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TYPE1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class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TYPE2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DERIVED: public BASE&lt;TYPE2&gt; 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public:  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show2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TYPE1 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obj1,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TYPE2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obj2){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&lt;&lt;obj1&lt;&lt;obj2;   }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};</a:t>
            </a:r>
          </a:p>
        </p:txBody>
      </p:sp>
      <p:sp>
        <p:nvSpPr>
          <p:cNvPr id="7" name="Text Box 36"/>
          <p:cNvSpPr txBox="1">
            <a:spLocks noChangeArrowheads="1"/>
          </p:cNvSpPr>
          <p:nvPr/>
        </p:nvSpPr>
        <p:spPr bwMode="auto">
          <a:xfrm>
            <a:off x="6554266" y="5258108"/>
            <a:ext cx="1962414" cy="1089529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运行结果：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3.14</a:t>
            </a: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Pi is 3.14159</a:t>
            </a:r>
            <a:endParaRPr lang="zh-CN" altLang="en-US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574" name="Text Box 78"/>
          <p:cNvSpPr txBox="1">
            <a:spLocks noChangeArrowheads="1"/>
          </p:cNvSpPr>
          <p:nvPr/>
        </p:nvSpPr>
        <p:spPr bwMode="gray">
          <a:xfrm>
            <a:off x="1116000" y="1980000"/>
            <a:ext cx="75581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派生类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的模板形式参数表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中必须包含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基类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的所有模板形式参数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</a:p>
        </p:txBody>
      </p:sp>
      <p:grpSp>
        <p:nvGrpSpPr>
          <p:cNvPr id="2" name="Group 79"/>
          <p:cNvGrpSpPr>
            <a:grpSpLocks/>
          </p:cNvGrpSpPr>
          <p:nvPr/>
        </p:nvGrpSpPr>
        <p:grpSpPr bwMode="auto">
          <a:xfrm>
            <a:off x="1125538" y="1116000"/>
            <a:ext cx="5375275" cy="695325"/>
            <a:chOff x="624" y="670"/>
            <a:chExt cx="3386" cy="547"/>
          </a:xfrm>
        </p:grpSpPr>
        <p:sp>
          <p:nvSpPr>
            <p:cNvPr id="28680" name="AutoShape 80"/>
            <p:cNvSpPr>
              <a:spLocks noChangeArrowheads="1"/>
            </p:cNvSpPr>
            <p:nvPr/>
          </p:nvSpPr>
          <p:spPr bwMode="gray">
            <a:xfrm>
              <a:off x="624" y="670"/>
              <a:ext cx="827" cy="547"/>
            </a:xfrm>
            <a:prstGeom prst="roundRect">
              <a:avLst>
                <a:gd name="adj" fmla="val 1034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D8F4BE"/>
                </a:gs>
              </a:gsLst>
              <a:lin ang="2700000" scaled="1"/>
            </a:gradFill>
            <a:ln w="50800">
              <a:solidFill>
                <a:srgbClr val="44988C"/>
              </a:solidFill>
              <a:round/>
              <a:headEnd/>
              <a:tailEnd/>
            </a:ln>
            <a:effectLst>
              <a:outerShdw dist="107763" dir="2700000" algn="ctr" rotWithShape="0">
                <a:srgbClr val="C0C0C0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8681" name="Text Box 81"/>
            <p:cNvSpPr txBox="1">
              <a:spLocks noChangeArrowheads="1"/>
            </p:cNvSpPr>
            <p:nvPr/>
          </p:nvSpPr>
          <p:spPr bwMode="gray">
            <a:xfrm>
              <a:off x="707" y="724"/>
              <a:ext cx="3303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800" dirty="0">
                  <a:solidFill>
                    <a:srgbClr val="000000"/>
                  </a:solidFill>
                  <a:ea typeface="宋体" panose="02010600030101010101" pitchFamily="2" charset="-122"/>
                </a:rPr>
                <a:t>注 意</a:t>
              </a:r>
              <a:endPara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1" name="Text Box 78"/>
          <p:cNvSpPr txBox="1">
            <a:spLocks noChangeArrowheads="1"/>
          </p:cNvSpPr>
          <p:nvPr/>
        </p:nvSpPr>
        <p:spPr bwMode="gray">
          <a:xfrm>
            <a:off x="1116000" y="3075200"/>
            <a:ext cx="74184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在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派生类模板的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实例化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时，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实际模板参数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也传递给了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基类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模板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，从而完成了基类模板的实例化工作。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74" grpId="0"/>
      <p:bldP spid="1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116000" y="1188000"/>
            <a:ext cx="7418400" cy="525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基类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是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类模板</a:t>
            </a:r>
          </a:p>
        </p:txBody>
      </p:sp>
      <p:sp>
        <p:nvSpPr>
          <p:cNvPr id="7" name="Rectangle 77"/>
          <p:cNvSpPr>
            <a:spLocks noChangeArrowheads="1"/>
          </p:cNvSpPr>
          <p:nvPr/>
        </p:nvSpPr>
        <p:spPr bwMode="auto">
          <a:xfrm>
            <a:off x="1116000" y="1872000"/>
            <a:ext cx="7570800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生成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派生类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时，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对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基类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指定了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实际类型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参数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，派生类变成了非类模板（普通类）。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101232" y="211905"/>
            <a:ext cx="7572867" cy="812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36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普通类从类模板派生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>
                <a:ea typeface="宋体" panose="02010600030101010101" pitchFamily="2" charset="-122"/>
              </a:rPr>
              <a:t>示例</a:t>
            </a:r>
            <a:endParaRPr lang="en-US" altLang="zh-CN" sz="3200" dirty="0">
              <a:ea typeface="宋体" panose="02010600030101010101" pitchFamily="2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116000" y="1008000"/>
            <a:ext cx="6298700" cy="1938992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template&lt;class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BASE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public:  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show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){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&lt;&lt;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&lt;&lt;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endl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;}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};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116000" y="5256000"/>
            <a:ext cx="5410200" cy="1569660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main( )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DERIVED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obj.show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(3.14); 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obj.show2("Pi is ",3.14159);      }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116000" y="2952000"/>
            <a:ext cx="6324100" cy="2308324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DERIVED: public BASE&lt;</a:t>
            </a:r>
            <a:r>
              <a:rPr lang="en-US" altLang="zh-CN" sz="24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double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public:  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show2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(char* obj1,double obj2){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&lt;&lt;obj1&lt;&lt;obj2;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}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};</a:t>
            </a:r>
          </a:p>
        </p:txBody>
      </p:sp>
      <p:sp>
        <p:nvSpPr>
          <p:cNvPr id="7" name="Text Box 36"/>
          <p:cNvSpPr txBox="1">
            <a:spLocks noChangeArrowheads="1"/>
          </p:cNvSpPr>
          <p:nvPr/>
        </p:nvSpPr>
        <p:spPr bwMode="auto">
          <a:xfrm>
            <a:off x="6554266" y="5258108"/>
            <a:ext cx="1962414" cy="1089529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运行结果：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3.14</a:t>
            </a: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Pi is 3.14159</a:t>
            </a:r>
            <a:endParaRPr lang="zh-CN" altLang="en-US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91" name="WordArt 491"/>
          <p:cNvSpPr>
            <a:spLocks noChangeArrowheads="1" noChangeShapeType="1" noTextEdit="1"/>
          </p:cNvSpPr>
          <p:nvPr/>
        </p:nvSpPr>
        <p:spPr bwMode="gray">
          <a:xfrm>
            <a:off x="3556000" y="1739900"/>
            <a:ext cx="5222875" cy="7461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125"/>
              </a:avLst>
            </a:prstTxWarp>
          </a:bodyPr>
          <a:lstStyle/>
          <a:p>
            <a:pPr algn="ctr"/>
            <a:r>
              <a:rPr lang="zh-CN" altLang="en-US" sz="3600" kern="10">
                <a:ln w="2540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3A265E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effectLst>
                  <a:prstShdw prst="shdw13" dist="53882" dir="2700000">
                    <a:srgbClr val="000000">
                      <a:alpha val="50000"/>
                    </a:srgbClr>
                  </a:prstShdw>
                </a:effectLst>
                <a:latin typeface="+mn-ea"/>
                <a:cs typeface="+mn-ea"/>
              </a:rPr>
              <a:t>谢谢</a:t>
            </a:r>
          </a:p>
        </p:txBody>
      </p:sp>
      <p:grpSp>
        <p:nvGrpSpPr>
          <p:cNvPr id="2" name="Group 512"/>
          <p:cNvGrpSpPr>
            <a:grpSpLocks/>
          </p:cNvGrpSpPr>
          <p:nvPr/>
        </p:nvGrpSpPr>
        <p:grpSpPr bwMode="auto">
          <a:xfrm>
            <a:off x="5932488" y="5632450"/>
            <a:ext cx="669925" cy="654050"/>
            <a:chOff x="4027" y="3016"/>
            <a:chExt cx="515" cy="505"/>
          </a:xfrm>
        </p:grpSpPr>
        <p:sp>
          <p:nvSpPr>
            <p:cNvPr id="26113" name="Oval 513"/>
            <p:cNvSpPr>
              <a:spLocks noChangeArrowheads="1"/>
            </p:cNvSpPr>
            <p:nvPr/>
          </p:nvSpPr>
          <p:spPr bwMode="gray">
            <a:xfrm>
              <a:off x="4027" y="3016"/>
              <a:ext cx="515" cy="50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4431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4314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pic>
          <p:nvPicPr>
            <p:cNvPr id="87051" name="Picture 514" descr="sphere_highligh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046" y="3018"/>
              <a:ext cx="47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515"/>
          <p:cNvGrpSpPr>
            <a:grpSpLocks/>
          </p:cNvGrpSpPr>
          <p:nvPr/>
        </p:nvGrpSpPr>
        <p:grpSpPr bwMode="auto">
          <a:xfrm>
            <a:off x="7323138" y="5181600"/>
            <a:ext cx="349250" cy="339725"/>
            <a:chOff x="4027" y="3016"/>
            <a:chExt cx="515" cy="505"/>
          </a:xfrm>
        </p:grpSpPr>
        <p:sp>
          <p:nvSpPr>
            <p:cNvPr id="26116" name="Oval 516"/>
            <p:cNvSpPr>
              <a:spLocks noChangeArrowheads="1"/>
            </p:cNvSpPr>
            <p:nvPr/>
          </p:nvSpPr>
          <p:spPr bwMode="gray">
            <a:xfrm>
              <a:off x="4027" y="3016"/>
              <a:ext cx="515" cy="505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44314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4314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pic>
          <p:nvPicPr>
            <p:cNvPr id="87049" name="Picture 517" descr="sphere_highligh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046" y="3018"/>
              <a:ext cx="47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118" name="Oval 518"/>
          <p:cNvSpPr>
            <a:spLocks noChangeArrowheads="1"/>
          </p:cNvSpPr>
          <p:nvPr/>
        </p:nvSpPr>
        <p:spPr bwMode="gray">
          <a:xfrm>
            <a:off x="4113213" y="5138738"/>
            <a:ext cx="1082675" cy="1071562"/>
          </a:xfrm>
          <a:prstGeom prst="ellipse">
            <a:avLst/>
          </a:prstGeom>
          <a:blipFill dpi="0" rotWithShape="1">
            <a:blip r:embed="rId4" cstate="print"/>
            <a:srcRect/>
            <a:stretch>
              <a:fillRect/>
            </a:stretch>
          </a:blipFill>
          <a:ln w="28575" algn="ctr">
            <a:solidFill>
              <a:schemeClr val="bg1">
                <a:alpha val="70195"/>
              </a:schemeClr>
            </a:solidFill>
            <a:round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6119" name="Oval 519"/>
          <p:cNvSpPr>
            <a:spLocks noChangeArrowheads="1"/>
          </p:cNvSpPr>
          <p:nvPr/>
        </p:nvSpPr>
        <p:spPr bwMode="gray">
          <a:xfrm>
            <a:off x="581025" y="723900"/>
            <a:ext cx="2759075" cy="2730500"/>
          </a:xfrm>
          <a:prstGeom prst="ellipse">
            <a:avLst/>
          </a:prstGeom>
          <a:blipFill dpi="0" rotWithShape="1">
            <a:blip r:embed="rId5" cstate="print"/>
            <a:srcRect/>
            <a:stretch>
              <a:fillRect/>
            </a:stretch>
          </a:blipFill>
          <a:ln w="76200" algn="ctr">
            <a:solidFill>
              <a:schemeClr val="bg1">
                <a:alpha val="70195"/>
              </a:schemeClr>
            </a:solidFill>
            <a:round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6120" name="Oval 520"/>
          <p:cNvSpPr>
            <a:spLocks noChangeArrowheads="1"/>
          </p:cNvSpPr>
          <p:nvPr/>
        </p:nvSpPr>
        <p:spPr bwMode="gray">
          <a:xfrm>
            <a:off x="2003425" y="3657600"/>
            <a:ext cx="1911350" cy="1892300"/>
          </a:xfrm>
          <a:prstGeom prst="ellipse">
            <a:avLst/>
          </a:prstGeom>
          <a:blipFill dpi="0" rotWithShape="1">
            <a:blip r:embed="rId6" cstate="print"/>
            <a:srcRect/>
            <a:stretch>
              <a:fillRect/>
            </a:stretch>
          </a:blipFill>
          <a:ln w="57150" algn="ctr">
            <a:solidFill>
              <a:schemeClr val="bg1">
                <a:alpha val="70195"/>
              </a:schemeClr>
            </a:solidFill>
            <a:round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7" presetClass="path" presetSubtype="0" accel="50000" decel="5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Motion origin="layout" path="M 0.0559 -0.10479 C 0.0559 -0.10456 0.05156 -0.05136 0.0401 -0.02661 C 0.02864 -0.00185 -0.00226 0.00462 -0.0184 -0.00579 " pathEditMode="relative" rAng="0" ptsTypes="fsf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15" y="545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7" presetClass="path" presetSubtype="0" accel="50000" decel="5000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animMotion origin="layout" path="M 0.14236 -0.15476 C 0.14236 -0.15452 0.12535 -0.04603 0.10382 -0.01758 C 0.08229 0.01087 0.00382 0.02244 -0.0342 0.01874 " pathEditMode="relative" rAng="0" ptsTypes="fsf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37" y="88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8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6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48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6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8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6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116000" y="1044000"/>
            <a:ext cx="7519706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514350" lvl="1" indent="-51435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函数体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中使用了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模板形参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，但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函数参数表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中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没</a:t>
            </a:r>
            <a:endParaRPr lang="en-US" altLang="zh-CN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514350" lvl="1" indent="-51435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有用到它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，编译时将产生一个错误信息。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473200" y="2176900"/>
            <a:ext cx="4436140" cy="1938992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错误的例子：    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template&lt;class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    void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{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       ...  }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main() 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 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   }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435100" y="4462900"/>
            <a:ext cx="6604000" cy="1938992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正确的例子：    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template&lt; class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     TYPE max(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x,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y) 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//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模板的形参一定出现在函数参数表中</a:t>
            </a:r>
          </a:p>
          <a:p>
            <a:pPr eaLnBrk="1" hangingPunct="1">
              <a:buNone/>
            </a:pP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     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return (x&gt;y)?x:y; 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1185863" y="0"/>
            <a:ext cx="7958137" cy="1011237"/>
          </a:xfrm>
        </p:spPr>
        <p:txBody>
          <a:bodyPr/>
          <a:lstStyle/>
          <a:p>
            <a:pPr eaLnBrk="1" hangingPunct="1"/>
            <a:r>
              <a:rPr lang="zh-CN" altLang="en-US" sz="3200" dirty="0">
                <a:ea typeface="宋体" panose="02010600030101010101" pitchFamily="2" charset="-122"/>
              </a:rPr>
              <a:t>练习：根据下面的函数写函数模板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174898" y="1288157"/>
            <a:ext cx="5300330" cy="4955203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change(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x,int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 y)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{	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temp;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temp=x;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x=y;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y=temp;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}</a:t>
            </a:r>
          </a:p>
          <a:p>
            <a:pPr eaLnBrk="1" hangingPunct="1">
              <a:buNone/>
            </a:pP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change(double&amp;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x,double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 y)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{	double temp;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temp=x;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x=y;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y=temp;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}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1185863" y="212652"/>
            <a:ext cx="7958137" cy="1011237"/>
          </a:xfrm>
        </p:spPr>
        <p:txBody>
          <a:bodyPr/>
          <a:lstStyle/>
          <a:p>
            <a:pPr eaLnBrk="1" hangingPunct="1"/>
            <a:r>
              <a:rPr lang="zh-CN" altLang="en-US" sz="3200" dirty="0">
                <a:ea typeface="宋体" panose="02010600030101010101" pitchFamily="2" charset="-122"/>
              </a:rPr>
              <a:t>练习：</a:t>
            </a:r>
            <a:br>
              <a:rPr lang="zh-CN" altLang="en-US" sz="3200" dirty="0">
                <a:ea typeface="宋体" charset="-122"/>
              </a:rPr>
            </a:br>
            <a:endParaRPr lang="zh-CN" altLang="en-US" sz="3200" dirty="0">
              <a:ea typeface="宋体" panose="02010600030101010101" pitchFamily="2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81826" y="1311351"/>
            <a:ext cx="7958137" cy="101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>
                <a:solidFill>
                  <a:schemeClr val="tx2"/>
                </a:solidFill>
                <a:latin typeface="+mj-lt"/>
                <a:ea typeface="宋体" panose="02010600030101010101" pitchFamily="2" charset="-122"/>
                <a:cs typeface="+mj-cs"/>
              </a:rPr>
              <a:t>  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宋体" charset="-122"/>
                <a:cs typeface="+mj-cs"/>
              </a:rPr>
              <a:t>编写一个求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  <a:ea typeface="宋体" charset="-122"/>
                <a:cs typeface="+mj-cs"/>
              </a:rPr>
              <a:t>m×n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宋体" charset="-122"/>
                <a:cs typeface="+mj-cs"/>
              </a:rPr>
              <a:t>阶矩阵中最大值的函数模板</a:t>
            </a:r>
            <a:r>
              <a:rPr lang="zh-CN" altLang="en-US" sz="2800" dirty="0">
                <a:latin typeface="+mj-lt"/>
                <a:ea typeface="宋体" charset="-122"/>
                <a:cs typeface="+mj-cs"/>
              </a:rPr>
              <a:t>，  </a:t>
            </a:r>
            <a:endParaRPr lang="en-US" altLang="zh-CN" sz="2800" dirty="0">
              <a:latin typeface="+mj-lt"/>
              <a:ea typeface="宋体" charset="-122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>
                <a:latin typeface="+mj-lt"/>
                <a:ea typeface="宋体" charset="-122"/>
                <a:cs typeface="+mj-cs"/>
              </a:rPr>
              <a:t>    </a:t>
            </a:r>
            <a:r>
              <a:rPr lang="zh-CN" altLang="en-US" sz="2800" dirty="0">
                <a:latin typeface="+mj-lt"/>
                <a:ea typeface="宋体" charset="-122"/>
                <a:cs typeface="+mj-cs"/>
              </a:rPr>
              <a:t>以及输出矩阵值的函数模板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宋体" charset="-122"/>
                <a:cs typeface="+mj-cs"/>
              </a:rPr>
              <a:t>。</a:t>
            </a:r>
            <a:b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宋体" charset="-122"/>
                <a:cs typeface="+mj-cs"/>
              </a:rPr>
            </a:b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1080000" y="1044000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ea typeface="宋体" panose="02010600030101010101" pitchFamily="2" charset="-122"/>
              </a:rPr>
              <a:t>3.</a:t>
            </a:r>
            <a:r>
              <a:rPr lang="zh-CN" altLang="en-US" dirty="0">
                <a:ea typeface="宋体" panose="02010600030101010101" pitchFamily="2" charset="-122"/>
              </a:rPr>
              <a:t>重载函数模板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endParaRPr lang="en-US" altLang="zh-CN" sz="3000" dirty="0">
              <a:ea typeface="宋体" panose="02010600030101010101" pitchFamily="2" charset="-122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244011" y="1728000"/>
            <a:ext cx="4699590" cy="4893647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 &lt;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 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  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Max(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a, 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 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b) { 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return  (a&gt;b)?  a:b;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}</a:t>
            </a:r>
          </a:p>
          <a:p>
            <a:pPr eaLnBrk="1" hangingPunct="1">
              <a:buNone/>
            </a:pP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 fun(int num,  char 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en-US" altLang="zh-CN" sz="24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Max(num, num );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en-US" altLang="zh-CN" sz="24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Max(</a:t>
            </a:r>
            <a:r>
              <a:rPr lang="en-US" altLang="zh-CN" sz="2400" dirty="0" err="1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</a:t>
            </a:r>
            <a:r>
              <a:rPr lang="en-US" altLang="zh-CN" sz="24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 </a:t>
            </a:r>
            <a:r>
              <a:rPr lang="en-US" altLang="zh-CN" sz="2400" dirty="0" err="1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</a:t>
            </a:r>
            <a:r>
              <a:rPr lang="en-US" altLang="zh-CN" sz="24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en-US" altLang="zh-CN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Max(num, </a:t>
            </a:r>
            <a:r>
              <a:rPr lang="en-US" altLang="zh-CN" sz="24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</a:t>
            </a:r>
            <a:r>
              <a:rPr lang="en-US" altLang="zh-CN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	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//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错误，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max(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char) 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无法匹配</a:t>
            </a:r>
          </a:p>
          <a:p>
            <a:pPr eaLnBrk="1" hangingPunct="1">
              <a:buNone/>
            </a:pPr>
            <a:r>
              <a:rPr lang="zh-CN" altLang="en-US" sz="24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en-US" altLang="zh-CN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Max(</a:t>
            </a:r>
            <a:r>
              <a:rPr lang="en-US" altLang="zh-CN" sz="24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</a:t>
            </a:r>
            <a:r>
              <a:rPr lang="en-US" altLang="zh-CN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num); 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//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错误，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max(char,  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无法匹配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sp>
        <p:nvSpPr>
          <p:cNvPr id="10" name="Text Box 36"/>
          <p:cNvSpPr txBox="1">
            <a:spLocks noChangeArrowheads="1"/>
          </p:cNvSpPr>
          <p:nvPr/>
        </p:nvSpPr>
        <p:spPr bwMode="auto">
          <a:xfrm>
            <a:off x="6134986" y="1728000"/>
            <a:ext cx="2732568" cy="3046988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问题解析</a:t>
            </a: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：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这里出现了错误。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问题在于模板类型并不知道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int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char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之间能进行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隐式类型转换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。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但是，这样的转换在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C++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语言中是很普遍的。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574" name="Text Box 78"/>
          <p:cNvSpPr txBox="1">
            <a:spLocks noChangeArrowheads="1"/>
          </p:cNvSpPr>
          <p:nvPr/>
        </p:nvSpPr>
        <p:spPr bwMode="gray">
          <a:xfrm>
            <a:off x="1116000" y="1143900"/>
            <a:ext cx="7558100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为了解决这个问题，可以在一个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函数模板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中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使用多个模板参数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或者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重载一个函数模板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113932" y="199205"/>
            <a:ext cx="7572867" cy="71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36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解决方案</a:t>
            </a:r>
            <a:r>
              <a:rPr lang="en-US" altLang="zh-CN" sz="36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36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：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552356" y="2370354"/>
            <a:ext cx="4391244" cy="1938992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template&lt;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 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 D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a,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b)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 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return (a&gt;b)?  a:b;  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2008最新商务办公系列精品PPT模板">
  <a:themeElements>
    <a:clrScheme name="2008最新商务办公系列精品PPT模板 1">
      <a:dk1>
        <a:srgbClr val="30311D"/>
      </a:dk1>
      <a:lt1>
        <a:srgbClr val="FFFFFF"/>
      </a:lt1>
      <a:dk2>
        <a:srgbClr val="003366"/>
      </a:dk2>
      <a:lt2>
        <a:srgbClr val="DDDDDD"/>
      </a:lt2>
      <a:accent1>
        <a:srgbClr val="7E52CC"/>
      </a:accent1>
      <a:accent2>
        <a:srgbClr val="4A9ACC"/>
      </a:accent2>
      <a:accent3>
        <a:srgbClr val="FFFFFF"/>
      </a:accent3>
      <a:accent4>
        <a:srgbClr val="272817"/>
      </a:accent4>
      <a:accent5>
        <a:srgbClr val="C0B3E2"/>
      </a:accent5>
      <a:accent6>
        <a:srgbClr val="428BB9"/>
      </a:accent6>
      <a:hlink>
        <a:srgbClr val="4582A7"/>
      </a:hlink>
      <a:folHlink>
        <a:srgbClr val="B2AF7A"/>
      </a:folHlink>
    </a:clrScheme>
    <a:fontScheme name="2008最新商务办公系列精品PPT模板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E1FFF7"/>
        </a:solidFill>
        <a:ln w="38100">
          <a:solidFill>
            <a:srgbClr val="008000"/>
          </a:solidFill>
          <a:miter lim="800000"/>
          <a:headEnd/>
          <a:tailEnd/>
        </a:ln>
      </a:spPr>
      <a:bodyPr wrap="square">
        <a:spAutoFit/>
      </a:bodyPr>
      <a:lstStyle>
        <a:defPPr eaLnBrk="1" hangingPunct="1">
          <a:buNone/>
          <a:defRPr sz="2000" dirty="0" smtClean="0">
            <a:solidFill>
              <a:srgbClr val="C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8575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53882" dir="2700000" algn="ctr" rotWithShape="0">
                  <a:srgbClr val="080808">
                    <a:alpha val="50000"/>
                  </a:srgb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2008最新商务办公系列精品PPT模板 1">
        <a:dk1>
          <a:srgbClr val="30311D"/>
        </a:dk1>
        <a:lt1>
          <a:srgbClr val="FFFFFF"/>
        </a:lt1>
        <a:dk2>
          <a:srgbClr val="003366"/>
        </a:dk2>
        <a:lt2>
          <a:srgbClr val="DDDDDD"/>
        </a:lt2>
        <a:accent1>
          <a:srgbClr val="7E52CC"/>
        </a:accent1>
        <a:accent2>
          <a:srgbClr val="4A9ACC"/>
        </a:accent2>
        <a:accent3>
          <a:srgbClr val="FFFFFF"/>
        </a:accent3>
        <a:accent4>
          <a:srgbClr val="272817"/>
        </a:accent4>
        <a:accent5>
          <a:srgbClr val="C0B3E2"/>
        </a:accent5>
        <a:accent6>
          <a:srgbClr val="428BB9"/>
        </a:accent6>
        <a:hlink>
          <a:srgbClr val="4582A7"/>
        </a:hlink>
        <a:folHlink>
          <a:srgbClr val="B2AF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8最新商务办公系列精品PPT模板 2">
        <a:dk1>
          <a:srgbClr val="000000"/>
        </a:dk1>
        <a:lt1>
          <a:srgbClr val="FFFFFF"/>
        </a:lt1>
        <a:dk2>
          <a:srgbClr val="702424"/>
        </a:dk2>
        <a:lt2>
          <a:srgbClr val="C0C0C0"/>
        </a:lt2>
        <a:accent1>
          <a:srgbClr val="54BBBE"/>
        </a:accent1>
        <a:accent2>
          <a:srgbClr val="E49514"/>
        </a:accent2>
        <a:accent3>
          <a:srgbClr val="FFFFFF"/>
        </a:accent3>
        <a:accent4>
          <a:srgbClr val="000000"/>
        </a:accent4>
        <a:accent5>
          <a:srgbClr val="B3DADB"/>
        </a:accent5>
        <a:accent6>
          <a:srgbClr val="CF8711"/>
        </a:accent6>
        <a:hlink>
          <a:srgbClr val="6C9A42"/>
        </a:hlink>
        <a:folHlink>
          <a:srgbClr val="82ABB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8最新商务办公系列精品PPT模板 3">
        <a:dk1>
          <a:srgbClr val="003366"/>
        </a:dk1>
        <a:lt1>
          <a:srgbClr val="FFFFFF"/>
        </a:lt1>
        <a:dk2>
          <a:srgbClr val="000000"/>
        </a:dk2>
        <a:lt2>
          <a:srgbClr val="DDDDDD"/>
        </a:lt2>
        <a:accent1>
          <a:srgbClr val="438ACB"/>
        </a:accent1>
        <a:accent2>
          <a:srgbClr val="32A287"/>
        </a:accent2>
        <a:accent3>
          <a:srgbClr val="FFFFFF"/>
        </a:accent3>
        <a:accent4>
          <a:srgbClr val="002A56"/>
        </a:accent4>
        <a:accent5>
          <a:srgbClr val="B0C4E2"/>
        </a:accent5>
        <a:accent6>
          <a:srgbClr val="2C927A"/>
        </a:accent6>
        <a:hlink>
          <a:srgbClr val="729943"/>
        </a:hlink>
        <a:folHlink>
          <a:srgbClr val="82B4B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2008最新商务办公系列精品PPT模板</Template>
  <TotalTime>38821</TotalTime>
  <Words>3643</Words>
  <Application>Microsoft Office PowerPoint</Application>
  <PresentationFormat>全屏显示(4:3)</PresentationFormat>
  <Paragraphs>510</Paragraphs>
  <Slides>48</Slides>
  <Notes>46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6" baseType="lpstr">
      <vt:lpstr>黑体</vt:lpstr>
      <vt:lpstr>宋体</vt:lpstr>
      <vt:lpstr>Arial</vt:lpstr>
      <vt:lpstr>Courier New</vt:lpstr>
      <vt:lpstr>Lucida Sans Unicode</vt:lpstr>
      <vt:lpstr>Times New Roman</vt:lpstr>
      <vt:lpstr>Wingdings</vt:lpstr>
      <vt:lpstr>2008最新商务办公系列精品PPT模板</vt:lpstr>
      <vt:lpstr>模 板</vt:lpstr>
      <vt:lpstr>PowerPoint 演示文稿</vt:lpstr>
      <vt:lpstr>PowerPoint 演示文稿</vt:lpstr>
      <vt:lpstr>PowerPoint 演示文稿</vt:lpstr>
      <vt:lpstr>PowerPoint 演示文稿</vt:lpstr>
      <vt:lpstr>练习：根据下面的函数写函数模板</vt:lpstr>
      <vt:lpstr>练习：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函数模板举例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类模板的定义形式</vt:lpstr>
      <vt:lpstr>类模板成员函数在类外定义的格式为：</vt:lpstr>
      <vt:lpstr>举例：定义一个数组类模板List</vt:lpstr>
      <vt:lpstr>PowerPoint 演示文稿</vt:lpstr>
      <vt:lpstr>PowerPoint 演示文稿</vt:lpstr>
      <vt:lpstr>PowerPoint 演示文稿</vt:lpstr>
      <vt:lpstr>示例</vt:lpstr>
      <vt:lpstr>PowerPoint 演示文稿</vt:lpstr>
      <vt:lpstr>类模板实例化的一般形式</vt:lpstr>
      <vt:lpstr>PowerPoint 演示文稿</vt:lpstr>
      <vt:lpstr>练习：</vt:lpstr>
      <vt:lpstr>练习：</vt:lpstr>
      <vt:lpstr>练习：</vt:lpstr>
      <vt:lpstr>练习：根据以下的类建立一个类模板 </vt:lpstr>
      <vt:lpstr>PowerPoint 演示文稿</vt:lpstr>
      <vt:lpstr>类模板3种派生方式</vt:lpstr>
      <vt:lpstr>PowerPoint 演示文稿</vt:lpstr>
      <vt:lpstr>示例</vt:lpstr>
      <vt:lpstr>PowerPoint 演示文稿</vt:lpstr>
      <vt:lpstr>示例</vt:lpstr>
      <vt:lpstr>PowerPoint 演示文稿</vt:lpstr>
      <vt:lpstr>PowerPoint 演示文稿</vt:lpstr>
      <vt:lpstr>示例</vt:lpstr>
      <vt:lpstr>PowerPoint 演示文稿</vt:lpstr>
    </vt:vector>
  </TitlesOfParts>
  <Company>rst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Sunny</dc:creator>
  <cp:lastModifiedBy>yang fang</cp:lastModifiedBy>
  <cp:revision>2928</cp:revision>
  <dcterms:created xsi:type="dcterms:W3CDTF">2008-07-07T07:12:37Z</dcterms:created>
  <dcterms:modified xsi:type="dcterms:W3CDTF">2021-06-06T12:57:02Z</dcterms:modified>
</cp:coreProperties>
</file>