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9"/>
  </p:notesMasterIdLst>
  <p:handoutMasterIdLst>
    <p:handoutMasterId r:id="rId150"/>
  </p:handoutMasterIdLst>
  <p:sldIdLst>
    <p:sldId id="434" r:id="rId2"/>
    <p:sldId id="1141" r:id="rId3"/>
    <p:sldId id="1144" r:id="rId4"/>
    <p:sldId id="1145" r:id="rId5"/>
    <p:sldId id="1146" r:id="rId6"/>
    <p:sldId id="1147" r:id="rId7"/>
    <p:sldId id="1153" r:id="rId8"/>
    <p:sldId id="1154" r:id="rId9"/>
    <p:sldId id="1103" r:id="rId10"/>
    <p:sldId id="1157" r:id="rId11"/>
    <p:sldId id="1160" r:id="rId12"/>
    <p:sldId id="1105" r:id="rId13"/>
    <p:sldId id="1104" r:id="rId14"/>
    <p:sldId id="1106" r:id="rId15"/>
    <p:sldId id="1162" r:id="rId16"/>
    <p:sldId id="1109" r:id="rId17"/>
    <p:sldId id="1108" r:id="rId18"/>
    <p:sldId id="1110" r:id="rId19"/>
    <p:sldId id="1111" r:id="rId20"/>
    <p:sldId id="1113" r:id="rId21"/>
    <p:sldId id="1114" r:id="rId22"/>
    <p:sldId id="1117" r:id="rId23"/>
    <p:sldId id="1118" r:id="rId24"/>
    <p:sldId id="1158" r:id="rId25"/>
    <p:sldId id="1164" r:id="rId26"/>
    <p:sldId id="1119" r:id="rId27"/>
    <p:sldId id="1120" r:id="rId28"/>
    <p:sldId id="1115" r:id="rId29"/>
    <p:sldId id="1116" r:id="rId30"/>
    <p:sldId id="1122" r:id="rId31"/>
    <p:sldId id="1123" r:id="rId32"/>
    <p:sldId id="1124" r:id="rId33"/>
    <p:sldId id="1125" r:id="rId34"/>
    <p:sldId id="1434" r:id="rId35"/>
    <p:sldId id="1435" r:id="rId36"/>
    <p:sldId id="1126" r:id="rId37"/>
    <p:sldId id="1127" r:id="rId38"/>
    <p:sldId id="1128" r:id="rId39"/>
    <p:sldId id="1129" r:id="rId40"/>
    <p:sldId id="1130" r:id="rId41"/>
    <p:sldId id="1131" r:id="rId42"/>
    <p:sldId id="1132" r:id="rId43"/>
    <p:sldId id="1133" r:id="rId44"/>
    <p:sldId id="1252" r:id="rId45"/>
    <p:sldId id="1254" r:id="rId46"/>
    <p:sldId id="1307" r:id="rId47"/>
    <p:sldId id="1253" r:id="rId48"/>
    <p:sldId id="1167" r:id="rId49"/>
    <p:sldId id="1437" r:id="rId50"/>
    <p:sldId id="908" r:id="rId51"/>
    <p:sldId id="1184" r:id="rId52"/>
    <p:sldId id="1228" r:id="rId53"/>
    <p:sldId id="1227" r:id="rId54"/>
    <p:sldId id="1185" r:id="rId55"/>
    <p:sldId id="1229" r:id="rId56"/>
    <p:sldId id="1230" r:id="rId57"/>
    <p:sldId id="1231" r:id="rId58"/>
    <p:sldId id="1232" r:id="rId59"/>
    <p:sldId id="1226" r:id="rId60"/>
    <p:sldId id="1188" r:id="rId61"/>
    <p:sldId id="1442" r:id="rId62"/>
    <p:sldId id="1443" r:id="rId63"/>
    <p:sldId id="1134" r:id="rId64"/>
    <p:sldId id="1135" r:id="rId65"/>
    <p:sldId id="1168" r:id="rId66"/>
    <p:sldId id="1170" r:id="rId67"/>
    <p:sldId id="1173" r:id="rId68"/>
    <p:sldId id="1174" r:id="rId69"/>
    <p:sldId id="1139" r:id="rId70"/>
    <p:sldId id="1440" r:id="rId71"/>
    <p:sldId id="1441" r:id="rId72"/>
    <p:sldId id="1439" r:id="rId73"/>
    <p:sldId id="1234" r:id="rId74"/>
    <p:sldId id="1235" r:id="rId75"/>
    <p:sldId id="1237" r:id="rId76"/>
    <p:sldId id="1238" r:id="rId77"/>
    <p:sldId id="1240" r:id="rId78"/>
    <p:sldId id="1447" r:id="rId79"/>
    <p:sldId id="1236" r:id="rId80"/>
    <p:sldId id="1249" r:id="rId81"/>
    <p:sldId id="1250" r:id="rId82"/>
    <p:sldId id="1251" r:id="rId83"/>
    <p:sldId id="1241" r:id="rId84"/>
    <p:sldId id="1242" r:id="rId85"/>
    <p:sldId id="1243" r:id="rId86"/>
    <p:sldId id="1244" r:id="rId87"/>
    <p:sldId id="1245" r:id="rId88"/>
    <p:sldId id="1246" r:id="rId89"/>
    <p:sldId id="1247" r:id="rId90"/>
    <p:sldId id="1248" r:id="rId91"/>
    <p:sldId id="1448" r:id="rId92"/>
    <p:sldId id="1290" r:id="rId93"/>
    <p:sldId id="1291" r:id="rId94"/>
    <p:sldId id="1292" r:id="rId95"/>
    <p:sldId id="1255" r:id="rId96"/>
    <p:sldId id="1256" r:id="rId97"/>
    <p:sldId id="1257" r:id="rId98"/>
    <p:sldId id="1258" r:id="rId99"/>
    <p:sldId id="930" r:id="rId100"/>
    <p:sldId id="1264" r:id="rId101"/>
    <p:sldId id="1259" r:id="rId102"/>
    <p:sldId id="1260" r:id="rId103"/>
    <p:sldId id="1262" r:id="rId104"/>
    <p:sldId id="1263" r:id="rId105"/>
    <p:sldId id="1444" r:id="rId106"/>
    <p:sldId id="1261" r:id="rId107"/>
    <p:sldId id="1265" r:id="rId108"/>
    <p:sldId id="1266" r:id="rId109"/>
    <p:sldId id="1449" r:id="rId110"/>
    <p:sldId id="1267" r:id="rId111"/>
    <p:sldId id="1268" r:id="rId112"/>
    <p:sldId id="1269" r:id="rId113"/>
    <p:sldId id="1270" r:id="rId114"/>
    <p:sldId id="1271" r:id="rId115"/>
    <p:sldId id="1294" r:id="rId116"/>
    <p:sldId id="1272" r:id="rId117"/>
    <p:sldId id="1273" r:id="rId118"/>
    <p:sldId id="1274" r:id="rId119"/>
    <p:sldId id="1275" r:id="rId120"/>
    <p:sldId id="1301" r:id="rId121"/>
    <p:sldId id="1302" r:id="rId122"/>
    <p:sldId id="1303" r:id="rId123"/>
    <p:sldId id="1276" r:id="rId124"/>
    <p:sldId id="1277" r:id="rId125"/>
    <p:sldId id="1278" r:id="rId126"/>
    <p:sldId id="1279" r:id="rId127"/>
    <p:sldId id="1280" r:id="rId128"/>
    <p:sldId id="1281" r:id="rId129"/>
    <p:sldId id="1282" r:id="rId130"/>
    <p:sldId id="1295" r:id="rId131"/>
    <p:sldId id="1283" r:id="rId132"/>
    <p:sldId id="1284" r:id="rId133"/>
    <p:sldId id="1285" r:id="rId134"/>
    <p:sldId id="1286" r:id="rId135"/>
    <p:sldId id="1287" r:id="rId136"/>
    <p:sldId id="1288" r:id="rId137"/>
    <p:sldId id="1446" r:id="rId138"/>
    <p:sldId id="1304" r:id="rId139"/>
    <p:sldId id="1462" r:id="rId140"/>
    <p:sldId id="1463" r:id="rId141"/>
    <p:sldId id="1464" r:id="rId142"/>
    <p:sldId id="1465" r:id="rId143"/>
    <p:sldId id="1466" r:id="rId144"/>
    <p:sldId id="1467" r:id="rId145"/>
    <p:sldId id="1468" r:id="rId146"/>
    <p:sldId id="1469" r:id="rId147"/>
    <p:sldId id="945" r:id="rId148"/>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6" autoAdjust="0"/>
    <p:restoredTop sz="59907" autoAdjust="0"/>
  </p:normalViewPr>
  <p:slideViewPr>
    <p:cSldViewPr snapToGrid="0">
      <p:cViewPr varScale="1">
        <p:scale>
          <a:sx n="69" d="100"/>
          <a:sy n="69" d="100"/>
        </p:scale>
        <p:origin x="3450" y="36"/>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68" d="100"/>
          <a:sy n="68" d="100"/>
        </p:scale>
        <p:origin x="1728" y="6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102</a:t>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103</a:t>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104</a:t>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dirty="0" smtClean="0"/>
              <a:t>完整</a:t>
            </a:r>
            <a:r>
              <a:rPr lang="zh-CN" altLang="en-US" dirty="0"/>
              <a:t>的程序：</a:t>
            </a:r>
            <a:endParaRPr lang="en-US" altLang="zh-CN" dirty="0"/>
          </a:p>
          <a:p>
            <a:r>
              <a:rPr lang="en-US" altLang="zh-CN" dirty="0"/>
              <a:t>#include&lt;</a:t>
            </a:r>
            <a:r>
              <a:rPr lang="en-US" altLang="zh-CN" dirty="0" err="1"/>
              <a:t>iostream</a:t>
            </a:r>
            <a:r>
              <a:rPr lang="en-US" altLang="zh-CN" dirty="0"/>
              <a:t>&gt;</a:t>
            </a:r>
          </a:p>
          <a:p>
            <a:r>
              <a:rPr lang="en-US" altLang="zh-CN" dirty="0"/>
              <a:t>#include&lt;</a:t>
            </a:r>
            <a:r>
              <a:rPr lang="en-US" altLang="zh-CN" dirty="0" err="1"/>
              <a:t>iomanip</a:t>
            </a:r>
            <a:r>
              <a:rPr lang="en-US" altLang="zh-CN" dirty="0"/>
              <a:t>&gt;</a:t>
            </a:r>
          </a:p>
          <a:p>
            <a:r>
              <a:rPr lang="en-US" altLang="zh-CN" dirty="0"/>
              <a:t>using namespace std;</a:t>
            </a:r>
          </a:p>
          <a:p>
            <a:r>
              <a:rPr lang="en-US" altLang="zh-CN" dirty="0"/>
              <a:t>const double PI=3.1415;</a:t>
            </a:r>
          </a:p>
          <a:p>
            <a:r>
              <a:rPr lang="en-US" altLang="zh-CN" dirty="0"/>
              <a:t>class Cylinder</a:t>
            </a:r>
          </a:p>
          <a:p>
            <a:r>
              <a:rPr lang="en-US" altLang="zh-CN" dirty="0"/>
              <a:t>{public:</a:t>
            </a:r>
          </a:p>
          <a:p>
            <a:r>
              <a:rPr lang="en-US" altLang="zh-CN" dirty="0"/>
              <a:t>   Cylinder(double r):radius(r){};</a:t>
            </a:r>
          </a:p>
          <a:p>
            <a:r>
              <a:rPr lang="en-US" altLang="zh-CN" dirty="0"/>
              <a:t>   static double </a:t>
            </a:r>
            <a:r>
              <a:rPr lang="en-US" altLang="zh-CN" dirty="0" err="1"/>
              <a:t>getHeight</a:t>
            </a:r>
            <a:r>
              <a:rPr lang="en-US" altLang="zh-CN" dirty="0"/>
              <a:t>(){return height;};</a:t>
            </a:r>
          </a:p>
          <a:p>
            <a:r>
              <a:rPr lang="en-US" altLang="zh-CN" dirty="0"/>
              <a:t>   void static </a:t>
            </a:r>
            <a:r>
              <a:rPr lang="en-US" altLang="zh-CN" dirty="0" err="1"/>
              <a:t>setHeight</a:t>
            </a:r>
            <a:r>
              <a:rPr lang="en-US" altLang="zh-CN" dirty="0"/>
              <a:t>(double h){height=h;};</a:t>
            </a:r>
          </a:p>
          <a:p>
            <a:r>
              <a:rPr lang="en-US" altLang="zh-CN" dirty="0"/>
              <a:t>   double volume();</a:t>
            </a:r>
          </a:p>
          <a:p>
            <a:r>
              <a:rPr lang="en-US" altLang="zh-CN" dirty="0"/>
              <a:t>private:</a:t>
            </a:r>
          </a:p>
          <a:p>
            <a:r>
              <a:rPr lang="en-US" altLang="zh-CN" dirty="0"/>
              <a:t>   double radius;</a:t>
            </a:r>
          </a:p>
          <a:p>
            <a:r>
              <a:rPr lang="en-US" altLang="zh-CN" dirty="0"/>
              <a:t>   static double height;	//</a:t>
            </a:r>
            <a:r>
              <a:rPr lang="zh-CN" altLang="en-US" dirty="0"/>
              <a:t>把</a:t>
            </a:r>
            <a:r>
              <a:rPr lang="en-US" altLang="zh-CN" dirty="0"/>
              <a:t>height</a:t>
            </a:r>
            <a:r>
              <a:rPr lang="zh-CN" altLang="en-US" dirty="0"/>
              <a:t>定义为静态成员</a:t>
            </a:r>
          </a:p>
          <a:p>
            <a:r>
              <a:rPr lang="en-US" altLang="zh-CN" dirty="0"/>
              <a:t>};</a:t>
            </a:r>
          </a:p>
          <a:p>
            <a:endParaRPr lang="en-US" altLang="zh-CN" dirty="0"/>
          </a:p>
          <a:p>
            <a:r>
              <a:rPr lang="en-US" altLang="zh-CN" dirty="0"/>
              <a:t>double Cylinder::volume()</a:t>
            </a:r>
          </a:p>
          <a:p>
            <a:r>
              <a:rPr lang="en-US" altLang="zh-CN" dirty="0"/>
              <a:t>{	return PI*radius*radius*height;}</a:t>
            </a:r>
          </a:p>
          <a:p>
            <a:endParaRPr lang="en-US" altLang="zh-CN" dirty="0"/>
          </a:p>
          <a:p>
            <a:r>
              <a:rPr lang="en-US" altLang="zh-CN" dirty="0"/>
              <a:t>double Cylinder::height=10; //</a:t>
            </a:r>
            <a:r>
              <a:rPr lang="zh-CN" altLang="en-US" dirty="0"/>
              <a:t>在类体外对静态数据成员</a:t>
            </a:r>
            <a:r>
              <a:rPr lang="en-US" altLang="zh-CN" dirty="0"/>
              <a:t>height</a:t>
            </a:r>
            <a:r>
              <a:rPr lang="zh-CN" altLang="en-US" dirty="0"/>
              <a:t>初始化</a:t>
            </a:r>
          </a:p>
          <a:p>
            <a:endParaRPr lang="zh-CN" altLang="en-US" dirty="0"/>
          </a:p>
          <a:p>
            <a:r>
              <a:rPr lang="en-US" altLang="zh-CN" dirty="0" err="1"/>
              <a:t>int</a:t>
            </a:r>
            <a:r>
              <a:rPr lang="en-US" altLang="zh-CN" dirty="0"/>
              <a:t> main()</a:t>
            </a:r>
          </a:p>
          <a:p>
            <a:r>
              <a:rPr lang="en-US" altLang="zh-CN" dirty="0"/>
              <a:t>{</a:t>
            </a:r>
          </a:p>
          <a:p>
            <a:r>
              <a:rPr lang="en-US" altLang="zh-CN" dirty="0"/>
              <a:t>  </a:t>
            </a:r>
            <a:r>
              <a:rPr lang="en-US" altLang="zh-CN" dirty="0" err="1"/>
              <a:t>cout</a:t>
            </a:r>
            <a:r>
              <a:rPr lang="en-US" altLang="zh-CN" dirty="0"/>
              <a:t>&lt;&lt;Cylinder::</a:t>
            </a:r>
            <a:r>
              <a:rPr lang="en-US" altLang="zh-CN" dirty="0" err="1"/>
              <a:t>getHeight</a:t>
            </a:r>
            <a:r>
              <a:rPr lang="en-US" altLang="zh-CN" dirty="0"/>
              <a:t>()&lt;&lt;</a:t>
            </a:r>
            <a:r>
              <a:rPr lang="en-US" altLang="zh-CN" dirty="0" err="1"/>
              <a:t>endl</a:t>
            </a:r>
            <a:r>
              <a:rPr lang="en-US" altLang="zh-CN" dirty="0"/>
              <a:t>;</a:t>
            </a:r>
          </a:p>
          <a:p>
            <a:r>
              <a:rPr lang="en-US" altLang="zh-CN" dirty="0"/>
              <a:t>  Cylinder::</a:t>
            </a:r>
            <a:r>
              <a:rPr lang="en-US" altLang="zh-CN" dirty="0" err="1"/>
              <a:t>setHeight</a:t>
            </a:r>
            <a:r>
              <a:rPr lang="en-US" altLang="zh-CN" dirty="0"/>
              <a:t>(20);</a:t>
            </a:r>
          </a:p>
          <a:p>
            <a:r>
              <a:rPr lang="en-US" altLang="zh-CN" dirty="0"/>
              <a:t>  </a:t>
            </a:r>
            <a:r>
              <a:rPr lang="en-US" altLang="zh-CN" dirty="0" err="1"/>
              <a:t>cout</a:t>
            </a:r>
            <a:r>
              <a:rPr lang="en-US" altLang="zh-CN" dirty="0"/>
              <a:t>&lt;&lt;Cylinder::</a:t>
            </a:r>
            <a:r>
              <a:rPr lang="en-US" altLang="zh-CN" dirty="0" err="1"/>
              <a:t>getHeight</a:t>
            </a:r>
            <a:r>
              <a:rPr lang="en-US" altLang="zh-CN" dirty="0"/>
              <a:t>()&lt;&lt;</a:t>
            </a:r>
            <a:r>
              <a:rPr lang="en-US" altLang="zh-CN" dirty="0" err="1"/>
              <a:t>endl</a:t>
            </a:r>
            <a:r>
              <a:rPr lang="en-US" altLang="zh-CN" dirty="0"/>
              <a:t>;</a:t>
            </a:r>
          </a:p>
          <a:p>
            <a:endParaRPr lang="en-US" altLang="zh-CN" dirty="0"/>
          </a:p>
          <a:p>
            <a:r>
              <a:rPr lang="en-US" altLang="zh-CN" dirty="0"/>
              <a:t>  Cylinder c1(2),c2(3);</a:t>
            </a:r>
          </a:p>
          <a:p>
            <a:r>
              <a:rPr lang="en-US" altLang="zh-CN" dirty="0"/>
              <a:t>  </a:t>
            </a:r>
            <a:r>
              <a:rPr lang="en-US" altLang="zh-CN" dirty="0" err="1"/>
              <a:t>cout</a:t>
            </a:r>
            <a:r>
              <a:rPr lang="en-US" altLang="zh-CN" dirty="0"/>
              <a:t>&lt;&lt;c1.getHeight()&lt;&lt;</a:t>
            </a:r>
            <a:r>
              <a:rPr lang="en-US" altLang="zh-CN" dirty="0" err="1"/>
              <a:t>endl</a:t>
            </a:r>
            <a:r>
              <a:rPr lang="en-US" altLang="zh-CN" dirty="0"/>
              <a:t>;</a:t>
            </a:r>
          </a:p>
          <a:p>
            <a:r>
              <a:rPr lang="en-US" altLang="zh-CN" dirty="0"/>
              <a:t>  </a:t>
            </a:r>
            <a:r>
              <a:rPr lang="en-US" altLang="zh-CN" dirty="0" err="1"/>
              <a:t>cout</a:t>
            </a:r>
            <a:r>
              <a:rPr lang="en-US" altLang="zh-CN" dirty="0"/>
              <a:t>&lt;&lt;c2.getHeight()&lt;&lt;</a:t>
            </a:r>
            <a:r>
              <a:rPr lang="en-US" altLang="zh-CN" dirty="0" err="1"/>
              <a:t>endl</a:t>
            </a:r>
            <a:r>
              <a:rPr lang="en-US" altLang="zh-CN" dirty="0"/>
              <a:t>;</a:t>
            </a:r>
          </a:p>
          <a:p>
            <a:endParaRPr lang="en-US" altLang="zh-CN" dirty="0"/>
          </a:p>
          <a:p>
            <a:r>
              <a:rPr lang="en-US" altLang="zh-CN" dirty="0"/>
              <a:t>  c1.setHeight(30);</a:t>
            </a:r>
          </a:p>
          <a:p>
            <a:r>
              <a:rPr lang="en-US" altLang="zh-CN" dirty="0"/>
              <a:t>  </a:t>
            </a:r>
            <a:r>
              <a:rPr lang="en-US" altLang="zh-CN" dirty="0" err="1"/>
              <a:t>cout</a:t>
            </a:r>
            <a:r>
              <a:rPr lang="en-US" altLang="zh-CN" dirty="0"/>
              <a:t>&lt;&lt;c1.getHeight()&lt;&lt;</a:t>
            </a:r>
            <a:r>
              <a:rPr lang="en-US" altLang="zh-CN" dirty="0" err="1"/>
              <a:t>endl</a:t>
            </a:r>
            <a:r>
              <a:rPr lang="en-US" altLang="zh-CN" dirty="0"/>
              <a:t>;</a:t>
            </a:r>
          </a:p>
          <a:p>
            <a:r>
              <a:rPr lang="en-US" altLang="zh-CN" dirty="0"/>
              <a:t>  </a:t>
            </a:r>
            <a:r>
              <a:rPr lang="en-US" altLang="zh-CN" dirty="0" err="1"/>
              <a:t>cout</a:t>
            </a:r>
            <a:r>
              <a:rPr lang="en-US" altLang="zh-CN" dirty="0"/>
              <a:t>&lt;&lt;c2.getHeight()&lt;&lt;</a:t>
            </a:r>
            <a:r>
              <a:rPr lang="en-US" altLang="zh-CN" dirty="0" err="1"/>
              <a:t>endl</a:t>
            </a:r>
            <a:r>
              <a:rPr lang="en-US" altLang="zh-CN" dirty="0"/>
              <a:t>;</a:t>
            </a:r>
          </a:p>
          <a:p>
            <a:endParaRPr lang="en-US" altLang="zh-CN" dirty="0"/>
          </a:p>
          <a:p>
            <a:r>
              <a:rPr lang="en-US" altLang="zh-CN" dirty="0"/>
              <a:t>  return 1;</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106</a:t>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zh-CN" altLang="en-US" dirty="0" smtClean="0"/>
              <a:t>完整</a:t>
            </a:r>
            <a:r>
              <a:rPr lang="zh-CN" altLang="en-US" dirty="0"/>
              <a:t>的程序：</a:t>
            </a:r>
            <a:endParaRPr lang="en-US" altLang="zh-CN" dirty="0"/>
          </a:p>
          <a:p>
            <a:r>
              <a:rPr lang="en-US" altLang="zh-CN" dirty="0"/>
              <a:t>#include &lt;</a:t>
            </a:r>
            <a:r>
              <a:rPr lang="en-US" altLang="zh-CN" dirty="0" err="1"/>
              <a:t>iostream</a:t>
            </a:r>
            <a:r>
              <a:rPr lang="en-US" altLang="zh-CN" dirty="0"/>
              <a:t>&gt;</a:t>
            </a:r>
          </a:p>
          <a:p>
            <a:r>
              <a:rPr lang="en-US" altLang="zh-CN" dirty="0"/>
              <a:t>using namespace std;</a:t>
            </a:r>
          </a:p>
          <a:p>
            <a:r>
              <a:rPr lang="en-US" altLang="zh-CN" dirty="0"/>
              <a:t>class Student   {                          //</a:t>
            </a:r>
            <a:r>
              <a:rPr lang="zh-CN" altLang="en-US" dirty="0"/>
              <a:t>定义</a:t>
            </a:r>
            <a:r>
              <a:rPr lang="en-US" altLang="zh-CN" dirty="0"/>
              <a:t>Student</a:t>
            </a:r>
            <a:r>
              <a:rPr lang="zh-CN" altLang="en-US" dirty="0"/>
              <a:t>类</a:t>
            </a:r>
          </a:p>
          <a:p>
            <a:r>
              <a:rPr lang="en-US" altLang="zh-CN" dirty="0"/>
              <a:t>public:</a:t>
            </a:r>
          </a:p>
          <a:p>
            <a:r>
              <a:rPr lang="en-US" altLang="zh-CN" dirty="0"/>
              <a:t>   Student(</a:t>
            </a:r>
            <a:r>
              <a:rPr lang="en-US" altLang="zh-CN" dirty="0" err="1"/>
              <a:t>int</a:t>
            </a:r>
            <a:r>
              <a:rPr lang="en-US" altLang="zh-CN" dirty="0"/>
              <a:t> </a:t>
            </a:r>
            <a:r>
              <a:rPr lang="en-US" altLang="zh-CN" dirty="0" err="1"/>
              <a:t>n,int</a:t>
            </a:r>
            <a:r>
              <a:rPr lang="en-US" altLang="zh-CN" dirty="0"/>
              <a:t> </a:t>
            </a:r>
            <a:r>
              <a:rPr lang="en-US" altLang="zh-CN" dirty="0" err="1"/>
              <a:t>a,float</a:t>
            </a:r>
            <a:r>
              <a:rPr lang="en-US" altLang="zh-CN" dirty="0"/>
              <a:t> s): num(n),age(a),score(s)</a:t>
            </a:r>
          </a:p>
          <a:p>
            <a:r>
              <a:rPr lang="en-US" altLang="zh-CN" dirty="0"/>
              <a:t>       { sum+=</a:t>
            </a:r>
            <a:r>
              <a:rPr lang="en-US" altLang="zh-CN" dirty="0" err="1"/>
              <a:t>score;count</a:t>
            </a:r>
            <a:r>
              <a:rPr lang="en-US" altLang="zh-CN" dirty="0"/>
              <a:t>++; </a:t>
            </a:r>
            <a:r>
              <a:rPr lang="en-US" altLang="zh-CN" dirty="0" err="1"/>
              <a:t>cout</a:t>
            </a:r>
            <a:r>
              <a:rPr lang="en-US" altLang="zh-CN" dirty="0"/>
              <a:t>&lt;&lt;"construction"&lt;&lt;</a:t>
            </a:r>
            <a:r>
              <a:rPr lang="en-US" altLang="zh-CN" dirty="0" err="1"/>
              <a:t>endl</a:t>
            </a:r>
            <a:r>
              <a:rPr lang="en-US" altLang="zh-CN" dirty="0"/>
              <a:t>;}    //</a:t>
            </a:r>
            <a:r>
              <a:rPr lang="zh-CN" altLang="en-US" dirty="0"/>
              <a:t>定义构造函数</a:t>
            </a:r>
          </a:p>
          <a:p>
            <a:r>
              <a:rPr lang="zh-CN" altLang="en-US" dirty="0"/>
              <a:t>   </a:t>
            </a:r>
            <a:r>
              <a:rPr lang="en-US" altLang="zh-CN" dirty="0"/>
              <a:t>Student(const Student&amp; s): num(s.num),age(</a:t>
            </a:r>
            <a:r>
              <a:rPr lang="en-US" altLang="zh-CN" dirty="0" err="1"/>
              <a:t>s.age</a:t>
            </a:r>
            <a:r>
              <a:rPr lang="en-US" altLang="zh-CN" dirty="0"/>
              <a:t>),score(</a:t>
            </a:r>
            <a:r>
              <a:rPr lang="en-US" altLang="zh-CN" dirty="0" err="1"/>
              <a:t>s.score</a:t>
            </a:r>
            <a:r>
              <a:rPr lang="en-US" altLang="zh-CN" dirty="0"/>
              <a:t>)</a:t>
            </a:r>
          </a:p>
          <a:p>
            <a:r>
              <a:rPr lang="en-US" altLang="zh-CN" dirty="0"/>
              <a:t>       { sum+=</a:t>
            </a:r>
            <a:r>
              <a:rPr lang="en-US" altLang="zh-CN" dirty="0" err="1"/>
              <a:t>score;count</a:t>
            </a:r>
            <a:r>
              <a:rPr lang="en-US" altLang="zh-CN" dirty="0"/>
              <a:t>++; </a:t>
            </a:r>
            <a:r>
              <a:rPr lang="en-US" altLang="zh-CN" dirty="0" err="1"/>
              <a:t>cout</a:t>
            </a:r>
            <a:r>
              <a:rPr lang="en-US" altLang="zh-CN" dirty="0"/>
              <a:t>&lt;&lt;"copy construction"&lt;&lt;</a:t>
            </a:r>
            <a:r>
              <a:rPr lang="en-US" altLang="zh-CN" dirty="0" err="1"/>
              <a:t>endl</a:t>
            </a:r>
            <a:r>
              <a:rPr lang="en-US" altLang="zh-CN" dirty="0"/>
              <a:t>;}    //</a:t>
            </a:r>
            <a:r>
              <a:rPr lang="zh-CN" altLang="en-US" dirty="0"/>
              <a:t>定义构造函数</a:t>
            </a:r>
          </a:p>
          <a:p>
            <a:r>
              <a:rPr lang="zh-CN" altLang="en-US" dirty="0"/>
              <a:t>  </a:t>
            </a:r>
            <a:r>
              <a:rPr lang="en-US" altLang="zh-CN" dirty="0"/>
              <a:t>static float average( );              //</a:t>
            </a:r>
            <a:r>
              <a:rPr lang="zh-CN" altLang="en-US" dirty="0"/>
              <a:t>声明静态成员函数</a:t>
            </a:r>
          </a:p>
          <a:p>
            <a:r>
              <a:rPr lang="zh-CN" altLang="en-US" dirty="0"/>
              <a:t>  </a:t>
            </a:r>
            <a:r>
              <a:rPr lang="en-US" altLang="zh-CN" dirty="0"/>
              <a:t>static </a:t>
            </a:r>
            <a:r>
              <a:rPr lang="en-US" altLang="zh-CN" dirty="0" err="1"/>
              <a:t>int</a:t>
            </a:r>
            <a:r>
              <a:rPr lang="en-US" altLang="zh-CN" dirty="0"/>
              <a:t> </a:t>
            </a:r>
            <a:r>
              <a:rPr lang="en-US" altLang="zh-CN" dirty="0" err="1"/>
              <a:t>getCount</a:t>
            </a:r>
            <a:r>
              <a:rPr lang="en-US" altLang="zh-CN" dirty="0"/>
              <a:t>(){return count;}</a:t>
            </a:r>
          </a:p>
          <a:p>
            <a:r>
              <a:rPr lang="en-US" altLang="zh-CN" dirty="0"/>
              <a:t>private:</a:t>
            </a:r>
          </a:p>
          <a:p>
            <a:r>
              <a:rPr lang="en-US" altLang="zh-CN" dirty="0"/>
              <a:t>   </a:t>
            </a:r>
            <a:r>
              <a:rPr lang="en-US" altLang="zh-CN" dirty="0" err="1"/>
              <a:t>int</a:t>
            </a:r>
            <a:r>
              <a:rPr lang="en-US" altLang="zh-CN" dirty="0"/>
              <a:t> num;		         //</a:t>
            </a:r>
            <a:r>
              <a:rPr lang="zh-CN" altLang="en-US" dirty="0"/>
              <a:t>学号</a:t>
            </a:r>
          </a:p>
          <a:p>
            <a:r>
              <a:rPr lang="zh-CN" altLang="en-US" dirty="0"/>
              <a:t>   </a:t>
            </a:r>
            <a:r>
              <a:rPr lang="en-US" altLang="zh-CN" dirty="0" err="1"/>
              <a:t>int</a:t>
            </a:r>
            <a:r>
              <a:rPr lang="en-US" altLang="zh-CN" dirty="0"/>
              <a:t> age;		         //</a:t>
            </a:r>
            <a:r>
              <a:rPr lang="zh-CN" altLang="en-US" dirty="0"/>
              <a:t>年龄</a:t>
            </a:r>
          </a:p>
          <a:p>
            <a:r>
              <a:rPr lang="zh-CN" altLang="en-US" dirty="0"/>
              <a:t>   </a:t>
            </a:r>
            <a:r>
              <a:rPr lang="en-US" altLang="zh-CN" dirty="0"/>
              <a:t>float score;	         //</a:t>
            </a:r>
            <a:r>
              <a:rPr lang="zh-CN" altLang="en-US" dirty="0"/>
              <a:t>成绩</a:t>
            </a:r>
          </a:p>
          <a:p>
            <a:r>
              <a:rPr lang="zh-CN" altLang="en-US" dirty="0"/>
              <a:t>   </a:t>
            </a:r>
            <a:r>
              <a:rPr lang="en-US" altLang="zh-CN" dirty="0"/>
              <a:t>static float sum;           //</a:t>
            </a:r>
            <a:r>
              <a:rPr lang="zh-CN" altLang="en-US" dirty="0"/>
              <a:t>静态数据成员</a:t>
            </a:r>
          </a:p>
          <a:p>
            <a:r>
              <a:rPr lang="zh-CN" altLang="en-US" dirty="0"/>
              <a:t>   </a:t>
            </a:r>
            <a:r>
              <a:rPr lang="en-US" altLang="zh-CN" dirty="0"/>
              <a:t>static </a:t>
            </a:r>
            <a:r>
              <a:rPr lang="en-US" altLang="zh-CN" dirty="0" err="1"/>
              <a:t>int</a:t>
            </a:r>
            <a:r>
              <a:rPr lang="en-US" altLang="zh-CN" dirty="0"/>
              <a:t> count;            //</a:t>
            </a:r>
            <a:r>
              <a:rPr lang="zh-CN" altLang="en-US" dirty="0"/>
              <a:t>静态数据成员</a:t>
            </a:r>
          </a:p>
          <a:p>
            <a:r>
              <a:rPr lang="en-US" altLang="zh-CN" dirty="0"/>
              <a:t>};</a:t>
            </a:r>
          </a:p>
          <a:p>
            <a:r>
              <a:rPr lang="en-US" altLang="zh-CN" dirty="0"/>
              <a:t>float Student::average()  {  return(sum/count);   }</a:t>
            </a:r>
          </a:p>
          <a:p>
            <a:r>
              <a:rPr lang="en-US" altLang="zh-CN" dirty="0"/>
              <a:t>                                           //  </a:t>
            </a:r>
            <a:r>
              <a:rPr lang="zh-CN" altLang="en-US" dirty="0"/>
              <a:t>定义静态成员函数</a:t>
            </a:r>
          </a:p>
          <a:p>
            <a:r>
              <a:rPr lang="en-US" altLang="zh-CN" dirty="0"/>
              <a:t>float Student::sum=0;     //</a:t>
            </a:r>
            <a:r>
              <a:rPr lang="zh-CN" altLang="en-US" dirty="0"/>
              <a:t>对静态数据成员初始化</a:t>
            </a:r>
          </a:p>
          <a:p>
            <a:r>
              <a:rPr lang="en-US" altLang="zh-CN" dirty="0" err="1"/>
              <a:t>int</a:t>
            </a:r>
            <a:r>
              <a:rPr lang="en-US" altLang="zh-CN" dirty="0"/>
              <a:t> Student::count=0;      //</a:t>
            </a:r>
            <a:r>
              <a:rPr lang="zh-CN" altLang="en-US" dirty="0"/>
              <a:t>对静态数据成员初始化</a:t>
            </a:r>
          </a:p>
          <a:p>
            <a:endParaRPr lang="zh-CN" altLang="en-US" dirty="0"/>
          </a:p>
          <a:p>
            <a:r>
              <a:rPr lang="en-US" altLang="zh-CN" dirty="0" err="1"/>
              <a:t>int</a:t>
            </a:r>
            <a:r>
              <a:rPr lang="en-US" altLang="zh-CN" dirty="0"/>
              <a:t> main( ) {</a:t>
            </a:r>
          </a:p>
          <a:p>
            <a:r>
              <a:rPr lang="en-US" altLang="zh-CN" dirty="0"/>
              <a:t>  Student stud[3]={ Student(1001,18,70),Student(1002,19,78),Student(1005,20,98) };</a:t>
            </a:r>
          </a:p>
          <a:p>
            <a:r>
              <a:rPr lang="en-US" altLang="zh-CN" dirty="0"/>
              <a:t>          //</a:t>
            </a:r>
            <a:r>
              <a:rPr lang="zh-CN" altLang="en-US" dirty="0"/>
              <a:t>定义对象数组并初始化</a:t>
            </a:r>
          </a:p>
          <a:p>
            <a:r>
              <a:rPr lang="zh-CN" altLang="en-US" dirty="0"/>
              <a:t>  </a:t>
            </a:r>
            <a:r>
              <a:rPr lang="en-US" altLang="zh-CN" dirty="0"/>
              <a:t>//Student s1(stud[0]);</a:t>
            </a:r>
          </a:p>
          <a:p>
            <a:r>
              <a:rPr lang="en-US" altLang="zh-CN" dirty="0"/>
              <a:t>  //Student s2=stud[0];</a:t>
            </a:r>
          </a:p>
          <a:p>
            <a:r>
              <a:rPr lang="en-US" altLang="zh-CN" dirty="0"/>
              <a:t>  </a:t>
            </a:r>
            <a:r>
              <a:rPr lang="en-US" altLang="zh-CN" dirty="0" err="1"/>
              <a:t>cout</a:t>
            </a:r>
            <a:r>
              <a:rPr lang="en-US" altLang="zh-CN" dirty="0"/>
              <a:t>&lt;&lt;"the average score "&lt;&lt;Student::</a:t>
            </a:r>
            <a:r>
              <a:rPr lang="en-US" altLang="zh-CN" dirty="0" err="1"/>
              <a:t>getCount</a:t>
            </a:r>
            <a:r>
              <a:rPr lang="en-US" altLang="zh-CN" dirty="0"/>
              <a:t>()&lt;&lt;" of students is "</a:t>
            </a:r>
          </a:p>
          <a:p>
            <a:r>
              <a:rPr lang="en-US" altLang="zh-CN" dirty="0"/>
              <a:t>          &lt;&lt;Student::average( )&lt;&lt;</a:t>
            </a:r>
            <a:r>
              <a:rPr lang="en-US" altLang="zh-CN" dirty="0" err="1"/>
              <a:t>endl</a:t>
            </a:r>
            <a:r>
              <a:rPr lang="en-US" altLang="zh-CN" dirty="0"/>
              <a:t>;</a:t>
            </a:r>
          </a:p>
          <a:p>
            <a:r>
              <a:rPr lang="en-US" altLang="zh-CN" dirty="0"/>
              <a:t>         //</a:t>
            </a:r>
            <a:r>
              <a:rPr lang="zh-CN" altLang="en-US" dirty="0"/>
              <a:t>调用静态成员函数</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107</a:t>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108</a:t>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109</a:t>
            </a:fld>
            <a:endParaRPr lang="en-US" altLang="zh-CN"/>
          </a:p>
        </p:txBody>
      </p:sp>
    </p:spTree>
    <p:extLst>
      <p:ext uri="{BB962C8B-B14F-4D97-AF65-F5344CB8AC3E}">
        <p14:creationId xmlns:p14="http://schemas.microsoft.com/office/powerpoint/2010/main" val="2922467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110</a:t>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111</a:t>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完整</a:t>
            </a:r>
            <a:r>
              <a:rPr lang="zh-CN" altLang="en-US" dirty="0"/>
              <a:t>的程序：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Time {</a:t>
            </a:r>
          </a:p>
          <a:p>
            <a:r>
              <a:rPr lang="en-US" altLang="zh-CN" dirty="0"/>
              <a:t>  public:</a:t>
            </a:r>
          </a:p>
          <a:p>
            <a:r>
              <a:rPr lang="en-US" altLang="zh-CN" dirty="0"/>
              <a:t>      Time(</a:t>
            </a:r>
            <a:r>
              <a:rPr lang="en-US" altLang="zh-CN" dirty="0" err="1"/>
              <a:t>int,int,int</a:t>
            </a:r>
            <a:r>
              <a:rPr lang="en-US" altLang="zh-CN" dirty="0"/>
              <a:t>);</a:t>
            </a:r>
          </a:p>
          <a:p>
            <a:r>
              <a:rPr lang="en-US" altLang="zh-CN" dirty="0"/>
              <a:t>      friend void display(Time &amp;);  //</a:t>
            </a:r>
            <a:r>
              <a:rPr lang="zh-CN" altLang="en-US" dirty="0"/>
              <a:t>声明</a:t>
            </a:r>
            <a:r>
              <a:rPr lang="en-US" altLang="zh-CN" dirty="0"/>
              <a:t>display</a:t>
            </a:r>
            <a:r>
              <a:rPr lang="zh-CN" altLang="en-US" dirty="0"/>
              <a:t>为</a:t>
            </a:r>
            <a:r>
              <a:rPr lang="en-US" altLang="zh-CN" dirty="0"/>
              <a:t>Time</a:t>
            </a:r>
            <a:r>
              <a:rPr lang="zh-CN" altLang="en-US" dirty="0"/>
              <a:t>类的友元</a:t>
            </a:r>
          </a:p>
          <a:p>
            <a:r>
              <a:rPr lang="zh-CN" altLang="en-US" dirty="0"/>
              <a:t>  </a:t>
            </a:r>
            <a:r>
              <a:rPr lang="en-US" altLang="zh-CN" dirty="0"/>
              <a:t>private:</a:t>
            </a:r>
          </a:p>
          <a:p>
            <a:r>
              <a:rPr lang="en-US" altLang="zh-CN" dirty="0"/>
              <a:t>      </a:t>
            </a:r>
            <a:r>
              <a:rPr lang="en-US" altLang="zh-CN" dirty="0" err="1"/>
              <a:t>int</a:t>
            </a:r>
            <a:r>
              <a:rPr lang="en-US" altLang="zh-CN" dirty="0"/>
              <a:t> hour;</a:t>
            </a:r>
          </a:p>
          <a:p>
            <a:r>
              <a:rPr lang="en-US" altLang="zh-CN" dirty="0"/>
              <a:t>      </a:t>
            </a:r>
            <a:r>
              <a:rPr lang="en-US" altLang="zh-CN" dirty="0" err="1"/>
              <a:t>int</a:t>
            </a:r>
            <a:r>
              <a:rPr lang="en-US" altLang="zh-CN" dirty="0"/>
              <a:t> minute;</a:t>
            </a:r>
          </a:p>
          <a:p>
            <a:r>
              <a:rPr lang="en-US" altLang="zh-CN" dirty="0"/>
              <a:t>      </a:t>
            </a:r>
            <a:r>
              <a:rPr lang="en-US" altLang="zh-CN" dirty="0" err="1"/>
              <a:t>int</a:t>
            </a:r>
            <a:r>
              <a:rPr lang="en-US" altLang="zh-CN" dirty="0"/>
              <a:t> sec;</a:t>
            </a:r>
          </a:p>
          <a:p>
            <a:r>
              <a:rPr lang="en-US" altLang="zh-CN" dirty="0"/>
              <a:t>};</a:t>
            </a:r>
          </a:p>
          <a:p>
            <a:r>
              <a:rPr lang="en-US" altLang="zh-CN" dirty="0"/>
              <a:t>Time::Time(</a:t>
            </a:r>
            <a:r>
              <a:rPr lang="en-US" altLang="zh-CN" dirty="0" err="1"/>
              <a:t>int</a:t>
            </a:r>
            <a:r>
              <a:rPr lang="en-US" altLang="zh-CN" dirty="0"/>
              <a:t> </a:t>
            </a:r>
            <a:r>
              <a:rPr lang="en-US" altLang="zh-CN" dirty="0" err="1"/>
              <a:t>h,int</a:t>
            </a:r>
            <a:r>
              <a:rPr lang="en-US" altLang="zh-CN" dirty="0"/>
              <a:t> </a:t>
            </a:r>
            <a:r>
              <a:rPr lang="en-US" altLang="zh-CN" dirty="0" err="1"/>
              <a:t>m,int</a:t>
            </a:r>
            <a:r>
              <a:rPr lang="en-US" altLang="zh-CN" dirty="0"/>
              <a:t> s)      //</a:t>
            </a:r>
            <a:r>
              <a:rPr lang="zh-CN" altLang="en-US" dirty="0"/>
              <a:t>构造函数</a:t>
            </a:r>
          </a:p>
          <a:p>
            <a:r>
              <a:rPr lang="zh-CN" altLang="en-US" dirty="0"/>
              <a:t> </a:t>
            </a:r>
            <a:r>
              <a:rPr lang="en-US" altLang="zh-CN" dirty="0"/>
              <a:t>{  hour=h;  minute=m;  sec=s;  }</a:t>
            </a:r>
          </a:p>
          <a:p>
            <a:endParaRPr lang="en-US" altLang="zh-CN" dirty="0"/>
          </a:p>
          <a:p>
            <a:r>
              <a:rPr lang="en-US" altLang="zh-CN" dirty="0"/>
              <a:t>void display(Time&amp; t)</a:t>
            </a:r>
          </a:p>
          <a:p>
            <a:r>
              <a:rPr lang="en-US" altLang="zh-CN" dirty="0"/>
              <a:t> //</a:t>
            </a:r>
            <a:r>
              <a:rPr lang="zh-CN" altLang="en-US" dirty="0"/>
              <a:t>友元不是</a:t>
            </a:r>
            <a:r>
              <a:rPr lang="en-US" altLang="zh-CN" dirty="0"/>
              <a:t>Time</a:t>
            </a:r>
            <a:r>
              <a:rPr lang="zh-CN" altLang="en-US" dirty="0"/>
              <a:t>类的成员，所以只能通过对象访问私有成员</a:t>
            </a:r>
          </a:p>
          <a:p>
            <a:r>
              <a:rPr lang="zh-CN" altLang="en-US" dirty="0"/>
              <a:t> </a:t>
            </a:r>
            <a:r>
              <a:rPr lang="en-US" altLang="zh-CN" dirty="0"/>
              <a:t>{  </a:t>
            </a:r>
            <a:r>
              <a:rPr lang="en-US" altLang="zh-CN" dirty="0" err="1"/>
              <a:t>cout</a:t>
            </a:r>
            <a:r>
              <a:rPr lang="en-US" altLang="zh-CN" dirty="0"/>
              <a:t>&lt;&lt;</a:t>
            </a:r>
            <a:r>
              <a:rPr lang="en-US" altLang="zh-CN" dirty="0" err="1"/>
              <a:t>t.hour</a:t>
            </a:r>
            <a:r>
              <a:rPr lang="en-US" altLang="zh-CN" dirty="0"/>
              <a:t>&lt;&lt;":"&lt;&lt;</a:t>
            </a:r>
            <a:r>
              <a:rPr lang="en-US" altLang="zh-CN" dirty="0" err="1"/>
              <a:t>t.minute</a:t>
            </a:r>
            <a:r>
              <a:rPr lang="en-US" altLang="zh-CN" dirty="0"/>
              <a:t>&lt;&lt;":"&lt;&lt;t.sec&lt;&lt;</a:t>
            </a:r>
            <a:r>
              <a:rPr lang="en-US" altLang="zh-CN" dirty="0" err="1"/>
              <a:t>endl</a:t>
            </a:r>
            <a:r>
              <a:rPr lang="en-US" altLang="zh-CN" dirty="0"/>
              <a:t>;   }</a:t>
            </a:r>
          </a:p>
          <a:p>
            <a:endParaRPr lang="en-US" altLang="zh-CN" dirty="0"/>
          </a:p>
          <a:p>
            <a:r>
              <a:rPr lang="en-US" altLang="zh-CN" dirty="0" err="1"/>
              <a:t>int</a:t>
            </a:r>
            <a:r>
              <a:rPr lang="en-US" altLang="zh-CN" dirty="0"/>
              <a:t> main( )</a:t>
            </a:r>
          </a:p>
          <a:p>
            <a:r>
              <a:rPr lang="en-US" altLang="zh-CN" dirty="0"/>
              <a:t>{  Time t1(10,13,56);</a:t>
            </a:r>
          </a:p>
          <a:p>
            <a:r>
              <a:rPr lang="en-US" altLang="zh-CN" dirty="0"/>
              <a:t>   display(t1);    //</a:t>
            </a:r>
            <a:r>
              <a:rPr lang="zh-CN" altLang="en-US" dirty="0"/>
              <a:t>调用</a:t>
            </a:r>
            <a:r>
              <a:rPr lang="en-US" altLang="zh-CN" dirty="0"/>
              <a:t>display</a:t>
            </a:r>
            <a:r>
              <a:rPr lang="zh-CN" altLang="en-US" dirty="0"/>
              <a:t>函数，实参</a:t>
            </a:r>
            <a:r>
              <a:rPr lang="en-US" altLang="zh-CN" dirty="0"/>
              <a:t>t1</a:t>
            </a:r>
            <a:r>
              <a:rPr lang="zh-CN" altLang="en-US" dirty="0"/>
              <a:t>是</a:t>
            </a:r>
            <a:r>
              <a:rPr lang="en-US" altLang="zh-CN" dirty="0"/>
              <a:t>Time</a:t>
            </a:r>
            <a:r>
              <a:rPr lang="zh-CN" altLang="en-US" dirty="0"/>
              <a:t>类对象</a:t>
            </a:r>
          </a:p>
          <a:p>
            <a:r>
              <a:rPr lang="en-US" altLang="zh-CN" dirty="0"/>
              <a:t>}</a:t>
            </a:r>
          </a:p>
          <a:p>
            <a:endParaRPr lang="en-US" altLang="zh-CN" dirty="0"/>
          </a:p>
          <a:p>
            <a:r>
              <a:rPr lang="en-US" altLang="zh-CN" dirty="0"/>
              <a:t>/////////////////////</a:t>
            </a:r>
          </a:p>
          <a:p>
            <a:r>
              <a:rPr lang="zh-CN" altLang="en-US" dirty="0"/>
              <a:t>和如下程序等价：</a:t>
            </a:r>
            <a:endParaRPr lang="en-US" altLang="zh-CN" dirty="0"/>
          </a:p>
          <a:p>
            <a:r>
              <a:rPr lang="en-US" altLang="zh-CN" dirty="0"/>
              <a:t>1</a:t>
            </a:r>
            <a:r>
              <a:rPr lang="zh-CN" altLang="en-US" dirty="0"/>
              <a:t>、增加公有方法，来使用私有变量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Time {</a:t>
            </a:r>
          </a:p>
          <a:p>
            <a:r>
              <a:rPr lang="en-US" altLang="zh-CN" dirty="0"/>
              <a:t>  public:</a:t>
            </a:r>
          </a:p>
          <a:p>
            <a:r>
              <a:rPr lang="en-US" altLang="zh-CN" dirty="0"/>
              <a:t>      Time(</a:t>
            </a:r>
            <a:r>
              <a:rPr lang="en-US" altLang="zh-CN" dirty="0" err="1"/>
              <a:t>int,int,int</a:t>
            </a:r>
            <a:r>
              <a:rPr lang="en-US" altLang="zh-CN" dirty="0"/>
              <a:t>);</a:t>
            </a:r>
          </a:p>
          <a:p>
            <a:r>
              <a:rPr lang="en-US" altLang="zh-CN" dirty="0"/>
              <a:t>      </a:t>
            </a:r>
            <a:r>
              <a:rPr lang="en-US" altLang="zh-CN" dirty="0" err="1"/>
              <a:t>int</a:t>
            </a:r>
            <a:r>
              <a:rPr lang="en-US" altLang="zh-CN" dirty="0"/>
              <a:t> </a:t>
            </a:r>
            <a:r>
              <a:rPr lang="en-US" altLang="zh-CN" dirty="0" err="1"/>
              <a:t>getHour</a:t>
            </a:r>
            <a:r>
              <a:rPr lang="en-US" altLang="zh-CN" dirty="0"/>
              <a:t>(){return hour;}</a:t>
            </a:r>
          </a:p>
          <a:p>
            <a:r>
              <a:rPr lang="en-US" altLang="zh-CN" dirty="0"/>
              <a:t>      </a:t>
            </a:r>
            <a:r>
              <a:rPr lang="en-US" altLang="zh-CN" dirty="0" err="1"/>
              <a:t>int</a:t>
            </a:r>
            <a:r>
              <a:rPr lang="en-US" altLang="zh-CN" dirty="0"/>
              <a:t> </a:t>
            </a:r>
            <a:r>
              <a:rPr lang="en-US" altLang="zh-CN" dirty="0" err="1"/>
              <a:t>getMinute</a:t>
            </a:r>
            <a:r>
              <a:rPr lang="en-US" altLang="zh-CN" dirty="0"/>
              <a:t>(){return minute;}</a:t>
            </a:r>
          </a:p>
          <a:p>
            <a:r>
              <a:rPr lang="en-US" altLang="zh-CN" dirty="0"/>
              <a:t>      </a:t>
            </a:r>
            <a:r>
              <a:rPr lang="en-US" altLang="zh-CN" dirty="0" err="1"/>
              <a:t>int</a:t>
            </a:r>
            <a:r>
              <a:rPr lang="en-US" altLang="zh-CN" dirty="0"/>
              <a:t> </a:t>
            </a:r>
            <a:r>
              <a:rPr lang="en-US" altLang="zh-CN" dirty="0" err="1"/>
              <a:t>getSec</a:t>
            </a:r>
            <a:r>
              <a:rPr lang="en-US" altLang="zh-CN" dirty="0"/>
              <a:t>(){return sec;}</a:t>
            </a:r>
          </a:p>
          <a:p>
            <a:r>
              <a:rPr lang="en-US" altLang="zh-CN" dirty="0"/>
              <a:t>  private:</a:t>
            </a:r>
          </a:p>
          <a:p>
            <a:r>
              <a:rPr lang="en-US" altLang="zh-CN" dirty="0"/>
              <a:t>      </a:t>
            </a:r>
            <a:r>
              <a:rPr lang="en-US" altLang="zh-CN" dirty="0" err="1"/>
              <a:t>int</a:t>
            </a:r>
            <a:r>
              <a:rPr lang="en-US" altLang="zh-CN" dirty="0"/>
              <a:t> hour;</a:t>
            </a:r>
          </a:p>
          <a:p>
            <a:r>
              <a:rPr lang="en-US" altLang="zh-CN" dirty="0"/>
              <a:t>      </a:t>
            </a:r>
            <a:r>
              <a:rPr lang="en-US" altLang="zh-CN" dirty="0" err="1"/>
              <a:t>int</a:t>
            </a:r>
            <a:r>
              <a:rPr lang="en-US" altLang="zh-CN" dirty="0"/>
              <a:t> minute;</a:t>
            </a:r>
          </a:p>
          <a:p>
            <a:r>
              <a:rPr lang="en-US" altLang="zh-CN" dirty="0"/>
              <a:t>      </a:t>
            </a:r>
            <a:r>
              <a:rPr lang="en-US" altLang="zh-CN" dirty="0" err="1"/>
              <a:t>int</a:t>
            </a:r>
            <a:r>
              <a:rPr lang="en-US" altLang="zh-CN" dirty="0"/>
              <a:t> sec;</a:t>
            </a:r>
          </a:p>
          <a:p>
            <a:r>
              <a:rPr lang="en-US" altLang="zh-CN" dirty="0"/>
              <a:t>};</a:t>
            </a:r>
          </a:p>
          <a:p>
            <a:r>
              <a:rPr lang="en-US" altLang="zh-CN" dirty="0"/>
              <a:t>Time::Time(</a:t>
            </a:r>
            <a:r>
              <a:rPr lang="en-US" altLang="zh-CN" dirty="0" err="1"/>
              <a:t>int</a:t>
            </a:r>
            <a:r>
              <a:rPr lang="en-US" altLang="zh-CN" dirty="0"/>
              <a:t> </a:t>
            </a:r>
            <a:r>
              <a:rPr lang="en-US" altLang="zh-CN" dirty="0" err="1"/>
              <a:t>h,int</a:t>
            </a:r>
            <a:r>
              <a:rPr lang="en-US" altLang="zh-CN" dirty="0"/>
              <a:t> </a:t>
            </a:r>
            <a:r>
              <a:rPr lang="en-US" altLang="zh-CN" dirty="0" err="1"/>
              <a:t>m,int</a:t>
            </a:r>
            <a:r>
              <a:rPr lang="en-US" altLang="zh-CN" dirty="0"/>
              <a:t> s)      //</a:t>
            </a:r>
            <a:r>
              <a:rPr lang="zh-CN" altLang="en-US" dirty="0"/>
              <a:t>构造函数</a:t>
            </a:r>
          </a:p>
          <a:p>
            <a:r>
              <a:rPr lang="zh-CN" altLang="en-US" dirty="0"/>
              <a:t> </a:t>
            </a:r>
            <a:r>
              <a:rPr lang="en-US" altLang="zh-CN" dirty="0"/>
              <a:t>{  hour=h;  minute=m;  sec=s;  }</a:t>
            </a:r>
          </a:p>
          <a:p>
            <a:endParaRPr lang="en-US" altLang="zh-CN" dirty="0"/>
          </a:p>
          <a:p>
            <a:r>
              <a:rPr lang="en-US" altLang="zh-CN" dirty="0"/>
              <a:t>void display(Time&amp; t)</a:t>
            </a:r>
          </a:p>
          <a:p>
            <a:r>
              <a:rPr lang="en-US" altLang="zh-CN" dirty="0"/>
              <a:t> //</a:t>
            </a:r>
            <a:r>
              <a:rPr lang="zh-CN" altLang="en-US" dirty="0"/>
              <a:t>友元不是</a:t>
            </a:r>
            <a:r>
              <a:rPr lang="en-US" altLang="zh-CN" dirty="0"/>
              <a:t>Time</a:t>
            </a:r>
            <a:r>
              <a:rPr lang="zh-CN" altLang="en-US" dirty="0"/>
              <a:t>类的成员，所以只能通过对象访问公有方法</a:t>
            </a:r>
          </a:p>
          <a:p>
            <a:r>
              <a:rPr lang="zh-CN" altLang="en-US" dirty="0"/>
              <a:t> </a:t>
            </a:r>
            <a:r>
              <a:rPr lang="en-US" altLang="zh-CN" dirty="0"/>
              <a:t>{  </a:t>
            </a:r>
            <a:r>
              <a:rPr lang="en-US" altLang="zh-CN" dirty="0" err="1"/>
              <a:t>cout</a:t>
            </a:r>
            <a:r>
              <a:rPr lang="en-US" altLang="zh-CN" dirty="0"/>
              <a:t>&lt;&lt;</a:t>
            </a:r>
            <a:r>
              <a:rPr lang="en-US" altLang="zh-CN" dirty="0" err="1"/>
              <a:t>t.getHour</a:t>
            </a:r>
            <a:r>
              <a:rPr lang="en-US" altLang="zh-CN" dirty="0"/>
              <a:t>()&lt;&lt;":"&lt;&lt;</a:t>
            </a:r>
            <a:r>
              <a:rPr lang="en-US" altLang="zh-CN" dirty="0" err="1"/>
              <a:t>t.getMinute</a:t>
            </a:r>
            <a:r>
              <a:rPr lang="en-US" altLang="zh-CN" dirty="0"/>
              <a:t>()&lt;&lt;":"&lt;&lt;</a:t>
            </a:r>
            <a:r>
              <a:rPr lang="en-US" altLang="zh-CN" dirty="0" err="1"/>
              <a:t>t.getSec</a:t>
            </a:r>
            <a:r>
              <a:rPr lang="en-US" altLang="zh-CN" dirty="0"/>
              <a:t>()&lt;&lt;</a:t>
            </a:r>
            <a:r>
              <a:rPr lang="en-US" altLang="zh-CN" dirty="0" err="1"/>
              <a:t>endl</a:t>
            </a:r>
            <a:r>
              <a:rPr lang="en-US" altLang="zh-CN" dirty="0"/>
              <a:t>;   }</a:t>
            </a:r>
          </a:p>
          <a:p>
            <a:endParaRPr lang="en-US" altLang="zh-CN" dirty="0"/>
          </a:p>
          <a:p>
            <a:r>
              <a:rPr lang="en-US" altLang="zh-CN" dirty="0" err="1"/>
              <a:t>int</a:t>
            </a:r>
            <a:r>
              <a:rPr lang="en-US" altLang="zh-CN" dirty="0"/>
              <a:t> main( )</a:t>
            </a:r>
          </a:p>
          <a:p>
            <a:r>
              <a:rPr lang="en-US" altLang="zh-CN" dirty="0"/>
              <a:t>{  Time t1(10,13,56);</a:t>
            </a:r>
          </a:p>
          <a:p>
            <a:r>
              <a:rPr lang="en-US" altLang="zh-CN" dirty="0"/>
              <a:t>   display(t1);    //</a:t>
            </a:r>
            <a:r>
              <a:rPr lang="zh-CN" altLang="en-US" dirty="0"/>
              <a:t>调用</a:t>
            </a:r>
            <a:r>
              <a:rPr lang="en-US" altLang="zh-CN" dirty="0"/>
              <a:t>display</a:t>
            </a:r>
            <a:r>
              <a:rPr lang="zh-CN" altLang="en-US" dirty="0"/>
              <a:t>函数，实参</a:t>
            </a:r>
            <a:r>
              <a:rPr lang="en-US" altLang="zh-CN" dirty="0"/>
              <a:t>t1</a:t>
            </a:r>
            <a:r>
              <a:rPr lang="zh-CN" altLang="en-US" dirty="0"/>
              <a:t>是</a:t>
            </a:r>
            <a:r>
              <a:rPr lang="en-US" altLang="zh-CN" dirty="0"/>
              <a:t>Time</a:t>
            </a:r>
            <a:r>
              <a:rPr lang="zh-CN" altLang="en-US" dirty="0"/>
              <a:t>类对象</a:t>
            </a:r>
          </a:p>
          <a:p>
            <a:r>
              <a:rPr lang="en-US" altLang="zh-CN" dirty="0"/>
              <a:t>}</a:t>
            </a:r>
          </a:p>
          <a:p>
            <a:endParaRPr lang="en-US" altLang="zh-CN" dirty="0"/>
          </a:p>
          <a:p>
            <a:r>
              <a:rPr lang="en-US" altLang="zh-CN" dirty="0"/>
              <a:t>2</a:t>
            </a:r>
            <a:r>
              <a:rPr lang="zh-CN" altLang="en-US" dirty="0"/>
              <a:t>、将函数变成类中的函数（如果该函数的参数表涉及到多个类，则不适合）</a:t>
            </a:r>
            <a:endParaRPr lang="en-US" altLang="zh-CN" dirty="0"/>
          </a:p>
          <a:p>
            <a:r>
              <a:rPr lang="en-US" altLang="zh-CN" dirty="0"/>
              <a:t>#include&lt;iostream&gt;</a:t>
            </a:r>
          </a:p>
          <a:p>
            <a:r>
              <a:rPr lang="en-US" altLang="zh-CN" dirty="0"/>
              <a:t>using namespace std;</a:t>
            </a:r>
          </a:p>
          <a:p>
            <a:r>
              <a:rPr lang="en-US" altLang="zh-CN" dirty="0"/>
              <a:t>class Time {</a:t>
            </a:r>
          </a:p>
          <a:p>
            <a:r>
              <a:rPr lang="en-US" altLang="zh-CN" dirty="0"/>
              <a:t>  public:</a:t>
            </a:r>
          </a:p>
          <a:p>
            <a:r>
              <a:rPr lang="en-US" altLang="zh-CN" dirty="0"/>
              <a:t>      Time(</a:t>
            </a:r>
            <a:r>
              <a:rPr lang="en-US" altLang="zh-CN" dirty="0" err="1"/>
              <a:t>int,int,int</a:t>
            </a:r>
            <a:r>
              <a:rPr lang="en-US" altLang="zh-CN" dirty="0"/>
              <a:t>);</a:t>
            </a:r>
          </a:p>
          <a:p>
            <a:r>
              <a:rPr lang="en-US" altLang="zh-CN" dirty="0"/>
              <a:t>      void display(Time &amp;);</a:t>
            </a:r>
          </a:p>
          <a:p>
            <a:r>
              <a:rPr lang="en-US" altLang="zh-CN" dirty="0"/>
              <a:t>  private:</a:t>
            </a:r>
          </a:p>
          <a:p>
            <a:r>
              <a:rPr lang="en-US" altLang="zh-CN" dirty="0"/>
              <a:t>      int hour;</a:t>
            </a:r>
          </a:p>
          <a:p>
            <a:r>
              <a:rPr lang="en-US" altLang="zh-CN" dirty="0"/>
              <a:t>      int minute;</a:t>
            </a:r>
          </a:p>
          <a:p>
            <a:r>
              <a:rPr lang="en-US" altLang="zh-CN" dirty="0"/>
              <a:t>      int sec;</a:t>
            </a:r>
          </a:p>
          <a:p>
            <a:r>
              <a:rPr lang="en-US" altLang="zh-CN" dirty="0"/>
              <a:t>};</a:t>
            </a:r>
          </a:p>
          <a:p>
            <a:r>
              <a:rPr lang="en-US" altLang="zh-CN" dirty="0"/>
              <a:t>Time::Time(int </a:t>
            </a:r>
            <a:r>
              <a:rPr lang="en-US" altLang="zh-CN" dirty="0" err="1"/>
              <a:t>h,int</a:t>
            </a:r>
            <a:r>
              <a:rPr lang="en-US" altLang="zh-CN" dirty="0"/>
              <a:t> </a:t>
            </a:r>
            <a:r>
              <a:rPr lang="en-US" altLang="zh-CN" dirty="0" err="1"/>
              <a:t>m,int</a:t>
            </a:r>
            <a:r>
              <a:rPr lang="en-US" altLang="zh-CN" dirty="0"/>
              <a:t> s)      //</a:t>
            </a:r>
            <a:r>
              <a:rPr lang="zh-CN" altLang="en-US" dirty="0"/>
              <a:t>构造函数</a:t>
            </a:r>
          </a:p>
          <a:p>
            <a:r>
              <a:rPr lang="zh-CN" altLang="en-US" dirty="0"/>
              <a:t> </a:t>
            </a:r>
            <a:r>
              <a:rPr lang="en-US" altLang="zh-CN" dirty="0"/>
              <a:t>{  hour=h;  minute=m;  sec=s;  }</a:t>
            </a:r>
          </a:p>
          <a:p>
            <a:endParaRPr lang="en-US" altLang="zh-CN" dirty="0"/>
          </a:p>
          <a:p>
            <a:r>
              <a:rPr lang="en-US" altLang="zh-CN" dirty="0"/>
              <a:t>void Time::display(Time&amp; t)</a:t>
            </a:r>
          </a:p>
          <a:p>
            <a:r>
              <a:rPr lang="en-US" altLang="zh-CN" dirty="0"/>
              <a:t> {  </a:t>
            </a:r>
            <a:r>
              <a:rPr lang="en-US" altLang="zh-CN" dirty="0" err="1"/>
              <a:t>cout</a:t>
            </a:r>
            <a:r>
              <a:rPr lang="en-US" altLang="zh-CN" dirty="0"/>
              <a:t>&lt;&lt;</a:t>
            </a:r>
            <a:r>
              <a:rPr lang="en-US" altLang="zh-CN" dirty="0" err="1"/>
              <a:t>t.hour</a:t>
            </a:r>
            <a:r>
              <a:rPr lang="en-US" altLang="zh-CN" dirty="0"/>
              <a:t>&lt;&lt;":"&lt;&lt;</a:t>
            </a:r>
            <a:r>
              <a:rPr lang="en-US" altLang="zh-CN" dirty="0" err="1"/>
              <a:t>t.minute</a:t>
            </a:r>
            <a:r>
              <a:rPr lang="en-US" altLang="zh-CN" dirty="0"/>
              <a:t>&lt;&lt;":"&lt;&lt;</a:t>
            </a:r>
            <a:r>
              <a:rPr lang="en-US" altLang="zh-CN" dirty="0" err="1"/>
              <a:t>t.sec</a:t>
            </a:r>
            <a:r>
              <a:rPr lang="en-US" altLang="zh-CN" dirty="0"/>
              <a:t>&lt;&lt;</a:t>
            </a:r>
            <a:r>
              <a:rPr lang="en-US" altLang="zh-CN" dirty="0" err="1"/>
              <a:t>endl</a:t>
            </a:r>
            <a:r>
              <a:rPr lang="en-US" altLang="zh-CN" dirty="0"/>
              <a:t>;   }</a:t>
            </a:r>
          </a:p>
          <a:p>
            <a:endParaRPr lang="en-US" altLang="zh-CN" dirty="0"/>
          </a:p>
          <a:p>
            <a:r>
              <a:rPr lang="en-US" altLang="zh-CN" dirty="0"/>
              <a:t>int main( )</a:t>
            </a:r>
          </a:p>
          <a:p>
            <a:r>
              <a:rPr lang="en-US" altLang="zh-CN" dirty="0"/>
              <a:t>{  Time t1(10,13,56);</a:t>
            </a:r>
          </a:p>
          <a:p>
            <a:r>
              <a:rPr lang="en-US" altLang="zh-CN" dirty="0"/>
              <a:t>   t1.display(t1);    //</a:t>
            </a:r>
            <a:r>
              <a:rPr lang="zh-CN" altLang="en-US" dirty="0"/>
              <a:t>调用</a:t>
            </a:r>
            <a:r>
              <a:rPr lang="en-US" altLang="zh-CN" dirty="0"/>
              <a:t>display</a:t>
            </a:r>
            <a:r>
              <a:rPr lang="zh-CN" altLang="en-US" dirty="0"/>
              <a:t>函数，实参</a:t>
            </a:r>
            <a:r>
              <a:rPr lang="en-US" altLang="zh-CN" dirty="0"/>
              <a:t>t1</a:t>
            </a:r>
            <a:r>
              <a:rPr lang="zh-CN" altLang="en-US" dirty="0"/>
              <a:t>是</a:t>
            </a:r>
            <a:r>
              <a:rPr lang="en-US" altLang="zh-CN" dirty="0"/>
              <a:t>Time</a:t>
            </a:r>
            <a:r>
              <a:rPr lang="zh-CN" altLang="en-US" dirty="0"/>
              <a:t>类对象</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ea typeface="宋体" charset="-122"/>
              </a:rPr>
              <a:t>完整</a:t>
            </a:r>
            <a:r>
              <a:rPr lang="zh-CN" altLang="en-US" dirty="0">
                <a:ea typeface="宋体" charset="-122"/>
              </a:rPr>
              <a:t>的程序：</a:t>
            </a:r>
            <a:endParaRPr lang="en-US" altLang="zh-CN" dirty="0">
              <a:ea typeface="宋体" charset="-122"/>
            </a:endParaRPr>
          </a:p>
          <a:p>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Date;                 </a:t>
            </a:r>
          </a:p>
          <a:p>
            <a:r>
              <a:rPr lang="en-US" altLang="zh-CN" dirty="0">
                <a:ea typeface="宋体" charset="-122"/>
              </a:rPr>
              <a:t>class Time  {</a:t>
            </a:r>
          </a:p>
          <a:p>
            <a:r>
              <a:rPr lang="en-US" altLang="zh-CN" baseline="0" dirty="0">
                <a:ea typeface="宋体" charset="-122"/>
              </a:rPr>
              <a:t>   </a:t>
            </a:r>
            <a:r>
              <a:rPr lang="en-US" altLang="zh-CN" dirty="0">
                <a:ea typeface="宋体" charset="-122"/>
              </a:rPr>
              <a:t>public:</a:t>
            </a:r>
          </a:p>
          <a:p>
            <a:r>
              <a:rPr lang="en-US" altLang="zh-CN" baseline="0" dirty="0">
                <a:ea typeface="宋体" charset="-122"/>
              </a:rPr>
              <a:t>     </a:t>
            </a:r>
            <a:r>
              <a:rPr lang="en-US" altLang="zh-CN" dirty="0">
                <a:ea typeface="宋体" charset="-122"/>
              </a:rPr>
              <a:t>void display(Date &amp;t) ;        </a:t>
            </a:r>
          </a:p>
          <a:p>
            <a:r>
              <a:rPr lang="en-US" altLang="zh-CN" dirty="0">
                <a:ea typeface="宋体" charset="-122"/>
              </a:rPr>
              <a:t>};</a:t>
            </a:r>
          </a:p>
          <a:p>
            <a:r>
              <a:rPr lang="en-US" altLang="zh-CN" dirty="0">
                <a:ea typeface="宋体" charset="-122"/>
              </a:rPr>
              <a:t>class Date  {                             </a:t>
            </a:r>
          </a:p>
          <a:p>
            <a:r>
              <a:rPr lang="en-US" altLang="zh-CN" baseline="0"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year,month,day</a:t>
            </a:r>
            <a:r>
              <a:rPr lang="en-US" altLang="zh-CN" dirty="0">
                <a:ea typeface="宋体" charset="-122"/>
              </a:rPr>
              <a:t>;</a:t>
            </a:r>
          </a:p>
          <a:p>
            <a:r>
              <a:rPr lang="en-US" altLang="zh-CN" baseline="0" dirty="0">
                <a:ea typeface="宋体" charset="-122"/>
              </a:rPr>
              <a:t>   </a:t>
            </a:r>
            <a:r>
              <a:rPr lang="en-US" altLang="zh-CN" dirty="0">
                <a:ea typeface="宋体" charset="-122"/>
              </a:rPr>
              <a:t>public:</a:t>
            </a:r>
          </a:p>
          <a:p>
            <a:r>
              <a:rPr lang="en-US" altLang="zh-CN" baseline="0" dirty="0">
                <a:ea typeface="宋体" charset="-122"/>
              </a:rPr>
              <a:t>      </a:t>
            </a:r>
            <a:r>
              <a:rPr lang="en-US" altLang="zh-CN" dirty="0">
                <a:ea typeface="宋体" charset="-122"/>
              </a:rPr>
              <a:t>Date(</a:t>
            </a:r>
            <a:r>
              <a:rPr lang="en-US" altLang="zh-CN" dirty="0" err="1">
                <a:ea typeface="宋体" charset="-122"/>
              </a:rPr>
              <a:t>int</a:t>
            </a:r>
            <a:r>
              <a:rPr lang="en-US" altLang="zh-CN" dirty="0">
                <a:ea typeface="宋体" charset="-122"/>
              </a:rPr>
              <a: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d):year(y),month(m),day(d){}</a:t>
            </a:r>
          </a:p>
          <a:p>
            <a:r>
              <a:rPr lang="en-US" altLang="zh-CN" baseline="0" dirty="0">
                <a:ea typeface="宋体" charset="-122"/>
              </a:rPr>
              <a:t>      </a:t>
            </a:r>
            <a:r>
              <a:rPr lang="en-US" altLang="zh-CN" dirty="0">
                <a:ea typeface="宋体" charset="-122"/>
              </a:rPr>
              <a:t>friend void Time::display(Date &amp;t);	        </a:t>
            </a:r>
          </a:p>
          <a:p>
            <a:r>
              <a:rPr lang="en-US" altLang="zh-CN" dirty="0">
                <a:ea typeface="宋体" charset="-122"/>
              </a:rPr>
              <a:t>};</a:t>
            </a:r>
          </a:p>
          <a:p>
            <a:endParaRPr lang="en-US" altLang="zh-CN" dirty="0">
              <a:ea typeface="宋体" charset="-122"/>
            </a:endParaRPr>
          </a:p>
          <a:p>
            <a:r>
              <a:rPr lang="en-US" altLang="zh-CN" dirty="0">
                <a:ea typeface="宋体" charset="-122"/>
              </a:rPr>
              <a:t>void Time::display(Date &amp;t)</a:t>
            </a:r>
          </a:p>
          <a:p>
            <a:r>
              <a:rPr lang="en-US" altLang="zh-CN" dirty="0">
                <a:ea typeface="宋体" charset="-122"/>
              </a:rPr>
              <a:t>{</a:t>
            </a:r>
            <a:r>
              <a:rPr lang="en-US" altLang="zh-CN" dirty="0" err="1">
                <a:ea typeface="宋体" charset="-122"/>
              </a:rPr>
              <a:t>cout</a:t>
            </a:r>
            <a:r>
              <a:rPr lang="en-US" altLang="zh-CN" dirty="0">
                <a:ea typeface="宋体" charset="-122"/>
              </a:rPr>
              <a:t>&lt;&lt;</a:t>
            </a:r>
            <a:r>
              <a:rPr lang="en-US" altLang="zh-CN" dirty="0" err="1">
                <a:ea typeface="宋体" charset="-122"/>
              </a:rPr>
              <a:t>t.year</a:t>
            </a:r>
            <a:r>
              <a:rPr lang="en-US" altLang="zh-CN" dirty="0">
                <a:ea typeface="宋体" charset="-122"/>
              </a:rPr>
              <a:t>&lt;&lt;"/"&lt;&lt;</a:t>
            </a:r>
            <a:r>
              <a:rPr lang="en-US" altLang="zh-CN" dirty="0" err="1">
                <a:ea typeface="宋体" charset="-122"/>
              </a:rPr>
              <a:t>t.month</a:t>
            </a:r>
            <a:r>
              <a:rPr lang="en-US" altLang="zh-CN" dirty="0">
                <a:ea typeface="宋体" charset="-122"/>
              </a:rPr>
              <a:t>&lt;&lt;"/"&lt;&lt;</a:t>
            </a:r>
            <a:r>
              <a:rPr lang="en-US" altLang="zh-CN" dirty="0" err="1">
                <a:ea typeface="宋体" charset="-122"/>
              </a:rPr>
              <a:t>t.day</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baseline="0" dirty="0">
                <a:ea typeface="宋体" charset="-122"/>
              </a:rPr>
              <a:t>    </a:t>
            </a:r>
            <a:r>
              <a:rPr lang="en-US" altLang="zh-CN" dirty="0">
                <a:ea typeface="宋体" charset="-122"/>
              </a:rPr>
              <a:t>Date d(2016,4,12);</a:t>
            </a:r>
          </a:p>
          <a:p>
            <a:r>
              <a:rPr lang="en-US" altLang="zh-CN" dirty="0">
                <a:ea typeface="宋体" charset="-122"/>
              </a:rPr>
              <a:t>  </a:t>
            </a:r>
            <a:r>
              <a:rPr lang="en-US" altLang="zh-CN" baseline="0" dirty="0">
                <a:ea typeface="宋体" charset="-122"/>
              </a:rPr>
              <a:t>  </a:t>
            </a:r>
            <a:r>
              <a:rPr lang="en-US" altLang="zh-CN" dirty="0">
                <a:ea typeface="宋体" charset="-122"/>
              </a:rPr>
              <a:t>Time t;</a:t>
            </a:r>
          </a:p>
          <a:p>
            <a:r>
              <a:rPr lang="en-US" altLang="zh-CN" baseline="0" dirty="0">
                <a:ea typeface="宋体" charset="-122"/>
              </a:rPr>
              <a:t>    </a:t>
            </a:r>
            <a:r>
              <a:rPr lang="en-US" altLang="zh-CN" dirty="0" err="1">
                <a:ea typeface="宋体" charset="-122"/>
              </a:rPr>
              <a:t>t.display</a:t>
            </a:r>
            <a:r>
              <a:rPr lang="en-US" altLang="zh-CN" dirty="0">
                <a:ea typeface="宋体" charset="-122"/>
              </a:rPr>
              <a:t>(d);</a:t>
            </a:r>
          </a:p>
          <a:p>
            <a:r>
              <a:rPr lang="en-US" altLang="zh-CN" baseline="0" dirty="0">
                <a:ea typeface="宋体" charset="-122"/>
              </a:rPr>
              <a:t>    </a:t>
            </a:r>
            <a:r>
              <a:rPr lang="en-US" altLang="zh-CN" dirty="0">
                <a:ea typeface="宋体" charset="-122"/>
              </a:rPr>
              <a:t>return 1;</a:t>
            </a:r>
          </a:p>
          <a:p>
            <a:r>
              <a:rPr lang="en-US" altLang="zh-CN" dirty="0">
                <a:ea typeface="宋体" charset="-122"/>
              </a:rPr>
              <a:t>}</a:t>
            </a:r>
          </a:p>
          <a:p>
            <a:endParaRPr lang="zh-CN" altLang="en-US" dirty="0"/>
          </a:p>
          <a:p>
            <a:r>
              <a:rPr lang="zh-CN" altLang="en-US" dirty="0">
                <a:ea typeface="宋体" charset="-122"/>
              </a:rPr>
              <a:t>不使用友元的改写方式：</a:t>
            </a:r>
            <a:endParaRPr lang="en-US" altLang="zh-CN" dirty="0">
              <a:ea typeface="宋体" charset="-122"/>
            </a:endParaRPr>
          </a:p>
          <a:p>
            <a:r>
              <a:rPr lang="en-US" altLang="zh-CN" dirty="0">
                <a:ea typeface="宋体" charset="-122"/>
              </a:rPr>
              <a:t>1</a:t>
            </a:r>
            <a:r>
              <a:rPr lang="zh-CN" altLang="en-US" dirty="0">
                <a:ea typeface="宋体" charset="-122"/>
              </a:rPr>
              <a:t>、增加公有函数获取私有数据：</a:t>
            </a:r>
            <a:endParaRPr lang="en-US" altLang="zh-CN" dirty="0">
              <a:ea typeface="宋体" charset="-122"/>
            </a:endParaRPr>
          </a:p>
          <a:p>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Date;</a:t>
            </a:r>
          </a:p>
          <a:p>
            <a:r>
              <a:rPr lang="en-US" altLang="zh-CN" dirty="0">
                <a:ea typeface="宋体" charset="-122"/>
              </a:rPr>
              <a:t>class Time  {</a:t>
            </a:r>
          </a:p>
          <a:p>
            <a:r>
              <a:rPr lang="en-US" altLang="zh-CN" dirty="0">
                <a:ea typeface="宋体" charset="-122"/>
              </a:rPr>
              <a:t>   public:</a:t>
            </a:r>
          </a:p>
          <a:p>
            <a:r>
              <a:rPr lang="en-US" altLang="zh-CN" dirty="0">
                <a:ea typeface="宋体" charset="-122"/>
              </a:rPr>
              <a:t>       void display(Date &amp;t) ;</a:t>
            </a:r>
          </a:p>
          <a:p>
            <a:r>
              <a:rPr lang="en-US" altLang="zh-CN" dirty="0">
                <a:ea typeface="宋体" charset="-122"/>
              </a:rPr>
              <a:t>};</a:t>
            </a:r>
          </a:p>
          <a:p>
            <a:r>
              <a:rPr lang="en-US" altLang="zh-CN" dirty="0">
                <a:ea typeface="宋体" charset="-122"/>
              </a:rPr>
              <a:t>class Date  {</a:t>
            </a:r>
          </a:p>
          <a:p>
            <a:r>
              <a:rPr lang="en-US" altLang="zh-CN" dirty="0">
                <a:ea typeface="宋体" charset="-122"/>
              </a:rPr>
              <a:t>      int </a:t>
            </a:r>
            <a:r>
              <a:rPr lang="en-US" altLang="zh-CN" dirty="0" err="1">
                <a:ea typeface="宋体" charset="-122"/>
              </a:rPr>
              <a:t>year,month,day</a:t>
            </a:r>
            <a:r>
              <a:rPr lang="en-US" altLang="zh-CN" dirty="0">
                <a:ea typeface="宋体" charset="-122"/>
              </a:rPr>
              <a:t>;</a:t>
            </a:r>
          </a:p>
          <a:p>
            <a:r>
              <a:rPr lang="en-US" altLang="zh-CN" dirty="0">
                <a:ea typeface="宋体" charset="-122"/>
              </a:rPr>
              <a:t>public:</a:t>
            </a:r>
          </a:p>
          <a:p>
            <a:r>
              <a:rPr lang="en-US" altLang="zh-CN" dirty="0">
                <a:ea typeface="宋体" charset="-122"/>
              </a:rPr>
              <a:t>      Date(</a:t>
            </a:r>
            <a:r>
              <a:rPr lang="en-US" altLang="zh-CN" dirty="0" err="1">
                <a:ea typeface="宋体" charset="-122"/>
              </a:rPr>
              <a:t>int</a:t>
            </a:r>
            <a:r>
              <a:rPr lang="en-US" altLang="zh-CN" dirty="0">
                <a:ea typeface="宋体" charset="-122"/>
              </a:rPr>
              <a: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d):year(y),month(m),day(d){}</a:t>
            </a:r>
          </a:p>
          <a:p>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getYear</a:t>
            </a:r>
            <a:r>
              <a:rPr lang="en-US" altLang="zh-CN" dirty="0">
                <a:ea typeface="宋体" charset="-122"/>
              </a:rPr>
              <a:t>(){return year;}</a:t>
            </a:r>
          </a:p>
          <a:p>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getMonth</a:t>
            </a:r>
            <a:r>
              <a:rPr lang="en-US" altLang="zh-CN" dirty="0">
                <a:ea typeface="宋体" charset="-122"/>
              </a:rPr>
              <a:t>(){return month;}</a:t>
            </a:r>
          </a:p>
          <a:p>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getDay</a:t>
            </a:r>
            <a:r>
              <a:rPr lang="en-US" altLang="zh-CN" dirty="0">
                <a:ea typeface="宋体" charset="-122"/>
              </a:rPr>
              <a:t>(){return day;}</a:t>
            </a:r>
          </a:p>
          <a:p>
            <a:r>
              <a:rPr lang="en-US" altLang="zh-CN" dirty="0">
                <a:ea typeface="宋体" charset="-122"/>
              </a:rPr>
              <a:t>};</a:t>
            </a:r>
          </a:p>
          <a:p>
            <a:endParaRPr lang="en-US" altLang="zh-CN" dirty="0">
              <a:ea typeface="宋体" charset="-122"/>
            </a:endParaRPr>
          </a:p>
          <a:p>
            <a:r>
              <a:rPr lang="en-US" altLang="zh-CN" dirty="0">
                <a:ea typeface="宋体" charset="-122"/>
              </a:rPr>
              <a:t>void Time::display(Date &amp;t)</a:t>
            </a:r>
          </a:p>
          <a:p>
            <a:r>
              <a:rPr lang="en-US" altLang="zh-CN" dirty="0">
                <a:ea typeface="宋体" charset="-122"/>
              </a:rPr>
              <a:t>{</a:t>
            </a:r>
            <a:r>
              <a:rPr lang="en-US" altLang="zh-CN" dirty="0" err="1">
                <a:ea typeface="宋体" charset="-122"/>
              </a:rPr>
              <a:t>cout</a:t>
            </a:r>
            <a:r>
              <a:rPr lang="en-US" altLang="zh-CN" dirty="0">
                <a:ea typeface="宋体" charset="-122"/>
              </a:rPr>
              <a:t>&lt;&lt;</a:t>
            </a:r>
            <a:r>
              <a:rPr lang="en-US" altLang="zh-CN" dirty="0" err="1">
                <a:ea typeface="宋体" charset="-122"/>
              </a:rPr>
              <a:t>t.getYear</a:t>
            </a:r>
            <a:r>
              <a:rPr lang="en-US" altLang="zh-CN" dirty="0">
                <a:ea typeface="宋体" charset="-122"/>
              </a:rPr>
              <a:t>()&lt;&lt;"/"&lt;&lt;</a:t>
            </a:r>
            <a:r>
              <a:rPr lang="en-US" altLang="zh-CN" dirty="0" err="1">
                <a:ea typeface="宋体" charset="-122"/>
              </a:rPr>
              <a:t>t.getMonth</a:t>
            </a:r>
            <a:r>
              <a:rPr lang="en-US" altLang="zh-CN" dirty="0">
                <a:ea typeface="宋体" charset="-122"/>
              </a:rPr>
              <a:t>()&lt;&lt;"/"&lt;&lt;</a:t>
            </a:r>
            <a:r>
              <a:rPr lang="en-US" altLang="zh-CN" dirty="0" err="1">
                <a:ea typeface="宋体" charset="-122"/>
              </a:rPr>
              <a:t>t.getDay</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Date d(2016,4,12);</a:t>
            </a:r>
          </a:p>
          <a:p>
            <a:r>
              <a:rPr lang="en-US" altLang="zh-CN" dirty="0">
                <a:ea typeface="宋体" charset="-122"/>
              </a:rPr>
              <a:t>  	Time t;</a:t>
            </a:r>
          </a:p>
          <a:p>
            <a:r>
              <a:rPr lang="en-US" altLang="zh-CN" dirty="0">
                <a:ea typeface="宋体" charset="-122"/>
              </a:rPr>
              <a:t>	</a:t>
            </a:r>
            <a:r>
              <a:rPr lang="en-US" altLang="zh-CN" dirty="0" err="1">
                <a:ea typeface="宋体" charset="-122"/>
              </a:rPr>
              <a:t>t.display</a:t>
            </a:r>
            <a:r>
              <a:rPr lang="en-US" altLang="zh-CN" dirty="0">
                <a:ea typeface="宋体" charset="-122"/>
              </a:rPr>
              <a:t>(d);</a:t>
            </a:r>
          </a:p>
          <a:p>
            <a:endParaRPr lang="en-US" altLang="zh-CN" dirty="0">
              <a:ea typeface="宋体" charset="-122"/>
            </a:endParaRPr>
          </a:p>
          <a:p>
            <a:r>
              <a:rPr lang="en-US" altLang="zh-CN" dirty="0">
                <a:ea typeface="宋体" charset="-122"/>
              </a:rPr>
              <a:t>	return 1;</a:t>
            </a:r>
          </a:p>
          <a:p>
            <a:r>
              <a:rPr lang="en-US" altLang="zh-CN" dirty="0">
                <a:ea typeface="宋体" charset="-122"/>
              </a:rPr>
              <a:t>}</a:t>
            </a:r>
          </a:p>
          <a:p>
            <a:endParaRPr lang="en-US" altLang="zh-CN" dirty="0">
              <a:ea typeface="宋体" charset="-122"/>
            </a:endParaRPr>
          </a:p>
          <a:p>
            <a:endParaRPr lang="en-US" altLang="zh-CN" dirty="0">
              <a:ea typeface="宋体" charset="-122"/>
            </a:endParaRPr>
          </a:p>
          <a:p>
            <a:r>
              <a:rPr lang="en-US" altLang="zh-CN" dirty="0">
                <a:ea typeface="宋体" charset="-122"/>
              </a:rPr>
              <a:t>/////////////////////////////////////////</a:t>
            </a:r>
          </a:p>
          <a:p>
            <a:r>
              <a:rPr lang="zh-CN" altLang="en-US" dirty="0">
                <a:ea typeface="宋体" charset="-122"/>
              </a:rPr>
              <a:t>另一个例子：立方体碰撞</a:t>
            </a:r>
            <a:endParaRPr lang="en-US" altLang="zh-CN" dirty="0">
              <a:ea typeface="宋体" charset="-122"/>
            </a:endParaRPr>
          </a:p>
          <a:p>
            <a:r>
              <a:rPr lang="en-US" altLang="zh-CN" dirty="0">
                <a:ea typeface="宋体" charset="-122"/>
              </a:rPr>
              <a:t>#include&lt;iostream&gt;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a:t>
            </a:r>
            <a:r>
              <a:rPr lang="en-US" altLang="zh-CN" dirty="0" err="1">
                <a:ea typeface="宋体" charset="-122"/>
              </a:rPr>
              <a:t>CCube</a:t>
            </a:r>
            <a:r>
              <a:rPr lang="en-US" altLang="zh-CN" dirty="0">
                <a:ea typeface="宋体" charset="-122"/>
              </a:rPr>
              <a:t>;</a:t>
            </a:r>
          </a:p>
          <a:p>
            <a:r>
              <a:rPr lang="en-US" altLang="zh-CN" dirty="0">
                <a:ea typeface="宋体" charset="-122"/>
              </a:rPr>
              <a:t>class </a:t>
            </a:r>
            <a:r>
              <a:rPr lang="en-US" altLang="zh-CN" dirty="0" err="1">
                <a:ea typeface="宋体" charset="-122"/>
              </a:rPr>
              <a:t>CPoint</a:t>
            </a:r>
            <a:r>
              <a:rPr lang="en-US" altLang="zh-CN" dirty="0">
                <a:ea typeface="宋体" charset="-122"/>
              </a:rPr>
              <a:t>{</a:t>
            </a:r>
          </a:p>
          <a:p>
            <a:r>
              <a:rPr lang="en-US" altLang="zh-CN" dirty="0">
                <a:ea typeface="宋体" charset="-122"/>
              </a:rPr>
              <a:t>   int </a:t>
            </a:r>
            <a:r>
              <a:rPr lang="en-US" altLang="zh-CN" dirty="0" err="1">
                <a:ea typeface="宋体" charset="-122"/>
              </a:rPr>
              <a:t>x,y,z</a:t>
            </a:r>
            <a:r>
              <a:rPr lang="en-US" altLang="zh-CN" dirty="0">
                <a:ea typeface="宋体" charset="-122"/>
              </a:rPr>
              <a:t>;</a:t>
            </a:r>
          </a:p>
          <a:p>
            <a:r>
              <a:rPr lang="en-US" altLang="zh-CN" dirty="0">
                <a:ea typeface="宋体" charset="-122"/>
              </a:rPr>
              <a:t>public:</a:t>
            </a:r>
          </a:p>
          <a:p>
            <a:r>
              <a:rPr lang="en-US" altLang="zh-CN" dirty="0">
                <a:ea typeface="宋体" charset="-122"/>
              </a:rPr>
              <a:t>   </a:t>
            </a:r>
            <a:r>
              <a:rPr lang="en-US" altLang="zh-CN" dirty="0" err="1">
                <a:ea typeface="宋体" charset="-122"/>
              </a:rPr>
              <a:t>CPoint</a:t>
            </a:r>
            <a:r>
              <a:rPr lang="en-US" altLang="zh-CN" dirty="0">
                <a:ea typeface="宋体" charset="-122"/>
              </a:rPr>
              <a:t>(){}</a:t>
            </a:r>
          </a:p>
          <a:p>
            <a:r>
              <a:rPr lang="en-US" altLang="zh-CN" dirty="0">
                <a:ea typeface="宋体" charset="-122"/>
              </a:rPr>
              <a:t>   </a:t>
            </a:r>
            <a:r>
              <a:rPr lang="en-US" altLang="zh-CN" dirty="0" err="1">
                <a:ea typeface="宋体" charset="-122"/>
              </a:rPr>
              <a:t>CPoint</a:t>
            </a:r>
            <a:r>
              <a:rPr lang="en-US" altLang="zh-CN" dirty="0">
                <a:ea typeface="宋体" charset="-122"/>
              </a:rPr>
              <a:t>(int </a:t>
            </a:r>
            <a:r>
              <a:rPr lang="en-US" altLang="zh-CN" dirty="0" err="1">
                <a:ea typeface="宋体" charset="-122"/>
              </a:rPr>
              <a:t>x,int</a:t>
            </a:r>
            <a:r>
              <a:rPr lang="en-US" altLang="zh-CN" dirty="0">
                <a:ea typeface="宋体" charset="-122"/>
              </a:rPr>
              <a:t> </a:t>
            </a:r>
            <a:r>
              <a:rPr lang="en-US" altLang="zh-CN" dirty="0" err="1">
                <a:ea typeface="宋体" charset="-122"/>
              </a:rPr>
              <a:t>y,int</a:t>
            </a:r>
            <a:r>
              <a:rPr lang="en-US" altLang="zh-CN" dirty="0">
                <a:ea typeface="宋体" charset="-122"/>
              </a:rPr>
              <a:t> z):x(x),y(y),z(z){}</a:t>
            </a:r>
          </a:p>
          <a:p>
            <a:r>
              <a:rPr lang="en-US" altLang="zh-CN" dirty="0">
                <a:ea typeface="宋体" charset="-122"/>
              </a:rPr>
              <a:t>   int </a:t>
            </a:r>
            <a:r>
              <a:rPr lang="en-US" altLang="zh-CN" dirty="0" err="1">
                <a:ea typeface="宋体" charset="-122"/>
              </a:rPr>
              <a:t>getx</a:t>
            </a:r>
            <a:r>
              <a:rPr lang="en-US" altLang="zh-CN" dirty="0">
                <a:ea typeface="宋体" charset="-122"/>
              </a:rPr>
              <a:t>(){return x;}</a:t>
            </a:r>
          </a:p>
          <a:p>
            <a:r>
              <a:rPr lang="en-US" altLang="zh-CN" dirty="0">
                <a:ea typeface="宋体" charset="-122"/>
              </a:rPr>
              <a:t>   int </a:t>
            </a:r>
            <a:r>
              <a:rPr lang="en-US" altLang="zh-CN" dirty="0" err="1">
                <a:ea typeface="宋体" charset="-122"/>
              </a:rPr>
              <a:t>gety</a:t>
            </a:r>
            <a:r>
              <a:rPr lang="en-US" altLang="zh-CN" dirty="0">
                <a:ea typeface="宋体" charset="-122"/>
              </a:rPr>
              <a:t>(){return y;}</a:t>
            </a:r>
          </a:p>
          <a:p>
            <a:r>
              <a:rPr lang="en-US" altLang="zh-CN" dirty="0">
                <a:ea typeface="宋体" charset="-122"/>
              </a:rPr>
              <a:t>   int </a:t>
            </a:r>
            <a:r>
              <a:rPr lang="en-US" altLang="zh-CN" dirty="0" err="1">
                <a:ea typeface="宋体" charset="-122"/>
              </a:rPr>
              <a:t>getz</a:t>
            </a:r>
            <a:r>
              <a:rPr lang="en-US" altLang="zh-CN" dirty="0">
                <a:ea typeface="宋体" charset="-122"/>
              </a:rPr>
              <a:t>(){return z;}</a:t>
            </a:r>
          </a:p>
          <a:p>
            <a:r>
              <a:rPr lang="en-US" altLang="zh-CN" dirty="0">
                <a:ea typeface="宋体" charset="-122"/>
              </a:rPr>
              <a:t>   friend int collide(</a:t>
            </a:r>
            <a:r>
              <a:rPr lang="en-US" altLang="zh-CN" dirty="0" err="1">
                <a:ea typeface="宋体" charset="-122"/>
              </a:rPr>
              <a:t>CCube</a:t>
            </a:r>
            <a:r>
              <a:rPr lang="en-US" altLang="zh-CN" dirty="0">
                <a:ea typeface="宋体" charset="-122"/>
              </a:rPr>
              <a:t>&amp; </a:t>
            </a:r>
            <a:r>
              <a:rPr lang="en-US" altLang="zh-CN" dirty="0" err="1">
                <a:ea typeface="宋体" charset="-122"/>
              </a:rPr>
              <a:t>r,CCube</a:t>
            </a:r>
            <a:r>
              <a:rPr lang="en-US" altLang="zh-CN" dirty="0">
                <a:ea typeface="宋体" charset="-122"/>
              </a:rPr>
              <a:t>&amp; r1);</a:t>
            </a:r>
          </a:p>
          <a:p>
            <a:r>
              <a:rPr lang="en-US" altLang="zh-CN" dirty="0">
                <a:ea typeface="宋体" charset="-122"/>
              </a:rPr>
              <a:t>};</a:t>
            </a:r>
          </a:p>
          <a:p>
            <a:endParaRPr lang="en-US" altLang="zh-CN" dirty="0">
              <a:ea typeface="宋体" charset="-122"/>
            </a:endParaRPr>
          </a:p>
          <a:p>
            <a:r>
              <a:rPr lang="en-US" altLang="zh-CN" dirty="0">
                <a:ea typeface="宋体" charset="-122"/>
              </a:rPr>
              <a:t>class </a:t>
            </a:r>
            <a:r>
              <a:rPr lang="en-US" altLang="zh-CN" dirty="0" err="1">
                <a:ea typeface="宋体" charset="-122"/>
              </a:rPr>
              <a:t>CCube</a:t>
            </a:r>
            <a:r>
              <a:rPr lang="en-US" altLang="zh-CN" dirty="0">
                <a:ea typeface="宋体" charset="-122"/>
              </a:rPr>
              <a:t>{</a:t>
            </a:r>
          </a:p>
          <a:p>
            <a:r>
              <a:rPr lang="en-US" altLang="zh-CN" dirty="0">
                <a:ea typeface="宋体" charset="-122"/>
              </a:rPr>
              <a:t>  </a:t>
            </a:r>
            <a:r>
              <a:rPr lang="en-US" altLang="zh-CN" dirty="0" err="1">
                <a:ea typeface="宋体" charset="-122"/>
              </a:rPr>
              <a:t>CPoint</a:t>
            </a:r>
            <a:r>
              <a:rPr lang="en-US" altLang="zh-CN" dirty="0">
                <a:ea typeface="宋体" charset="-122"/>
              </a:rPr>
              <a:t> *point;</a:t>
            </a:r>
          </a:p>
          <a:p>
            <a:r>
              <a:rPr lang="en-US" altLang="zh-CN" dirty="0">
                <a:ea typeface="宋体" charset="-122"/>
              </a:rPr>
              <a:t>public:</a:t>
            </a:r>
          </a:p>
          <a:p>
            <a:r>
              <a:rPr lang="en-US" altLang="zh-CN" dirty="0">
                <a:ea typeface="宋体" charset="-122"/>
              </a:rPr>
              <a:t>  </a:t>
            </a:r>
            <a:r>
              <a:rPr lang="en-US" altLang="zh-CN" dirty="0" err="1">
                <a:ea typeface="宋体" charset="-122"/>
              </a:rPr>
              <a:t>CCube</a:t>
            </a:r>
            <a:r>
              <a:rPr lang="en-US" altLang="zh-CN" dirty="0">
                <a:ea typeface="宋体" charset="-122"/>
              </a:rPr>
              <a:t>(</a:t>
            </a:r>
            <a:r>
              <a:rPr lang="en-US" altLang="zh-CN" dirty="0" err="1">
                <a:ea typeface="宋体" charset="-122"/>
              </a:rPr>
              <a:t>CPoint</a:t>
            </a:r>
            <a:r>
              <a:rPr lang="en-US" altLang="zh-CN" dirty="0">
                <a:ea typeface="宋体" charset="-122"/>
              </a:rPr>
              <a:t>&amp; </a:t>
            </a:r>
            <a:r>
              <a:rPr lang="en-US" altLang="zh-CN" dirty="0" err="1">
                <a:ea typeface="宋体" charset="-122"/>
              </a:rPr>
              <a:t>a,CPoint</a:t>
            </a:r>
            <a:r>
              <a:rPr lang="en-US" altLang="zh-CN" dirty="0">
                <a:ea typeface="宋体" charset="-122"/>
              </a:rPr>
              <a:t>&amp; b){</a:t>
            </a:r>
          </a:p>
          <a:p>
            <a:r>
              <a:rPr lang="en-US" altLang="zh-CN" dirty="0">
                <a:ea typeface="宋体" charset="-122"/>
              </a:rPr>
              <a:t>      point=new </a:t>
            </a:r>
            <a:r>
              <a:rPr lang="en-US" altLang="zh-CN" dirty="0" err="1">
                <a:ea typeface="宋体" charset="-122"/>
              </a:rPr>
              <a:t>CPoint</a:t>
            </a:r>
            <a:r>
              <a:rPr lang="en-US" altLang="zh-CN" dirty="0">
                <a:ea typeface="宋体" charset="-122"/>
              </a:rPr>
              <a:t>[2];</a:t>
            </a:r>
          </a:p>
          <a:p>
            <a:r>
              <a:rPr lang="en-US" altLang="zh-CN" dirty="0">
                <a:ea typeface="宋体" charset="-122"/>
              </a:rPr>
              <a:t>      point[0]=a;</a:t>
            </a:r>
          </a:p>
          <a:p>
            <a:r>
              <a:rPr lang="en-US" altLang="zh-CN" dirty="0">
                <a:ea typeface="宋体" charset="-122"/>
              </a:rPr>
              <a:t>      point[1]=b;</a:t>
            </a:r>
          </a:p>
          <a:p>
            <a:r>
              <a:rPr lang="en-US" altLang="zh-CN" dirty="0">
                <a:ea typeface="宋体" charset="-122"/>
              </a:rPr>
              <a:t>  }</a:t>
            </a:r>
          </a:p>
          <a:p>
            <a:r>
              <a:rPr lang="en-US" altLang="zh-CN" dirty="0">
                <a:ea typeface="宋体" charset="-122"/>
              </a:rPr>
              <a:t>  </a:t>
            </a:r>
            <a:r>
              <a:rPr lang="en-US" altLang="zh-CN" dirty="0" err="1">
                <a:ea typeface="宋体" charset="-122"/>
              </a:rPr>
              <a:t>CCube</a:t>
            </a:r>
            <a:r>
              <a:rPr lang="en-US" altLang="zh-CN" dirty="0">
                <a:ea typeface="宋体" charset="-122"/>
              </a:rPr>
              <a:t>(</a:t>
            </a:r>
            <a:r>
              <a:rPr lang="en-US" altLang="zh-CN" dirty="0" err="1">
                <a:ea typeface="宋体" charset="-122"/>
              </a:rPr>
              <a:t>CCube</a:t>
            </a:r>
            <a:r>
              <a:rPr lang="en-US" altLang="zh-CN" dirty="0">
                <a:ea typeface="宋体" charset="-122"/>
              </a:rPr>
              <a:t>&amp; c){</a:t>
            </a:r>
          </a:p>
          <a:p>
            <a:r>
              <a:rPr lang="en-US" altLang="zh-CN" dirty="0">
                <a:ea typeface="宋体" charset="-122"/>
              </a:rPr>
              <a:t>      point=new </a:t>
            </a:r>
            <a:r>
              <a:rPr lang="en-US" altLang="zh-CN" dirty="0" err="1">
                <a:ea typeface="宋体" charset="-122"/>
              </a:rPr>
              <a:t>CPoint</a:t>
            </a:r>
            <a:r>
              <a:rPr lang="en-US" altLang="zh-CN" dirty="0">
                <a:ea typeface="宋体" charset="-122"/>
              </a:rPr>
              <a:t>[2];</a:t>
            </a:r>
          </a:p>
          <a:p>
            <a:r>
              <a:rPr lang="en-US" altLang="zh-CN" dirty="0">
                <a:ea typeface="宋体" charset="-122"/>
              </a:rPr>
              <a:t>      point[0]=</a:t>
            </a:r>
            <a:r>
              <a:rPr lang="en-US" altLang="zh-CN" dirty="0" err="1">
                <a:ea typeface="宋体" charset="-122"/>
              </a:rPr>
              <a:t>c.point</a:t>
            </a:r>
            <a:r>
              <a:rPr lang="en-US" altLang="zh-CN" dirty="0">
                <a:ea typeface="宋体" charset="-122"/>
              </a:rPr>
              <a:t>[0];</a:t>
            </a:r>
          </a:p>
          <a:p>
            <a:r>
              <a:rPr lang="en-US" altLang="zh-CN" dirty="0">
                <a:ea typeface="宋体" charset="-122"/>
              </a:rPr>
              <a:t>      point[1]=</a:t>
            </a:r>
            <a:r>
              <a:rPr lang="en-US" altLang="zh-CN" dirty="0" err="1">
                <a:ea typeface="宋体" charset="-122"/>
              </a:rPr>
              <a:t>c.point</a:t>
            </a:r>
            <a:r>
              <a:rPr lang="en-US" altLang="zh-CN" dirty="0">
                <a:ea typeface="宋体" charset="-122"/>
              </a:rPr>
              <a:t>[1];</a:t>
            </a:r>
          </a:p>
          <a:p>
            <a:r>
              <a:rPr lang="en-US" altLang="zh-CN" dirty="0">
                <a:ea typeface="宋体" charset="-122"/>
              </a:rPr>
              <a:t>  }</a:t>
            </a:r>
          </a:p>
          <a:p>
            <a:r>
              <a:rPr lang="en-US" altLang="zh-CN" dirty="0">
                <a:ea typeface="宋体" charset="-122"/>
              </a:rPr>
              <a:t>  ~</a:t>
            </a:r>
            <a:r>
              <a:rPr lang="en-US" altLang="zh-CN" dirty="0" err="1">
                <a:ea typeface="宋体" charset="-122"/>
              </a:rPr>
              <a:t>CCube</a:t>
            </a:r>
            <a:r>
              <a:rPr lang="en-US" altLang="zh-CN" dirty="0">
                <a:ea typeface="宋体" charset="-122"/>
              </a:rPr>
              <a:t>(){</a:t>
            </a:r>
          </a:p>
          <a:p>
            <a:r>
              <a:rPr lang="en-US" altLang="zh-CN" dirty="0">
                <a:ea typeface="宋体" charset="-122"/>
              </a:rPr>
              <a:t>     delete[] point;</a:t>
            </a:r>
          </a:p>
          <a:p>
            <a:r>
              <a:rPr lang="en-US" altLang="zh-CN" dirty="0">
                <a:ea typeface="宋体" charset="-122"/>
              </a:rPr>
              <a:t>  }</a:t>
            </a:r>
          </a:p>
          <a:p>
            <a:r>
              <a:rPr lang="en-US" altLang="zh-CN" dirty="0">
                <a:ea typeface="宋体" charset="-122"/>
              </a:rPr>
              <a:t>  friend int collide(</a:t>
            </a:r>
            <a:r>
              <a:rPr lang="en-US" altLang="zh-CN" dirty="0" err="1">
                <a:ea typeface="宋体" charset="-122"/>
              </a:rPr>
              <a:t>CCube</a:t>
            </a:r>
            <a:r>
              <a:rPr lang="en-US" altLang="zh-CN" dirty="0">
                <a:ea typeface="宋体" charset="-122"/>
              </a:rPr>
              <a:t>&amp; </a:t>
            </a:r>
            <a:r>
              <a:rPr lang="en-US" altLang="zh-CN" dirty="0" err="1">
                <a:ea typeface="宋体" charset="-122"/>
              </a:rPr>
              <a:t>r,CCube</a:t>
            </a:r>
            <a:r>
              <a:rPr lang="en-US" altLang="zh-CN" dirty="0">
                <a:ea typeface="宋体" charset="-122"/>
              </a:rPr>
              <a:t>&amp; r1);</a:t>
            </a:r>
          </a:p>
          <a:p>
            <a:endParaRPr lang="en-US" altLang="zh-CN" dirty="0">
              <a:ea typeface="宋体" charset="-122"/>
            </a:endParaRPr>
          </a:p>
          <a:p>
            <a:r>
              <a:rPr lang="en-US" altLang="zh-CN" dirty="0">
                <a:ea typeface="宋体" charset="-122"/>
              </a:rPr>
              <a:t>};</a:t>
            </a:r>
          </a:p>
          <a:p>
            <a:endParaRPr lang="en-US" altLang="zh-CN" dirty="0">
              <a:ea typeface="宋体" charset="-122"/>
            </a:endParaRPr>
          </a:p>
          <a:p>
            <a:r>
              <a:rPr lang="en-US" altLang="zh-CN" dirty="0">
                <a:ea typeface="宋体" charset="-122"/>
              </a:rPr>
              <a:t>int collide(</a:t>
            </a:r>
            <a:r>
              <a:rPr lang="en-US" altLang="zh-CN" dirty="0" err="1">
                <a:ea typeface="宋体" charset="-122"/>
              </a:rPr>
              <a:t>CCube</a:t>
            </a:r>
            <a:r>
              <a:rPr lang="en-US" altLang="zh-CN" dirty="0">
                <a:ea typeface="宋体" charset="-122"/>
              </a:rPr>
              <a:t>&amp; </a:t>
            </a:r>
            <a:r>
              <a:rPr lang="en-US" altLang="zh-CN" dirty="0" err="1">
                <a:ea typeface="宋体" charset="-122"/>
              </a:rPr>
              <a:t>r,CCube</a:t>
            </a:r>
            <a:r>
              <a:rPr lang="en-US" altLang="zh-CN" dirty="0">
                <a:ea typeface="宋体" charset="-122"/>
              </a:rPr>
              <a:t>&amp; r1){</a:t>
            </a:r>
          </a:p>
          <a:p>
            <a:r>
              <a:rPr lang="en-US" altLang="zh-CN" dirty="0">
                <a:ea typeface="宋体" charset="-122"/>
              </a:rPr>
              <a:t>      if(</a:t>
            </a:r>
            <a:r>
              <a:rPr lang="en-US" altLang="zh-CN" dirty="0" err="1">
                <a:ea typeface="宋体" charset="-122"/>
              </a:rPr>
              <a:t>r.point</a:t>
            </a:r>
            <a:r>
              <a:rPr lang="en-US" altLang="zh-CN" dirty="0">
                <a:ea typeface="宋体" charset="-122"/>
              </a:rPr>
              <a:t>[0].y&gt;r1.point[1].y ||</a:t>
            </a:r>
          </a:p>
          <a:p>
            <a:r>
              <a:rPr lang="en-US" altLang="zh-CN" dirty="0">
                <a:ea typeface="宋体" charset="-122"/>
              </a:rPr>
              <a:t>         </a:t>
            </a:r>
            <a:r>
              <a:rPr lang="en-US" altLang="zh-CN" dirty="0" err="1">
                <a:ea typeface="宋体" charset="-122"/>
              </a:rPr>
              <a:t>r.point</a:t>
            </a:r>
            <a:r>
              <a:rPr lang="en-US" altLang="zh-CN" dirty="0">
                <a:ea typeface="宋体" charset="-122"/>
              </a:rPr>
              <a:t>[1].y&lt;r1.point[0].y ||</a:t>
            </a:r>
          </a:p>
          <a:p>
            <a:r>
              <a:rPr lang="en-US" altLang="zh-CN" dirty="0">
                <a:ea typeface="宋体" charset="-122"/>
              </a:rPr>
              <a:t>         </a:t>
            </a:r>
            <a:r>
              <a:rPr lang="en-US" altLang="zh-CN" dirty="0" err="1">
                <a:ea typeface="宋体" charset="-122"/>
              </a:rPr>
              <a:t>r.point</a:t>
            </a:r>
            <a:r>
              <a:rPr lang="en-US" altLang="zh-CN" dirty="0">
                <a:ea typeface="宋体" charset="-122"/>
              </a:rPr>
              <a:t>[1].z&gt;r1.point[0].z ||</a:t>
            </a:r>
          </a:p>
          <a:p>
            <a:r>
              <a:rPr lang="en-US" altLang="zh-CN" dirty="0">
                <a:ea typeface="宋体" charset="-122"/>
              </a:rPr>
              <a:t>         </a:t>
            </a:r>
            <a:r>
              <a:rPr lang="en-US" altLang="zh-CN" dirty="0" err="1">
                <a:ea typeface="宋体" charset="-122"/>
              </a:rPr>
              <a:t>r.point</a:t>
            </a:r>
            <a:r>
              <a:rPr lang="en-US" altLang="zh-CN" dirty="0">
                <a:ea typeface="宋体" charset="-122"/>
              </a:rPr>
              <a:t>[0].z&lt;r1.point[1].z ||</a:t>
            </a:r>
          </a:p>
          <a:p>
            <a:r>
              <a:rPr lang="en-US" altLang="zh-CN" dirty="0">
                <a:ea typeface="宋体" charset="-122"/>
              </a:rPr>
              <a:t>         </a:t>
            </a:r>
            <a:r>
              <a:rPr lang="en-US" altLang="zh-CN" dirty="0" err="1">
                <a:ea typeface="宋体" charset="-122"/>
              </a:rPr>
              <a:t>r.point</a:t>
            </a:r>
            <a:r>
              <a:rPr lang="en-US" altLang="zh-CN" dirty="0">
                <a:ea typeface="宋体" charset="-122"/>
              </a:rPr>
              <a:t>[1].x&lt;r1.point[0].x ||</a:t>
            </a:r>
          </a:p>
          <a:p>
            <a:r>
              <a:rPr lang="en-US" altLang="zh-CN" dirty="0">
                <a:ea typeface="宋体" charset="-122"/>
              </a:rPr>
              <a:t>         </a:t>
            </a:r>
            <a:r>
              <a:rPr lang="en-US" altLang="zh-CN" dirty="0" err="1">
                <a:ea typeface="宋体" charset="-122"/>
              </a:rPr>
              <a:t>r.point</a:t>
            </a:r>
            <a:r>
              <a:rPr lang="en-US" altLang="zh-CN" dirty="0">
                <a:ea typeface="宋体" charset="-122"/>
              </a:rPr>
              <a:t>[0].x&gt;r1.point[1].x)</a:t>
            </a:r>
          </a:p>
          <a:p>
            <a:r>
              <a:rPr lang="en-US" altLang="zh-CN" dirty="0">
                <a:ea typeface="宋体" charset="-122"/>
              </a:rPr>
              <a:t>         return 0;</a:t>
            </a:r>
          </a:p>
          <a:p>
            <a:r>
              <a:rPr lang="en-US" altLang="zh-CN" dirty="0">
                <a:ea typeface="宋体" charset="-122"/>
              </a:rPr>
              <a:t>      else</a:t>
            </a:r>
          </a:p>
          <a:p>
            <a:r>
              <a:rPr lang="en-US" altLang="zh-CN" dirty="0">
                <a:ea typeface="宋体" charset="-122"/>
              </a:rPr>
              <a:t>         return 1;</a:t>
            </a:r>
          </a:p>
          <a:p>
            <a:r>
              <a:rPr lang="en-US" altLang="zh-CN" dirty="0">
                <a:ea typeface="宋体" charset="-122"/>
              </a:rPr>
              <a:t>}</a:t>
            </a:r>
          </a:p>
          <a:p>
            <a:endParaRPr lang="en-US" altLang="zh-CN" dirty="0">
              <a:ea typeface="宋体" charset="-122"/>
            </a:endParaRPr>
          </a:p>
          <a:p>
            <a:r>
              <a:rPr lang="en-US" altLang="zh-CN" dirty="0">
                <a:ea typeface="宋体" charset="-122"/>
              </a:rPr>
              <a:t>int main(){</a:t>
            </a:r>
          </a:p>
          <a:p>
            <a:r>
              <a:rPr lang="en-US" altLang="zh-CN" dirty="0">
                <a:ea typeface="宋体" charset="-122"/>
              </a:rPr>
              <a:t>    int t,x1,y1,z1,x2,y2,z2;</a:t>
            </a:r>
          </a:p>
          <a:p>
            <a:r>
              <a:rPr lang="en-US" altLang="zh-CN" dirty="0">
                <a:ea typeface="宋体" charset="-122"/>
              </a:rPr>
              <a:t>    </a:t>
            </a:r>
            <a:r>
              <a:rPr lang="en-US" altLang="zh-CN" dirty="0" err="1">
                <a:ea typeface="宋体" charset="-122"/>
              </a:rPr>
              <a:t>cin</a:t>
            </a:r>
            <a:r>
              <a:rPr lang="en-US" altLang="zh-CN" dirty="0">
                <a:ea typeface="宋体" charset="-122"/>
              </a:rPr>
              <a:t>&gt;&gt;t;</a:t>
            </a:r>
          </a:p>
          <a:p>
            <a:r>
              <a:rPr lang="en-US" altLang="zh-CN" dirty="0">
                <a:ea typeface="宋体" charset="-122"/>
              </a:rPr>
              <a:t>    while(t--){</a:t>
            </a:r>
          </a:p>
          <a:p>
            <a:r>
              <a:rPr lang="en-US" altLang="zh-CN" dirty="0">
                <a:ea typeface="宋体" charset="-122"/>
              </a:rPr>
              <a:t>        </a:t>
            </a:r>
            <a:r>
              <a:rPr lang="en-US" altLang="zh-CN" dirty="0" err="1">
                <a:ea typeface="宋体" charset="-122"/>
              </a:rPr>
              <a:t>cin</a:t>
            </a:r>
            <a:r>
              <a:rPr lang="en-US" altLang="zh-CN" dirty="0">
                <a:ea typeface="宋体" charset="-122"/>
              </a:rPr>
              <a:t>&gt;&gt;x1&gt;&gt;y1&gt;&gt;z1&gt;&gt;x2&gt;&gt;y2&gt;&gt;z2;</a:t>
            </a:r>
          </a:p>
          <a:p>
            <a:r>
              <a:rPr lang="en-US" altLang="zh-CN" dirty="0">
                <a:ea typeface="宋体" charset="-122"/>
              </a:rPr>
              <a:t>        </a:t>
            </a:r>
            <a:r>
              <a:rPr lang="en-US" altLang="zh-CN" dirty="0" err="1">
                <a:ea typeface="宋体" charset="-122"/>
              </a:rPr>
              <a:t>CPoint</a:t>
            </a:r>
            <a:r>
              <a:rPr lang="en-US" altLang="zh-CN" dirty="0">
                <a:ea typeface="宋体" charset="-122"/>
              </a:rPr>
              <a:t> a1(x1,y1,z1),b1(x2,y2,z2);</a:t>
            </a:r>
          </a:p>
          <a:p>
            <a:r>
              <a:rPr lang="en-US" altLang="zh-CN" dirty="0">
                <a:ea typeface="宋体" charset="-122"/>
              </a:rPr>
              <a:t>        </a:t>
            </a:r>
            <a:r>
              <a:rPr lang="en-US" altLang="zh-CN" dirty="0" err="1">
                <a:ea typeface="宋体" charset="-122"/>
              </a:rPr>
              <a:t>CCube</a:t>
            </a:r>
            <a:r>
              <a:rPr lang="en-US" altLang="zh-CN" dirty="0">
                <a:ea typeface="宋体" charset="-122"/>
              </a:rPr>
              <a:t> c1(a1,b1);</a:t>
            </a:r>
          </a:p>
          <a:p>
            <a:r>
              <a:rPr lang="en-US" altLang="zh-CN" dirty="0">
                <a:ea typeface="宋体" charset="-122"/>
              </a:rPr>
              <a:t>        </a:t>
            </a:r>
            <a:r>
              <a:rPr lang="en-US" altLang="zh-CN" dirty="0" err="1">
                <a:ea typeface="宋体" charset="-122"/>
              </a:rPr>
              <a:t>cin</a:t>
            </a:r>
            <a:r>
              <a:rPr lang="en-US" altLang="zh-CN" dirty="0">
                <a:ea typeface="宋体" charset="-122"/>
              </a:rPr>
              <a:t>&gt;&gt;x1&gt;&gt;y1&gt;&gt;z1&gt;&gt;x2&gt;&gt;y2&gt;&gt;z2;</a:t>
            </a:r>
          </a:p>
          <a:p>
            <a:r>
              <a:rPr lang="en-US" altLang="zh-CN" dirty="0">
                <a:ea typeface="宋体" charset="-122"/>
              </a:rPr>
              <a:t>        </a:t>
            </a:r>
            <a:r>
              <a:rPr lang="en-US" altLang="zh-CN" dirty="0" err="1">
                <a:ea typeface="宋体" charset="-122"/>
              </a:rPr>
              <a:t>CPoint</a:t>
            </a:r>
            <a:r>
              <a:rPr lang="en-US" altLang="zh-CN" dirty="0">
                <a:ea typeface="宋体" charset="-122"/>
              </a:rPr>
              <a:t> a2(x1,y1,z1),b2(x2,y2,z2);</a:t>
            </a:r>
          </a:p>
          <a:p>
            <a:r>
              <a:rPr lang="en-US" altLang="zh-CN" dirty="0">
                <a:ea typeface="宋体" charset="-122"/>
              </a:rPr>
              <a:t>        </a:t>
            </a:r>
            <a:r>
              <a:rPr lang="en-US" altLang="zh-CN" dirty="0" err="1">
                <a:ea typeface="宋体" charset="-122"/>
              </a:rPr>
              <a:t>CCube</a:t>
            </a:r>
            <a:r>
              <a:rPr lang="en-US" altLang="zh-CN" dirty="0">
                <a:ea typeface="宋体" charset="-122"/>
              </a:rPr>
              <a:t> c2(a2,b2);</a:t>
            </a:r>
          </a:p>
          <a:p>
            <a:r>
              <a:rPr lang="en-US" altLang="zh-CN" dirty="0">
                <a:ea typeface="宋体" charset="-122"/>
              </a:rPr>
              <a:t>        if(collide(c1,c2))</a:t>
            </a:r>
          </a:p>
          <a:p>
            <a:r>
              <a:rPr lang="en-US" altLang="zh-CN" dirty="0">
                <a:ea typeface="宋体" charset="-122"/>
              </a:rPr>
              <a:t>            </a:t>
            </a:r>
            <a:r>
              <a:rPr lang="en-US" altLang="zh-CN" dirty="0" err="1">
                <a:ea typeface="宋体" charset="-122"/>
              </a:rPr>
              <a:t>cout</a:t>
            </a:r>
            <a:r>
              <a:rPr lang="en-US" altLang="zh-CN" dirty="0">
                <a:ea typeface="宋体" charset="-122"/>
              </a:rPr>
              <a:t>&lt;&lt;"collide"&lt;&lt;</a:t>
            </a:r>
            <a:r>
              <a:rPr lang="en-US" altLang="zh-CN" dirty="0" err="1">
                <a:ea typeface="宋体" charset="-122"/>
              </a:rPr>
              <a:t>endl</a:t>
            </a:r>
            <a:r>
              <a:rPr lang="en-US" altLang="zh-CN" dirty="0">
                <a:ea typeface="宋体" charset="-122"/>
              </a:rPr>
              <a:t>;</a:t>
            </a:r>
          </a:p>
          <a:p>
            <a:r>
              <a:rPr lang="en-US" altLang="zh-CN" dirty="0">
                <a:ea typeface="宋体" charset="-122"/>
              </a:rPr>
              <a:t>        else</a:t>
            </a:r>
          </a:p>
          <a:p>
            <a:r>
              <a:rPr lang="en-US" altLang="zh-CN" dirty="0">
                <a:ea typeface="宋体" charset="-122"/>
              </a:rPr>
              <a:t>            </a:t>
            </a:r>
            <a:r>
              <a:rPr lang="en-US" altLang="zh-CN" dirty="0" err="1">
                <a:ea typeface="宋体" charset="-122"/>
              </a:rPr>
              <a:t>cout</a:t>
            </a:r>
            <a:r>
              <a:rPr lang="en-US" altLang="zh-CN" dirty="0">
                <a:ea typeface="宋体" charset="-122"/>
              </a:rPr>
              <a:t>&lt;&lt;"have distance"&lt;&lt;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r>
              <a:rPr lang="zh-CN" altLang="en-US" dirty="0">
                <a:ea typeface="宋体" charset="-122"/>
              </a:rPr>
              <a:t>测试数据：</a:t>
            </a:r>
          </a:p>
          <a:p>
            <a:r>
              <a:rPr lang="en-US" altLang="zh-CN" dirty="0">
                <a:ea typeface="宋体" charset="-122"/>
              </a:rPr>
              <a:t>2</a:t>
            </a:r>
          </a:p>
          <a:p>
            <a:r>
              <a:rPr lang="en-US" altLang="zh-CN" dirty="0">
                <a:ea typeface="宋体" charset="-122"/>
              </a:rPr>
              <a:t>7 7 10 10 10 7</a:t>
            </a:r>
          </a:p>
          <a:p>
            <a:r>
              <a:rPr lang="en-US" altLang="zh-CN" dirty="0">
                <a:ea typeface="宋体" charset="-122"/>
              </a:rPr>
              <a:t>7 8 12 11 12 8</a:t>
            </a:r>
          </a:p>
          <a:p>
            <a:r>
              <a:rPr lang="en-US" altLang="zh-CN" dirty="0">
                <a:ea typeface="宋体" charset="-122"/>
              </a:rPr>
              <a:t>-1 -1 8 6 6 1</a:t>
            </a:r>
          </a:p>
          <a:p>
            <a:r>
              <a:rPr lang="en-US" altLang="zh-CN" dirty="0">
                <a:ea typeface="宋体" charset="-122"/>
              </a:rPr>
              <a:t>-10 -10 10 -8 -8 8</a:t>
            </a:r>
          </a:p>
          <a:p>
            <a:endParaRPr lang="en-US" altLang="zh-CN" dirty="0">
              <a:ea typeface="宋体" charset="-122"/>
            </a:endParaRPr>
          </a:p>
          <a:p>
            <a:r>
              <a:rPr lang="zh-CN" altLang="en-US" dirty="0">
                <a:ea typeface="宋体" charset="-122"/>
              </a:rPr>
              <a:t>运行结果：</a:t>
            </a:r>
          </a:p>
          <a:p>
            <a:r>
              <a:rPr lang="en-US" altLang="zh-CN" dirty="0">
                <a:ea typeface="宋体" charset="-122"/>
              </a:rPr>
              <a:t>collide</a:t>
            </a:r>
          </a:p>
          <a:p>
            <a:r>
              <a:rPr lang="en-US" altLang="zh-CN" dirty="0">
                <a:ea typeface="宋体" charset="-122"/>
              </a:rPr>
              <a:t>have distance</a:t>
            </a:r>
          </a:p>
          <a:p>
            <a:endParaRPr lang="en-US" altLang="zh-CN" dirty="0">
              <a:ea typeface="宋体" charset="-122"/>
            </a:endParaRPr>
          </a:p>
          <a:p>
            <a:endParaRPr lang="en-US" altLang="zh-CN"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113</a:t>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114</a:t>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ea typeface="宋体" charset="-122"/>
              </a:rPr>
              <a:t>完整的程序：</a:t>
            </a:r>
            <a:endParaRPr lang="en-US" altLang="zh-CN" dirty="0">
              <a:ea typeface="宋体" charset="-122"/>
            </a:endParaRPr>
          </a:p>
          <a:p>
            <a:r>
              <a:rPr lang="en-US" altLang="zh-CN" dirty="0">
                <a:ea typeface="宋体" charset="-122"/>
              </a:rPr>
              <a:t>#include&lt;iostream&gt;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Cylinder</a:t>
            </a:r>
          </a:p>
          <a:p>
            <a:r>
              <a:rPr lang="en-US" altLang="zh-CN" dirty="0">
                <a:ea typeface="宋体" charset="-122"/>
              </a:rPr>
              <a:t>{</a:t>
            </a:r>
          </a:p>
          <a:p>
            <a:r>
              <a:rPr lang="en-US" altLang="zh-CN" dirty="0">
                <a:ea typeface="宋体" charset="-122"/>
              </a:rPr>
              <a:t>	double radius;</a:t>
            </a:r>
          </a:p>
          <a:p>
            <a:r>
              <a:rPr lang="en-US" altLang="zh-CN" dirty="0">
                <a:ea typeface="宋体" charset="-122"/>
              </a:rPr>
              <a:t>	double height;</a:t>
            </a:r>
          </a:p>
          <a:p>
            <a:r>
              <a:rPr lang="en-US" altLang="zh-CN" dirty="0">
                <a:ea typeface="宋体" charset="-122"/>
              </a:rPr>
              <a:t>public:</a:t>
            </a:r>
          </a:p>
          <a:p>
            <a:r>
              <a:rPr lang="en-US" altLang="zh-CN" dirty="0">
                <a:ea typeface="宋体" charset="-122"/>
              </a:rPr>
              <a:t>	Cylinder():radius(1),height(1){}</a:t>
            </a:r>
          </a:p>
          <a:p>
            <a:r>
              <a:rPr lang="en-US" altLang="zh-CN" dirty="0">
                <a:ea typeface="宋体" charset="-122"/>
              </a:rPr>
              <a:t>	Cylinder(double </a:t>
            </a:r>
            <a:r>
              <a:rPr lang="en-US" altLang="zh-CN" dirty="0" err="1">
                <a:ea typeface="宋体" charset="-122"/>
              </a:rPr>
              <a:t>r,double</a:t>
            </a:r>
            <a:r>
              <a:rPr lang="en-US" altLang="zh-CN" dirty="0">
                <a:ea typeface="宋体" charset="-122"/>
              </a:rPr>
              <a:t> h=2):radius(r),height(h){}</a:t>
            </a:r>
          </a:p>
          <a:p>
            <a:r>
              <a:rPr lang="en-US" altLang="zh-CN" dirty="0">
                <a:ea typeface="宋体" charset="-122"/>
              </a:rPr>
              <a:t>	void </a:t>
            </a:r>
            <a:r>
              <a:rPr lang="en-US" altLang="zh-CN" dirty="0" err="1">
                <a:ea typeface="宋体" charset="-122"/>
              </a:rPr>
              <a:t>setRadius</a:t>
            </a:r>
            <a:r>
              <a:rPr lang="en-US" altLang="zh-CN" dirty="0">
                <a:ea typeface="宋体" charset="-122"/>
              </a:rPr>
              <a:t>(double r){radius=r;}</a:t>
            </a:r>
          </a:p>
          <a:p>
            <a:r>
              <a:rPr lang="en-US" altLang="zh-CN" dirty="0">
                <a:ea typeface="宋体" charset="-122"/>
              </a:rPr>
              <a:t>	void </a:t>
            </a:r>
            <a:r>
              <a:rPr lang="en-US" altLang="zh-CN" dirty="0" err="1">
                <a:ea typeface="宋体" charset="-122"/>
              </a:rPr>
              <a:t>setHeight</a:t>
            </a:r>
            <a:r>
              <a:rPr lang="en-US" altLang="zh-CN" dirty="0">
                <a:ea typeface="宋体" charset="-122"/>
              </a:rPr>
              <a:t>(double h){height=h;}</a:t>
            </a:r>
          </a:p>
          <a:p>
            <a:r>
              <a:rPr lang="en-US" altLang="zh-CN" dirty="0">
                <a:ea typeface="宋体" charset="-122"/>
              </a:rPr>
              <a:t>	void display(){ </a:t>
            </a:r>
            <a:r>
              <a:rPr lang="en-US" altLang="zh-CN" dirty="0" err="1">
                <a:ea typeface="宋体" charset="-122"/>
              </a:rPr>
              <a:t>cout</a:t>
            </a:r>
            <a:r>
              <a:rPr lang="en-US" altLang="zh-CN" dirty="0">
                <a:ea typeface="宋体" charset="-122"/>
              </a:rPr>
              <a:t>&lt;&lt;"radius="&lt;&lt;radius&lt;&lt;",height="&lt;&lt;height&lt;&lt;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	friend class A;</a:t>
            </a:r>
          </a:p>
          <a:p>
            <a:r>
              <a:rPr lang="en-US" altLang="zh-CN" dirty="0">
                <a:ea typeface="宋体" charset="-122"/>
              </a:rPr>
              <a:t>};</a:t>
            </a:r>
          </a:p>
          <a:p>
            <a:endParaRPr lang="en-US" altLang="zh-CN" dirty="0">
              <a:ea typeface="宋体" charset="-122"/>
            </a:endParaRPr>
          </a:p>
          <a:p>
            <a:r>
              <a:rPr lang="en-US" altLang="zh-CN" dirty="0">
                <a:ea typeface="宋体" charset="-122"/>
              </a:rPr>
              <a:t>class A</a:t>
            </a:r>
          </a:p>
          <a:p>
            <a:r>
              <a:rPr lang="en-US" altLang="zh-CN" dirty="0">
                <a:ea typeface="宋体" charset="-122"/>
              </a:rPr>
              <a:t>{	public:</a:t>
            </a:r>
          </a:p>
          <a:p>
            <a:r>
              <a:rPr lang="en-US" altLang="zh-CN" dirty="0">
                <a:ea typeface="宋体" charset="-122"/>
              </a:rPr>
              <a:t>	A(){}</a:t>
            </a:r>
          </a:p>
          <a:p>
            <a:r>
              <a:rPr lang="en-US" altLang="zh-CN" dirty="0">
                <a:ea typeface="宋体" charset="-122"/>
              </a:rPr>
              <a:t>	void </a:t>
            </a:r>
            <a:r>
              <a:rPr lang="en-US" altLang="zh-CN" dirty="0" err="1">
                <a:ea typeface="宋体" charset="-122"/>
              </a:rPr>
              <a:t>changeCylinder</a:t>
            </a:r>
            <a:r>
              <a:rPr lang="en-US" altLang="zh-CN" dirty="0">
                <a:ea typeface="宋体" charset="-122"/>
              </a:rPr>
              <a:t>(Cylinder &amp;</a:t>
            </a:r>
            <a:r>
              <a:rPr lang="en-US" altLang="zh-CN" dirty="0" err="1">
                <a:ea typeface="宋体" charset="-122"/>
              </a:rPr>
              <a:t>c,double</a:t>
            </a:r>
            <a:r>
              <a:rPr lang="en-US" altLang="zh-CN" dirty="0">
                <a:ea typeface="宋体" charset="-122"/>
              </a:rPr>
              <a:t> </a:t>
            </a:r>
            <a:r>
              <a:rPr lang="en-US" altLang="zh-CN" dirty="0" err="1">
                <a:ea typeface="宋体" charset="-122"/>
              </a:rPr>
              <a:t>r,double</a:t>
            </a:r>
            <a:r>
              <a:rPr lang="en-US" altLang="zh-CN" dirty="0">
                <a:ea typeface="宋体" charset="-122"/>
              </a:rPr>
              <a:t> h){  </a:t>
            </a:r>
          </a:p>
          <a:p>
            <a:r>
              <a:rPr lang="en-US" altLang="zh-CN" dirty="0">
                <a:ea typeface="宋体" charset="-122"/>
              </a:rPr>
              <a:t>	    </a:t>
            </a:r>
            <a:r>
              <a:rPr lang="en-US" altLang="zh-CN" dirty="0" err="1">
                <a:ea typeface="宋体" charset="-122"/>
              </a:rPr>
              <a:t>c.height</a:t>
            </a:r>
            <a:r>
              <a:rPr lang="en-US" altLang="zh-CN" dirty="0">
                <a:ea typeface="宋体" charset="-122"/>
              </a:rPr>
              <a:t>=</a:t>
            </a:r>
            <a:r>
              <a:rPr lang="en-US" altLang="zh-CN" dirty="0" err="1">
                <a:ea typeface="宋体" charset="-122"/>
              </a:rPr>
              <a:t>h;c.radius</a:t>
            </a:r>
            <a:r>
              <a:rPr lang="en-US" altLang="zh-CN" dirty="0">
                <a:ea typeface="宋体" charset="-122"/>
              </a:rPr>
              <a:t>=r;</a:t>
            </a:r>
          </a:p>
          <a:p>
            <a:r>
              <a:rPr lang="en-US" altLang="zh-CN" dirty="0">
                <a:ea typeface="宋体" charset="-122"/>
              </a:rPr>
              <a:t>    }</a:t>
            </a:r>
          </a:p>
          <a:p>
            <a:r>
              <a:rPr lang="en-US" altLang="zh-CN" dirty="0">
                <a:ea typeface="宋体" charset="-122"/>
              </a:rPr>
              <a:t>	void display(Cylinder &amp;c){</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c.height</a:t>
            </a:r>
            <a:r>
              <a:rPr lang="en-US" altLang="zh-CN" dirty="0">
                <a:ea typeface="宋体" charset="-122"/>
              </a:rPr>
              <a:t>&lt;&lt;" "&lt;&lt;</a:t>
            </a:r>
            <a:r>
              <a:rPr lang="en-US" altLang="zh-CN" dirty="0" err="1">
                <a:ea typeface="宋体" charset="-122"/>
              </a:rPr>
              <a:t>c.radius</a:t>
            </a:r>
            <a:r>
              <a:rPr lang="en-US" altLang="zh-CN" dirty="0">
                <a:ea typeface="宋体" charset="-122"/>
              </a:rPr>
              <a:t>&lt;&lt;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r>
              <a:rPr lang="en-US" altLang="zh-CN" dirty="0">
                <a:ea typeface="宋体" charset="-122"/>
              </a:rPr>
              <a:t>int main()</a:t>
            </a:r>
          </a:p>
          <a:p>
            <a:r>
              <a:rPr lang="en-US" altLang="zh-CN" dirty="0">
                <a:ea typeface="宋体" charset="-122"/>
              </a:rPr>
              <a:t>{</a:t>
            </a:r>
          </a:p>
          <a:p>
            <a:r>
              <a:rPr lang="en-US" altLang="zh-CN" dirty="0">
                <a:ea typeface="宋体" charset="-122"/>
              </a:rPr>
              <a:t>	Cylinder c(1,2);</a:t>
            </a:r>
          </a:p>
          <a:p>
            <a:r>
              <a:rPr lang="en-US" altLang="zh-CN" dirty="0">
                <a:ea typeface="宋体" charset="-122"/>
              </a:rPr>
              <a:t>	</a:t>
            </a:r>
            <a:r>
              <a:rPr lang="en-US" altLang="zh-CN" dirty="0" err="1">
                <a:ea typeface="宋体" charset="-122"/>
              </a:rPr>
              <a:t>c.display</a:t>
            </a:r>
            <a:r>
              <a:rPr lang="en-US" altLang="zh-CN" dirty="0">
                <a:ea typeface="宋体" charset="-122"/>
              </a:rPr>
              <a:t>();</a:t>
            </a:r>
          </a:p>
          <a:p>
            <a:r>
              <a:rPr lang="en-US" altLang="zh-CN" dirty="0">
                <a:ea typeface="宋体" charset="-122"/>
              </a:rPr>
              <a:t>	</a:t>
            </a:r>
            <a:r>
              <a:rPr lang="en-US" altLang="zh-CN" dirty="0" err="1">
                <a:ea typeface="宋体" charset="-122"/>
              </a:rPr>
              <a:t>c.setHeight</a:t>
            </a:r>
            <a:r>
              <a:rPr lang="en-US" altLang="zh-CN" dirty="0">
                <a:ea typeface="宋体" charset="-122"/>
              </a:rPr>
              <a:t>(10);</a:t>
            </a:r>
          </a:p>
          <a:p>
            <a:r>
              <a:rPr lang="en-US" altLang="zh-CN" dirty="0">
                <a:ea typeface="宋体" charset="-122"/>
              </a:rPr>
              <a:t>	</a:t>
            </a:r>
            <a:r>
              <a:rPr lang="en-US" altLang="zh-CN" dirty="0" err="1">
                <a:ea typeface="宋体" charset="-122"/>
              </a:rPr>
              <a:t>c.setRadius</a:t>
            </a:r>
            <a:r>
              <a:rPr lang="en-US" altLang="zh-CN" dirty="0">
                <a:ea typeface="宋体" charset="-122"/>
              </a:rPr>
              <a:t>(8);</a:t>
            </a:r>
          </a:p>
          <a:p>
            <a:r>
              <a:rPr lang="en-US" altLang="zh-CN" dirty="0">
                <a:ea typeface="宋体" charset="-122"/>
              </a:rPr>
              <a:t>	</a:t>
            </a:r>
            <a:r>
              <a:rPr lang="en-US" altLang="zh-CN" dirty="0" err="1">
                <a:ea typeface="宋体" charset="-122"/>
              </a:rPr>
              <a:t>c.display</a:t>
            </a:r>
            <a:r>
              <a:rPr lang="en-US" altLang="zh-CN" dirty="0">
                <a:ea typeface="宋体" charset="-122"/>
              </a:rPr>
              <a:t>();</a:t>
            </a:r>
          </a:p>
          <a:p>
            <a:r>
              <a:rPr lang="en-US" altLang="zh-CN" dirty="0">
                <a:ea typeface="宋体" charset="-122"/>
              </a:rPr>
              <a:t>	A </a:t>
            </a:r>
            <a:r>
              <a:rPr lang="en-US" altLang="zh-CN" dirty="0" err="1">
                <a:ea typeface="宋体" charset="-122"/>
              </a:rPr>
              <a:t>a</a:t>
            </a:r>
            <a:r>
              <a:rPr lang="en-US" altLang="zh-CN" dirty="0">
                <a:ea typeface="宋体" charset="-122"/>
              </a:rPr>
              <a:t>;</a:t>
            </a:r>
          </a:p>
          <a:p>
            <a:r>
              <a:rPr lang="en-US" altLang="zh-CN" dirty="0">
                <a:ea typeface="宋体" charset="-122"/>
              </a:rPr>
              <a:t>	</a:t>
            </a:r>
            <a:r>
              <a:rPr lang="en-US" altLang="zh-CN" dirty="0" err="1">
                <a:ea typeface="宋体" charset="-122"/>
              </a:rPr>
              <a:t>a.changeCylinder</a:t>
            </a:r>
            <a:r>
              <a:rPr lang="en-US" altLang="zh-CN" dirty="0">
                <a:ea typeface="宋体" charset="-122"/>
              </a:rPr>
              <a:t>(c,100,200);</a:t>
            </a:r>
          </a:p>
          <a:p>
            <a:r>
              <a:rPr lang="en-US" altLang="zh-CN" dirty="0">
                <a:ea typeface="宋体" charset="-122"/>
              </a:rPr>
              <a:t>	</a:t>
            </a:r>
            <a:r>
              <a:rPr lang="en-US" altLang="zh-CN" dirty="0" err="1">
                <a:ea typeface="宋体" charset="-122"/>
              </a:rPr>
              <a:t>a.display</a:t>
            </a:r>
            <a:r>
              <a:rPr lang="en-US" altLang="zh-CN" dirty="0">
                <a:ea typeface="宋体" charset="-122"/>
              </a:rPr>
              <a:t>(c);</a:t>
            </a:r>
          </a:p>
          <a:p>
            <a:r>
              <a:rPr lang="en-US" altLang="zh-CN" dirty="0">
                <a:ea typeface="宋体" charset="-122"/>
              </a:rPr>
              <a:t>	return 1;</a:t>
            </a:r>
          </a:p>
          <a:p>
            <a:r>
              <a:rPr lang="en-US" altLang="zh-CN" dirty="0">
                <a:ea typeface="宋体" charset="-122"/>
              </a:rPr>
              <a:t>}</a:t>
            </a:r>
          </a:p>
          <a:p>
            <a:endParaRPr lang="en-US" altLang="zh-CN" dirty="0">
              <a:ea typeface="宋体" charset="-122"/>
            </a:endParaRPr>
          </a:p>
          <a:p>
            <a:endParaRPr lang="en-US" altLang="zh-CN" dirty="0">
              <a:ea typeface="宋体" charset="-122"/>
            </a:endParaRPr>
          </a:p>
          <a:p>
            <a:r>
              <a:rPr lang="en-US" altLang="zh-CN" dirty="0">
                <a:ea typeface="宋体" charset="-122"/>
              </a:rPr>
              <a:t>/////////////////////////////////////////////</a:t>
            </a:r>
          </a:p>
          <a:p>
            <a:r>
              <a:rPr lang="zh-CN" altLang="en-US" dirty="0">
                <a:ea typeface="宋体" charset="-122"/>
              </a:rPr>
              <a:t>不用友元类，改写程序：</a:t>
            </a:r>
            <a:endParaRPr lang="en-US" altLang="zh-CN" dirty="0">
              <a:ea typeface="宋体" charset="-122"/>
            </a:endParaRPr>
          </a:p>
          <a:p>
            <a:r>
              <a:rPr lang="en-US" altLang="zh-CN" dirty="0">
                <a:ea typeface="宋体" charset="-122"/>
              </a:rPr>
              <a:t>#include&lt;iostream&gt;</a:t>
            </a:r>
          </a:p>
          <a:p>
            <a:r>
              <a:rPr lang="en-US" altLang="zh-CN" dirty="0">
                <a:ea typeface="宋体" charset="-122"/>
              </a:rPr>
              <a:t>using namespace std;</a:t>
            </a:r>
          </a:p>
          <a:p>
            <a:r>
              <a:rPr lang="en-US" altLang="zh-CN" dirty="0">
                <a:ea typeface="宋体" charset="-122"/>
              </a:rPr>
              <a:t>class Cylinder</a:t>
            </a:r>
          </a:p>
          <a:p>
            <a:r>
              <a:rPr lang="en-US" altLang="zh-CN" dirty="0">
                <a:ea typeface="宋体" charset="-122"/>
              </a:rPr>
              <a:t>{</a:t>
            </a:r>
          </a:p>
          <a:p>
            <a:r>
              <a:rPr lang="en-US" altLang="zh-CN" dirty="0">
                <a:ea typeface="宋体" charset="-122"/>
              </a:rPr>
              <a:t>	double radius;</a:t>
            </a:r>
          </a:p>
          <a:p>
            <a:r>
              <a:rPr lang="en-US" altLang="zh-CN" dirty="0">
                <a:ea typeface="宋体" charset="-122"/>
              </a:rPr>
              <a:t>	double height;</a:t>
            </a:r>
          </a:p>
          <a:p>
            <a:r>
              <a:rPr lang="en-US" altLang="zh-CN" dirty="0">
                <a:ea typeface="宋体" charset="-122"/>
              </a:rPr>
              <a:t>public:</a:t>
            </a:r>
          </a:p>
          <a:p>
            <a:r>
              <a:rPr lang="en-US" altLang="zh-CN" dirty="0">
                <a:ea typeface="宋体" charset="-122"/>
              </a:rPr>
              <a:t>	Cylinder():radius(1),height(1){}</a:t>
            </a:r>
          </a:p>
          <a:p>
            <a:r>
              <a:rPr lang="en-US" altLang="zh-CN" dirty="0">
                <a:ea typeface="宋体" charset="-122"/>
              </a:rPr>
              <a:t>	Cylinder(double </a:t>
            </a:r>
            <a:r>
              <a:rPr lang="en-US" altLang="zh-CN" dirty="0" err="1">
                <a:ea typeface="宋体" charset="-122"/>
              </a:rPr>
              <a:t>r,double</a:t>
            </a:r>
            <a:r>
              <a:rPr lang="en-US" altLang="zh-CN" dirty="0">
                <a:ea typeface="宋体" charset="-122"/>
              </a:rPr>
              <a:t> h=2):radius(r),height(h){}</a:t>
            </a:r>
          </a:p>
          <a:p>
            <a:r>
              <a:rPr lang="en-US" altLang="zh-CN" dirty="0">
                <a:ea typeface="宋体" charset="-122"/>
              </a:rPr>
              <a:t>	void </a:t>
            </a:r>
            <a:r>
              <a:rPr lang="en-US" altLang="zh-CN" dirty="0" err="1">
                <a:ea typeface="宋体" charset="-122"/>
              </a:rPr>
              <a:t>setRadius</a:t>
            </a:r>
            <a:r>
              <a:rPr lang="en-US" altLang="zh-CN" dirty="0">
                <a:ea typeface="宋体" charset="-122"/>
              </a:rPr>
              <a:t>(double r){radius=r;}</a:t>
            </a:r>
          </a:p>
          <a:p>
            <a:r>
              <a:rPr lang="en-US" altLang="zh-CN" dirty="0">
                <a:ea typeface="宋体" charset="-122"/>
              </a:rPr>
              <a:t>	void </a:t>
            </a:r>
            <a:r>
              <a:rPr lang="en-US" altLang="zh-CN" dirty="0" err="1">
                <a:ea typeface="宋体" charset="-122"/>
              </a:rPr>
              <a:t>setHeight</a:t>
            </a:r>
            <a:r>
              <a:rPr lang="en-US" altLang="zh-CN" dirty="0">
                <a:ea typeface="宋体" charset="-122"/>
              </a:rPr>
              <a:t>(double h){height=h;}</a:t>
            </a:r>
          </a:p>
          <a:p>
            <a:r>
              <a:rPr lang="en-US" altLang="zh-CN" dirty="0">
                <a:ea typeface="宋体" charset="-122"/>
              </a:rPr>
              <a:t>	void display()</a:t>
            </a:r>
          </a:p>
          <a:p>
            <a:r>
              <a:rPr lang="en-US" altLang="zh-CN" dirty="0">
                <a:ea typeface="宋体" charset="-122"/>
              </a:rPr>
              <a:t>	{	</a:t>
            </a:r>
            <a:r>
              <a:rPr lang="en-US" altLang="zh-CN" dirty="0" err="1">
                <a:ea typeface="宋体" charset="-122"/>
              </a:rPr>
              <a:t>cout</a:t>
            </a:r>
            <a:r>
              <a:rPr lang="en-US" altLang="zh-CN" dirty="0">
                <a:ea typeface="宋体" charset="-122"/>
              </a:rPr>
              <a:t>&lt;&lt;"radius="&lt;&lt;radius&lt;&lt;",height="&lt;&lt;height&lt;&lt;</a:t>
            </a:r>
            <a:r>
              <a:rPr lang="en-US" altLang="zh-CN" dirty="0" err="1">
                <a:ea typeface="宋体" charset="-122"/>
              </a:rPr>
              <a:t>endl</a:t>
            </a:r>
            <a:r>
              <a:rPr lang="en-US" altLang="zh-CN" dirty="0">
                <a:ea typeface="宋体" charset="-122"/>
              </a:rPr>
              <a:t>;}</a:t>
            </a:r>
          </a:p>
          <a:p>
            <a:r>
              <a:rPr lang="en-US" altLang="zh-CN" dirty="0">
                <a:ea typeface="宋体" charset="-122"/>
              </a:rPr>
              <a:t>	double </a:t>
            </a:r>
            <a:r>
              <a:rPr lang="en-US" altLang="zh-CN" dirty="0" err="1">
                <a:ea typeface="宋体" charset="-122"/>
              </a:rPr>
              <a:t>getRadius</a:t>
            </a:r>
            <a:r>
              <a:rPr lang="en-US" altLang="zh-CN" dirty="0">
                <a:ea typeface="宋体" charset="-122"/>
              </a:rPr>
              <a:t>(){return radius;}</a:t>
            </a:r>
          </a:p>
          <a:p>
            <a:r>
              <a:rPr lang="en-US" altLang="zh-CN" dirty="0">
                <a:ea typeface="宋体" charset="-122"/>
              </a:rPr>
              <a:t>	double </a:t>
            </a:r>
            <a:r>
              <a:rPr lang="en-US" altLang="zh-CN" dirty="0" err="1">
                <a:ea typeface="宋体" charset="-122"/>
              </a:rPr>
              <a:t>getHeight</a:t>
            </a:r>
            <a:r>
              <a:rPr lang="en-US" altLang="zh-CN" dirty="0">
                <a:ea typeface="宋体" charset="-122"/>
              </a:rPr>
              <a:t>(){return height;}</a:t>
            </a:r>
          </a:p>
          <a:p>
            <a:r>
              <a:rPr lang="en-US" altLang="zh-CN" dirty="0">
                <a:ea typeface="宋体" charset="-122"/>
              </a:rPr>
              <a:t>};</a:t>
            </a:r>
          </a:p>
          <a:p>
            <a:endParaRPr lang="en-US" altLang="zh-CN" dirty="0">
              <a:ea typeface="宋体" charset="-122"/>
            </a:endParaRPr>
          </a:p>
          <a:p>
            <a:r>
              <a:rPr lang="en-US" altLang="zh-CN" dirty="0">
                <a:ea typeface="宋体" charset="-122"/>
              </a:rPr>
              <a:t>class A</a:t>
            </a:r>
          </a:p>
          <a:p>
            <a:r>
              <a:rPr lang="en-US" altLang="zh-CN" dirty="0">
                <a:ea typeface="宋体" charset="-122"/>
              </a:rPr>
              <a:t>{	public:</a:t>
            </a:r>
          </a:p>
          <a:p>
            <a:r>
              <a:rPr lang="en-US" altLang="zh-CN" dirty="0">
                <a:ea typeface="宋体" charset="-122"/>
              </a:rPr>
              <a:t>	A(){}</a:t>
            </a:r>
          </a:p>
          <a:p>
            <a:r>
              <a:rPr lang="en-US" altLang="zh-CN" dirty="0">
                <a:ea typeface="宋体" charset="-122"/>
              </a:rPr>
              <a:t>	void </a:t>
            </a:r>
            <a:r>
              <a:rPr lang="en-US" altLang="zh-CN" dirty="0" err="1">
                <a:ea typeface="宋体" charset="-122"/>
              </a:rPr>
              <a:t>changeCylinder</a:t>
            </a:r>
            <a:r>
              <a:rPr lang="en-US" altLang="zh-CN" dirty="0">
                <a:ea typeface="宋体" charset="-122"/>
              </a:rPr>
              <a:t>(Cylinder &amp;</a:t>
            </a:r>
            <a:r>
              <a:rPr lang="en-US" altLang="zh-CN" dirty="0" err="1">
                <a:ea typeface="宋体" charset="-122"/>
              </a:rPr>
              <a:t>c,double</a:t>
            </a:r>
            <a:r>
              <a:rPr lang="en-US" altLang="zh-CN" dirty="0">
                <a:ea typeface="宋体" charset="-122"/>
              </a:rPr>
              <a:t> </a:t>
            </a:r>
            <a:r>
              <a:rPr lang="en-US" altLang="zh-CN" dirty="0" err="1">
                <a:ea typeface="宋体" charset="-122"/>
              </a:rPr>
              <a:t>r,double</a:t>
            </a:r>
            <a:r>
              <a:rPr lang="en-US" altLang="zh-CN" dirty="0">
                <a:ea typeface="宋体" charset="-122"/>
              </a:rPr>
              <a:t> h){</a:t>
            </a:r>
          </a:p>
          <a:p>
            <a:r>
              <a:rPr lang="en-US" altLang="zh-CN" dirty="0">
                <a:ea typeface="宋体" charset="-122"/>
              </a:rPr>
              <a:t>	    </a:t>
            </a:r>
            <a:r>
              <a:rPr lang="en-US" altLang="zh-CN" dirty="0" err="1">
                <a:ea typeface="宋体" charset="-122"/>
              </a:rPr>
              <a:t>c.setHeight</a:t>
            </a:r>
            <a:r>
              <a:rPr lang="en-US" altLang="zh-CN" dirty="0">
                <a:ea typeface="宋体" charset="-122"/>
              </a:rPr>
              <a:t>(h);</a:t>
            </a:r>
          </a:p>
          <a:p>
            <a:r>
              <a:rPr lang="en-US" altLang="zh-CN" dirty="0">
                <a:ea typeface="宋体" charset="-122"/>
              </a:rPr>
              <a:t>	    </a:t>
            </a:r>
            <a:r>
              <a:rPr lang="en-US" altLang="zh-CN" dirty="0" err="1">
                <a:ea typeface="宋体" charset="-122"/>
              </a:rPr>
              <a:t>c.setRadius</a:t>
            </a:r>
            <a:r>
              <a:rPr lang="en-US" altLang="zh-CN" dirty="0">
                <a:ea typeface="宋体" charset="-122"/>
              </a:rPr>
              <a:t>(r);</a:t>
            </a:r>
          </a:p>
          <a:p>
            <a:r>
              <a:rPr lang="en-US" altLang="zh-CN" dirty="0">
                <a:ea typeface="宋体" charset="-122"/>
              </a:rPr>
              <a:t>	}</a:t>
            </a:r>
          </a:p>
          <a:p>
            <a:r>
              <a:rPr lang="en-US" altLang="zh-CN" dirty="0">
                <a:ea typeface="宋体" charset="-122"/>
              </a:rPr>
              <a:t>	void display(Cylinder &amp;c){</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c.getHeight</a:t>
            </a:r>
            <a:r>
              <a:rPr lang="en-US" altLang="zh-CN" dirty="0">
                <a:ea typeface="宋体" charset="-122"/>
              </a:rPr>
              <a:t>()&lt;&lt;" "&lt;&lt;</a:t>
            </a:r>
            <a:r>
              <a:rPr lang="en-US" altLang="zh-CN" dirty="0" err="1">
                <a:ea typeface="宋体" charset="-122"/>
              </a:rPr>
              <a:t>c.getRadius</a:t>
            </a:r>
            <a:r>
              <a:rPr lang="en-US" altLang="zh-CN" dirty="0">
                <a:ea typeface="宋体" charset="-122"/>
              </a:rPr>
              <a:t>()&lt;&lt;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r>
              <a:rPr lang="en-US" altLang="zh-CN" dirty="0">
                <a:ea typeface="宋体" charset="-122"/>
              </a:rPr>
              <a:t>int main()</a:t>
            </a:r>
          </a:p>
          <a:p>
            <a:r>
              <a:rPr lang="en-US" altLang="zh-CN" dirty="0">
                <a:ea typeface="宋体" charset="-122"/>
              </a:rPr>
              <a:t>{</a:t>
            </a:r>
          </a:p>
          <a:p>
            <a:r>
              <a:rPr lang="en-US" altLang="zh-CN" dirty="0">
                <a:ea typeface="宋体" charset="-122"/>
              </a:rPr>
              <a:t>	Cylinder c(1,2);</a:t>
            </a:r>
          </a:p>
          <a:p>
            <a:r>
              <a:rPr lang="en-US" altLang="zh-CN" dirty="0">
                <a:ea typeface="宋体" charset="-122"/>
              </a:rPr>
              <a:t>	</a:t>
            </a:r>
            <a:r>
              <a:rPr lang="en-US" altLang="zh-CN" dirty="0" err="1">
                <a:ea typeface="宋体" charset="-122"/>
              </a:rPr>
              <a:t>c.display</a:t>
            </a:r>
            <a:r>
              <a:rPr lang="en-US" altLang="zh-CN" dirty="0">
                <a:ea typeface="宋体" charset="-122"/>
              </a:rPr>
              <a:t>();</a:t>
            </a:r>
          </a:p>
          <a:p>
            <a:r>
              <a:rPr lang="en-US" altLang="zh-CN" dirty="0">
                <a:ea typeface="宋体" charset="-122"/>
              </a:rPr>
              <a:t>	</a:t>
            </a:r>
            <a:r>
              <a:rPr lang="en-US" altLang="zh-CN" dirty="0" err="1">
                <a:ea typeface="宋体" charset="-122"/>
              </a:rPr>
              <a:t>c.setHeight</a:t>
            </a:r>
            <a:r>
              <a:rPr lang="en-US" altLang="zh-CN" dirty="0">
                <a:ea typeface="宋体" charset="-122"/>
              </a:rPr>
              <a:t>(10);</a:t>
            </a:r>
          </a:p>
          <a:p>
            <a:r>
              <a:rPr lang="en-US" altLang="zh-CN" dirty="0">
                <a:ea typeface="宋体" charset="-122"/>
              </a:rPr>
              <a:t>	</a:t>
            </a:r>
            <a:r>
              <a:rPr lang="en-US" altLang="zh-CN" dirty="0" err="1">
                <a:ea typeface="宋体" charset="-122"/>
              </a:rPr>
              <a:t>c.setRadius</a:t>
            </a:r>
            <a:r>
              <a:rPr lang="en-US" altLang="zh-CN" dirty="0">
                <a:ea typeface="宋体" charset="-122"/>
              </a:rPr>
              <a:t>(8);</a:t>
            </a:r>
          </a:p>
          <a:p>
            <a:r>
              <a:rPr lang="en-US" altLang="zh-CN" dirty="0">
                <a:ea typeface="宋体" charset="-122"/>
              </a:rPr>
              <a:t>	</a:t>
            </a:r>
            <a:r>
              <a:rPr lang="en-US" altLang="zh-CN" dirty="0" err="1">
                <a:ea typeface="宋体" charset="-122"/>
              </a:rPr>
              <a:t>c.display</a:t>
            </a:r>
            <a:r>
              <a:rPr lang="en-US" altLang="zh-CN" dirty="0">
                <a:ea typeface="宋体" charset="-122"/>
              </a:rPr>
              <a:t>();</a:t>
            </a:r>
          </a:p>
          <a:p>
            <a:r>
              <a:rPr lang="en-US" altLang="zh-CN" dirty="0">
                <a:ea typeface="宋体" charset="-122"/>
              </a:rPr>
              <a:t>	A </a:t>
            </a:r>
            <a:r>
              <a:rPr lang="en-US" altLang="zh-CN" dirty="0" err="1">
                <a:ea typeface="宋体" charset="-122"/>
              </a:rPr>
              <a:t>a</a:t>
            </a:r>
            <a:r>
              <a:rPr lang="en-US" altLang="zh-CN" dirty="0">
                <a:ea typeface="宋体" charset="-122"/>
              </a:rPr>
              <a:t>;</a:t>
            </a:r>
          </a:p>
          <a:p>
            <a:r>
              <a:rPr lang="en-US" altLang="zh-CN" dirty="0">
                <a:ea typeface="宋体" charset="-122"/>
              </a:rPr>
              <a:t>	</a:t>
            </a:r>
            <a:r>
              <a:rPr lang="en-US" altLang="zh-CN" dirty="0" err="1">
                <a:ea typeface="宋体" charset="-122"/>
              </a:rPr>
              <a:t>a.changeCylinder</a:t>
            </a:r>
            <a:r>
              <a:rPr lang="en-US" altLang="zh-CN" dirty="0">
                <a:ea typeface="宋体" charset="-122"/>
              </a:rPr>
              <a:t>(c,100,200);</a:t>
            </a:r>
          </a:p>
          <a:p>
            <a:r>
              <a:rPr lang="en-US" altLang="zh-CN" dirty="0">
                <a:ea typeface="宋体" charset="-122"/>
              </a:rPr>
              <a:t>	</a:t>
            </a:r>
            <a:r>
              <a:rPr lang="en-US" altLang="zh-CN" dirty="0" err="1">
                <a:ea typeface="宋体" charset="-122"/>
              </a:rPr>
              <a:t>a.display</a:t>
            </a:r>
            <a:r>
              <a:rPr lang="en-US" altLang="zh-CN" dirty="0">
                <a:ea typeface="宋体" charset="-122"/>
              </a:rPr>
              <a:t>(c);</a:t>
            </a:r>
          </a:p>
          <a:p>
            <a:r>
              <a:rPr lang="en-US" altLang="zh-CN" dirty="0">
                <a:ea typeface="宋体" charset="-122"/>
              </a:rPr>
              <a:t>	return 1;</a:t>
            </a:r>
          </a:p>
          <a:p>
            <a:r>
              <a:rPr lang="en-US" altLang="zh-CN" dirty="0">
                <a:ea typeface="宋体" charset="-122"/>
              </a:rPr>
              <a:t>}</a:t>
            </a:r>
          </a:p>
          <a:p>
            <a:endParaRPr lang="en-US" altLang="zh-CN" dirty="0">
              <a:ea typeface="宋体" charset="-122"/>
            </a:endParaRPr>
          </a:p>
          <a:p>
            <a:endParaRPr lang="en-US" altLang="zh-CN" dirty="0">
              <a:ea typeface="宋体" charset="-122"/>
            </a:endParaRPr>
          </a:p>
          <a:p>
            <a:r>
              <a:rPr lang="en-US" altLang="zh-CN" dirty="0">
                <a:ea typeface="宋体" charset="-122"/>
              </a:rPr>
              <a:t>///////////////////////////////////////</a:t>
            </a:r>
          </a:p>
          <a:p>
            <a:r>
              <a:rPr lang="en-US" altLang="zh-CN" dirty="0">
                <a:ea typeface="宋体" charset="-122"/>
              </a:rPr>
              <a:t>//////////////////////////////////////</a:t>
            </a:r>
          </a:p>
          <a:p>
            <a:r>
              <a:rPr lang="zh-CN" altLang="en-US" dirty="0">
                <a:ea typeface="宋体" charset="-122"/>
              </a:rPr>
              <a:t>另一个例子：</a:t>
            </a:r>
            <a:endParaRPr lang="en-US" altLang="zh-CN" dirty="0">
              <a:ea typeface="宋体" charset="-122"/>
            </a:endParaRPr>
          </a:p>
          <a:p>
            <a:endParaRPr lang="en-US" altLang="zh-CN" dirty="0">
              <a:ea typeface="宋体" charset="-122"/>
            </a:endParaRPr>
          </a:p>
          <a:p>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Date;                 </a:t>
            </a:r>
          </a:p>
          <a:p>
            <a:r>
              <a:rPr lang="en-US" altLang="zh-CN" dirty="0">
                <a:ea typeface="宋体" charset="-122"/>
              </a:rPr>
              <a:t>class Time  {</a:t>
            </a:r>
          </a:p>
          <a:p>
            <a:r>
              <a:rPr lang="en-US" altLang="zh-CN" dirty="0">
                <a:ea typeface="宋体" charset="-122"/>
              </a:rPr>
              <a:t>  public:</a:t>
            </a:r>
          </a:p>
          <a:p>
            <a:r>
              <a:rPr lang="en-US" altLang="zh-CN" dirty="0">
                <a:ea typeface="宋体" charset="-122"/>
              </a:rPr>
              <a:t>       void display(Date &amp;t) ; </a:t>
            </a:r>
          </a:p>
          <a:p>
            <a:r>
              <a:rPr lang="en-US" altLang="zh-CN" dirty="0">
                <a:ea typeface="宋体" charset="-122"/>
              </a:rPr>
              <a:t>       void </a:t>
            </a:r>
            <a:r>
              <a:rPr lang="en-US" altLang="zh-CN" dirty="0" err="1">
                <a:ea typeface="宋体" charset="-122"/>
              </a:rPr>
              <a:t>setDate</a:t>
            </a:r>
            <a:r>
              <a:rPr lang="en-US" altLang="zh-CN" dirty="0">
                <a:ea typeface="宋体" charset="-122"/>
              </a:rPr>
              <a:t>(Date &amp;</a:t>
            </a:r>
            <a:r>
              <a:rPr lang="en-US" altLang="zh-CN" dirty="0" err="1">
                <a:ea typeface="宋体" charset="-122"/>
              </a:rPr>
              <a:t>t,int</a:t>
            </a:r>
            <a:r>
              <a:rPr lang="en-US" altLang="zh-CN" dirty="0">
                <a:ea typeface="宋体" charset="-122"/>
              </a:rPr>
              <a: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d);</a:t>
            </a:r>
          </a:p>
          <a:p>
            <a:r>
              <a:rPr lang="en-US" altLang="zh-CN" dirty="0">
                <a:ea typeface="宋体" charset="-122"/>
              </a:rPr>
              <a:t>};</a:t>
            </a:r>
          </a:p>
          <a:p>
            <a:r>
              <a:rPr lang="en-US" altLang="zh-CN" dirty="0">
                <a:ea typeface="宋体" charset="-122"/>
              </a:rPr>
              <a:t>class Date  {                             </a:t>
            </a:r>
          </a:p>
          <a:p>
            <a:r>
              <a:rPr lang="en-US" altLang="zh-CN" dirty="0">
                <a:ea typeface="宋体" charset="-122"/>
              </a:rPr>
              <a:t>    int </a:t>
            </a:r>
            <a:r>
              <a:rPr lang="en-US" altLang="zh-CN" dirty="0" err="1">
                <a:ea typeface="宋体" charset="-122"/>
              </a:rPr>
              <a:t>year,month,day</a:t>
            </a:r>
            <a:r>
              <a:rPr lang="en-US" altLang="zh-CN" dirty="0">
                <a:ea typeface="宋体" charset="-122"/>
              </a:rPr>
              <a:t>;</a:t>
            </a:r>
          </a:p>
          <a:p>
            <a:r>
              <a:rPr lang="en-US" altLang="zh-CN" dirty="0">
                <a:ea typeface="宋体" charset="-122"/>
              </a:rPr>
              <a:t>public:</a:t>
            </a:r>
          </a:p>
          <a:p>
            <a:r>
              <a:rPr lang="en-US" altLang="zh-CN" dirty="0">
                <a:ea typeface="宋体" charset="-122"/>
              </a:rPr>
              <a:t>    Date(int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d):year(y),month(m),day(d){}</a:t>
            </a:r>
          </a:p>
          <a:p>
            <a:r>
              <a:rPr lang="en-US" altLang="zh-CN" dirty="0">
                <a:ea typeface="宋体" charset="-122"/>
              </a:rPr>
              <a:t>    friend class Time;	        </a:t>
            </a:r>
          </a:p>
          <a:p>
            <a:r>
              <a:rPr lang="en-US" altLang="zh-CN" dirty="0">
                <a:ea typeface="宋体" charset="-122"/>
              </a:rPr>
              <a:t>};</a:t>
            </a:r>
          </a:p>
          <a:p>
            <a:endParaRPr lang="en-US" altLang="zh-CN" dirty="0">
              <a:ea typeface="宋体" charset="-122"/>
            </a:endParaRPr>
          </a:p>
          <a:p>
            <a:r>
              <a:rPr lang="en-US" altLang="zh-CN" dirty="0">
                <a:ea typeface="宋体" charset="-122"/>
              </a:rPr>
              <a:t>void Time::display(Date &amp;t)</a:t>
            </a:r>
          </a:p>
          <a:p>
            <a:r>
              <a:rPr lang="en-US" altLang="zh-CN" dirty="0">
                <a:ea typeface="宋体" charset="-122"/>
              </a:rPr>
              <a:t>{</a:t>
            </a:r>
            <a:r>
              <a:rPr lang="en-US" altLang="zh-CN" dirty="0" err="1">
                <a:ea typeface="宋体" charset="-122"/>
              </a:rPr>
              <a:t>cout</a:t>
            </a:r>
            <a:r>
              <a:rPr lang="en-US" altLang="zh-CN" dirty="0">
                <a:ea typeface="宋体" charset="-122"/>
              </a:rPr>
              <a:t>&lt;&lt;</a:t>
            </a:r>
            <a:r>
              <a:rPr lang="en-US" altLang="zh-CN" dirty="0" err="1">
                <a:ea typeface="宋体" charset="-122"/>
              </a:rPr>
              <a:t>t.year</a:t>
            </a:r>
            <a:r>
              <a:rPr lang="en-US" altLang="zh-CN" dirty="0">
                <a:ea typeface="宋体" charset="-122"/>
              </a:rPr>
              <a:t>&lt;&lt;"/"&lt;&lt;</a:t>
            </a:r>
            <a:r>
              <a:rPr lang="en-US" altLang="zh-CN" dirty="0" err="1">
                <a:ea typeface="宋体" charset="-122"/>
              </a:rPr>
              <a:t>t.month</a:t>
            </a:r>
            <a:r>
              <a:rPr lang="en-US" altLang="zh-CN" dirty="0">
                <a:ea typeface="宋体" charset="-122"/>
              </a:rPr>
              <a:t>&lt;&lt;"/"&lt;&lt;</a:t>
            </a:r>
            <a:r>
              <a:rPr lang="en-US" altLang="zh-CN" dirty="0" err="1">
                <a:ea typeface="宋体" charset="-122"/>
              </a:rPr>
              <a:t>t.day</a:t>
            </a:r>
            <a:r>
              <a:rPr lang="en-US" altLang="zh-CN" dirty="0">
                <a:ea typeface="宋体" charset="-122"/>
              </a:rPr>
              <a:t>&lt;&lt;</a:t>
            </a:r>
            <a:r>
              <a:rPr lang="en-US" altLang="zh-CN" dirty="0" err="1">
                <a:ea typeface="宋体" charset="-122"/>
              </a:rPr>
              <a:t>endl</a:t>
            </a:r>
            <a:r>
              <a:rPr lang="en-US" altLang="zh-CN" dirty="0">
                <a:ea typeface="宋体" charset="-122"/>
              </a:rPr>
              <a:t>;}</a:t>
            </a:r>
          </a:p>
          <a:p>
            <a:endParaRPr lang="en-US" altLang="zh-CN" dirty="0">
              <a:ea typeface="宋体" charset="-122"/>
            </a:endParaRPr>
          </a:p>
          <a:p>
            <a:r>
              <a:rPr lang="en-US" altLang="zh-CN" dirty="0">
                <a:ea typeface="宋体" charset="-122"/>
              </a:rPr>
              <a:t>void Time::</a:t>
            </a:r>
            <a:r>
              <a:rPr lang="en-US" altLang="zh-CN" dirty="0" err="1">
                <a:ea typeface="宋体" charset="-122"/>
              </a:rPr>
              <a:t>setDate</a:t>
            </a:r>
            <a:r>
              <a:rPr lang="en-US" altLang="zh-CN" dirty="0">
                <a:ea typeface="宋体" charset="-122"/>
              </a:rPr>
              <a:t>(Date &amp;</a:t>
            </a:r>
            <a:r>
              <a:rPr lang="en-US" altLang="zh-CN" dirty="0" err="1">
                <a:ea typeface="宋体" charset="-122"/>
              </a:rPr>
              <a:t>t,int</a:t>
            </a:r>
            <a:r>
              <a:rPr lang="en-US" altLang="zh-CN" dirty="0">
                <a:ea typeface="宋体" charset="-122"/>
              </a:rPr>
              <a: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d)</a:t>
            </a:r>
          </a:p>
          <a:p>
            <a:r>
              <a:rPr lang="en-US" altLang="zh-CN" dirty="0">
                <a:ea typeface="宋体" charset="-122"/>
              </a:rPr>
              <a:t>{ </a:t>
            </a:r>
            <a:r>
              <a:rPr lang="en-US" altLang="zh-CN" dirty="0" err="1">
                <a:ea typeface="宋体" charset="-122"/>
              </a:rPr>
              <a:t>t.year</a:t>
            </a:r>
            <a:r>
              <a:rPr lang="en-US" altLang="zh-CN" dirty="0">
                <a:ea typeface="宋体" charset="-122"/>
              </a:rPr>
              <a:t>=</a:t>
            </a:r>
            <a:r>
              <a:rPr lang="en-US" altLang="zh-CN" dirty="0" err="1">
                <a:ea typeface="宋体" charset="-122"/>
              </a:rPr>
              <a:t>y;t.month</a:t>
            </a:r>
            <a:r>
              <a:rPr lang="en-US" altLang="zh-CN" dirty="0">
                <a:ea typeface="宋体" charset="-122"/>
              </a:rPr>
              <a:t>=</a:t>
            </a:r>
            <a:r>
              <a:rPr lang="en-US" altLang="zh-CN" dirty="0" err="1">
                <a:ea typeface="宋体" charset="-122"/>
              </a:rPr>
              <a:t>m;t.day</a:t>
            </a:r>
            <a:r>
              <a:rPr lang="en-US" altLang="zh-CN" dirty="0">
                <a:ea typeface="宋体" charset="-122"/>
              </a:rPr>
              <a:t>=d;}</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Date d(2016,4,12);</a:t>
            </a:r>
          </a:p>
          <a:p>
            <a:r>
              <a:rPr lang="en-US" altLang="zh-CN" dirty="0">
                <a:ea typeface="宋体" charset="-122"/>
              </a:rPr>
              <a:t>  	Time t;</a:t>
            </a:r>
          </a:p>
          <a:p>
            <a:r>
              <a:rPr lang="en-US" altLang="zh-CN" dirty="0">
                <a:ea typeface="宋体" charset="-122"/>
              </a:rPr>
              <a:t>	</a:t>
            </a:r>
            <a:r>
              <a:rPr lang="en-US" altLang="zh-CN" dirty="0" err="1">
                <a:ea typeface="宋体" charset="-122"/>
              </a:rPr>
              <a:t>t.display</a:t>
            </a:r>
            <a:r>
              <a:rPr lang="en-US" altLang="zh-CN" dirty="0">
                <a:ea typeface="宋体" charset="-122"/>
              </a:rPr>
              <a:t>(d);</a:t>
            </a:r>
          </a:p>
          <a:p>
            <a:r>
              <a:rPr lang="en-US" altLang="zh-CN" dirty="0">
                <a:ea typeface="宋体" charset="-122"/>
              </a:rPr>
              <a:t>	</a:t>
            </a:r>
            <a:r>
              <a:rPr lang="en-US" altLang="zh-CN" dirty="0" err="1">
                <a:ea typeface="宋体" charset="-122"/>
              </a:rPr>
              <a:t>t.setDate</a:t>
            </a:r>
            <a:r>
              <a:rPr lang="en-US" altLang="zh-CN" dirty="0">
                <a:ea typeface="宋体" charset="-122"/>
              </a:rPr>
              <a:t>(d,2018,12,12);</a:t>
            </a:r>
          </a:p>
          <a:p>
            <a:r>
              <a:rPr lang="en-US" altLang="zh-CN" dirty="0">
                <a:ea typeface="宋体" charset="-122"/>
              </a:rPr>
              <a:t>	</a:t>
            </a:r>
            <a:r>
              <a:rPr lang="en-US" altLang="zh-CN" dirty="0" err="1">
                <a:ea typeface="宋体" charset="-122"/>
              </a:rPr>
              <a:t>t.display</a:t>
            </a:r>
            <a:r>
              <a:rPr lang="en-US" altLang="zh-CN" dirty="0">
                <a:ea typeface="宋体" charset="-122"/>
              </a:rPr>
              <a:t>(d);</a:t>
            </a:r>
          </a:p>
          <a:p>
            <a:endParaRPr lang="en-US" altLang="zh-CN" dirty="0">
              <a:ea typeface="宋体" charset="-122"/>
            </a:endParaRPr>
          </a:p>
          <a:p>
            <a:r>
              <a:rPr lang="en-US" altLang="zh-CN" dirty="0">
                <a:ea typeface="宋体" charset="-122"/>
              </a:rPr>
              <a:t>	return 1;</a:t>
            </a:r>
          </a:p>
          <a:p>
            <a:r>
              <a:rPr lang="en-US" altLang="zh-CN" dirty="0">
                <a:ea typeface="宋体" charset="-122"/>
              </a:rPr>
              <a:t>}</a:t>
            </a:r>
          </a:p>
          <a:p>
            <a:endParaRPr lang="en-US" altLang="zh-CN" dirty="0">
              <a:ea typeface="宋体" charset="-122"/>
            </a:endParaRPr>
          </a:p>
          <a:p>
            <a:r>
              <a:rPr lang="en-US" altLang="zh-CN" dirty="0">
                <a:ea typeface="宋体" charset="-122"/>
              </a:rPr>
              <a:t>//////////////////////////////</a:t>
            </a:r>
          </a:p>
          <a:p>
            <a:endParaRPr lang="en-US" altLang="zh-CN" dirty="0">
              <a:ea typeface="宋体" charset="-122"/>
            </a:endParaRPr>
          </a:p>
          <a:p>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Date;                 </a:t>
            </a:r>
          </a:p>
          <a:p>
            <a:r>
              <a:rPr lang="en-US" altLang="zh-CN" dirty="0">
                <a:ea typeface="宋体" charset="-122"/>
              </a:rPr>
              <a:t>class Time  {</a:t>
            </a:r>
          </a:p>
          <a:p>
            <a:r>
              <a:rPr lang="en-US" altLang="zh-CN" dirty="0">
                <a:ea typeface="宋体" charset="-122"/>
              </a:rPr>
              <a:t>   int </a:t>
            </a:r>
            <a:r>
              <a:rPr lang="en-US" altLang="zh-CN" dirty="0" err="1">
                <a:ea typeface="宋体" charset="-122"/>
              </a:rPr>
              <a:t>hour,minute,second</a:t>
            </a:r>
            <a:r>
              <a:rPr lang="en-US" altLang="zh-CN" dirty="0">
                <a:ea typeface="宋体" charset="-122"/>
              </a:rPr>
              <a:t>;</a:t>
            </a:r>
          </a:p>
          <a:p>
            <a:r>
              <a:rPr lang="en-US" altLang="zh-CN" dirty="0">
                <a:ea typeface="宋体" charset="-122"/>
              </a:rPr>
              <a:t>public:</a:t>
            </a:r>
          </a:p>
          <a:p>
            <a:r>
              <a:rPr lang="en-US" altLang="zh-CN" dirty="0">
                <a:ea typeface="宋体" charset="-122"/>
              </a:rPr>
              <a:t>   Time(int </a:t>
            </a:r>
            <a:r>
              <a:rPr lang="en-US" altLang="zh-CN" dirty="0" err="1">
                <a:ea typeface="宋体" charset="-122"/>
              </a:rPr>
              <a:t>h,int</a:t>
            </a:r>
            <a:r>
              <a:rPr lang="en-US" altLang="zh-CN" dirty="0">
                <a:ea typeface="宋体" charset="-122"/>
              </a:rPr>
              <a:t> </a:t>
            </a:r>
            <a:r>
              <a:rPr lang="en-US" altLang="zh-CN" dirty="0" err="1">
                <a:ea typeface="宋体" charset="-122"/>
              </a:rPr>
              <a:t>m,int</a:t>
            </a:r>
            <a:r>
              <a:rPr lang="en-US" altLang="zh-CN" dirty="0">
                <a:ea typeface="宋体" charset="-122"/>
              </a:rPr>
              <a:t> s):hour(h),minute(m),second(s){}</a:t>
            </a:r>
          </a:p>
          <a:p>
            <a:r>
              <a:rPr lang="en-US" altLang="zh-CN" dirty="0">
                <a:ea typeface="宋体" charset="-122"/>
              </a:rPr>
              <a:t>   friend class Date;</a:t>
            </a:r>
          </a:p>
          <a:p>
            <a:r>
              <a:rPr lang="en-US" altLang="zh-CN" dirty="0">
                <a:ea typeface="宋体" charset="-122"/>
              </a:rPr>
              <a:t>};</a:t>
            </a:r>
          </a:p>
          <a:p>
            <a:r>
              <a:rPr lang="en-US" altLang="zh-CN" dirty="0">
                <a:ea typeface="宋体" charset="-122"/>
              </a:rPr>
              <a:t>class Date  {                             </a:t>
            </a:r>
          </a:p>
          <a:p>
            <a:r>
              <a:rPr lang="en-US" altLang="zh-CN" dirty="0">
                <a:ea typeface="宋体" charset="-122"/>
              </a:rPr>
              <a:t>   int </a:t>
            </a:r>
            <a:r>
              <a:rPr lang="en-US" altLang="zh-CN" dirty="0" err="1">
                <a:ea typeface="宋体" charset="-122"/>
              </a:rPr>
              <a:t>year,month,day</a:t>
            </a:r>
            <a:r>
              <a:rPr lang="en-US" altLang="zh-CN" dirty="0">
                <a:ea typeface="宋体" charset="-122"/>
              </a:rPr>
              <a:t>;</a:t>
            </a:r>
          </a:p>
          <a:p>
            <a:r>
              <a:rPr lang="en-US" altLang="zh-CN" dirty="0">
                <a:ea typeface="宋体" charset="-122"/>
              </a:rPr>
              <a:t>   Time t;</a:t>
            </a:r>
          </a:p>
          <a:p>
            <a:r>
              <a:rPr lang="en-US" altLang="zh-CN" dirty="0">
                <a:ea typeface="宋体" charset="-122"/>
              </a:rPr>
              <a:t>public:</a:t>
            </a:r>
          </a:p>
          <a:p>
            <a:r>
              <a:rPr lang="en-US" altLang="zh-CN" dirty="0">
                <a:ea typeface="宋体" charset="-122"/>
              </a:rPr>
              <a:t>   Date(int </a:t>
            </a:r>
            <a:r>
              <a:rPr lang="en-US" altLang="zh-CN" dirty="0" err="1">
                <a:ea typeface="宋体" charset="-122"/>
              </a:rPr>
              <a:t>y,int</a:t>
            </a:r>
            <a:r>
              <a:rPr lang="en-US" altLang="zh-CN" dirty="0">
                <a:ea typeface="宋体" charset="-122"/>
              </a:rPr>
              <a:t> </a:t>
            </a:r>
            <a:r>
              <a:rPr lang="en-US" altLang="zh-CN" dirty="0" err="1">
                <a:ea typeface="宋体" charset="-122"/>
              </a:rPr>
              <a:t>m,int</a:t>
            </a:r>
            <a:r>
              <a:rPr lang="en-US" altLang="zh-CN" dirty="0">
                <a:ea typeface="宋体" charset="-122"/>
              </a:rPr>
              <a:t> </a:t>
            </a:r>
            <a:r>
              <a:rPr lang="en-US" altLang="zh-CN" dirty="0" err="1">
                <a:ea typeface="宋体" charset="-122"/>
              </a:rPr>
              <a:t>d,Time</a:t>
            </a:r>
            <a:r>
              <a:rPr lang="en-US" altLang="zh-CN" dirty="0">
                <a:ea typeface="宋体" charset="-122"/>
              </a:rPr>
              <a:t> t1):year(y),month(m),day(d),t(t1){}</a:t>
            </a:r>
          </a:p>
          <a:p>
            <a:r>
              <a:rPr lang="en-US" altLang="zh-CN" dirty="0">
                <a:ea typeface="宋体" charset="-122"/>
              </a:rPr>
              <a:t>   void print()</a:t>
            </a:r>
          </a:p>
          <a:p>
            <a:r>
              <a:rPr lang="en-US" altLang="zh-CN" dirty="0">
                <a:ea typeface="宋体" charset="-122"/>
              </a:rPr>
              <a:t>  {  </a:t>
            </a:r>
            <a:r>
              <a:rPr lang="en-US" altLang="zh-CN" dirty="0" err="1">
                <a:ea typeface="宋体" charset="-122"/>
              </a:rPr>
              <a:t>cout</a:t>
            </a:r>
            <a:r>
              <a:rPr lang="en-US" altLang="zh-CN" dirty="0">
                <a:ea typeface="宋体" charset="-122"/>
              </a:rPr>
              <a:t>&lt;&lt;year&lt;&lt;"/"&lt;&lt;month&lt;&lt;"/"&lt;&lt;day&lt;&lt;</a:t>
            </a:r>
            <a:r>
              <a:rPr lang="en-US" altLang="zh-CN" dirty="0" err="1">
                <a:ea typeface="宋体" charset="-122"/>
              </a:rPr>
              <a:t>t.hour</a:t>
            </a:r>
            <a:r>
              <a:rPr lang="en-US" altLang="zh-CN" dirty="0">
                <a:ea typeface="宋体" charset="-122"/>
              </a:rPr>
              <a:t>&lt;&lt;":"&lt;&lt;</a:t>
            </a:r>
            <a:r>
              <a:rPr lang="en-US" altLang="zh-CN" dirty="0" err="1">
                <a:ea typeface="宋体" charset="-122"/>
              </a:rPr>
              <a:t>t.minute</a:t>
            </a:r>
            <a:r>
              <a:rPr lang="en-US" altLang="zh-CN" dirty="0">
                <a:ea typeface="宋体" charset="-122"/>
              </a:rPr>
              <a:t>&lt;&lt;":"&lt;&lt;</a:t>
            </a:r>
            <a:r>
              <a:rPr lang="en-US" altLang="zh-CN" dirty="0" err="1">
                <a:ea typeface="宋体" charset="-122"/>
              </a:rPr>
              <a:t>t.second</a:t>
            </a:r>
            <a:r>
              <a:rPr lang="en-US" altLang="zh-CN" dirty="0">
                <a:ea typeface="宋体" charset="-122"/>
              </a:rPr>
              <a:t>&lt;&lt;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Time t(12,12,12);</a:t>
            </a:r>
          </a:p>
          <a:p>
            <a:r>
              <a:rPr lang="en-US" altLang="zh-CN" dirty="0">
                <a:ea typeface="宋体" charset="-122"/>
              </a:rPr>
              <a:t>	Date d(2016,4,12,t);</a:t>
            </a:r>
          </a:p>
          <a:p>
            <a:r>
              <a:rPr lang="en-US" altLang="zh-CN" dirty="0">
                <a:ea typeface="宋体" charset="-122"/>
              </a:rPr>
              <a:t>	</a:t>
            </a:r>
            <a:r>
              <a:rPr lang="en-US" altLang="zh-CN" dirty="0" err="1">
                <a:ea typeface="宋体" charset="-122"/>
              </a:rPr>
              <a:t>d.print</a:t>
            </a:r>
            <a:r>
              <a:rPr lang="en-US" altLang="zh-CN" dirty="0">
                <a:ea typeface="宋体" charset="-122"/>
              </a:rPr>
              <a:t>();</a:t>
            </a:r>
          </a:p>
          <a:p>
            <a:endParaRPr lang="en-US" altLang="zh-CN" dirty="0">
              <a:ea typeface="宋体" charset="-122"/>
            </a:endParaRPr>
          </a:p>
          <a:p>
            <a:r>
              <a:rPr lang="en-US" altLang="zh-CN" dirty="0">
                <a:ea typeface="宋体" charset="-122"/>
              </a:rPr>
              <a:t>	return 1;</a:t>
            </a:r>
          </a:p>
          <a:p>
            <a:r>
              <a:rPr lang="en-US" altLang="zh-CN" dirty="0">
                <a:ea typeface="宋体" charset="-122"/>
              </a:rPr>
              <a:t>}</a:t>
            </a:r>
          </a:p>
          <a:p>
            <a:endParaRPr lang="zh-CN" altLang="en-US" dirty="0">
              <a:ea typeface="宋体" charset="-122"/>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115</a:t>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116</a:t>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117</a:t>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118</a:t>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119</a:t>
            </a:fld>
            <a:endParaRPr lang="en-US"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120</a:t>
            </a:fld>
            <a:endParaRPr lang="en-US"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完整的程序：</a:t>
            </a:r>
            <a:endParaRPr lang="en-US" altLang="zh-CN" dirty="0"/>
          </a:p>
          <a:p>
            <a:r>
              <a:rPr lang="en-US" altLang="zh-CN" dirty="0"/>
              <a:t>#include &lt;</a:t>
            </a:r>
            <a:r>
              <a:rPr lang="en-US" altLang="zh-CN" dirty="0" err="1"/>
              <a:t>iostream</a:t>
            </a:r>
            <a:r>
              <a:rPr lang="en-US" altLang="zh-CN" dirty="0"/>
              <a:t>&gt;</a:t>
            </a:r>
          </a:p>
          <a:p>
            <a:r>
              <a:rPr lang="en-US" altLang="zh-CN" dirty="0"/>
              <a:t>#include &lt;</a:t>
            </a:r>
            <a:r>
              <a:rPr lang="en-US" altLang="zh-CN" dirty="0" err="1"/>
              <a:t>cmath</a:t>
            </a:r>
            <a:r>
              <a:rPr lang="en-US" altLang="zh-CN" dirty="0"/>
              <a:t>&gt;</a:t>
            </a:r>
          </a:p>
          <a:p>
            <a:r>
              <a:rPr lang="en-US" altLang="zh-CN" dirty="0"/>
              <a:t>using namespace std;</a:t>
            </a:r>
          </a:p>
          <a:p>
            <a:endParaRPr lang="en-US" altLang="zh-CN" dirty="0"/>
          </a:p>
          <a:p>
            <a:r>
              <a:rPr lang="en-US" altLang="zh-CN" dirty="0"/>
              <a:t>class Point{</a:t>
            </a:r>
          </a:p>
          <a:p>
            <a:r>
              <a:rPr lang="en-US" altLang="zh-CN" dirty="0"/>
              <a:t>     </a:t>
            </a:r>
            <a:r>
              <a:rPr lang="en-US" altLang="zh-CN" dirty="0" err="1"/>
              <a:t>int</a:t>
            </a:r>
            <a:r>
              <a:rPr lang="en-US" altLang="zh-CN" dirty="0"/>
              <a:t> x;</a:t>
            </a:r>
          </a:p>
          <a:p>
            <a:r>
              <a:rPr lang="en-US" altLang="zh-CN" dirty="0"/>
              <a:t>     </a:t>
            </a:r>
            <a:r>
              <a:rPr lang="en-US" altLang="zh-CN" dirty="0" err="1"/>
              <a:t>int</a:t>
            </a:r>
            <a:r>
              <a:rPr lang="en-US" altLang="zh-CN" dirty="0"/>
              <a:t> y;</a:t>
            </a:r>
          </a:p>
          <a:p>
            <a:r>
              <a:rPr lang="en-US" altLang="zh-CN" dirty="0"/>
              <a:t>   public:</a:t>
            </a:r>
          </a:p>
          <a:p>
            <a:r>
              <a:rPr lang="en-US" altLang="zh-CN" dirty="0"/>
              <a:t>     Point(</a:t>
            </a:r>
            <a:r>
              <a:rPr lang="en-US" altLang="zh-CN" dirty="0" err="1"/>
              <a:t>int</a:t>
            </a:r>
            <a:r>
              <a:rPr lang="en-US" altLang="zh-CN" dirty="0"/>
              <a:t> x1=0,int y1=0):x(x1),y(y1){}</a:t>
            </a:r>
          </a:p>
          <a:p>
            <a:r>
              <a:rPr lang="en-US" altLang="zh-CN" dirty="0"/>
              <a:t>      int </a:t>
            </a:r>
            <a:r>
              <a:rPr lang="en-US" altLang="zh-CN" dirty="0" err="1"/>
              <a:t>getX</a:t>
            </a:r>
            <a:r>
              <a:rPr lang="en-US" altLang="zh-CN" dirty="0"/>
              <a:t>(){return x;}</a:t>
            </a:r>
          </a:p>
          <a:p>
            <a:r>
              <a:rPr lang="en-US" altLang="zh-CN" dirty="0"/>
              <a:t>      int </a:t>
            </a:r>
            <a:r>
              <a:rPr lang="en-US" altLang="zh-CN" dirty="0" err="1"/>
              <a:t>getY</a:t>
            </a:r>
            <a:r>
              <a:rPr lang="en-US" altLang="zh-CN" dirty="0"/>
              <a:t>(){return y;}</a:t>
            </a:r>
          </a:p>
          <a:p>
            <a:r>
              <a:rPr lang="en-US" altLang="zh-CN" dirty="0"/>
              <a:t>};</a:t>
            </a:r>
          </a:p>
          <a:p>
            <a:endParaRPr lang="en-US" altLang="zh-CN" dirty="0"/>
          </a:p>
          <a:p>
            <a:r>
              <a:rPr lang="en-US" altLang="zh-CN" dirty="0"/>
              <a:t>class Circle{</a:t>
            </a:r>
          </a:p>
          <a:p>
            <a:r>
              <a:rPr lang="en-US" altLang="zh-CN" dirty="0"/>
              <a:t>     Point p;</a:t>
            </a:r>
          </a:p>
          <a:p>
            <a:r>
              <a:rPr lang="en-US" altLang="zh-CN" dirty="0"/>
              <a:t>     </a:t>
            </a:r>
            <a:r>
              <a:rPr lang="en-US" altLang="zh-CN" dirty="0" err="1"/>
              <a:t>int</a:t>
            </a:r>
            <a:r>
              <a:rPr lang="en-US" altLang="zh-CN" dirty="0"/>
              <a:t> r;</a:t>
            </a:r>
          </a:p>
          <a:p>
            <a:r>
              <a:rPr lang="en-US" altLang="zh-CN" dirty="0"/>
              <a:t>   public:</a:t>
            </a:r>
          </a:p>
          <a:p>
            <a:r>
              <a:rPr lang="en-US" altLang="zh-CN" dirty="0"/>
              <a:t>     Circle(</a:t>
            </a:r>
            <a:r>
              <a:rPr lang="en-US" altLang="zh-CN" dirty="0" err="1"/>
              <a:t>int</a:t>
            </a:r>
            <a:r>
              <a:rPr lang="en-US" altLang="zh-CN" dirty="0"/>
              <a:t> x1,int y1,int r1):p(x1,y1),r(r1){}</a:t>
            </a:r>
          </a:p>
          <a:p>
            <a:r>
              <a:rPr lang="en-US" altLang="zh-CN" dirty="0"/>
              <a:t>     friend void judge(Circle&amp; c1,Circle&amp; c2);</a:t>
            </a:r>
          </a:p>
          <a:p>
            <a:r>
              <a:rPr lang="en-US" altLang="zh-CN" dirty="0"/>
              <a:t>};</a:t>
            </a:r>
          </a:p>
          <a:p>
            <a:endParaRPr lang="en-US" altLang="zh-CN" dirty="0"/>
          </a:p>
          <a:p>
            <a:r>
              <a:rPr lang="en-US" altLang="zh-CN" dirty="0"/>
              <a:t>void judge(Circle&amp; c1,Circle&amp; c2){</a:t>
            </a:r>
          </a:p>
          <a:p>
            <a:r>
              <a:rPr lang="en-US" altLang="zh-CN" dirty="0"/>
              <a:t>    double r=</a:t>
            </a:r>
            <a:r>
              <a:rPr lang="en-US" altLang="zh-CN" dirty="0" err="1"/>
              <a:t>sqrt</a:t>
            </a:r>
            <a:r>
              <a:rPr lang="en-US" altLang="zh-CN" dirty="0"/>
              <a:t>(</a:t>
            </a:r>
            <a:r>
              <a:rPr lang="en-US" altLang="zh-CN" dirty="0" err="1"/>
              <a:t>pow</a:t>
            </a:r>
            <a:r>
              <a:rPr lang="en-US" altLang="zh-CN" dirty="0"/>
              <a:t>((c1.p.getX()-c2.p.getX()),2)+</a:t>
            </a:r>
            <a:r>
              <a:rPr lang="en-US" altLang="zh-CN" dirty="0" err="1"/>
              <a:t>pow</a:t>
            </a:r>
            <a:r>
              <a:rPr lang="en-US" altLang="zh-CN" dirty="0"/>
              <a:t>((c1.p.getY()-c2.p.getY()),2));</a:t>
            </a:r>
          </a:p>
          <a:p>
            <a:r>
              <a:rPr lang="en-US" altLang="zh-CN" dirty="0"/>
              <a:t>    if(r&gt;c1.r+c2.r)</a:t>
            </a:r>
          </a:p>
          <a:p>
            <a:r>
              <a:rPr lang="en-US" altLang="zh-CN" dirty="0"/>
              <a:t>        </a:t>
            </a:r>
            <a:r>
              <a:rPr lang="en-US" altLang="zh-CN" dirty="0" err="1"/>
              <a:t>cout</a:t>
            </a:r>
            <a:r>
              <a:rPr lang="en-US" altLang="zh-CN" dirty="0"/>
              <a:t>&lt;&lt;"not intersect"&lt;&lt;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&lt;&lt;"intersect"&lt;&lt;</a:t>
            </a:r>
            <a:r>
              <a:rPr lang="en-US" altLang="zh-CN" dirty="0" err="1"/>
              <a:t>endl</a:t>
            </a:r>
            <a:r>
              <a:rPr lang="en-US" altLang="zh-CN" dirty="0"/>
              <a:t>;</a:t>
            </a:r>
          </a:p>
          <a:p>
            <a:r>
              <a:rPr lang="en-US" altLang="zh-CN" dirty="0"/>
              <a:t>}</a:t>
            </a:r>
          </a:p>
          <a:p>
            <a:endParaRPr lang="en-US" altLang="zh-CN" dirty="0"/>
          </a:p>
          <a:p>
            <a:r>
              <a:rPr lang="en-US" altLang="zh-CN" dirty="0" err="1"/>
              <a:t>int</a:t>
            </a:r>
            <a:r>
              <a:rPr lang="en-US" altLang="zh-CN" dirty="0"/>
              <a:t> main()</a:t>
            </a:r>
          </a:p>
          <a:p>
            <a:r>
              <a:rPr lang="en-US" altLang="zh-CN" dirty="0"/>
              <a:t>{  </a:t>
            </a:r>
            <a:r>
              <a:rPr lang="en-US" altLang="zh-CN" dirty="0" err="1"/>
              <a:t>int</a:t>
            </a:r>
            <a:r>
              <a:rPr lang="en-US" altLang="zh-CN" dirty="0"/>
              <a:t> </a:t>
            </a:r>
            <a:r>
              <a:rPr lang="en-US" altLang="zh-CN" dirty="0" err="1"/>
              <a:t>t,x,y,r</a:t>
            </a:r>
            <a:r>
              <a:rPr lang="en-US" altLang="zh-CN" dirty="0"/>
              <a:t>;</a:t>
            </a:r>
          </a:p>
          <a:p>
            <a:r>
              <a:rPr lang="en-US" altLang="zh-CN" dirty="0"/>
              <a:t>   </a:t>
            </a:r>
            <a:r>
              <a:rPr lang="en-US" altLang="zh-CN" dirty="0" err="1"/>
              <a:t>cin</a:t>
            </a:r>
            <a:r>
              <a:rPr lang="en-US" altLang="zh-CN" dirty="0"/>
              <a:t>&gt;&gt;t;</a:t>
            </a:r>
          </a:p>
          <a:p>
            <a:r>
              <a:rPr lang="en-US" altLang="zh-CN" dirty="0"/>
              <a:t>   while(t--)</a:t>
            </a:r>
          </a:p>
          <a:p>
            <a:r>
              <a:rPr lang="en-US" altLang="zh-CN" dirty="0"/>
              <a:t>   {</a:t>
            </a:r>
          </a:p>
          <a:p>
            <a:r>
              <a:rPr lang="en-US" altLang="zh-CN" dirty="0"/>
              <a:t>      </a:t>
            </a:r>
            <a:r>
              <a:rPr lang="en-US" altLang="zh-CN" dirty="0" err="1"/>
              <a:t>cin</a:t>
            </a:r>
            <a:r>
              <a:rPr lang="en-US" altLang="zh-CN" dirty="0"/>
              <a:t>&gt;&gt;x&gt;&gt;y&gt;&gt;r;</a:t>
            </a:r>
          </a:p>
          <a:p>
            <a:r>
              <a:rPr lang="en-US" altLang="zh-CN" dirty="0"/>
              <a:t>      Circle c1(</a:t>
            </a:r>
            <a:r>
              <a:rPr lang="en-US" altLang="zh-CN" dirty="0" err="1"/>
              <a:t>x,y,r</a:t>
            </a:r>
            <a:r>
              <a:rPr lang="en-US" altLang="zh-CN" dirty="0"/>
              <a:t>);</a:t>
            </a:r>
          </a:p>
          <a:p>
            <a:r>
              <a:rPr lang="en-US" altLang="zh-CN" dirty="0"/>
              <a:t>      </a:t>
            </a:r>
            <a:r>
              <a:rPr lang="en-US" altLang="zh-CN" dirty="0" err="1"/>
              <a:t>cin</a:t>
            </a:r>
            <a:r>
              <a:rPr lang="en-US" altLang="zh-CN" dirty="0"/>
              <a:t>&gt;&gt;x&gt;&gt;y&gt;&gt;r;</a:t>
            </a:r>
          </a:p>
          <a:p>
            <a:r>
              <a:rPr lang="en-US" altLang="zh-CN" dirty="0"/>
              <a:t>      Circle c2(</a:t>
            </a:r>
            <a:r>
              <a:rPr lang="en-US" altLang="zh-CN" dirty="0" err="1"/>
              <a:t>x,y,r</a:t>
            </a:r>
            <a:r>
              <a:rPr lang="en-US" altLang="zh-CN" dirty="0"/>
              <a:t>);</a:t>
            </a:r>
          </a:p>
          <a:p>
            <a:r>
              <a:rPr lang="en-US" altLang="zh-CN" dirty="0"/>
              <a:t>      judge(c1,c2);</a:t>
            </a:r>
          </a:p>
          <a:p>
            <a:r>
              <a:rPr lang="en-US" altLang="zh-CN" dirty="0"/>
              <a:t>    }</a:t>
            </a:r>
          </a:p>
          <a:p>
            <a:r>
              <a:rPr lang="en-US" altLang="zh-CN" dirty="0"/>
              <a:t>}</a:t>
            </a:r>
          </a:p>
          <a:p>
            <a:endParaRPr lang="en-US" altLang="zh-CN" dirty="0"/>
          </a:p>
          <a:p>
            <a:endParaRPr lang="en-US" altLang="zh-CN" dirty="0"/>
          </a:p>
          <a:p>
            <a:r>
              <a:rPr lang="zh-CN" altLang="en-US" dirty="0"/>
              <a:t>测试数据：</a:t>
            </a:r>
            <a:endParaRPr lang="en-US" altLang="zh-CN" dirty="0"/>
          </a:p>
          <a:p>
            <a:r>
              <a:rPr lang="en-US" altLang="zh-CN" dirty="0"/>
              <a:t>2</a:t>
            </a:r>
          </a:p>
          <a:p>
            <a:r>
              <a:rPr lang="en-US" altLang="zh-CN" dirty="0"/>
              <a:t>1 1 2</a:t>
            </a:r>
          </a:p>
          <a:p>
            <a:r>
              <a:rPr lang="en-US" altLang="zh-CN" dirty="0"/>
              <a:t>2 2 3</a:t>
            </a:r>
          </a:p>
          <a:p>
            <a:r>
              <a:rPr lang="en-US" altLang="zh-CN" dirty="0"/>
              <a:t>1 1 1 </a:t>
            </a:r>
          </a:p>
          <a:p>
            <a:r>
              <a:rPr lang="en-US" altLang="zh-CN" dirty="0"/>
              <a:t>5 5 1</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121</a:t>
            </a:fld>
            <a:endParaRPr lang="en-US"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dirty="0"/>
              <a:t>完整的程序：</a:t>
            </a:r>
            <a:endParaRPr lang="en-US" altLang="zh-CN" dirty="0"/>
          </a:p>
          <a:p>
            <a:r>
              <a:rPr lang="en-US" altLang="zh-CN" dirty="0"/>
              <a:t>#include &lt;iostream&gt;</a:t>
            </a:r>
          </a:p>
          <a:p>
            <a:r>
              <a:rPr lang="en-US" altLang="zh-CN" dirty="0"/>
              <a:t>#include &lt;</a:t>
            </a:r>
            <a:r>
              <a:rPr lang="en-US" altLang="zh-CN" dirty="0" err="1"/>
              <a:t>cmath</a:t>
            </a:r>
            <a:r>
              <a:rPr lang="en-US" altLang="zh-CN" dirty="0"/>
              <a:t>&gt;</a:t>
            </a:r>
          </a:p>
          <a:p>
            <a:r>
              <a:rPr lang="en-US" altLang="zh-CN" dirty="0"/>
              <a:t>using namespace std;</a:t>
            </a:r>
          </a:p>
          <a:p>
            <a:r>
              <a:rPr lang="en-US" altLang="zh-CN" dirty="0"/>
              <a:t>class Circle;</a:t>
            </a:r>
          </a:p>
          <a:p>
            <a:r>
              <a:rPr lang="en-US" altLang="zh-CN" dirty="0"/>
              <a:t>class Point{</a:t>
            </a:r>
          </a:p>
          <a:p>
            <a:r>
              <a:rPr lang="en-US" altLang="zh-CN" dirty="0"/>
              <a:t>     int x;</a:t>
            </a:r>
          </a:p>
          <a:p>
            <a:r>
              <a:rPr lang="en-US" altLang="zh-CN" dirty="0"/>
              <a:t>     int y;</a:t>
            </a:r>
          </a:p>
          <a:p>
            <a:r>
              <a:rPr lang="en-US" altLang="zh-CN" dirty="0"/>
              <a:t>   public:</a:t>
            </a:r>
          </a:p>
          <a:p>
            <a:r>
              <a:rPr lang="en-US" altLang="zh-CN" dirty="0"/>
              <a:t>     Point(int x1=0,int y1=0):x(x1),y(y1){}</a:t>
            </a:r>
          </a:p>
          <a:p>
            <a:r>
              <a:rPr lang="en-US" altLang="zh-CN" dirty="0"/>
              <a:t>      int </a:t>
            </a:r>
            <a:r>
              <a:rPr lang="en-US" altLang="zh-CN" dirty="0" err="1"/>
              <a:t>getX</a:t>
            </a:r>
            <a:r>
              <a:rPr lang="en-US" altLang="zh-CN" dirty="0"/>
              <a:t>(){return x;}</a:t>
            </a:r>
          </a:p>
          <a:p>
            <a:r>
              <a:rPr lang="en-US" altLang="zh-CN" dirty="0"/>
              <a:t>      int </a:t>
            </a:r>
            <a:r>
              <a:rPr lang="en-US" altLang="zh-CN" dirty="0" err="1"/>
              <a:t>getY</a:t>
            </a:r>
            <a:r>
              <a:rPr lang="en-US" altLang="zh-CN" dirty="0"/>
              <a:t>(){return y;}</a:t>
            </a:r>
          </a:p>
          <a:p>
            <a:r>
              <a:rPr lang="en-US" altLang="zh-CN" dirty="0"/>
              <a:t>      friend void judge(Circle&amp; c1,Circle&amp; c2);</a:t>
            </a:r>
          </a:p>
          <a:p>
            <a:r>
              <a:rPr lang="en-US" altLang="zh-CN" dirty="0"/>
              <a:t>};</a:t>
            </a:r>
          </a:p>
          <a:p>
            <a:endParaRPr lang="en-US" altLang="zh-CN" dirty="0"/>
          </a:p>
          <a:p>
            <a:r>
              <a:rPr lang="en-US" altLang="zh-CN" dirty="0"/>
              <a:t>class Circle{</a:t>
            </a:r>
          </a:p>
          <a:p>
            <a:r>
              <a:rPr lang="en-US" altLang="zh-CN" dirty="0"/>
              <a:t>     Point p;</a:t>
            </a:r>
          </a:p>
          <a:p>
            <a:r>
              <a:rPr lang="en-US" altLang="zh-CN" dirty="0"/>
              <a:t>     int r;</a:t>
            </a:r>
          </a:p>
          <a:p>
            <a:r>
              <a:rPr lang="en-US" altLang="zh-CN" dirty="0"/>
              <a:t>   public:</a:t>
            </a:r>
          </a:p>
          <a:p>
            <a:r>
              <a:rPr lang="en-US" altLang="zh-CN" dirty="0"/>
              <a:t>     Circle(int x1,int y1,int r1):p(x1,y1),r(r1){}</a:t>
            </a:r>
          </a:p>
          <a:p>
            <a:r>
              <a:rPr lang="en-US" altLang="zh-CN" dirty="0"/>
              <a:t>     friend void judge(Circle&amp; c1,Circle&amp; c2);</a:t>
            </a:r>
          </a:p>
          <a:p>
            <a:r>
              <a:rPr lang="en-US" altLang="zh-CN" dirty="0"/>
              <a:t>};</a:t>
            </a:r>
          </a:p>
          <a:p>
            <a:endParaRPr lang="en-US" altLang="zh-CN" dirty="0"/>
          </a:p>
          <a:p>
            <a:r>
              <a:rPr lang="en-US" altLang="zh-CN" dirty="0"/>
              <a:t>void judge(Circle&amp; c1,Circle&amp; c2){</a:t>
            </a:r>
          </a:p>
          <a:p>
            <a:r>
              <a:rPr lang="en-US" altLang="zh-CN" dirty="0"/>
              <a:t>    double r=sqrt(pow((c1.p.x-c2.p.x),2)+pow((c1.p.y-c2.p.y),2));</a:t>
            </a:r>
          </a:p>
          <a:p>
            <a:r>
              <a:rPr lang="en-US" altLang="zh-CN" dirty="0"/>
              <a:t>    if(r&gt;c1.r+c2.r)</a:t>
            </a:r>
          </a:p>
          <a:p>
            <a:r>
              <a:rPr lang="en-US" altLang="zh-CN" dirty="0"/>
              <a:t>        </a:t>
            </a:r>
            <a:r>
              <a:rPr lang="en-US" altLang="zh-CN" dirty="0" err="1"/>
              <a:t>cout</a:t>
            </a:r>
            <a:r>
              <a:rPr lang="en-US" altLang="zh-CN" dirty="0"/>
              <a:t>&lt;&lt;"not intersect"&lt;&lt;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&lt;&lt;"intersect"&lt;&lt;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int </a:t>
            </a:r>
            <a:r>
              <a:rPr lang="en-US" altLang="zh-CN" dirty="0" err="1"/>
              <a:t>t,x,y,r</a:t>
            </a:r>
            <a:r>
              <a:rPr lang="en-US" altLang="zh-CN" dirty="0"/>
              <a:t>;</a:t>
            </a:r>
          </a:p>
          <a:p>
            <a:r>
              <a:rPr lang="en-US" altLang="zh-CN" dirty="0"/>
              <a:t>   </a:t>
            </a:r>
            <a:r>
              <a:rPr lang="en-US" altLang="zh-CN" dirty="0" err="1"/>
              <a:t>cin</a:t>
            </a:r>
            <a:r>
              <a:rPr lang="en-US" altLang="zh-CN" dirty="0"/>
              <a:t>&gt;&gt;t;</a:t>
            </a:r>
          </a:p>
          <a:p>
            <a:r>
              <a:rPr lang="en-US" altLang="zh-CN" dirty="0"/>
              <a:t>   while(t--)</a:t>
            </a:r>
          </a:p>
          <a:p>
            <a:r>
              <a:rPr lang="en-US" altLang="zh-CN" dirty="0"/>
              <a:t>   {</a:t>
            </a:r>
          </a:p>
          <a:p>
            <a:r>
              <a:rPr lang="en-US" altLang="zh-CN" dirty="0"/>
              <a:t>      </a:t>
            </a:r>
            <a:r>
              <a:rPr lang="en-US" altLang="zh-CN" dirty="0" err="1"/>
              <a:t>cin</a:t>
            </a:r>
            <a:r>
              <a:rPr lang="en-US" altLang="zh-CN" dirty="0"/>
              <a:t>&gt;&gt;x&gt;&gt;y&gt;&gt;r;</a:t>
            </a:r>
          </a:p>
          <a:p>
            <a:r>
              <a:rPr lang="en-US" altLang="zh-CN" dirty="0"/>
              <a:t>      Circle c1(</a:t>
            </a:r>
            <a:r>
              <a:rPr lang="en-US" altLang="zh-CN" dirty="0" err="1"/>
              <a:t>x,y,r</a:t>
            </a:r>
            <a:r>
              <a:rPr lang="en-US" altLang="zh-CN" dirty="0"/>
              <a:t>);</a:t>
            </a:r>
          </a:p>
          <a:p>
            <a:r>
              <a:rPr lang="en-US" altLang="zh-CN" dirty="0"/>
              <a:t>      </a:t>
            </a:r>
            <a:r>
              <a:rPr lang="en-US" altLang="zh-CN" dirty="0" err="1"/>
              <a:t>cin</a:t>
            </a:r>
            <a:r>
              <a:rPr lang="en-US" altLang="zh-CN" dirty="0"/>
              <a:t>&gt;&gt;x&gt;&gt;y&gt;&gt;r;</a:t>
            </a:r>
          </a:p>
          <a:p>
            <a:r>
              <a:rPr lang="en-US" altLang="zh-CN" dirty="0"/>
              <a:t>      Circle c2(</a:t>
            </a:r>
            <a:r>
              <a:rPr lang="en-US" altLang="zh-CN" dirty="0" err="1"/>
              <a:t>x,y,r</a:t>
            </a:r>
            <a:r>
              <a:rPr lang="en-US" altLang="zh-CN" dirty="0"/>
              <a:t>);</a:t>
            </a:r>
          </a:p>
          <a:p>
            <a:r>
              <a:rPr lang="en-US" altLang="zh-CN" dirty="0"/>
              <a:t>      judge(c1,c2);</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验证</a:t>
            </a:r>
            <a:r>
              <a:rPr lang="zh-CN" altLang="en-US" dirty="0"/>
              <a:t>程序：注意：</a:t>
            </a:r>
            <a:r>
              <a:rPr lang="en-US" altLang="zh-CN" dirty="0"/>
              <a:t>this</a:t>
            </a:r>
            <a:r>
              <a:rPr lang="zh-CN" altLang="en-US" dirty="0"/>
              <a:t>只存在于类定义的函数里</a:t>
            </a:r>
            <a:endParaRPr lang="en-US" altLang="zh-CN" dirty="0"/>
          </a:p>
          <a:p>
            <a:r>
              <a:rPr lang="en-US" altLang="zh-CN" dirty="0"/>
              <a:t>#include&lt;iostream&gt;</a:t>
            </a:r>
          </a:p>
          <a:p>
            <a:r>
              <a:rPr lang="en-US" altLang="zh-CN" dirty="0"/>
              <a:t>using namespace std;</a:t>
            </a:r>
          </a:p>
          <a:p>
            <a:r>
              <a:rPr lang="en-US" altLang="zh-CN" dirty="0"/>
              <a:t>class A</a:t>
            </a:r>
          </a:p>
          <a:p>
            <a:r>
              <a:rPr lang="en-US" altLang="zh-CN" dirty="0"/>
              <a:t>{</a:t>
            </a:r>
          </a:p>
          <a:p>
            <a:r>
              <a:rPr lang="en-US" altLang="zh-CN" dirty="0"/>
              <a:t>public:</a:t>
            </a:r>
          </a:p>
          <a:p>
            <a:r>
              <a:rPr lang="en-US" altLang="zh-CN" dirty="0"/>
              <a:t>    A(){</a:t>
            </a:r>
            <a:r>
              <a:rPr lang="en-US" altLang="zh-CN" dirty="0" err="1"/>
              <a:t>cout</a:t>
            </a:r>
            <a:r>
              <a:rPr lang="en-US" altLang="zh-CN" dirty="0"/>
              <a:t>&lt;&lt;"constructor"&lt;&lt;</a:t>
            </a:r>
            <a:r>
              <a:rPr lang="en-US" altLang="zh-CN" dirty="0" err="1"/>
              <a:t>endl</a:t>
            </a:r>
            <a:r>
              <a:rPr lang="en-US" altLang="zh-CN" dirty="0"/>
              <a:t>;}</a:t>
            </a:r>
          </a:p>
          <a:p>
            <a:r>
              <a:rPr lang="en-US" altLang="zh-CN" dirty="0"/>
              <a:t>    A* </a:t>
            </a:r>
            <a:r>
              <a:rPr lang="en-US" altLang="zh-CN" dirty="0" err="1"/>
              <a:t>getthis</a:t>
            </a:r>
            <a:r>
              <a:rPr lang="en-US" altLang="zh-CN" dirty="0"/>
              <a:t>(){return this;}</a:t>
            </a:r>
          </a:p>
          <a:p>
            <a:r>
              <a:rPr lang="en-US" altLang="zh-CN" dirty="0"/>
              <a:t>    ~A(){</a:t>
            </a:r>
            <a:r>
              <a:rPr lang="en-US" altLang="zh-CN" dirty="0" err="1"/>
              <a:t>cout</a:t>
            </a:r>
            <a:r>
              <a:rPr lang="en-US" altLang="zh-CN" dirty="0"/>
              <a:t>&lt;&lt;"destructor"&lt;&lt;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A </a:t>
            </a:r>
            <a:r>
              <a:rPr lang="en-US" altLang="zh-CN" dirty="0" err="1"/>
              <a:t>a</a:t>
            </a:r>
            <a:r>
              <a:rPr lang="en-US" altLang="zh-CN" dirty="0"/>
              <a:t>;</a:t>
            </a:r>
          </a:p>
          <a:p>
            <a:r>
              <a:rPr lang="en-US" altLang="zh-CN" dirty="0"/>
              <a:t>    </a:t>
            </a:r>
            <a:r>
              <a:rPr lang="en-US" altLang="zh-CN" dirty="0" err="1"/>
              <a:t>cout</a:t>
            </a:r>
            <a:r>
              <a:rPr lang="en-US" altLang="zh-CN" dirty="0"/>
              <a:t>&lt;&lt;&amp;a&lt;&lt;</a:t>
            </a:r>
            <a:r>
              <a:rPr lang="en-US" altLang="zh-CN" dirty="0" err="1"/>
              <a:t>endl</a:t>
            </a:r>
            <a:r>
              <a:rPr lang="en-US" altLang="zh-CN" dirty="0"/>
              <a:t>;</a:t>
            </a:r>
          </a:p>
          <a:p>
            <a:r>
              <a:rPr lang="en-US" altLang="zh-CN" dirty="0"/>
              <a:t>    </a:t>
            </a:r>
            <a:r>
              <a:rPr lang="en-US" altLang="zh-CN" dirty="0" err="1"/>
              <a:t>cout</a:t>
            </a:r>
            <a:r>
              <a:rPr lang="en-US" altLang="zh-CN" dirty="0"/>
              <a:t>&lt;&lt;</a:t>
            </a:r>
            <a:r>
              <a:rPr lang="en-US" altLang="zh-CN" dirty="0" err="1"/>
              <a:t>a.getthis</a:t>
            </a:r>
            <a:r>
              <a:rPr lang="en-US" altLang="zh-CN" dirty="0"/>
              <a:t>()&lt;&lt;</a:t>
            </a:r>
            <a:r>
              <a:rPr lang="en-US" altLang="zh-CN" dirty="0" err="1"/>
              <a:t>endl</a:t>
            </a:r>
            <a:r>
              <a:rPr lang="en-US" altLang="zh-CN" dirty="0"/>
              <a:t>;</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123</a:t>
            </a:fld>
            <a:endParaRPr lang="en-US"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124</a:t>
            </a:fld>
            <a:endParaRPr lang="en-US"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125</a:t>
            </a:fld>
            <a:endParaRPr lang="en-US"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dirty="0" smtClean="0"/>
              <a:t>完整</a:t>
            </a:r>
            <a:r>
              <a:rPr lang="zh-CN" altLang="en-US" dirty="0"/>
              <a:t>的程序：</a:t>
            </a:r>
            <a:endParaRPr lang="en-US" altLang="zh-CN" dirty="0"/>
          </a:p>
          <a:p>
            <a:r>
              <a:rPr lang="en-US" altLang="zh-CN" dirty="0"/>
              <a:t>#include&lt;</a:t>
            </a:r>
            <a:r>
              <a:rPr lang="en-US" altLang="zh-CN" dirty="0" err="1"/>
              <a:t>iostream</a:t>
            </a:r>
            <a:r>
              <a:rPr lang="en-US" altLang="zh-CN" dirty="0"/>
              <a:t>&gt;</a:t>
            </a:r>
          </a:p>
          <a:p>
            <a:r>
              <a:rPr lang="en-US" altLang="zh-CN" dirty="0"/>
              <a:t>#include&lt;</a:t>
            </a:r>
            <a:r>
              <a:rPr lang="en-US" altLang="zh-CN" dirty="0" err="1"/>
              <a:t>cmath</a:t>
            </a:r>
            <a:r>
              <a:rPr lang="en-US" altLang="zh-CN" dirty="0"/>
              <a:t>&gt;</a:t>
            </a:r>
          </a:p>
          <a:p>
            <a:r>
              <a:rPr lang="en-US" altLang="zh-CN" dirty="0"/>
              <a:t>using namespace std;</a:t>
            </a:r>
          </a:p>
          <a:p>
            <a:endParaRPr lang="en-US" altLang="zh-CN" dirty="0"/>
          </a:p>
          <a:p>
            <a:r>
              <a:rPr lang="en-US" altLang="zh-CN" dirty="0"/>
              <a:t>class Cylinder</a:t>
            </a:r>
          </a:p>
          <a:p>
            <a:r>
              <a:rPr lang="en-US" altLang="zh-CN" dirty="0"/>
              <a:t>{   public:</a:t>
            </a:r>
          </a:p>
          <a:p>
            <a:r>
              <a:rPr lang="en-US" altLang="zh-CN" dirty="0"/>
              <a:t>       Cylinder(double r=1,double h=1):radius(r),height(h){</a:t>
            </a:r>
            <a:r>
              <a:rPr lang="en-US" altLang="zh-CN" dirty="0" err="1"/>
              <a:t>cout</a:t>
            </a:r>
            <a:r>
              <a:rPr lang="en-US" altLang="zh-CN" dirty="0"/>
              <a:t>&lt;&lt;"constructor"&lt;&lt;</a:t>
            </a:r>
            <a:r>
              <a:rPr lang="en-US" altLang="zh-CN" dirty="0" err="1"/>
              <a:t>endl</a:t>
            </a:r>
            <a:r>
              <a:rPr lang="en-US" altLang="zh-CN" dirty="0"/>
              <a:t>;}</a:t>
            </a:r>
          </a:p>
          <a:p>
            <a:r>
              <a:rPr lang="en-US" altLang="zh-CN" dirty="0"/>
              <a:t>       Cylinder(Cylinder&amp; c1):radius(c1.radius),height(c1.height){</a:t>
            </a:r>
            <a:r>
              <a:rPr lang="en-US" altLang="zh-CN" dirty="0" err="1"/>
              <a:t>cout</a:t>
            </a:r>
            <a:r>
              <a:rPr lang="en-US" altLang="zh-CN" dirty="0"/>
              <a:t>&lt;&lt;"copy constructor"&lt;&lt;</a:t>
            </a:r>
            <a:r>
              <a:rPr lang="en-US" altLang="zh-CN" dirty="0" err="1"/>
              <a:t>endl</a:t>
            </a:r>
            <a:r>
              <a:rPr lang="en-US" altLang="zh-CN" dirty="0"/>
              <a:t>;}</a:t>
            </a:r>
          </a:p>
          <a:p>
            <a:r>
              <a:rPr lang="en-US" altLang="zh-CN" dirty="0"/>
              <a:t>       double volume(){return 3.14*</a:t>
            </a:r>
            <a:r>
              <a:rPr lang="en-US" altLang="zh-CN" dirty="0" err="1"/>
              <a:t>pow</a:t>
            </a:r>
            <a:r>
              <a:rPr lang="en-US" altLang="zh-CN" dirty="0"/>
              <a:t>(radius,2)*height;}</a:t>
            </a:r>
          </a:p>
          <a:p>
            <a:r>
              <a:rPr lang="en-US" altLang="zh-CN" dirty="0"/>
              <a:t>       Cylinder compare(Cylinder &amp;c)</a:t>
            </a:r>
          </a:p>
          <a:p>
            <a:r>
              <a:rPr lang="en-US" altLang="zh-CN" dirty="0"/>
              <a:t>        { if(volume()&gt;</a:t>
            </a:r>
            <a:r>
              <a:rPr lang="en-US" altLang="zh-CN" dirty="0" err="1"/>
              <a:t>c.volume</a:t>
            </a:r>
            <a:r>
              <a:rPr lang="en-US" altLang="zh-CN" dirty="0"/>
              <a:t>())</a:t>
            </a:r>
          </a:p>
          <a:p>
            <a:r>
              <a:rPr lang="en-US" altLang="zh-CN" dirty="0"/>
              <a:t>	        return *this;</a:t>
            </a:r>
          </a:p>
          <a:p>
            <a:r>
              <a:rPr lang="en-US" altLang="zh-CN" dirty="0"/>
              <a:t>	       else</a:t>
            </a:r>
          </a:p>
          <a:p>
            <a:r>
              <a:rPr lang="en-US" altLang="zh-CN" dirty="0"/>
              <a:t>	        return c;</a:t>
            </a:r>
          </a:p>
          <a:p>
            <a:r>
              <a:rPr lang="en-US" altLang="zh-CN" dirty="0"/>
              <a:t>        }</a:t>
            </a:r>
          </a:p>
          <a:p>
            <a:r>
              <a:rPr lang="en-US" altLang="zh-CN" dirty="0"/>
              <a:t>       void print()</a:t>
            </a:r>
          </a:p>
          <a:p>
            <a:r>
              <a:rPr lang="en-US" altLang="zh-CN" dirty="0"/>
              <a:t>        { </a:t>
            </a:r>
            <a:r>
              <a:rPr lang="en-US" altLang="zh-CN" dirty="0" err="1"/>
              <a:t>cout</a:t>
            </a:r>
            <a:r>
              <a:rPr lang="en-US" altLang="zh-CN" dirty="0"/>
              <a:t>&lt;&lt;"radius:"&lt;&lt;radius&lt;&lt;" ,height"&lt;&lt;height&lt;&lt;</a:t>
            </a:r>
            <a:r>
              <a:rPr lang="en-US" altLang="zh-CN" dirty="0" err="1"/>
              <a:t>endl</a:t>
            </a:r>
            <a:r>
              <a:rPr lang="en-US" altLang="zh-CN" dirty="0"/>
              <a:t>; }</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err="1"/>
              <a:t>int</a:t>
            </a:r>
            <a:r>
              <a:rPr lang="en-US" altLang="zh-CN" dirty="0"/>
              <a:t> main()</a:t>
            </a:r>
          </a:p>
          <a:p>
            <a:r>
              <a:rPr lang="en-US" altLang="zh-CN" dirty="0"/>
              <a:t>{   Cylinder c1(2,3),c2(4,5),c3;</a:t>
            </a:r>
          </a:p>
          <a:p>
            <a:r>
              <a:rPr lang="en-US" altLang="zh-CN" dirty="0"/>
              <a:t>    c3=c1.compare(c2);</a:t>
            </a:r>
          </a:p>
          <a:p>
            <a:r>
              <a:rPr lang="en-US" altLang="zh-CN" dirty="0"/>
              <a:t>    c3.print();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126</a:t>
            </a:fld>
            <a:endParaRPr lang="en-US"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sz="1200" dirty="0" smtClean="0">
                <a:solidFill>
                  <a:srgbClr val="0033CC"/>
                </a:solidFill>
                <a:latin typeface="黑体"/>
              </a:rPr>
              <a:t>验证</a:t>
            </a:r>
            <a:r>
              <a:rPr lang="zh-CN" altLang="en-US" sz="1200" dirty="0">
                <a:solidFill>
                  <a:srgbClr val="0033CC"/>
                </a:solidFill>
                <a:latin typeface="黑体"/>
              </a:rPr>
              <a:t>小程序：</a:t>
            </a:r>
            <a:r>
              <a:rPr lang="en-US" altLang="zh-CN" sz="1200" dirty="0">
                <a:solidFill>
                  <a:srgbClr val="0033CC"/>
                </a:solidFill>
                <a:latin typeface="黑体"/>
              </a:rPr>
              <a:t>const</a:t>
            </a:r>
            <a:r>
              <a:rPr lang="zh-CN" altLang="en-US" sz="1200" dirty="0">
                <a:solidFill>
                  <a:srgbClr val="0033CC"/>
                </a:solidFill>
                <a:latin typeface="黑体"/>
              </a:rPr>
              <a:t>对象不能调用非</a:t>
            </a:r>
            <a:r>
              <a:rPr lang="en-US" altLang="zh-CN" sz="1200" dirty="0">
                <a:solidFill>
                  <a:srgbClr val="0033CC"/>
                </a:solidFill>
                <a:latin typeface="黑体"/>
              </a:rPr>
              <a:t>const</a:t>
            </a:r>
            <a:r>
              <a:rPr lang="zh-CN" altLang="en-US" sz="1200" dirty="0">
                <a:solidFill>
                  <a:srgbClr val="0033CC"/>
                </a:solidFill>
                <a:latin typeface="黑体"/>
              </a:rPr>
              <a:t>函数</a:t>
            </a:r>
            <a:endParaRPr lang="en-US" altLang="zh-CN" sz="1200" dirty="0">
              <a:solidFill>
                <a:srgbClr val="0033CC"/>
              </a:solidFill>
              <a:latin typeface="黑体"/>
            </a:endParaRPr>
          </a:p>
          <a:p>
            <a:r>
              <a:rPr lang="en-US" altLang="zh-CN" dirty="0"/>
              <a:t>#include &lt;</a:t>
            </a:r>
            <a:r>
              <a:rPr lang="en-US" altLang="zh-CN" dirty="0" err="1"/>
              <a:t>iostream</a:t>
            </a:r>
            <a:r>
              <a:rPr lang="en-US" altLang="zh-CN" dirty="0"/>
              <a:t>&gt;</a:t>
            </a:r>
          </a:p>
          <a:p>
            <a:r>
              <a:rPr lang="en-US" altLang="zh-CN" dirty="0"/>
              <a:t>#include &lt;</a:t>
            </a:r>
            <a:r>
              <a:rPr lang="en-US" altLang="zh-CN" dirty="0" err="1"/>
              <a:t>iomanip</a:t>
            </a:r>
            <a:r>
              <a:rPr lang="en-US" altLang="zh-CN" dirty="0"/>
              <a:t>&gt;</a:t>
            </a:r>
          </a:p>
          <a:p>
            <a:r>
              <a:rPr lang="en-US" altLang="zh-CN" dirty="0"/>
              <a:t>using namespace std;</a:t>
            </a:r>
          </a:p>
          <a:p>
            <a:r>
              <a:rPr lang="en-US" altLang="zh-CN" dirty="0"/>
              <a:t>class A</a:t>
            </a:r>
          </a:p>
          <a:p>
            <a:r>
              <a:rPr lang="en-US" altLang="zh-CN" dirty="0"/>
              <a:t>{ private:</a:t>
            </a:r>
          </a:p>
          <a:p>
            <a:r>
              <a:rPr lang="en-US" altLang="zh-CN" dirty="0"/>
              <a:t>    </a:t>
            </a:r>
            <a:r>
              <a:rPr lang="en-US" altLang="zh-CN" dirty="0" err="1"/>
              <a:t>int</a:t>
            </a:r>
            <a:r>
              <a:rPr lang="en-US" altLang="zh-CN" dirty="0"/>
              <a:t> x;</a:t>
            </a:r>
          </a:p>
          <a:p>
            <a:r>
              <a:rPr lang="en-US" altLang="zh-CN" dirty="0"/>
              <a:t>  public:</a:t>
            </a:r>
          </a:p>
          <a:p>
            <a:r>
              <a:rPr lang="en-US" altLang="zh-CN" dirty="0"/>
              <a:t>    A(</a:t>
            </a:r>
            <a:r>
              <a:rPr lang="en-US" altLang="zh-CN" dirty="0" err="1"/>
              <a:t>int</a:t>
            </a:r>
            <a:r>
              <a:rPr lang="en-US" altLang="zh-CN" dirty="0"/>
              <a:t> x1=0):x(x1){</a:t>
            </a:r>
            <a:r>
              <a:rPr lang="en-US" altLang="zh-CN" dirty="0" err="1"/>
              <a:t>cout</a:t>
            </a:r>
            <a:r>
              <a:rPr lang="en-US" altLang="zh-CN" dirty="0"/>
              <a:t>&lt;&lt;</a:t>
            </a:r>
            <a:r>
              <a:rPr lang="en-US" altLang="zh-CN" dirty="0" err="1"/>
              <a:t>getX</a:t>
            </a:r>
            <a:r>
              <a:rPr lang="en-US" altLang="zh-CN" dirty="0"/>
              <a:t>()&lt;&lt;" A constructor"&lt;&lt;</a:t>
            </a:r>
            <a:r>
              <a:rPr lang="en-US" altLang="zh-CN" dirty="0" err="1"/>
              <a:t>endl</a:t>
            </a:r>
            <a:r>
              <a:rPr lang="en-US" altLang="zh-CN" dirty="0"/>
              <a:t>;}</a:t>
            </a:r>
          </a:p>
          <a:p>
            <a:r>
              <a:rPr lang="en-US" altLang="zh-CN" dirty="0"/>
              <a:t>    A(const A&amp; a){</a:t>
            </a:r>
          </a:p>
          <a:p>
            <a:r>
              <a:rPr lang="en-US" altLang="zh-CN" dirty="0"/>
              <a:t>        x=</a:t>
            </a:r>
            <a:r>
              <a:rPr lang="en-US" altLang="zh-CN" dirty="0" err="1"/>
              <a:t>a.getX</a:t>
            </a:r>
            <a:r>
              <a:rPr lang="en-US" altLang="zh-CN" dirty="0"/>
              <a:t>(); //error</a:t>
            </a:r>
            <a:r>
              <a:rPr lang="zh-CN" altLang="en-US" dirty="0"/>
              <a:t>，</a:t>
            </a:r>
            <a:r>
              <a:rPr lang="en-US" altLang="zh-CN" dirty="0"/>
              <a:t>const</a:t>
            </a:r>
            <a:r>
              <a:rPr lang="zh-CN" altLang="en-US" dirty="0"/>
              <a:t>对象不能调用非</a:t>
            </a:r>
            <a:r>
              <a:rPr lang="en-US" altLang="zh-CN" dirty="0"/>
              <a:t>const</a:t>
            </a:r>
            <a:r>
              <a:rPr lang="zh-CN" altLang="en-US" dirty="0"/>
              <a:t>函数</a:t>
            </a:r>
          </a:p>
          <a:p>
            <a:r>
              <a:rPr lang="zh-CN" altLang="en-US" dirty="0"/>
              <a:t>        </a:t>
            </a:r>
            <a:r>
              <a:rPr lang="en-US" altLang="zh-CN" dirty="0" err="1"/>
              <a:t>cout</a:t>
            </a:r>
            <a:r>
              <a:rPr lang="en-US" altLang="zh-CN" dirty="0"/>
              <a:t>&lt;&lt;x&lt;&lt;" A copy constructor"&lt;&lt;</a:t>
            </a:r>
            <a:r>
              <a:rPr lang="en-US" altLang="zh-CN" dirty="0" err="1"/>
              <a:t>endl</a:t>
            </a:r>
            <a:r>
              <a:rPr lang="en-US" altLang="zh-CN" dirty="0"/>
              <a:t>;}</a:t>
            </a:r>
          </a:p>
          <a:p>
            <a:r>
              <a:rPr lang="en-US" altLang="zh-CN" dirty="0"/>
              <a:t>    //</a:t>
            </a:r>
            <a:r>
              <a:rPr lang="en-US" altLang="zh-CN" dirty="0" err="1"/>
              <a:t>int</a:t>
            </a:r>
            <a:r>
              <a:rPr lang="en-US" altLang="zh-CN" dirty="0"/>
              <a:t> </a:t>
            </a:r>
            <a:r>
              <a:rPr lang="en-US" altLang="zh-CN" dirty="0" err="1"/>
              <a:t>getX</a:t>
            </a:r>
            <a:r>
              <a:rPr lang="en-US" altLang="zh-CN" dirty="0"/>
              <a:t>()const {return x;}</a:t>
            </a:r>
          </a:p>
          <a:p>
            <a:r>
              <a:rPr lang="en-US" altLang="zh-CN" dirty="0"/>
              <a:t>    </a:t>
            </a:r>
            <a:r>
              <a:rPr lang="en-US" altLang="zh-CN" dirty="0" err="1"/>
              <a:t>int</a:t>
            </a:r>
            <a:r>
              <a:rPr lang="en-US" altLang="zh-CN" dirty="0"/>
              <a:t> </a:t>
            </a:r>
            <a:r>
              <a:rPr lang="en-US" altLang="zh-CN" dirty="0" err="1"/>
              <a:t>getX</a:t>
            </a:r>
            <a:r>
              <a:rPr lang="en-US" altLang="zh-CN" dirty="0"/>
              <a:t>() {x++;return x;}</a:t>
            </a:r>
          </a:p>
          <a:p>
            <a:r>
              <a:rPr lang="en-US" altLang="zh-CN" dirty="0"/>
              <a:t>    ~A(){</a:t>
            </a:r>
            <a:r>
              <a:rPr lang="en-US" altLang="zh-CN" dirty="0" err="1"/>
              <a:t>cout</a:t>
            </a:r>
            <a:r>
              <a:rPr lang="en-US" altLang="zh-CN" dirty="0"/>
              <a:t>&lt;&lt;x&lt;&lt;",A </a:t>
            </a:r>
            <a:r>
              <a:rPr lang="en-US" altLang="zh-CN" dirty="0" err="1"/>
              <a:t>distructor</a:t>
            </a:r>
            <a:r>
              <a:rPr lang="en-US" altLang="zh-CN" dirty="0"/>
              <a:t>"&lt;&lt;</a:t>
            </a:r>
            <a:r>
              <a:rPr lang="en-US" altLang="zh-CN" dirty="0" err="1"/>
              <a:t>endl</a:t>
            </a:r>
            <a:r>
              <a:rPr lang="en-US" altLang="zh-CN" dirty="0"/>
              <a:t>;}</a:t>
            </a:r>
          </a:p>
          <a:p>
            <a:r>
              <a:rPr lang="en-US" altLang="zh-CN" dirty="0"/>
              <a:t>};</a:t>
            </a:r>
          </a:p>
          <a:p>
            <a:endParaRPr lang="en-US" altLang="zh-CN" dirty="0"/>
          </a:p>
          <a:p>
            <a:r>
              <a:rPr lang="en-US" altLang="zh-CN" dirty="0" err="1"/>
              <a:t>int</a:t>
            </a:r>
            <a:r>
              <a:rPr lang="en-US" altLang="zh-CN" dirty="0"/>
              <a:t> main()</a:t>
            </a:r>
          </a:p>
          <a:p>
            <a:r>
              <a:rPr lang="en-US" altLang="zh-CN" dirty="0"/>
              <a:t>{  A </a:t>
            </a:r>
            <a:r>
              <a:rPr lang="en-US" altLang="zh-CN" dirty="0" err="1"/>
              <a:t>a</a:t>
            </a:r>
            <a:r>
              <a:rPr lang="en-US" altLang="zh-CN" dirty="0"/>
              <a:t>;</a:t>
            </a:r>
          </a:p>
          <a:p>
            <a:r>
              <a:rPr lang="en-US" altLang="zh-CN" dirty="0"/>
              <a:t>   A b(a);</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127</a:t>
            </a:fld>
            <a:endParaRPr lang="en-US"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128</a:t>
            </a:fld>
            <a:endParaRPr lang="en-US"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129</a:t>
            </a:fld>
            <a:endParaRPr lang="en-US"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130</a:t>
            </a:fld>
            <a:endParaRPr lang="en-US"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131</a:t>
            </a:fld>
            <a:endParaRPr lang="en-US"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13</a:t>
            </a:fld>
            <a:endParaRPr lang="en-US" altLang="zh-CN" b="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133</a:t>
            </a:fld>
            <a:endParaRPr lang="en-US"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134</a:t>
            </a:fld>
            <a:endParaRPr lang="en-US"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135</a:t>
            </a:fld>
            <a:endParaRPr lang="en-US"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136</a:t>
            </a:fld>
            <a:endParaRPr lang="en-US"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138</a:t>
            </a:fld>
            <a:endParaRPr lang="en-US"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139</a:t>
            </a:fld>
            <a:endParaRPr lang="en-US" altLang="zh-CN"/>
          </a:p>
        </p:txBody>
      </p:sp>
    </p:spTree>
    <p:extLst>
      <p:ext uri="{BB962C8B-B14F-4D97-AF65-F5344CB8AC3E}">
        <p14:creationId xmlns:p14="http://schemas.microsoft.com/office/powerpoint/2010/main" val="224407899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140</a:t>
            </a:fld>
            <a:endParaRPr lang="en-US" altLang="zh-CN"/>
          </a:p>
        </p:txBody>
      </p:sp>
    </p:spTree>
    <p:extLst>
      <p:ext uri="{BB962C8B-B14F-4D97-AF65-F5344CB8AC3E}">
        <p14:creationId xmlns:p14="http://schemas.microsoft.com/office/powerpoint/2010/main" val="27592594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141</a:t>
            </a:fld>
            <a:endParaRPr lang="en-US" altLang="zh-CN"/>
          </a:p>
        </p:txBody>
      </p:sp>
    </p:spTree>
    <p:extLst>
      <p:ext uri="{BB962C8B-B14F-4D97-AF65-F5344CB8AC3E}">
        <p14:creationId xmlns:p14="http://schemas.microsoft.com/office/powerpoint/2010/main" val="4925655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142</a:t>
            </a:fld>
            <a:endParaRPr lang="en-US" altLang="zh-CN"/>
          </a:p>
        </p:txBody>
      </p:sp>
    </p:spTree>
    <p:extLst>
      <p:ext uri="{BB962C8B-B14F-4D97-AF65-F5344CB8AC3E}">
        <p14:creationId xmlns:p14="http://schemas.microsoft.com/office/powerpoint/2010/main" val="10573374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143</a:t>
            </a:fld>
            <a:endParaRPr lang="en-US" altLang="zh-CN"/>
          </a:p>
        </p:txBody>
      </p:sp>
    </p:spTree>
    <p:extLst>
      <p:ext uri="{BB962C8B-B14F-4D97-AF65-F5344CB8AC3E}">
        <p14:creationId xmlns:p14="http://schemas.microsoft.com/office/powerpoint/2010/main" val="2676745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spc="-5" dirty="0">
              <a:solidFill>
                <a:srgbClr val="0033CC"/>
              </a:solidFill>
              <a:latin typeface="黑体"/>
              <a:cs typeface="黑体"/>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latin typeface="黑体"/>
              <a:cs typeface="黑体"/>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a:t>
            </a:fld>
            <a:endParaRPr lang="en-US"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144</a:t>
            </a:fld>
            <a:endParaRPr lang="en-US" altLang="zh-CN"/>
          </a:p>
        </p:txBody>
      </p:sp>
    </p:spTree>
    <p:extLst>
      <p:ext uri="{BB962C8B-B14F-4D97-AF65-F5344CB8AC3E}">
        <p14:creationId xmlns:p14="http://schemas.microsoft.com/office/powerpoint/2010/main" val="304262718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145</a:t>
            </a:fld>
            <a:endParaRPr lang="en-US" altLang="zh-CN"/>
          </a:p>
        </p:txBody>
      </p:sp>
    </p:spTree>
    <p:extLst>
      <p:ext uri="{BB962C8B-B14F-4D97-AF65-F5344CB8AC3E}">
        <p14:creationId xmlns:p14="http://schemas.microsoft.com/office/powerpoint/2010/main" val="10828271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146</a:t>
            </a:fld>
            <a:endParaRPr lang="en-US" altLang="zh-CN"/>
          </a:p>
        </p:txBody>
      </p:sp>
    </p:spTree>
    <p:extLst>
      <p:ext uri="{BB962C8B-B14F-4D97-AF65-F5344CB8AC3E}">
        <p14:creationId xmlns:p14="http://schemas.microsoft.com/office/powerpoint/2010/main" val="165308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spcBef>
                <a:spcPct val="50000"/>
              </a:spcBef>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一、分成两个文件</a:t>
            </a:r>
            <a:endParaRPr lang="en-US" altLang="zh-CN" dirty="0"/>
          </a:p>
          <a:p>
            <a:r>
              <a:rPr lang="en-US" altLang="zh-CN" dirty="0"/>
              <a:t>1</a:t>
            </a:r>
            <a:r>
              <a:rPr lang="zh-CN" altLang="en-US" dirty="0"/>
              <a:t>、</a:t>
            </a:r>
            <a:r>
              <a:rPr lang="en-US" altLang="zh-CN" dirty="0" err="1"/>
              <a:t>Cylinder.h</a:t>
            </a:r>
            <a:endParaRPr lang="en-US" altLang="zh-CN" dirty="0"/>
          </a:p>
          <a:p>
            <a:endParaRPr lang="en-US" altLang="zh-CN" dirty="0"/>
          </a:p>
          <a:p>
            <a:r>
              <a:rPr lang="en-US" altLang="zh-CN" dirty="0"/>
              <a:t>class Cylinder</a:t>
            </a:r>
          </a:p>
          <a:p>
            <a:r>
              <a:rPr lang="en-US" altLang="zh-CN" dirty="0"/>
              <a:t>{</a:t>
            </a:r>
          </a:p>
          <a:p>
            <a:r>
              <a:rPr lang="en-US" altLang="zh-CN" dirty="0"/>
              <a:t>public:</a:t>
            </a:r>
          </a:p>
          <a:p>
            <a:r>
              <a:rPr lang="en-US" altLang="zh-CN" dirty="0"/>
              <a:t>            void </a:t>
            </a:r>
            <a:r>
              <a:rPr lang="en-US" altLang="zh-CN" dirty="0" err="1"/>
              <a:t>setCylinder</a:t>
            </a:r>
            <a:r>
              <a:rPr lang="en-US" altLang="zh-CN" dirty="0"/>
              <a:t>(double </a:t>
            </a:r>
            <a:r>
              <a:rPr lang="en-US" altLang="zh-CN" dirty="0" err="1"/>
              <a:t>r,double</a:t>
            </a:r>
            <a:r>
              <a:rPr lang="en-US" altLang="zh-CN" dirty="0"/>
              <a:t> h) ;</a:t>
            </a:r>
          </a:p>
          <a:p>
            <a:r>
              <a:rPr lang="en-US" altLang="zh-CN" dirty="0"/>
              <a:t>	double </a:t>
            </a:r>
            <a:r>
              <a:rPr lang="en-US" altLang="zh-CN" dirty="0" err="1"/>
              <a:t>getRadius</a:t>
            </a:r>
            <a:r>
              <a:rPr lang="en-US" altLang="zh-CN" dirty="0"/>
              <a:t>();</a:t>
            </a:r>
          </a:p>
          <a:p>
            <a:r>
              <a:rPr lang="en-US" altLang="zh-CN" dirty="0"/>
              <a:t>	double </a:t>
            </a:r>
            <a:r>
              <a:rPr lang="en-US" altLang="zh-CN" dirty="0" err="1"/>
              <a:t>getHeight</a:t>
            </a:r>
            <a:r>
              <a:rPr lang="en-US" altLang="zh-CN" dirty="0"/>
              <a:t>();</a:t>
            </a:r>
          </a:p>
          <a:p>
            <a:r>
              <a:rPr lang="en-US" altLang="zh-CN" dirty="0"/>
              <a:t>	double volume();</a:t>
            </a:r>
          </a:p>
          <a:p>
            <a:r>
              <a:rPr lang="en-US" altLang="zh-CN" dirty="0"/>
              <a:t>	double </a:t>
            </a:r>
            <a:r>
              <a:rPr lang="en-US" altLang="zh-CN" dirty="0" err="1"/>
              <a:t>surface_area</a:t>
            </a:r>
            <a:r>
              <a:rPr lang="en-US" altLang="zh-CN" dirty="0"/>
              <a:t>();</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a:t>------------------------------------------------</a:t>
            </a:r>
          </a:p>
          <a:p>
            <a:r>
              <a:rPr lang="en-US" altLang="zh-CN" dirty="0"/>
              <a:t>2</a:t>
            </a:r>
            <a:r>
              <a:rPr lang="zh-CN" altLang="en-US" dirty="0"/>
              <a:t>、</a:t>
            </a:r>
            <a:r>
              <a:rPr lang="en-US" altLang="zh-CN" dirty="0"/>
              <a:t>Cylinder.cpp</a:t>
            </a:r>
          </a:p>
          <a:p>
            <a:endParaRPr lang="en-US" altLang="zh-CN" dirty="0"/>
          </a:p>
          <a:p>
            <a:r>
              <a:rPr lang="en-US" altLang="zh-CN" dirty="0"/>
              <a:t>#include "</a:t>
            </a:r>
            <a:r>
              <a:rPr lang="en-US" altLang="zh-CN" dirty="0" err="1"/>
              <a:t>cylinder.h</a:t>
            </a:r>
            <a:r>
              <a:rPr lang="en-US" altLang="zh-CN" dirty="0"/>
              <a:t>"</a:t>
            </a:r>
          </a:p>
          <a:p>
            <a:r>
              <a:rPr lang="en-US" altLang="zh-CN" dirty="0"/>
              <a:t>#include&lt;</a:t>
            </a:r>
            <a:r>
              <a:rPr lang="en-US" altLang="zh-CN" dirty="0" err="1"/>
              <a:t>iostream</a:t>
            </a:r>
            <a:r>
              <a:rPr lang="en-US" altLang="zh-CN" dirty="0"/>
              <a:t>&gt;</a:t>
            </a:r>
          </a:p>
          <a:p>
            <a:r>
              <a:rPr lang="en-US" altLang="zh-CN" dirty="0"/>
              <a:t>using namespace std;</a:t>
            </a:r>
          </a:p>
          <a:p>
            <a:r>
              <a:rPr lang="en-US" altLang="zh-CN" dirty="0"/>
              <a:t>const double PI=3.1415926;</a:t>
            </a:r>
          </a:p>
          <a:p>
            <a:endParaRPr lang="en-US" altLang="zh-CN" dirty="0"/>
          </a:p>
          <a:p>
            <a:r>
              <a:rPr lang="en-US" altLang="zh-CN" dirty="0"/>
              <a:t>void Cylinder::</a:t>
            </a:r>
            <a:r>
              <a:rPr lang="en-US" altLang="zh-CN" dirty="0" err="1"/>
              <a:t>setCylinder</a:t>
            </a:r>
            <a:r>
              <a:rPr lang="en-US" altLang="zh-CN" dirty="0"/>
              <a:t>(double </a:t>
            </a:r>
            <a:r>
              <a:rPr lang="en-US" altLang="zh-CN" dirty="0" err="1"/>
              <a:t>r,double</a:t>
            </a:r>
            <a:r>
              <a:rPr lang="en-US" altLang="zh-CN" dirty="0"/>
              <a:t> h){radius=r;  height=h;}</a:t>
            </a:r>
          </a:p>
          <a:p>
            <a:r>
              <a:rPr lang="en-US" altLang="zh-CN" dirty="0"/>
              <a:t>double Cylinder::</a:t>
            </a:r>
            <a:r>
              <a:rPr lang="en-US" altLang="zh-CN" dirty="0" err="1"/>
              <a:t>getRadius</a:t>
            </a:r>
            <a:r>
              <a:rPr lang="en-US" altLang="zh-CN" dirty="0"/>
              <a:t>(){return radius;}</a:t>
            </a:r>
          </a:p>
          <a:p>
            <a:r>
              <a:rPr lang="en-US" altLang="zh-CN" dirty="0"/>
              <a:t>double Cylinder::</a:t>
            </a:r>
            <a:r>
              <a:rPr lang="en-US" altLang="zh-CN" dirty="0" err="1"/>
              <a:t>getHeight</a:t>
            </a:r>
            <a:r>
              <a:rPr lang="en-US" altLang="zh-CN" dirty="0"/>
              <a:t>(){return height;}</a:t>
            </a:r>
          </a:p>
          <a:p>
            <a:r>
              <a:rPr lang="en-US" altLang="zh-CN" dirty="0"/>
              <a:t>double Cylinder::volume(){return PI*radius*radius*height;}</a:t>
            </a:r>
          </a:p>
          <a:p>
            <a:r>
              <a:rPr lang="en-US" altLang="zh-CN" dirty="0"/>
              <a:t>double Cylinder::</a:t>
            </a:r>
            <a:r>
              <a:rPr lang="en-US" altLang="zh-CN" dirty="0" err="1"/>
              <a:t>surface_area</a:t>
            </a:r>
            <a:r>
              <a:rPr lang="en-US" altLang="zh-CN" dirty="0"/>
              <a:t>(){return 2*PI*radius*height+2*PI*radius*radius;}</a:t>
            </a:r>
          </a:p>
          <a:p>
            <a:endParaRPr lang="en-US" altLang="zh-CN" dirty="0"/>
          </a:p>
          <a:p>
            <a:r>
              <a:rPr lang="en-US" altLang="zh-CN" dirty="0" err="1"/>
              <a:t>int</a:t>
            </a:r>
            <a:r>
              <a:rPr lang="en-US" altLang="zh-CN" dirty="0"/>
              <a:t> main()</a:t>
            </a:r>
          </a:p>
          <a:p>
            <a:r>
              <a:rPr lang="en-US" altLang="zh-CN" dirty="0"/>
              <a:t>{</a:t>
            </a:r>
          </a:p>
          <a:p>
            <a:r>
              <a:rPr lang="en-US" altLang="zh-CN" dirty="0"/>
              <a:t>	Cylinder cylinder1;</a:t>
            </a:r>
          </a:p>
          <a:p>
            <a:r>
              <a:rPr lang="en-US" altLang="zh-CN" dirty="0"/>
              <a:t>	cylinder1.setCylinder();</a:t>
            </a:r>
          </a:p>
          <a:p>
            <a:r>
              <a:rPr lang="en-US" altLang="zh-CN" dirty="0"/>
              <a:t>	</a:t>
            </a:r>
            <a:r>
              <a:rPr lang="en-US" altLang="zh-CN" dirty="0" err="1"/>
              <a:t>cout</a:t>
            </a:r>
            <a:r>
              <a:rPr lang="en-US" altLang="zh-CN" dirty="0"/>
              <a:t>&lt;&lt;"</a:t>
            </a:r>
            <a:r>
              <a:rPr lang="en-US" altLang="zh-CN" dirty="0" err="1"/>
              <a:t>surface_area</a:t>
            </a:r>
            <a:r>
              <a:rPr lang="en-US" altLang="zh-CN" dirty="0"/>
              <a:t>="&lt;&lt;cylinder1.surface_area()&lt;&lt;</a:t>
            </a:r>
            <a:r>
              <a:rPr lang="en-US" altLang="zh-CN" dirty="0" err="1"/>
              <a:t>endl</a:t>
            </a:r>
            <a:r>
              <a:rPr lang="en-US" altLang="zh-CN" dirty="0"/>
              <a:t>;</a:t>
            </a:r>
          </a:p>
          <a:p>
            <a:r>
              <a:rPr lang="en-US" altLang="zh-CN" dirty="0"/>
              <a:t>	</a:t>
            </a:r>
            <a:r>
              <a:rPr lang="en-US" altLang="zh-CN" dirty="0" err="1"/>
              <a:t>cout</a:t>
            </a:r>
            <a:r>
              <a:rPr lang="en-US" altLang="zh-CN" dirty="0"/>
              <a:t>&lt;&lt;"volume="&lt;&lt;cylinder1.volume()&lt;&lt;</a:t>
            </a:r>
            <a:r>
              <a:rPr lang="en-US" altLang="zh-CN" dirty="0" err="1"/>
              <a:t>endl</a:t>
            </a:r>
            <a:r>
              <a:rPr lang="en-US" altLang="zh-CN" dirty="0"/>
              <a:t>;</a:t>
            </a:r>
          </a:p>
          <a:p>
            <a:r>
              <a:rPr lang="en-US" altLang="zh-CN" dirty="0"/>
              <a:t>	return 0;</a:t>
            </a:r>
          </a:p>
          <a:p>
            <a:r>
              <a:rPr lang="en-US" altLang="zh-CN" dirty="0"/>
              <a:t>}</a:t>
            </a:r>
          </a:p>
          <a:p>
            <a:endParaRPr lang="en-US" altLang="zh-CN" dirty="0"/>
          </a:p>
          <a:p>
            <a:r>
              <a:rPr lang="en-US" altLang="zh-CN" dirty="0"/>
              <a:t>///////////////////////////////////////////////</a:t>
            </a:r>
          </a:p>
          <a:p>
            <a:endParaRPr lang="en-US" altLang="zh-CN" dirty="0"/>
          </a:p>
          <a:p>
            <a:r>
              <a:rPr lang="zh-CN" altLang="en-US" dirty="0"/>
              <a:t>二、分成三个文件</a:t>
            </a:r>
            <a:endParaRPr lang="en-US" altLang="zh-CN" dirty="0"/>
          </a:p>
          <a:p>
            <a:r>
              <a:rPr lang="en-US" altLang="zh-CN" dirty="0"/>
              <a:t>1</a:t>
            </a:r>
            <a:r>
              <a:rPr lang="zh-CN" altLang="en-US" dirty="0"/>
              <a:t>、</a:t>
            </a:r>
            <a:r>
              <a:rPr lang="en-US" altLang="zh-CN" dirty="0" err="1"/>
              <a:t>Cylinder.h</a:t>
            </a:r>
            <a:endParaRPr lang="en-US" altLang="zh-CN" dirty="0"/>
          </a:p>
          <a:p>
            <a:endParaRPr lang="en-US" altLang="zh-CN" dirty="0"/>
          </a:p>
          <a:p>
            <a:r>
              <a:rPr lang="en-US" altLang="zh-CN" dirty="0"/>
              <a:t>class Cylinder</a:t>
            </a:r>
          </a:p>
          <a:p>
            <a:r>
              <a:rPr lang="en-US" altLang="zh-CN" dirty="0"/>
              <a:t>{</a:t>
            </a:r>
          </a:p>
          <a:p>
            <a:r>
              <a:rPr lang="en-US" altLang="zh-CN" dirty="0"/>
              <a:t>public:</a:t>
            </a:r>
          </a:p>
          <a:p>
            <a:r>
              <a:rPr lang="en-US" altLang="zh-CN" dirty="0"/>
              <a:t>            void </a:t>
            </a:r>
            <a:r>
              <a:rPr lang="en-US" altLang="zh-CN" dirty="0" err="1"/>
              <a:t>setCylinder</a:t>
            </a:r>
            <a:r>
              <a:rPr lang="en-US" altLang="zh-CN" dirty="0"/>
              <a:t>(double </a:t>
            </a:r>
            <a:r>
              <a:rPr lang="en-US" altLang="zh-CN" dirty="0" err="1"/>
              <a:t>r,double</a:t>
            </a:r>
            <a:r>
              <a:rPr lang="en-US" altLang="zh-CN" dirty="0"/>
              <a:t> h) ;</a:t>
            </a:r>
          </a:p>
          <a:p>
            <a:r>
              <a:rPr lang="en-US" altLang="zh-CN" dirty="0"/>
              <a:t>	double </a:t>
            </a:r>
            <a:r>
              <a:rPr lang="en-US" altLang="zh-CN" dirty="0" err="1"/>
              <a:t>getRadius</a:t>
            </a:r>
            <a:r>
              <a:rPr lang="en-US" altLang="zh-CN" dirty="0"/>
              <a:t>();</a:t>
            </a:r>
          </a:p>
          <a:p>
            <a:r>
              <a:rPr lang="en-US" altLang="zh-CN" dirty="0"/>
              <a:t>	double </a:t>
            </a:r>
            <a:r>
              <a:rPr lang="en-US" altLang="zh-CN" dirty="0" err="1"/>
              <a:t>getHeight</a:t>
            </a:r>
            <a:r>
              <a:rPr lang="en-US" altLang="zh-CN" dirty="0"/>
              <a:t>();</a:t>
            </a:r>
          </a:p>
          <a:p>
            <a:r>
              <a:rPr lang="en-US" altLang="zh-CN" dirty="0"/>
              <a:t>	double volume();</a:t>
            </a:r>
          </a:p>
          <a:p>
            <a:r>
              <a:rPr lang="en-US" altLang="zh-CN" dirty="0"/>
              <a:t>	double </a:t>
            </a:r>
            <a:r>
              <a:rPr lang="en-US" altLang="zh-CN" dirty="0" err="1"/>
              <a:t>surface_area</a:t>
            </a:r>
            <a:r>
              <a:rPr lang="en-US" altLang="zh-CN" dirty="0"/>
              <a:t>();</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a:t>--------------------------------</a:t>
            </a:r>
          </a:p>
          <a:p>
            <a:r>
              <a:rPr lang="en-US" altLang="zh-CN" dirty="0"/>
              <a:t>2</a:t>
            </a:r>
            <a:r>
              <a:rPr lang="zh-CN" altLang="en-US" dirty="0"/>
              <a:t>、</a:t>
            </a:r>
            <a:r>
              <a:rPr lang="en-US" altLang="zh-CN" dirty="0"/>
              <a:t>Cylinder.cpp</a:t>
            </a:r>
          </a:p>
          <a:p>
            <a:endParaRPr lang="en-US" altLang="zh-CN" dirty="0"/>
          </a:p>
          <a:p>
            <a:r>
              <a:rPr lang="en-US" altLang="zh-CN" dirty="0"/>
              <a:t>#include "</a:t>
            </a:r>
            <a:r>
              <a:rPr lang="en-US" altLang="zh-CN" dirty="0" err="1"/>
              <a:t>cylinder.h</a:t>
            </a:r>
            <a:r>
              <a:rPr lang="en-US" altLang="zh-CN" dirty="0"/>
              <a:t>“</a:t>
            </a:r>
          </a:p>
          <a:p>
            <a:r>
              <a:rPr lang="en-US" altLang="zh-CN" dirty="0"/>
              <a:t>const double PI=3.1415926;</a:t>
            </a:r>
          </a:p>
          <a:p>
            <a:r>
              <a:rPr lang="en-US" altLang="zh-CN" dirty="0"/>
              <a:t>void Cylinder::</a:t>
            </a:r>
            <a:r>
              <a:rPr lang="en-US" altLang="zh-CN" dirty="0" err="1"/>
              <a:t>setCylinder</a:t>
            </a:r>
            <a:r>
              <a:rPr lang="en-US" altLang="zh-CN" dirty="0"/>
              <a:t>(double </a:t>
            </a:r>
            <a:r>
              <a:rPr lang="en-US" altLang="zh-CN" dirty="0" err="1"/>
              <a:t>r,double</a:t>
            </a:r>
            <a:r>
              <a:rPr lang="en-US" altLang="zh-CN" dirty="0"/>
              <a:t> h){radius=r;  height=h;}</a:t>
            </a:r>
          </a:p>
          <a:p>
            <a:r>
              <a:rPr lang="en-US" altLang="zh-CN" dirty="0"/>
              <a:t>double Cylinder::</a:t>
            </a:r>
            <a:r>
              <a:rPr lang="en-US" altLang="zh-CN" dirty="0" err="1"/>
              <a:t>getRadius</a:t>
            </a:r>
            <a:r>
              <a:rPr lang="en-US" altLang="zh-CN" dirty="0"/>
              <a:t>(){return radius;}</a:t>
            </a:r>
          </a:p>
          <a:p>
            <a:r>
              <a:rPr lang="en-US" altLang="zh-CN" dirty="0"/>
              <a:t>double Cylinder::</a:t>
            </a:r>
            <a:r>
              <a:rPr lang="en-US" altLang="zh-CN" dirty="0" err="1"/>
              <a:t>getHeight</a:t>
            </a:r>
            <a:r>
              <a:rPr lang="en-US" altLang="zh-CN" dirty="0"/>
              <a:t>(){return height;}</a:t>
            </a:r>
          </a:p>
          <a:p>
            <a:r>
              <a:rPr lang="en-US" altLang="zh-CN" dirty="0"/>
              <a:t>double Cylinder::volume(){return PI*radius*radius*height;}</a:t>
            </a:r>
          </a:p>
          <a:p>
            <a:r>
              <a:rPr lang="en-US" altLang="zh-CN" dirty="0"/>
              <a:t>double Cylinder::</a:t>
            </a:r>
            <a:r>
              <a:rPr lang="en-US" altLang="zh-CN" dirty="0" err="1"/>
              <a:t>surface_area</a:t>
            </a:r>
            <a:r>
              <a:rPr lang="en-US" altLang="zh-CN" dirty="0"/>
              <a:t>(){return 2*PI*radius*height+2*PI*radius*radius;}</a:t>
            </a:r>
          </a:p>
          <a:p>
            <a:endParaRPr lang="en-US" altLang="zh-CN" dirty="0"/>
          </a:p>
          <a:p>
            <a:r>
              <a:rPr lang="en-US" altLang="zh-CN" dirty="0"/>
              <a:t>-----------------------</a:t>
            </a:r>
          </a:p>
          <a:p>
            <a:r>
              <a:rPr lang="en-US" altLang="zh-CN" dirty="0"/>
              <a:t>3</a:t>
            </a:r>
            <a:r>
              <a:rPr lang="zh-CN" altLang="en-US" dirty="0"/>
              <a:t>、</a:t>
            </a:r>
            <a:r>
              <a:rPr lang="en-US" altLang="zh-CN" dirty="0"/>
              <a:t>main.cpp</a:t>
            </a:r>
          </a:p>
          <a:p>
            <a:endParaRPr lang="en-US" altLang="zh-CN" dirty="0"/>
          </a:p>
          <a:p>
            <a:r>
              <a:rPr lang="en-US" altLang="zh-CN" dirty="0"/>
              <a:t>#include "</a:t>
            </a:r>
            <a:r>
              <a:rPr lang="en-US" altLang="zh-CN" dirty="0" err="1"/>
              <a:t>cylinder.h</a:t>
            </a:r>
            <a:r>
              <a:rPr lang="en-US" altLang="zh-CN" dirty="0"/>
              <a:t>"</a:t>
            </a:r>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err="1"/>
              <a:t>int</a:t>
            </a:r>
            <a:r>
              <a:rPr lang="en-US" altLang="zh-CN" dirty="0"/>
              <a:t> main()</a:t>
            </a:r>
          </a:p>
          <a:p>
            <a:r>
              <a:rPr lang="en-US" altLang="zh-CN" dirty="0"/>
              <a:t>{</a:t>
            </a:r>
          </a:p>
          <a:p>
            <a:r>
              <a:rPr lang="en-US" altLang="zh-CN" dirty="0"/>
              <a:t>	Cylinder cylinder1;</a:t>
            </a:r>
          </a:p>
          <a:p>
            <a:r>
              <a:rPr lang="en-US" altLang="zh-CN" dirty="0"/>
              <a:t>	cylinder1.setCylinder();</a:t>
            </a:r>
          </a:p>
          <a:p>
            <a:r>
              <a:rPr lang="en-US" altLang="zh-CN" dirty="0"/>
              <a:t>	</a:t>
            </a:r>
            <a:r>
              <a:rPr lang="en-US" altLang="zh-CN" dirty="0" err="1"/>
              <a:t>cout</a:t>
            </a:r>
            <a:r>
              <a:rPr lang="en-US" altLang="zh-CN" dirty="0"/>
              <a:t>&lt;&lt;"</a:t>
            </a:r>
            <a:r>
              <a:rPr lang="en-US" altLang="zh-CN" dirty="0" err="1"/>
              <a:t>surface_area</a:t>
            </a:r>
            <a:r>
              <a:rPr lang="en-US" altLang="zh-CN" dirty="0"/>
              <a:t>="&lt;&lt;cylinder1.surface_area()&lt;&lt;</a:t>
            </a:r>
            <a:r>
              <a:rPr lang="en-US" altLang="zh-CN" dirty="0" err="1"/>
              <a:t>endl</a:t>
            </a:r>
            <a:r>
              <a:rPr lang="en-US" altLang="zh-CN" dirty="0"/>
              <a:t>;</a:t>
            </a:r>
          </a:p>
          <a:p>
            <a:r>
              <a:rPr lang="en-US" altLang="zh-CN" dirty="0"/>
              <a:t>	</a:t>
            </a:r>
            <a:r>
              <a:rPr lang="en-US" altLang="zh-CN" dirty="0" err="1"/>
              <a:t>cout</a:t>
            </a:r>
            <a:r>
              <a:rPr lang="en-US" altLang="zh-CN" dirty="0"/>
              <a:t>&lt;&lt;"volume="&lt;&lt;cylinder1.volume()&lt;&lt;</a:t>
            </a:r>
            <a:r>
              <a:rPr lang="en-US" altLang="zh-CN" dirty="0" err="1"/>
              <a:t>endl</a:t>
            </a:r>
            <a:r>
              <a:rPr lang="en-US" altLang="zh-CN" dirty="0"/>
              <a:t>;</a:t>
            </a:r>
          </a:p>
          <a:p>
            <a:r>
              <a:rPr lang="en-US" altLang="zh-CN" dirty="0"/>
              <a:t>	return 0;</a:t>
            </a:r>
          </a:p>
          <a:p>
            <a:r>
              <a:rPr lang="en-US" altLang="zh-CN" dirty="0"/>
              <a:t>}</a:t>
            </a:r>
          </a:p>
          <a:p>
            <a:endParaRPr lang="en-US" altLang="zh-CN" dirty="0"/>
          </a:p>
          <a:p>
            <a:endParaRPr lang="en-US" altLang="zh-CN" dirty="0"/>
          </a:p>
          <a:p>
            <a:r>
              <a:rPr lang="en-US" altLang="zh-CN" dirty="0"/>
              <a:t>////////////////////////////////////////////</a:t>
            </a:r>
          </a:p>
          <a:p>
            <a:endParaRPr lang="en-US" altLang="zh-CN" dirty="0"/>
          </a:p>
          <a:p>
            <a:r>
              <a:rPr lang="zh-CN" altLang="en-US" dirty="0"/>
              <a:t>三、合成一个文件</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void </a:t>
            </a:r>
            <a:r>
              <a:rPr lang="en-US" altLang="zh-CN" dirty="0" err="1"/>
              <a:t>setCylinder</a:t>
            </a:r>
            <a:r>
              <a:rPr lang="en-US" altLang="zh-CN" dirty="0"/>
              <a:t>(double </a:t>
            </a:r>
            <a:r>
              <a:rPr lang="en-US" altLang="zh-CN" dirty="0" err="1"/>
              <a:t>r,double</a:t>
            </a:r>
            <a:r>
              <a:rPr lang="en-US" altLang="zh-CN" dirty="0"/>
              <a:t> h) ;</a:t>
            </a:r>
          </a:p>
          <a:p>
            <a:r>
              <a:rPr lang="en-US" altLang="zh-CN" dirty="0"/>
              <a:t>	double </a:t>
            </a:r>
            <a:r>
              <a:rPr lang="en-US" altLang="zh-CN" dirty="0" err="1"/>
              <a:t>getRadius</a:t>
            </a:r>
            <a:r>
              <a:rPr lang="en-US" altLang="zh-CN" dirty="0"/>
              <a:t>();</a:t>
            </a:r>
          </a:p>
          <a:p>
            <a:r>
              <a:rPr lang="en-US" altLang="zh-CN" dirty="0"/>
              <a:t>	double </a:t>
            </a:r>
            <a:r>
              <a:rPr lang="en-US" altLang="zh-CN" dirty="0" err="1"/>
              <a:t>getHeight</a:t>
            </a:r>
            <a:r>
              <a:rPr lang="en-US" altLang="zh-CN" dirty="0"/>
              <a:t>();</a:t>
            </a:r>
          </a:p>
          <a:p>
            <a:r>
              <a:rPr lang="en-US" altLang="zh-CN" dirty="0"/>
              <a:t>	double volume();</a:t>
            </a:r>
          </a:p>
          <a:p>
            <a:r>
              <a:rPr lang="en-US" altLang="zh-CN" dirty="0"/>
              <a:t>	double </a:t>
            </a:r>
            <a:r>
              <a:rPr lang="en-US" altLang="zh-CN" dirty="0" err="1"/>
              <a:t>surface_area</a:t>
            </a:r>
            <a:r>
              <a:rPr lang="en-US" altLang="zh-CN" dirty="0"/>
              <a:t>();</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a:t>void Cylinder::</a:t>
            </a:r>
            <a:r>
              <a:rPr lang="en-US" altLang="zh-CN" dirty="0" err="1"/>
              <a:t>setCylinder</a:t>
            </a:r>
            <a:r>
              <a:rPr lang="en-US" altLang="zh-CN" dirty="0"/>
              <a:t>(double </a:t>
            </a:r>
            <a:r>
              <a:rPr lang="en-US" altLang="zh-CN" dirty="0" err="1"/>
              <a:t>r,double</a:t>
            </a:r>
            <a:r>
              <a:rPr lang="en-US" altLang="zh-CN" dirty="0"/>
              <a:t> h){radius=r;  height=h;}</a:t>
            </a:r>
          </a:p>
          <a:p>
            <a:r>
              <a:rPr lang="en-US" altLang="zh-CN" dirty="0"/>
              <a:t>double Cylinder::</a:t>
            </a:r>
            <a:r>
              <a:rPr lang="en-US" altLang="zh-CN" dirty="0" err="1"/>
              <a:t>getRadius</a:t>
            </a:r>
            <a:r>
              <a:rPr lang="en-US" altLang="zh-CN" dirty="0"/>
              <a:t>(){return radius;}</a:t>
            </a:r>
          </a:p>
          <a:p>
            <a:r>
              <a:rPr lang="en-US" altLang="zh-CN" dirty="0"/>
              <a:t>double Cylinder::</a:t>
            </a:r>
            <a:r>
              <a:rPr lang="en-US" altLang="zh-CN" dirty="0" err="1"/>
              <a:t>getHeight</a:t>
            </a:r>
            <a:r>
              <a:rPr lang="en-US" altLang="zh-CN" dirty="0"/>
              <a:t>(){return height;}</a:t>
            </a:r>
          </a:p>
          <a:p>
            <a:r>
              <a:rPr lang="en-US" altLang="zh-CN" dirty="0"/>
              <a:t>double Cylinder::volume(){return PI*radius*radius*height;}</a:t>
            </a:r>
          </a:p>
          <a:p>
            <a:r>
              <a:rPr lang="en-US" altLang="zh-CN" dirty="0"/>
              <a:t>double Cylinder::</a:t>
            </a:r>
            <a:r>
              <a:rPr lang="en-US" altLang="zh-CN" dirty="0" err="1"/>
              <a:t>surface_area</a:t>
            </a:r>
            <a:r>
              <a:rPr lang="en-US" altLang="zh-CN" dirty="0"/>
              <a:t>(){return 2*PI*radius*height+2*PI*radius*radius;}</a:t>
            </a:r>
          </a:p>
          <a:p>
            <a:endParaRPr lang="en-US" altLang="zh-CN" dirty="0"/>
          </a:p>
          <a:p>
            <a:r>
              <a:rPr lang="en-US" altLang="zh-CN" dirty="0" err="1"/>
              <a:t>int</a:t>
            </a:r>
            <a:r>
              <a:rPr lang="en-US" altLang="zh-CN" dirty="0"/>
              <a:t> main()</a:t>
            </a:r>
          </a:p>
          <a:p>
            <a:r>
              <a:rPr lang="en-US" altLang="zh-CN" dirty="0"/>
              <a:t>{</a:t>
            </a:r>
          </a:p>
          <a:p>
            <a:r>
              <a:rPr lang="en-US" altLang="zh-CN" dirty="0"/>
              <a:t>	Cylinder cylinder1;</a:t>
            </a:r>
          </a:p>
          <a:p>
            <a:r>
              <a:rPr lang="en-US" altLang="zh-CN" dirty="0"/>
              <a:t>	cylinder1.setCylinder();</a:t>
            </a:r>
          </a:p>
          <a:p>
            <a:r>
              <a:rPr lang="en-US" altLang="zh-CN" dirty="0"/>
              <a:t>	</a:t>
            </a:r>
            <a:r>
              <a:rPr lang="en-US" altLang="zh-CN" dirty="0" err="1"/>
              <a:t>cout</a:t>
            </a:r>
            <a:r>
              <a:rPr lang="en-US" altLang="zh-CN" dirty="0"/>
              <a:t>&lt;&lt;"</a:t>
            </a:r>
            <a:r>
              <a:rPr lang="en-US" altLang="zh-CN" dirty="0" err="1"/>
              <a:t>surface_area</a:t>
            </a:r>
            <a:r>
              <a:rPr lang="en-US" altLang="zh-CN" dirty="0"/>
              <a:t>="&lt;&lt;cylinder1.surface_area()&lt;&lt;</a:t>
            </a:r>
            <a:r>
              <a:rPr lang="en-US" altLang="zh-CN" dirty="0" err="1"/>
              <a:t>endl</a:t>
            </a:r>
            <a:r>
              <a:rPr lang="en-US" altLang="zh-CN" dirty="0"/>
              <a:t>;</a:t>
            </a:r>
          </a:p>
          <a:p>
            <a:r>
              <a:rPr lang="en-US" altLang="zh-CN" dirty="0"/>
              <a:t>	</a:t>
            </a:r>
            <a:r>
              <a:rPr lang="en-US" altLang="zh-CN" dirty="0" err="1"/>
              <a:t>cout</a:t>
            </a:r>
            <a:r>
              <a:rPr lang="en-US" altLang="zh-CN" dirty="0"/>
              <a:t>&lt;&lt;"volume="&lt;&lt;cylinder1.volume()&lt;&lt;</a:t>
            </a:r>
            <a:r>
              <a:rPr lang="en-US" altLang="zh-CN" dirty="0" err="1"/>
              <a:t>endl</a:t>
            </a:r>
            <a:r>
              <a:rPr lang="en-US" altLang="zh-CN" dirty="0"/>
              <a:t>;</a:t>
            </a:r>
          </a:p>
          <a:p>
            <a:r>
              <a:rPr lang="en-US" altLang="zh-CN" dirty="0"/>
              <a:t>	return 0;</a:t>
            </a:r>
          </a:p>
          <a:p>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extLst>
      <p:ext uri="{BB962C8B-B14F-4D97-AF65-F5344CB8AC3E}">
        <p14:creationId xmlns:p14="http://schemas.microsoft.com/office/powerpoint/2010/main" val="708890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spc="-5" dirty="0">
                <a:latin typeface="黑体"/>
                <a:cs typeface="黑体"/>
              </a:rPr>
              <a:t>构造函数最好</a:t>
            </a:r>
            <a:r>
              <a:rPr lang="zh-CN" altLang="en-US" sz="1200" dirty="0">
                <a:latin typeface="黑体"/>
                <a:cs typeface="黑体"/>
              </a:rPr>
              <a:t>是</a:t>
            </a:r>
            <a:r>
              <a:rPr lang="en-US" altLang="zh-CN" sz="1200" spc="-5" dirty="0">
                <a:latin typeface="Times New Roman"/>
                <a:cs typeface="Times New Roman"/>
              </a:rPr>
              <a:t>public</a:t>
            </a:r>
            <a:r>
              <a:rPr lang="zh-CN" altLang="en-US" sz="1200" dirty="0">
                <a:latin typeface="黑体"/>
                <a:cs typeface="黑体"/>
              </a:rPr>
              <a:t>的</a:t>
            </a:r>
            <a:r>
              <a:rPr lang="zh-CN" altLang="en-US" sz="1200" spc="-10" dirty="0">
                <a:latin typeface="黑体"/>
                <a:cs typeface="黑体"/>
              </a:rPr>
              <a:t>，</a:t>
            </a:r>
            <a:r>
              <a:rPr lang="en-US" altLang="zh-CN" sz="1200" spc="-5" dirty="0">
                <a:latin typeface="Times New Roman"/>
                <a:cs typeface="Times New Roman"/>
              </a:rPr>
              <a:t>privat</a:t>
            </a:r>
            <a:r>
              <a:rPr lang="en-US" altLang="zh-CN" sz="1200" spc="-10" dirty="0">
                <a:latin typeface="Times New Roman"/>
                <a:cs typeface="Times New Roman"/>
              </a:rPr>
              <a:t>e</a:t>
            </a:r>
            <a:r>
              <a:rPr lang="zh-CN" altLang="en-US" sz="1200" spc="-5" dirty="0">
                <a:latin typeface="黑体"/>
                <a:cs typeface="黑体"/>
              </a:rPr>
              <a:t>构造函数不能直接 用来初始化对象</a:t>
            </a:r>
            <a:endParaRPr lang="en-US" altLang="zh-CN" sz="1200" spc="-5" dirty="0">
              <a:latin typeface="黑体"/>
              <a:cs typeface="黑体"/>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spc="-5" dirty="0">
              <a:latin typeface="黑体"/>
              <a:cs typeface="黑体"/>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spc="-5" dirty="0">
                <a:latin typeface="黑体"/>
                <a:cs typeface="黑体"/>
              </a:rPr>
              <a:t>错误的例子：</a:t>
            </a:r>
            <a:endParaRPr lang="en-US" altLang="zh-CN" sz="1200" spc="-5" dirty="0">
              <a:latin typeface="黑体"/>
              <a:cs typeface="黑体"/>
            </a:endParaRPr>
          </a:p>
          <a:p>
            <a:pPr marL="12700">
              <a:lnSpc>
                <a:spcPct val="100000"/>
              </a:lnSpc>
            </a:pPr>
            <a:r>
              <a:rPr lang="en-US" altLang="zh-CN" sz="1200" spc="-5" dirty="0">
                <a:latin typeface="Times New Roman"/>
                <a:cs typeface="Times New Roman"/>
              </a:rPr>
              <a:t>clas</a:t>
            </a:r>
            <a:r>
              <a:rPr lang="en-US" altLang="zh-CN" sz="1200" dirty="0">
                <a:latin typeface="Times New Roman"/>
                <a:cs typeface="Times New Roman"/>
              </a:rPr>
              <a:t>s</a:t>
            </a:r>
            <a:r>
              <a:rPr lang="en-US" altLang="zh-CN" sz="1200" spc="-10" dirty="0">
                <a:latin typeface="Times New Roman"/>
                <a:cs typeface="Times New Roman"/>
              </a:rPr>
              <a:t> </a:t>
            </a:r>
            <a:r>
              <a:rPr lang="en-US" altLang="zh-CN" sz="1200" spc="-5" dirty="0" err="1">
                <a:latin typeface="Times New Roman"/>
                <a:cs typeface="Times New Roman"/>
              </a:rPr>
              <a:t>CSample</a:t>
            </a:r>
            <a:r>
              <a:rPr lang="en-US" altLang="zh-CN" sz="1200" spc="-5" dirty="0">
                <a:latin typeface="Times New Roman"/>
                <a:cs typeface="Times New Roman"/>
              </a:rPr>
              <a:t>{</a:t>
            </a:r>
            <a:endParaRPr lang="en-US" altLang="zh-CN" sz="1200" spc="0" dirty="0">
              <a:latin typeface="Times New Roman"/>
              <a:cs typeface="Times New Roman"/>
            </a:endParaRPr>
          </a:p>
          <a:p>
            <a:pPr marL="12700">
              <a:lnSpc>
                <a:spcPct val="100000"/>
              </a:lnSpc>
            </a:pPr>
            <a:r>
              <a:rPr lang="en-US" altLang="zh-CN" sz="1200" spc="0" baseline="0" dirty="0">
                <a:latin typeface="Times New Roman"/>
                <a:cs typeface="Times New Roman"/>
              </a:rPr>
              <a:t>    </a:t>
            </a:r>
            <a:r>
              <a:rPr lang="en-US" altLang="zh-CN" sz="1200" spc="-5" dirty="0">
                <a:latin typeface="Times New Roman"/>
                <a:cs typeface="Times New Roman"/>
              </a:rPr>
              <a:t>private: </a:t>
            </a:r>
          </a:p>
          <a:p>
            <a:pPr marL="12700">
              <a:lnSpc>
                <a:spcPct val="100000"/>
              </a:lnSpc>
            </a:pPr>
            <a:r>
              <a:rPr lang="en-US" altLang="zh-CN" sz="1200" spc="-5" dirty="0">
                <a:latin typeface="Times New Roman"/>
                <a:cs typeface="Times New Roman"/>
              </a:rPr>
              <a:t>       </a:t>
            </a:r>
            <a:r>
              <a:rPr lang="en-US" altLang="zh-CN" sz="1200" spc="-5" dirty="0" err="1">
                <a:latin typeface="Times New Roman"/>
                <a:cs typeface="Times New Roman"/>
              </a:rPr>
              <a:t>CSample</a:t>
            </a:r>
            <a:r>
              <a:rPr lang="en-US" altLang="zh-CN" sz="1200" spc="-5" dirty="0">
                <a:latin typeface="Times New Roman"/>
                <a:cs typeface="Times New Roman"/>
              </a:rPr>
              <a:t>(</a:t>
            </a:r>
            <a:r>
              <a:rPr lang="en-US" altLang="zh-CN" sz="1200" dirty="0">
                <a:latin typeface="Times New Roman"/>
                <a:cs typeface="Times New Roman"/>
              </a:rPr>
              <a:t>){}</a:t>
            </a:r>
          </a:p>
          <a:p>
            <a:pPr marL="12700">
              <a:lnSpc>
                <a:spcPct val="100000"/>
              </a:lnSpc>
              <a:spcBef>
                <a:spcPts val="5"/>
              </a:spcBef>
            </a:pPr>
            <a:r>
              <a:rPr lang="en-US" altLang="zh-CN" sz="1200" spc="-5" dirty="0">
                <a:latin typeface="Times New Roman"/>
                <a:cs typeface="Times New Roman"/>
              </a:rPr>
              <a:t>};</a:t>
            </a:r>
            <a:endParaRPr lang="en-US" altLang="zh-CN" sz="1200" dirty="0">
              <a:latin typeface="Times New Roman"/>
              <a:cs typeface="Times New Roman"/>
            </a:endParaRPr>
          </a:p>
          <a:p>
            <a:pPr marL="12700">
              <a:lnSpc>
                <a:spcPct val="100000"/>
              </a:lnSpc>
            </a:pPr>
            <a:r>
              <a:rPr lang="en-US" altLang="zh-CN" sz="1200" spc="-5" dirty="0" err="1">
                <a:latin typeface="Times New Roman"/>
                <a:cs typeface="Times New Roman"/>
              </a:rPr>
              <a:t>int</a:t>
            </a:r>
            <a:r>
              <a:rPr lang="en-US" altLang="zh-CN" sz="1200" spc="-5" baseline="0" dirty="0">
                <a:latin typeface="Times New Roman"/>
                <a:cs typeface="Times New Roman"/>
              </a:rPr>
              <a:t> </a:t>
            </a:r>
            <a:r>
              <a:rPr lang="en-US" altLang="zh-CN" sz="1200" spc="-5" dirty="0">
                <a:latin typeface="Times New Roman"/>
                <a:cs typeface="Times New Roman"/>
              </a:rPr>
              <a:t>main()</a:t>
            </a:r>
            <a:endParaRPr lang="en-US" altLang="zh-CN" sz="1200" dirty="0">
              <a:latin typeface="Times New Roman"/>
              <a:cs typeface="Times New Roman"/>
            </a:endParaRPr>
          </a:p>
          <a:p>
            <a:pPr marL="12700">
              <a:lnSpc>
                <a:spcPct val="100000"/>
              </a:lnSpc>
            </a:pPr>
            <a:r>
              <a:rPr lang="en-US" altLang="zh-CN" sz="1200" dirty="0">
                <a:latin typeface="Times New Roman"/>
                <a:cs typeface="Times New Roman"/>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spc="-5" dirty="0">
                <a:latin typeface="Times New Roman"/>
                <a:cs typeface="Times New Roman"/>
              </a:rPr>
              <a:t>  </a:t>
            </a:r>
            <a:r>
              <a:rPr lang="en-US" altLang="zh-CN" sz="1200" spc="-5" dirty="0" err="1">
                <a:latin typeface="Times New Roman"/>
                <a:cs typeface="Times New Roman"/>
              </a:rPr>
              <a:t>CSampl</a:t>
            </a:r>
            <a:r>
              <a:rPr lang="en-US" altLang="zh-CN" sz="1200" dirty="0" err="1">
                <a:latin typeface="Times New Roman"/>
                <a:cs typeface="Times New Roman"/>
              </a:rPr>
              <a:t>e</a:t>
            </a:r>
            <a:r>
              <a:rPr lang="en-US" altLang="zh-CN" sz="1200" spc="-10" dirty="0">
                <a:latin typeface="Times New Roman"/>
                <a:cs typeface="Times New Roman"/>
              </a:rPr>
              <a:t> </a:t>
            </a:r>
            <a:r>
              <a:rPr lang="en-US" altLang="zh-CN" sz="1200" spc="-5" dirty="0" err="1">
                <a:latin typeface="Times New Roman"/>
                <a:cs typeface="Times New Roman"/>
              </a:rPr>
              <a:t>Obj</a:t>
            </a:r>
            <a:r>
              <a:rPr lang="en-US" altLang="zh-CN" sz="1200" dirty="0">
                <a:latin typeface="Times New Roman"/>
                <a:cs typeface="Times New Roman"/>
              </a:rPr>
              <a:t>; </a:t>
            </a:r>
            <a:r>
              <a:rPr lang="en-US" altLang="zh-CN" sz="1200" spc="-5" dirty="0">
                <a:solidFill>
                  <a:srgbClr val="CC0000"/>
                </a:solidFill>
                <a:latin typeface="Times New Roman"/>
                <a:cs typeface="Times New Roman"/>
              </a:rPr>
              <a:t>/</a:t>
            </a:r>
            <a:r>
              <a:rPr lang="en-US" altLang="zh-CN" sz="1200" dirty="0">
                <a:solidFill>
                  <a:srgbClr val="CC0000"/>
                </a:solidFill>
                <a:latin typeface="Times New Roman"/>
                <a:cs typeface="Times New Roman"/>
              </a:rPr>
              <a:t>/</a:t>
            </a:r>
            <a:r>
              <a:rPr lang="en-US" altLang="zh-CN" sz="1200" spc="-10" dirty="0">
                <a:solidFill>
                  <a:srgbClr val="CC0000"/>
                </a:solidFill>
                <a:latin typeface="Times New Roman"/>
                <a:cs typeface="Times New Roman"/>
              </a:rPr>
              <a:t> </a:t>
            </a:r>
            <a:r>
              <a:rPr lang="en-US" altLang="zh-CN" sz="1200" spc="-5" dirty="0">
                <a:solidFill>
                  <a:srgbClr val="CC0000"/>
                </a:solidFill>
                <a:latin typeface="Times New Roman"/>
                <a:cs typeface="Times New Roman"/>
              </a:rPr>
              <a:t>err</a:t>
            </a:r>
            <a:r>
              <a:rPr lang="en-US" altLang="zh-CN" sz="1200" dirty="0">
                <a:solidFill>
                  <a:srgbClr val="CC0000"/>
                </a:solidFill>
                <a:latin typeface="Times New Roman"/>
                <a:cs typeface="Times New Roman"/>
              </a:rPr>
              <a:t>.</a:t>
            </a:r>
            <a:r>
              <a:rPr lang="en-US" altLang="zh-CN" sz="1200" spc="-5" dirty="0">
                <a:solidFill>
                  <a:srgbClr val="CC0000"/>
                </a:solidFill>
                <a:latin typeface="Times New Roman"/>
                <a:cs typeface="Times New Roman"/>
              </a:rPr>
              <a:t> </a:t>
            </a:r>
            <a:r>
              <a:rPr lang="zh-CN" altLang="en-US" sz="1200" spc="-5" dirty="0">
                <a:solidFill>
                  <a:srgbClr val="CC0000"/>
                </a:solidFill>
                <a:latin typeface="黑体"/>
                <a:cs typeface="黑体"/>
              </a:rPr>
              <a:t>唯一构造函数</a:t>
            </a:r>
            <a:r>
              <a:rPr lang="zh-CN" altLang="en-US" sz="1200" spc="-10" dirty="0">
                <a:solidFill>
                  <a:srgbClr val="CC0000"/>
                </a:solidFill>
                <a:latin typeface="黑体"/>
                <a:cs typeface="黑体"/>
              </a:rPr>
              <a:t>是</a:t>
            </a:r>
            <a:r>
              <a:rPr lang="en-US" altLang="zh-CN" sz="1200" spc="-5" dirty="0">
                <a:solidFill>
                  <a:srgbClr val="CC0000"/>
                </a:solidFill>
                <a:latin typeface="Times New Roman"/>
                <a:cs typeface="Times New Roman"/>
              </a:rPr>
              <a:t>private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spc="-5" dirty="0">
                <a:solidFill>
                  <a:srgbClr val="CC0000"/>
                </a:solidFill>
                <a:latin typeface="Times New Roman"/>
                <a:cs typeface="Times New Roman"/>
              </a:rPr>
              <a:t>}</a:t>
            </a:r>
            <a:endParaRPr lang="en-US" altLang="zh-CN" sz="1200" dirty="0">
              <a:latin typeface="Times New Roman"/>
              <a:cs typeface="Times New Roman"/>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latin typeface="黑体"/>
              <a:cs typeface="黑体"/>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37</a:t>
            </a:fld>
            <a:endParaRPr lang="en-US" altLang="zh-CN" b="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1</a:t>
            </a:r>
            <a:r>
              <a:rPr lang="zh-CN" altLang="en-US" dirty="0">
                <a:solidFill>
                  <a:srgbClr val="0000FF"/>
                </a:solidFill>
                <a:latin typeface="Courier New" pitchFamily="49" charset="0"/>
              </a:rPr>
              <a:t>、创建一个对象时，会自动调用构造函数，为成员变量分配空间。</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2</a:t>
            </a:r>
            <a:r>
              <a:rPr lang="zh-CN" altLang="en-US" dirty="0">
                <a:solidFill>
                  <a:srgbClr val="0000FF"/>
                </a:solidFill>
                <a:latin typeface="Courier New" pitchFamily="49" charset="0"/>
              </a:rPr>
              <a:t>、这个一定要注意：当我们使用对象指针用</a:t>
            </a:r>
            <a:r>
              <a:rPr lang="en-US" altLang="zh-CN" dirty="0">
                <a:solidFill>
                  <a:srgbClr val="0000FF"/>
                </a:solidFill>
                <a:latin typeface="Courier New" pitchFamily="49" charset="0"/>
              </a:rPr>
              <a:t>new</a:t>
            </a:r>
            <a:r>
              <a:rPr lang="zh-CN" altLang="en-US" dirty="0">
                <a:solidFill>
                  <a:srgbClr val="0000FF"/>
                </a:solidFill>
                <a:latin typeface="Courier New" pitchFamily="49" charset="0"/>
              </a:rPr>
              <a:t>运算创建一个动态的对象数组时，比如创建了一个类</a:t>
            </a:r>
            <a:r>
              <a:rPr lang="en-US" altLang="zh-CN" dirty="0">
                <a:solidFill>
                  <a:srgbClr val="0000FF"/>
                </a:solidFill>
                <a:latin typeface="Courier New" pitchFamily="49" charset="0"/>
              </a:rPr>
              <a:t>A</a:t>
            </a:r>
            <a:r>
              <a:rPr lang="zh-CN" altLang="en-US" dirty="0">
                <a:solidFill>
                  <a:srgbClr val="0000FF"/>
                </a:solidFill>
                <a:latin typeface="Courier New" pitchFamily="49" charset="0"/>
              </a:rPr>
              <a:t>，然后在主程序中</a:t>
            </a: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#include &lt;iostream&gt;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using namespace std;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class Sample{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int x;</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int y;</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public:</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Sample(int </a:t>
            </a:r>
            <a:r>
              <a:rPr lang="en-US" altLang="zh-CN" dirty="0" err="1">
                <a:solidFill>
                  <a:srgbClr val="0000FF"/>
                </a:solidFill>
                <a:latin typeface="Courier New" pitchFamily="49" charset="0"/>
              </a:rPr>
              <a:t>a,int</a:t>
            </a:r>
            <a:r>
              <a:rPr lang="en-US" altLang="zh-CN" dirty="0">
                <a:solidFill>
                  <a:srgbClr val="0000FF"/>
                </a:solidFill>
                <a:latin typeface="Courier New" pitchFamily="49" charset="0"/>
              </a:rPr>
              <a:t> b):x(a),y(b){}</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void print(){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a:t>
            </a:r>
            <a:r>
              <a:rPr lang="en-US" altLang="zh-CN" dirty="0" err="1">
                <a:solidFill>
                  <a:srgbClr val="0000FF"/>
                </a:solidFill>
                <a:latin typeface="Courier New" pitchFamily="49" charset="0"/>
              </a:rPr>
              <a:t>cout</a:t>
            </a:r>
            <a:r>
              <a:rPr lang="en-US" altLang="zh-CN" dirty="0">
                <a:solidFill>
                  <a:srgbClr val="0000FF"/>
                </a:solidFill>
                <a:latin typeface="Courier New" pitchFamily="49" charset="0"/>
              </a:rPr>
              <a:t>&lt;&lt;x&lt;&lt;" "&lt;&lt;y&lt;&lt;</a:t>
            </a:r>
            <a:r>
              <a:rPr lang="en-US" altLang="zh-CN" dirty="0" err="1">
                <a:solidFill>
                  <a:srgbClr val="0000FF"/>
                </a:solidFill>
                <a:latin typeface="Courier New" pitchFamily="49" charset="0"/>
              </a:rPr>
              <a:t>endl</a:t>
            </a:r>
            <a:r>
              <a:rPr lang="en-US" altLang="zh-CN" dirty="0">
                <a:solidFill>
                  <a:srgbClr val="0000FF"/>
                </a:solidFill>
                <a:latin typeface="Courier New" pitchFamily="49"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int main(){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Sample *p;</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p=new Sample[2]{{1,2},{3,4}};   //</a:t>
            </a:r>
            <a:r>
              <a:rPr lang="zh-CN" altLang="en-US" dirty="0">
                <a:solidFill>
                  <a:srgbClr val="0000FF"/>
                </a:solidFill>
                <a:latin typeface="Courier New" pitchFamily="49" charset="0"/>
              </a:rPr>
              <a:t>若</a:t>
            </a:r>
            <a:r>
              <a:rPr lang="en-US" altLang="zh-CN" dirty="0">
                <a:solidFill>
                  <a:srgbClr val="0000FF"/>
                </a:solidFill>
                <a:latin typeface="Courier New" pitchFamily="49" charset="0"/>
              </a:rPr>
              <a:t>p=new Sample[2];</a:t>
            </a:r>
            <a:r>
              <a:rPr lang="zh-CN" altLang="en-US" dirty="0">
                <a:solidFill>
                  <a:srgbClr val="0000FF"/>
                </a:solidFill>
                <a:latin typeface="Courier New" pitchFamily="49" charset="0"/>
              </a:rPr>
              <a:t>则调用的是不带参数的构造函数</a:t>
            </a: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p[0].print();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    p[1].print();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urier New" pitchFamily="49"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FF"/>
                </a:solidFill>
                <a:latin typeface="Courier New" pitchFamily="49" charset="0"/>
              </a:rPr>
              <a:t>内联函数：也称为内嵌函数，主要解决程序的运行效率。也就是说建议编译器将指定的函数体插入并取代每一处调用该函数的地方（上下文），从而节省了每次调用函数带来的额外时间开支。但在选择使用内联函数时，必须在程序占用空间和程序执行效率之间进行权衡，因为过多的比较复杂的函数进行内联扩展将带来很大的存储资源开支。</a:t>
            </a:r>
            <a:endParaRPr lang="en-US" altLang="zh-CN" dirty="0">
              <a:solidFill>
                <a:srgbClr val="0000FF"/>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FF"/>
                </a:solidFill>
                <a:latin typeface="Courier New" pitchFamily="49" charset="0"/>
              </a:rPr>
              <a:t>将一个函数声明为内联函数，即在函数的声明和定义中，前面加</a:t>
            </a:r>
            <a:r>
              <a:rPr lang="en-US" altLang="zh-CN" dirty="0">
                <a:solidFill>
                  <a:srgbClr val="0000FF"/>
                </a:solidFill>
                <a:latin typeface="Courier New" pitchFamily="49" charset="0"/>
              </a:rPr>
              <a:t>inline</a:t>
            </a: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40</a:t>
            </a:fld>
            <a:endParaRPr lang="en-US" altLang="zh-CN"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dirty="0" smtClean="0"/>
              <a:t>完整</a:t>
            </a:r>
            <a:r>
              <a:rPr lang="zh-CN" altLang="en-US" dirty="0"/>
              <a:t>的程序：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Cylinder</a:t>
            </a:r>
          </a:p>
          <a:p>
            <a:r>
              <a:rPr lang="en-US" altLang="zh-CN" dirty="0"/>
              <a:t>{  public:</a:t>
            </a:r>
          </a:p>
          <a:p>
            <a:r>
              <a:rPr lang="en-US" altLang="zh-CN" dirty="0"/>
              <a:t>     inline Cylinder(){radius=1;	height=1;</a:t>
            </a:r>
          </a:p>
          <a:p>
            <a:r>
              <a:rPr lang="en-US" altLang="zh-CN" dirty="0"/>
              <a:t>            </a:t>
            </a:r>
            <a:r>
              <a:rPr lang="en-US" altLang="zh-CN" dirty="0" err="1"/>
              <a:t>cout</a:t>
            </a:r>
            <a:r>
              <a:rPr lang="en-US" altLang="zh-CN" dirty="0"/>
              <a:t>&lt;&lt;"radius="&lt;&lt;radius&lt;&lt;",height="&lt;&lt;height&lt;&lt;</a:t>
            </a:r>
            <a:r>
              <a:rPr lang="en-US" altLang="zh-CN" dirty="0" err="1"/>
              <a:t>endl</a:t>
            </a:r>
            <a:r>
              <a:rPr lang="en-US" altLang="zh-CN" dirty="0"/>
              <a:t>;}</a:t>
            </a:r>
          </a:p>
          <a:p>
            <a:r>
              <a:rPr lang="en-US" altLang="zh-CN" dirty="0"/>
              <a:t>     inline Cylinder(double </a:t>
            </a:r>
            <a:r>
              <a:rPr lang="en-US" altLang="zh-CN" dirty="0" err="1"/>
              <a:t>r,double</a:t>
            </a:r>
            <a:r>
              <a:rPr lang="en-US" altLang="zh-CN" dirty="0"/>
              <a:t> h=2){ radius=r; height=h; </a:t>
            </a:r>
          </a:p>
          <a:p>
            <a:r>
              <a:rPr lang="en-US" altLang="zh-CN" dirty="0"/>
              <a:t>            </a:t>
            </a:r>
            <a:r>
              <a:rPr lang="en-US" altLang="zh-CN" dirty="0" err="1"/>
              <a:t>cout</a:t>
            </a:r>
            <a:r>
              <a:rPr lang="en-US" altLang="zh-CN" dirty="0"/>
              <a:t>&lt;&lt;"radius="&lt;&lt;radius&lt;&lt;",height="&lt;&lt;height&lt;&lt;</a:t>
            </a:r>
            <a:r>
              <a:rPr lang="en-US" altLang="zh-CN" dirty="0" err="1"/>
              <a:t>endl</a:t>
            </a:r>
            <a:r>
              <a:rPr lang="en-US" altLang="zh-CN" dirty="0"/>
              <a:t>;} //</a:t>
            </a:r>
            <a:r>
              <a:rPr lang="zh-CN" altLang="en-US" dirty="0"/>
              <a:t>内联函数、重载函数、带默认参数</a:t>
            </a:r>
          </a:p>
          <a:p>
            <a:r>
              <a:rPr lang="zh-CN" altLang="en-US" dirty="0"/>
              <a:t>      </a:t>
            </a:r>
            <a:r>
              <a:rPr lang="en-US" altLang="zh-CN" dirty="0"/>
              <a:t>void </a:t>
            </a:r>
            <a:r>
              <a:rPr lang="en-US" altLang="zh-CN" dirty="0" err="1"/>
              <a:t>setCylinder</a:t>
            </a:r>
            <a:r>
              <a:rPr lang="en-US" altLang="zh-CN" dirty="0"/>
              <a:t>(double </a:t>
            </a:r>
            <a:r>
              <a:rPr lang="en-US" altLang="zh-CN" dirty="0" err="1"/>
              <a:t>r,double</a:t>
            </a:r>
            <a:r>
              <a:rPr lang="en-US" altLang="zh-CN" dirty="0"/>
              <a:t> h);</a:t>
            </a:r>
          </a:p>
          <a:p>
            <a:r>
              <a:rPr lang="en-US" altLang="zh-CN" dirty="0"/>
              <a:t>      double </a:t>
            </a:r>
            <a:r>
              <a:rPr lang="en-US" altLang="zh-CN" dirty="0" err="1"/>
              <a:t>getRadius</a:t>
            </a:r>
            <a:r>
              <a:rPr lang="en-US" altLang="zh-CN" dirty="0"/>
              <a:t>();</a:t>
            </a:r>
          </a:p>
          <a:p>
            <a:r>
              <a:rPr lang="en-US" altLang="zh-CN" dirty="0"/>
              <a:t>      double </a:t>
            </a:r>
            <a:r>
              <a:rPr lang="en-US" altLang="zh-CN" dirty="0" err="1"/>
              <a:t>getHeight</a:t>
            </a:r>
            <a:r>
              <a:rPr lang="en-US" altLang="zh-CN" dirty="0"/>
              <a:t>();</a:t>
            </a:r>
          </a:p>
          <a:p>
            <a:r>
              <a:rPr lang="en-US" altLang="zh-CN" dirty="0"/>
              <a:t>      double volume();</a:t>
            </a:r>
          </a:p>
          <a:p>
            <a:r>
              <a:rPr lang="en-US" altLang="zh-CN" dirty="0"/>
              <a:t>      double </a:t>
            </a:r>
            <a:r>
              <a:rPr lang="en-US" altLang="zh-CN" dirty="0" err="1"/>
              <a:t>surface_area</a:t>
            </a:r>
            <a:r>
              <a:rPr lang="en-US" altLang="zh-CN" dirty="0"/>
              <a:t>();</a:t>
            </a:r>
          </a:p>
          <a:p>
            <a:r>
              <a:rPr lang="en-US" altLang="zh-CN" dirty="0"/>
              <a:t>     private:</a:t>
            </a:r>
          </a:p>
          <a:p>
            <a:r>
              <a:rPr lang="en-US" altLang="zh-CN" dirty="0"/>
              <a:t>	double radius;</a:t>
            </a:r>
          </a:p>
          <a:p>
            <a:r>
              <a:rPr lang="en-US" altLang="zh-CN" dirty="0"/>
              <a:t>	double height;     };</a:t>
            </a:r>
          </a:p>
          <a:p>
            <a:r>
              <a:rPr lang="en-US" altLang="zh-CN" dirty="0" err="1"/>
              <a:t>int</a:t>
            </a:r>
            <a:r>
              <a:rPr lang="en-US" altLang="zh-CN" dirty="0"/>
              <a:t> main( )</a:t>
            </a:r>
          </a:p>
          <a:p>
            <a:r>
              <a:rPr lang="en-US" altLang="zh-CN" dirty="0"/>
              <a:t>{</a:t>
            </a:r>
          </a:p>
          <a:p>
            <a:r>
              <a:rPr lang="en-US" altLang="zh-CN" dirty="0"/>
              <a:t>   Cylinder cylinder1;   //</a:t>
            </a:r>
            <a:r>
              <a:rPr lang="zh-CN" altLang="en-US" dirty="0"/>
              <a:t>没有给实参</a:t>
            </a:r>
          </a:p>
          <a:p>
            <a:r>
              <a:rPr lang="zh-CN" altLang="en-US" dirty="0"/>
              <a:t>   </a:t>
            </a:r>
            <a:r>
              <a:rPr lang="en-US" altLang="zh-CN" dirty="0"/>
              <a:t>Cylinder cylinder2(15);  //</a:t>
            </a:r>
            <a:r>
              <a:rPr lang="zh-CN" altLang="en-US" dirty="0"/>
              <a:t>只给定一个实参</a:t>
            </a:r>
          </a:p>
          <a:p>
            <a:r>
              <a:rPr lang="zh-CN" altLang="en-US" dirty="0"/>
              <a:t>   </a:t>
            </a:r>
            <a:r>
              <a:rPr lang="en-US" altLang="zh-CN" dirty="0"/>
              <a:t>Cylinder cylinder3(15,30);  //</a:t>
            </a:r>
            <a:r>
              <a:rPr lang="zh-CN" altLang="en-US" dirty="0"/>
              <a:t>给定</a:t>
            </a:r>
            <a:r>
              <a:rPr lang="en-US" altLang="zh-CN" dirty="0"/>
              <a:t>2</a:t>
            </a:r>
            <a:r>
              <a:rPr lang="zh-CN" altLang="en-US" dirty="0"/>
              <a:t>个实参</a:t>
            </a:r>
            <a:endParaRPr lang="en-US" altLang="zh-CN" dirty="0"/>
          </a:p>
          <a:p>
            <a:r>
              <a:rPr lang="en-US" altLang="zh-CN" dirty="0"/>
              <a:t>   </a:t>
            </a:r>
            <a:r>
              <a:rPr lang="en-US" altLang="zh-CN" dirty="0" err="1"/>
              <a:t>cout</a:t>
            </a:r>
            <a:r>
              <a:rPr lang="en-US" altLang="zh-CN" dirty="0"/>
              <a:t>&lt;&lt;</a:t>
            </a:r>
            <a:r>
              <a:rPr lang="en-US" altLang="zh-CN" dirty="0" err="1"/>
              <a:t>endl</a:t>
            </a:r>
            <a:r>
              <a:rPr lang="en-US" altLang="zh-CN" dirty="0"/>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Cylinder *p1=new Cylinder;</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Cylinder *p2=new Cylinder(</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Cylinder *p3=new Cylinder(</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15,30</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zh-CN" altLang="en-US" dirty="0"/>
          </a:p>
          <a:p>
            <a:r>
              <a:rPr lang="zh-CN" altLang="en-US" dirty="0"/>
              <a:t>   </a:t>
            </a:r>
            <a:r>
              <a:rPr lang="en-US" altLang="zh-CN" dirty="0"/>
              <a:t>return 0;</a:t>
            </a:r>
          </a:p>
          <a:p>
            <a:r>
              <a:rPr lang="en-US" altLang="zh-CN" dirty="0"/>
              <a:t>}</a:t>
            </a:r>
          </a:p>
          <a:p>
            <a:endParaRPr lang="en-US" altLang="zh-CN" dirty="0"/>
          </a:p>
          <a:p>
            <a:r>
              <a:rPr lang="zh-CN" altLang="en-US" dirty="0"/>
              <a:t>运行结果：</a:t>
            </a:r>
            <a:endParaRPr lang="en-US" altLang="zh-CN" dirty="0"/>
          </a:p>
          <a:p>
            <a:r>
              <a:rPr lang="en-US" altLang="zh-CN" dirty="0"/>
              <a:t>radius=1,height=1</a:t>
            </a:r>
          </a:p>
          <a:p>
            <a:r>
              <a:rPr lang="en-US" altLang="zh-CN" dirty="0"/>
              <a:t>radius=15,height=2</a:t>
            </a:r>
          </a:p>
          <a:p>
            <a:r>
              <a:rPr lang="en-US" altLang="zh-CN" dirty="0"/>
              <a:t>radius=15,height=30</a:t>
            </a:r>
          </a:p>
          <a:p>
            <a:endParaRPr lang="en-US" altLang="zh-CN" dirty="0"/>
          </a:p>
          <a:p>
            <a:r>
              <a:rPr lang="en-US" altLang="zh-CN" dirty="0"/>
              <a:t>radius=1,height=1</a:t>
            </a:r>
          </a:p>
          <a:p>
            <a:r>
              <a:rPr lang="en-US" altLang="zh-CN" dirty="0"/>
              <a:t>radius=15,height=2</a:t>
            </a:r>
          </a:p>
          <a:p>
            <a:r>
              <a:rPr lang="en-US" altLang="zh-CN" dirty="0"/>
              <a:t>radius=15,height=30</a:t>
            </a: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a:p>
            <a:r>
              <a:rPr lang="zh-CN" altLang="en-US" dirty="0"/>
              <a:t>完整的程序：</a:t>
            </a:r>
            <a:endParaRPr lang="en-US" altLang="zh-CN" dirty="0"/>
          </a:p>
          <a:p>
            <a:r>
              <a:rPr lang="en-US" altLang="zh-CN" dirty="0"/>
              <a:t>#include &lt;</a:t>
            </a:r>
            <a:r>
              <a:rPr lang="en-US" altLang="zh-CN" dirty="0" err="1"/>
              <a:t>iostream</a:t>
            </a:r>
            <a:r>
              <a:rPr lang="en-US" altLang="zh-CN" dirty="0"/>
              <a:t>&gt;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Cylinder(){radius=1; height=1;cout&lt;&lt;"radius="&lt;&lt;radius&lt;&lt;",height="&lt;&lt;height&lt;&lt;</a:t>
            </a:r>
            <a:r>
              <a:rPr lang="en-US" altLang="zh-CN" dirty="0" err="1"/>
              <a:t>endl</a:t>
            </a:r>
            <a:r>
              <a:rPr lang="en-US" altLang="zh-CN" dirty="0"/>
              <a:t>;}</a:t>
            </a:r>
          </a:p>
          <a:p>
            <a:r>
              <a:rPr lang="en-US" altLang="zh-CN" dirty="0"/>
              <a:t>    Cylinder(double </a:t>
            </a:r>
            <a:r>
              <a:rPr lang="en-US" altLang="zh-CN" dirty="0" err="1"/>
              <a:t>r,double</a:t>
            </a:r>
            <a:r>
              <a:rPr lang="en-US" altLang="zh-CN" dirty="0"/>
              <a:t> h=2){ radius=r; height=</a:t>
            </a:r>
            <a:r>
              <a:rPr lang="en-US" altLang="zh-CN" dirty="0" err="1"/>
              <a:t>h;cout</a:t>
            </a:r>
            <a:r>
              <a:rPr lang="en-US" altLang="zh-CN" dirty="0"/>
              <a:t>&lt;&lt;"radius="&lt;&lt;radius&lt;&lt;",height="&lt;&lt;height&lt;&lt;</a:t>
            </a:r>
            <a:r>
              <a:rPr lang="en-US" altLang="zh-CN" dirty="0" err="1"/>
              <a:t>endl</a:t>
            </a:r>
            <a:r>
              <a:rPr lang="en-US" altLang="zh-CN" dirty="0"/>
              <a:t>; }</a:t>
            </a:r>
          </a:p>
          <a:p>
            <a:r>
              <a:rPr lang="en-US" altLang="zh-CN" dirty="0"/>
              <a:t>    void </a:t>
            </a:r>
            <a:r>
              <a:rPr lang="en-US" altLang="zh-CN" dirty="0" err="1"/>
              <a:t>setCylinder</a:t>
            </a:r>
            <a:r>
              <a:rPr lang="en-US" altLang="zh-CN" dirty="0"/>
              <a:t>(double </a:t>
            </a:r>
            <a:r>
              <a:rPr lang="en-US" altLang="zh-CN" dirty="0" err="1"/>
              <a:t>r,double</a:t>
            </a:r>
            <a:r>
              <a:rPr lang="en-US" altLang="zh-CN" dirty="0"/>
              <a:t> h) {radius=r;  height=</a:t>
            </a:r>
            <a:r>
              <a:rPr lang="en-US" altLang="zh-CN" dirty="0" err="1"/>
              <a:t>h;cout</a:t>
            </a:r>
            <a:r>
              <a:rPr lang="en-US" altLang="zh-CN" dirty="0"/>
              <a:t>&lt;&lt;"radius="&lt;&lt;radius&lt;&lt;",height="&lt;&lt;height&lt;&lt;</a:t>
            </a:r>
            <a:r>
              <a:rPr lang="en-US" altLang="zh-CN" dirty="0" err="1"/>
              <a:t>endl</a:t>
            </a:r>
            <a:r>
              <a:rPr lang="en-US" altLang="zh-CN" dirty="0"/>
              <a:t>;}</a:t>
            </a:r>
          </a:p>
          <a:p>
            <a:r>
              <a:rPr lang="en-US" altLang="zh-CN" dirty="0"/>
              <a:t>	double </a:t>
            </a:r>
            <a:r>
              <a:rPr lang="en-US" altLang="zh-CN" dirty="0" err="1"/>
              <a:t>getRadius</a:t>
            </a:r>
            <a:r>
              <a:rPr lang="en-US" altLang="zh-CN" dirty="0"/>
              <a:t>(){return radius;}</a:t>
            </a:r>
          </a:p>
          <a:p>
            <a:r>
              <a:rPr lang="en-US" altLang="zh-CN" dirty="0"/>
              <a:t>	double </a:t>
            </a:r>
            <a:r>
              <a:rPr lang="en-US" altLang="zh-CN" dirty="0" err="1"/>
              <a:t>getHeight</a:t>
            </a:r>
            <a:r>
              <a:rPr lang="en-US" altLang="zh-CN" dirty="0"/>
              <a:t>(){return height;}</a:t>
            </a:r>
          </a:p>
          <a:p>
            <a:r>
              <a:rPr lang="en-US" altLang="zh-CN" dirty="0"/>
              <a:t>	double volume(){return PI*radius*radius*height;}</a:t>
            </a:r>
          </a:p>
          <a:p>
            <a:r>
              <a:rPr lang="en-US" altLang="zh-CN" dirty="0"/>
              <a:t>	double </a:t>
            </a:r>
            <a:r>
              <a:rPr lang="en-US" altLang="zh-CN" dirty="0" err="1"/>
              <a:t>surface_area</a:t>
            </a:r>
            <a:r>
              <a:rPr lang="en-US" altLang="zh-CN" dirty="0"/>
              <a:t>(){return 2*PI*radius*height+2*PI*radius*radius;}</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err="1"/>
              <a:t>int</a:t>
            </a:r>
            <a:r>
              <a:rPr lang="en-US" altLang="zh-CN" dirty="0"/>
              <a:t> main()</a:t>
            </a:r>
          </a:p>
          <a:p>
            <a:r>
              <a:rPr lang="en-US" altLang="zh-CN" dirty="0"/>
              <a:t>{   Cylinder *p1=new Cylinder(10,15);   //</a:t>
            </a:r>
            <a:r>
              <a:rPr lang="zh-CN" altLang="en-US" dirty="0"/>
              <a:t>定义动态指针</a:t>
            </a:r>
          </a:p>
          <a:p>
            <a:endParaRPr lang="zh-CN" altLang="en-US" dirty="0"/>
          </a:p>
          <a:p>
            <a:r>
              <a:rPr lang="zh-CN" altLang="en-US" dirty="0"/>
              <a:t>     </a:t>
            </a:r>
            <a:r>
              <a:rPr lang="en-US" altLang="zh-CN" dirty="0"/>
              <a:t>Cylinder *p2;			        //</a:t>
            </a:r>
            <a:r>
              <a:rPr lang="zh-CN" altLang="en-US" dirty="0"/>
              <a:t>定义动态指针</a:t>
            </a:r>
          </a:p>
          <a:p>
            <a:r>
              <a:rPr lang="zh-CN" altLang="en-US" dirty="0"/>
              <a:t>     </a:t>
            </a:r>
            <a:r>
              <a:rPr lang="en-US" altLang="zh-CN" dirty="0"/>
              <a:t>p2=new Cylinder;</a:t>
            </a:r>
          </a:p>
          <a:p>
            <a:r>
              <a:rPr lang="en-US" altLang="zh-CN" dirty="0"/>
              <a:t>     </a:t>
            </a:r>
            <a:r>
              <a:rPr lang="en-US" altLang="zh-CN" dirty="0" err="1"/>
              <a:t>int</a:t>
            </a:r>
            <a:r>
              <a:rPr lang="en-US" altLang="zh-CN" dirty="0"/>
              <a:t> </a:t>
            </a:r>
            <a:r>
              <a:rPr lang="en-US" altLang="zh-CN" dirty="0" err="1"/>
              <a:t>x,y</a:t>
            </a:r>
            <a:r>
              <a:rPr lang="en-US" altLang="zh-CN" dirty="0"/>
              <a:t>;</a:t>
            </a:r>
          </a:p>
          <a:p>
            <a:r>
              <a:rPr lang="en-US" altLang="zh-CN" dirty="0"/>
              <a:t>     </a:t>
            </a:r>
            <a:r>
              <a:rPr lang="en-US" altLang="zh-CN" dirty="0" err="1"/>
              <a:t>cin</a:t>
            </a:r>
            <a:r>
              <a:rPr lang="en-US" altLang="zh-CN" dirty="0"/>
              <a:t>&gt;&gt;x&gt;&gt;y;</a:t>
            </a:r>
          </a:p>
          <a:p>
            <a:r>
              <a:rPr lang="en-US" altLang="zh-CN" dirty="0"/>
              <a:t>     p2-&gt;</a:t>
            </a:r>
            <a:r>
              <a:rPr lang="en-US" altLang="zh-CN" dirty="0" err="1"/>
              <a:t>setCylinder</a:t>
            </a:r>
            <a:r>
              <a:rPr lang="en-US" altLang="zh-CN" dirty="0"/>
              <a:t>(</a:t>
            </a:r>
            <a:r>
              <a:rPr lang="en-US" altLang="zh-CN" dirty="0" err="1"/>
              <a:t>x,y</a:t>
            </a:r>
            <a:r>
              <a:rPr lang="en-US" altLang="zh-CN" dirty="0"/>
              <a:t>);</a:t>
            </a:r>
          </a:p>
          <a:p>
            <a:endParaRPr lang="en-US" altLang="zh-CN" dirty="0"/>
          </a:p>
          <a:p>
            <a:r>
              <a:rPr lang="en-US" altLang="zh-CN" dirty="0"/>
              <a:t>      delete p1;			        //</a:t>
            </a:r>
            <a:r>
              <a:rPr lang="zh-CN" altLang="en-US" dirty="0"/>
              <a:t>释放指针</a:t>
            </a:r>
          </a:p>
          <a:p>
            <a:r>
              <a:rPr lang="zh-CN" altLang="en-US" dirty="0"/>
              <a:t>      </a:t>
            </a:r>
            <a:r>
              <a:rPr lang="en-US" altLang="zh-CN" dirty="0"/>
              <a:t>delete p2;</a:t>
            </a:r>
          </a:p>
          <a:p>
            <a:r>
              <a:rPr lang="en-US" altLang="zh-CN" dirty="0"/>
              <a:t>      return 0;</a:t>
            </a:r>
          </a:p>
          <a:p>
            <a:r>
              <a:rPr lang="en-US" altLang="zh-CN" dirty="0"/>
              <a:t>}</a:t>
            </a:r>
          </a:p>
          <a:p>
            <a:endParaRPr lang="en-US" altLang="zh-CN" dirty="0"/>
          </a:p>
          <a:p>
            <a:r>
              <a:rPr lang="zh-CN" altLang="en-US" dirty="0"/>
              <a:t>或者：</a:t>
            </a:r>
            <a:endParaRPr lang="en-US" altLang="zh-CN" dirty="0"/>
          </a:p>
          <a:p>
            <a:r>
              <a:rPr lang="en-US" altLang="zh-CN" dirty="0"/>
              <a:t>#include &lt;</a:t>
            </a:r>
            <a:r>
              <a:rPr lang="en-US" altLang="zh-CN" dirty="0" err="1"/>
              <a:t>iostream</a:t>
            </a:r>
            <a:r>
              <a:rPr lang="en-US" altLang="zh-CN" dirty="0"/>
              <a:t>&gt;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//Cylinder(){radius=1; height=1;cout&lt;&lt;"radius="&lt;&lt;radius&lt;&lt;",height="&lt;&lt;height&lt;&lt;</a:t>
            </a:r>
            <a:r>
              <a:rPr lang="en-US" altLang="zh-CN" dirty="0" err="1"/>
              <a:t>endl</a:t>
            </a:r>
            <a:r>
              <a:rPr lang="en-US" altLang="zh-CN" dirty="0"/>
              <a:t>;}</a:t>
            </a:r>
          </a:p>
          <a:p>
            <a:r>
              <a:rPr lang="en-US" altLang="zh-CN" dirty="0"/>
              <a:t>    Cylinder(double </a:t>
            </a:r>
            <a:r>
              <a:rPr lang="en-US" altLang="zh-CN" dirty="0" err="1"/>
              <a:t>r,double</a:t>
            </a:r>
            <a:r>
              <a:rPr lang="en-US" altLang="zh-CN" dirty="0"/>
              <a:t> h=2){ radius=r; height=</a:t>
            </a:r>
            <a:r>
              <a:rPr lang="en-US" altLang="zh-CN" dirty="0" err="1"/>
              <a:t>h;cout</a:t>
            </a:r>
            <a:r>
              <a:rPr lang="en-US" altLang="zh-CN" dirty="0"/>
              <a:t>&lt;&lt;"radius="&lt;&lt;radius&lt;&lt;",height="&lt;&lt;height&lt;&lt;</a:t>
            </a:r>
            <a:r>
              <a:rPr lang="en-US" altLang="zh-CN" dirty="0" err="1"/>
              <a:t>endl</a:t>
            </a:r>
            <a:r>
              <a:rPr lang="en-US" altLang="zh-CN" dirty="0"/>
              <a:t>; }</a:t>
            </a:r>
          </a:p>
          <a:p>
            <a:r>
              <a:rPr lang="en-US" altLang="zh-CN" dirty="0"/>
              <a:t>    //void </a:t>
            </a:r>
            <a:r>
              <a:rPr lang="en-US" altLang="zh-CN" dirty="0" err="1"/>
              <a:t>setCylinder</a:t>
            </a:r>
            <a:r>
              <a:rPr lang="en-US" altLang="zh-CN" dirty="0"/>
              <a:t>(double </a:t>
            </a:r>
            <a:r>
              <a:rPr lang="en-US" altLang="zh-CN" dirty="0" err="1"/>
              <a:t>r,double</a:t>
            </a:r>
            <a:r>
              <a:rPr lang="en-US" altLang="zh-CN" dirty="0"/>
              <a:t> h) {radius=r;  height=</a:t>
            </a:r>
            <a:r>
              <a:rPr lang="en-US" altLang="zh-CN" dirty="0" err="1"/>
              <a:t>h;cout</a:t>
            </a:r>
            <a:r>
              <a:rPr lang="en-US" altLang="zh-CN" dirty="0"/>
              <a:t>&lt;&lt;"radius="&lt;&lt;radius&lt;&lt;",height="&lt;&lt;height&lt;&lt;</a:t>
            </a:r>
            <a:r>
              <a:rPr lang="en-US" altLang="zh-CN" dirty="0" err="1"/>
              <a:t>endl</a:t>
            </a:r>
            <a:r>
              <a:rPr lang="en-US" altLang="zh-CN" dirty="0"/>
              <a:t>;}</a:t>
            </a:r>
          </a:p>
          <a:p>
            <a:r>
              <a:rPr lang="en-US" altLang="zh-CN" dirty="0"/>
              <a:t>	double </a:t>
            </a:r>
            <a:r>
              <a:rPr lang="en-US" altLang="zh-CN" dirty="0" err="1"/>
              <a:t>getRadius</a:t>
            </a:r>
            <a:r>
              <a:rPr lang="en-US" altLang="zh-CN" dirty="0"/>
              <a:t>(){return radius;}</a:t>
            </a:r>
          </a:p>
          <a:p>
            <a:r>
              <a:rPr lang="en-US" altLang="zh-CN" dirty="0"/>
              <a:t>	double </a:t>
            </a:r>
            <a:r>
              <a:rPr lang="en-US" altLang="zh-CN" dirty="0" err="1"/>
              <a:t>getHeight</a:t>
            </a:r>
            <a:r>
              <a:rPr lang="en-US" altLang="zh-CN" dirty="0"/>
              <a:t>(){return height;}</a:t>
            </a:r>
          </a:p>
          <a:p>
            <a:r>
              <a:rPr lang="en-US" altLang="zh-CN" dirty="0"/>
              <a:t>	double volume(){return PI*radius*radius*height;}</a:t>
            </a:r>
          </a:p>
          <a:p>
            <a:r>
              <a:rPr lang="en-US" altLang="zh-CN" dirty="0"/>
              <a:t>	double </a:t>
            </a:r>
            <a:r>
              <a:rPr lang="en-US" altLang="zh-CN" dirty="0" err="1"/>
              <a:t>surface_area</a:t>
            </a:r>
            <a:r>
              <a:rPr lang="en-US" altLang="zh-CN" dirty="0"/>
              <a:t>(){return 2*PI*radius*height+2*PI*radius*radius;}</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err="1"/>
              <a:t>int</a:t>
            </a:r>
            <a:r>
              <a:rPr lang="en-US" altLang="zh-CN" dirty="0"/>
              <a:t> main()</a:t>
            </a:r>
          </a:p>
          <a:p>
            <a:r>
              <a:rPr lang="en-US" altLang="zh-CN" dirty="0"/>
              <a:t>{   Cylinder *p1=new Cylinder(10,15);   //</a:t>
            </a:r>
            <a:r>
              <a:rPr lang="zh-CN" altLang="en-US" dirty="0"/>
              <a:t>定义动态指针</a:t>
            </a:r>
          </a:p>
          <a:p>
            <a:endParaRPr lang="zh-CN" altLang="en-US" dirty="0"/>
          </a:p>
          <a:p>
            <a:r>
              <a:rPr lang="zh-CN" altLang="en-US" dirty="0"/>
              <a:t>     </a:t>
            </a:r>
            <a:r>
              <a:rPr lang="en-US" altLang="zh-CN" dirty="0"/>
              <a:t>Cylinder *p2;			        //</a:t>
            </a:r>
            <a:r>
              <a:rPr lang="zh-CN" altLang="en-US" dirty="0"/>
              <a:t>定义动态指针</a:t>
            </a:r>
          </a:p>
          <a:p>
            <a:r>
              <a:rPr lang="zh-CN" altLang="en-US" dirty="0"/>
              <a:t>     </a:t>
            </a:r>
            <a:r>
              <a:rPr lang="en-US" altLang="zh-CN" dirty="0" err="1"/>
              <a:t>int</a:t>
            </a:r>
            <a:r>
              <a:rPr lang="en-US" altLang="zh-CN" dirty="0"/>
              <a:t> </a:t>
            </a:r>
            <a:r>
              <a:rPr lang="en-US" altLang="zh-CN" dirty="0" err="1"/>
              <a:t>x,y</a:t>
            </a:r>
            <a:r>
              <a:rPr lang="en-US" altLang="zh-CN" dirty="0"/>
              <a:t>;</a:t>
            </a:r>
          </a:p>
          <a:p>
            <a:r>
              <a:rPr lang="en-US" altLang="zh-CN" dirty="0"/>
              <a:t>     </a:t>
            </a:r>
            <a:r>
              <a:rPr lang="en-US" altLang="zh-CN" dirty="0" err="1"/>
              <a:t>cin</a:t>
            </a:r>
            <a:r>
              <a:rPr lang="en-US" altLang="zh-CN" dirty="0"/>
              <a:t>&gt;&gt;x&gt;&gt;y;</a:t>
            </a:r>
          </a:p>
          <a:p>
            <a:r>
              <a:rPr lang="en-US" altLang="zh-CN" dirty="0"/>
              <a:t>     p2=new Cylinder(</a:t>
            </a:r>
            <a:r>
              <a:rPr lang="en-US" altLang="zh-CN" dirty="0" err="1"/>
              <a:t>x,y</a:t>
            </a:r>
            <a:r>
              <a:rPr lang="en-US" altLang="zh-CN" dirty="0"/>
              <a:t>);</a:t>
            </a:r>
          </a:p>
          <a:p>
            <a:endParaRPr lang="en-US" altLang="zh-CN" dirty="0"/>
          </a:p>
          <a:p>
            <a:r>
              <a:rPr lang="en-US" altLang="zh-CN" dirty="0"/>
              <a:t>      delete p1;			        //</a:t>
            </a:r>
            <a:r>
              <a:rPr lang="zh-CN" altLang="en-US" dirty="0"/>
              <a:t>释放指针</a:t>
            </a:r>
          </a:p>
          <a:p>
            <a:r>
              <a:rPr lang="zh-CN" altLang="en-US" dirty="0"/>
              <a:t>      </a:t>
            </a:r>
            <a:r>
              <a:rPr lang="en-US" altLang="zh-CN" dirty="0"/>
              <a:t>delete p2;</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完整</a:t>
            </a:r>
            <a:r>
              <a:rPr lang="zh-CN" altLang="en-US" dirty="0"/>
              <a:t>的程序：</a:t>
            </a:r>
            <a:endParaRPr lang="en-US" altLang="zh-CN" dirty="0"/>
          </a:p>
          <a:p>
            <a:r>
              <a:rPr lang="en-US" altLang="zh-CN" dirty="0"/>
              <a:t>1</a:t>
            </a:r>
            <a:r>
              <a:rPr lang="zh-CN" altLang="en-US" dirty="0"/>
              <a:t>、使用一级指针</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  int </a:t>
            </a:r>
            <a:r>
              <a:rPr lang="en-US" altLang="zh-CN" dirty="0" err="1"/>
              <a:t>x,y</a:t>
            </a:r>
            <a:r>
              <a:rPr lang="en-US" altLang="zh-CN" dirty="0"/>
              <a:t>;</a:t>
            </a:r>
          </a:p>
          <a:p>
            <a:r>
              <a:rPr lang="en-US" altLang="zh-CN" dirty="0"/>
              <a:t>public:</a:t>
            </a:r>
          </a:p>
          <a:p>
            <a:r>
              <a:rPr lang="en-US" altLang="zh-CN" dirty="0"/>
              <a:t>  A(){}</a:t>
            </a:r>
          </a:p>
          <a:p>
            <a:r>
              <a:rPr lang="en-US" altLang="zh-CN" dirty="0"/>
              <a:t>  void set(int </a:t>
            </a:r>
            <a:r>
              <a:rPr lang="en-US" altLang="zh-CN" dirty="0" err="1"/>
              <a:t>i,int</a:t>
            </a:r>
            <a:r>
              <a:rPr lang="en-US" altLang="zh-CN" dirty="0"/>
              <a:t> j){x=</a:t>
            </a:r>
            <a:r>
              <a:rPr lang="en-US" altLang="zh-CN" dirty="0" err="1"/>
              <a:t>i;y</a:t>
            </a:r>
            <a:r>
              <a:rPr lang="en-US" altLang="zh-CN" dirty="0"/>
              <a:t>=j;}</a:t>
            </a:r>
          </a:p>
          <a:p>
            <a:r>
              <a:rPr lang="en-US" altLang="zh-CN" dirty="0"/>
              <a:t>  void show(){</a:t>
            </a:r>
            <a:r>
              <a:rPr lang="en-US" altLang="zh-CN" dirty="0" err="1"/>
              <a:t>cout</a:t>
            </a:r>
            <a:r>
              <a:rPr lang="en-US" altLang="zh-CN" dirty="0"/>
              <a:t>&lt;&lt;"x="&lt;&lt;x&lt;&lt;",y="&lt;&lt;y&lt;&lt;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int </a:t>
            </a:r>
            <a:r>
              <a:rPr lang="en-US" altLang="zh-CN" dirty="0" err="1"/>
              <a:t>t,x,y</a:t>
            </a:r>
            <a:r>
              <a:rPr lang="en-US" altLang="zh-CN" dirty="0"/>
              <a:t>;</a:t>
            </a:r>
          </a:p>
          <a:p>
            <a:r>
              <a:rPr lang="en-US" altLang="zh-CN" dirty="0"/>
              <a:t>  </a:t>
            </a:r>
            <a:r>
              <a:rPr lang="en-US" altLang="zh-CN" dirty="0" err="1"/>
              <a:t>cin</a:t>
            </a:r>
            <a:r>
              <a:rPr lang="en-US" altLang="zh-CN" dirty="0"/>
              <a:t>&gt;&gt;t;</a:t>
            </a:r>
          </a:p>
          <a:p>
            <a:r>
              <a:rPr lang="en-US" altLang="zh-CN" dirty="0"/>
              <a:t>  A *a=new A[t];</a:t>
            </a:r>
          </a:p>
          <a:p>
            <a:r>
              <a:rPr lang="en-US" altLang="zh-CN" dirty="0"/>
              <a:t>  for(int </a:t>
            </a:r>
            <a:r>
              <a:rPr lang="en-US" altLang="zh-CN" dirty="0" err="1"/>
              <a:t>i</a:t>
            </a:r>
            <a:r>
              <a:rPr lang="en-US" altLang="zh-CN" dirty="0"/>
              <a:t>=0;i&lt;</a:t>
            </a:r>
            <a:r>
              <a:rPr lang="en-US" altLang="zh-CN" dirty="0" err="1"/>
              <a:t>t;i</a:t>
            </a:r>
            <a:r>
              <a:rPr lang="en-US" altLang="zh-CN" dirty="0"/>
              <a:t>++){</a:t>
            </a:r>
          </a:p>
          <a:p>
            <a:r>
              <a:rPr lang="en-US" altLang="zh-CN" dirty="0"/>
              <a:t>    </a:t>
            </a:r>
            <a:r>
              <a:rPr lang="en-US" altLang="zh-CN" dirty="0" err="1"/>
              <a:t>cin</a:t>
            </a:r>
            <a:r>
              <a:rPr lang="en-US" altLang="zh-CN" dirty="0"/>
              <a:t>&gt;&gt;x&gt;&gt;y;</a:t>
            </a:r>
          </a:p>
          <a:p>
            <a:r>
              <a:rPr lang="en-US" altLang="zh-CN" dirty="0"/>
              <a:t>    a[</a:t>
            </a:r>
            <a:r>
              <a:rPr lang="en-US" altLang="zh-CN" dirty="0" err="1"/>
              <a:t>i</a:t>
            </a:r>
            <a:r>
              <a:rPr lang="en-US" altLang="zh-CN" dirty="0"/>
              <a:t>].set(</a:t>
            </a:r>
            <a:r>
              <a:rPr lang="en-US" altLang="zh-CN" dirty="0" err="1"/>
              <a:t>x,y</a:t>
            </a:r>
            <a:r>
              <a:rPr lang="en-US" altLang="zh-CN" dirty="0"/>
              <a:t>);</a:t>
            </a:r>
          </a:p>
          <a:p>
            <a:r>
              <a:rPr lang="en-US" altLang="zh-CN" dirty="0"/>
              <a:t>    a[</a:t>
            </a:r>
            <a:r>
              <a:rPr lang="en-US" altLang="zh-CN" dirty="0" err="1"/>
              <a:t>i</a:t>
            </a:r>
            <a:r>
              <a:rPr lang="en-US" altLang="zh-CN" dirty="0"/>
              <a:t>].show();</a:t>
            </a:r>
          </a:p>
          <a:p>
            <a:r>
              <a:rPr lang="en-US" altLang="zh-CN" dirty="0"/>
              <a:t>  }</a:t>
            </a:r>
          </a:p>
          <a:p>
            <a:endParaRPr lang="en-US" altLang="zh-CN" dirty="0"/>
          </a:p>
          <a:p>
            <a:r>
              <a:rPr lang="en-US" altLang="zh-CN" dirty="0"/>
              <a:t>  delete[] a;</a:t>
            </a:r>
          </a:p>
          <a:p>
            <a:r>
              <a:rPr lang="en-US" altLang="zh-CN" dirty="0"/>
              <a:t>}</a:t>
            </a:r>
          </a:p>
          <a:p>
            <a:endParaRPr lang="en-US" altLang="zh-CN" dirty="0"/>
          </a:p>
          <a:p>
            <a:r>
              <a:rPr lang="zh-CN" altLang="en-US" dirty="0"/>
              <a:t>或者使用数组</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不提倡该方法，因为无法在程序中释放数组</a:t>
            </a:r>
            <a:r>
              <a:rPr lang="en-US" altLang="zh-CN" dirty="0">
                <a:sym typeface="Wingdings" panose="05000000000000000000" pitchFamily="2" charset="2"/>
              </a:rPr>
              <a:t>)</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  int </a:t>
            </a:r>
            <a:r>
              <a:rPr lang="en-US" altLang="zh-CN" dirty="0" err="1"/>
              <a:t>x,y</a:t>
            </a:r>
            <a:r>
              <a:rPr lang="en-US" altLang="zh-CN" dirty="0"/>
              <a:t>;</a:t>
            </a:r>
          </a:p>
          <a:p>
            <a:r>
              <a:rPr lang="en-US" altLang="zh-CN" dirty="0"/>
              <a:t>public:</a:t>
            </a:r>
          </a:p>
          <a:p>
            <a:r>
              <a:rPr lang="en-US" altLang="zh-CN" dirty="0"/>
              <a:t>  A(){}</a:t>
            </a:r>
          </a:p>
          <a:p>
            <a:r>
              <a:rPr lang="en-US" altLang="zh-CN" dirty="0"/>
              <a:t>  void set(int </a:t>
            </a:r>
            <a:r>
              <a:rPr lang="en-US" altLang="zh-CN" dirty="0" err="1"/>
              <a:t>i,int</a:t>
            </a:r>
            <a:r>
              <a:rPr lang="en-US" altLang="zh-CN" dirty="0"/>
              <a:t> j){x=</a:t>
            </a:r>
            <a:r>
              <a:rPr lang="en-US" altLang="zh-CN" dirty="0" err="1"/>
              <a:t>i;y</a:t>
            </a:r>
            <a:r>
              <a:rPr lang="en-US" altLang="zh-CN" dirty="0"/>
              <a:t>=j;}</a:t>
            </a:r>
          </a:p>
          <a:p>
            <a:r>
              <a:rPr lang="en-US" altLang="zh-CN" dirty="0"/>
              <a:t>  void show(){</a:t>
            </a:r>
            <a:r>
              <a:rPr lang="en-US" altLang="zh-CN" dirty="0" err="1"/>
              <a:t>cout</a:t>
            </a:r>
            <a:r>
              <a:rPr lang="en-US" altLang="zh-CN" dirty="0"/>
              <a:t>&lt;&lt;"x="&lt;&lt;x&lt;&lt;",y="&lt;&lt;y&lt;&lt;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int </a:t>
            </a:r>
            <a:r>
              <a:rPr lang="en-US" altLang="zh-CN" dirty="0" err="1"/>
              <a:t>t,x,y</a:t>
            </a:r>
            <a:r>
              <a:rPr lang="en-US" altLang="zh-CN" dirty="0"/>
              <a:t>;</a:t>
            </a:r>
          </a:p>
          <a:p>
            <a:r>
              <a:rPr lang="en-US" altLang="zh-CN" dirty="0"/>
              <a:t>  </a:t>
            </a:r>
            <a:r>
              <a:rPr lang="en-US" altLang="zh-CN" dirty="0" err="1"/>
              <a:t>cin</a:t>
            </a:r>
            <a:r>
              <a:rPr lang="en-US" altLang="zh-CN" dirty="0"/>
              <a:t>&gt;&gt;t;</a:t>
            </a:r>
          </a:p>
          <a:p>
            <a:r>
              <a:rPr lang="en-US" altLang="zh-CN" dirty="0"/>
              <a:t>  A a[t];</a:t>
            </a:r>
          </a:p>
          <a:p>
            <a:r>
              <a:rPr lang="en-US" altLang="zh-CN" dirty="0"/>
              <a:t>  for(int </a:t>
            </a:r>
            <a:r>
              <a:rPr lang="en-US" altLang="zh-CN" dirty="0" err="1"/>
              <a:t>i</a:t>
            </a:r>
            <a:r>
              <a:rPr lang="en-US" altLang="zh-CN" dirty="0"/>
              <a:t>=0;i&lt;</a:t>
            </a:r>
            <a:r>
              <a:rPr lang="en-US" altLang="zh-CN" dirty="0" err="1"/>
              <a:t>t;i</a:t>
            </a:r>
            <a:r>
              <a:rPr lang="en-US" altLang="zh-CN" dirty="0"/>
              <a:t>++){</a:t>
            </a:r>
          </a:p>
          <a:p>
            <a:r>
              <a:rPr lang="en-US" altLang="zh-CN" dirty="0"/>
              <a:t>    </a:t>
            </a:r>
            <a:r>
              <a:rPr lang="en-US" altLang="zh-CN" dirty="0" err="1"/>
              <a:t>cin</a:t>
            </a:r>
            <a:r>
              <a:rPr lang="en-US" altLang="zh-CN" dirty="0"/>
              <a:t>&gt;&gt;x&gt;&gt;y;</a:t>
            </a:r>
          </a:p>
          <a:p>
            <a:r>
              <a:rPr lang="en-US" altLang="zh-CN" dirty="0"/>
              <a:t>    a[</a:t>
            </a:r>
            <a:r>
              <a:rPr lang="en-US" altLang="zh-CN" dirty="0" err="1"/>
              <a:t>i</a:t>
            </a:r>
            <a:r>
              <a:rPr lang="en-US" altLang="zh-CN" dirty="0"/>
              <a:t>].set(</a:t>
            </a:r>
            <a:r>
              <a:rPr lang="en-US" altLang="zh-CN" dirty="0" err="1"/>
              <a:t>x,y</a:t>
            </a:r>
            <a:r>
              <a:rPr lang="en-US" altLang="zh-CN" dirty="0"/>
              <a:t>);</a:t>
            </a:r>
          </a:p>
          <a:p>
            <a:r>
              <a:rPr lang="en-US" altLang="zh-CN" dirty="0"/>
              <a:t>    a[</a:t>
            </a:r>
            <a:r>
              <a:rPr lang="en-US" altLang="zh-CN" dirty="0" err="1"/>
              <a:t>i</a:t>
            </a:r>
            <a:r>
              <a:rPr lang="en-US" altLang="zh-CN" dirty="0"/>
              <a:t>].show();</a:t>
            </a:r>
          </a:p>
          <a:p>
            <a:r>
              <a:rPr lang="en-US" altLang="zh-CN" dirty="0"/>
              <a:t>  }</a:t>
            </a:r>
          </a:p>
          <a:p>
            <a:r>
              <a:rPr lang="en-US" altLang="zh-CN" dirty="0"/>
              <a:t>}</a:t>
            </a:r>
          </a:p>
          <a:p>
            <a:endParaRPr lang="en-US" altLang="zh-CN" dirty="0"/>
          </a:p>
          <a:p>
            <a:r>
              <a:rPr lang="en-US" altLang="zh-CN" dirty="0"/>
              <a:t>/////////////////////////////////</a:t>
            </a:r>
          </a:p>
          <a:p>
            <a:r>
              <a:rPr lang="en-US" altLang="zh-CN" dirty="0"/>
              <a:t>2</a:t>
            </a:r>
            <a:r>
              <a:rPr lang="zh-CN" altLang="en-US" dirty="0"/>
              <a:t>、使用二级指针</a:t>
            </a:r>
            <a:endParaRPr lang="en-US" altLang="zh-CN" dirty="0"/>
          </a:p>
          <a:p>
            <a:r>
              <a:rPr lang="en-US" altLang="zh-CN" dirty="0"/>
              <a:t>#include&lt;iostream&gt;</a:t>
            </a:r>
          </a:p>
          <a:p>
            <a:r>
              <a:rPr lang="en-US" altLang="zh-CN" dirty="0"/>
              <a:t>using namespace std;</a:t>
            </a:r>
          </a:p>
          <a:p>
            <a:r>
              <a:rPr lang="en-US" altLang="zh-CN" dirty="0"/>
              <a:t>class A{</a:t>
            </a:r>
          </a:p>
          <a:p>
            <a:r>
              <a:rPr lang="en-US" altLang="zh-CN" dirty="0"/>
              <a:t>  int </a:t>
            </a:r>
            <a:r>
              <a:rPr lang="en-US" altLang="zh-CN" dirty="0" err="1"/>
              <a:t>x,y</a:t>
            </a:r>
            <a:r>
              <a:rPr lang="en-US" altLang="zh-CN" dirty="0"/>
              <a:t>;</a:t>
            </a:r>
          </a:p>
          <a:p>
            <a:r>
              <a:rPr lang="en-US" altLang="zh-CN" dirty="0"/>
              <a:t>public:</a:t>
            </a:r>
          </a:p>
          <a:p>
            <a:r>
              <a:rPr lang="en-US" altLang="zh-CN" dirty="0"/>
              <a:t>  A(int </a:t>
            </a:r>
            <a:r>
              <a:rPr lang="en-US" altLang="zh-CN" dirty="0" err="1"/>
              <a:t>x,int</a:t>
            </a:r>
            <a:r>
              <a:rPr lang="en-US" altLang="zh-CN" dirty="0"/>
              <a:t> y):x(x),y(y){}</a:t>
            </a:r>
          </a:p>
          <a:p>
            <a:r>
              <a:rPr lang="en-US" altLang="zh-CN" dirty="0"/>
              <a:t>  void show(){</a:t>
            </a:r>
            <a:r>
              <a:rPr lang="en-US" altLang="zh-CN" dirty="0" err="1"/>
              <a:t>cout</a:t>
            </a:r>
            <a:r>
              <a:rPr lang="en-US" altLang="zh-CN" dirty="0"/>
              <a:t>&lt;&lt;"x="&lt;&lt;x&lt;&lt;",y="&lt;&lt;y&lt;&lt;</a:t>
            </a:r>
            <a:r>
              <a:rPr lang="en-US" altLang="zh-CN" dirty="0" err="1"/>
              <a:t>endl</a:t>
            </a:r>
            <a:r>
              <a:rPr lang="en-US" altLang="zh-CN" dirty="0"/>
              <a:t>;}</a:t>
            </a:r>
          </a:p>
          <a:p>
            <a:r>
              <a:rPr lang="en-US" altLang="zh-CN" dirty="0"/>
              <a:t>};</a:t>
            </a:r>
          </a:p>
          <a:p>
            <a:endParaRPr lang="en-US" altLang="zh-CN" dirty="0"/>
          </a:p>
          <a:p>
            <a:r>
              <a:rPr lang="en-US" altLang="zh-CN" dirty="0"/>
              <a:t>int main(){</a:t>
            </a:r>
          </a:p>
          <a:p>
            <a:r>
              <a:rPr lang="en-US" altLang="zh-CN" dirty="0"/>
              <a:t>  int </a:t>
            </a:r>
            <a:r>
              <a:rPr lang="en-US" altLang="zh-CN" dirty="0" err="1"/>
              <a:t>t,x,y</a:t>
            </a:r>
            <a:r>
              <a:rPr lang="en-US" altLang="zh-CN" dirty="0"/>
              <a:t>;</a:t>
            </a:r>
          </a:p>
          <a:p>
            <a:r>
              <a:rPr lang="en-US" altLang="zh-CN" dirty="0"/>
              <a:t>  </a:t>
            </a:r>
            <a:r>
              <a:rPr lang="en-US" altLang="zh-CN" dirty="0" err="1"/>
              <a:t>cin</a:t>
            </a:r>
            <a:r>
              <a:rPr lang="en-US" altLang="zh-CN" dirty="0"/>
              <a:t>&gt;&gt;t;</a:t>
            </a:r>
          </a:p>
          <a:p>
            <a:r>
              <a:rPr lang="en-US" altLang="zh-CN" dirty="0"/>
              <a:t>  A **a=new A*[t];</a:t>
            </a:r>
          </a:p>
          <a:p>
            <a:r>
              <a:rPr lang="en-US" altLang="zh-CN" dirty="0"/>
              <a:t>  for(int </a:t>
            </a:r>
            <a:r>
              <a:rPr lang="en-US" altLang="zh-CN" dirty="0" err="1"/>
              <a:t>i</a:t>
            </a:r>
            <a:r>
              <a:rPr lang="en-US" altLang="zh-CN" dirty="0"/>
              <a:t>=0;i&lt;</a:t>
            </a:r>
            <a:r>
              <a:rPr lang="en-US" altLang="zh-CN" dirty="0" err="1"/>
              <a:t>t;i</a:t>
            </a:r>
            <a:r>
              <a:rPr lang="en-US" altLang="zh-CN" dirty="0"/>
              <a:t>++){</a:t>
            </a:r>
          </a:p>
          <a:p>
            <a:r>
              <a:rPr lang="en-US" altLang="zh-CN" dirty="0"/>
              <a:t>    </a:t>
            </a:r>
            <a:r>
              <a:rPr lang="en-US" altLang="zh-CN" dirty="0" err="1"/>
              <a:t>cin</a:t>
            </a:r>
            <a:r>
              <a:rPr lang="en-US" altLang="zh-CN" dirty="0"/>
              <a:t>&gt;&gt;x&gt;&gt;y;</a:t>
            </a:r>
          </a:p>
          <a:p>
            <a:r>
              <a:rPr lang="en-US" altLang="zh-CN" dirty="0"/>
              <a:t>    a[</a:t>
            </a:r>
            <a:r>
              <a:rPr lang="en-US" altLang="zh-CN" dirty="0" err="1"/>
              <a:t>i</a:t>
            </a:r>
            <a:r>
              <a:rPr lang="en-US" altLang="zh-CN" dirty="0"/>
              <a:t>]=new A(</a:t>
            </a:r>
            <a:r>
              <a:rPr lang="en-US" altLang="zh-CN" dirty="0" err="1"/>
              <a:t>x,y</a:t>
            </a:r>
            <a:r>
              <a:rPr lang="en-US" altLang="zh-CN" dirty="0"/>
              <a:t>);</a:t>
            </a:r>
          </a:p>
          <a:p>
            <a:r>
              <a:rPr lang="en-US" altLang="zh-CN" dirty="0"/>
              <a:t>    a[</a:t>
            </a:r>
            <a:r>
              <a:rPr lang="en-US" altLang="zh-CN" dirty="0" err="1"/>
              <a:t>i</a:t>
            </a:r>
            <a:r>
              <a:rPr lang="en-US" altLang="zh-CN" dirty="0"/>
              <a:t>]-&gt;show();</a:t>
            </a:r>
          </a:p>
          <a:p>
            <a:r>
              <a:rPr lang="en-US" altLang="zh-CN" dirty="0"/>
              <a:t>  }</a:t>
            </a:r>
          </a:p>
          <a:p>
            <a:endParaRPr lang="en-US" altLang="zh-CN" dirty="0"/>
          </a:p>
          <a:p>
            <a:r>
              <a:rPr lang="en-US" altLang="zh-CN" dirty="0"/>
              <a:t>  for(int </a:t>
            </a:r>
            <a:r>
              <a:rPr lang="en-US" altLang="zh-CN" dirty="0" err="1"/>
              <a:t>i</a:t>
            </a:r>
            <a:r>
              <a:rPr lang="en-US" altLang="zh-CN" dirty="0"/>
              <a:t>=0;i&lt;</a:t>
            </a:r>
            <a:r>
              <a:rPr lang="en-US" altLang="zh-CN" dirty="0" err="1"/>
              <a:t>t;i</a:t>
            </a:r>
            <a:r>
              <a:rPr lang="en-US" altLang="zh-CN" dirty="0"/>
              <a:t>++)</a:t>
            </a:r>
          </a:p>
          <a:p>
            <a:r>
              <a:rPr lang="en-US" altLang="zh-CN" dirty="0"/>
              <a:t>    delete a[</a:t>
            </a:r>
            <a:r>
              <a:rPr lang="en-US" altLang="zh-CN" dirty="0" err="1"/>
              <a:t>i</a:t>
            </a:r>
            <a:r>
              <a:rPr lang="en-US" altLang="zh-CN" dirty="0"/>
              <a:t>];</a:t>
            </a:r>
          </a:p>
          <a:p>
            <a:r>
              <a:rPr lang="en-US" altLang="zh-CN" dirty="0"/>
              <a:t>  delete[] a;</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46</a:t>
            </a:fld>
            <a:endParaRPr lang="en-US" altLang="zh-CN"/>
          </a:p>
        </p:txBody>
      </p:sp>
    </p:spTree>
    <p:extLst>
      <p:ext uri="{BB962C8B-B14F-4D97-AF65-F5344CB8AC3E}">
        <p14:creationId xmlns:p14="http://schemas.microsoft.com/office/powerpoint/2010/main" val="3353281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完整的程序：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class	Test {</a:t>
            </a:r>
          </a:p>
          <a:p>
            <a:r>
              <a:rPr lang="en-US" altLang="zh-CN" dirty="0"/>
              <a:t>   public:</a:t>
            </a:r>
          </a:p>
          <a:p>
            <a:r>
              <a:rPr lang="en-US" altLang="zh-CN" dirty="0"/>
              <a:t>        Test(</a:t>
            </a:r>
            <a:r>
              <a:rPr lang="en-US" altLang="zh-CN" dirty="0" err="1"/>
              <a:t>int</a:t>
            </a:r>
            <a:r>
              <a:rPr lang="en-US" altLang="zh-CN" dirty="0"/>
              <a:t> n) { </a:t>
            </a:r>
            <a:r>
              <a:rPr lang="en-US" altLang="zh-CN" dirty="0" err="1"/>
              <a:t>cout</a:t>
            </a:r>
            <a:r>
              <a:rPr lang="en-US" altLang="zh-CN" dirty="0"/>
              <a:t>&lt;&lt;"1"&lt;&lt;</a:t>
            </a:r>
            <a:r>
              <a:rPr lang="en-US" altLang="zh-CN" dirty="0" err="1"/>
              <a:t>endl</a:t>
            </a:r>
            <a:r>
              <a:rPr lang="en-US" altLang="zh-CN" dirty="0"/>
              <a:t>;}             //(1)</a:t>
            </a:r>
          </a:p>
          <a:p>
            <a:r>
              <a:rPr lang="en-US" altLang="zh-CN" dirty="0"/>
              <a:t>        Test(</a:t>
            </a:r>
            <a:r>
              <a:rPr lang="en-US" altLang="zh-CN" dirty="0" err="1"/>
              <a:t>int</a:t>
            </a:r>
            <a:r>
              <a:rPr lang="en-US" altLang="zh-CN" dirty="0"/>
              <a:t> n, </a:t>
            </a:r>
            <a:r>
              <a:rPr lang="en-US" altLang="zh-CN" dirty="0" err="1"/>
              <a:t>int</a:t>
            </a:r>
            <a:r>
              <a:rPr lang="en-US" altLang="zh-CN" dirty="0"/>
              <a:t> m) {</a:t>
            </a:r>
            <a:r>
              <a:rPr lang="en-US" altLang="zh-CN" dirty="0" err="1"/>
              <a:t>cout</a:t>
            </a:r>
            <a:r>
              <a:rPr lang="en-US" altLang="zh-CN" dirty="0"/>
              <a:t>&lt;&lt;"2"&lt;&lt;</a:t>
            </a:r>
            <a:r>
              <a:rPr lang="en-US" altLang="zh-CN" dirty="0" err="1"/>
              <a:t>endl</a:t>
            </a:r>
            <a:r>
              <a:rPr lang="en-US" altLang="zh-CN" dirty="0"/>
              <a:t>; }  //(2)</a:t>
            </a:r>
          </a:p>
          <a:p>
            <a:r>
              <a:rPr lang="en-US" altLang="zh-CN" dirty="0"/>
              <a:t>        Test() {</a:t>
            </a:r>
            <a:r>
              <a:rPr lang="en-US" altLang="zh-CN" dirty="0" err="1"/>
              <a:t>cout</a:t>
            </a:r>
            <a:r>
              <a:rPr lang="en-US" altLang="zh-CN" dirty="0"/>
              <a:t>&lt;&lt;"3"&lt;&lt;</a:t>
            </a:r>
            <a:r>
              <a:rPr lang="en-US" altLang="zh-CN" dirty="0" err="1"/>
              <a:t>endl</a:t>
            </a:r>
            <a:r>
              <a:rPr lang="en-US" altLang="zh-CN" dirty="0"/>
              <a:t>; }                    //(3)</a:t>
            </a:r>
          </a:p>
          <a:p>
            <a:r>
              <a:rPr lang="en-US" altLang="zh-CN" dirty="0"/>
              <a:t>};</a:t>
            </a:r>
          </a:p>
          <a:p>
            <a:endParaRPr lang="en-US" altLang="zh-CN" dirty="0"/>
          </a:p>
          <a:p>
            <a:r>
              <a:rPr lang="en-US" altLang="zh-CN" dirty="0"/>
              <a:t>main(){</a:t>
            </a:r>
          </a:p>
          <a:p>
            <a:r>
              <a:rPr lang="en-US" altLang="zh-CN" dirty="0"/>
              <a:t>Test  array1[3] = { 1, Test(1,2) };</a:t>
            </a:r>
            <a:r>
              <a:rPr lang="en-US" altLang="zh-CN" dirty="0" err="1"/>
              <a:t>cout</a:t>
            </a:r>
            <a:r>
              <a:rPr lang="en-US" altLang="zh-CN" dirty="0"/>
              <a:t>&lt;&lt;</a:t>
            </a:r>
            <a:r>
              <a:rPr lang="en-US" altLang="zh-CN" dirty="0" err="1"/>
              <a:t>endl</a:t>
            </a:r>
            <a:r>
              <a:rPr lang="en-US" altLang="zh-CN" dirty="0"/>
              <a:t>;</a:t>
            </a:r>
          </a:p>
          <a:p>
            <a:r>
              <a:rPr lang="en-US" altLang="zh-CN" dirty="0"/>
              <a:t>         //</a:t>
            </a:r>
            <a:r>
              <a:rPr lang="zh-CN" altLang="en-US" dirty="0"/>
              <a:t>三个元素分别用</a:t>
            </a:r>
            <a:r>
              <a:rPr lang="en-US" altLang="zh-CN" dirty="0"/>
              <a:t>(1),(2),(3)</a:t>
            </a:r>
            <a:r>
              <a:rPr lang="zh-CN" altLang="en-US" dirty="0"/>
              <a:t>初始化</a:t>
            </a:r>
          </a:p>
          <a:p>
            <a:r>
              <a:rPr lang="en-US" altLang="zh-CN" dirty="0"/>
              <a:t>Test  array2[3] = { Test(2,3), Test(1,2) ,1};</a:t>
            </a:r>
            <a:r>
              <a:rPr lang="en-US" altLang="zh-CN" dirty="0" err="1"/>
              <a:t>cout</a:t>
            </a:r>
            <a:r>
              <a:rPr lang="en-US" altLang="zh-CN" dirty="0"/>
              <a:t>&lt;&lt;</a:t>
            </a:r>
            <a:r>
              <a:rPr lang="en-US" altLang="zh-CN" dirty="0" err="1"/>
              <a:t>endl</a:t>
            </a:r>
            <a:r>
              <a:rPr lang="en-US" altLang="zh-CN" dirty="0"/>
              <a:t>;</a:t>
            </a:r>
          </a:p>
          <a:p>
            <a:r>
              <a:rPr lang="en-US" altLang="zh-CN" dirty="0"/>
              <a:t>         //</a:t>
            </a:r>
            <a:r>
              <a:rPr lang="zh-CN" altLang="en-US" dirty="0"/>
              <a:t>三个元素分别用</a:t>
            </a:r>
            <a:r>
              <a:rPr lang="en-US" altLang="zh-CN" dirty="0"/>
              <a:t>(2),(2),(1)</a:t>
            </a:r>
            <a:r>
              <a:rPr lang="zh-CN" altLang="en-US" dirty="0"/>
              <a:t>初始化</a:t>
            </a:r>
          </a:p>
          <a:p>
            <a:r>
              <a:rPr lang="en-US" altLang="zh-CN" dirty="0"/>
              <a:t>Test  *</a:t>
            </a:r>
            <a:r>
              <a:rPr lang="en-US" altLang="zh-CN" dirty="0" err="1"/>
              <a:t>pArray</a:t>
            </a:r>
            <a:r>
              <a:rPr lang="en-US" altLang="zh-CN" dirty="0"/>
              <a:t>[3] = { new Test(4), new Test(1,2) };</a:t>
            </a:r>
            <a:r>
              <a:rPr lang="en-US" altLang="zh-CN" dirty="0" err="1"/>
              <a:t>cout</a:t>
            </a:r>
            <a:r>
              <a:rPr lang="en-US" altLang="zh-CN" dirty="0"/>
              <a:t>&lt;&lt;</a:t>
            </a:r>
            <a:r>
              <a:rPr lang="en-US" altLang="zh-CN" dirty="0" err="1"/>
              <a:t>endl</a:t>
            </a:r>
            <a:r>
              <a:rPr lang="en-US" altLang="zh-CN" dirty="0"/>
              <a:t>;</a:t>
            </a:r>
          </a:p>
          <a:p>
            <a:r>
              <a:rPr lang="nn-NO" altLang="zh-CN" dirty="0"/>
              <a:t>for(int i=0;i&lt;3;i++)</a:t>
            </a:r>
          </a:p>
          <a:p>
            <a:r>
              <a:rPr lang="nn-NO" altLang="zh-CN" dirty="0"/>
              <a:t>    cout&lt;&lt;pArray[i]&lt;&lt;endl;</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运行结果：</a:t>
            </a:r>
            <a:endParaRPr lang="en-US" altLang="zh-CN" dirty="0"/>
          </a:p>
          <a:p>
            <a:r>
              <a:rPr lang="en-US" altLang="zh-CN" dirty="0"/>
              <a:t>1</a:t>
            </a:r>
          </a:p>
          <a:p>
            <a:r>
              <a:rPr lang="en-US" altLang="zh-CN" dirty="0"/>
              <a:t>2</a:t>
            </a:r>
          </a:p>
          <a:p>
            <a:r>
              <a:rPr lang="en-US" altLang="zh-CN" dirty="0"/>
              <a:t>3</a:t>
            </a:r>
          </a:p>
          <a:p>
            <a:endParaRPr lang="en-US" altLang="zh-CN" dirty="0"/>
          </a:p>
          <a:p>
            <a:r>
              <a:rPr lang="en-US" altLang="zh-CN" dirty="0"/>
              <a:t>2</a:t>
            </a:r>
          </a:p>
          <a:p>
            <a:r>
              <a:rPr lang="en-US" altLang="zh-CN" dirty="0"/>
              <a:t>2</a:t>
            </a:r>
          </a:p>
          <a:p>
            <a:r>
              <a:rPr lang="en-US" altLang="zh-CN" dirty="0"/>
              <a:t>1</a:t>
            </a:r>
          </a:p>
          <a:p>
            <a:endParaRPr lang="en-US" altLang="zh-CN" dirty="0"/>
          </a:p>
          <a:p>
            <a:r>
              <a:rPr lang="en-US" altLang="zh-CN" dirty="0"/>
              <a:t>1</a:t>
            </a:r>
          </a:p>
          <a:p>
            <a:r>
              <a:rPr lang="en-US" altLang="zh-CN" dirty="0"/>
              <a:t>2</a:t>
            </a:r>
          </a:p>
          <a:p>
            <a:endParaRPr lang="en-US" altLang="zh-CN" dirty="0"/>
          </a:p>
          <a:p>
            <a:r>
              <a:rPr lang="en-US" altLang="zh-CN" dirty="0"/>
              <a:t>0x7b12d0</a:t>
            </a:r>
          </a:p>
          <a:p>
            <a:r>
              <a:rPr lang="en-US" altLang="zh-CN" dirty="0"/>
              <a:t>0x7b11c0</a:t>
            </a:r>
          </a:p>
          <a:p>
            <a:r>
              <a:rPr lang="en-US" altLang="zh-CN" dirty="0"/>
              <a:t>0</a:t>
            </a:r>
          </a:p>
          <a:p>
            <a:r>
              <a:rPr lang="zh-CN" altLang="en-US" dirty="0"/>
              <a:t>说明：</a:t>
            </a:r>
            <a:endParaRPr lang="en-US" altLang="zh-CN" dirty="0"/>
          </a:p>
          <a:p>
            <a:r>
              <a:rPr lang="en-US" altLang="zh-CN" dirty="0"/>
              <a:t>1</a:t>
            </a:r>
            <a:r>
              <a:rPr lang="zh-CN" altLang="en-US" dirty="0"/>
              <a:t>、如果构造方法只有一个参数，可以直接使用数值给数组元素赋值</a:t>
            </a:r>
            <a:endParaRPr lang="en-US" altLang="zh-CN" dirty="0"/>
          </a:p>
          <a:p>
            <a:r>
              <a:rPr lang="en-US" altLang="zh-CN" dirty="0"/>
              <a:t>2</a:t>
            </a:r>
            <a:r>
              <a:rPr lang="zh-CN" altLang="en-US" dirty="0"/>
              <a:t>、如果没有给数组元素赋值，默认调用缺省构造方法</a:t>
            </a:r>
            <a:endParaRPr lang="en-US" altLang="zh-CN" dirty="0"/>
          </a:p>
          <a:p>
            <a:r>
              <a:rPr lang="en-US" altLang="zh-CN" dirty="0"/>
              <a:t>3</a:t>
            </a:r>
            <a:r>
              <a:rPr lang="zh-CN" altLang="en-US" dirty="0"/>
              <a:t>、指针数组如果没有给元素赋值，不会自动调用默认构造方法</a:t>
            </a:r>
            <a:endParaRPr lang="en-US" altLang="zh-CN" dirty="0"/>
          </a:p>
          <a:p>
            <a:r>
              <a:rPr lang="en-US" altLang="zh-CN" dirty="0"/>
              <a:t>4</a:t>
            </a:r>
            <a:r>
              <a:rPr lang="zh-CN" altLang="en-US" dirty="0"/>
              <a:t>、指针对象还没建立时，初始化值在某些编译环境下为</a:t>
            </a:r>
            <a:r>
              <a:rPr lang="en-US" altLang="zh-CN" dirty="0"/>
              <a:t>0</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49</a:t>
            </a:fld>
            <a:endParaRPr lang="en-US" altLang="zh-CN"/>
          </a:p>
        </p:txBody>
      </p:sp>
    </p:spTree>
    <p:extLst>
      <p:ext uri="{BB962C8B-B14F-4D97-AF65-F5344CB8AC3E}">
        <p14:creationId xmlns:p14="http://schemas.microsoft.com/office/powerpoint/2010/main" val="267462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51</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dirty="0" smtClean="0"/>
              <a:t>完整</a:t>
            </a:r>
            <a:r>
              <a:rPr lang="zh-CN" altLang="en-US" dirty="0"/>
              <a:t>的程序：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r>
              <a:rPr lang="en-US" altLang="zh-CN" dirty="0"/>
              <a:t>#include &lt;</a:t>
            </a:r>
            <a:r>
              <a:rPr lang="en-US" altLang="zh-CN" dirty="0" err="1"/>
              <a:t>iostream</a:t>
            </a:r>
            <a:r>
              <a:rPr lang="en-US" altLang="zh-CN" dirty="0"/>
              <a:t>&gt;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Cylinder(){radius=1; height=1;cout&lt;&lt;"radius="&lt;&lt;radius&lt;&lt;",height="&lt;&lt;height&lt;&lt;</a:t>
            </a:r>
            <a:r>
              <a:rPr lang="en-US" altLang="zh-CN" dirty="0" err="1"/>
              <a:t>endl</a:t>
            </a:r>
            <a:r>
              <a:rPr lang="en-US" altLang="zh-CN" dirty="0"/>
              <a:t>;}</a:t>
            </a:r>
          </a:p>
          <a:p>
            <a:r>
              <a:rPr lang="en-US" altLang="zh-CN" dirty="0"/>
              <a:t>    Cylinder(double </a:t>
            </a:r>
            <a:r>
              <a:rPr lang="en-US" altLang="zh-CN" dirty="0" err="1"/>
              <a:t>r,double</a:t>
            </a:r>
            <a:r>
              <a:rPr lang="en-US" altLang="zh-CN" dirty="0"/>
              <a:t> h=2){ radius=r; height=</a:t>
            </a:r>
            <a:r>
              <a:rPr lang="en-US" altLang="zh-CN" dirty="0" err="1"/>
              <a:t>h;cout</a:t>
            </a:r>
            <a:r>
              <a:rPr lang="en-US" altLang="zh-CN" dirty="0"/>
              <a:t>&lt;&lt;"radius="&lt;&lt;radius&lt;&lt;",height="&lt;&lt;height&lt;&lt;</a:t>
            </a:r>
            <a:r>
              <a:rPr lang="en-US" altLang="zh-CN" dirty="0" err="1"/>
              <a:t>endl</a:t>
            </a:r>
            <a:r>
              <a:rPr lang="en-US" altLang="zh-CN" dirty="0"/>
              <a:t>; }</a:t>
            </a:r>
          </a:p>
          <a:p>
            <a:r>
              <a:rPr lang="en-US" altLang="zh-CN" dirty="0"/>
              <a:t>    Cylinder(Cylinder&amp; c){radius=</a:t>
            </a:r>
            <a:r>
              <a:rPr lang="en-US" altLang="zh-CN" dirty="0" err="1"/>
              <a:t>c.getRadius</a:t>
            </a:r>
            <a:r>
              <a:rPr lang="en-US" altLang="zh-CN" dirty="0"/>
              <a:t>();height=</a:t>
            </a:r>
            <a:r>
              <a:rPr lang="en-US" altLang="zh-CN" dirty="0" err="1"/>
              <a:t>c.getHeight</a:t>
            </a:r>
            <a:r>
              <a:rPr lang="en-US" altLang="zh-CN" dirty="0"/>
              <a:t>();</a:t>
            </a:r>
            <a:r>
              <a:rPr lang="en-US" altLang="zh-CN" dirty="0" err="1"/>
              <a:t>cout</a:t>
            </a:r>
            <a:r>
              <a:rPr lang="en-US" altLang="zh-CN" dirty="0"/>
              <a:t>&lt;&lt;"copy radius="&lt;&lt;radius&lt;&lt;",height="&lt;&lt;height&lt;&lt;</a:t>
            </a:r>
            <a:r>
              <a:rPr lang="en-US" altLang="zh-CN" dirty="0" err="1"/>
              <a:t>endl</a:t>
            </a:r>
            <a:r>
              <a:rPr lang="en-US" altLang="zh-CN" dirty="0"/>
              <a:t>; }</a:t>
            </a:r>
          </a:p>
          <a:p>
            <a:r>
              <a:rPr lang="en-US" altLang="zh-CN" dirty="0"/>
              <a:t>    void </a:t>
            </a:r>
            <a:r>
              <a:rPr lang="en-US" altLang="zh-CN" dirty="0" err="1"/>
              <a:t>setCylinder</a:t>
            </a:r>
            <a:r>
              <a:rPr lang="en-US" altLang="zh-CN" dirty="0"/>
              <a:t>(double </a:t>
            </a:r>
            <a:r>
              <a:rPr lang="en-US" altLang="zh-CN" dirty="0" err="1"/>
              <a:t>r,double</a:t>
            </a:r>
            <a:r>
              <a:rPr lang="en-US" altLang="zh-CN" dirty="0"/>
              <a:t> h) {radius=r;  height=</a:t>
            </a:r>
            <a:r>
              <a:rPr lang="en-US" altLang="zh-CN" dirty="0" err="1"/>
              <a:t>h;cout</a:t>
            </a:r>
            <a:r>
              <a:rPr lang="en-US" altLang="zh-CN" dirty="0"/>
              <a:t>&lt;&lt;"radius="&lt;&lt;radius&lt;&lt;",height="&lt;&lt;height&lt;&lt;</a:t>
            </a:r>
            <a:r>
              <a:rPr lang="en-US" altLang="zh-CN" dirty="0" err="1"/>
              <a:t>endl</a:t>
            </a:r>
            <a:r>
              <a:rPr lang="en-US" altLang="zh-CN" dirty="0"/>
              <a:t>;}</a:t>
            </a:r>
          </a:p>
          <a:p>
            <a:r>
              <a:rPr lang="en-US" altLang="zh-CN" dirty="0"/>
              <a:t>	double </a:t>
            </a:r>
            <a:r>
              <a:rPr lang="en-US" altLang="zh-CN" dirty="0" err="1"/>
              <a:t>getRadius</a:t>
            </a:r>
            <a:r>
              <a:rPr lang="en-US" altLang="zh-CN" dirty="0"/>
              <a:t>(){return radius;}</a:t>
            </a:r>
          </a:p>
          <a:p>
            <a:r>
              <a:rPr lang="en-US" altLang="zh-CN" dirty="0"/>
              <a:t>	double </a:t>
            </a:r>
            <a:r>
              <a:rPr lang="en-US" altLang="zh-CN" dirty="0" err="1"/>
              <a:t>getHeight</a:t>
            </a:r>
            <a:r>
              <a:rPr lang="en-US" altLang="zh-CN" dirty="0"/>
              <a:t>(){return height;}</a:t>
            </a:r>
          </a:p>
          <a:p>
            <a:r>
              <a:rPr lang="en-US" altLang="zh-CN" dirty="0"/>
              <a:t>	double volume(){return PI*radius*radius*height;}</a:t>
            </a:r>
          </a:p>
          <a:p>
            <a:r>
              <a:rPr lang="en-US" altLang="zh-CN" dirty="0"/>
              <a:t>	double </a:t>
            </a:r>
            <a:r>
              <a:rPr lang="en-US" altLang="zh-CN" dirty="0" err="1"/>
              <a:t>surface_area</a:t>
            </a:r>
            <a:r>
              <a:rPr lang="en-US" altLang="zh-CN" dirty="0"/>
              <a:t>(){return 2*PI*radius*height+2*PI*radius*radius;}</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err="1"/>
              <a:t>int</a:t>
            </a:r>
            <a:r>
              <a:rPr lang="en-US" altLang="zh-CN" dirty="0"/>
              <a:t> main()</a:t>
            </a:r>
          </a:p>
          <a:p>
            <a:r>
              <a:rPr lang="en-US" altLang="zh-CN" dirty="0"/>
              <a:t>{   Cylinder cylinder1(2,2);	      //</a:t>
            </a:r>
            <a:r>
              <a:rPr lang="zh-CN" altLang="en-US" dirty="0"/>
              <a:t>调用有参构造函数</a:t>
            </a:r>
          </a:p>
          <a:p>
            <a:r>
              <a:rPr lang="zh-CN" altLang="en-US" dirty="0"/>
              <a:t>    </a:t>
            </a:r>
            <a:r>
              <a:rPr lang="en-US" altLang="zh-CN" dirty="0"/>
              <a:t>Cylinder cylinder2(cylinder1);  //</a:t>
            </a:r>
            <a:r>
              <a:rPr lang="zh-CN" altLang="en-US" dirty="0"/>
              <a:t>调用拷贝构造函数</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52</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53</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endParaRPr lang="en-US" altLang="zh-CN" dirty="0"/>
          </a:p>
          <a:p>
            <a:endParaRPr lang="en-US" altLang="zh-CN" dirty="0"/>
          </a:p>
          <a:p>
            <a:r>
              <a:rPr lang="en-US" altLang="zh-CN" dirty="0"/>
              <a:t>#include &lt;iostream&gt;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Cylinder(){radius=1; height=1;cout&lt;&lt;"radius="&lt;&lt;radius&lt;&lt;",height="&lt;&lt;height&lt;&lt;</a:t>
            </a:r>
            <a:r>
              <a:rPr lang="en-US" altLang="zh-CN" dirty="0" err="1"/>
              <a:t>endl</a:t>
            </a:r>
            <a:r>
              <a:rPr lang="en-US" altLang="zh-CN" dirty="0"/>
              <a:t>;}</a:t>
            </a:r>
          </a:p>
          <a:p>
            <a:r>
              <a:rPr lang="en-US" altLang="zh-CN" dirty="0"/>
              <a:t>    Cylinder(double </a:t>
            </a:r>
            <a:r>
              <a:rPr lang="en-US" altLang="zh-CN" dirty="0" err="1"/>
              <a:t>r,double</a:t>
            </a:r>
            <a:r>
              <a:rPr lang="en-US" altLang="zh-CN" dirty="0"/>
              <a:t> h=2){ radius=r; height=</a:t>
            </a:r>
            <a:r>
              <a:rPr lang="en-US" altLang="zh-CN" dirty="0" err="1"/>
              <a:t>h;cout</a:t>
            </a:r>
            <a:r>
              <a:rPr lang="en-US" altLang="zh-CN" dirty="0"/>
              <a:t>&lt;&lt;"radius="&lt;&lt;radius&lt;&lt;",height="&lt;&lt;height&lt;&lt;</a:t>
            </a:r>
            <a:r>
              <a:rPr lang="en-US" altLang="zh-CN" dirty="0" err="1"/>
              <a:t>endl</a:t>
            </a:r>
            <a:r>
              <a:rPr lang="en-US" altLang="zh-CN" dirty="0"/>
              <a:t>; }</a:t>
            </a:r>
          </a:p>
          <a:p>
            <a:r>
              <a:rPr lang="en-US" altLang="zh-CN" dirty="0"/>
              <a:t>    Cylinder(Cylinder&amp; c){radius=</a:t>
            </a:r>
            <a:r>
              <a:rPr lang="en-US" altLang="zh-CN" dirty="0" err="1"/>
              <a:t>c.getRadius</a:t>
            </a:r>
            <a:r>
              <a:rPr lang="en-US" altLang="zh-CN" dirty="0"/>
              <a:t>();height=</a:t>
            </a:r>
            <a:r>
              <a:rPr lang="en-US" altLang="zh-CN" dirty="0" err="1"/>
              <a:t>c.getHeight</a:t>
            </a:r>
            <a:r>
              <a:rPr lang="en-US" altLang="zh-CN" dirty="0"/>
              <a:t>(); </a:t>
            </a:r>
            <a:r>
              <a:rPr lang="en-US" altLang="zh-CN" dirty="0" err="1"/>
              <a:t>cout</a:t>
            </a:r>
            <a:r>
              <a:rPr lang="en-US" altLang="zh-CN" dirty="0"/>
              <a:t> &lt;&lt; "Copy Constructor called\n"; }</a:t>
            </a:r>
          </a:p>
          <a:p>
            <a:endParaRPr lang="en-US" altLang="zh-CN" dirty="0"/>
          </a:p>
          <a:p>
            <a:r>
              <a:rPr lang="en-US" altLang="zh-CN" dirty="0"/>
              <a:t>    void </a:t>
            </a:r>
            <a:r>
              <a:rPr lang="en-US" altLang="zh-CN" dirty="0" err="1"/>
              <a:t>setCylinder</a:t>
            </a:r>
            <a:r>
              <a:rPr lang="en-US" altLang="zh-CN" dirty="0"/>
              <a:t>(double </a:t>
            </a:r>
            <a:r>
              <a:rPr lang="en-US" altLang="zh-CN" dirty="0" err="1"/>
              <a:t>r,double</a:t>
            </a:r>
            <a:r>
              <a:rPr lang="en-US" altLang="zh-CN" dirty="0"/>
              <a:t> h) {radius=r;  height=</a:t>
            </a:r>
            <a:r>
              <a:rPr lang="en-US" altLang="zh-CN" dirty="0" err="1"/>
              <a:t>h;cout</a:t>
            </a:r>
            <a:r>
              <a:rPr lang="en-US" altLang="zh-CN" dirty="0"/>
              <a:t>&lt;&lt;"radius="&lt;&lt;radius&lt;&lt;",height="&lt;&lt;height&lt;&lt;</a:t>
            </a:r>
            <a:r>
              <a:rPr lang="en-US" altLang="zh-CN" dirty="0" err="1"/>
              <a:t>endl</a:t>
            </a:r>
            <a:r>
              <a:rPr lang="en-US" altLang="zh-CN" dirty="0"/>
              <a:t>;}</a:t>
            </a:r>
          </a:p>
          <a:p>
            <a:r>
              <a:rPr lang="en-US" altLang="zh-CN" dirty="0"/>
              <a:t>	double </a:t>
            </a:r>
            <a:r>
              <a:rPr lang="en-US" altLang="zh-CN" dirty="0" err="1"/>
              <a:t>getRadius</a:t>
            </a:r>
            <a:r>
              <a:rPr lang="en-US" altLang="zh-CN" dirty="0"/>
              <a:t>(){return radius;}</a:t>
            </a:r>
          </a:p>
          <a:p>
            <a:r>
              <a:rPr lang="en-US" altLang="zh-CN" dirty="0"/>
              <a:t>	double </a:t>
            </a:r>
            <a:r>
              <a:rPr lang="en-US" altLang="zh-CN" dirty="0" err="1"/>
              <a:t>getHeight</a:t>
            </a:r>
            <a:r>
              <a:rPr lang="en-US" altLang="zh-CN" dirty="0"/>
              <a:t>(){return height;}</a:t>
            </a:r>
          </a:p>
          <a:p>
            <a:r>
              <a:rPr lang="en-US" altLang="zh-CN" dirty="0"/>
              <a:t>	double volume(){return PI*radius*radius*height;}</a:t>
            </a:r>
          </a:p>
          <a:p>
            <a:r>
              <a:rPr lang="en-US" altLang="zh-CN" dirty="0"/>
              <a:t>	double </a:t>
            </a:r>
            <a:r>
              <a:rPr lang="en-US" altLang="zh-CN" dirty="0" err="1"/>
              <a:t>surface_area</a:t>
            </a:r>
            <a:r>
              <a:rPr lang="en-US" altLang="zh-CN" dirty="0"/>
              <a:t>(){return 2*PI*radius*height+2*PI*radius*radius;}</a:t>
            </a:r>
          </a:p>
          <a:p>
            <a:r>
              <a:rPr lang="en-US" altLang="zh-CN" dirty="0"/>
              <a:t>	void print(){</a:t>
            </a:r>
            <a:r>
              <a:rPr lang="en-US" altLang="zh-CN" dirty="0" err="1"/>
              <a:t>cout</a:t>
            </a:r>
            <a:r>
              <a:rPr lang="en-US" altLang="zh-CN" dirty="0"/>
              <a:t>&lt;&lt;"radius="&lt;&lt;radius&lt;&lt;",height="&lt;&lt;height&lt;&lt;</a:t>
            </a:r>
            <a:r>
              <a:rPr lang="en-US" altLang="zh-CN" dirty="0" err="1"/>
              <a:t>endl</a:t>
            </a:r>
            <a:r>
              <a:rPr lang="en-US" altLang="zh-CN" dirty="0"/>
              <a:t>; }</a:t>
            </a:r>
          </a:p>
          <a:p>
            <a:r>
              <a:rPr lang="en-US" altLang="zh-CN" dirty="0"/>
              <a:t>private:</a:t>
            </a:r>
          </a:p>
          <a:p>
            <a:r>
              <a:rPr lang="en-US" altLang="zh-CN" dirty="0"/>
              <a:t>	double radius;</a:t>
            </a:r>
          </a:p>
          <a:p>
            <a:r>
              <a:rPr lang="en-US" altLang="zh-CN" dirty="0"/>
              <a:t>	double height;</a:t>
            </a:r>
          </a:p>
          <a:p>
            <a:r>
              <a:rPr lang="en-US" altLang="zh-CN" dirty="0"/>
              <a:t>};</a:t>
            </a:r>
          </a:p>
          <a:p>
            <a:endParaRPr lang="en-US" altLang="zh-CN" dirty="0"/>
          </a:p>
          <a:p>
            <a:r>
              <a:rPr lang="en-US" altLang="zh-CN" dirty="0" err="1"/>
              <a:t>int</a:t>
            </a:r>
            <a:r>
              <a:rPr lang="en-US" altLang="zh-CN" dirty="0"/>
              <a:t> main()</a:t>
            </a:r>
          </a:p>
          <a:p>
            <a:r>
              <a:rPr lang="en-US" altLang="zh-CN" dirty="0"/>
              <a:t>{   Cylinder cylinder1(2,2);	      //</a:t>
            </a:r>
            <a:r>
              <a:rPr lang="zh-CN" altLang="en-US" dirty="0"/>
              <a:t>调用有参构造函数</a:t>
            </a:r>
          </a:p>
          <a:p>
            <a:r>
              <a:rPr lang="zh-CN" altLang="en-US" dirty="0"/>
              <a:t>    </a:t>
            </a:r>
            <a:r>
              <a:rPr lang="en-US" altLang="zh-CN" dirty="0"/>
              <a:t>Cylinder cylinder2(cylinder1);  //</a:t>
            </a:r>
            <a:r>
              <a:rPr lang="zh-CN" altLang="en-US" dirty="0"/>
              <a:t>调用拷贝构造函数</a:t>
            </a:r>
          </a:p>
          <a:p>
            <a:r>
              <a:rPr lang="zh-CN" altLang="en-US" dirty="0"/>
              <a:t>    </a:t>
            </a:r>
            <a:r>
              <a:rPr lang="en-US" altLang="zh-CN" dirty="0"/>
              <a:t>cylinder2.print();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54</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55</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完整</a:t>
            </a:r>
            <a:r>
              <a:rPr lang="zh-CN" altLang="en-US" dirty="0"/>
              <a:t>的程序：使用指针；</a:t>
            </a:r>
          </a:p>
          <a:p>
            <a:r>
              <a:rPr lang="en-US" altLang="zh-CN" dirty="0"/>
              <a:t>#include &lt;iostream&gt;</a:t>
            </a:r>
          </a:p>
          <a:p>
            <a:r>
              <a:rPr lang="en-US" altLang="zh-CN" dirty="0"/>
              <a:t>#include&lt;</a:t>
            </a:r>
            <a:r>
              <a:rPr lang="en-US" altLang="zh-CN" dirty="0" err="1"/>
              <a:t>cstring</a:t>
            </a:r>
            <a:r>
              <a:rPr lang="en-US" altLang="zh-CN" dirty="0"/>
              <a:t>&gt;</a:t>
            </a:r>
          </a:p>
          <a:p>
            <a:r>
              <a:rPr lang="en-US" altLang="zh-CN" dirty="0"/>
              <a:t>using namespace std;</a:t>
            </a:r>
          </a:p>
          <a:p>
            <a:endParaRPr lang="en-US" altLang="zh-CN" dirty="0"/>
          </a:p>
          <a:p>
            <a:r>
              <a:rPr lang="en-US" altLang="zh-CN" dirty="0"/>
              <a:t>class CPerson{</a:t>
            </a:r>
          </a:p>
          <a:p>
            <a:r>
              <a:rPr lang="en-US" altLang="zh-CN" dirty="0"/>
              <a:t>	char *name;</a:t>
            </a:r>
          </a:p>
          <a:p>
            <a:r>
              <a:rPr lang="en-US" altLang="zh-CN" dirty="0"/>
              <a:t>	char *address;</a:t>
            </a:r>
          </a:p>
          <a:p>
            <a:r>
              <a:rPr lang="en-US" altLang="zh-CN" dirty="0"/>
              <a:t>public:</a:t>
            </a:r>
          </a:p>
          <a:p>
            <a:r>
              <a:rPr lang="en-US" altLang="zh-CN" dirty="0"/>
              <a:t>	CPerson(){}</a:t>
            </a:r>
          </a:p>
          <a:p>
            <a:r>
              <a:rPr lang="en-US" altLang="zh-CN" dirty="0"/>
              <a:t>	CPerson(char *</a:t>
            </a:r>
            <a:r>
              <a:rPr lang="en-US" altLang="zh-CN" dirty="0" err="1"/>
              <a:t>n,char</a:t>
            </a:r>
            <a:r>
              <a:rPr lang="en-US" altLang="zh-CN" dirty="0"/>
              <a:t> *a){</a:t>
            </a:r>
          </a:p>
          <a:p>
            <a:r>
              <a:rPr lang="en-US" altLang="zh-CN" dirty="0"/>
              <a:t>	    name=new char[</a:t>
            </a:r>
            <a:r>
              <a:rPr lang="en-US" altLang="zh-CN" dirty="0" err="1"/>
              <a:t>strlen</a:t>
            </a:r>
            <a:r>
              <a:rPr lang="en-US" altLang="zh-CN" dirty="0"/>
              <a:t>(n)+1];</a:t>
            </a:r>
          </a:p>
          <a:p>
            <a:r>
              <a:rPr lang="en-US" altLang="zh-CN" dirty="0"/>
              <a:t>	    </a:t>
            </a:r>
            <a:r>
              <a:rPr lang="en-US" altLang="zh-CN" dirty="0" err="1"/>
              <a:t>strcpy</a:t>
            </a:r>
            <a:r>
              <a:rPr lang="en-US" altLang="zh-CN" dirty="0"/>
              <a:t>(</a:t>
            </a:r>
            <a:r>
              <a:rPr lang="en-US" altLang="zh-CN" dirty="0" err="1"/>
              <a:t>name,n</a:t>
            </a:r>
            <a:r>
              <a:rPr lang="en-US" altLang="zh-CN" dirty="0"/>
              <a:t>);</a:t>
            </a:r>
          </a:p>
          <a:p>
            <a:r>
              <a:rPr lang="en-US" altLang="zh-CN" dirty="0"/>
              <a:t>	    address=new char[</a:t>
            </a:r>
            <a:r>
              <a:rPr lang="en-US" altLang="zh-CN" dirty="0" err="1"/>
              <a:t>strlen</a:t>
            </a:r>
            <a:r>
              <a:rPr lang="en-US" altLang="zh-CN" dirty="0"/>
              <a:t>(a)+1];</a:t>
            </a:r>
          </a:p>
          <a:p>
            <a:r>
              <a:rPr lang="en-US" altLang="zh-CN" dirty="0"/>
              <a:t>	    </a:t>
            </a:r>
            <a:r>
              <a:rPr lang="en-US" altLang="zh-CN" dirty="0" err="1"/>
              <a:t>strcpy</a:t>
            </a:r>
            <a:r>
              <a:rPr lang="en-US" altLang="zh-CN" dirty="0"/>
              <a:t>(</a:t>
            </a:r>
            <a:r>
              <a:rPr lang="en-US" altLang="zh-CN" dirty="0" err="1"/>
              <a:t>address,a</a:t>
            </a:r>
            <a:r>
              <a:rPr lang="en-US" altLang="zh-CN" dirty="0"/>
              <a:t>);</a:t>
            </a:r>
          </a:p>
          <a:p>
            <a:r>
              <a:rPr lang="en-US" altLang="zh-CN" dirty="0"/>
              <a:t>	}</a:t>
            </a:r>
          </a:p>
          <a:p>
            <a:r>
              <a:rPr lang="en-US" altLang="zh-CN" dirty="0"/>
              <a:t>        void print(){ </a:t>
            </a:r>
            <a:r>
              <a:rPr lang="en-US" altLang="zh-CN" dirty="0" err="1"/>
              <a:t>cout</a:t>
            </a:r>
            <a:r>
              <a:rPr lang="en-US" altLang="zh-CN" dirty="0"/>
              <a:t>&lt;&lt;name&lt;&lt;","&lt;&lt;address&lt;&lt;</a:t>
            </a:r>
            <a:r>
              <a:rPr lang="en-US" altLang="zh-CN" dirty="0" err="1"/>
              <a:t>endl</a:t>
            </a:r>
            <a:r>
              <a:rPr lang="en-US" altLang="zh-CN" dirty="0"/>
              <a:t>; }</a:t>
            </a:r>
          </a:p>
          <a:p>
            <a:r>
              <a:rPr lang="en-US" altLang="zh-CN" dirty="0"/>
              <a:t>        void </a:t>
            </a:r>
            <a:r>
              <a:rPr lang="en-US" altLang="zh-CN" dirty="0" err="1"/>
              <a:t>setName</a:t>
            </a:r>
            <a:r>
              <a:rPr lang="en-US" altLang="zh-CN" dirty="0"/>
              <a:t>(char* n){</a:t>
            </a:r>
            <a:r>
              <a:rPr lang="en-US" altLang="zh-CN" dirty="0" err="1"/>
              <a:t>strcpy</a:t>
            </a:r>
            <a:r>
              <a:rPr lang="en-US" altLang="zh-CN" dirty="0"/>
              <a:t>(</a:t>
            </a:r>
            <a:r>
              <a:rPr lang="en-US" altLang="zh-CN" dirty="0" err="1"/>
              <a:t>name,n</a:t>
            </a:r>
            <a:r>
              <a:rPr lang="en-US" altLang="zh-CN" dirty="0"/>
              <a:t>);}</a:t>
            </a:r>
          </a:p>
          <a:p>
            <a:r>
              <a:rPr lang="en-US" altLang="zh-CN" dirty="0"/>
              <a:t>        void </a:t>
            </a:r>
            <a:r>
              <a:rPr lang="en-US" altLang="zh-CN" dirty="0" err="1"/>
              <a:t>setA</a:t>
            </a:r>
            <a:r>
              <a:rPr lang="en-US" altLang="zh-CN" dirty="0"/>
              <a:t>(char* a){</a:t>
            </a:r>
            <a:r>
              <a:rPr lang="en-US" altLang="zh-CN" dirty="0" err="1"/>
              <a:t>strcpy</a:t>
            </a:r>
            <a:r>
              <a:rPr lang="en-US" altLang="zh-CN" dirty="0"/>
              <a:t>(</a:t>
            </a:r>
            <a:r>
              <a:rPr lang="en-US" altLang="zh-CN" dirty="0" err="1"/>
              <a:t>address,a</a:t>
            </a:r>
            <a:r>
              <a:rPr lang="en-US" altLang="zh-CN" dirty="0"/>
              <a:t>);}</a:t>
            </a:r>
          </a:p>
          <a:p>
            <a:r>
              <a:rPr lang="en-US" altLang="zh-CN" dirty="0"/>
              <a:t>};</a:t>
            </a:r>
          </a:p>
          <a:p>
            <a:endParaRPr lang="en-US" altLang="zh-CN" dirty="0"/>
          </a:p>
          <a:p>
            <a:r>
              <a:rPr lang="en-US" altLang="zh-CN" dirty="0"/>
              <a:t>int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p>
          <a:p>
            <a:endParaRPr lang="en-US" altLang="zh-CN" dirty="0"/>
          </a:p>
          <a:p>
            <a:r>
              <a:rPr lang="zh-CN" altLang="en-US" dirty="0"/>
              <a:t>运行结果：</a:t>
            </a:r>
          </a:p>
          <a:p>
            <a:r>
              <a:rPr lang="en-US" altLang="zh-CN" dirty="0" err="1"/>
              <a:t>zhangsan,shenda</a:t>
            </a:r>
            <a:endParaRPr lang="en-US" altLang="zh-CN" dirty="0"/>
          </a:p>
          <a:p>
            <a:r>
              <a:rPr lang="en-US" altLang="zh-CN" dirty="0" err="1"/>
              <a:t>zhangsan,shenda</a:t>
            </a:r>
            <a:endParaRPr lang="en-US" altLang="zh-CN" dirty="0"/>
          </a:p>
          <a:p>
            <a:endParaRPr lang="en-US" altLang="zh-CN" dirty="0"/>
          </a:p>
          <a:p>
            <a:r>
              <a:rPr lang="en-US" altLang="zh-CN" dirty="0" err="1"/>
              <a:t>lisi,shenda</a:t>
            </a:r>
            <a:endParaRPr lang="en-US" altLang="zh-CN" dirty="0"/>
          </a:p>
          <a:p>
            <a:r>
              <a:rPr lang="en-US" altLang="zh-CN" dirty="0" err="1"/>
              <a:t>lisi,shenda</a:t>
            </a:r>
            <a:endParaRPr lang="en-US" altLang="zh-CN" dirty="0"/>
          </a:p>
          <a:p>
            <a:endParaRPr lang="en-US" altLang="zh-CN" dirty="0"/>
          </a:p>
          <a:p>
            <a:r>
              <a:rPr lang="en-US" altLang="zh-CN" dirty="0"/>
              <a:t>---------------------------------------</a:t>
            </a:r>
          </a:p>
          <a:p>
            <a:r>
              <a:rPr lang="zh-CN" altLang="en-US" dirty="0"/>
              <a:t>同样的程序，使用数组没事（因为数组不能直接赋值，例如：</a:t>
            </a:r>
            <a:r>
              <a:rPr lang="en-US" altLang="zh-CN" dirty="0"/>
              <a:t>char a[10]=“</a:t>
            </a:r>
            <a:r>
              <a:rPr lang="en-US" altLang="zh-CN" dirty="0" err="1"/>
              <a:t>aaa</a:t>
            </a:r>
            <a:r>
              <a:rPr lang="en-US" altLang="zh-CN" dirty="0"/>
              <a:t>”,b[10];b=a;</a:t>
            </a:r>
            <a:r>
              <a:rPr lang="zh-CN" altLang="en-US" dirty="0"/>
              <a:t>是非法的，数组名是常量。因此，它的拷贝构造方法只能是将数组的内容拷贝过来。）</a:t>
            </a:r>
          </a:p>
          <a:p>
            <a:r>
              <a:rPr lang="en-US" altLang="zh-CN" dirty="0"/>
              <a:t>#include &lt;iostream&gt;</a:t>
            </a:r>
          </a:p>
          <a:p>
            <a:r>
              <a:rPr lang="en-US" altLang="zh-CN" dirty="0"/>
              <a:t>#include&lt;</a:t>
            </a:r>
            <a:r>
              <a:rPr lang="en-US" altLang="zh-CN" dirty="0" err="1"/>
              <a:t>cstring</a:t>
            </a:r>
            <a:r>
              <a:rPr lang="en-US" altLang="zh-CN" dirty="0"/>
              <a:t>&gt;</a:t>
            </a:r>
          </a:p>
          <a:p>
            <a:r>
              <a:rPr lang="en-US" altLang="zh-CN" dirty="0"/>
              <a:t>using namespace std;</a:t>
            </a:r>
          </a:p>
          <a:p>
            <a:endParaRPr lang="en-US" altLang="zh-CN" dirty="0"/>
          </a:p>
          <a:p>
            <a:r>
              <a:rPr lang="en-US" altLang="zh-CN" dirty="0"/>
              <a:t>class CPerson{</a:t>
            </a:r>
          </a:p>
          <a:p>
            <a:r>
              <a:rPr lang="en-US" altLang="zh-CN" dirty="0"/>
              <a:t>	char name[10],address[10];</a:t>
            </a:r>
          </a:p>
          <a:p>
            <a:r>
              <a:rPr lang="en-US" altLang="zh-CN" dirty="0"/>
              <a:t>public:</a:t>
            </a:r>
          </a:p>
          <a:p>
            <a:r>
              <a:rPr lang="en-US" altLang="zh-CN" dirty="0"/>
              <a:t>	CPerson(){}</a:t>
            </a:r>
          </a:p>
          <a:p>
            <a:r>
              <a:rPr lang="en-US" altLang="zh-CN" dirty="0"/>
              <a:t>	CPerson(char *</a:t>
            </a:r>
            <a:r>
              <a:rPr lang="en-US" altLang="zh-CN" dirty="0" err="1"/>
              <a:t>n,char</a:t>
            </a:r>
            <a:r>
              <a:rPr lang="en-US" altLang="zh-CN" dirty="0"/>
              <a:t> *a){</a:t>
            </a:r>
          </a:p>
          <a:p>
            <a:r>
              <a:rPr lang="en-US" altLang="zh-CN" dirty="0"/>
              <a:t>	    </a:t>
            </a:r>
            <a:r>
              <a:rPr lang="en-US" altLang="zh-CN" dirty="0" err="1"/>
              <a:t>strcpy</a:t>
            </a:r>
            <a:r>
              <a:rPr lang="en-US" altLang="zh-CN" dirty="0"/>
              <a:t>(</a:t>
            </a:r>
            <a:r>
              <a:rPr lang="en-US" altLang="zh-CN" dirty="0" err="1"/>
              <a:t>name,n</a:t>
            </a:r>
            <a:r>
              <a:rPr lang="en-US" altLang="zh-CN" dirty="0"/>
              <a:t>);</a:t>
            </a:r>
          </a:p>
          <a:p>
            <a:r>
              <a:rPr lang="en-US" altLang="zh-CN" dirty="0"/>
              <a:t>	    </a:t>
            </a:r>
            <a:r>
              <a:rPr lang="en-US" altLang="zh-CN" dirty="0" err="1"/>
              <a:t>strcpy</a:t>
            </a:r>
            <a:r>
              <a:rPr lang="en-US" altLang="zh-CN" dirty="0"/>
              <a:t>(</a:t>
            </a:r>
            <a:r>
              <a:rPr lang="en-US" altLang="zh-CN" dirty="0" err="1"/>
              <a:t>address,a</a:t>
            </a:r>
            <a:r>
              <a:rPr lang="en-US" altLang="zh-CN" dirty="0"/>
              <a:t>);</a:t>
            </a:r>
          </a:p>
          <a:p>
            <a:r>
              <a:rPr lang="en-US" altLang="zh-CN" dirty="0"/>
              <a:t>	}</a:t>
            </a:r>
          </a:p>
          <a:p>
            <a:r>
              <a:rPr lang="en-US" altLang="zh-CN" dirty="0"/>
              <a:t>     void print(){ </a:t>
            </a:r>
            <a:r>
              <a:rPr lang="en-US" altLang="zh-CN" dirty="0" err="1"/>
              <a:t>cout</a:t>
            </a:r>
            <a:r>
              <a:rPr lang="en-US" altLang="zh-CN" dirty="0"/>
              <a:t>&lt;&lt;name&lt;&lt;","&lt;&lt;address&lt;&lt;</a:t>
            </a:r>
            <a:r>
              <a:rPr lang="en-US" altLang="zh-CN" dirty="0" err="1"/>
              <a:t>endl</a:t>
            </a:r>
            <a:r>
              <a:rPr lang="en-US" altLang="zh-CN" dirty="0"/>
              <a:t>; }     </a:t>
            </a:r>
          </a:p>
          <a:p>
            <a:r>
              <a:rPr lang="en-US" altLang="zh-CN" dirty="0"/>
              <a:t>     void </a:t>
            </a:r>
            <a:r>
              <a:rPr lang="en-US" altLang="zh-CN" dirty="0" err="1"/>
              <a:t>setName</a:t>
            </a:r>
            <a:r>
              <a:rPr lang="en-US" altLang="zh-CN" dirty="0"/>
              <a:t>(char* n){</a:t>
            </a:r>
            <a:r>
              <a:rPr lang="en-US" altLang="zh-CN" dirty="0" err="1"/>
              <a:t>strcpy</a:t>
            </a:r>
            <a:r>
              <a:rPr lang="en-US" altLang="zh-CN" dirty="0"/>
              <a:t>(</a:t>
            </a:r>
            <a:r>
              <a:rPr lang="en-US" altLang="zh-CN" dirty="0" err="1"/>
              <a:t>name,n</a:t>
            </a:r>
            <a:r>
              <a:rPr lang="en-US" altLang="zh-CN" dirty="0"/>
              <a:t>);}</a:t>
            </a:r>
          </a:p>
          <a:p>
            <a:r>
              <a:rPr lang="en-US" altLang="zh-CN" dirty="0"/>
              <a:t>     void </a:t>
            </a:r>
            <a:r>
              <a:rPr lang="en-US" altLang="zh-CN" dirty="0" err="1"/>
              <a:t>setA</a:t>
            </a:r>
            <a:r>
              <a:rPr lang="en-US" altLang="zh-CN" dirty="0"/>
              <a:t>(char* a){</a:t>
            </a:r>
            <a:r>
              <a:rPr lang="en-US" altLang="zh-CN" dirty="0" err="1"/>
              <a:t>strcpy</a:t>
            </a:r>
            <a:r>
              <a:rPr lang="en-US" altLang="zh-CN" dirty="0"/>
              <a:t>(</a:t>
            </a:r>
            <a:r>
              <a:rPr lang="en-US" altLang="zh-CN" dirty="0" err="1"/>
              <a:t>address,a</a:t>
            </a:r>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p>
          <a:p>
            <a:endParaRPr lang="en-US" altLang="zh-CN" dirty="0"/>
          </a:p>
          <a:p>
            <a:r>
              <a:rPr lang="zh-CN" altLang="en-US" dirty="0"/>
              <a:t>运行结果：</a:t>
            </a:r>
          </a:p>
          <a:p>
            <a:r>
              <a:rPr lang="en-US" altLang="zh-CN" dirty="0" err="1"/>
              <a:t>zhangsan,shenda</a:t>
            </a:r>
            <a:endParaRPr lang="en-US" altLang="zh-CN" dirty="0"/>
          </a:p>
          <a:p>
            <a:r>
              <a:rPr lang="en-US" altLang="zh-CN" dirty="0" err="1"/>
              <a:t>zhangsan,shenda</a:t>
            </a:r>
            <a:endParaRPr lang="en-US" altLang="zh-CN" dirty="0"/>
          </a:p>
          <a:p>
            <a:endParaRPr lang="en-US" altLang="zh-CN" dirty="0"/>
          </a:p>
          <a:p>
            <a:r>
              <a:rPr lang="en-US" altLang="zh-CN" dirty="0" err="1"/>
              <a:t>zhangsan,shenda</a:t>
            </a:r>
            <a:endParaRPr lang="en-US" altLang="zh-CN" dirty="0"/>
          </a:p>
          <a:p>
            <a:r>
              <a:rPr lang="en-US" altLang="zh-CN" dirty="0" err="1"/>
              <a:t>lisi,shenda</a:t>
            </a:r>
            <a:endParaRPr lang="en-US" altLang="zh-CN" dirty="0"/>
          </a:p>
          <a:p>
            <a:endParaRPr lang="en-US" altLang="zh-CN" dirty="0"/>
          </a:p>
          <a:p>
            <a:r>
              <a:rPr lang="en-US" altLang="zh-CN" dirty="0"/>
              <a:t>---------------------------------------------</a:t>
            </a:r>
          </a:p>
          <a:p>
            <a:r>
              <a:rPr lang="zh-CN" altLang="en-US" dirty="0"/>
              <a:t>同样的程序，使用</a:t>
            </a:r>
            <a:r>
              <a:rPr lang="en-US" altLang="zh-CN" dirty="0"/>
              <a:t>string</a:t>
            </a:r>
            <a:r>
              <a:rPr lang="zh-CN" altLang="en-US" dirty="0"/>
              <a:t>也没事</a:t>
            </a:r>
          </a:p>
          <a:p>
            <a:r>
              <a:rPr lang="en-US" altLang="zh-CN" dirty="0"/>
              <a:t>#include &lt;iostream&gt;</a:t>
            </a:r>
          </a:p>
          <a:p>
            <a:r>
              <a:rPr lang="en-US" altLang="zh-CN" dirty="0"/>
              <a:t>using namespace std;</a:t>
            </a:r>
          </a:p>
          <a:p>
            <a:endParaRPr lang="en-US" altLang="zh-CN" dirty="0"/>
          </a:p>
          <a:p>
            <a:r>
              <a:rPr lang="en-US" altLang="zh-CN" dirty="0"/>
              <a:t>class CPerson{</a:t>
            </a:r>
          </a:p>
          <a:p>
            <a:r>
              <a:rPr lang="en-US" altLang="zh-CN" dirty="0"/>
              <a:t>	string </a:t>
            </a:r>
            <a:r>
              <a:rPr lang="en-US" altLang="zh-CN" dirty="0" err="1"/>
              <a:t>name,address</a:t>
            </a:r>
            <a:r>
              <a:rPr lang="en-US" altLang="zh-CN" dirty="0"/>
              <a:t>;</a:t>
            </a:r>
          </a:p>
          <a:p>
            <a:r>
              <a:rPr lang="en-US" altLang="zh-CN" dirty="0"/>
              <a:t>public:</a:t>
            </a:r>
          </a:p>
          <a:p>
            <a:r>
              <a:rPr lang="en-US" altLang="zh-CN" dirty="0"/>
              <a:t>	CPerson(){}</a:t>
            </a:r>
          </a:p>
          <a:p>
            <a:r>
              <a:rPr lang="en-US" altLang="zh-CN" dirty="0"/>
              <a:t>	CPerson(string </a:t>
            </a:r>
            <a:r>
              <a:rPr lang="en-US" altLang="zh-CN" dirty="0" err="1"/>
              <a:t>n,string</a:t>
            </a:r>
            <a:r>
              <a:rPr lang="en-US" altLang="zh-CN" dirty="0"/>
              <a:t> a){</a:t>
            </a:r>
          </a:p>
          <a:p>
            <a:r>
              <a:rPr lang="en-US" altLang="zh-CN" dirty="0"/>
              <a:t>	    name=n;</a:t>
            </a:r>
          </a:p>
          <a:p>
            <a:r>
              <a:rPr lang="en-US" altLang="zh-CN" dirty="0"/>
              <a:t>	    address=a;</a:t>
            </a:r>
          </a:p>
          <a:p>
            <a:r>
              <a:rPr lang="en-US" altLang="zh-CN" dirty="0"/>
              <a:t>	}</a:t>
            </a:r>
          </a:p>
          <a:p>
            <a:endParaRPr lang="en-US" altLang="zh-CN" dirty="0"/>
          </a:p>
          <a:p>
            <a:r>
              <a:rPr lang="en-US" altLang="zh-CN" dirty="0"/>
              <a:t>    void print(){ </a:t>
            </a:r>
            <a:r>
              <a:rPr lang="en-US" altLang="zh-CN" dirty="0" err="1"/>
              <a:t>cout</a:t>
            </a:r>
            <a:r>
              <a:rPr lang="en-US" altLang="zh-CN" dirty="0"/>
              <a:t>&lt;&lt;name&lt;&lt;","&lt;&lt;address&lt;&lt;</a:t>
            </a:r>
            <a:r>
              <a:rPr lang="en-US" altLang="zh-CN" dirty="0" err="1"/>
              <a:t>endl</a:t>
            </a:r>
            <a:r>
              <a:rPr lang="en-US" altLang="zh-CN" dirty="0"/>
              <a:t>; } </a:t>
            </a:r>
          </a:p>
          <a:p>
            <a:r>
              <a:rPr lang="en-US" altLang="zh-CN" dirty="0"/>
              <a:t>    void </a:t>
            </a:r>
            <a:r>
              <a:rPr lang="en-US" altLang="zh-CN" dirty="0" err="1"/>
              <a:t>setName</a:t>
            </a:r>
            <a:r>
              <a:rPr lang="en-US" altLang="zh-CN" dirty="0"/>
              <a:t>(string n){name=n;}</a:t>
            </a:r>
          </a:p>
          <a:p>
            <a:r>
              <a:rPr lang="en-US" altLang="zh-CN" dirty="0"/>
              <a:t>    void </a:t>
            </a:r>
            <a:r>
              <a:rPr lang="en-US" altLang="zh-CN" dirty="0" err="1"/>
              <a:t>setA</a:t>
            </a:r>
            <a:r>
              <a:rPr lang="en-US" altLang="zh-CN" dirty="0"/>
              <a:t>(string a){address=a;}</a:t>
            </a:r>
          </a:p>
          <a:p>
            <a:r>
              <a:rPr lang="en-US" altLang="zh-CN" dirty="0"/>
              <a:t>};</a:t>
            </a:r>
          </a:p>
          <a:p>
            <a:endParaRPr lang="en-US" altLang="zh-CN" dirty="0"/>
          </a:p>
          <a:p>
            <a:r>
              <a:rPr lang="en-US" altLang="zh-CN" dirty="0"/>
              <a:t>int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56</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当数据成员含指针变量时，就要重写拷贝构造方法，在为指针变量分配分配内存空间，然后将参数对象的值拷贝过来。这个过程称为深拷贝</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若类中的指针数据是在定义时就分配空间的，则在构造方法中也不需要分配空间</a:t>
            </a:r>
            <a:endParaRPr lang="en-US" altLang="zh-CN" dirty="0"/>
          </a:p>
          <a:p>
            <a:r>
              <a:rPr lang="en-US" altLang="zh-CN" dirty="0"/>
              <a:t>#include &lt;</a:t>
            </a:r>
            <a:r>
              <a:rPr lang="en-US" altLang="zh-CN" dirty="0" err="1"/>
              <a:t>iostream</a:t>
            </a:r>
            <a:r>
              <a:rPr lang="en-US" altLang="zh-CN" dirty="0"/>
              <a:t>&gt;</a:t>
            </a:r>
          </a:p>
          <a:p>
            <a:r>
              <a:rPr lang="en-US" altLang="zh-CN" dirty="0"/>
              <a:t>#include&lt;</a:t>
            </a:r>
            <a:r>
              <a:rPr lang="en-US" altLang="zh-CN" dirty="0" err="1"/>
              <a:t>stdio.h</a:t>
            </a:r>
            <a:r>
              <a:rPr lang="en-US" altLang="zh-CN" dirty="0"/>
              <a:t>&gt;</a:t>
            </a:r>
          </a:p>
          <a:p>
            <a:r>
              <a:rPr lang="en-US" altLang="zh-CN" dirty="0"/>
              <a:t>#include&lt;</a:t>
            </a:r>
            <a:r>
              <a:rPr lang="en-US" altLang="zh-CN" dirty="0" err="1"/>
              <a:t>cstring</a:t>
            </a:r>
            <a:r>
              <a:rPr lang="en-US" altLang="zh-CN" dirty="0"/>
              <a:t>&gt;</a:t>
            </a:r>
          </a:p>
          <a:p>
            <a:r>
              <a:rPr lang="en-US" altLang="zh-CN" dirty="0"/>
              <a:t>using namespace std;</a:t>
            </a:r>
          </a:p>
          <a:p>
            <a:endParaRPr lang="en-US" altLang="zh-CN" dirty="0"/>
          </a:p>
          <a:p>
            <a:r>
              <a:rPr lang="en-US" altLang="zh-CN" dirty="0"/>
              <a:t>class CPerson{</a:t>
            </a:r>
          </a:p>
          <a:p>
            <a:r>
              <a:rPr lang="en-US" altLang="zh-CN" dirty="0"/>
              <a:t>	char *name=new char[10],*address=new char[10];</a:t>
            </a:r>
          </a:p>
          <a:p>
            <a:r>
              <a:rPr lang="en-US" altLang="zh-CN" dirty="0"/>
              <a:t>public:</a:t>
            </a:r>
          </a:p>
          <a:p>
            <a:r>
              <a:rPr lang="en-US" altLang="zh-CN" dirty="0"/>
              <a:t>	CPerson();</a:t>
            </a:r>
          </a:p>
          <a:p>
            <a:r>
              <a:rPr lang="en-US" altLang="zh-CN" dirty="0"/>
              <a:t>	CPerson(char *</a:t>
            </a:r>
            <a:r>
              <a:rPr lang="en-US" altLang="zh-CN" dirty="0" err="1"/>
              <a:t>n,char</a:t>
            </a:r>
            <a:r>
              <a:rPr lang="en-US" altLang="zh-CN" dirty="0"/>
              <a:t> *a){</a:t>
            </a:r>
          </a:p>
          <a:p>
            <a:r>
              <a:rPr lang="en-US" altLang="zh-CN" dirty="0"/>
              <a:t>	    </a:t>
            </a:r>
            <a:r>
              <a:rPr lang="en-US" altLang="zh-CN" dirty="0" err="1"/>
              <a:t>strcpy</a:t>
            </a:r>
            <a:r>
              <a:rPr lang="en-US" altLang="zh-CN" dirty="0"/>
              <a:t>(</a:t>
            </a:r>
            <a:r>
              <a:rPr lang="en-US" altLang="zh-CN" dirty="0" err="1"/>
              <a:t>name,n</a:t>
            </a:r>
            <a:r>
              <a:rPr lang="en-US" altLang="zh-CN" dirty="0"/>
              <a:t>);</a:t>
            </a:r>
          </a:p>
          <a:p>
            <a:r>
              <a:rPr lang="en-US" altLang="zh-CN" dirty="0"/>
              <a:t>	    </a:t>
            </a:r>
            <a:r>
              <a:rPr lang="en-US" altLang="zh-CN" dirty="0" err="1"/>
              <a:t>strcpy</a:t>
            </a:r>
            <a:r>
              <a:rPr lang="en-US" altLang="zh-CN" dirty="0"/>
              <a:t>(</a:t>
            </a:r>
            <a:r>
              <a:rPr lang="en-US" altLang="zh-CN" dirty="0" err="1"/>
              <a:t>address,a</a:t>
            </a:r>
            <a:r>
              <a:rPr lang="en-US" altLang="zh-CN" dirty="0"/>
              <a:t>);</a:t>
            </a:r>
          </a:p>
          <a:p>
            <a:r>
              <a:rPr lang="en-US" altLang="zh-CN" dirty="0"/>
              <a:t>	}</a:t>
            </a:r>
          </a:p>
          <a:p>
            <a:r>
              <a:rPr lang="en-US" altLang="zh-CN" dirty="0"/>
              <a:t>	CPerson(CPerson &amp;</a:t>
            </a:r>
            <a:r>
              <a:rPr lang="en-US" altLang="zh-CN" dirty="0" err="1"/>
              <a:t>r_p</a:t>
            </a:r>
            <a:r>
              <a:rPr lang="en-US" altLang="zh-CN" dirty="0"/>
              <a:t>)</a:t>
            </a:r>
          </a:p>
          <a:p>
            <a:r>
              <a:rPr lang="en-US" altLang="zh-CN" dirty="0"/>
              <a:t> {  //name=new char[20];</a:t>
            </a:r>
          </a:p>
          <a:p>
            <a:r>
              <a:rPr lang="en-US" altLang="zh-CN" dirty="0"/>
              <a:t>    //address=new char[20];</a:t>
            </a:r>
          </a:p>
          <a:p>
            <a:r>
              <a:rPr lang="en-US" altLang="zh-CN" dirty="0"/>
              <a:t>    </a:t>
            </a:r>
            <a:r>
              <a:rPr lang="en-US" altLang="zh-CN" dirty="0" err="1"/>
              <a:t>strcpy</a:t>
            </a:r>
            <a:r>
              <a:rPr lang="en-US" altLang="zh-CN" dirty="0"/>
              <a:t>(</a:t>
            </a:r>
            <a:r>
              <a:rPr lang="en-US" altLang="zh-CN" dirty="0" err="1"/>
              <a:t>name,r_p.name</a:t>
            </a:r>
            <a:r>
              <a:rPr lang="en-US" altLang="zh-CN" dirty="0"/>
              <a:t>);</a:t>
            </a:r>
          </a:p>
          <a:p>
            <a:r>
              <a:rPr lang="en-US" altLang="zh-CN" dirty="0"/>
              <a:t>    </a:t>
            </a:r>
            <a:r>
              <a:rPr lang="en-US" altLang="zh-CN" dirty="0" err="1"/>
              <a:t>strcpy</a:t>
            </a:r>
            <a:r>
              <a:rPr lang="en-US" altLang="zh-CN" dirty="0"/>
              <a:t>(</a:t>
            </a:r>
            <a:r>
              <a:rPr lang="en-US" altLang="zh-CN" dirty="0" err="1"/>
              <a:t>address,r_p.address</a:t>
            </a:r>
            <a:r>
              <a:rPr lang="en-US" altLang="zh-CN" dirty="0"/>
              <a:t>);</a:t>
            </a:r>
          </a:p>
          <a:p>
            <a:r>
              <a:rPr lang="en-US" altLang="zh-CN" dirty="0"/>
              <a:t>  }</a:t>
            </a:r>
          </a:p>
          <a:p>
            <a:r>
              <a:rPr lang="en-US" altLang="zh-CN" dirty="0"/>
              <a:t>        void print(){ </a:t>
            </a:r>
            <a:r>
              <a:rPr lang="en-US" altLang="zh-CN" dirty="0" err="1"/>
              <a:t>cout</a:t>
            </a:r>
            <a:r>
              <a:rPr lang="en-US" altLang="zh-CN" dirty="0"/>
              <a:t>&lt;&lt;name&lt;&lt;","&lt;&lt;address&lt;&lt;</a:t>
            </a:r>
            <a:r>
              <a:rPr lang="en-US" altLang="zh-CN" dirty="0" err="1"/>
              <a:t>endl</a:t>
            </a:r>
            <a:r>
              <a:rPr lang="en-US" altLang="zh-CN" dirty="0"/>
              <a:t>; }</a:t>
            </a:r>
          </a:p>
          <a:p>
            <a:r>
              <a:rPr lang="en-US" altLang="zh-CN" dirty="0"/>
              <a:t>        char* </a:t>
            </a:r>
            <a:r>
              <a:rPr lang="en-US" altLang="zh-CN" dirty="0" err="1"/>
              <a:t>getName</a:t>
            </a:r>
            <a:r>
              <a:rPr lang="en-US" altLang="zh-CN" dirty="0"/>
              <a:t>(){return name;}</a:t>
            </a:r>
          </a:p>
          <a:p>
            <a:r>
              <a:rPr lang="en-US" altLang="zh-CN" dirty="0"/>
              <a:t>        char* </a:t>
            </a:r>
            <a:r>
              <a:rPr lang="en-US" altLang="zh-CN" dirty="0" err="1"/>
              <a:t>getAddress</a:t>
            </a:r>
            <a:r>
              <a:rPr lang="en-US" altLang="zh-CN" dirty="0"/>
              <a:t>(){return address;}</a:t>
            </a:r>
          </a:p>
          <a:p>
            <a:r>
              <a:rPr lang="en-US" altLang="zh-CN" dirty="0"/>
              <a:t>        void </a:t>
            </a:r>
            <a:r>
              <a:rPr lang="en-US" altLang="zh-CN" dirty="0" err="1"/>
              <a:t>setName</a:t>
            </a:r>
            <a:r>
              <a:rPr lang="en-US" altLang="zh-CN" dirty="0"/>
              <a:t>(char* n){</a:t>
            </a:r>
            <a:r>
              <a:rPr lang="en-US" altLang="zh-CN" dirty="0" err="1"/>
              <a:t>strcpy</a:t>
            </a:r>
            <a:r>
              <a:rPr lang="en-US" altLang="zh-CN" dirty="0"/>
              <a:t>(</a:t>
            </a:r>
            <a:r>
              <a:rPr lang="en-US" altLang="zh-CN" dirty="0" err="1"/>
              <a:t>name,n</a:t>
            </a:r>
            <a:r>
              <a:rPr lang="en-US" altLang="zh-CN" dirty="0"/>
              <a:t>);}</a:t>
            </a:r>
          </a:p>
          <a:p>
            <a:r>
              <a:rPr lang="en-US" altLang="zh-CN" dirty="0"/>
              <a:t>        void </a:t>
            </a:r>
            <a:r>
              <a:rPr lang="en-US" altLang="zh-CN" dirty="0" err="1"/>
              <a:t>setA</a:t>
            </a:r>
            <a:r>
              <a:rPr lang="en-US" altLang="zh-CN" dirty="0"/>
              <a:t>(char* a){</a:t>
            </a:r>
            <a:r>
              <a:rPr lang="en-US" altLang="zh-CN" dirty="0" err="1"/>
              <a:t>strcpy</a:t>
            </a:r>
            <a:r>
              <a:rPr lang="en-US" altLang="zh-CN" dirty="0"/>
              <a:t>(</a:t>
            </a:r>
            <a:r>
              <a:rPr lang="en-US" altLang="zh-CN" dirty="0" err="1"/>
              <a:t>address,a</a:t>
            </a:r>
            <a:r>
              <a:rPr lang="en-US" altLang="zh-CN" dirty="0"/>
              <a:t>);}</a:t>
            </a:r>
          </a:p>
          <a:p>
            <a:endParaRPr lang="en-US" altLang="zh-CN" dirty="0"/>
          </a:p>
          <a:p>
            <a:r>
              <a:rPr lang="en-US" altLang="zh-CN" dirty="0"/>
              <a:t>};</a:t>
            </a:r>
          </a:p>
          <a:p>
            <a:r>
              <a:rPr lang="en-US" altLang="zh-CN" dirty="0" err="1"/>
              <a:t>int</a:t>
            </a:r>
            <a:r>
              <a:rPr lang="en-US" altLang="zh-CN" dirty="0"/>
              <a: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p>
          <a:p>
            <a:endParaRPr lang="en-US" altLang="zh-CN" dirty="0"/>
          </a:p>
          <a:p>
            <a:r>
              <a:rPr lang="en-US" altLang="zh-CN" dirty="0"/>
              <a:t>\\\\\\\\\\\\\\\\\\\\\\\\\\\\\\\\\\\\\\</a:t>
            </a:r>
          </a:p>
          <a:p>
            <a:r>
              <a:rPr lang="zh-CN" altLang="en-US" dirty="0"/>
              <a:t>若类中的指针数据，是在构造方法中分配空间的，则拷贝构造函数中也要分配空间</a:t>
            </a:r>
            <a:endParaRPr lang="en-US" altLang="zh-CN" dirty="0"/>
          </a:p>
          <a:p>
            <a:endParaRPr lang="en-US" altLang="zh-CN" dirty="0"/>
          </a:p>
          <a:p>
            <a:r>
              <a:rPr lang="en-US" altLang="zh-CN" dirty="0"/>
              <a:t>#include &lt;</a:t>
            </a:r>
            <a:r>
              <a:rPr lang="en-US" altLang="zh-CN" dirty="0" err="1"/>
              <a:t>iostream</a:t>
            </a:r>
            <a:r>
              <a:rPr lang="en-US" altLang="zh-CN" dirty="0"/>
              <a:t>&gt;</a:t>
            </a:r>
          </a:p>
          <a:p>
            <a:r>
              <a:rPr lang="en-US" altLang="zh-CN" dirty="0"/>
              <a:t>#include&lt;</a:t>
            </a:r>
            <a:r>
              <a:rPr lang="en-US" altLang="zh-CN" dirty="0" err="1"/>
              <a:t>stdio.h</a:t>
            </a:r>
            <a:r>
              <a:rPr lang="en-US" altLang="zh-CN" dirty="0"/>
              <a:t>&gt;</a:t>
            </a:r>
          </a:p>
          <a:p>
            <a:r>
              <a:rPr lang="en-US" altLang="zh-CN" dirty="0"/>
              <a:t>#include&lt;</a:t>
            </a:r>
            <a:r>
              <a:rPr lang="en-US" altLang="zh-CN" dirty="0" err="1"/>
              <a:t>cstring</a:t>
            </a:r>
            <a:r>
              <a:rPr lang="en-US" altLang="zh-CN" dirty="0"/>
              <a:t>&gt;</a:t>
            </a:r>
          </a:p>
          <a:p>
            <a:r>
              <a:rPr lang="en-US" altLang="zh-CN" dirty="0"/>
              <a:t>using namespace std;</a:t>
            </a:r>
          </a:p>
          <a:p>
            <a:endParaRPr lang="en-US" altLang="zh-CN" dirty="0"/>
          </a:p>
          <a:p>
            <a:r>
              <a:rPr lang="en-US" altLang="zh-CN" dirty="0"/>
              <a:t>class CPerson{</a:t>
            </a:r>
          </a:p>
          <a:p>
            <a:r>
              <a:rPr lang="en-US" altLang="zh-CN" dirty="0"/>
              <a:t>	char *name,*address;</a:t>
            </a:r>
          </a:p>
          <a:p>
            <a:r>
              <a:rPr lang="en-US" altLang="zh-CN" dirty="0"/>
              <a:t>public:</a:t>
            </a:r>
          </a:p>
          <a:p>
            <a:r>
              <a:rPr lang="en-US" altLang="zh-CN" dirty="0"/>
              <a:t>	CPerson(){name=new char[10];address=new char[10];}</a:t>
            </a:r>
          </a:p>
          <a:p>
            <a:r>
              <a:rPr lang="en-US" altLang="zh-CN" dirty="0"/>
              <a:t>	CPerson(char *</a:t>
            </a:r>
            <a:r>
              <a:rPr lang="en-US" altLang="zh-CN" dirty="0" err="1"/>
              <a:t>n,char</a:t>
            </a:r>
            <a:r>
              <a:rPr lang="en-US" altLang="zh-CN" dirty="0"/>
              <a:t> *a){</a:t>
            </a:r>
          </a:p>
          <a:p>
            <a:r>
              <a:rPr lang="en-US" altLang="zh-CN" dirty="0"/>
              <a:t>	    name=new char[10];</a:t>
            </a:r>
          </a:p>
          <a:p>
            <a:r>
              <a:rPr lang="en-US" altLang="zh-CN" dirty="0"/>
              <a:t>	    address=new char[10];</a:t>
            </a:r>
          </a:p>
          <a:p>
            <a:r>
              <a:rPr lang="en-US" altLang="zh-CN" dirty="0"/>
              <a:t>	    </a:t>
            </a:r>
            <a:r>
              <a:rPr lang="en-US" altLang="zh-CN" dirty="0" err="1"/>
              <a:t>strcpy</a:t>
            </a:r>
            <a:r>
              <a:rPr lang="en-US" altLang="zh-CN" dirty="0"/>
              <a:t>(</a:t>
            </a:r>
            <a:r>
              <a:rPr lang="en-US" altLang="zh-CN" dirty="0" err="1"/>
              <a:t>name,n</a:t>
            </a:r>
            <a:r>
              <a:rPr lang="en-US" altLang="zh-CN" dirty="0"/>
              <a:t>);</a:t>
            </a:r>
          </a:p>
          <a:p>
            <a:r>
              <a:rPr lang="en-US" altLang="zh-CN" dirty="0"/>
              <a:t>	    </a:t>
            </a:r>
            <a:r>
              <a:rPr lang="en-US" altLang="zh-CN" dirty="0" err="1"/>
              <a:t>strcpy</a:t>
            </a:r>
            <a:r>
              <a:rPr lang="en-US" altLang="zh-CN" dirty="0"/>
              <a:t>(</a:t>
            </a:r>
            <a:r>
              <a:rPr lang="en-US" altLang="zh-CN" dirty="0" err="1"/>
              <a:t>address,a</a:t>
            </a:r>
            <a:r>
              <a:rPr lang="en-US" altLang="zh-CN" dirty="0"/>
              <a:t>);</a:t>
            </a:r>
          </a:p>
          <a:p>
            <a:r>
              <a:rPr lang="en-US" altLang="zh-CN" dirty="0"/>
              <a:t>	}</a:t>
            </a:r>
          </a:p>
          <a:p>
            <a:r>
              <a:rPr lang="en-US" altLang="zh-CN" dirty="0"/>
              <a:t>	CPerson(CPerson &amp;</a:t>
            </a:r>
            <a:r>
              <a:rPr lang="en-US" altLang="zh-CN" dirty="0" err="1"/>
              <a:t>r_p</a:t>
            </a:r>
            <a:r>
              <a:rPr lang="en-US" altLang="zh-CN" dirty="0"/>
              <a:t>)</a:t>
            </a:r>
          </a:p>
          <a:p>
            <a:r>
              <a:rPr lang="en-US" altLang="zh-CN" dirty="0"/>
              <a:t> {  name=new char[20];</a:t>
            </a:r>
          </a:p>
          <a:p>
            <a:r>
              <a:rPr lang="en-US" altLang="zh-CN" dirty="0"/>
              <a:t>    address=new char[20];</a:t>
            </a:r>
          </a:p>
          <a:p>
            <a:r>
              <a:rPr lang="en-US" altLang="zh-CN" dirty="0"/>
              <a:t>    </a:t>
            </a:r>
            <a:r>
              <a:rPr lang="en-US" altLang="zh-CN" dirty="0" err="1"/>
              <a:t>strcpy</a:t>
            </a:r>
            <a:r>
              <a:rPr lang="en-US" altLang="zh-CN" dirty="0"/>
              <a:t>(</a:t>
            </a:r>
            <a:r>
              <a:rPr lang="en-US" altLang="zh-CN" dirty="0" err="1"/>
              <a:t>name,r_p.name</a:t>
            </a:r>
            <a:r>
              <a:rPr lang="en-US" altLang="zh-CN" dirty="0"/>
              <a:t>);</a:t>
            </a:r>
          </a:p>
          <a:p>
            <a:r>
              <a:rPr lang="en-US" altLang="zh-CN" dirty="0"/>
              <a:t>    </a:t>
            </a:r>
            <a:r>
              <a:rPr lang="en-US" altLang="zh-CN" dirty="0" err="1"/>
              <a:t>strcpy</a:t>
            </a:r>
            <a:r>
              <a:rPr lang="en-US" altLang="zh-CN" dirty="0"/>
              <a:t>(</a:t>
            </a:r>
            <a:r>
              <a:rPr lang="en-US" altLang="zh-CN" dirty="0" err="1"/>
              <a:t>address,r_p.address</a:t>
            </a:r>
            <a:r>
              <a:rPr lang="en-US" altLang="zh-CN" dirty="0"/>
              <a:t>);</a:t>
            </a:r>
          </a:p>
          <a:p>
            <a:r>
              <a:rPr lang="en-US" altLang="zh-CN" dirty="0"/>
              <a:t>  }</a:t>
            </a:r>
          </a:p>
          <a:p>
            <a:r>
              <a:rPr lang="en-US" altLang="zh-CN" dirty="0"/>
              <a:t>        void print(){ </a:t>
            </a:r>
            <a:r>
              <a:rPr lang="en-US" altLang="zh-CN" dirty="0" err="1"/>
              <a:t>cout</a:t>
            </a:r>
            <a:r>
              <a:rPr lang="en-US" altLang="zh-CN" dirty="0"/>
              <a:t>&lt;&lt;name&lt;&lt;","&lt;&lt;address&lt;&lt;</a:t>
            </a:r>
            <a:r>
              <a:rPr lang="en-US" altLang="zh-CN" dirty="0" err="1"/>
              <a:t>endl</a:t>
            </a:r>
            <a:r>
              <a:rPr lang="en-US" altLang="zh-CN" dirty="0"/>
              <a:t>; }</a:t>
            </a:r>
          </a:p>
          <a:p>
            <a:r>
              <a:rPr lang="en-US" altLang="zh-CN" dirty="0"/>
              <a:t>        char* </a:t>
            </a:r>
            <a:r>
              <a:rPr lang="en-US" altLang="zh-CN" dirty="0" err="1"/>
              <a:t>getName</a:t>
            </a:r>
            <a:r>
              <a:rPr lang="en-US" altLang="zh-CN" dirty="0"/>
              <a:t>(){return name;}</a:t>
            </a:r>
          </a:p>
          <a:p>
            <a:r>
              <a:rPr lang="en-US" altLang="zh-CN" dirty="0"/>
              <a:t>        char* </a:t>
            </a:r>
            <a:r>
              <a:rPr lang="en-US" altLang="zh-CN" dirty="0" err="1"/>
              <a:t>getAddress</a:t>
            </a:r>
            <a:r>
              <a:rPr lang="en-US" altLang="zh-CN" dirty="0"/>
              <a:t>(){return address;}</a:t>
            </a:r>
          </a:p>
          <a:p>
            <a:r>
              <a:rPr lang="en-US" altLang="zh-CN" dirty="0"/>
              <a:t>        void </a:t>
            </a:r>
            <a:r>
              <a:rPr lang="en-US" altLang="zh-CN" dirty="0" err="1"/>
              <a:t>setName</a:t>
            </a:r>
            <a:r>
              <a:rPr lang="en-US" altLang="zh-CN" dirty="0"/>
              <a:t>(char* n){</a:t>
            </a:r>
            <a:r>
              <a:rPr lang="en-US" altLang="zh-CN" dirty="0" err="1"/>
              <a:t>strcpy</a:t>
            </a:r>
            <a:r>
              <a:rPr lang="en-US" altLang="zh-CN" dirty="0"/>
              <a:t>(</a:t>
            </a:r>
            <a:r>
              <a:rPr lang="en-US" altLang="zh-CN" dirty="0" err="1"/>
              <a:t>name,n</a:t>
            </a:r>
            <a:r>
              <a:rPr lang="en-US" altLang="zh-CN" dirty="0"/>
              <a:t>);}</a:t>
            </a:r>
          </a:p>
          <a:p>
            <a:r>
              <a:rPr lang="en-US" altLang="zh-CN" dirty="0"/>
              <a:t>        void </a:t>
            </a:r>
            <a:r>
              <a:rPr lang="en-US" altLang="zh-CN" dirty="0" err="1"/>
              <a:t>setA</a:t>
            </a:r>
            <a:r>
              <a:rPr lang="en-US" altLang="zh-CN" dirty="0"/>
              <a:t>(char* a){</a:t>
            </a:r>
            <a:r>
              <a:rPr lang="en-US" altLang="zh-CN" dirty="0" err="1"/>
              <a:t>strcpy</a:t>
            </a:r>
            <a:r>
              <a:rPr lang="en-US" altLang="zh-CN" dirty="0"/>
              <a:t>(</a:t>
            </a:r>
            <a:r>
              <a:rPr lang="en-US" altLang="zh-CN" dirty="0" err="1"/>
              <a:t>address,a</a:t>
            </a:r>
            <a:r>
              <a:rPr lang="en-US" altLang="zh-CN" dirty="0"/>
              <a:t>);}</a:t>
            </a:r>
          </a:p>
          <a:p>
            <a:endParaRPr lang="en-US" altLang="zh-CN" dirty="0"/>
          </a:p>
          <a:p>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p>
          <a:p>
            <a:endParaRPr lang="en-US" altLang="zh-CN" dirty="0"/>
          </a:p>
          <a:p>
            <a:r>
              <a:rPr lang="en-US" altLang="zh-CN" dirty="0"/>
              <a:t>////////////////////////////////////</a:t>
            </a:r>
          </a:p>
          <a:p>
            <a:r>
              <a:rPr lang="zh-CN" altLang="en-US" dirty="0"/>
              <a:t>若用</a:t>
            </a:r>
            <a:r>
              <a:rPr lang="en-US" altLang="zh-CN" dirty="0"/>
              <a:t>string</a:t>
            </a:r>
            <a:r>
              <a:rPr lang="zh-CN" altLang="en-US" dirty="0"/>
              <a:t>类型来处理字符串，则是安全的，不需要提供拷贝构造函数</a:t>
            </a:r>
            <a:endParaRPr lang="en-US" altLang="zh-CN" dirty="0"/>
          </a:p>
          <a:p>
            <a:r>
              <a:rPr lang="en-US" altLang="zh-CN" dirty="0"/>
              <a:t>#include &lt;iostream&gt;</a:t>
            </a:r>
          </a:p>
          <a:p>
            <a:r>
              <a:rPr lang="en-US" altLang="zh-CN" dirty="0"/>
              <a:t>using namespace std;</a:t>
            </a:r>
          </a:p>
          <a:p>
            <a:endParaRPr lang="en-US" altLang="zh-CN" dirty="0"/>
          </a:p>
          <a:p>
            <a:r>
              <a:rPr lang="en-US" altLang="zh-CN" dirty="0"/>
              <a:t>class CPerson{</a:t>
            </a:r>
          </a:p>
          <a:p>
            <a:r>
              <a:rPr lang="en-US" altLang="zh-CN" dirty="0"/>
              <a:t>	string </a:t>
            </a:r>
            <a:r>
              <a:rPr lang="en-US" altLang="zh-CN" dirty="0" err="1"/>
              <a:t>name,address</a:t>
            </a:r>
            <a:r>
              <a:rPr lang="en-US" altLang="zh-CN" dirty="0"/>
              <a:t>;</a:t>
            </a:r>
          </a:p>
          <a:p>
            <a:r>
              <a:rPr lang="en-US" altLang="zh-CN" dirty="0"/>
              <a:t>public:</a:t>
            </a:r>
          </a:p>
          <a:p>
            <a:r>
              <a:rPr lang="en-US" altLang="zh-CN" dirty="0"/>
              <a:t>	CPerson();</a:t>
            </a:r>
          </a:p>
          <a:p>
            <a:r>
              <a:rPr lang="en-US" altLang="zh-CN" dirty="0"/>
              <a:t>	CPerson(string </a:t>
            </a:r>
            <a:r>
              <a:rPr lang="en-US" altLang="zh-CN" dirty="0" err="1"/>
              <a:t>n,string</a:t>
            </a:r>
            <a:r>
              <a:rPr lang="en-US" altLang="zh-CN" dirty="0"/>
              <a:t> a){</a:t>
            </a:r>
          </a:p>
          <a:p>
            <a:r>
              <a:rPr lang="en-US" altLang="zh-CN" dirty="0"/>
              <a:t>	    name=n;</a:t>
            </a:r>
          </a:p>
          <a:p>
            <a:r>
              <a:rPr lang="en-US" altLang="zh-CN" dirty="0"/>
              <a:t>	    address=a;</a:t>
            </a:r>
          </a:p>
          <a:p>
            <a:r>
              <a:rPr lang="en-US" altLang="zh-CN" dirty="0"/>
              <a:t>	}</a:t>
            </a:r>
          </a:p>
          <a:p>
            <a:endParaRPr lang="en-US" altLang="zh-CN" dirty="0"/>
          </a:p>
          <a:p>
            <a:r>
              <a:rPr lang="en-US" altLang="zh-CN" dirty="0"/>
              <a:t>    void print(){ </a:t>
            </a:r>
            <a:r>
              <a:rPr lang="en-US" altLang="zh-CN" dirty="0" err="1"/>
              <a:t>cout</a:t>
            </a:r>
            <a:r>
              <a:rPr lang="en-US" altLang="zh-CN" dirty="0"/>
              <a:t>&lt;&lt;name&lt;&lt;","&lt;&lt;address&lt;&lt;</a:t>
            </a:r>
            <a:r>
              <a:rPr lang="en-US" altLang="zh-CN" dirty="0" err="1"/>
              <a:t>endl</a:t>
            </a:r>
            <a:r>
              <a:rPr lang="en-US" altLang="zh-CN" dirty="0"/>
              <a:t>; }</a:t>
            </a:r>
          </a:p>
          <a:p>
            <a:r>
              <a:rPr lang="en-US" altLang="zh-CN" dirty="0"/>
              <a:t>    string </a:t>
            </a:r>
            <a:r>
              <a:rPr lang="en-US" altLang="zh-CN" dirty="0" err="1"/>
              <a:t>getName</a:t>
            </a:r>
            <a:r>
              <a:rPr lang="en-US" altLang="zh-CN" dirty="0"/>
              <a:t>(){return name;}</a:t>
            </a:r>
          </a:p>
          <a:p>
            <a:r>
              <a:rPr lang="en-US" altLang="zh-CN" dirty="0"/>
              <a:t>    string </a:t>
            </a:r>
            <a:r>
              <a:rPr lang="en-US" altLang="zh-CN" dirty="0" err="1"/>
              <a:t>getAddress</a:t>
            </a:r>
            <a:r>
              <a:rPr lang="en-US" altLang="zh-CN" dirty="0"/>
              <a:t>(){return address;}</a:t>
            </a:r>
          </a:p>
          <a:p>
            <a:r>
              <a:rPr lang="en-US" altLang="zh-CN" dirty="0"/>
              <a:t>    void </a:t>
            </a:r>
            <a:r>
              <a:rPr lang="en-US" altLang="zh-CN" dirty="0" err="1"/>
              <a:t>setName</a:t>
            </a:r>
            <a:r>
              <a:rPr lang="en-US" altLang="zh-CN" dirty="0"/>
              <a:t>(string n){name=n;}</a:t>
            </a:r>
          </a:p>
          <a:p>
            <a:r>
              <a:rPr lang="en-US" altLang="zh-CN" dirty="0"/>
              <a:t>    void </a:t>
            </a:r>
            <a:r>
              <a:rPr lang="en-US" altLang="zh-CN" dirty="0" err="1"/>
              <a:t>setA</a:t>
            </a:r>
            <a:r>
              <a:rPr lang="en-US" altLang="zh-CN" dirty="0"/>
              <a:t>(string a){address=a;}</a:t>
            </a:r>
          </a:p>
          <a:p>
            <a:endParaRPr lang="en-US" altLang="zh-CN" dirty="0"/>
          </a:p>
          <a:p>
            <a:r>
              <a:rPr lang="en-US" altLang="zh-CN" dirty="0"/>
              <a:t>};</a:t>
            </a:r>
          </a:p>
          <a:p>
            <a:r>
              <a:rPr lang="en-US" altLang="zh-CN" dirty="0"/>
              <a:t>int main()</a:t>
            </a:r>
          </a:p>
          <a:p>
            <a:r>
              <a:rPr lang="en-US" altLang="zh-CN" dirty="0"/>
              <a:t>{</a:t>
            </a:r>
          </a:p>
          <a:p>
            <a:r>
              <a:rPr lang="en-US" altLang="zh-CN" dirty="0"/>
              <a:t>   CPerson c1("</a:t>
            </a:r>
            <a:r>
              <a:rPr lang="en-US" altLang="zh-CN" dirty="0" err="1"/>
              <a:t>zhangsan</a:t>
            </a:r>
            <a:r>
              <a:rPr lang="en-US" altLang="zh-CN" dirty="0"/>
              <a:t>","</a:t>
            </a:r>
            <a:r>
              <a:rPr lang="en-US" altLang="zh-CN" dirty="0" err="1"/>
              <a:t>shenda</a:t>
            </a:r>
            <a:r>
              <a:rPr lang="en-US" altLang="zh-CN" dirty="0"/>
              <a:t>");</a:t>
            </a:r>
          </a:p>
          <a:p>
            <a:r>
              <a:rPr lang="en-US" altLang="zh-CN" dirty="0"/>
              <a:t>   c1.print();</a:t>
            </a:r>
          </a:p>
          <a:p>
            <a:r>
              <a:rPr lang="en-US" altLang="zh-CN" dirty="0"/>
              <a:t>   CPerson c2(c1);</a:t>
            </a:r>
          </a:p>
          <a:p>
            <a:r>
              <a:rPr lang="en-US" altLang="zh-CN" dirty="0"/>
              <a:t>   c2.print();</a:t>
            </a:r>
          </a:p>
          <a:p>
            <a:r>
              <a:rPr lang="en-US" altLang="zh-CN" dirty="0"/>
              <a:t>   c2.setName("</a:t>
            </a:r>
            <a:r>
              <a:rPr lang="en-US" altLang="zh-CN" dirty="0" err="1"/>
              <a:t>lisi</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c1.print();</a:t>
            </a:r>
          </a:p>
          <a:p>
            <a:r>
              <a:rPr lang="en-US" altLang="zh-CN" dirty="0"/>
              <a:t>   c2.print();</a:t>
            </a:r>
          </a:p>
          <a:p>
            <a:r>
              <a:rPr lang="en-US" altLang="zh-CN" dirty="0"/>
              <a:t>}</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57</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58</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eaLnBrk="1" hangingPunct="1"/>
            <a:endParaRPr lang="en-US" altLang="zh-CN" sz="2400" dirty="0">
              <a:solidFill>
                <a:srgbClr val="C0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59</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dirty="0" smtClean="0"/>
              <a:t>////////////////</a:t>
            </a:r>
            <a:endParaRPr lang="en-US" altLang="zh-CN" dirty="0"/>
          </a:p>
          <a:p>
            <a:r>
              <a:rPr lang="en-US" altLang="zh-CN" dirty="0"/>
              <a:t>#include &lt;iostream&gt;</a:t>
            </a:r>
          </a:p>
          <a:p>
            <a:r>
              <a:rPr lang="en-US" altLang="zh-CN" dirty="0"/>
              <a:t>using namespace std;</a:t>
            </a:r>
          </a:p>
          <a:p>
            <a:endParaRPr lang="en-US" altLang="zh-CN" dirty="0"/>
          </a:p>
          <a:p>
            <a:r>
              <a:rPr lang="en-US" altLang="zh-CN" dirty="0"/>
              <a:t>class A{</a:t>
            </a:r>
          </a:p>
          <a:p>
            <a:r>
              <a:rPr lang="en-US" altLang="zh-CN" dirty="0"/>
              <a:t> private:</a:t>
            </a:r>
          </a:p>
          <a:p>
            <a:r>
              <a:rPr lang="en-US" altLang="zh-CN" dirty="0"/>
              <a:t>     int </a:t>
            </a:r>
            <a:r>
              <a:rPr lang="en-US" altLang="zh-CN" dirty="0" err="1"/>
              <a:t>i</a:t>
            </a:r>
            <a:r>
              <a:rPr lang="en-US" altLang="zh-CN" dirty="0"/>
              <a:t>;</a:t>
            </a:r>
          </a:p>
          <a:p>
            <a:r>
              <a:rPr lang="en-US" altLang="zh-CN" dirty="0"/>
              <a:t> public:</a:t>
            </a:r>
          </a:p>
          <a:p>
            <a:r>
              <a:rPr lang="en-US" altLang="zh-CN" dirty="0"/>
              <a:t>     A(int n){</a:t>
            </a:r>
            <a:r>
              <a:rPr lang="en-US" altLang="zh-CN" dirty="0" err="1"/>
              <a:t>i</a:t>
            </a:r>
            <a:r>
              <a:rPr lang="en-US" altLang="zh-CN" dirty="0"/>
              <a:t>=</a:t>
            </a:r>
            <a:r>
              <a:rPr lang="en-US" altLang="zh-CN" dirty="0" err="1"/>
              <a:t>n;cout</a:t>
            </a:r>
            <a:r>
              <a:rPr lang="en-US" altLang="zh-CN" dirty="0"/>
              <a:t>&lt;&lt;</a:t>
            </a:r>
            <a:r>
              <a:rPr lang="en-US" altLang="zh-CN" dirty="0" err="1"/>
              <a:t>i</a:t>
            </a:r>
            <a:r>
              <a:rPr lang="en-US" altLang="zh-CN" dirty="0"/>
              <a:t>&lt;&lt;",constructor"&lt;&lt;</a:t>
            </a:r>
            <a:r>
              <a:rPr lang="en-US" altLang="zh-CN" dirty="0" err="1"/>
              <a:t>endl</a:t>
            </a:r>
            <a:r>
              <a:rPr lang="en-US" altLang="zh-CN" dirty="0"/>
              <a:t>;}</a:t>
            </a:r>
          </a:p>
          <a:p>
            <a:r>
              <a:rPr lang="en-US" altLang="zh-CN" dirty="0"/>
              <a:t>     A(A&amp; a){</a:t>
            </a:r>
            <a:r>
              <a:rPr lang="en-US" altLang="zh-CN" dirty="0" err="1"/>
              <a:t>i</a:t>
            </a:r>
            <a:r>
              <a:rPr lang="en-US" altLang="zh-CN" dirty="0"/>
              <a:t>=</a:t>
            </a:r>
            <a:r>
              <a:rPr lang="en-US" altLang="zh-CN" dirty="0" err="1"/>
              <a:t>a.i;cout</a:t>
            </a:r>
            <a:r>
              <a:rPr lang="en-US" altLang="zh-CN" dirty="0"/>
              <a:t>&lt;&lt;</a:t>
            </a:r>
            <a:r>
              <a:rPr lang="en-US" altLang="zh-CN" dirty="0" err="1"/>
              <a:t>i</a:t>
            </a:r>
            <a:r>
              <a:rPr lang="en-US" altLang="zh-CN" dirty="0"/>
              <a:t>&lt;&lt;",copy constructor"&lt;&lt;</a:t>
            </a:r>
            <a:r>
              <a:rPr lang="en-US" altLang="zh-CN" dirty="0" err="1"/>
              <a:t>endl</a:t>
            </a:r>
            <a:r>
              <a:rPr lang="en-US" altLang="zh-CN" dirty="0"/>
              <a:t>;}</a:t>
            </a:r>
          </a:p>
          <a:p>
            <a:r>
              <a:rPr lang="en-US" altLang="zh-CN" dirty="0"/>
              <a:t>    void </a:t>
            </a:r>
            <a:r>
              <a:rPr lang="en-US" altLang="zh-CN" dirty="0" err="1"/>
              <a:t>seti</a:t>
            </a:r>
            <a:r>
              <a:rPr lang="en-US" altLang="zh-CN" dirty="0"/>
              <a:t>(int n){</a:t>
            </a:r>
            <a:r>
              <a:rPr lang="en-US" altLang="zh-CN" dirty="0" err="1"/>
              <a:t>i</a:t>
            </a:r>
            <a:r>
              <a:rPr lang="en-US" altLang="zh-CN" dirty="0"/>
              <a:t>=n;}</a:t>
            </a:r>
          </a:p>
          <a:p>
            <a:r>
              <a:rPr lang="en-US" altLang="zh-CN" dirty="0"/>
              <a:t>};</a:t>
            </a:r>
          </a:p>
          <a:p>
            <a:r>
              <a:rPr lang="en-US" altLang="zh-CN" dirty="0"/>
              <a:t>//A a(1);</a:t>
            </a:r>
          </a:p>
          <a:p>
            <a:r>
              <a:rPr lang="en-US" altLang="zh-CN" dirty="0"/>
              <a:t>A f( A a) {</a:t>
            </a:r>
          </a:p>
          <a:p>
            <a:r>
              <a:rPr lang="en-US" altLang="zh-CN" dirty="0"/>
              <a:t>  //static A a(1);</a:t>
            </a:r>
          </a:p>
          <a:p>
            <a:r>
              <a:rPr lang="en-US" altLang="zh-CN" dirty="0"/>
              <a:t>  //A a(1);</a:t>
            </a:r>
          </a:p>
          <a:p>
            <a:r>
              <a:rPr lang="en-US" altLang="zh-CN" dirty="0"/>
              <a:t>  </a:t>
            </a:r>
            <a:r>
              <a:rPr lang="en-US" altLang="zh-CN" dirty="0" err="1"/>
              <a:t>a.seti</a:t>
            </a:r>
            <a:r>
              <a:rPr lang="en-US" altLang="zh-CN" dirty="0"/>
              <a:t>(10);</a:t>
            </a:r>
          </a:p>
          <a:p>
            <a:r>
              <a:rPr lang="en-US" altLang="zh-CN" dirty="0"/>
              <a:t>  return a;</a:t>
            </a:r>
          </a:p>
          <a:p>
            <a:r>
              <a:rPr lang="en-US" altLang="zh-CN" dirty="0"/>
              <a:t>}</a:t>
            </a:r>
          </a:p>
          <a:p>
            <a:endParaRPr lang="en-US" altLang="zh-CN" dirty="0"/>
          </a:p>
          <a:p>
            <a:r>
              <a:rPr lang="en-US" altLang="zh-CN" dirty="0"/>
              <a:t>int main( ) {</a:t>
            </a:r>
          </a:p>
          <a:p>
            <a:r>
              <a:rPr lang="en-US" altLang="zh-CN" dirty="0"/>
              <a:t>    A b(2);</a:t>
            </a:r>
          </a:p>
          <a:p>
            <a:r>
              <a:rPr lang="en-US" altLang="zh-CN" dirty="0"/>
              <a:t>    b = f(b);</a:t>
            </a:r>
          </a:p>
          <a:p>
            <a:r>
              <a:rPr lang="en-US" altLang="zh-CN" dirty="0"/>
              <a:t>}</a:t>
            </a:r>
          </a:p>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spcBef>
                <a:spcPct val="50000"/>
              </a:spcBef>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编译器提供的默认拷贝构造函数的原型是</a:t>
            </a:r>
            <a:r>
              <a:rPr lang="en-US" altLang="zh-CN" dirty="0"/>
              <a:t>X( const  X&amp; c ); </a:t>
            </a:r>
          </a:p>
          <a:p>
            <a:endParaRPr lang="en-US" altLang="zh-CN" dirty="0"/>
          </a:p>
          <a:p>
            <a:r>
              <a:rPr lang="en-US" altLang="zh-CN" dirty="0" err="1"/>
              <a:t>CodeBlocks</a:t>
            </a:r>
            <a:r>
              <a:rPr lang="zh-CN" altLang="en-US" dirty="0"/>
              <a:t>用的是</a:t>
            </a:r>
            <a:r>
              <a:rPr lang="en-US" altLang="zh-CN" dirty="0"/>
              <a:t>gcc</a:t>
            </a:r>
            <a:r>
              <a:rPr lang="zh-CN" altLang="en-US" dirty="0"/>
              <a:t>。</a:t>
            </a:r>
            <a:r>
              <a:rPr lang="en-US" altLang="zh-CN" dirty="0"/>
              <a:t>gcc</a:t>
            </a:r>
            <a:r>
              <a:rPr lang="zh-CN" altLang="en-US" dirty="0"/>
              <a:t>做了优化，返回值为对象时，不再产生临时对象，因而不再调用复制构造函数。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61</a:t>
            </a:fld>
            <a:endParaRPr lang="en-US" altLang="zh-CN"/>
          </a:p>
        </p:txBody>
      </p:sp>
    </p:spTree>
    <p:extLst>
      <p:ext uri="{BB962C8B-B14F-4D97-AF65-F5344CB8AC3E}">
        <p14:creationId xmlns:p14="http://schemas.microsoft.com/office/powerpoint/2010/main" val="2371391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编译器提供的默认拷贝构造函数的原型是</a:t>
            </a:r>
            <a:r>
              <a:rPr lang="en-US" altLang="zh-CN" dirty="0"/>
              <a:t>X( const  X&amp; c ); </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62</a:t>
            </a:fld>
            <a:endParaRPr lang="en-US" altLang="zh-CN"/>
          </a:p>
        </p:txBody>
      </p:sp>
    </p:spTree>
    <p:extLst>
      <p:ext uri="{BB962C8B-B14F-4D97-AF65-F5344CB8AC3E}">
        <p14:creationId xmlns:p14="http://schemas.microsoft.com/office/powerpoint/2010/main" val="32377051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63</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64</a:t>
            </a:fld>
            <a:endParaRPr lang="en-US" altLang="zh-CN" b="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完整</a:t>
            </a:r>
            <a:r>
              <a:rPr lang="zh-CN" altLang="en-US" dirty="0"/>
              <a:t>的程序：</a:t>
            </a:r>
            <a:endParaRPr lang="en-US" altLang="zh-CN" dirty="0"/>
          </a:p>
          <a:p>
            <a:pPr eaLnBrk="1" hangingPunct="1">
              <a:buNone/>
            </a:pPr>
            <a:r>
              <a:rPr lang="en-US" altLang="zh-CN" sz="1200" dirty="0">
                <a:solidFill>
                  <a:srgbClr val="C00000"/>
                </a:solidFill>
                <a:effectLst>
                  <a:outerShdw blurRad="38100" dist="38100" dir="2700000" algn="tl">
                    <a:srgbClr val="000000">
                      <a:alpha val="43137"/>
                    </a:srgbClr>
                  </a:outerShdw>
                </a:effectLst>
              </a:rPr>
              <a:t>#include &lt;</a:t>
            </a:r>
            <a:r>
              <a:rPr lang="en-US" altLang="zh-CN" sz="1200" dirty="0" err="1">
                <a:solidFill>
                  <a:srgbClr val="C00000"/>
                </a:solidFill>
                <a:effectLst>
                  <a:outerShdw blurRad="38100" dist="38100" dir="2700000" algn="tl">
                    <a:srgbClr val="000000">
                      <a:alpha val="43137"/>
                    </a:srgbClr>
                  </a:outerShdw>
                </a:effectLst>
              </a:rPr>
              <a:t>iostream</a:t>
            </a:r>
            <a:r>
              <a:rPr lang="en-US" altLang="zh-CN" sz="1200" dirty="0">
                <a:solidFill>
                  <a:srgbClr val="C00000"/>
                </a:solidFill>
                <a:effectLst>
                  <a:outerShdw blurRad="38100" dist="38100" dir="2700000" algn="tl">
                    <a:srgbClr val="000000">
                      <a:alpha val="43137"/>
                    </a:srgbClr>
                  </a:outerShdw>
                </a:effectLst>
              </a:rPr>
              <a:t>&gt;</a:t>
            </a:r>
          </a:p>
          <a:p>
            <a:pPr eaLnBrk="1" hangingPunct="1">
              <a:buNone/>
            </a:pPr>
            <a:r>
              <a:rPr lang="en-US" altLang="zh-CN" sz="1200" dirty="0">
                <a:solidFill>
                  <a:srgbClr val="C00000"/>
                </a:solidFill>
                <a:effectLst>
                  <a:outerShdw blurRad="38100" dist="38100" dir="2700000" algn="tl">
                    <a:srgbClr val="000000">
                      <a:alpha val="43137"/>
                    </a:srgbClr>
                  </a:outerShdw>
                </a:effectLst>
              </a:rPr>
              <a:t>using namespace std;</a:t>
            </a:r>
          </a:p>
          <a:p>
            <a:pPr eaLnBrk="1" hangingPunct="1">
              <a:buNone/>
            </a:pPr>
            <a:r>
              <a:rPr lang="en-US" altLang="zh-CN" sz="1200" dirty="0">
                <a:solidFill>
                  <a:srgbClr val="C00000"/>
                </a:solidFill>
                <a:effectLst>
                  <a:outerShdw blurRad="38100" dist="38100" dir="2700000" algn="tl">
                    <a:srgbClr val="000000">
                      <a:alpha val="43137"/>
                    </a:srgbClr>
                  </a:outerShdw>
                </a:effectLst>
              </a:rPr>
              <a:t>class chunk</a:t>
            </a:r>
            <a:r>
              <a:rPr lang="en-US" altLang="zh-CN" sz="1200" dirty="0">
                <a:effectLst>
                  <a:outerShdw blurRad="38100" dist="38100" dir="2700000" algn="tl">
                    <a:srgbClr val="000000">
                      <a:alpha val="43137"/>
                    </a:srgbClr>
                  </a:outerShdw>
                </a:effectLst>
              </a:rPr>
              <a:t> {</a:t>
            </a:r>
          </a:p>
          <a:p>
            <a:pPr eaLnBrk="1" hangingPunct="1">
              <a:buNone/>
            </a:pPr>
            <a:r>
              <a:rPr lang="en-US" altLang="zh-CN" sz="1200" dirty="0">
                <a:solidFill>
                  <a:srgbClr val="C00000"/>
                </a:solidFill>
                <a:effectLst>
                  <a:outerShdw blurRad="38100" dist="38100" dir="2700000" algn="tl">
                    <a:srgbClr val="000000">
                      <a:alpha val="43137"/>
                    </a:srgbClr>
                  </a:outerShdw>
                </a:effectLst>
              </a:rPr>
              <a:t>private : </a:t>
            </a:r>
            <a:r>
              <a:rPr lang="en-US" altLang="zh-CN" sz="1200" dirty="0">
                <a:solidFill>
                  <a:srgbClr val="0070C0"/>
                </a:solidFill>
                <a:effectLst>
                  <a:outerShdw blurRad="38100" dist="38100" dir="2700000" algn="tl">
                    <a:srgbClr val="000000">
                      <a:alpha val="43137"/>
                    </a:srgbClr>
                  </a:outerShdw>
                </a:effectLst>
              </a:rPr>
              <a:t>char * p;</a:t>
            </a:r>
          </a:p>
          <a:p>
            <a:pPr eaLnBrk="1" hangingPunct="1">
              <a:buNone/>
            </a:pPr>
            <a:r>
              <a:rPr lang="en-US" altLang="zh-CN" sz="1200" dirty="0">
                <a:solidFill>
                  <a:srgbClr val="C00000"/>
                </a:solidFill>
                <a:effectLst>
                  <a:outerShdw blurRad="38100" dist="38100" dir="2700000" algn="tl">
                    <a:srgbClr val="000000">
                      <a:alpha val="43137"/>
                    </a:srgbClr>
                  </a:outerShdw>
                </a:effectLst>
              </a:rPr>
              <a:t>public:</a:t>
            </a:r>
          </a:p>
          <a:p>
            <a:pPr eaLnBrk="1" hangingPunct="1">
              <a:buNone/>
            </a:pPr>
            <a:r>
              <a:rPr lang="en-US" altLang="zh-CN" sz="1200" dirty="0">
                <a:solidFill>
                  <a:srgbClr val="C00000"/>
                </a:solidFill>
                <a:effectLst>
                  <a:outerShdw blurRad="38100" dist="38100" dir="2700000" algn="tl">
                    <a:srgbClr val="000000">
                      <a:alpha val="43137"/>
                    </a:srgbClr>
                  </a:outerShdw>
                </a:effectLst>
              </a:rPr>
              <a:t>  </a:t>
            </a:r>
            <a:r>
              <a:rPr lang="en-US" altLang="zh-CN" sz="1200" dirty="0">
                <a:solidFill>
                  <a:srgbClr val="0070C0"/>
                </a:solidFill>
                <a:effectLst>
                  <a:outerShdw blurRad="38100" dist="38100" dir="2700000" algn="tl">
                    <a:srgbClr val="000000">
                      <a:alpha val="43137"/>
                    </a:srgbClr>
                  </a:outerShdw>
                </a:effectLst>
              </a:rPr>
              <a:t>chunk () </a:t>
            </a:r>
            <a:r>
              <a:rPr lang="en-US" altLang="zh-CN" sz="1200" dirty="0">
                <a:effectLst>
                  <a:outerShdw blurRad="38100" dist="38100" dir="2700000" algn="tl">
                    <a:srgbClr val="000000">
                      <a:alpha val="43137"/>
                    </a:srgbClr>
                  </a:outerShdw>
                </a:effectLst>
              </a:rPr>
              <a:t>{p = new char[10]; </a:t>
            </a:r>
            <a:r>
              <a:rPr lang="en-US" altLang="zh-CN" sz="1200" dirty="0" err="1">
                <a:effectLst>
                  <a:outerShdw blurRad="38100" dist="38100" dir="2700000" algn="tl">
                    <a:srgbClr val="000000">
                      <a:alpha val="43137"/>
                    </a:srgbClr>
                  </a:outerShdw>
                </a:effectLst>
              </a:rPr>
              <a:t>cout</a:t>
            </a:r>
            <a:r>
              <a:rPr lang="en-US" altLang="zh-CN" sz="1200" dirty="0">
                <a:effectLst>
                  <a:outerShdw blurRad="38100" dist="38100" dir="2700000" algn="tl">
                    <a:srgbClr val="000000">
                      <a:alpha val="43137"/>
                    </a:srgbClr>
                  </a:outerShdw>
                </a:effectLst>
              </a:rPr>
              <a:t>&lt;&lt;"start\n";}</a:t>
            </a:r>
          </a:p>
          <a:p>
            <a:pPr eaLnBrk="1" hangingPunct="1">
              <a:buNone/>
            </a:pPr>
            <a:r>
              <a:rPr lang="en-US" altLang="zh-CN" sz="1200" dirty="0">
                <a:solidFill>
                  <a:srgbClr val="0070C0"/>
                </a:solidFill>
                <a:effectLst>
                  <a:outerShdw blurRad="38100" dist="38100" dir="2700000" algn="tl">
                    <a:srgbClr val="000000">
                      <a:alpha val="43137"/>
                    </a:srgbClr>
                  </a:outerShdw>
                </a:effectLst>
              </a:rPr>
              <a:t>  ~chunk () </a:t>
            </a:r>
            <a:r>
              <a:rPr lang="en-US" altLang="zh-CN" sz="1200" dirty="0">
                <a:effectLst>
                  <a:outerShdw blurRad="38100" dist="38100" dir="2700000" algn="tl">
                    <a:srgbClr val="000000">
                      <a:alpha val="43137"/>
                    </a:srgbClr>
                  </a:outerShdw>
                </a:effectLst>
              </a:rPr>
              <a:t>{delete[] p; </a:t>
            </a:r>
            <a:r>
              <a:rPr lang="en-US" altLang="zh-CN" sz="1200" dirty="0" err="1">
                <a:effectLst>
                  <a:outerShdw blurRad="38100" dist="38100" dir="2700000" algn="tl">
                    <a:srgbClr val="000000">
                      <a:alpha val="43137"/>
                    </a:srgbClr>
                  </a:outerShdw>
                </a:effectLst>
              </a:rPr>
              <a:t>cout</a:t>
            </a:r>
            <a:r>
              <a:rPr lang="en-US" altLang="zh-CN" sz="1200" dirty="0">
                <a:effectLst>
                  <a:outerShdw blurRad="38100" dist="38100" dir="2700000" algn="tl">
                    <a:srgbClr val="000000">
                      <a:alpha val="43137"/>
                    </a:srgbClr>
                  </a:outerShdw>
                </a:effectLst>
              </a:rPr>
              <a:t>&lt;&lt;"end\n";}</a:t>
            </a:r>
          </a:p>
          <a:p>
            <a:pPr eaLnBrk="1" hangingPunct="1">
              <a:buNone/>
            </a:pPr>
            <a:r>
              <a:rPr lang="en-US" altLang="zh-CN" sz="1200" dirty="0">
                <a:effectLst>
                  <a:outerShdw blurRad="38100" dist="38100" dir="2700000" algn="tl">
                    <a:srgbClr val="000000">
                      <a:alpha val="43137"/>
                    </a:srgbClr>
                  </a:outerShdw>
                </a:effectLst>
              </a:rPr>
              <a:t>};</a:t>
            </a:r>
          </a:p>
          <a:p>
            <a:pPr eaLnBrk="1" hangingPunct="1">
              <a:buNone/>
            </a:pPr>
            <a:r>
              <a:rPr lang="en-US" altLang="zh-CN" sz="1200" dirty="0" err="1">
                <a:solidFill>
                  <a:srgbClr val="C00000"/>
                </a:solidFill>
                <a:effectLst>
                  <a:outerShdw blurRad="38100" dist="38100" dir="2700000" algn="tl">
                    <a:srgbClr val="000000">
                      <a:alpha val="43137"/>
                    </a:srgbClr>
                  </a:outerShdw>
                </a:effectLst>
              </a:rPr>
              <a:t>int</a:t>
            </a:r>
            <a:r>
              <a:rPr lang="en-US" altLang="zh-CN" sz="1200" dirty="0">
                <a:solidFill>
                  <a:srgbClr val="C00000"/>
                </a:solidFill>
                <a:effectLst>
                  <a:outerShdw blurRad="38100" dist="38100" dir="2700000" algn="tl">
                    <a:srgbClr val="000000">
                      <a:alpha val="43137"/>
                    </a:srgbClr>
                  </a:outerShdw>
                </a:effectLst>
              </a:rPr>
              <a:t>  main()</a:t>
            </a:r>
          </a:p>
          <a:p>
            <a:pPr eaLnBrk="1" hangingPunct="1">
              <a:buNone/>
            </a:pPr>
            <a:r>
              <a:rPr lang="en-US" altLang="zh-CN" sz="1200" dirty="0">
                <a:effectLst>
                  <a:outerShdw blurRad="38100" dist="38100" dir="2700000" algn="tl">
                    <a:srgbClr val="000000">
                      <a:alpha val="43137"/>
                    </a:srgbClr>
                  </a:outerShdw>
                </a:effectLst>
              </a:rPr>
              <a:t>{</a:t>
            </a:r>
          </a:p>
          <a:p>
            <a:pPr eaLnBrk="1" hangingPunct="1">
              <a:buNone/>
            </a:pPr>
            <a:r>
              <a:rPr lang="en-US" altLang="zh-CN" sz="1200" dirty="0">
                <a:effectLst>
                  <a:outerShdw blurRad="38100" dist="38100" dir="2700000" algn="tl">
                    <a:srgbClr val="000000">
                      <a:alpha val="43137"/>
                    </a:srgbClr>
                  </a:outerShdw>
                </a:effectLst>
              </a:rPr>
              <a:t>   </a:t>
            </a:r>
            <a:r>
              <a:rPr lang="en-US" altLang="zh-CN" sz="1200" dirty="0">
                <a:solidFill>
                  <a:srgbClr val="0070C0"/>
                </a:solidFill>
                <a:effectLst>
                  <a:outerShdw blurRad="38100" dist="38100" dir="2700000" algn="tl">
                    <a:srgbClr val="000000">
                      <a:alpha val="43137"/>
                    </a:srgbClr>
                  </a:outerShdw>
                </a:effectLst>
              </a:rPr>
              <a:t>chunk c;</a:t>
            </a:r>
          </a:p>
          <a:p>
            <a:pPr eaLnBrk="1" hangingPunct="1">
              <a:buNone/>
            </a:pPr>
            <a:r>
              <a:rPr lang="en-US" altLang="zh-CN" sz="1200" dirty="0">
                <a:effectLst>
                  <a:outerShdw blurRad="38100" dist="38100" dir="2700000" algn="tl">
                    <a:srgbClr val="000000">
                      <a:alpha val="43137"/>
                    </a:srgbClr>
                  </a:outerShdw>
                </a:effectLst>
              </a:rPr>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65</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smtClean="0"/>
              <a:t>解析</a:t>
            </a:r>
            <a:r>
              <a:rPr lang="zh-CN" altLang="en-US" dirty="0"/>
              <a:t>：若对象是动态生成的，则不会自动调用析构函数，而是要用</a:t>
            </a:r>
            <a:r>
              <a:rPr lang="en-US" altLang="zh-CN" dirty="0"/>
              <a:t>delete</a:t>
            </a:r>
            <a:r>
              <a:rPr lang="zh-CN" altLang="en-US" dirty="0"/>
              <a:t>来手动调用。</a:t>
            </a:r>
            <a:endParaRPr lang="en-US" altLang="zh-CN" dirty="0"/>
          </a:p>
          <a:p>
            <a:endParaRPr lang="en-US" altLang="zh-CN" dirty="0"/>
          </a:p>
          <a:p>
            <a:r>
              <a:rPr lang="en-US" altLang="zh-CN" dirty="0"/>
              <a:t>#include &lt;iostream&gt;</a:t>
            </a:r>
          </a:p>
          <a:p>
            <a:r>
              <a:rPr lang="en-US" altLang="zh-CN" dirty="0"/>
              <a:t>using namespace std;</a:t>
            </a:r>
          </a:p>
          <a:p>
            <a:r>
              <a:rPr lang="en-US" altLang="zh-CN" dirty="0"/>
              <a:t>class </a:t>
            </a:r>
            <a:r>
              <a:rPr lang="en-US" altLang="zh-CN" dirty="0" err="1"/>
              <a:t>Ctest</a:t>
            </a:r>
            <a:r>
              <a:rPr lang="en-US" altLang="zh-CN" dirty="0"/>
              <a:t> {</a:t>
            </a:r>
          </a:p>
          <a:p>
            <a:r>
              <a:rPr lang="en-US" altLang="zh-CN" dirty="0"/>
              <a:t>   public:</a:t>
            </a:r>
          </a:p>
          <a:p>
            <a:r>
              <a:rPr lang="en-US" altLang="zh-CN" dirty="0"/>
              <a:t>     ~</a:t>
            </a:r>
            <a:r>
              <a:rPr lang="en-US" altLang="zh-CN" dirty="0" err="1"/>
              <a:t>Ctest</a:t>
            </a:r>
            <a:r>
              <a:rPr lang="en-US" altLang="zh-CN" dirty="0"/>
              <a:t>() {</a:t>
            </a:r>
            <a:r>
              <a:rPr lang="en-US" altLang="zh-CN" dirty="0" err="1"/>
              <a:t>cout</a:t>
            </a:r>
            <a:r>
              <a:rPr lang="en-US" altLang="zh-CN" dirty="0"/>
              <a:t>&lt;&lt; "destructor called" &lt;&lt; </a:t>
            </a:r>
            <a:r>
              <a:rPr lang="en-US" altLang="zh-CN" dirty="0" err="1"/>
              <a:t>endl</a:t>
            </a:r>
            <a:r>
              <a:rPr lang="en-US" altLang="zh-CN" dirty="0"/>
              <a:t>; }</a:t>
            </a:r>
          </a:p>
          <a:p>
            <a:r>
              <a:rPr lang="en-US" altLang="zh-CN" dirty="0"/>
              <a:t>};</a:t>
            </a:r>
          </a:p>
          <a:p>
            <a:endParaRPr lang="en-US" altLang="zh-CN" dirty="0"/>
          </a:p>
          <a:p>
            <a:r>
              <a:rPr lang="en-US" altLang="zh-CN" dirty="0"/>
              <a:t>int main () {</a:t>
            </a:r>
          </a:p>
          <a:p>
            <a:r>
              <a:rPr lang="en-US" altLang="zh-CN" dirty="0"/>
              <a:t>   </a:t>
            </a:r>
            <a:r>
              <a:rPr lang="en-US" altLang="zh-CN" dirty="0" err="1"/>
              <a:t>Ctest</a:t>
            </a:r>
            <a:r>
              <a:rPr lang="en-US" altLang="zh-CN" dirty="0"/>
              <a:t> *array=new </a:t>
            </a:r>
            <a:r>
              <a:rPr lang="en-US" altLang="zh-CN" dirty="0" err="1"/>
              <a:t>Ctest</a:t>
            </a:r>
            <a:r>
              <a:rPr lang="en-US" altLang="zh-CN" dirty="0"/>
              <a:t>[2];</a:t>
            </a:r>
          </a:p>
          <a:p>
            <a:r>
              <a:rPr lang="en-US" altLang="zh-CN" dirty="0"/>
              <a:t>   </a:t>
            </a:r>
            <a:r>
              <a:rPr lang="en-US" altLang="zh-CN" dirty="0" err="1"/>
              <a:t>cout</a:t>
            </a:r>
            <a:r>
              <a:rPr lang="en-US" altLang="zh-CN" dirty="0"/>
              <a:t> &lt;&lt; "End Main" &lt;&lt; </a:t>
            </a:r>
            <a:r>
              <a:rPr lang="en-US" altLang="zh-CN" dirty="0" err="1"/>
              <a:t>endl</a:t>
            </a:r>
            <a:r>
              <a:rPr lang="en-US" altLang="zh-CN" dirty="0"/>
              <a:t>;</a:t>
            </a:r>
          </a:p>
          <a:p>
            <a:r>
              <a:rPr lang="en-US" altLang="zh-CN" dirty="0"/>
              <a:t>   return 0;</a:t>
            </a:r>
          </a:p>
          <a:p>
            <a:r>
              <a:rPr lang="en-US" altLang="zh-CN" dirty="0"/>
              <a:t>}</a:t>
            </a:r>
          </a:p>
          <a:p>
            <a:endParaRPr lang="en-US" altLang="zh-CN" dirty="0"/>
          </a:p>
          <a:p>
            <a:r>
              <a:rPr lang="zh-CN" altLang="en-US" dirty="0"/>
              <a:t>运行结果：</a:t>
            </a:r>
            <a:endParaRPr lang="en-US" altLang="zh-CN" dirty="0"/>
          </a:p>
          <a:p>
            <a:r>
              <a:rPr lang="en-US" altLang="zh-CN" dirty="0"/>
              <a:t>End Main</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66</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a:t>结果解析：</a:t>
            </a:r>
            <a:endParaRPr lang="en-US" altLang="zh-CN" dirty="0"/>
          </a:p>
          <a:p>
            <a:r>
              <a:rPr lang="en-US" altLang="zh-CN" sz="12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12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1200" dirty="0">
                <a:solidFill>
                  <a:srgbClr val="0070C0"/>
                </a:solidFill>
                <a:effectLst>
                  <a:outerShdw blurRad="38100" dist="38100" dir="2700000" algn="tl">
                    <a:srgbClr val="000000">
                      <a:alpha val="43137"/>
                    </a:srgbClr>
                  </a:outerShdw>
                </a:effectLst>
                <a:ea typeface="宋体" panose="02010600030101010101" pitchFamily="2" charset="-122"/>
              </a:rPr>
              <a:t>delete [] </a:t>
            </a:r>
            <a:r>
              <a:rPr lang="en-US" altLang="zh-CN" sz="1200" dirty="0" err="1">
                <a:solidFill>
                  <a:srgbClr val="0070C0"/>
                </a:solidFill>
                <a:effectLst>
                  <a:outerShdw blurRad="38100" dist="38100" dir="2700000" algn="tl">
                    <a:srgbClr val="000000">
                      <a:alpha val="43137"/>
                    </a:srgbClr>
                  </a:outerShdw>
                </a:effectLst>
                <a:ea typeface="宋体" panose="02010600030101010101" pitchFamily="2" charset="-122"/>
              </a:rPr>
              <a:t>pTest</a:t>
            </a:r>
            <a:r>
              <a:rPr lang="en-US" altLang="zh-CN" sz="12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1200" dirty="0">
                <a:solidFill>
                  <a:srgbClr val="0070C0"/>
                </a:solidFill>
                <a:effectLst>
                  <a:outerShdw blurRad="38100" dist="38100" dir="2700000" algn="tl">
                    <a:srgbClr val="000000">
                      <a:alpha val="43137"/>
                    </a:srgbClr>
                  </a:outerShdw>
                </a:effectLst>
                <a:ea typeface="宋体" panose="02010600030101010101" pitchFamily="2" charset="-122"/>
              </a:rPr>
              <a:t> 释放</a:t>
            </a:r>
            <a:r>
              <a:rPr lang="en-US" altLang="zh-CN" sz="1200" dirty="0" err="1">
                <a:solidFill>
                  <a:srgbClr val="0070C0"/>
                </a:solidFill>
                <a:effectLst>
                  <a:outerShdw blurRad="38100" dist="38100" dir="2700000" algn="tl">
                    <a:srgbClr val="000000">
                      <a:alpha val="43137"/>
                    </a:srgbClr>
                  </a:outerShdw>
                </a:effectLst>
                <a:ea typeface="宋体" panose="02010600030101010101" pitchFamily="2" charset="-122"/>
              </a:rPr>
              <a:t>pTest</a:t>
            </a:r>
            <a:r>
              <a:rPr lang="zh-CN" altLang="en-US" sz="1200" dirty="0">
                <a:solidFill>
                  <a:srgbClr val="0070C0"/>
                </a:solidFill>
                <a:effectLst>
                  <a:outerShdw blurRad="38100" dist="38100" dir="2700000" algn="tl">
                    <a:srgbClr val="000000">
                      <a:alpha val="43137"/>
                    </a:srgbClr>
                  </a:outerShdw>
                </a:effectLst>
                <a:ea typeface="宋体" panose="02010600030101010101" pitchFamily="2" charset="-122"/>
              </a:rPr>
              <a:t>指向的对象数组（有几个对象，就调用几次析构函数）</a:t>
            </a:r>
            <a:endParaRPr lang="en-US" altLang="zh-CN" dirty="0"/>
          </a:p>
          <a:p>
            <a:r>
              <a:rPr lang="en-US" altLang="zh-CN" dirty="0"/>
              <a:t>2</a:t>
            </a:r>
            <a:r>
              <a:rPr lang="zh-CN" altLang="en-US" dirty="0"/>
              <a:t>、</a:t>
            </a:r>
            <a:r>
              <a:rPr lang="en-US" altLang="zh-CN" dirty="0"/>
              <a:t>delete </a:t>
            </a:r>
            <a:r>
              <a:rPr lang="en-US" altLang="zh-CN" dirty="0" err="1"/>
              <a:t>pTest</a:t>
            </a:r>
            <a:r>
              <a:rPr lang="en-US" altLang="zh-CN" dirty="0"/>
              <a:t>;</a:t>
            </a:r>
            <a:r>
              <a:rPr lang="zh-CN" altLang="en-US" dirty="0"/>
              <a:t>释放</a:t>
            </a:r>
            <a:r>
              <a:rPr lang="en-US" altLang="zh-CN" dirty="0" err="1"/>
              <a:t>pTest</a:t>
            </a:r>
            <a:r>
              <a:rPr lang="zh-CN" altLang="en-US" dirty="0"/>
              <a:t>指向的当前对象（只有指针指向的当前对象调用了析构函数）</a:t>
            </a:r>
            <a:endParaRPr lang="en-US" altLang="zh-CN" dirty="0"/>
          </a:p>
          <a:p>
            <a:endParaRPr lang="en-US" altLang="zh-CN" dirty="0"/>
          </a:p>
          <a:p>
            <a:r>
              <a:rPr lang="zh-CN" altLang="en-US" dirty="0"/>
              <a:t>完整的程序：</a:t>
            </a:r>
            <a:endParaRPr lang="en-US" altLang="zh-CN" dirty="0"/>
          </a:p>
          <a:p>
            <a:r>
              <a:rPr lang="en-US" altLang="zh-CN" dirty="0"/>
              <a:t>#include&lt;iostream&gt;</a:t>
            </a:r>
          </a:p>
          <a:p>
            <a:r>
              <a:rPr lang="en-US" altLang="zh-CN" dirty="0"/>
              <a:t>using namespace std;</a:t>
            </a:r>
          </a:p>
          <a:p>
            <a:endParaRPr lang="en-US" altLang="zh-CN" dirty="0"/>
          </a:p>
          <a:p>
            <a:r>
              <a:rPr lang="en-US" altLang="zh-CN" dirty="0"/>
              <a:t>class </a:t>
            </a:r>
            <a:r>
              <a:rPr lang="en-US" altLang="zh-CN" dirty="0" err="1"/>
              <a:t>Ctest</a:t>
            </a:r>
            <a:r>
              <a:rPr lang="en-US" altLang="zh-CN" dirty="0"/>
              <a:t> {</a:t>
            </a:r>
          </a:p>
          <a:p>
            <a:r>
              <a:rPr lang="en-US" altLang="zh-CN" dirty="0"/>
              <a:t>   public:</a:t>
            </a:r>
          </a:p>
          <a:p>
            <a:r>
              <a:rPr lang="en-US" altLang="zh-CN" dirty="0"/>
              <a:t>     </a:t>
            </a:r>
            <a:r>
              <a:rPr lang="en-US" altLang="zh-CN" dirty="0" err="1"/>
              <a:t>Ctest</a:t>
            </a:r>
            <a:r>
              <a:rPr lang="en-US" altLang="zh-CN" dirty="0"/>
              <a:t>(){</a:t>
            </a:r>
            <a:r>
              <a:rPr lang="en-US" altLang="zh-CN" dirty="0" err="1"/>
              <a:t>cout</a:t>
            </a:r>
            <a:r>
              <a:rPr lang="en-US" altLang="zh-CN" dirty="0"/>
              <a:t>&lt;&lt;this&lt;&lt; " constructor called" &lt;&lt; </a:t>
            </a:r>
            <a:r>
              <a:rPr lang="en-US" altLang="zh-CN" dirty="0" err="1"/>
              <a:t>endl</a:t>
            </a:r>
            <a:r>
              <a:rPr lang="en-US" altLang="zh-CN" dirty="0"/>
              <a:t>; }</a:t>
            </a:r>
          </a:p>
          <a:p>
            <a:r>
              <a:rPr lang="en-US" altLang="zh-CN" dirty="0"/>
              <a:t>     ~</a:t>
            </a:r>
            <a:r>
              <a:rPr lang="en-US" altLang="zh-CN" dirty="0" err="1"/>
              <a:t>Ctest</a:t>
            </a:r>
            <a:r>
              <a:rPr lang="en-US" altLang="zh-CN" dirty="0"/>
              <a:t>() {</a:t>
            </a:r>
            <a:r>
              <a:rPr lang="en-US" altLang="zh-CN" dirty="0" err="1"/>
              <a:t>cout</a:t>
            </a:r>
            <a:r>
              <a:rPr lang="en-US" altLang="zh-CN" dirty="0"/>
              <a:t>&lt;&lt;this&lt;&lt; " destructor called" &lt;&lt; </a:t>
            </a:r>
            <a:r>
              <a:rPr lang="en-US" altLang="zh-CN" dirty="0" err="1"/>
              <a:t>endl</a:t>
            </a:r>
            <a:r>
              <a:rPr lang="en-US" altLang="zh-CN" dirty="0"/>
              <a:t>; }</a:t>
            </a:r>
          </a:p>
          <a:p>
            <a:r>
              <a:rPr lang="en-US" altLang="zh-CN" dirty="0"/>
              <a:t>};</a:t>
            </a:r>
          </a:p>
          <a:p>
            <a:endParaRPr lang="en-US" altLang="zh-CN" dirty="0"/>
          </a:p>
          <a:p>
            <a:r>
              <a:rPr lang="en-US" altLang="zh-CN" dirty="0"/>
              <a:t>int main () {</a:t>
            </a:r>
          </a:p>
          <a:p>
            <a:r>
              <a:rPr lang="en-US" altLang="zh-CN" dirty="0"/>
              <a:t>   //</a:t>
            </a:r>
            <a:r>
              <a:rPr lang="en-US" altLang="zh-CN" dirty="0" err="1"/>
              <a:t>Ctest</a:t>
            </a:r>
            <a:r>
              <a:rPr lang="en-US" altLang="zh-CN" dirty="0"/>
              <a:t> c[3];</a:t>
            </a:r>
          </a:p>
          <a:p>
            <a:r>
              <a:rPr lang="en-US" altLang="zh-CN" dirty="0"/>
              <a:t>   </a:t>
            </a:r>
            <a:r>
              <a:rPr lang="en-US" altLang="zh-CN" dirty="0" err="1"/>
              <a:t>Ctest</a:t>
            </a:r>
            <a:r>
              <a:rPr lang="en-US" altLang="zh-CN" dirty="0"/>
              <a:t>	* </a:t>
            </a:r>
            <a:r>
              <a:rPr lang="en-US" altLang="zh-CN" dirty="0" err="1"/>
              <a:t>pTest</a:t>
            </a:r>
            <a:r>
              <a:rPr lang="en-US" altLang="zh-CN" dirty="0"/>
              <a:t>;</a:t>
            </a:r>
          </a:p>
          <a:p>
            <a:r>
              <a:rPr lang="en-US" altLang="zh-CN" dirty="0"/>
              <a:t>   </a:t>
            </a:r>
            <a:r>
              <a:rPr lang="en-US" altLang="zh-CN" dirty="0" err="1"/>
              <a:t>pTest</a:t>
            </a:r>
            <a:r>
              <a:rPr lang="en-US" altLang="zh-CN" dirty="0"/>
              <a:t> = new </a:t>
            </a:r>
            <a:r>
              <a:rPr lang="en-US" altLang="zh-CN" dirty="0" err="1"/>
              <a:t>Ctest</a:t>
            </a:r>
            <a:r>
              <a:rPr lang="en-US" altLang="zh-CN" dirty="0"/>
              <a:t>[3]; //</a:t>
            </a:r>
            <a:r>
              <a:rPr lang="zh-CN" altLang="en-US" dirty="0"/>
              <a:t>构造函数调用</a:t>
            </a:r>
            <a:r>
              <a:rPr lang="en-US" altLang="zh-CN" dirty="0"/>
              <a:t>3</a:t>
            </a:r>
            <a:r>
              <a:rPr lang="zh-CN" altLang="en-US" dirty="0"/>
              <a:t>次</a:t>
            </a:r>
          </a:p>
          <a:p>
            <a:r>
              <a:rPr lang="zh-CN" altLang="en-US" dirty="0"/>
              <a:t>   </a:t>
            </a:r>
            <a:r>
              <a:rPr lang="en-US" altLang="zh-CN" dirty="0"/>
              <a:t>//delete  </a:t>
            </a:r>
            <a:r>
              <a:rPr lang="en-US" altLang="zh-CN" dirty="0" err="1"/>
              <a:t>pTest</a:t>
            </a:r>
            <a:r>
              <a:rPr lang="en-US" altLang="zh-CN" dirty="0"/>
              <a:t>; //</a:t>
            </a:r>
            <a:r>
              <a:rPr lang="zh-CN" altLang="en-US" dirty="0"/>
              <a:t>析构函数调用</a:t>
            </a:r>
            <a:r>
              <a:rPr lang="en-US" altLang="zh-CN" dirty="0"/>
              <a:t>3</a:t>
            </a:r>
            <a:r>
              <a:rPr lang="zh-CN" altLang="en-US" dirty="0"/>
              <a:t>次</a:t>
            </a:r>
          </a:p>
          <a:p>
            <a:r>
              <a:rPr lang="zh-CN" altLang="en-US" dirty="0"/>
              <a:t>   </a:t>
            </a:r>
            <a:r>
              <a:rPr lang="en-US" altLang="zh-CN" dirty="0" err="1"/>
              <a:t>pTest</a:t>
            </a:r>
            <a:r>
              <a:rPr lang="en-US" altLang="zh-CN" dirty="0"/>
              <a:t>++;</a:t>
            </a:r>
          </a:p>
          <a:p>
            <a:r>
              <a:rPr lang="en-US" altLang="zh-CN" dirty="0"/>
              <a:t>   delete[] </a:t>
            </a:r>
            <a:r>
              <a:rPr lang="en-US" altLang="zh-CN" dirty="0" err="1"/>
              <a:t>pTest</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67</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smtClean="0"/>
              <a:t>//////////////////////////</a:t>
            </a:r>
            <a:endParaRPr lang="en-US" altLang="zh-CN" dirty="0"/>
          </a:p>
          <a:p>
            <a:r>
              <a:rPr lang="zh-CN" altLang="en-US" dirty="0"/>
              <a:t>题目改动一下，判断输出是多少？</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a:t>class </a:t>
            </a:r>
            <a:r>
              <a:rPr lang="en-US" altLang="zh-CN" dirty="0" err="1"/>
              <a:t>CMyclass</a:t>
            </a:r>
            <a:r>
              <a:rPr lang="en-US" altLang="zh-CN" dirty="0"/>
              <a:t> {</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public:</a:t>
            </a:r>
          </a:p>
          <a:p>
            <a:r>
              <a:rPr lang="en-US" altLang="zh-CN" dirty="0"/>
              <a:t>     </a:t>
            </a:r>
            <a:r>
              <a:rPr lang="en-US" altLang="zh-CN" dirty="0" err="1"/>
              <a:t>CMyclass</a:t>
            </a:r>
            <a:r>
              <a:rPr lang="en-US" altLang="zh-CN" dirty="0"/>
              <a:t>(</a:t>
            </a:r>
            <a:r>
              <a:rPr lang="en-US" altLang="zh-CN" dirty="0" err="1"/>
              <a:t>int</a:t>
            </a:r>
            <a:r>
              <a:rPr lang="en-US" altLang="zh-CN" dirty="0"/>
              <a:t> i1) {</a:t>
            </a:r>
            <a:r>
              <a:rPr lang="en-US" altLang="zh-CN" dirty="0" err="1"/>
              <a:t>i</a:t>
            </a:r>
            <a:r>
              <a:rPr lang="en-US" altLang="zh-CN" dirty="0"/>
              <a:t>=i1; </a:t>
            </a:r>
            <a:r>
              <a:rPr lang="en-US" altLang="zh-CN" dirty="0" err="1"/>
              <a:t>cout</a:t>
            </a:r>
            <a:r>
              <a:rPr lang="en-US" altLang="zh-CN" dirty="0"/>
              <a:t> &lt;&lt;</a:t>
            </a:r>
            <a:r>
              <a:rPr lang="en-US" altLang="zh-CN" dirty="0" err="1"/>
              <a:t>i</a:t>
            </a:r>
            <a:r>
              <a:rPr lang="en-US" altLang="zh-CN" dirty="0"/>
              <a:t>&lt;&lt; " constructor" &lt;&lt; </a:t>
            </a:r>
            <a:r>
              <a:rPr lang="en-US" altLang="zh-CN" dirty="0" err="1"/>
              <a:t>endl</a:t>
            </a:r>
            <a:r>
              <a:rPr lang="en-US" altLang="zh-CN" dirty="0"/>
              <a:t>; }</a:t>
            </a:r>
          </a:p>
          <a:p>
            <a:r>
              <a:rPr lang="en-US" altLang="zh-CN" dirty="0"/>
              <a:t>     </a:t>
            </a:r>
            <a:r>
              <a:rPr lang="en-US" altLang="zh-CN" dirty="0" err="1"/>
              <a:t>CMyclass</a:t>
            </a:r>
            <a:r>
              <a:rPr lang="en-US" altLang="zh-CN" dirty="0"/>
              <a:t>(const </a:t>
            </a:r>
            <a:r>
              <a:rPr lang="en-US" altLang="zh-CN" dirty="0" err="1"/>
              <a:t>CMyclass</a:t>
            </a:r>
            <a:r>
              <a:rPr lang="en-US" altLang="zh-CN" dirty="0"/>
              <a:t>&amp; c){</a:t>
            </a:r>
            <a:r>
              <a:rPr lang="en-US" altLang="zh-CN" dirty="0" err="1"/>
              <a:t>i</a:t>
            </a:r>
            <a:r>
              <a:rPr lang="en-US" altLang="zh-CN" dirty="0"/>
              <a:t>=</a:t>
            </a:r>
            <a:r>
              <a:rPr lang="en-US" altLang="zh-CN" dirty="0" err="1"/>
              <a:t>c.i</a:t>
            </a:r>
            <a:r>
              <a:rPr lang="en-US" altLang="zh-CN" dirty="0"/>
              <a:t>; </a:t>
            </a:r>
            <a:r>
              <a:rPr lang="en-US" altLang="zh-CN" dirty="0" err="1"/>
              <a:t>cout</a:t>
            </a:r>
            <a:r>
              <a:rPr lang="en-US" altLang="zh-CN" dirty="0"/>
              <a:t> &lt;&lt;</a:t>
            </a:r>
            <a:r>
              <a:rPr lang="en-US" altLang="zh-CN" dirty="0" err="1"/>
              <a:t>i</a:t>
            </a:r>
            <a:r>
              <a:rPr lang="en-US" altLang="zh-CN" dirty="0"/>
              <a:t>&lt;&lt; " copy constructor" &lt;&lt; </a:t>
            </a:r>
            <a:r>
              <a:rPr lang="en-US" altLang="zh-CN" dirty="0" err="1"/>
              <a:t>endl</a:t>
            </a:r>
            <a:r>
              <a:rPr lang="en-US" altLang="zh-CN" dirty="0"/>
              <a:t>; }</a:t>
            </a:r>
          </a:p>
          <a:p>
            <a:r>
              <a:rPr lang="en-US" altLang="zh-CN" dirty="0"/>
              <a:t>    ~</a:t>
            </a:r>
            <a:r>
              <a:rPr lang="en-US" altLang="zh-CN" dirty="0" err="1"/>
              <a:t>CMyclass</a:t>
            </a:r>
            <a:r>
              <a:rPr lang="en-US" altLang="zh-CN" dirty="0"/>
              <a:t>() { </a:t>
            </a:r>
            <a:r>
              <a:rPr lang="en-US" altLang="zh-CN" dirty="0" err="1"/>
              <a:t>cout</a:t>
            </a:r>
            <a:r>
              <a:rPr lang="en-US" altLang="zh-CN" dirty="0"/>
              <a:t> &lt;&lt;</a:t>
            </a:r>
            <a:r>
              <a:rPr lang="en-US" altLang="zh-CN" dirty="0" err="1"/>
              <a:t>i</a:t>
            </a:r>
            <a:r>
              <a:rPr lang="en-US" altLang="zh-CN" dirty="0"/>
              <a:t>&lt;&lt; " destructor" &lt;&lt; </a:t>
            </a:r>
            <a:r>
              <a:rPr lang="en-US" altLang="zh-CN" dirty="0" err="1"/>
              <a:t>endl</a:t>
            </a:r>
            <a:r>
              <a:rPr lang="en-US" altLang="zh-CN" dirty="0"/>
              <a:t>; }</a:t>
            </a:r>
          </a:p>
          <a:p>
            <a:r>
              <a:rPr lang="en-US" altLang="zh-CN" dirty="0"/>
              <a:t>    void set(</a:t>
            </a:r>
            <a:r>
              <a:rPr lang="en-US" altLang="zh-CN" dirty="0" err="1"/>
              <a:t>int</a:t>
            </a:r>
            <a:r>
              <a:rPr lang="en-US" altLang="zh-CN" dirty="0"/>
              <a:t> i1){</a:t>
            </a:r>
            <a:r>
              <a:rPr lang="en-US" altLang="zh-CN" dirty="0" err="1"/>
              <a:t>i</a:t>
            </a:r>
            <a:r>
              <a:rPr lang="en-US" altLang="zh-CN" dirty="0"/>
              <a:t>=i1;}</a:t>
            </a:r>
          </a:p>
          <a:p>
            <a:r>
              <a:rPr lang="en-US" altLang="zh-CN" dirty="0"/>
              <a:t>};</a:t>
            </a:r>
          </a:p>
          <a:p>
            <a:r>
              <a:rPr lang="en-US" altLang="zh-CN" dirty="0" err="1"/>
              <a:t>CMyclass</a:t>
            </a:r>
            <a:r>
              <a:rPr lang="en-US" altLang="zh-CN" dirty="0"/>
              <a:t> </a:t>
            </a:r>
            <a:r>
              <a:rPr lang="en-US" altLang="zh-CN" dirty="0" err="1"/>
              <a:t>obj</a:t>
            </a:r>
            <a:r>
              <a:rPr lang="en-US" altLang="zh-CN" dirty="0"/>
              <a:t>(1);</a:t>
            </a:r>
          </a:p>
          <a:p>
            <a:r>
              <a:rPr lang="en-US" altLang="zh-CN" dirty="0" err="1"/>
              <a:t>CMyclass</a:t>
            </a:r>
            <a:r>
              <a:rPr lang="en-US" altLang="zh-CN" dirty="0"/>
              <a:t> fun(</a:t>
            </a:r>
            <a:r>
              <a:rPr lang="en-US" altLang="zh-CN" dirty="0" err="1"/>
              <a:t>CMyclass</a:t>
            </a:r>
            <a:r>
              <a:rPr lang="en-US" altLang="zh-CN" dirty="0"/>
              <a:t> </a:t>
            </a:r>
            <a:r>
              <a:rPr lang="en-US" altLang="zh-CN" dirty="0" err="1"/>
              <a:t>sobj</a:t>
            </a:r>
            <a:r>
              <a:rPr lang="en-US" altLang="zh-CN" dirty="0"/>
              <a:t> ) { </a:t>
            </a:r>
            <a:r>
              <a:rPr lang="en-US" altLang="zh-CN" dirty="0" err="1"/>
              <a:t>sobj.set</a:t>
            </a:r>
            <a:r>
              <a:rPr lang="en-US" altLang="zh-CN" dirty="0"/>
              <a:t>(3);return </a:t>
            </a:r>
            <a:r>
              <a:rPr lang="en-US" altLang="zh-CN" dirty="0" err="1"/>
              <a:t>sobj</a:t>
            </a:r>
            <a:r>
              <a:rPr lang="en-US" altLang="zh-CN" dirty="0"/>
              <a:t>;	}</a:t>
            </a:r>
          </a:p>
          <a:p>
            <a:r>
              <a:rPr lang="en-US" altLang="zh-CN" dirty="0"/>
              <a:t>                   //</a:t>
            </a:r>
            <a:r>
              <a:rPr lang="zh-CN" altLang="en-US" dirty="0"/>
              <a:t>函数调用返回时生成临时对象返回</a:t>
            </a:r>
          </a:p>
          <a:p>
            <a:r>
              <a:rPr lang="en-US" altLang="zh-CN" dirty="0" err="1"/>
              <a:t>int</a:t>
            </a:r>
            <a:r>
              <a:rPr lang="en-US" altLang="zh-CN" dirty="0"/>
              <a:t> main(){</a:t>
            </a:r>
          </a:p>
          <a:p>
            <a:r>
              <a:rPr lang="en-US" altLang="zh-CN" dirty="0"/>
              <a:t>    </a:t>
            </a:r>
            <a:r>
              <a:rPr lang="en-US" altLang="zh-CN" dirty="0" err="1"/>
              <a:t>obj.set</a:t>
            </a:r>
            <a:r>
              <a:rPr lang="en-US" altLang="zh-CN" dirty="0"/>
              <a:t>(2);</a:t>
            </a:r>
          </a:p>
          <a:p>
            <a:r>
              <a:rPr lang="en-US" altLang="zh-CN" dirty="0"/>
              <a:t>    </a:t>
            </a:r>
            <a:r>
              <a:rPr lang="en-US" altLang="zh-CN" dirty="0" err="1"/>
              <a:t>obj</a:t>
            </a:r>
            <a:r>
              <a:rPr lang="en-US" altLang="zh-CN" dirty="0"/>
              <a:t> = fun(</a:t>
            </a:r>
            <a:r>
              <a:rPr lang="en-US" altLang="zh-CN" dirty="0" err="1"/>
              <a:t>obj</a:t>
            </a:r>
            <a:r>
              <a:rPr lang="en-US" altLang="zh-CN" dirty="0"/>
              <a:t>);  </a:t>
            </a:r>
          </a:p>
          <a:p>
            <a:r>
              <a:rPr lang="en-US" altLang="zh-CN" dirty="0"/>
              <a:t>}</a:t>
            </a:r>
          </a:p>
          <a:p>
            <a:endParaRPr lang="en-US" altLang="zh-CN" dirty="0"/>
          </a:p>
          <a:p>
            <a:endParaRPr lang="es-E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68</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altLang="zh-CN" dirty="0" smtClean="0">
                <a:ea typeface="宋体" charset="-122"/>
              </a:rPr>
              <a:t>#</a:t>
            </a:r>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r>
              <a:rPr lang="en-US" altLang="zh-CN" dirty="0">
                <a:ea typeface="宋体" charset="-122"/>
              </a:rPr>
              <a:t>class Cylinder</a:t>
            </a:r>
          </a:p>
          <a:p>
            <a:r>
              <a:rPr lang="en-US" altLang="zh-CN" dirty="0">
                <a:ea typeface="宋体" charset="-122"/>
              </a:rPr>
              <a:t>{</a:t>
            </a:r>
          </a:p>
          <a:p>
            <a:r>
              <a:rPr lang="en-US" altLang="zh-CN" dirty="0">
                <a:ea typeface="宋体" charset="-122"/>
              </a:rPr>
              <a:t>public:									</a:t>
            </a:r>
          </a:p>
          <a:p>
            <a:r>
              <a:rPr lang="en-US" altLang="zh-CN" dirty="0">
                <a:ea typeface="宋体" charset="-122"/>
              </a:rPr>
              <a:t>	Cylinder(){};</a:t>
            </a:r>
          </a:p>
          <a:p>
            <a:r>
              <a:rPr lang="en-US" altLang="zh-CN" dirty="0">
                <a:ea typeface="宋体" charset="-122"/>
              </a:rPr>
              <a:t>	Cylinder(double </a:t>
            </a:r>
            <a:r>
              <a:rPr lang="en-US" altLang="zh-CN" dirty="0" err="1">
                <a:ea typeface="宋体" charset="-122"/>
              </a:rPr>
              <a:t>r,double</a:t>
            </a:r>
            <a:r>
              <a:rPr lang="en-US" altLang="zh-CN" dirty="0">
                <a:ea typeface="宋体" charset="-122"/>
              </a:rPr>
              <a:t> h=2)	</a:t>
            </a:r>
          </a:p>
          <a:p>
            <a:r>
              <a:rPr lang="en-US" altLang="zh-CN" dirty="0">
                <a:ea typeface="宋体" charset="-122"/>
              </a:rPr>
              <a:t>	{	radius=r;		height=h;	</a:t>
            </a:r>
          </a:p>
          <a:p>
            <a:r>
              <a:rPr lang="en-US" altLang="zh-CN" dirty="0">
                <a:ea typeface="宋体" charset="-122"/>
              </a:rPr>
              <a:t>		</a:t>
            </a:r>
            <a:r>
              <a:rPr lang="en-US" altLang="zh-CN" dirty="0" err="1">
                <a:ea typeface="宋体" charset="-122"/>
              </a:rPr>
              <a:t>cout</a:t>
            </a:r>
            <a:r>
              <a:rPr lang="en-US" altLang="zh-CN" dirty="0">
                <a:ea typeface="宋体" charset="-122"/>
              </a:rPr>
              <a:t>&lt;&lt;"</a:t>
            </a:r>
            <a:r>
              <a:rPr lang="en-US" altLang="zh-CN" dirty="0" err="1">
                <a:ea typeface="宋体" charset="-122"/>
              </a:rPr>
              <a:t>Costructing</a:t>
            </a:r>
            <a:r>
              <a:rPr lang="en-US" altLang="zh-CN" dirty="0">
                <a:ea typeface="宋体" charset="-122"/>
              </a:rPr>
              <a:t>..."&lt;&lt;radius&lt;&lt;" "&lt;&lt;height&lt;&lt;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	//void </a:t>
            </a:r>
            <a:r>
              <a:rPr lang="en-US" altLang="zh-CN" dirty="0" err="1">
                <a:ea typeface="宋体" charset="-122"/>
              </a:rPr>
              <a:t>setCylinder</a:t>
            </a:r>
            <a:r>
              <a:rPr lang="en-US" altLang="zh-CN" dirty="0">
                <a:ea typeface="宋体" charset="-122"/>
              </a:rPr>
              <a:t>(double </a:t>
            </a:r>
            <a:r>
              <a:rPr lang="en-US" altLang="zh-CN" dirty="0" err="1">
                <a:ea typeface="宋体" charset="-122"/>
              </a:rPr>
              <a:t>r,double</a:t>
            </a:r>
            <a:r>
              <a:rPr lang="en-US" altLang="zh-CN" dirty="0">
                <a:ea typeface="宋体" charset="-122"/>
              </a:rPr>
              <a:t> h);</a:t>
            </a:r>
          </a:p>
          <a:p>
            <a:r>
              <a:rPr lang="en-US" altLang="zh-CN" dirty="0">
                <a:ea typeface="宋体" charset="-122"/>
              </a:rPr>
              <a:t>	//double </a:t>
            </a:r>
            <a:r>
              <a:rPr lang="en-US" altLang="zh-CN" dirty="0" err="1">
                <a:ea typeface="宋体" charset="-122"/>
              </a:rPr>
              <a:t>getRadius</a:t>
            </a:r>
            <a:r>
              <a:rPr lang="en-US" altLang="zh-CN" dirty="0">
                <a:ea typeface="宋体" charset="-122"/>
              </a:rPr>
              <a:t>();				</a:t>
            </a:r>
          </a:p>
          <a:p>
            <a:r>
              <a:rPr lang="en-US" altLang="zh-CN" dirty="0">
                <a:ea typeface="宋体" charset="-122"/>
              </a:rPr>
              <a:t>	//double </a:t>
            </a:r>
            <a:r>
              <a:rPr lang="en-US" altLang="zh-CN" dirty="0" err="1">
                <a:ea typeface="宋体" charset="-122"/>
              </a:rPr>
              <a:t>getHeight</a:t>
            </a:r>
            <a:r>
              <a:rPr lang="en-US" altLang="zh-CN" dirty="0">
                <a:ea typeface="宋体" charset="-122"/>
              </a:rPr>
              <a:t>();				</a:t>
            </a:r>
          </a:p>
          <a:p>
            <a:r>
              <a:rPr lang="en-US" altLang="zh-CN" dirty="0">
                <a:ea typeface="宋体" charset="-122"/>
              </a:rPr>
              <a:t>	//double volume();				</a:t>
            </a:r>
          </a:p>
          <a:p>
            <a:r>
              <a:rPr lang="en-US" altLang="zh-CN" dirty="0">
                <a:ea typeface="宋体" charset="-122"/>
              </a:rPr>
              <a:t>	//double </a:t>
            </a:r>
            <a:r>
              <a:rPr lang="en-US" altLang="zh-CN" dirty="0" err="1">
                <a:ea typeface="宋体" charset="-122"/>
              </a:rPr>
              <a:t>surface_area</a:t>
            </a:r>
            <a:r>
              <a:rPr lang="en-US" altLang="zh-CN" dirty="0">
                <a:ea typeface="宋体" charset="-122"/>
              </a:rPr>
              <a:t>();	</a:t>
            </a:r>
          </a:p>
          <a:p>
            <a:r>
              <a:rPr lang="en-US" altLang="zh-CN" dirty="0">
                <a:ea typeface="宋体" charset="-122"/>
              </a:rPr>
              <a:t>	~Cylinder(){</a:t>
            </a:r>
            <a:r>
              <a:rPr lang="en-US" altLang="zh-CN" dirty="0" err="1">
                <a:ea typeface="宋体" charset="-122"/>
              </a:rPr>
              <a:t>cout</a:t>
            </a:r>
            <a:r>
              <a:rPr lang="en-US" altLang="zh-CN" dirty="0">
                <a:ea typeface="宋体" charset="-122"/>
              </a:rPr>
              <a:t>&lt;&lt;"</a:t>
            </a:r>
            <a:r>
              <a:rPr lang="en-US" altLang="zh-CN" dirty="0" err="1">
                <a:ea typeface="宋体" charset="-122"/>
              </a:rPr>
              <a:t>Distructing</a:t>
            </a:r>
            <a:r>
              <a:rPr lang="en-US" altLang="zh-CN" dirty="0">
                <a:ea typeface="宋体" charset="-122"/>
              </a:rPr>
              <a:t>..."&lt;&lt;radius&lt;&lt;" "&lt;&lt;height&lt;&lt;</a:t>
            </a:r>
            <a:r>
              <a:rPr lang="en-US" altLang="zh-CN" dirty="0" err="1">
                <a:ea typeface="宋体" charset="-122"/>
              </a:rPr>
              <a:t>endl</a:t>
            </a:r>
            <a:r>
              <a:rPr lang="en-US" altLang="zh-CN" dirty="0">
                <a:ea typeface="宋体" charset="-122"/>
              </a:rPr>
              <a:t>;}</a:t>
            </a:r>
          </a:p>
          <a:p>
            <a:r>
              <a:rPr lang="en-US" altLang="zh-CN" dirty="0">
                <a:ea typeface="宋体" charset="-122"/>
              </a:rPr>
              <a:t>private:							</a:t>
            </a:r>
          </a:p>
          <a:p>
            <a:r>
              <a:rPr lang="en-US" altLang="zh-CN" dirty="0">
                <a:ea typeface="宋体" charset="-122"/>
              </a:rPr>
              <a:t>	double radius;						</a:t>
            </a:r>
          </a:p>
          <a:p>
            <a:r>
              <a:rPr lang="en-US" altLang="zh-CN" dirty="0">
                <a:ea typeface="宋体" charset="-122"/>
              </a:rPr>
              <a:t>	double height;					};</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Cylinder c1(1,1),c2(2,2),c3(3,3);</a:t>
            </a:r>
          </a:p>
          <a:p>
            <a:r>
              <a:rPr lang="en-US" altLang="zh-CN" dirty="0">
                <a:ea typeface="宋体" charset="-122"/>
              </a:rPr>
              <a:t>	return 1;</a:t>
            </a:r>
          </a:p>
          <a:p>
            <a:r>
              <a:rPr lang="en-US" altLang="zh-CN" dirty="0">
                <a:ea typeface="宋体" charset="-122"/>
              </a:rPr>
              <a:t>}</a:t>
            </a:r>
          </a:p>
          <a:p>
            <a:endParaRPr lang="en-US" altLang="zh-CN" dirty="0">
              <a:ea typeface="宋体" charset="-122"/>
            </a:endParaRPr>
          </a:p>
          <a:p>
            <a:r>
              <a:rPr lang="zh-CN" altLang="en-US" dirty="0">
                <a:ea typeface="宋体" charset="-122"/>
              </a:rPr>
              <a:t>输出结果为：</a:t>
            </a:r>
            <a:endParaRPr lang="en-US" altLang="zh-CN" dirty="0">
              <a:ea typeface="宋体" charset="-122"/>
            </a:endParaRPr>
          </a:p>
          <a:p>
            <a:r>
              <a:rPr lang="en-US" altLang="zh-CN" dirty="0" err="1">
                <a:ea typeface="宋体" charset="-122"/>
              </a:rPr>
              <a:t>Costructing</a:t>
            </a:r>
            <a:r>
              <a:rPr lang="en-US" altLang="zh-CN" dirty="0">
                <a:ea typeface="宋体" charset="-122"/>
              </a:rPr>
              <a:t>...1 1</a:t>
            </a:r>
          </a:p>
          <a:p>
            <a:r>
              <a:rPr lang="en-US" altLang="zh-CN" dirty="0" err="1">
                <a:ea typeface="宋体" charset="-122"/>
              </a:rPr>
              <a:t>Costructing</a:t>
            </a:r>
            <a:r>
              <a:rPr lang="en-US" altLang="zh-CN" dirty="0">
                <a:ea typeface="宋体" charset="-122"/>
              </a:rPr>
              <a:t>...2 2</a:t>
            </a:r>
          </a:p>
          <a:p>
            <a:r>
              <a:rPr lang="en-US" altLang="zh-CN" dirty="0" err="1">
                <a:ea typeface="宋体" charset="-122"/>
              </a:rPr>
              <a:t>Costructing</a:t>
            </a:r>
            <a:r>
              <a:rPr lang="en-US" altLang="zh-CN" dirty="0">
                <a:ea typeface="宋体" charset="-122"/>
              </a:rPr>
              <a:t>...3 3</a:t>
            </a:r>
          </a:p>
          <a:p>
            <a:r>
              <a:rPr lang="en-US" altLang="zh-CN" dirty="0" err="1">
                <a:ea typeface="宋体" charset="-122"/>
              </a:rPr>
              <a:t>Distructing</a:t>
            </a:r>
            <a:r>
              <a:rPr lang="en-US" altLang="zh-CN" dirty="0">
                <a:ea typeface="宋体" charset="-122"/>
              </a:rPr>
              <a:t>...3 3</a:t>
            </a:r>
          </a:p>
          <a:p>
            <a:r>
              <a:rPr lang="en-US" altLang="zh-CN" dirty="0" err="1">
                <a:ea typeface="宋体" charset="-122"/>
              </a:rPr>
              <a:t>Distructing</a:t>
            </a:r>
            <a:r>
              <a:rPr lang="en-US" altLang="zh-CN" dirty="0">
                <a:ea typeface="宋体" charset="-122"/>
              </a:rPr>
              <a:t>...2 2</a:t>
            </a:r>
          </a:p>
          <a:p>
            <a:r>
              <a:rPr lang="en-US" altLang="zh-CN" dirty="0" err="1">
                <a:ea typeface="宋体" charset="-122"/>
              </a:rPr>
              <a:t>Distructing</a:t>
            </a:r>
            <a:r>
              <a:rPr lang="en-US" altLang="zh-CN" dirty="0">
                <a:ea typeface="宋体" charset="-122"/>
              </a:rPr>
              <a:t>...1 1</a:t>
            </a:r>
          </a:p>
          <a:p>
            <a:endParaRPr lang="zh-CN" altLang="en-US"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69</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70</a:t>
            </a:fld>
            <a:endParaRPr lang="en-US" altLang="zh-CN"/>
          </a:p>
        </p:txBody>
      </p:sp>
    </p:spTree>
    <p:extLst>
      <p:ext uri="{BB962C8B-B14F-4D97-AF65-F5344CB8AC3E}">
        <p14:creationId xmlns:p14="http://schemas.microsoft.com/office/powerpoint/2010/main" val="51452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71</a:t>
            </a:fld>
            <a:endParaRPr lang="en-US" altLang="zh-CN"/>
          </a:p>
        </p:txBody>
      </p:sp>
    </p:spTree>
    <p:extLst>
      <p:ext uri="{BB962C8B-B14F-4D97-AF65-F5344CB8AC3E}">
        <p14:creationId xmlns:p14="http://schemas.microsoft.com/office/powerpoint/2010/main" val="30078852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73</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74</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75</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76</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0000"/>
                </a:solidFill>
                <a:latin typeface="Times New Roman" pitchFamily="18" charset="0"/>
              </a:rPr>
              <a:t>完整</a:t>
            </a:r>
            <a:r>
              <a:rPr lang="zh-CN" altLang="en-US" sz="1200" dirty="0">
                <a:solidFill>
                  <a:srgbClr val="000000"/>
                </a:solidFill>
                <a:latin typeface="Times New Roman" pitchFamily="18" charset="0"/>
              </a:rPr>
              <a:t>的程序：</a:t>
            </a: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#include &lt;</a:t>
            </a:r>
            <a:r>
              <a:rPr lang="en-US" altLang="zh-CN" sz="1200" dirty="0" err="1">
                <a:solidFill>
                  <a:srgbClr val="000000"/>
                </a:solidFill>
                <a:latin typeface="Times New Roman" pitchFamily="18" charset="0"/>
              </a:rPr>
              <a:t>iostream</a:t>
            </a:r>
            <a:r>
              <a:rPr lang="en-US" altLang="zh-CN" sz="1200" dirty="0">
                <a:solidFill>
                  <a:srgbClr val="000000"/>
                </a:solidFill>
                <a:latin typeface="Times New Roman" pitchFamily="18" charset="0"/>
              </a:rPr>
              <a:t>&gt;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using namespace std;</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class A</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private: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t>
            </a:r>
            <a:r>
              <a:rPr lang="en-US" altLang="zh-CN" sz="1200" dirty="0" err="1">
                <a:solidFill>
                  <a:srgbClr val="000000"/>
                </a:solidFill>
                <a:latin typeface="Times New Roman" pitchFamily="18" charset="0"/>
              </a:rPr>
              <a:t>int</a:t>
            </a:r>
            <a:r>
              <a:rPr lang="en-US" altLang="zh-CN" sz="1200" dirty="0">
                <a:solidFill>
                  <a:srgbClr val="000000"/>
                </a:solidFill>
                <a:latin typeface="Times New Roman" pitchFamily="18" charset="0"/>
              </a:rPr>
              <a:t> x;</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A():x(0){</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&lt;&lt;"A0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a:t>
            </a:r>
            <a:r>
              <a:rPr lang="en-US" altLang="zh-CN" sz="1200" dirty="0" err="1">
                <a:solidFill>
                  <a:srgbClr val="000000"/>
                </a:solidFill>
                <a:latin typeface="Times New Roman" pitchFamily="18" charset="0"/>
              </a:rPr>
              <a:t>int</a:t>
            </a:r>
            <a:r>
              <a:rPr lang="en-US" altLang="zh-CN" sz="1200" dirty="0">
                <a:solidFill>
                  <a:srgbClr val="000000"/>
                </a:solidFill>
                <a:latin typeface="Times New Roman" pitchFamily="18" charset="0"/>
              </a:rPr>
              <a:t> x1):x(x1){</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&lt;&lt;"A1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A(A&amp; a){x=</a:t>
            </a:r>
            <a:r>
              <a:rPr lang="en-US" altLang="zh-CN" sz="1200" dirty="0" err="1">
                <a:solidFill>
                  <a:srgbClr val="000000"/>
                </a:solidFill>
                <a:latin typeface="Times New Roman" pitchFamily="18" charset="0"/>
              </a:rPr>
              <a:t>a.x;cout</a:t>
            </a:r>
            <a:r>
              <a:rPr lang="en-US" altLang="zh-CN" sz="1200" dirty="0">
                <a:solidFill>
                  <a:srgbClr val="000000"/>
                </a:solidFill>
                <a:latin typeface="Times New Roman" pitchFamily="18" charset="0"/>
              </a:rPr>
              <a:t>&lt;&lt;"A copy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&lt;&lt;x&lt;&lt;",A destructor"&lt;&lt;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class B</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private: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string name;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 a1;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B():name("Java"){</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&lt;&lt;"B0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B(string </a:t>
            </a:r>
            <a:r>
              <a:rPr lang="en-US" altLang="zh-CN" sz="1200" dirty="0" err="1">
                <a:solidFill>
                  <a:srgbClr val="000000"/>
                </a:solidFill>
                <a:latin typeface="Times New Roman" pitchFamily="18" charset="0"/>
              </a:rPr>
              <a:t>s,A</a:t>
            </a:r>
            <a:r>
              <a:rPr lang="en-US" altLang="zh-CN" sz="1200" dirty="0">
                <a:solidFill>
                  <a:srgbClr val="000000"/>
                </a:solidFill>
                <a:latin typeface="Times New Roman" pitchFamily="18" charset="0"/>
              </a:rPr>
              <a:t> a):name(s),a1(a){</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&lt;&lt;"B1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B(string </a:t>
            </a:r>
            <a:r>
              <a:rPr lang="en-US" altLang="zh-CN" sz="1200" dirty="0" err="1">
                <a:solidFill>
                  <a:srgbClr val="000000"/>
                </a:solidFill>
                <a:latin typeface="Times New Roman" pitchFamily="18" charset="0"/>
              </a:rPr>
              <a:t>s,int</a:t>
            </a:r>
            <a:r>
              <a:rPr lang="en-US" altLang="zh-CN" sz="1200" dirty="0">
                <a:solidFill>
                  <a:srgbClr val="000000"/>
                </a:solidFill>
                <a:latin typeface="Times New Roman" pitchFamily="18" charset="0"/>
              </a:rPr>
              <a:t> x):name(s),a1(x){</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&lt;&lt;"B2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 destructor"&lt;&lt;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0000"/>
                </a:solidFill>
                <a:latin typeface="Times New Roman" pitchFamily="18" charset="0"/>
              </a:rPr>
              <a:t>int</a:t>
            </a:r>
            <a:r>
              <a:rPr lang="en-US" altLang="zh-CN" sz="1200" dirty="0">
                <a:solidFill>
                  <a:srgbClr val="000000"/>
                </a:solidFill>
                <a:latin typeface="Times New Roman" pitchFamily="18" charset="0"/>
              </a:rPr>
              <a:t> main()</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 b1;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 </a:t>
            </a:r>
            <a:r>
              <a:rPr lang="en-US" altLang="zh-CN" sz="1200" dirty="0" err="1">
                <a:solidFill>
                  <a:srgbClr val="000000"/>
                </a:solidFill>
                <a:latin typeface="Times New Roman" pitchFamily="18" charset="0"/>
              </a:rPr>
              <a:t>a</a:t>
            </a:r>
            <a:r>
              <a:rPr lang="en-US" altLang="zh-CN" sz="1200" dirty="0">
                <a:solidFill>
                  <a:srgbClr val="000000"/>
                </a:solidFill>
                <a:latin typeface="Times New Roman" pitchFamily="18" charset="0"/>
              </a:rPr>
              <a:t>(10);B b2("</a:t>
            </a:r>
            <a:r>
              <a:rPr lang="en-US" altLang="zh-CN" sz="1200" dirty="0" err="1">
                <a:solidFill>
                  <a:srgbClr val="000000"/>
                </a:solidFill>
                <a:latin typeface="Times New Roman" pitchFamily="18" charset="0"/>
              </a:rPr>
              <a:t>c++</a:t>
            </a:r>
            <a:r>
              <a:rPr lang="en-US" altLang="zh-CN" sz="1200" dirty="0">
                <a:solidFill>
                  <a:srgbClr val="000000"/>
                </a:solidFill>
                <a:latin typeface="Times New Roman" pitchFamily="18" charset="0"/>
              </a:rPr>
              <a:t>",a);</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 b3("c",20);</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sz="1200" dirty="0">
                <a:solidFill>
                  <a:srgbClr val="000000"/>
                </a:solidFill>
                <a:latin typeface="Times New Roman" pitchFamily="18" charset="0"/>
              </a:rPr>
              <a:t>B b1;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rPr>
              <a:t>运行结果：</a:t>
            </a:r>
            <a:r>
              <a:rPr lang="es-ES" altLang="zh-CN" sz="1200" dirty="0">
                <a:solidFill>
                  <a:srgbClr val="000000"/>
                </a:solidFill>
                <a:latin typeface="Times New Roman" pitchFamily="18" charset="0"/>
              </a:rPr>
              <a:t>A0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B0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0,A destructor</a:t>
            </a: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2. A </a:t>
            </a:r>
            <a:r>
              <a:rPr lang="en-US" altLang="zh-CN" sz="1200" dirty="0" err="1">
                <a:solidFill>
                  <a:srgbClr val="000000"/>
                </a:solidFill>
                <a:latin typeface="Times New Roman" pitchFamily="18" charset="0"/>
              </a:rPr>
              <a:t>a</a:t>
            </a:r>
            <a:r>
              <a:rPr lang="en-US" altLang="zh-CN" sz="1200" dirty="0">
                <a:solidFill>
                  <a:srgbClr val="000000"/>
                </a:solidFill>
                <a:latin typeface="Times New Roman" pitchFamily="18" charset="0"/>
              </a:rPr>
              <a:t>(10);B b2("</a:t>
            </a:r>
            <a:r>
              <a:rPr lang="en-US" altLang="zh-CN" sz="1200" dirty="0" err="1">
                <a:solidFill>
                  <a:srgbClr val="000000"/>
                </a:solidFill>
                <a:latin typeface="Times New Roman" pitchFamily="18" charset="0"/>
              </a:rPr>
              <a:t>c++</a:t>
            </a:r>
            <a:r>
              <a:rPr lang="en-US" altLang="zh-CN" sz="1200" dirty="0">
                <a:solidFill>
                  <a:srgbClr val="000000"/>
                </a:solidFill>
                <a:latin typeface="Times New Roman" pitchFamily="18" charset="0"/>
              </a:rPr>
              <a:t>",a);</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rPr>
              <a:t>运行结果：</a:t>
            </a:r>
            <a:r>
              <a:rPr lang="es-ES" altLang="zh-CN" sz="1200" dirty="0">
                <a:solidFill>
                  <a:srgbClr val="000000"/>
                </a:solidFill>
                <a:latin typeface="Times New Roman" pitchFamily="18" charset="0"/>
              </a:rPr>
              <a:t>A1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A copy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A copy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B1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10,A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a:t>
            </a:r>
            <a:r>
              <a:rPr lang="es-ES" altLang="zh-CN" sz="1200" baseline="0" dirty="0">
                <a:solidFill>
                  <a:srgbClr val="000000"/>
                </a:solidFill>
                <a:latin typeface="Times New Roman" pitchFamily="18" charset="0"/>
              </a:rPr>
              <a:t> </a:t>
            </a:r>
            <a:r>
              <a:rPr lang="es-ES" altLang="zh-CN" sz="1200" dirty="0">
                <a:solidFill>
                  <a:srgbClr val="000000"/>
                </a:solidFill>
                <a:latin typeface="Times New Roman" pitchFamily="18" charset="0"/>
              </a:rPr>
              <a:t>10,A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10,A destructor</a:t>
            </a: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3. B b3("c",20);</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rPr>
              <a:t>运行结果：</a:t>
            </a:r>
            <a:r>
              <a:rPr lang="es-ES" altLang="zh-CN" sz="1200" dirty="0">
                <a:solidFill>
                  <a:srgbClr val="000000"/>
                </a:solidFill>
                <a:latin typeface="Times New Roman" pitchFamily="18" charset="0"/>
              </a:rPr>
              <a:t>A0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B2 constructor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B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          20,A destructor</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s-E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s-E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s-E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rPr>
              <a:t>加上拷贝构造方法、类</a:t>
            </a:r>
            <a:r>
              <a:rPr lang="en-US" altLang="zh-CN" sz="1200" dirty="0">
                <a:solidFill>
                  <a:srgbClr val="000000"/>
                </a:solidFill>
                <a:latin typeface="Times New Roman" pitchFamily="18" charset="0"/>
              </a:rPr>
              <a:t>C</a:t>
            </a:r>
            <a:r>
              <a:rPr lang="zh-CN" altLang="en-US" sz="1200" dirty="0">
                <a:solidFill>
                  <a:srgbClr val="000000"/>
                </a:solidFill>
                <a:latin typeface="Times New Roman" pitchFamily="18" charset="0"/>
              </a:rPr>
              <a:t>后的完整程序：</a:t>
            </a: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#include &lt;iostream&gt;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#include &lt;</a:t>
            </a:r>
            <a:r>
              <a:rPr lang="en-US" altLang="zh-CN" dirty="0" err="1"/>
              <a:t>iomanip</a:t>
            </a:r>
            <a:r>
              <a:rPr lang="en-US" altLang="zh-CN" dirty="0"/>
              <a:t>&gt;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using namespace std;</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class A</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private: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int x;</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A():x(0){</a:t>
            </a:r>
            <a:r>
              <a:rPr lang="en-US" altLang="zh-CN" dirty="0" err="1"/>
              <a:t>cout</a:t>
            </a:r>
            <a:r>
              <a:rPr lang="en-US" altLang="zh-CN" dirty="0"/>
              <a:t>&lt;&lt;"A0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A(int x1):x(x1){</a:t>
            </a:r>
            <a:r>
              <a:rPr lang="en-US" altLang="zh-CN" dirty="0" err="1"/>
              <a:t>cout</a:t>
            </a:r>
            <a:r>
              <a:rPr lang="en-US" altLang="zh-CN" dirty="0"/>
              <a:t>&lt;&lt;"A1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A(A&amp; a){x=</a:t>
            </a:r>
            <a:r>
              <a:rPr lang="en-US" altLang="zh-CN" dirty="0" err="1"/>
              <a:t>a.x;cout</a:t>
            </a:r>
            <a:r>
              <a:rPr lang="en-US" altLang="zh-CN" dirty="0"/>
              <a:t>&lt;&lt;"A copy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a:t>
            </a:r>
            <a:r>
              <a:rPr lang="en-US" altLang="zh-CN" dirty="0" err="1"/>
              <a:t>cout</a:t>
            </a:r>
            <a:r>
              <a:rPr lang="en-US" altLang="zh-CN" dirty="0"/>
              <a:t>&lt;&lt;x&lt;&lt;",A destructor"&lt;&lt;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class 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private: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int y;</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C():y(0){</a:t>
            </a:r>
            <a:r>
              <a:rPr lang="en-US" altLang="zh-CN" dirty="0" err="1"/>
              <a:t>cout</a:t>
            </a:r>
            <a:r>
              <a:rPr lang="en-US" altLang="zh-CN" dirty="0"/>
              <a:t>&lt;&lt;"C0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C(int y1):y(y1){</a:t>
            </a:r>
            <a:r>
              <a:rPr lang="en-US" altLang="zh-CN" dirty="0" err="1"/>
              <a:t>cout</a:t>
            </a:r>
            <a:r>
              <a:rPr lang="en-US" altLang="zh-CN" dirty="0"/>
              <a:t>&lt;&lt;"C1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C(C&amp; a){y=</a:t>
            </a:r>
            <a:r>
              <a:rPr lang="en-US" altLang="zh-CN" dirty="0" err="1"/>
              <a:t>a.y;cout</a:t>
            </a:r>
            <a:r>
              <a:rPr lang="en-US" altLang="zh-CN" dirty="0"/>
              <a:t>&lt;&lt;"C copy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~C(){</a:t>
            </a:r>
            <a:r>
              <a:rPr lang="en-US" altLang="zh-CN" dirty="0" err="1"/>
              <a:t>cout</a:t>
            </a:r>
            <a:r>
              <a:rPr lang="en-US" altLang="zh-CN" dirty="0"/>
              <a:t>&lt;&lt;y&lt;&lt;",C destructor"&lt;&lt;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class B</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private: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C c1;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string name;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 a1;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B():name("Java"){</a:t>
            </a:r>
            <a:r>
              <a:rPr lang="en-US" altLang="zh-CN" dirty="0" err="1"/>
              <a:t>cout</a:t>
            </a:r>
            <a:r>
              <a:rPr lang="en-US" altLang="zh-CN" dirty="0"/>
              <a:t>&lt;&lt;"B0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B(string </a:t>
            </a:r>
            <a:r>
              <a:rPr lang="en-US" altLang="zh-CN" dirty="0" err="1"/>
              <a:t>s,A</a:t>
            </a:r>
            <a:r>
              <a:rPr lang="en-US" altLang="zh-CN" dirty="0"/>
              <a:t> </a:t>
            </a:r>
            <a:r>
              <a:rPr lang="en-US" altLang="zh-CN" dirty="0" err="1"/>
              <a:t>a,C</a:t>
            </a:r>
            <a:r>
              <a:rPr lang="en-US" altLang="zh-CN" dirty="0"/>
              <a:t> c):name(s),a1(a),c1(c){</a:t>
            </a:r>
            <a:r>
              <a:rPr lang="en-US" altLang="zh-CN" dirty="0" err="1"/>
              <a:t>cout</a:t>
            </a:r>
            <a:r>
              <a:rPr lang="en-US" altLang="zh-CN" dirty="0"/>
              <a:t>&lt;&lt;"B1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B(string </a:t>
            </a:r>
            <a:r>
              <a:rPr lang="en-US" altLang="zh-CN" dirty="0" err="1"/>
              <a:t>s,int</a:t>
            </a:r>
            <a:r>
              <a:rPr lang="en-US" altLang="zh-CN" dirty="0"/>
              <a:t> </a:t>
            </a:r>
            <a:r>
              <a:rPr lang="en-US" altLang="zh-CN" dirty="0" err="1"/>
              <a:t>x,int</a:t>
            </a:r>
            <a:r>
              <a:rPr lang="en-US" altLang="zh-CN" dirty="0"/>
              <a:t> y):name(s),a1(x),c1(y){</a:t>
            </a:r>
            <a:r>
              <a:rPr lang="en-US" altLang="zh-CN" dirty="0" err="1"/>
              <a:t>cout</a:t>
            </a:r>
            <a:r>
              <a:rPr lang="en-US" altLang="zh-CN" dirty="0"/>
              <a:t>&lt;&lt;"B2 constructor"&lt;&lt;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a:t>
            </a:r>
            <a:r>
              <a:rPr lang="en-US" altLang="zh-CN" dirty="0" err="1"/>
              <a:t>cout</a:t>
            </a:r>
            <a:r>
              <a:rPr lang="en-US" altLang="zh-CN" dirty="0"/>
              <a:t>&lt;&lt;"B destructor"&lt;&lt;</a:t>
            </a:r>
            <a:r>
              <a:rPr lang="en-US" altLang="zh-CN" dirty="0" err="1"/>
              <a:t>endl</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int main()</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 b1;</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//A a(10);C c(15);B b2("</a:t>
            </a:r>
            <a:r>
              <a:rPr lang="en-US" altLang="zh-CN" dirty="0" err="1"/>
              <a:t>c++</a:t>
            </a:r>
            <a:r>
              <a:rPr lang="en-US" altLang="zh-CN" dirty="0"/>
              <a:t>",</a:t>
            </a:r>
            <a:r>
              <a:rPr lang="en-US" altLang="zh-CN" dirty="0" err="1"/>
              <a:t>a,c</a:t>
            </a:r>
            <a:r>
              <a:rPr lang="en-US" altLang="zh-CN" dirty="0"/>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   B b3("c",20,25);</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77</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0000"/>
                </a:solidFill>
                <a:latin typeface="Times New Roman" pitchFamily="18" charset="0"/>
              </a:rPr>
              <a:t>完整</a:t>
            </a:r>
            <a:r>
              <a:rPr lang="zh-CN" altLang="en-US" sz="1200" dirty="0">
                <a:solidFill>
                  <a:srgbClr val="000000"/>
                </a:solidFill>
                <a:latin typeface="Times New Roman" pitchFamily="18" charset="0"/>
              </a:rPr>
              <a:t>的程序：</a:t>
            </a: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#include &lt;iostream&gt;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using namespace std;</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class A{</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A(int </a:t>
            </a:r>
            <a:r>
              <a:rPr lang="en-US" altLang="zh-CN" sz="1200" dirty="0" err="1">
                <a:solidFill>
                  <a:srgbClr val="000000"/>
                </a:solidFill>
                <a:latin typeface="Times New Roman" pitchFamily="18" charset="0"/>
              </a:rPr>
              <a:t>i</a:t>
            </a:r>
            <a:r>
              <a:rPr lang="en-US" altLang="zh-CN" sz="1200" dirty="0">
                <a:solidFill>
                  <a:srgbClr val="000000"/>
                </a:solidFill>
                <a:latin typeface="Times New Roman" pitchFamily="18" charset="0"/>
              </a:rPr>
              <a:t>){</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&lt;&lt;"A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&lt;&lt;"A Destructor"&lt;&lt;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class B{</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B(int </a:t>
            </a:r>
            <a:r>
              <a:rPr lang="en-US" altLang="zh-CN" sz="1200" dirty="0" err="1">
                <a:solidFill>
                  <a:srgbClr val="000000"/>
                </a:solidFill>
                <a:latin typeface="Times New Roman" pitchFamily="18" charset="0"/>
              </a:rPr>
              <a:t>i</a:t>
            </a:r>
            <a:r>
              <a:rPr lang="en-US" altLang="zh-CN" sz="1200" dirty="0">
                <a:solidFill>
                  <a:srgbClr val="000000"/>
                </a:solidFill>
                <a:latin typeface="Times New Roman" pitchFamily="18" charset="0"/>
              </a:rPr>
              <a:t>){</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&lt;&lt;"B Destructor"&lt;&lt;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class Sample{</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A </a:t>
            </a:r>
            <a:r>
              <a:rPr lang="en-US" altLang="zh-CN" sz="1200" dirty="0" err="1">
                <a:solidFill>
                  <a:srgbClr val="000000"/>
                </a:solidFill>
                <a:latin typeface="Times New Roman" pitchFamily="18" charset="0"/>
              </a:rPr>
              <a:t>a</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B </a:t>
            </a:r>
            <a:r>
              <a:rPr lang="en-US" altLang="zh-CN" sz="1200" dirty="0" err="1">
                <a:solidFill>
                  <a:srgbClr val="000000"/>
                </a:solidFill>
                <a:latin typeface="Times New Roman" pitchFamily="18" charset="0"/>
              </a:rPr>
              <a:t>b</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public:</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Sample():b(20),a(10){</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&lt;&lt;"Sample Constructor"&lt;&lt;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~Sample(){</a:t>
            </a:r>
            <a:r>
              <a:rPr lang="en-US" altLang="zh-CN" sz="1200" dirty="0" err="1">
                <a:solidFill>
                  <a:srgbClr val="000000"/>
                </a:solidFill>
                <a:latin typeface="Times New Roman" pitchFamily="18" charset="0"/>
              </a:rPr>
              <a:t>cout</a:t>
            </a:r>
            <a:r>
              <a:rPr lang="en-US" altLang="zh-CN" sz="1200" dirty="0">
                <a:solidFill>
                  <a:srgbClr val="000000"/>
                </a:solidFill>
                <a:latin typeface="Times New Roman" pitchFamily="18" charset="0"/>
              </a:rPr>
              <a:t>&lt;&lt;"Sample Destructor"&lt;&lt;</a:t>
            </a:r>
            <a:r>
              <a:rPr lang="en-US" altLang="zh-CN" sz="1200" dirty="0" err="1">
                <a:solidFill>
                  <a:srgbClr val="000000"/>
                </a:solidFill>
                <a:latin typeface="Times New Roman" pitchFamily="18" charset="0"/>
              </a:rPr>
              <a:t>endl</a:t>
            </a: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int main(){</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  Sample s;</a:t>
            </a:r>
          </a:p>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rPr>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78</a:t>
            </a:fld>
            <a:endParaRPr lang="en-US" altLang="zh-CN"/>
          </a:p>
        </p:txBody>
      </p:sp>
    </p:spTree>
    <p:extLst>
      <p:ext uri="{BB962C8B-B14F-4D97-AF65-F5344CB8AC3E}">
        <p14:creationId xmlns:p14="http://schemas.microsoft.com/office/powerpoint/2010/main" val="1875412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lnSpc>
                <a:spcPct val="80000"/>
              </a:lnSpc>
            </a:pPr>
            <a:r>
              <a:rPr lang="zh-CN" altLang="en-US" sz="1200" dirty="0" smtClean="0">
                <a:ea typeface="宋体" charset="-122"/>
              </a:rPr>
              <a:t>程序</a:t>
            </a:r>
            <a:r>
              <a:rPr lang="zh-CN" altLang="en-US" sz="1200" dirty="0">
                <a:ea typeface="宋体" charset="-122"/>
              </a:rPr>
              <a:t>包含有两个类，一个是日期类</a:t>
            </a:r>
            <a:r>
              <a:rPr lang="en-US" altLang="zh-CN" sz="1200" dirty="0" err="1">
                <a:ea typeface="宋体" charset="-122"/>
              </a:rPr>
              <a:t>Cdate</a:t>
            </a:r>
            <a:r>
              <a:rPr lang="zh-CN" altLang="en-US" sz="1200" dirty="0">
                <a:ea typeface="宋体" charset="-122"/>
              </a:rPr>
              <a:t>，一个是软件类</a:t>
            </a:r>
            <a:r>
              <a:rPr lang="en-US" altLang="zh-CN" sz="1200" dirty="0">
                <a:ea typeface="宋体" charset="-122"/>
              </a:rPr>
              <a:t>Software</a:t>
            </a:r>
            <a:r>
              <a:rPr lang="zh-CN" altLang="en-US" sz="1200" dirty="0">
                <a:ea typeface="宋体" charset="-122"/>
              </a:rPr>
              <a:t>，我们把它放到</a:t>
            </a:r>
            <a:r>
              <a:rPr lang="en-US" altLang="zh-CN" sz="1200" dirty="0" err="1">
                <a:ea typeface="宋体" charset="-122"/>
              </a:rPr>
              <a:t>codeblocks</a:t>
            </a:r>
            <a:r>
              <a:rPr lang="zh-CN" altLang="en-US" sz="1200" dirty="0">
                <a:ea typeface="宋体" charset="-122"/>
              </a:rPr>
              <a:t>里面补充完整，然后用多种方式创建该复合类的对象，看看子对象是如何被构造的。</a:t>
            </a:r>
            <a:endParaRPr lang="en-US" altLang="zh-CN" sz="1200" dirty="0">
              <a:ea typeface="宋体" charset="-122"/>
            </a:endParaRPr>
          </a:p>
          <a:p>
            <a:pPr>
              <a:lnSpc>
                <a:spcPct val="80000"/>
              </a:lnSpc>
            </a:pPr>
            <a:r>
              <a:rPr lang="en-US" altLang="zh-CN" sz="1200" dirty="0">
                <a:ea typeface="宋体" charset="-122"/>
              </a:rPr>
              <a:t>class </a:t>
            </a:r>
            <a:r>
              <a:rPr lang="en-US" altLang="zh-CN" sz="1200" dirty="0" err="1">
                <a:ea typeface="宋体" charset="-122"/>
              </a:rPr>
              <a:t>CDate</a:t>
            </a:r>
            <a:endParaRPr lang="en-US" altLang="zh-CN" sz="1200" dirty="0">
              <a:ea typeface="宋体" charset="-122"/>
            </a:endParaRPr>
          </a:p>
          <a:p>
            <a:pPr>
              <a:lnSpc>
                <a:spcPct val="80000"/>
              </a:lnSpc>
            </a:pPr>
            <a:r>
              <a:rPr lang="en-US" altLang="zh-CN" sz="1200" dirty="0">
                <a:ea typeface="宋体" charset="-122"/>
              </a:rPr>
              <a:t>{  private: int year, month, day;</a:t>
            </a:r>
          </a:p>
          <a:p>
            <a:pPr>
              <a:lnSpc>
                <a:spcPct val="80000"/>
              </a:lnSpc>
            </a:pPr>
            <a:r>
              <a:rPr lang="en-US" altLang="zh-CN" sz="1200" dirty="0">
                <a:ea typeface="宋体" charset="-122"/>
              </a:rPr>
              <a:t>   public:  </a:t>
            </a:r>
            <a:r>
              <a:rPr lang="en-US" altLang="zh-CN" sz="1200" dirty="0" err="1">
                <a:ea typeface="宋体" charset="-122"/>
              </a:rPr>
              <a:t>CDate</a:t>
            </a:r>
            <a:r>
              <a:rPr lang="en-US" altLang="zh-CN" sz="1200" dirty="0">
                <a:ea typeface="宋体" charset="-122"/>
              </a:rPr>
              <a:t>();</a:t>
            </a:r>
          </a:p>
          <a:p>
            <a:pPr>
              <a:lnSpc>
                <a:spcPct val="80000"/>
              </a:lnSpc>
            </a:pPr>
            <a:r>
              <a:rPr lang="en-US" altLang="zh-CN" sz="1200" dirty="0">
                <a:ea typeface="宋体" charset="-122"/>
              </a:rPr>
              <a:t>   </a:t>
            </a:r>
            <a:r>
              <a:rPr lang="en-US" altLang="zh-CN" sz="1200" dirty="0" err="1">
                <a:ea typeface="宋体" charset="-122"/>
              </a:rPr>
              <a:t>CDate</a:t>
            </a:r>
            <a:r>
              <a:rPr lang="en-US" altLang="zh-CN" sz="1200" dirty="0">
                <a:ea typeface="宋体" charset="-122"/>
              </a:rPr>
              <a:t>(int y, int m, int d);</a:t>
            </a:r>
          </a:p>
          <a:p>
            <a:pPr>
              <a:lnSpc>
                <a:spcPct val="80000"/>
              </a:lnSpc>
            </a:pPr>
            <a:r>
              <a:rPr lang="en-US" altLang="zh-CN" sz="1200" dirty="0">
                <a:ea typeface="宋体" charset="-122"/>
              </a:rPr>
              <a:t>   </a:t>
            </a:r>
            <a:r>
              <a:rPr lang="en-US" altLang="zh-CN" sz="1200" dirty="0" err="1">
                <a:ea typeface="宋体" charset="-122"/>
              </a:rPr>
              <a:t>CDate</a:t>
            </a:r>
            <a:r>
              <a:rPr lang="en-US" altLang="zh-CN" sz="1200" dirty="0">
                <a:ea typeface="宋体" charset="-122"/>
              </a:rPr>
              <a:t>(</a:t>
            </a:r>
            <a:r>
              <a:rPr lang="en-US" altLang="zh-CN" sz="1200" dirty="0" err="1">
                <a:ea typeface="宋体" charset="-122"/>
              </a:rPr>
              <a:t>CDate</a:t>
            </a:r>
            <a:r>
              <a:rPr lang="en-US" altLang="zh-CN" sz="1200" dirty="0">
                <a:ea typeface="宋体" charset="-122"/>
              </a:rPr>
              <a:t>&amp; c)</a:t>
            </a:r>
          </a:p>
          <a:p>
            <a:pPr>
              <a:lnSpc>
                <a:spcPct val="80000"/>
              </a:lnSpc>
            </a:pPr>
            <a:r>
              <a:rPr lang="en-US" altLang="zh-CN" sz="1200" dirty="0">
                <a:ea typeface="宋体" charset="-122"/>
              </a:rPr>
              <a:t>};</a:t>
            </a:r>
          </a:p>
          <a:p>
            <a:pPr>
              <a:lnSpc>
                <a:spcPct val="80000"/>
              </a:lnSpc>
            </a:pPr>
            <a:r>
              <a:rPr lang="en-US" altLang="zh-CN" sz="1200" dirty="0">
                <a:ea typeface="宋体" charset="-122"/>
              </a:rPr>
              <a:t>class Software</a:t>
            </a:r>
          </a:p>
          <a:p>
            <a:pPr>
              <a:lnSpc>
                <a:spcPct val="80000"/>
              </a:lnSpc>
            </a:pPr>
            <a:r>
              <a:rPr lang="en-US" altLang="zh-CN" sz="1200" dirty="0">
                <a:ea typeface="宋体" charset="-122"/>
              </a:rPr>
              <a:t>{       string name;</a:t>
            </a:r>
          </a:p>
          <a:p>
            <a:pPr>
              <a:lnSpc>
                <a:spcPct val="80000"/>
              </a:lnSpc>
            </a:pPr>
            <a:r>
              <a:rPr lang="en-US" altLang="zh-CN" sz="1200" dirty="0">
                <a:ea typeface="宋体" charset="-122"/>
              </a:rPr>
              <a:t>         </a:t>
            </a:r>
            <a:r>
              <a:rPr lang="en-US" altLang="zh-CN" sz="1200" dirty="0" err="1">
                <a:ea typeface="宋体" charset="-122"/>
              </a:rPr>
              <a:t>CDate</a:t>
            </a:r>
            <a:r>
              <a:rPr lang="en-US" altLang="zh-CN" sz="1200" dirty="0">
                <a:ea typeface="宋体" charset="-122"/>
              </a:rPr>
              <a:t> date;</a:t>
            </a:r>
          </a:p>
          <a:p>
            <a:pPr>
              <a:lnSpc>
                <a:spcPct val="80000"/>
              </a:lnSpc>
            </a:pPr>
            <a:r>
              <a:rPr lang="en-US" altLang="zh-CN" sz="1200" dirty="0">
                <a:ea typeface="宋体" charset="-122"/>
              </a:rPr>
              <a:t>      public: </a:t>
            </a:r>
          </a:p>
          <a:p>
            <a:pPr>
              <a:lnSpc>
                <a:spcPct val="80000"/>
              </a:lnSpc>
            </a:pPr>
            <a:r>
              <a:rPr lang="en-US" altLang="zh-CN" sz="1200" dirty="0">
                <a:ea typeface="宋体" charset="-122"/>
              </a:rPr>
              <a:t>         Software();</a:t>
            </a:r>
          </a:p>
          <a:p>
            <a:pPr>
              <a:lnSpc>
                <a:spcPct val="80000"/>
              </a:lnSpc>
            </a:pPr>
            <a:r>
              <a:rPr lang="en-US" altLang="zh-CN" sz="1200" dirty="0">
                <a:ea typeface="宋体" charset="-122"/>
              </a:rPr>
              <a:t>         Software(string s, </a:t>
            </a:r>
            <a:r>
              <a:rPr lang="en-US" altLang="zh-CN" sz="1200" dirty="0" err="1">
                <a:ea typeface="宋体" charset="-122"/>
              </a:rPr>
              <a:t>CDate</a:t>
            </a:r>
            <a:r>
              <a:rPr lang="en-US" altLang="zh-CN" sz="1200" dirty="0">
                <a:ea typeface="宋体" charset="-122"/>
              </a:rPr>
              <a:t>&amp; c);</a:t>
            </a:r>
          </a:p>
          <a:p>
            <a:pPr>
              <a:lnSpc>
                <a:spcPct val="80000"/>
              </a:lnSpc>
            </a:pPr>
            <a:r>
              <a:rPr lang="en-US" altLang="zh-CN" sz="1200" dirty="0">
                <a:ea typeface="宋体" charset="-122"/>
              </a:rPr>
              <a:t>         Software(string </a:t>
            </a:r>
            <a:r>
              <a:rPr lang="en-US" altLang="zh-CN" sz="1200" dirty="0" err="1">
                <a:ea typeface="宋体" charset="-122"/>
              </a:rPr>
              <a:t>s,int</a:t>
            </a:r>
            <a:r>
              <a:rPr lang="en-US" altLang="zh-CN" sz="1200" dirty="0">
                <a:ea typeface="宋体" charset="-122"/>
              </a:rPr>
              <a:t> </a:t>
            </a:r>
            <a:r>
              <a:rPr lang="en-US" altLang="zh-CN" sz="1200" dirty="0" err="1">
                <a:ea typeface="宋体" charset="-122"/>
              </a:rPr>
              <a:t>y,int</a:t>
            </a:r>
            <a:r>
              <a:rPr lang="en-US" altLang="zh-CN" sz="1200" dirty="0">
                <a:ea typeface="宋体" charset="-122"/>
              </a:rPr>
              <a:t> </a:t>
            </a:r>
            <a:r>
              <a:rPr lang="en-US" altLang="zh-CN" sz="1200" dirty="0" err="1">
                <a:ea typeface="宋体" charset="-122"/>
              </a:rPr>
              <a:t>m,int</a:t>
            </a:r>
            <a:r>
              <a:rPr lang="en-US" altLang="zh-CN" sz="1200" dirty="0">
                <a:ea typeface="宋体" charset="-122"/>
              </a:rPr>
              <a:t> d);</a:t>
            </a:r>
          </a:p>
          <a:p>
            <a:pPr>
              <a:lnSpc>
                <a:spcPct val="80000"/>
              </a:lnSpc>
            </a:pPr>
            <a:r>
              <a:rPr lang="en-US" altLang="zh-CN" sz="1200" dirty="0">
                <a:ea typeface="宋体" charset="-122"/>
              </a:rPr>
              <a:t>}; </a:t>
            </a:r>
          </a:p>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#include &lt;</a:t>
            </a:r>
            <a:r>
              <a:rPr lang="en-US" altLang="zh-CN" sz="1200" dirty="0" err="1">
                <a:ea typeface="宋体" charset="-122"/>
              </a:rPr>
              <a:t>iomanip</a:t>
            </a:r>
            <a:r>
              <a:rPr lang="en-US" altLang="zh-CN" sz="1200" dirty="0">
                <a:ea typeface="宋体" charset="-122"/>
              </a:rPr>
              <a:t>&gt;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a:t>
            </a:r>
          </a:p>
          <a:p>
            <a:pPr>
              <a:lnSpc>
                <a:spcPct val="80000"/>
              </a:lnSpc>
            </a:pPr>
            <a:r>
              <a:rPr lang="en-US" altLang="zh-CN" sz="1200" dirty="0">
                <a:ea typeface="宋体" charset="-122"/>
              </a:rPr>
              <a:t>    void print(){</a:t>
            </a:r>
            <a:r>
              <a:rPr lang="en-US" altLang="zh-CN" sz="1200" dirty="0" err="1">
                <a:ea typeface="宋体" charset="-122"/>
              </a:rPr>
              <a:t>cout</a:t>
            </a:r>
            <a:r>
              <a:rPr lang="en-US" altLang="zh-CN" sz="1200" dirty="0">
                <a:ea typeface="宋体" charset="-122"/>
              </a:rPr>
              <a:t>&lt;&lt;year&lt;&lt;"/"&lt;&lt;</a:t>
            </a:r>
            <a:r>
              <a:rPr lang="en-US" altLang="zh-CN" sz="1200" dirty="0" err="1">
                <a:ea typeface="宋体" charset="-122"/>
              </a:rPr>
              <a:t>setw</a:t>
            </a:r>
            <a:r>
              <a:rPr lang="en-US" altLang="zh-CN" sz="1200" dirty="0">
                <a:ea typeface="宋体" charset="-122"/>
              </a:rPr>
              <a:t>(2)&lt;&lt;</a:t>
            </a:r>
            <a:r>
              <a:rPr lang="en-US" altLang="zh-CN" sz="1200" dirty="0" err="1">
                <a:ea typeface="宋体" charset="-122"/>
              </a:rPr>
              <a:t>setfill</a:t>
            </a:r>
            <a:r>
              <a:rPr lang="en-US" altLang="zh-CN" sz="1200" dirty="0">
                <a:ea typeface="宋体" charset="-122"/>
              </a:rPr>
              <a:t>('0')&lt;&lt;month&lt;&lt;"/"&lt;&lt;</a:t>
            </a:r>
            <a:r>
              <a:rPr lang="en-US" altLang="zh-CN" sz="1200" dirty="0" err="1">
                <a:ea typeface="宋体" charset="-122"/>
              </a:rPr>
              <a:t>setw</a:t>
            </a:r>
            <a:r>
              <a:rPr lang="en-US" altLang="zh-CN" sz="1200" dirty="0">
                <a:ea typeface="宋体" charset="-122"/>
              </a:rPr>
              <a:t>(2)&lt;&lt;</a:t>
            </a:r>
            <a:r>
              <a:rPr lang="en-US" altLang="zh-CN" sz="1200" dirty="0" err="1">
                <a:ea typeface="宋体" charset="-122"/>
              </a:rPr>
              <a:t>setfill</a:t>
            </a:r>
            <a:r>
              <a:rPr lang="en-US" altLang="zh-CN" sz="1200" dirty="0">
                <a:ea typeface="宋体" charset="-122"/>
              </a:rPr>
              <a:t>('0')&lt;&lt;day&lt;&lt;</a:t>
            </a:r>
            <a:r>
              <a:rPr lang="en-US" altLang="zh-CN" sz="1200" dirty="0" err="1">
                <a:ea typeface="宋体" charset="-122"/>
              </a:rPr>
              <a:t>endl</a:t>
            </a:r>
            <a:r>
              <a:rPr lang="en-US" altLang="zh-CN" sz="1200" dirty="0">
                <a:ea typeface="宋体" charset="-122"/>
              </a:rPr>
              <a:t>;}</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Software():name("Java"){}</a:t>
            </a:r>
          </a:p>
          <a:p>
            <a:pPr>
              <a:lnSpc>
                <a:spcPct val="80000"/>
              </a:lnSpc>
            </a:pPr>
            <a:endParaRPr lang="en-US" altLang="zh-CN" sz="1200" dirty="0">
              <a:ea typeface="宋体" charset="-122"/>
            </a:endParaRPr>
          </a:p>
          <a:p>
            <a:pPr>
              <a:lnSpc>
                <a:spcPct val="80000"/>
              </a:lnSpc>
            </a:pPr>
            <a:r>
              <a:rPr lang="en-US" altLang="zh-CN" sz="1200" dirty="0">
                <a:ea typeface="宋体" charset="-122"/>
              </a:rPr>
              <a:t>    //</a:t>
            </a:r>
            <a:r>
              <a:rPr lang="zh-CN" altLang="en-US" sz="1200" dirty="0">
                <a:ea typeface="宋体" charset="-122"/>
              </a:rPr>
              <a:t>数据空间的分配是在调用构造函数前发生的，是用初始化列表实现的。如果没有初始化列表，则只负责分配空间，默认赋值；否则在分配空间的时候赋值。</a:t>
            </a:r>
          </a:p>
          <a:p>
            <a:pPr>
              <a:lnSpc>
                <a:spcPct val="80000"/>
              </a:lnSpc>
            </a:pPr>
            <a:r>
              <a:rPr lang="zh-CN" altLang="en-US" sz="1200" dirty="0">
                <a:ea typeface="宋体" charset="-122"/>
              </a:rPr>
              <a:t>    </a:t>
            </a:r>
            <a:r>
              <a:rPr lang="en-US" altLang="zh-CN" sz="1200" dirty="0">
                <a:ea typeface="宋体" charset="-122"/>
              </a:rPr>
              <a:t>//Software(string s,CDate&amp;  d):name(s),date(d){}  //</a:t>
            </a:r>
            <a:r>
              <a:rPr lang="zh-CN" altLang="en-US" sz="1200" dirty="0">
                <a:ea typeface="宋体" charset="-122"/>
              </a:rPr>
              <a:t>初始化列表中</a:t>
            </a:r>
            <a:r>
              <a:rPr lang="en-US" altLang="zh-CN" sz="1200" dirty="0">
                <a:ea typeface="宋体" charset="-122"/>
              </a:rPr>
              <a:t>date(d)</a:t>
            </a:r>
            <a:r>
              <a:rPr lang="zh-CN" altLang="en-US" sz="1200" dirty="0">
                <a:ea typeface="宋体" charset="-122"/>
              </a:rPr>
              <a:t>是调用的拷贝构造函数</a:t>
            </a:r>
          </a:p>
          <a:p>
            <a:pPr>
              <a:lnSpc>
                <a:spcPct val="80000"/>
              </a:lnSpc>
            </a:pPr>
            <a:r>
              <a:rPr lang="zh-CN" altLang="en-US" sz="1200" dirty="0">
                <a:ea typeface="宋体" charset="-122"/>
              </a:rPr>
              <a:t>      </a:t>
            </a:r>
            <a:r>
              <a:rPr lang="en-US" altLang="zh-CN" sz="1200" dirty="0">
                <a:ea typeface="宋体" charset="-122"/>
              </a:rPr>
              <a:t>Software(string s,CDate&amp;  d):name(s){</a:t>
            </a:r>
            <a:r>
              <a:rPr lang="en-US" altLang="zh-CN" sz="1200" dirty="0" err="1">
                <a:ea typeface="宋体" charset="-122"/>
              </a:rPr>
              <a:t>cout</a:t>
            </a:r>
            <a:r>
              <a:rPr lang="en-US" altLang="zh-CN" sz="1200" dirty="0">
                <a:ea typeface="宋体" charset="-122"/>
              </a:rPr>
              <a:t>&lt;&lt;00&lt;&lt;</a:t>
            </a:r>
            <a:r>
              <a:rPr lang="en-US" altLang="zh-CN" sz="1200" dirty="0" err="1">
                <a:ea typeface="宋体" charset="-122"/>
              </a:rPr>
              <a:t>endl;date</a:t>
            </a:r>
            <a:r>
              <a:rPr lang="en-US" altLang="zh-CN" sz="1200" dirty="0">
                <a:ea typeface="宋体" charset="-122"/>
              </a:rPr>
              <a:t>=</a:t>
            </a:r>
            <a:r>
              <a:rPr lang="en-US" altLang="zh-CN" sz="1200" dirty="0" err="1">
                <a:ea typeface="宋体" charset="-122"/>
              </a:rPr>
              <a:t>d;cout</a:t>
            </a:r>
            <a:r>
              <a:rPr lang="en-US" altLang="zh-CN" sz="1200" dirty="0">
                <a:ea typeface="宋体" charset="-122"/>
              </a:rPr>
              <a:t>&lt;&lt;11&lt;&lt;</a:t>
            </a:r>
            <a:r>
              <a:rPr lang="en-US" altLang="zh-CN" sz="1200" dirty="0" err="1">
                <a:ea typeface="宋体" charset="-122"/>
              </a:rPr>
              <a:t>endl</a:t>
            </a:r>
            <a:r>
              <a:rPr lang="en-US" altLang="zh-CN" sz="1200" dirty="0">
                <a:ea typeface="宋体" charset="-122"/>
              </a:rPr>
              <a:t>;}  //</a:t>
            </a:r>
            <a:r>
              <a:rPr lang="zh-CN" altLang="en-US" sz="1200" dirty="0">
                <a:ea typeface="宋体" charset="-122"/>
              </a:rPr>
              <a:t>因为初始化列表中没有出现</a:t>
            </a:r>
            <a:r>
              <a:rPr lang="en-US" altLang="zh-CN" sz="1200" dirty="0">
                <a:ea typeface="宋体" charset="-122"/>
              </a:rPr>
              <a:t>date</a:t>
            </a:r>
            <a:r>
              <a:rPr lang="zh-CN" altLang="en-US" sz="1200" dirty="0">
                <a:ea typeface="宋体" charset="-122"/>
              </a:rPr>
              <a:t>，则直接调用</a:t>
            </a:r>
            <a:r>
              <a:rPr lang="en-US" altLang="zh-CN" sz="1200" dirty="0">
                <a:ea typeface="宋体" charset="-122"/>
              </a:rPr>
              <a:t>date</a:t>
            </a:r>
            <a:r>
              <a:rPr lang="zh-CN" altLang="en-US" sz="1200" dirty="0">
                <a:ea typeface="宋体" charset="-122"/>
              </a:rPr>
              <a:t>的默认构造方法给</a:t>
            </a:r>
            <a:endParaRPr lang="en-US" altLang="zh-CN" sz="1200" dirty="0">
              <a:ea typeface="宋体" charset="-122"/>
            </a:endParaRPr>
          </a:p>
          <a:p>
            <a:pPr>
              <a:lnSpc>
                <a:spcPct val="80000"/>
              </a:lnSpc>
            </a:pPr>
            <a:r>
              <a:rPr lang="en-US" altLang="zh-CN" sz="1200" dirty="0">
                <a:ea typeface="宋体" charset="-122"/>
              </a:rPr>
              <a:t>                                                                                                                                               // date</a:t>
            </a:r>
            <a:r>
              <a:rPr lang="zh-CN" altLang="en-US" sz="1200" dirty="0">
                <a:ea typeface="宋体" charset="-122"/>
              </a:rPr>
              <a:t>分配了空间</a:t>
            </a:r>
            <a:r>
              <a:rPr lang="en-US" altLang="zh-CN" sz="1200" dirty="0">
                <a:ea typeface="宋体" charset="-122"/>
              </a:rPr>
              <a:t>,</a:t>
            </a:r>
            <a:r>
              <a:rPr lang="zh-CN" altLang="en-US" sz="1200" dirty="0">
                <a:ea typeface="宋体" charset="-122"/>
              </a:rPr>
              <a:t>语句</a:t>
            </a:r>
            <a:r>
              <a:rPr lang="en-US" altLang="zh-CN" sz="1200" dirty="0">
                <a:ea typeface="宋体" charset="-122"/>
              </a:rPr>
              <a:t>date=d;</a:t>
            </a:r>
            <a:r>
              <a:rPr lang="zh-CN" altLang="en-US" sz="1200" dirty="0">
                <a:ea typeface="宋体" charset="-122"/>
              </a:rPr>
              <a:t>是给</a:t>
            </a:r>
            <a:r>
              <a:rPr lang="en-US" altLang="zh-CN" sz="1200" dirty="0">
                <a:ea typeface="宋体" charset="-122"/>
              </a:rPr>
              <a:t>date</a:t>
            </a:r>
            <a:r>
              <a:rPr lang="zh-CN" altLang="en-US" sz="1200" dirty="0">
                <a:ea typeface="宋体" charset="-122"/>
              </a:rPr>
              <a:t>赋值。</a:t>
            </a:r>
          </a:p>
          <a:p>
            <a:pPr>
              <a:lnSpc>
                <a:spcPct val="80000"/>
              </a:lnSpc>
            </a:pPr>
            <a:endParaRPr lang="zh-CN" altLang="en-US" sz="1200" dirty="0">
              <a:ea typeface="宋体" charset="-122"/>
            </a:endParaRPr>
          </a:p>
          <a:p>
            <a:pPr>
              <a:lnSpc>
                <a:spcPct val="80000"/>
              </a:lnSpc>
            </a:pPr>
            <a:r>
              <a:rPr lang="zh-CN" altLang="en-US" sz="1200" dirty="0">
                <a:ea typeface="宋体" charset="-122"/>
              </a:rPr>
              <a:t>    </a:t>
            </a:r>
            <a:r>
              <a:rPr lang="en-US" altLang="zh-CN" sz="1200" dirty="0">
                <a:ea typeface="宋体" charset="-122"/>
              </a:rPr>
              <a:t>Software(string </a:t>
            </a:r>
            <a:r>
              <a:rPr lang="en-US" altLang="zh-CN" sz="1200" dirty="0" err="1">
                <a:ea typeface="宋体" charset="-122"/>
              </a:rPr>
              <a:t>s,int</a:t>
            </a:r>
            <a:r>
              <a:rPr lang="en-US" altLang="zh-CN" sz="1200" dirty="0">
                <a:ea typeface="宋体" charset="-122"/>
              </a:rPr>
              <a:t> </a:t>
            </a:r>
            <a:r>
              <a:rPr lang="en-US" altLang="zh-CN" sz="1200" dirty="0" err="1">
                <a:ea typeface="宋体" charset="-122"/>
              </a:rPr>
              <a:t>y,int</a:t>
            </a:r>
            <a:r>
              <a:rPr lang="en-US" altLang="zh-CN" sz="1200" dirty="0">
                <a:ea typeface="宋体" charset="-122"/>
              </a:rPr>
              <a:t> </a:t>
            </a:r>
            <a:r>
              <a:rPr lang="en-US" altLang="zh-CN" sz="1200" dirty="0" err="1">
                <a:ea typeface="宋体" charset="-122"/>
              </a:rPr>
              <a:t>m,int</a:t>
            </a:r>
            <a:r>
              <a:rPr lang="en-US" altLang="zh-CN" sz="1200" dirty="0">
                <a:ea typeface="宋体" charset="-122"/>
              </a:rPr>
              <a:t> d):name(s),date(</a:t>
            </a:r>
            <a:r>
              <a:rPr lang="en-US" altLang="zh-CN" sz="1200" dirty="0" err="1">
                <a:ea typeface="宋体" charset="-122"/>
              </a:rPr>
              <a:t>y,m,d</a:t>
            </a:r>
            <a:r>
              <a:rPr lang="en-US" altLang="zh-CN" sz="1200" dirty="0">
                <a:ea typeface="宋体" charset="-122"/>
              </a:rPr>
              <a:t>){ }</a:t>
            </a:r>
          </a:p>
          <a:p>
            <a:pPr>
              <a:lnSpc>
                <a:spcPct val="80000"/>
              </a:lnSpc>
            </a:pPr>
            <a:r>
              <a:rPr lang="en-US" altLang="zh-CN" sz="1200" dirty="0">
                <a:ea typeface="宋体" charset="-122"/>
              </a:rPr>
              <a:t>    void print(){</a:t>
            </a:r>
            <a:r>
              <a:rPr lang="en-US" altLang="zh-CN" sz="1200" dirty="0" err="1">
                <a:ea typeface="宋体" charset="-122"/>
              </a:rPr>
              <a:t>cout</a:t>
            </a:r>
            <a:r>
              <a:rPr lang="en-US" altLang="zh-CN" sz="1200" dirty="0">
                <a:ea typeface="宋体" charset="-122"/>
              </a:rPr>
              <a:t>&lt;&lt;name&lt;&lt;"----";</a:t>
            </a:r>
            <a:r>
              <a:rPr lang="en-US" altLang="zh-CN" sz="1200" dirty="0" err="1">
                <a:ea typeface="宋体" charset="-122"/>
              </a:rPr>
              <a:t>date.print</a:t>
            </a:r>
            <a:r>
              <a:rPr lang="en-US" altLang="zh-CN" sz="1200" dirty="0">
                <a:ea typeface="宋体" charset="-122"/>
              </a:rPr>
              <a:t>();}</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   //Software s1;</a:t>
            </a:r>
          </a:p>
          <a:p>
            <a:pPr>
              <a:lnSpc>
                <a:spcPct val="80000"/>
              </a:lnSpc>
            </a:pPr>
            <a:r>
              <a:rPr lang="en-US" altLang="zh-CN" sz="1200" dirty="0">
                <a:ea typeface="宋体" charset="-122"/>
              </a:rPr>
              <a:t>     //CDate d(2016,4,23);Software s1("</a:t>
            </a:r>
            <a:r>
              <a:rPr lang="en-US" altLang="zh-CN" sz="1200" dirty="0" err="1">
                <a:ea typeface="宋体" charset="-122"/>
              </a:rPr>
              <a:t>java",d</a:t>
            </a:r>
            <a:r>
              <a:rPr lang="en-US" altLang="zh-CN" sz="1200" dirty="0">
                <a:ea typeface="宋体" charset="-122"/>
              </a:rPr>
              <a:t>);</a:t>
            </a:r>
          </a:p>
          <a:p>
            <a:pPr>
              <a:lnSpc>
                <a:spcPct val="80000"/>
              </a:lnSpc>
            </a:pPr>
            <a:r>
              <a:rPr lang="en-US" altLang="zh-CN" sz="1200" dirty="0">
                <a:ea typeface="宋体" charset="-122"/>
              </a:rPr>
              <a:t>     Software s1("C++",2016,4,15);</a:t>
            </a:r>
          </a:p>
          <a:p>
            <a:pPr>
              <a:lnSpc>
                <a:spcPct val="80000"/>
              </a:lnSpc>
            </a:pPr>
            <a:r>
              <a:rPr lang="en-US" altLang="zh-CN" sz="1200" dirty="0">
                <a:ea typeface="宋体" charset="-122"/>
              </a:rPr>
              <a:t>     s1.print();</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a:t>
            </a:r>
          </a:p>
          <a:p>
            <a:pPr>
              <a:lnSpc>
                <a:spcPct val="80000"/>
              </a:lnSpc>
            </a:pPr>
            <a:r>
              <a:rPr lang="zh-CN" altLang="en-US" sz="1200" dirty="0">
                <a:ea typeface="宋体" charset="-122"/>
              </a:rPr>
              <a:t>几种写法的输出比较：</a:t>
            </a:r>
            <a:endParaRPr lang="en-US" altLang="zh-CN" sz="1200" dirty="0">
              <a:ea typeface="宋体" charset="-122"/>
            </a:endParaRPr>
          </a:p>
          <a:p>
            <a:pPr>
              <a:lnSpc>
                <a:spcPct val="80000"/>
              </a:lnSpc>
            </a:pPr>
            <a:r>
              <a:rPr lang="en-US" altLang="zh-CN" sz="1200" dirty="0">
                <a:ea typeface="宋体" charset="-122"/>
              </a:rPr>
              <a:t>1</a:t>
            </a:r>
            <a:r>
              <a:rPr lang="zh-CN" altLang="en-US" sz="1200" dirty="0">
                <a:ea typeface="宋体" charset="-122"/>
              </a:rPr>
              <a:t>、</a:t>
            </a:r>
            <a:endParaRPr lang="en-US" altLang="zh-CN" sz="1200" dirty="0">
              <a:ea typeface="宋体" charset="-122"/>
            </a:endParaRP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Software(string s,CDate&amp;  d):name(s),date(d){}  //</a:t>
            </a:r>
            <a:r>
              <a:rPr lang="zh-CN" altLang="en-US" sz="1200" dirty="0">
                <a:ea typeface="宋体" charset="-122"/>
              </a:rPr>
              <a:t>初始化列表中</a:t>
            </a:r>
            <a:r>
              <a:rPr lang="en-US" altLang="zh-CN" sz="1200" dirty="0">
                <a:ea typeface="宋体" charset="-122"/>
              </a:rPr>
              <a:t>date(d)</a:t>
            </a:r>
            <a:r>
              <a:rPr lang="zh-CN" altLang="en-US" sz="1200" dirty="0">
                <a:ea typeface="宋体" charset="-122"/>
              </a:rPr>
              <a:t>是调用的拷贝构造函数</a:t>
            </a:r>
          </a:p>
          <a:p>
            <a:pPr>
              <a:lnSpc>
                <a:spcPct val="80000"/>
              </a:lnSpc>
            </a:pPr>
            <a:r>
              <a:rPr lang="zh-CN" altLang="en-US" sz="1200" dirty="0">
                <a:ea typeface="宋体" charset="-122"/>
              </a:rPr>
              <a:t>   </a:t>
            </a:r>
            <a:r>
              <a:rPr lang="en-US" altLang="zh-CN" sz="1200" dirty="0">
                <a:ea typeface="宋体" charset="-122"/>
              </a:rPr>
              <a:t>// Software(string s,CDate&amp;  d):name(s){date=</a:t>
            </a:r>
            <a:r>
              <a:rPr lang="en-US" altLang="zh-CN" sz="1200" dirty="0" err="1">
                <a:ea typeface="宋体" charset="-122"/>
              </a:rPr>
              <a:t>d;date.setDate</a:t>
            </a:r>
            <a:r>
              <a:rPr lang="en-US" altLang="zh-CN" sz="1200" dirty="0">
                <a:ea typeface="宋体" charset="-122"/>
              </a:rPr>
              <a:t>(2000,1,1);}  //</a:t>
            </a:r>
            <a:r>
              <a:rPr lang="zh-CN" altLang="en-US" sz="1200" dirty="0">
                <a:ea typeface="宋体" charset="-122"/>
              </a:rPr>
              <a:t>调用的是默认构造函数</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a:t>
            </a:r>
          </a:p>
          <a:p>
            <a:pPr>
              <a:lnSpc>
                <a:spcPct val="80000"/>
              </a:lnSpc>
            </a:pPr>
            <a:r>
              <a:rPr lang="en-US" altLang="zh-CN" sz="1200" dirty="0">
                <a:ea typeface="宋体" charset="-122"/>
              </a:rPr>
              <a:t>   CDate d(2016,4,23);</a:t>
            </a:r>
          </a:p>
          <a:p>
            <a:pPr>
              <a:lnSpc>
                <a:spcPct val="80000"/>
              </a:lnSpc>
            </a:pPr>
            <a:r>
              <a:rPr lang="en-US" altLang="zh-CN" sz="1200" dirty="0">
                <a:ea typeface="宋体" charset="-122"/>
              </a:rPr>
              <a:t>   Software s("</a:t>
            </a:r>
            <a:r>
              <a:rPr lang="en-US" altLang="zh-CN" sz="1200" dirty="0" err="1">
                <a:ea typeface="宋体" charset="-122"/>
              </a:rPr>
              <a:t>java",d</a:t>
            </a:r>
            <a:r>
              <a:rPr lang="en-US" altLang="zh-CN" sz="1200" dirty="0">
                <a:ea typeface="宋体" charset="-122"/>
              </a:rPr>
              <a:t>);</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zh-CN" altLang="en-US" sz="1200" dirty="0">
                <a:ea typeface="宋体" charset="-122"/>
              </a:rPr>
              <a:t>输出结果：</a:t>
            </a:r>
            <a:endParaRPr lang="en-US" altLang="zh-CN" sz="1200" dirty="0">
              <a:ea typeface="宋体" charset="-122"/>
            </a:endParaRPr>
          </a:p>
          <a:p>
            <a:pPr>
              <a:lnSpc>
                <a:spcPct val="80000"/>
              </a:lnSpc>
            </a:pPr>
            <a:r>
              <a:rPr lang="en-US" altLang="zh-CN" sz="1200" dirty="0">
                <a:ea typeface="宋体" charset="-122"/>
              </a:rPr>
              <a:t>1date constructor</a:t>
            </a:r>
          </a:p>
          <a:p>
            <a:pPr>
              <a:lnSpc>
                <a:spcPct val="80000"/>
              </a:lnSpc>
            </a:pPr>
            <a:r>
              <a:rPr lang="en-US" altLang="zh-CN" sz="1200" dirty="0">
                <a:ea typeface="宋体" charset="-122"/>
              </a:rPr>
              <a:t>2date copy constructor  //</a:t>
            </a:r>
            <a:r>
              <a:rPr lang="zh-CN" altLang="en-US" sz="1200" dirty="0">
                <a:ea typeface="宋体" charset="-122"/>
              </a:rPr>
              <a:t>初始化列表中</a:t>
            </a:r>
            <a:r>
              <a:rPr lang="en-US" altLang="zh-CN" sz="1200" dirty="0">
                <a:ea typeface="宋体" charset="-122"/>
              </a:rPr>
              <a:t>date(d)</a:t>
            </a:r>
            <a:r>
              <a:rPr lang="zh-CN" altLang="en-US" sz="1200" dirty="0">
                <a:ea typeface="宋体" charset="-122"/>
              </a:rPr>
              <a:t>是调用的拷贝构造函数</a:t>
            </a:r>
          </a:p>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r>
              <a:rPr lang="en-US" altLang="zh-CN" sz="1200" dirty="0">
                <a:ea typeface="宋体" charset="-122"/>
              </a:rPr>
              <a:t>2</a:t>
            </a:r>
            <a:r>
              <a:rPr lang="zh-CN" altLang="en-US" sz="1200" dirty="0">
                <a:ea typeface="宋体" charset="-122"/>
              </a:rPr>
              <a:t>、</a:t>
            </a:r>
            <a:endParaRPr lang="en-US" altLang="zh-CN" sz="1200" dirty="0">
              <a:ea typeface="宋体" charset="-122"/>
            </a:endParaRP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//Software(string s,CDate&amp;  d):name(s),date(d){}  //</a:t>
            </a:r>
            <a:r>
              <a:rPr lang="zh-CN" altLang="en-US" sz="1200" dirty="0">
                <a:ea typeface="宋体" charset="-122"/>
              </a:rPr>
              <a:t>初始化列表中</a:t>
            </a:r>
            <a:r>
              <a:rPr lang="en-US" altLang="zh-CN" sz="1200" dirty="0">
                <a:ea typeface="宋体" charset="-122"/>
              </a:rPr>
              <a:t>date(d)</a:t>
            </a:r>
            <a:r>
              <a:rPr lang="zh-CN" altLang="en-US" sz="1200" dirty="0">
                <a:ea typeface="宋体" charset="-122"/>
              </a:rPr>
              <a:t>是调用的拷贝构造函数</a:t>
            </a:r>
          </a:p>
          <a:p>
            <a:pPr>
              <a:lnSpc>
                <a:spcPct val="80000"/>
              </a:lnSpc>
            </a:pPr>
            <a:r>
              <a:rPr lang="zh-CN" altLang="en-US" sz="1200" dirty="0">
                <a:ea typeface="宋体" charset="-122"/>
              </a:rPr>
              <a:t>    </a:t>
            </a:r>
            <a:r>
              <a:rPr lang="en-US" altLang="zh-CN" sz="1200" dirty="0">
                <a:ea typeface="宋体" charset="-122"/>
              </a:rPr>
              <a:t>Software(string s,CDate&amp;  d):name(s){date=d;}  //</a:t>
            </a:r>
            <a:r>
              <a:rPr lang="zh-CN" altLang="en-US" sz="1200" dirty="0">
                <a:ea typeface="宋体" charset="-122"/>
              </a:rPr>
              <a:t>调用的是</a:t>
            </a:r>
            <a:r>
              <a:rPr lang="en-US" altLang="zh-CN" sz="1200" dirty="0">
                <a:ea typeface="宋体" charset="-122"/>
              </a:rPr>
              <a:t>date</a:t>
            </a:r>
            <a:r>
              <a:rPr lang="zh-CN" altLang="en-US" sz="1200" dirty="0">
                <a:ea typeface="宋体" charset="-122"/>
              </a:rPr>
              <a:t>的默认构造函数</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a:t>
            </a:r>
          </a:p>
          <a:p>
            <a:pPr>
              <a:lnSpc>
                <a:spcPct val="80000"/>
              </a:lnSpc>
            </a:pPr>
            <a:r>
              <a:rPr lang="en-US" altLang="zh-CN" sz="1200" dirty="0">
                <a:ea typeface="宋体" charset="-122"/>
              </a:rPr>
              <a:t>   CDate d(2016,4,23);</a:t>
            </a:r>
          </a:p>
          <a:p>
            <a:pPr>
              <a:lnSpc>
                <a:spcPct val="80000"/>
              </a:lnSpc>
            </a:pPr>
            <a:r>
              <a:rPr lang="en-US" altLang="zh-CN" sz="1200" dirty="0">
                <a:ea typeface="宋体" charset="-122"/>
              </a:rPr>
              <a:t>   Software s("</a:t>
            </a:r>
            <a:r>
              <a:rPr lang="en-US" altLang="zh-CN" sz="1200" dirty="0" err="1">
                <a:ea typeface="宋体" charset="-122"/>
              </a:rPr>
              <a:t>java",d</a:t>
            </a:r>
            <a:r>
              <a:rPr lang="en-US" altLang="zh-CN" sz="1200" dirty="0">
                <a:ea typeface="宋体" charset="-122"/>
              </a:rPr>
              <a:t>);</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zh-CN" altLang="en-US" sz="1200" dirty="0">
                <a:ea typeface="宋体" charset="-122"/>
              </a:rPr>
              <a:t>输出结果：</a:t>
            </a:r>
            <a:endParaRPr lang="en-US" altLang="zh-CN" sz="1200" dirty="0">
              <a:ea typeface="宋体" charset="-122"/>
            </a:endParaRPr>
          </a:p>
          <a:p>
            <a:pPr>
              <a:lnSpc>
                <a:spcPct val="80000"/>
              </a:lnSpc>
            </a:pPr>
            <a:r>
              <a:rPr lang="en-US" altLang="zh-CN" sz="1200" dirty="0">
                <a:ea typeface="宋体" charset="-122"/>
              </a:rPr>
              <a:t>1date constructor</a:t>
            </a:r>
          </a:p>
          <a:p>
            <a:pPr>
              <a:lnSpc>
                <a:spcPct val="80000"/>
              </a:lnSpc>
            </a:pPr>
            <a:r>
              <a:rPr lang="en-US" altLang="zh-CN" sz="1200" dirty="0">
                <a:ea typeface="宋体" charset="-122"/>
              </a:rPr>
              <a:t>0date constructor      //</a:t>
            </a:r>
            <a:r>
              <a:rPr lang="zh-CN" altLang="en-US" sz="1200" dirty="0">
                <a:ea typeface="宋体" charset="-122"/>
              </a:rPr>
              <a:t>调用的是默认构造函数</a:t>
            </a:r>
            <a:endParaRPr lang="en-US" altLang="zh-CN" sz="1200" dirty="0">
              <a:ea typeface="宋体" charset="-122"/>
            </a:endParaRPr>
          </a:p>
          <a:p>
            <a:pPr>
              <a:lnSpc>
                <a:spcPct val="80000"/>
              </a:lnSpc>
            </a:pPr>
            <a:r>
              <a:rPr lang="en-US" altLang="zh-CN" sz="1200" dirty="0">
                <a:ea typeface="宋体" charset="-122"/>
              </a:rPr>
              <a:t>//</a:t>
            </a:r>
            <a:r>
              <a:rPr lang="zh-CN" altLang="en-US" sz="1200" dirty="0">
                <a:ea typeface="宋体" charset="-122"/>
              </a:rPr>
              <a:t>注意：</a:t>
            </a:r>
            <a:r>
              <a:rPr lang="en-US" altLang="zh-CN" sz="1200" dirty="0">
                <a:ea typeface="宋体" charset="-122"/>
              </a:rPr>
              <a:t> </a:t>
            </a:r>
            <a:r>
              <a:rPr lang="zh-CN" altLang="en-US" sz="1200" dirty="0">
                <a:ea typeface="宋体" charset="-122"/>
              </a:rPr>
              <a:t>如果</a:t>
            </a:r>
            <a:r>
              <a:rPr lang="en-US" altLang="zh-CN" sz="1200" dirty="0">
                <a:ea typeface="宋体" charset="-122"/>
              </a:rPr>
              <a:t>Software(string s,CDate&amp;  d)</a:t>
            </a:r>
            <a:r>
              <a:rPr lang="zh-CN" altLang="en-US" sz="1200" dirty="0">
                <a:ea typeface="宋体" charset="-122"/>
              </a:rPr>
              <a:t>中的</a:t>
            </a:r>
            <a:r>
              <a:rPr lang="en-US" altLang="zh-CN" sz="1200" dirty="0">
                <a:ea typeface="宋体" charset="-122"/>
              </a:rPr>
              <a:t>d</a:t>
            </a:r>
            <a:r>
              <a:rPr lang="zh-CN" altLang="en-US" sz="1200" dirty="0">
                <a:ea typeface="宋体" charset="-122"/>
              </a:rPr>
              <a:t>前不加</a:t>
            </a:r>
            <a:r>
              <a:rPr lang="en-US" altLang="zh-CN" sz="1200" dirty="0">
                <a:ea typeface="宋体" charset="-122"/>
              </a:rPr>
              <a:t>&amp;</a:t>
            </a:r>
            <a:r>
              <a:rPr lang="zh-CN" altLang="en-US" sz="1200" dirty="0">
                <a:ea typeface="宋体" charset="-122"/>
              </a:rPr>
              <a:t>，则要多输出一次拷贝构造函数</a:t>
            </a:r>
            <a:endParaRPr lang="en-US" altLang="zh-CN" sz="1200" dirty="0">
              <a:ea typeface="宋体" charset="-122"/>
            </a:endParaRPr>
          </a:p>
          <a:p>
            <a:pPr>
              <a:lnSpc>
                <a:spcPct val="80000"/>
              </a:lnSpc>
            </a:pPr>
            <a:endParaRPr lang="en-US" altLang="zh-CN" sz="1200" dirty="0">
              <a:ea typeface="宋体" charset="-122"/>
            </a:endParaRPr>
          </a:p>
          <a:p>
            <a:pPr>
              <a:lnSpc>
                <a:spcPct val="80000"/>
              </a:lnSpc>
            </a:pPr>
            <a:r>
              <a:rPr lang="en-US" altLang="zh-CN" sz="1200" dirty="0">
                <a:ea typeface="宋体" charset="-122"/>
              </a:rPr>
              <a:t>3</a:t>
            </a:r>
            <a:r>
              <a:rPr lang="zh-CN" altLang="en-US" sz="1200" dirty="0">
                <a:ea typeface="宋体" charset="-122"/>
              </a:rPr>
              <a:t>、</a:t>
            </a: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Software():name("Java"){}</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a:t>
            </a:r>
          </a:p>
          <a:p>
            <a:pPr>
              <a:lnSpc>
                <a:spcPct val="80000"/>
              </a:lnSpc>
            </a:pPr>
            <a:r>
              <a:rPr lang="en-US" altLang="zh-CN" sz="1200" dirty="0">
                <a:ea typeface="宋体" charset="-122"/>
              </a:rPr>
              <a:t>   Software s;</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zh-CN" altLang="en-US" sz="1200" dirty="0">
                <a:ea typeface="宋体" charset="-122"/>
              </a:rPr>
              <a:t>输出结果：</a:t>
            </a:r>
            <a:endParaRPr lang="en-US" altLang="zh-CN" sz="1200" dirty="0">
              <a:ea typeface="宋体" charset="-122"/>
            </a:endParaRPr>
          </a:p>
          <a:p>
            <a:pPr>
              <a:lnSpc>
                <a:spcPct val="80000"/>
              </a:lnSpc>
            </a:pPr>
            <a:r>
              <a:rPr lang="en-US" altLang="zh-CN" sz="1200" dirty="0">
                <a:ea typeface="宋体" charset="-122"/>
              </a:rPr>
              <a:t>0date constructor</a:t>
            </a:r>
          </a:p>
          <a:p>
            <a:pPr>
              <a:lnSpc>
                <a:spcPct val="80000"/>
              </a:lnSpc>
            </a:pPr>
            <a:endParaRPr lang="en-US" altLang="zh-CN" sz="1200" dirty="0">
              <a:ea typeface="宋体" charset="-122"/>
            </a:endParaRPr>
          </a:p>
          <a:p>
            <a:pPr>
              <a:lnSpc>
                <a:spcPct val="80000"/>
              </a:lnSpc>
            </a:pPr>
            <a:r>
              <a:rPr lang="en-US" altLang="zh-CN" sz="1200" dirty="0">
                <a:ea typeface="宋体" charset="-122"/>
              </a:rPr>
              <a:t>4</a:t>
            </a:r>
            <a:r>
              <a:rPr lang="zh-CN" altLang="en-US" sz="1200" dirty="0">
                <a:ea typeface="宋体" charset="-122"/>
              </a:rPr>
              <a:t>、</a:t>
            </a:r>
            <a:endParaRPr lang="en-US" altLang="zh-CN" sz="1200" dirty="0">
              <a:ea typeface="宋体" charset="-122"/>
            </a:endParaRP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Software(string </a:t>
            </a:r>
            <a:r>
              <a:rPr lang="en-US" altLang="zh-CN" sz="1200" dirty="0" err="1">
                <a:ea typeface="宋体" charset="-122"/>
              </a:rPr>
              <a:t>s,int</a:t>
            </a:r>
            <a:r>
              <a:rPr lang="en-US" altLang="zh-CN" sz="1200" dirty="0">
                <a:ea typeface="宋体" charset="-122"/>
              </a:rPr>
              <a:t> </a:t>
            </a:r>
            <a:r>
              <a:rPr lang="en-US" altLang="zh-CN" sz="1200" dirty="0" err="1">
                <a:ea typeface="宋体" charset="-122"/>
              </a:rPr>
              <a:t>y,int</a:t>
            </a:r>
            <a:r>
              <a:rPr lang="en-US" altLang="zh-CN" sz="1200" dirty="0">
                <a:ea typeface="宋体" charset="-122"/>
              </a:rPr>
              <a:t> </a:t>
            </a:r>
            <a:r>
              <a:rPr lang="en-US" altLang="zh-CN" sz="1200" dirty="0" err="1">
                <a:ea typeface="宋体" charset="-122"/>
              </a:rPr>
              <a:t>m,int</a:t>
            </a:r>
            <a:r>
              <a:rPr lang="en-US" altLang="zh-CN" sz="1200" dirty="0">
                <a:ea typeface="宋体" charset="-122"/>
              </a:rPr>
              <a:t> d):name(s),date(</a:t>
            </a:r>
            <a:r>
              <a:rPr lang="en-US" altLang="zh-CN" sz="1200" dirty="0" err="1">
                <a:ea typeface="宋体" charset="-122"/>
              </a:rPr>
              <a:t>y,m,d</a:t>
            </a:r>
            <a:r>
              <a:rPr lang="en-US" altLang="zh-CN" sz="1200" dirty="0">
                <a:ea typeface="宋体" charset="-122"/>
              </a:rPr>
              <a:t>){ }</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a:t>
            </a:r>
          </a:p>
          <a:p>
            <a:pPr>
              <a:lnSpc>
                <a:spcPct val="80000"/>
              </a:lnSpc>
            </a:pPr>
            <a:r>
              <a:rPr lang="en-US" altLang="zh-CN" sz="1200" dirty="0">
                <a:ea typeface="宋体" charset="-122"/>
              </a:rPr>
              <a:t>   Software s1("C++",2016,4,15);</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zh-CN" altLang="en-US" sz="1200" dirty="0">
                <a:ea typeface="宋体" charset="-122"/>
              </a:rPr>
              <a:t>输出结果：</a:t>
            </a:r>
          </a:p>
          <a:p>
            <a:pPr>
              <a:lnSpc>
                <a:spcPct val="80000"/>
              </a:lnSpc>
            </a:pPr>
            <a:r>
              <a:rPr lang="en-US" altLang="zh-CN" sz="1200" dirty="0">
                <a:ea typeface="宋体" charset="-122"/>
              </a:rPr>
              <a:t>1date constructor</a:t>
            </a:r>
          </a:p>
          <a:p>
            <a:pPr>
              <a:lnSpc>
                <a:spcPct val="80000"/>
              </a:lnSpc>
            </a:pPr>
            <a:endParaRPr lang="en-US" altLang="zh-CN" sz="1200" dirty="0">
              <a:ea typeface="宋体" charset="-122"/>
            </a:endParaRPr>
          </a:p>
          <a:p>
            <a:pPr>
              <a:lnSpc>
                <a:spcPct val="80000"/>
              </a:lnSpc>
            </a:pPr>
            <a:r>
              <a:rPr lang="en-US" altLang="zh-CN" sz="1200" dirty="0">
                <a:ea typeface="宋体" charset="-122"/>
              </a:rPr>
              <a:t>5</a:t>
            </a:r>
            <a:r>
              <a:rPr lang="zh-CN" altLang="en-US" sz="1200" dirty="0">
                <a:ea typeface="宋体" charset="-122"/>
              </a:rPr>
              <a:t>、</a:t>
            </a:r>
            <a:endParaRPr lang="en-US" altLang="zh-CN" sz="1200" dirty="0">
              <a:ea typeface="宋体" charset="-122"/>
            </a:endParaRPr>
          </a:p>
          <a:p>
            <a:pPr>
              <a:lnSpc>
                <a:spcPct val="80000"/>
              </a:lnSpc>
            </a:pPr>
            <a:r>
              <a:rPr lang="en-US" altLang="zh-CN" sz="1200" dirty="0">
                <a:ea typeface="宋体" charset="-122"/>
              </a:rPr>
              <a:t>#include &lt;iostream&gt;</a:t>
            </a:r>
          </a:p>
          <a:p>
            <a:pPr>
              <a:lnSpc>
                <a:spcPct val="80000"/>
              </a:lnSpc>
            </a:pPr>
            <a:r>
              <a:rPr lang="en-US" altLang="zh-CN" sz="1200" dirty="0">
                <a:ea typeface="宋体" charset="-122"/>
              </a:rPr>
              <a:t>using namespace std;</a:t>
            </a:r>
          </a:p>
          <a:p>
            <a:pPr>
              <a:lnSpc>
                <a:spcPct val="80000"/>
              </a:lnSpc>
            </a:pPr>
            <a:endParaRPr lang="en-US" altLang="zh-CN" sz="1200" dirty="0">
              <a:ea typeface="宋体" charset="-122"/>
            </a:endParaRPr>
          </a:p>
          <a:p>
            <a:pPr>
              <a:lnSpc>
                <a:spcPct val="80000"/>
              </a:lnSpc>
            </a:pPr>
            <a:r>
              <a:rPr lang="en-US" altLang="zh-CN" sz="1200" dirty="0">
                <a:ea typeface="宋体" charset="-122"/>
              </a:rPr>
              <a:t>class CDate</a:t>
            </a:r>
          </a:p>
          <a:p>
            <a:pPr>
              <a:lnSpc>
                <a:spcPct val="80000"/>
              </a:lnSpc>
            </a:pPr>
            <a:r>
              <a:rPr lang="en-US" altLang="zh-CN" sz="1200" dirty="0">
                <a:ea typeface="宋体" charset="-122"/>
              </a:rPr>
              <a:t>{</a:t>
            </a:r>
          </a:p>
          <a:p>
            <a:pPr>
              <a:lnSpc>
                <a:spcPct val="80000"/>
              </a:lnSpc>
            </a:pPr>
            <a:r>
              <a:rPr lang="en-US" altLang="zh-CN" sz="1200" dirty="0">
                <a:ea typeface="宋体" charset="-122"/>
              </a:rPr>
              <a:t>private:</a:t>
            </a:r>
          </a:p>
          <a:p>
            <a:pPr>
              <a:lnSpc>
                <a:spcPct val="80000"/>
              </a:lnSpc>
            </a:pPr>
            <a:r>
              <a:rPr lang="en-US" altLang="zh-CN" sz="1200" dirty="0">
                <a:ea typeface="宋体" charset="-122"/>
              </a:rPr>
              <a:t>    int year, month, day;</a:t>
            </a:r>
          </a:p>
          <a:p>
            <a:pPr>
              <a:lnSpc>
                <a:spcPct val="80000"/>
              </a:lnSpc>
            </a:pPr>
            <a:r>
              <a:rPr lang="en-US" altLang="zh-CN" sz="1200" dirty="0">
                <a:ea typeface="宋体" charset="-122"/>
              </a:rPr>
              <a:t>public:</a:t>
            </a:r>
          </a:p>
          <a:p>
            <a:pPr>
              <a:lnSpc>
                <a:spcPct val="80000"/>
              </a:lnSpc>
            </a:pPr>
            <a:r>
              <a:rPr lang="en-US" altLang="zh-CN" sz="1200" dirty="0">
                <a:ea typeface="宋体" charset="-122"/>
              </a:rPr>
              <a:t>    CDate():year(1900),month(1),day(1){</a:t>
            </a:r>
            <a:r>
              <a:rPr lang="en-US" altLang="zh-CN" sz="1200" dirty="0" err="1">
                <a:ea typeface="宋体" charset="-122"/>
              </a:rPr>
              <a:t>cout</a:t>
            </a:r>
            <a:r>
              <a:rPr lang="en-US" altLang="zh-CN" sz="1200" dirty="0">
                <a:ea typeface="宋体" charset="-122"/>
              </a:rPr>
              <a:t>&lt;&lt;"0date constructor\n";}</a:t>
            </a:r>
          </a:p>
          <a:p>
            <a:pPr>
              <a:lnSpc>
                <a:spcPct val="80000"/>
              </a:lnSpc>
            </a:pPr>
            <a:r>
              <a:rPr lang="en-US" altLang="zh-CN" sz="1200" dirty="0">
                <a:ea typeface="宋体" charset="-122"/>
              </a:rPr>
              <a:t>    CDate(int y, int m, int d):year(y),month(m),day(d){</a:t>
            </a:r>
            <a:r>
              <a:rPr lang="en-US" altLang="zh-CN" sz="1200" dirty="0" err="1">
                <a:ea typeface="宋体" charset="-122"/>
              </a:rPr>
              <a:t>cout</a:t>
            </a:r>
            <a:r>
              <a:rPr lang="en-US" altLang="zh-CN" sz="1200" dirty="0">
                <a:ea typeface="宋体" charset="-122"/>
              </a:rPr>
              <a:t>&lt;&lt;"1date constructor\n";}</a:t>
            </a:r>
          </a:p>
          <a:p>
            <a:pPr>
              <a:lnSpc>
                <a:spcPct val="80000"/>
              </a:lnSpc>
            </a:pPr>
            <a:r>
              <a:rPr lang="en-US" altLang="zh-CN" sz="1200" dirty="0">
                <a:ea typeface="宋体" charset="-122"/>
              </a:rPr>
              <a:t>    CDate(CDate&amp; c):year(</a:t>
            </a:r>
            <a:r>
              <a:rPr lang="en-US" altLang="zh-CN" sz="1200" dirty="0" err="1">
                <a:ea typeface="宋体" charset="-122"/>
              </a:rPr>
              <a:t>c.year</a:t>
            </a:r>
            <a:r>
              <a:rPr lang="en-US" altLang="zh-CN" sz="1200" dirty="0">
                <a:ea typeface="宋体" charset="-122"/>
              </a:rPr>
              <a:t>),month(</a:t>
            </a:r>
            <a:r>
              <a:rPr lang="en-US" altLang="zh-CN" sz="1200" dirty="0" err="1">
                <a:ea typeface="宋体" charset="-122"/>
              </a:rPr>
              <a:t>c.month</a:t>
            </a:r>
            <a:r>
              <a:rPr lang="en-US" altLang="zh-CN" sz="1200" dirty="0">
                <a:ea typeface="宋体" charset="-122"/>
              </a:rPr>
              <a:t>),day(</a:t>
            </a:r>
            <a:r>
              <a:rPr lang="en-US" altLang="zh-CN" sz="1200" dirty="0" err="1">
                <a:ea typeface="宋体" charset="-122"/>
              </a:rPr>
              <a:t>c.day</a:t>
            </a:r>
            <a:r>
              <a:rPr lang="en-US" altLang="zh-CN" sz="1200" dirty="0">
                <a:ea typeface="宋体" charset="-122"/>
              </a:rPr>
              <a:t>){</a:t>
            </a:r>
            <a:r>
              <a:rPr lang="en-US" altLang="zh-CN" sz="1200" dirty="0" err="1">
                <a:ea typeface="宋体" charset="-122"/>
              </a:rPr>
              <a:t>cout</a:t>
            </a:r>
            <a:r>
              <a:rPr lang="en-US" altLang="zh-CN" sz="1200" dirty="0">
                <a:ea typeface="宋体" charset="-122"/>
              </a:rPr>
              <a:t>&lt;&lt;"2date copy constructor\n";}    </a:t>
            </a:r>
          </a:p>
          <a:p>
            <a:pPr>
              <a:lnSpc>
                <a:spcPct val="80000"/>
              </a:lnSpc>
            </a:pPr>
            <a:r>
              <a:rPr lang="en-US" altLang="zh-CN" sz="1200" dirty="0">
                <a:ea typeface="宋体" charset="-122"/>
              </a:rPr>
              <a:t>    void </a:t>
            </a:r>
            <a:r>
              <a:rPr lang="en-US" altLang="zh-CN" sz="1200" dirty="0" err="1">
                <a:ea typeface="宋体" charset="-122"/>
              </a:rPr>
              <a:t>setDate</a:t>
            </a:r>
            <a:r>
              <a:rPr lang="en-US" altLang="zh-CN" sz="1200" dirty="0">
                <a:ea typeface="宋体" charset="-122"/>
              </a:rPr>
              <a:t>(int </a:t>
            </a:r>
            <a:r>
              <a:rPr lang="en-US" altLang="zh-CN" sz="1200" dirty="0" err="1">
                <a:ea typeface="宋体" charset="-122"/>
              </a:rPr>
              <a:t>y,int</a:t>
            </a:r>
            <a:r>
              <a:rPr lang="en-US" altLang="zh-CN" sz="1200" dirty="0">
                <a:ea typeface="宋体" charset="-122"/>
              </a:rPr>
              <a:t> </a:t>
            </a:r>
            <a:r>
              <a:rPr lang="en-US" altLang="zh-CN" sz="1200" dirty="0" err="1">
                <a:ea typeface="宋体" charset="-122"/>
              </a:rPr>
              <a:t>m,int</a:t>
            </a:r>
            <a:r>
              <a:rPr lang="en-US" altLang="zh-CN" sz="1200" dirty="0">
                <a:ea typeface="宋体" charset="-122"/>
              </a:rPr>
              <a:t> d){year=</a:t>
            </a:r>
            <a:r>
              <a:rPr lang="en-US" altLang="zh-CN" sz="1200" dirty="0" err="1">
                <a:ea typeface="宋体" charset="-122"/>
              </a:rPr>
              <a:t>y;month</a:t>
            </a:r>
            <a:r>
              <a:rPr lang="en-US" altLang="zh-CN" sz="1200" dirty="0">
                <a:ea typeface="宋体" charset="-122"/>
              </a:rPr>
              <a:t>=</a:t>
            </a:r>
            <a:r>
              <a:rPr lang="en-US" altLang="zh-CN" sz="1200" dirty="0" err="1">
                <a:ea typeface="宋体" charset="-122"/>
              </a:rPr>
              <a:t>m;day</a:t>
            </a:r>
            <a:r>
              <a:rPr lang="en-US" altLang="zh-CN" sz="1200" dirty="0">
                <a:ea typeface="宋体" charset="-122"/>
              </a:rPr>
              <a:t>=d;}</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en-US" altLang="zh-CN" sz="1200" dirty="0">
                <a:ea typeface="宋体" charset="-122"/>
              </a:rPr>
              <a:t>class Software</a:t>
            </a:r>
          </a:p>
          <a:p>
            <a:pPr>
              <a:lnSpc>
                <a:spcPct val="80000"/>
              </a:lnSpc>
            </a:pPr>
            <a:r>
              <a:rPr lang="en-US" altLang="zh-CN" sz="1200" dirty="0">
                <a:ea typeface="宋体" charset="-122"/>
              </a:rPr>
              <a:t>{</a:t>
            </a:r>
          </a:p>
          <a:p>
            <a:pPr>
              <a:lnSpc>
                <a:spcPct val="80000"/>
              </a:lnSpc>
            </a:pPr>
            <a:r>
              <a:rPr lang="en-US" altLang="zh-CN" sz="1200" dirty="0">
                <a:ea typeface="宋体" charset="-122"/>
              </a:rPr>
              <a:t>    string name;</a:t>
            </a:r>
          </a:p>
          <a:p>
            <a:pPr>
              <a:lnSpc>
                <a:spcPct val="80000"/>
              </a:lnSpc>
            </a:pPr>
            <a:r>
              <a:rPr lang="en-US" altLang="zh-CN" sz="1200" dirty="0">
                <a:ea typeface="宋体" charset="-122"/>
              </a:rPr>
              <a:t>    CDate date;</a:t>
            </a:r>
          </a:p>
          <a:p>
            <a:pPr>
              <a:lnSpc>
                <a:spcPct val="80000"/>
              </a:lnSpc>
            </a:pPr>
            <a:r>
              <a:rPr lang="en-US" altLang="zh-CN" sz="1200" dirty="0">
                <a:ea typeface="宋体" charset="-122"/>
              </a:rPr>
              <a:t>public:</a:t>
            </a:r>
          </a:p>
          <a:p>
            <a:pPr>
              <a:lnSpc>
                <a:spcPct val="80000"/>
              </a:lnSpc>
            </a:pPr>
            <a:r>
              <a:rPr lang="en-US" altLang="zh-CN" sz="1200" dirty="0">
                <a:ea typeface="宋体" charset="-122"/>
              </a:rPr>
              <a:t>    Software(string </a:t>
            </a:r>
            <a:r>
              <a:rPr lang="en-US" altLang="zh-CN" sz="1200" dirty="0" err="1">
                <a:ea typeface="宋体" charset="-122"/>
              </a:rPr>
              <a:t>s,int</a:t>
            </a:r>
            <a:r>
              <a:rPr lang="en-US" altLang="zh-CN" sz="1200" dirty="0">
                <a:ea typeface="宋体" charset="-122"/>
              </a:rPr>
              <a:t> </a:t>
            </a:r>
            <a:r>
              <a:rPr lang="en-US" altLang="zh-CN" sz="1200" dirty="0" err="1">
                <a:ea typeface="宋体" charset="-122"/>
              </a:rPr>
              <a:t>y,int</a:t>
            </a:r>
            <a:r>
              <a:rPr lang="en-US" altLang="zh-CN" sz="1200" dirty="0">
                <a:ea typeface="宋体" charset="-122"/>
              </a:rPr>
              <a:t> </a:t>
            </a:r>
            <a:r>
              <a:rPr lang="en-US" altLang="zh-CN" sz="1200" dirty="0" err="1">
                <a:ea typeface="宋体" charset="-122"/>
              </a:rPr>
              <a:t>m,int</a:t>
            </a:r>
            <a:r>
              <a:rPr lang="en-US" altLang="zh-CN" sz="1200" dirty="0">
                <a:ea typeface="宋体" charset="-122"/>
              </a:rPr>
              <a:t> d):name(s){</a:t>
            </a:r>
            <a:r>
              <a:rPr lang="en-US" altLang="zh-CN" sz="1200" dirty="0" err="1">
                <a:ea typeface="宋体" charset="-122"/>
              </a:rPr>
              <a:t>date.setDate</a:t>
            </a:r>
            <a:r>
              <a:rPr lang="en-US" altLang="zh-CN" sz="1200" dirty="0">
                <a:ea typeface="宋体" charset="-122"/>
              </a:rPr>
              <a:t>(</a:t>
            </a:r>
            <a:r>
              <a:rPr lang="en-US" altLang="zh-CN" sz="1200" dirty="0" err="1">
                <a:ea typeface="宋体" charset="-122"/>
              </a:rPr>
              <a:t>y,m,d</a:t>
            </a:r>
            <a:r>
              <a:rPr lang="en-US" altLang="zh-CN" sz="1200" dirty="0">
                <a:ea typeface="宋体" charset="-122"/>
              </a:rPr>
              <a:t>);}</a:t>
            </a:r>
          </a:p>
          <a:p>
            <a:pPr>
              <a:lnSpc>
                <a:spcPct val="80000"/>
              </a:lnSpc>
            </a:pPr>
            <a:r>
              <a:rPr lang="en-US" altLang="zh-CN" sz="1200" dirty="0">
                <a:ea typeface="宋体" charset="-122"/>
              </a:rPr>
              <a:t>};</a:t>
            </a:r>
          </a:p>
          <a:p>
            <a:pPr>
              <a:lnSpc>
                <a:spcPct val="80000"/>
              </a:lnSpc>
            </a:pPr>
            <a:r>
              <a:rPr lang="en-US" altLang="zh-CN" sz="1200" dirty="0">
                <a:ea typeface="宋体" charset="-122"/>
              </a:rPr>
              <a:t>int main()</a:t>
            </a:r>
          </a:p>
          <a:p>
            <a:pPr>
              <a:lnSpc>
                <a:spcPct val="80000"/>
              </a:lnSpc>
            </a:pPr>
            <a:r>
              <a:rPr lang="en-US" altLang="zh-CN" sz="1200" dirty="0">
                <a:ea typeface="宋体" charset="-122"/>
              </a:rPr>
              <a:t>{</a:t>
            </a:r>
          </a:p>
          <a:p>
            <a:pPr>
              <a:lnSpc>
                <a:spcPct val="80000"/>
              </a:lnSpc>
            </a:pPr>
            <a:r>
              <a:rPr lang="en-US" altLang="zh-CN" sz="1200" dirty="0">
                <a:ea typeface="宋体" charset="-122"/>
              </a:rPr>
              <a:t>   Software s1("C++",2016,4,15);</a:t>
            </a:r>
          </a:p>
          <a:p>
            <a:pPr>
              <a:lnSpc>
                <a:spcPct val="80000"/>
              </a:lnSpc>
            </a:pPr>
            <a:r>
              <a:rPr lang="en-US" altLang="zh-CN" sz="1200" dirty="0">
                <a:ea typeface="宋体" charset="-122"/>
              </a:rPr>
              <a:t>   return 1;</a:t>
            </a:r>
          </a:p>
          <a:p>
            <a:pPr>
              <a:lnSpc>
                <a:spcPct val="80000"/>
              </a:lnSpc>
            </a:pPr>
            <a:r>
              <a:rPr lang="en-US" altLang="zh-CN" sz="1200" dirty="0">
                <a:ea typeface="宋体" charset="-122"/>
              </a:rPr>
              <a:t>}</a:t>
            </a:r>
          </a:p>
          <a:p>
            <a:pPr>
              <a:lnSpc>
                <a:spcPct val="80000"/>
              </a:lnSpc>
            </a:pPr>
            <a:endParaRPr lang="en-US" altLang="zh-CN" sz="1200" dirty="0">
              <a:ea typeface="宋体" charset="-122"/>
            </a:endParaRPr>
          </a:p>
          <a:p>
            <a:pPr>
              <a:lnSpc>
                <a:spcPct val="80000"/>
              </a:lnSpc>
            </a:pPr>
            <a:r>
              <a:rPr lang="zh-CN" altLang="en-US" sz="1200" dirty="0">
                <a:ea typeface="宋体" charset="-122"/>
              </a:rPr>
              <a:t>输出结果：</a:t>
            </a:r>
          </a:p>
          <a:p>
            <a:pPr>
              <a:lnSpc>
                <a:spcPct val="80000"/>
              </a:lnSpc>
            </a:pPr>
            <a:r>
              <a:rPr lang="en-US" altLang="zh-CN" sz="1200" dirty="0">
                <a:ea typeface="宋体" charset="-122"/>
              </a:rPr>
              <a:t>0date constructor</a:t>
            </a:r>
          </a:p>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79</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0000"/>
              </a:lnSpc>
            </a:pP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80</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0000"/>
              </a:lnSpc>
            </a:pP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0000"/>
              </a:lnSpc>
            </a:pPr>
            <a:endParaRPr lang="en-US" altLang="zh-CN" sz="1200" dirty="0">
              <a:ea typeface="宋体" charset="-122"/>
            </a:endParaRPr>
          </a:p>
          <a:p>
            <a:pPr>
              <a:lnSpc>
                <a:spcPct val="80000"/>
              </a:lnSpc>
            </a:pPr>
            <a:endParaRPr lang="en-US" altLang="zh-CN" sz="1200" dirty="0">
              <a:ea typeface="宋体" charset="-122"/>
            </a:endParaRPr>
          </a:p>
          <a:p>
            <a:pPr>
              <a:lnSpc>
                <a:spcPct val="80000"/>
              </a:lnSpc>
            </a:pP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82</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00"/>
              </a:solidFill>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83</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84</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85</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86</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87</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88</a:t>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dirty="0" smtClean="0"/>
              <a:t>#</a:t>
            </a:r>
            <a:r>
              <a:rPr lang="en-US" altLang="zh-CN" dirty="0"/>
              <a:t>include &lt;iostream&gt;</a:t>
            </a:r>
          </a:p>
          <a:p>
            <a:r>
              <a:rPr lang="en-US" altLang="zh-CN" dirty="0"/>
              <a:t>#include &lt;</a:t>
            </a:r>
            <a:r>
              <a:rPr lang="en-US" altLang="zh-CN" dirty="0" err="1"/>
              <a:t>iomanip</a:t>
            </a:r>
            <a:r>
              <a:rPr lang="en-US" altLang="zh-CN" dirty="0"/>
              <a:t>&gt;</a:t>
            </a:r>
          </a:p>
          <a:p>
            <a:r>
              <a:rPr lang="en-US" altLang="zh-CN" dirty="0"/>
              <a:t>using namespace std;</a:t>
            </a:r>
          </a:p>
          <a:p>
            <a:r>
              <a:rPr lang="en-US" altLang="zh-CN" dirty="0"/>
              <a:t>class A</a:t>
            </a:r>
          </a:p>
          <a:p>
            <a:r>
              <a:rPr lang="en-US" altLang="zh-CN" dirty="0"/>
              <a:t>{ private:</a:t>
            </a:r>
          </a:p>
          <a:p>
            <a:r>
              <a:rPr lang="en-US" altLang="zh-CN" dirty="0"/>
              <a:t>    </a:t>
            </a:r>
            <a:r>
              <a:rPr lang="en-US" altLang="zh-CN" dirty="0" err="1"/>
              <a:t>int</a:t>
            </a:r>
            <a:r>
              <a:rPr lang="en-US" altLang="zh-CN" dirty="0"/>
              <a:t> x;</a:t>
            </a:r>
          </a:p>
          <a:p>
            <a:r>
              <a:rPr lang="en-US" altLang="zh-CN" dirty="0"/>
              <a:t>  public:</a:t>
            </a:r>
          </a:p>
          <a:p>
            <a:r>
              <a:rPr lang="en-US" altLang="zh-CN" dirty="0"/>
              <a:t>    A(</a:t>
            </a:r>
            <a:r>
              <a:rPr lang="en-US" altLang="zh-CN" dirty="0" err="1"/>
              <a:t>int</a:t>
            </a:r>
            <a:r>
              <a:rPr lang="en-US" altLang="zh-CN" dirty="0"/>
              <a:t> x1=0):x(x1){</a:t>
            </a:r>
            <a:r>
              <a:rPr lang="en-US" altLang="zh-CN" dirty="0" err="1"/>
              <a:t>cout</a:t>
            </a:r>
            <a:r>
              <a:rPr lang="en-US" altLang="zh-CN" dirty="0"/>
              <a:t>&lt;&lt;x&lt;&lt;" A constructor"&lt;&lt;</a:t>
            </a:r>
            <a:r>
              <a:rPr lang="en-US" altLang="zh-CN" dirty="0" err="1"/>
              <a:t>endl</a:t>
            </a:r>
            <a:r>
              <a:rPr lang="en-US" altLang="zh-CN" dirty="0"/>
              <a:t>;}</a:t>
            </a:r>
          </a:p>
          <a:p>
            <a:r>
              <a:rPr lang="en-US" altLang="zh-CN" dirty="0"/>
              <a:t>    A(A&amp; a){x=</a:t>
            </a:r>
            <a:r>
              <a:rPr lang="en-US" altLang="zh-CN" dirty="0" err="1"/>
              <a:t>a.getX</a:t>
            </a:r>
            <a:r>
              <a:rPr lang="en-US" altLang="zh-CN" dirty="0"/>
              <a:t>();</a:t>
            </a:r>
            <a:r>
              <a:rPr lang="en-US" altLang="zh-CN" dirty="0" err="1"/>
              <a:t>cout</a:t>
            </a:r>
            <a:r>
              <a:rPr lang="en-US" altLang="zh-CN" dirty="0"/>
              <a:t>&lt;&lt;x&lt;&lt;" A copy constructor"&lt;&lt;</a:t>
            </a:r>
            <a:r>
              <a:rPr lang="en-US" altLang="zh-CN" dirty="0" err="1"/>
              <a:t>endl</a:t>
            </a:r>
            <a:r>
              <a:rPr lang="en-US" altLang="zh-CN" dirty="0"/>
              <a:t>;}</a:t>
            </a:r>
          </a:p>
          <a:p>
            <a:r>
              <a:rPr lang="en-US" altLang="zh-CN" dirty="0"/>
              <a:t>    void set(</a:t>
            </a:r>
            <a:r>
              <a:rPr lang="en-US" altLang="zh-CN" dirty="0" err="1"/>
              <a:t>int</a:t>
            </a:r>
            <a:r>
              <a:rPr lang="en-US" altLang="zh-CN" dirty="0"/>
              <a:t> x1){x=x1;}</a:t>
            </a:r>
          </a:p>
          <a:p>
            <a:r>
              <a:rPr lang="en-US" altLang="zh-CN" dirty="0"/>
              <a:t>    </a:t>
            </a:r>
            <a:r>
              <a:rPr lang="en-US" altLang="zh-CN" dirty="0" err="1"/>
              <a:t>int</a:t>
            </a:r>
            <a:r>
              <a:rPr lang="en-US" altLang="zh-CN" dirty="0"/>
              <a:t> </a:t>
            </a:r>
            <a:r>
              <a:rPr lang="en-US" altLang="zh-CN" dirty="0" err="1"/>
              <a:t>getX</a:t>
            </a:r>
            <a:r>
              <a:rPr lang="en-US" altLang="zh-CN" dirty="0"/>
              <a:t>(){return x;}</a:t>
            </a:r>
          </a:p>
          <a:p>
            <a:r>
              <a:rPr lang="en-US" altLang="zh-CN" dirty="0"/>
              <a:t>    ~A(){</a:t>
            </a:r>
            <a:r>
              <a:rPr lang="en-US" altLang="zh-CN" dirty="0" err="1"/>
              <a:t>cout</a:t>
            </a:r>
            <a:r>
              <a:rPr lang="en-US" altLang="zh-CN" dirty="0"/>
              <a:t>&lt;&lt;x&lt;&lt;",A </a:t>
            </a:r>
            <a:r>
              <a:rPr lang="en-US" altLang="zh-CN" dirty="0" err="1"/>
              <a:t>distructor</a:t>
            </a:r>
            <a:r>
              <a:rPr lang="en-US" altLang="zh-CN" dirty="0"/>
              <a:t>"&lt;&lt;</a:t>
            </a:r>
            <a:r>
              <a:rPr lang="en-US" altLang="zh-CN" dirty="0" err="1"/>
              <a:t>endl</a:t>
            </a:r>
            <a:r>
              <a:rPr lang="en-US" altLang="zh-CN" dirty="0"/>
              <a:t>;}</a:t>
            </a:r>
          </a:p>
          <a:p>
            <a:r>
              <a:rPr lang="en-US" altLang="zh-CN" dirty="0"/>
              <a:t>};</a:t>
            </a:r>
          </a:p>
          <a:p>
            <a:r>
              <a:rPr lang="en-US" altLang="zh-CN" dirty="0"/>
              <a:t>A a1(1);</a:t>
            </a:r>
          </a:p>
          <a:p>
            <a:r>
              <a:rPr lang="en-US" altLang="zh-CN" dirty="0"/>
              <a:t>A f(A a2){</a:t>
            </a:r>
          </a:p>
          <a:p>
            <a:r>
              <a:rPr lang="en-US" altLang="zh-CN" dirty="0"/>
              <a:t> </a:t>
            </a:r>
            <a:r>
              <a:rPr lang="en-US" altLang="zh-CN" dirty="0" err="1"/>
              <a:t>cout</a:t>
            </a:r>
            <a:r>
              <a:rPr lang="en-US" altLang="zh-CN" dirty="0"/>
              <a:t>&lt;&lt;"fun start"&lt;&lt;</a:t>
            </a:r>
            <a:r>
              <a:rPr lang="en-US" altLang="zh-CN" dirty="0" err="1"/>
              <a:t>endl</a:t>
            </a:r>
            <a:r>
              <a:rPr lang="en-US" altLang="zh-CN" dirty="0"/>
              <a:t>;</a:t>
            </a:r>
          </a:p>
          <a:p>
            <a:r>
              <a:rPr lang="en-US" altLang="zh-CN" dirty="0"/>
              <a:t> static A </a:t>
            </a:r>
            <a:r>
              <a:rPr lang="en-US" altLang="zh-CN" dirty="0" err="1"/>
              <a:t>a</a:t>
            </a:r>
            <a:r>
              <a:rPr lang="en-US" altLang="zh-CN" dirty="0"/>
              <a:t>(4);</a:t>
            </a:r>
          </a:p>
          <a:p>
            <a:r>
              <a:rPr lang="en-US" altLang="zh-CN" dirty="0"/>
              <a:t> return a;</a:t>
            </a:r>
          </a:p>
          <a:p>
            <a:r>
              <a:rPr lang="en-US" altLang="zh-CN" dirty="0"/>
              <a:t>}</a:t>
            </a:r>
          </a:p>
          <a:p>
            <a:r>
              <a:rPr lang="en-US" altLang="zh-CN" dirty="0" err="1"/>
              <a:t>int</a:t>
            </a:r>
            <a:r>
              <a:rPr lang="en-US" altLang="zh-CN" dirty="0"/>
              <a:t> main()</a:t>
            </a:r>
          </a:p>
          <a:p>
            <a:r>
              <a:rPr lang="en-US" altLang="zh-CN" dirty="0"/>
              <a:t>{  </a:t>
            </a:r>
            <a:r>
              <a:rPr lang="en-US" altLang="zh-CN" dirty="0" err="1"/>
              <a:t>cout</a:t>
            </a:r>
            <a:r>
              <a:rPr lang="en-US" altLang="zh-CN" dirty="0"/>
              <a:t>&lt;&lt;"main start"&lt;&lt;</a:t>
            </a:r>
            <a:r>
              <a:rPr lang="en-US" altLang="zh-CN" dirty="0" err="1"/>
              <a:t>endl</a:t>
            </a:r>
            <a:r>
              <a:rPr lang="en-US" altLang="zh-CN" dirty="0"/>
              <a:t>;</a:t>
            </a:r>
          </a:p>
          <a:p>
            <a:r>
              <a:rPr lang="en-US" altLang="zh-CN" dirty="0"/>
              <a:t>   A a2(2);</a:t>
            </a:r>
          </a:p>
          <a:p>
            <a:r>
              <a:rPr lang="en-US" altLang="zh-CN" dirty="0"/>
              <a:t>   A a3(3);</a:t>
            </a:r>
          </a:p>
          <a:p>
            <a:r>
              <a:rPr lang="en-US" altLang="zh-CN" dirty="0"/>
              <a:t>   a3=f(a2);</a:t>
            </a:r>
          </a:p>
          <a:p>
            <a:r>
              <a:rPr lang="en-US" altLang="zh-CN" dirty="0"/>
              <a:t>}</a:t>
            </a:r>
          </a:p>
          <a:p>
            <a:endParaRPr lang="en-US" altLang="zh-CN" dirty="0"/>
          </a:p>
          <a:p>
            <a:r>
              <a:rPr lang="zh-CN" altLang="en-US" dirty="0"/>
              <a:t>运行结果：</a:t>
            </a:r>
            <a:endParaRPr lang="en-US" altLang="zh-CN" dirty="0"/>
          </a:p>
          <a:p>
            <a:r>
              <a:rPr lang="en-US" altLang="zh-CN" dirty="0"/>
              <a:t>1 A constructor</a:t>
            </a:r>
          </a:p>
          <a:p>
            <a:r>
              <a:rPr lang="en-US" altLang="zh-CN" dirty="0"/>
              <a:t>main start</a:t>
            </a:r>
          </a:p>
          <a:p>
            <a:r>
              <a:rPr lang="en-US" altLang="zh-CN" dirty="0"/>
              <a:t>2 A constructor</a:t>
            </a:r>
          </a:p>
          <a:p>
            <a:r>
              <a:rPr lang="en-US" altLang="zh-CN" dirty="0"/>
              <a:t>3 A constructor</a:t>
            </a:r>
          </a:p>
          <a:p>
            <a:r>
              <a:rPr lang="en-US" altLang="zh-CN" dirty="0"/>
              <a:t>2 A copy constructor</a:t>
            </a:r>
          </a:p>
          <a:p>
            <a:r>
              <a:rPr lang="en-US" altLang="zh-CN" dirty="0"/>
              <a:t>fun start</a:t>
            </a:r>
          </a:p>
          <a:p>
            <a:r>
              <a:rPr lang="en-US" altLang="zh-CN" dirty="0"/>
              <a:t>4 A constructor</a:t>
            </a:r>
          </a:p>
          <a:p>
            <a:r>
              <a:rPr lang="en-US" altLang="zh-CN" dirty="0"/>
              <a:t>4 A copy constructor</a:t>
            </a:r>
          </a:p>
          <a:p>
            <a:r>
              <a:rPr lang="en-US" altLang="zh-CN" dirty="0"/>
              <a:t>4,A </a:t>
            </a:r>
            <a:r>
              <a:rPr lang="en-US" altLang="zh-CN" dirty="0" err="1"/>
              <a:t>distructor</a:t>
            </a:r>
            <a:endParaRPr lang="en-US" altLang="zh-CN" dirty="0"/>
          </a:p>
          <a:p>
            <a:r>
              <a:rPr lang="en-US" altLang="zh-CN" dirty="0"/>
              <a:t>2,A </a:t>
            </a:r>
            <a:r>
              <a:rPr lang="en-US" altLang="zh-CN" dirty="0" err="1"/>
              <a:t>distructor</a:t>
            </a:r>
            <a:endParaRPr lang="en-US" altLang="zh-CN" dirty="0"/>
          </a:p>
          <a:p>
            <a:r>
              <a:rPr lang="en-US" altLang="zh-CN" dirty="0"/>
              <a:t>4,A </a:t>
            </a:r>
            <a:r>
              <a:rPr lang="en-US" altLang="zh-CN" dirty="0" err="1"/>
              <a:t>distructor</a:t>
            </a:r>
            <a:endParaRPr lang="en-US" altLang="zh-CN" dirty="0"/>
          </a:p>
          <a:p>
            <a:r>
              <a:rPr lang="en-US" altLang="zh-CN" dirty="0"/>
              <a:t>2,A </a:t>
            </a:r>
            <a:r>
              <a:rPr lang="en-US" altLang="zh-CN" dirty="0" err="1"/>
              <a:t>distructor</a:t>
            </a:r>
            <a:endParaRPr lang="en-US" altLang="zh-CN" dirty="0"/>
          </a:p>
          <a:p>
            <a:r>
              <a:rPr lang="en-US" altLang="zh-CN" dirty="0"/>
              <a:t>4,A </a:t>
            </a:r>
            <a:r>
              <a:rPr lang="en-US" altLang="zh-CN" dirty="0" err="1"/>
              <a:t>distructor</a:t>
            </a:r>
            <a:endParaRPr lang="en-US" altLang="zh-CN" dirty="0"/>
          </a:p>
          <a:p>
            <a:r>
              <a:rPr lang="en-US" altLang="zh-CN" dirty="0"/>
              <a:t>1,A </a:t>
            </a:r>
            <a:r>
              <a:rPr lang="en-US" altLang="zh-CN" dirty="0" err="1"/>
              <a:t>distructor</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89</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a:t>
            </a:r>
            <a:r>
              <a:rPr lang="en-US" altLang="zh-CN" dirty="0"/>
              <a:t>include&lt;iostream&gt;</a:t>
            </a:r>
          </a:p>
          <a:p>
            <a:r>
              <a:rPr lang="en-US" altLang="zh-CN" dirty="0"/>
              <a:t>using namespace std;</a:t>
            </a:r>
          </a:p>
          <a:p>
            <a:r>
              <a:rPr lang="en-US" altLang="zh-CN" dirty="0"/>
              <a:t>class </a:t>
            </a:r>
            <a:r>
              <a:rPr lang="en-US" altLang="zh-CN" dirty="0" err="1"/>
              <a:t>CMyclass</a:t>
            </a:r>
            <a:r>
              <a:rPr lang="en-US" altLang="zh-CN" dirty="0"/>
              <a:t> {</a:t>
            </a:r>
          </a:p>
          <a:p>
            <a:r>
              <a:rPr lang="en-US" altLang="zh-CN" dirty="0"/>
              <a:t>    public:</a:t>
            </a:r>
          </a:p>
          <a:p>
            <a:r>
              <a:rPr lang="en-US" altLang="zh-CN" dirty="0"/>
              <a:t>     </a:t>
            </a:r>
            <a:r>
              <a:rPr lang="en-US" altLang="zh-CN" dirty="0" err="1"/>
              <a:t>CMyclass</a:t>
            </a:r>
            <a:r>
              <a:rPr lang="en-US" altLang="zh-CN" dirty="0"/>
              <a:t>(){ </a:t>
            </a:r>
            <a:r>
              <a:rPr lang="en-US" altLang="zh-CN" dirty="0" err="1"/>
              <a:t>cout</a:t>
            </a:r>
            <a:r>
              <a:rPr lang="en-US" altLang="zh-CN" dirty="0"/>
              <a:t> &lt;&lt;this&lt;&lt; " constructor" &lt;&lt; </a:t>
            </a:r>
            <a:r>
              <a:rPr lang="en-US" altLang="zh-CN" dirty="0" err="1"/>
              <a:t>endl</a:t>
            </a:r>
            <a:r>
              <a:rPr lang="en-US" altLang="zh-CN" dirty="0"/>
              <a:t>; }</a:t>
            </a:r>
          </a:p>
          <a:p>
            <a:r>
              <a:rPr lang="en-US" altLang="zh-CN" dirty="0"/>
              <a:t>     </a:t>
            </a:r>
            <a:r>
              <a:rPr lang="en-US" altLang="zh-CN" dirty="0" err="1"/>
              <a:t>CMyclass</a:t>
            </a:r>
            <a:r>
              <a:rPr lang="en-US" altLang="zh-CN" dirty="0"/>
              <a:t>(</a:t>
            </a:r>
            <a:r>
              <a:rPr lang="en-US" altLang="zh-CN" dirty="0" err="1"/>
              <a:t>CMyclass</a:t>
            </a:r>
            <a:r>
              <a:rPr lang="en-US" altLang="zh-CN" dirty="0"/>
              <a:t>&amp; c){ </a:t>
            </a:r>
            <a:r>
              <a:rPr lang="en-US" altLang="zh-CN" dirty="0" err="1"/>
              <a:t>cout</a:t>
            </a:r>
            <a:r>
              <a:rPr lang="en-US" altLang="zh-CN" dirty="0"/>
              <a:t> &lt;&lt;this&lt;&lt; " copy constructor" &lt;&lt; </a:t>
            </a:r>
            <a:r>
              <a:rPr lang="en-US" altLang="zh-CN" dirty="0" err="1"/>
              <a:t>endl</a:t>
            </a:r>
            <a:r>
              <a:rPr lang="en-US" altLang="zh-CN" dirty="0"/>
              <a:t>; }</a:t>
            </a:r>
          </a:p>
          <a:p>
            <a:r>
              <a:rPr lang="en-US" altLang="zh-CN" dirty="0"/>
              <a:t>    ~</a:t>
            </a:r>
            <a:r>
              <a:rPr lang="en-US" altLang="zh-CN" dirty="0" err="1"/>
              <a:t>CMyclass</a:t>
            </a:r>
            <a:r>
              <a:rPr lang="en-US" altLang="zh-CN" dirty="0"/>
              <a:t>() { </a:t>
            </a:r>
            <a:r>
              <a:rPr lang="en-US" altLang="zh-CN" dirty="0" err="1"/>
              <a:t>cout</a:t>
            </a:r>
            <a:r>
              <a:rPr lang="en-US" altLang="zh-CN" dirty="0"/>
              <a:t> &lt;&lt;this&lt;&lt;  " destructor" &lt;&lt; </a:t>
            </a:r>
            <a:r>
              <a:rPr lang="en-US" altLang="zh-CN" dirty="0" err="1"/>
              <a:t>endl</a:t>
            </a:r>
            <a:r>
              <a:rPr lang="en-US" altLang="zh-CN" dirty="0"/>
              <a:t>; }</a:t>
            </a:r>
          </a:p>
          <a:p>
            <a:r>
              <a:rPr lang="en-US" altLang="zh-CN" dirty="0"/>
              <a:t>};</a:t>
            </a:r>
          </a:p>
          <a:p>
            <a:r>
              <a:rPr lang="en-US" altLang="zh-CN" dirty="0" err="1"/>
              <a:t>CMyclass</a:t>
            </a:r>
            <a:r>
              <a:rPr lang="en-US" altLang="zh-CN" dirty="0"/>
              <a:t> obj;</a:t>
            </a:r>
          </a:p>
          <a:p>
            <a:r>
              <a:rPr lang="en-US" altLang="zh-CN" dirty="0" err="1"/>
              <a:t>CMyclass</a:t>
            </a:r>
            <a:r>
              <a:rPr lang="en-US" altLang="zh-CN" dirty="0"/>
              <a:t> fun(</a:t>
            </a:r>
            <a:r>
              <a:rPr lang="en-US" altLang="zh-CN" dirty="0" err="1"/>
              <a:t>CMyclass</a:t>
            </a:r>
            <a:r>
              <a:rPr lang="en-US" altLang="zh-CN" dirty="0"/>
              <a:t> </a:t>
            </a:r>
            <a:r>
              <a:rPr lang="en-US" altLang="zh-CN" dirty="0" err="1"/>
              <a:t>sobj</a:t>
            </a:r>
            <a:r>
              <a:rPr lang="en-US" altLang="zh-CN" dirty="0"/>
              <a:t> ) {</a:t>
            </a:r>
          </a:p>
          <a:p>
            <a:r>
              <a:rPr lang="en-US" altLang="zh-CN" dirty="0"/>
              <a:t>    </a:t>
            </a:r>
            <a:r>
              <a:rPr lang="en-US" altLang="zh-CN" dirty="0" err="1"/>
              <a:t>cout</a:t>
            </a:r>
            <a:r>
              <a:rPr lang="en-US" altLang="zh-CN" dirty="0"/>
              <a:t>&lt;&lt;"fun start"&lt;&lt;</a:t>
            </a:r>
            <a:r>
              <a:rPr lang="en-US" altLang="zh-CN" dirty="0" err="1"/>
              <a:t>endl</a:t>
            </a:r>
            <a:r>
              <a:rPr lang="en-US" altLang="zh-CN" dirty="0"/>
              <a:t>;</a:t>
            </a:r>
          </a:p>
          <a:p>
            <a:r>
              <a:rPr lang="en-US" altLang="zh-CN" dirty="0"/>
              <a:t>    </a:t>
            </a:r>
            <a:r>
              <a:rPr lang="en-US" altLang="zh-CN" dirty="0" err="1"/>
              <a:t>CMyclass</a:t>
            </a:r>
            <a:r>
              <a:rPr lang="en-US" altLang="zh-CN" dirty="0"/>
              <a:t> s;</a:t>
            </a:r>
          </a:p>
          <a:p>
            <a:r>
              <a:rPr lang="en-US" altLang="zh-CN" dirty="0"/>
              <a:t>    static </a:t>
            </a:r>
            <a:r>
              <a:rPr lang="en-US" altLang="zh-CN" dirty="0" err="1"/>
              <a:t>CMyclass</a:t>
            </a:r>
            <a:r>
              <a:rPr lang="en-US" altLang="zh-CN" dirty="0"/>
              <a:t> a;</a:t>
            </a:r>
          </a:p>
          <a:p>
            <a:r>
              <a:rPr lang="en-US" altLang="zh-CN" dirty="0"/>
              <a:t>    </a:t>
            </a:r>
            <a:r>
              <a:rPr lang="en-US" altLang="zh-CN" dirty="0" err="1"/>
              <a:t>cout</a:t>
            </a:r>
            <a:r>
              <a:rPr lang="en-US" altLang="zh-CN" dirty="0"/>
              <a:t>&lt;&lt;"fun end"&lt;&lt;</a:t>
            </a:r>
            <a:r>
              <a:rPr lang="en-US" altLang="zh-CN" dirty="0" err="1"/>
              <a:t>endl</a:t>
            </a:r>
            <a:r>
              <a:rPr lang="en-US" altLang="zh-CN" dirty="0"/>
              <a:t>;</a:t>
            </a:r>
          </a:p>
          <a:p>
            <a:r>
              <a:rPr lang="en-US" altLang="zh-CN" dirty="0"/>
              <a:t>    return s;</a:t>
            </a:r>
          </a:p>
          <a:p>
            <a:r>
              <a:rPr lang="en-US" altLang="zh-CN" dirty="0"/>
              <a:t>}</a:t>
            </a:r>
          </a:p>
          <a:p>
            <a:endParaRPr lang="en-US" altLang="zh-CN" dirty="0"/>
          </a:p>
          <a:p>
            <a:r>
              <a:rPr lang="en-US" altLang="zh-CN" dirty="0"/>
              <a:t>int main()</a:t>
            </a:r>
          </a:p>
          <a:p>
            <a:r>
              <a:rPr lang="en-US" altLang="zh-CN" dirty="0"/>
              <a:t>{   </a:t>
            </a:r>
            <a:r>
              <a:rPr lang="en-US" altLang="zh-CN" dirty="0" err="1"/>
              <a:t>cout</a:t>
            </a:r>
            <a:r>
              <a:rPr lang="en-US" altLang="zh-CN" dirty="0"/>
              <a:t>&lt;&lt;"main start"&lt;&lt;</a:t>
            </a:r>
            <a:r>
              <a:rPr lang="en-US" altLang="zh-CN" dirty="0" err="1"/>
              <a:t>endl</a:t>
            </a:r>
            <a:r>
              <a:rPr lang="en-US" altLang="zh-CN" dirty="0"/>
              <a:t>;</a:t>
            </a:r>
          </a:p>
          <a:p>
            <a:r>
              <a:rPr lang="en-US" altLang="zh-CN" dirty="0"/>
              <a:t>    </a:t>
            </a:r>
            <a:r>
              <a:rPr lang="en-US" altLang="zh-CN" dirty="0" err="1"/>
              <a:t>CMyclass</a:t>
            </a:r>
            <a:r>
              <a:rPr lang="en-US" altLang="zh-CN" dirty="0"/>
              <a:t> a;</a:t>
            </a:r>
          </a:p>
          <a:p>
            <a:r>
              <a:rPr lang="en-US" altLang="zh-CN" dirty="0"/>
              <a:t>    obj = fun(obj);</a:t>
            </a:r>
          </a:p>
          <a:p>
            <a:r>
              <a:rPr lang="en-US" altLang="zh-CN" dirty="0"/>
              <a:t>    </a:t>
            </a:r>
            <a:r>
              <a:rPr lang="en-US" altLang="zh-CN" dirty="0" err="1"/>
              <a:t>cout</a:t>
            </a:r>
            <a:r>
              <a:rPr lang="en-US" altLang="zh-CN" dirty="0"/>
              <a:t>&lt;&lt;"main end"&lt;&lt;</a:t>
            </a:r>
            <a:r>
              <a:rPr lang="en-US" altLang="zh-CN" dirty="0" err="1"/>
              <a:t>endl</a:t>
            </a:r>
            <a:r>
              <a:rPr lang="en-US" altLang="zh-CN" dirty="0"/>
              <a: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90</a:t>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91</a:t>
            </a:fld>
            <a:endParaRPr lang="en-US" altLang="zh-CN"/>
          </a:p>
        </p:txBody>
      </p:sp>
    </p:spTree>
    <p:extLst>
      <p:ext uri="{BB962C8B-B14F-4D97-AF65-F5344CB8AC3E}">
        <p14:creationId xmlns:p14="http://schemas.microsoft.com/office/powerpoint/2010/main" val="574415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a:t>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92</a:t>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93</a:t>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1" indent="-22860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000000"/>
              </a:solidFill>
              <a:latin typeface="Times New Roman" pitchFamily="18" charset="0"/>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94</a:t>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95</a:t>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96</a:t>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dirty="0" smtClean="0"/>
              <a:t>#</a:t>
            </a:r>
            <a:r>
              <a:rPr lang="en-US" altLang="zh-CN" dirty="0"/>
              <a:t>include &lt;iostream&gt;</a:t>
            </a:r>
          </a:p>
          <a:p>
            <a:r>
              <a:rPr lang="en-US" altLang="zh-CN" dirty="0"/>
              <a:t>using namespace std;</a:t>
            </a:r>
          </a:p>
          <a:p>
            <a:endParaRPr lang="en-US" altLang="zh-CN" dirty="0"/>
          </a:p>
          <a:p>
            <a:r>
              <a:rPr lang="en-US" altLang="zh-CN" dirty="0"/>
              <a:t>class A{</a:t>
            </a:r>
          </a:p>
          <a:p>
            <a:r>
              <a:rPr lang="en-US" altLang="zh-CN" dirty="0"/>
              <a:t>  static int </a:t>
            </a:r>
            <a:r>
              <a:rPr lang="en-US" altLang="zh-CN" dirty="0" err="1"/>
              <a:t>i</a:t>
            </a:r>
            <a:r>
              <a:rPr lang="en-US" altLang="zh-CN" dirty="0"/>
              <a:t>;</a:t>
            </a:r>
          </a:p>
          <a:p>
            <a:r>
              <a:rPr lang="en-US" altLang="zh-CN" dirty="0"/>
              <a:t>public:</a:t>
            </a:r>
          </a:p>
          <a:p>
            <a:r>
              <a:rPr lang="en-US" altLang="zh-CN" dirty="0"/>
              <a:t>  static int </a:t>
            </a:r>
            <a:r>
              <a:rPr lang="en-US" altLang="zh-CN" dirty="0" err="1"/>
              <a:t>geti</a:t>
            </a:r>
            <a:r>
              <a:rPr lang="en-US" altLang="zh-CN" dirty="0"/>
              <a:t>(){return </a:t>
            </a:r>
            <a:r>
              <a:rPr lang="en-US" altLang="zh-CN" dirty="0" err="1"/>
              <a:t>i</a:t>
            </a:r>
            <a:r>
              <a:rPr lang="en-US" altLang="zh-CN" dirty="0"/>
              <a:t>;}</a:t>
            </a:r>
          </a:p>
          <a:p>
            <a:r>
              <a:rPr lang="en-US" altLang="zh-CN" dirty="0"/>
              <a:t>};</a:t>
            </a:r>
          </a:p>
          <a:p>
            <a:endParaRPr lang="en-US" altLang="zh-CN" dirty="0"/>
          </a:p>
          <a:p>
            <a:r>
              <a:rPr lang="en-US" altLang="zh-CN" dirty="0"/>
              <a:t>int A::i;  //</a:t>
            </a:r>
            <a:r>
              <a:rPr lang="zh-CN" altLang="en-US" dirty="0"/>
              <a:t>这句不能省，若没有赋值，则编译系统会根据数据类型给它一个默认值 （这个其实就是在程序的全局区放上一个声明，让程序在</a:t>
            </a:r>
            <a:r>
              <a:rPr lang="en-US" altLang="zh-CN" dirty="0"/>
              <a:t>main</a:t>
            </a:r>
            <a:r>
              <a:rPr lang="zh-CN" altLang="en-US" dirty="0"/>
              <a:t>方法运行之前就为它分配空间。它和全局变量的差别在于，它只能被类中的成员函数访问。而全局变量可以被所有的函数访问。这个过程发生在</a:t>
            </a:r>
            <a:r>
              <a:rPr lang="en-US" altLang="zh-CN" dirty="0"/>
              <a:t>main</a:t>
            </a:r>
            <a:r>
              <a:rPr lang="zh-CN" altLang="en-US" dirty="0"/>
              <a:t>函数运行之前，在</a:t>
            </a:r>
            <a:r>
              <a:rPr lang="en-US" altLang="zh-CN" dirty="0"/>
              <a:t>main</a:t>
            </a:r>
            <a:r>
              <a:rPr lang="zh-CN" altLang="en-US" dirty="0"/>
              <a:t>中创建该类的对象时，就不会再为静态数据成员分配空间，也保证了所有对象看到的都是同一个数据）</a:t>
            </a:r>
            <a:endParaRPr lang="en-US" altLang="zh-CN" dirty="0"/>
          </a:p>
          <a:p>
            <a:endParaRPr lang="en-US" altLang="zh-CN" dirty="0"/>
          </a:p>
          <a:p>
            <a:r>
              <a:rPr lang="en-US" altLang="zh-CN" dirty="0"/>
              <a:t>int main(){</a:t>
            </a:r>
          </a:p>
          <a:p>
            <a:r>
              <a:rPr lang="en-US" altLang="zh-CN" dirty="0"/>
              <a:t>   </a:t>
            </a:r>
            <a:r>
              <a:rPr lang="en-US" altLang="zh-CN" dirty="0" err="1"/>
              <a:t>cout</a:t>
            </a:r>
            <a:r>
              <a:rPr lang="en-US" altLang="zh-CN" dirty="0"/>
              <a:t>&lt;&lt;A::</a:t>
            </a:r>
            <a:r>
              <a:rPr lang="en-US" altLang="zh-CN" dirty="0" err="1"/>
              <a:t>geti</a:t>
            </a:r>
            <a:r>
              <a:rPr lang="en-US" altLang="zh-CN" dirty="0"/>
              <a:t>()&lt;&lt;</a:t>
            </a:r>
            <a:r>
              <a:rPr lang="en-US" altLang="zh-CN" dirty="0" err="1"/>
              <a:t>endl</a:t>
            </a:r>
            <a:r>
              <a:rPr lang="en-US" altLang="zh-CN" dirty="0"/>
              <a:t>;</a:t>
            </a:r>
          </a:p>
          <a:p>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97</a:t>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98</a:t>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99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30483911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dirty="0" smtClean="0"/>
              <a:t>完整</a:t>
            </a:r>
            <a:r>
              <a:rPr lang="zh-CN" altLang="en-US" dirty="0"/>
              <a:t>的程序：记录对象生成的个数：</a:t>
            </a:r>
            <a:endParaRPr lang="en-US" altLang="zh-CN" dirty="0"/>
          </a:p>
          <a:p>
            <a:endParaRPr lang="en-US" altLang="zh-CN" dirty="0"/>
          </a:p>
          <a:p>
            <a:r>
              <a:rPr lang="en-US" altLang="zh-CN" dirty="0"/>
              <a:t>#include&lt;iostream&gt;</a:t>
            </a:r>
          </a:p>
          <a:p>
            <a:r>
              <a:rPr lang="en-US" altLang="zh-CN" dirty="0"/>
              <a:t>using namespace std;</a:t>
            </a:r>
          </a:p>
          <a:p>
            <a:r>
              <a:rPr lang="en-US" altLang="zh-CN" dirty="0"/>
              <a:t>const double PI=3.1415926;</a:t>
            </a:r>
          </a:p>
          <a:p>
            <a:endParaRPr lang="en-US" altLang="zh-CN" dirty="0"/>
          </a:p>
          <a:p>
            <a:r>
              <a:rPr lang="en-US" altLang="zh-CN" dirty="0"/>
              <a:t>class Cylinder</a:t>
            </a:r>
          </a:p>
          <a:p>
            <a:r>
              <a:rPr lang="en-US" altLang="zh-CN" dirty="0"/>
              <a:t>{</a:t>
            </a:r>
          </a:p>
          <a:p>
            <a:r>
              <a:rPr lang="en-US" altLang="zh-CN" dirty="0"/>
              <a:t>public:</a:t>
            </a:r>
          </a:p>
          <a:p>
            <a:r>
              <a:rPr lang="en-US" altLang="zh-CN" dirty="0"/>
              <a:t>    Cylinder():radius(1),height(1){counter++;</a:t>
            </a:r>
            <a:r>
              <a:rPr lang="en-US" altLang="zh-CN" dirty="0" err="1"/>
              <a:t>cout</a:t>
            </a:r>
            <a:r>
              <a:rPr lang="en-US" altLang="zh-CN" dirty="0"/>
              <a:t>&lt;&lt;counter&lt;&lt;</a:t>
            </a:r>
            <a:r>
              <a:rPr lang="en-US" altLang="zh-CN" dirty="0" err="1"/>
              <a:t>endl</a:t>
            </a:r>
            <a:r>
              <a:rPr lang="en-US" altLang="zh-CN" dirty="0"/>
              <a:t>;}</a:t>
            </a:r>
          </a:p>
          <a:p>
            <a:r>
              <a:rPr lang="en-US" altLang="zh-CN" dirty="0"/>
              <a:t>    Cylinder(double </a:t>
            </a:r>
            <a:r>
              <a:rPr lang="en-US" altLang="zh-CN" dirty="0" err="1"/>
              <a:t>r,double</a:t>
            </a:r>
            <a:r>
              <a:rPr lang="en-US" altLang="zh-CN" dirty="0"/>
              <a:t> h):radius(r),height(h){counter++;</a:t>
            </a:r>
            <a:r>
              <a:rPr lang="en-US" altLang="zh-CN" dirty="0" err="1"/>
              <a:t>cout</a:t>
            </a:r>
            <a:r>
              <a:rPr lang="en-US" altLang="zh-CN" dirty="0"/>
              <a:t>&lt;&lt;counter&lt;&lt;</a:t>
            </a:r>
            <a:r>
              <a:rPr lang="en-US" altLang="zh-CN" dirty="0" err="1"/>
              <a:t>endl</a:t>
            </a:r>
            <a:r>
              <a:rPr lang="en-US" altLang="zh-CN" dirty="0"/>
              <a:t>;}</a:t>
            </a:r>
          </a:p>
          <a:p>
            <a:r>
              <a:rPr lang="en-US" altLang="zh-CN" dirty="0"/>
              <a:t>    Cylinder(Cylinder&amp; c):radius(</a:t>
            </a:r>
            <a:r>
              <a:rPr lang="en-US" altLang="zh-CN" dirty="0" err="1"/>
              <a:t>c.radius</a:t>
            </a:r>
            <a:r>
              <a:rPr lang="en-US" altLang="zh-CN" dirty="0"/>
              <a:t>),height(</a:t>
            </a:r>
            <a:r>
              <a:rPr lang="en-US" altLang="zh-CN" dirty="0" err="1"/>
              <a:t>c.height</a:t>
            </a:r>
            <a:r>
              <a:rPr lang="en-US" altLang="zh-CN" dirty="0"/>
              <a:t>){counter++;</a:t>
            </a:r>
            <a:r>
              <a:rPr lang="en-US" altLang="zh-CN" dirty="0" err="1"/>
              <a:t>cout</a:t>
            </a:r>
            <a:r>
              <a:rPr lang="en-US" altLang="zh-CN" dirty="0"/>
              <a:t>&lt;&lt;counter&lt;&lt;</a:t>
            </a:r>
            <a:r>
              <a:rPr lang="en-US" altLang="zh-CN" dirty="0" err="1"/>
              <a:t>endl</a:t>
            </a:r>
            <a:r>
              <a:rPr lang="en-US" altLang="zh-CN" dirty="0"/>
              <a:t>;}</a:t>
            </a:r>
          </a:p>
          <a:p>
            <a:r>
              <a:rPr lang="en-US" altLang="zh-CN" dirty="0"/>
              <a:t>    void </a:t>
            </a:r>
            <a:r>
              <a:rPr lang="en-US" altLang="zh-CN" dirty="0" err="1"/>
              <a:t>setCylinder</a:t>
            </a:r>
            <a:r>
              <a:rPr lang="en-US" altLang="zh-CN" dirty="0"/>
              <a:t>(double </a:t>
            </a:r>
            <a:r>
              <a:rPr lang="en-US" altLang="zh-CN" dirty="0" err="1"/>
              <a:t>r,double</a:t>
            </a:r>
            <a:r>
              <a:rPr lang="en-US" altLang="zh-CN" dirty="0"/>
              <a:t> h) ;</a:t>
            </a:r>
          </a:p>
          <a:p>
            <a:r>
              <a:rPr lang="en-US" altLang="zh-CN" dirty="0"/>
              <a:t>	double </a:t>
            </a:r>
            <a:r>
              <a:rPr lang="en-US" altLang="zh-CN" dirty="0" err="1"/>
              <a:t>getRadius</a:t>
            </a:r>
            <a:r>
              <a:rPr lang="en-US" altLang="zh-CN" dirty="0"/>
              <a:t>();</a:t>
            </a:r>
          </a:p>
          <a:p>
            <a:r>
              <a:rPr lang="en-US" altLang="zh-CN" dirty="0"/>
              <a:t>	double </a:t>
            </a:r>
            <a:r>
              <a:rPr lang="en-US" altLang="zh-CN" dirty="0" err="1"/>
              <a:t>getHeight</a:t>
            </a:r>
            <a:r>
              <a:rPr lang="en-US" altLang="zh-CN" dirty="0"/>
              <a:t>();</a:t>
            </a:r>
          </a:p>
          <a:p>
            <a:r>
              <a:rPr lang="en-US" altLang="zh-CN" dirty="0"/>
              <a:t>	double volume();</a:t>
            </a:r>
          </a:p>
          <a:p>
            <a:r>
              <a:rPr lang="en-US" altLang="zh-CN" dirty="0"/>
              <a:t>	double </a:t>
            </a:r>
            <a:r>
              <a:rPr lang="en-US" altLang="zh-CN" dirty="0" err="1"/>
              <a:t>surface_area</a:t>
            </a:r>
            <a:r>
              <a:rPr lang="en-US" altLang="zh-CN" dirty="0"/>
              <a:t>();</a:t>
            </a:r>
          </a:p>
          <a:p>
            <a:r>
              <a:rPr lang="en-US" altLang="zh-CN" dirty="0"/>
              <a:t>	~Cylinder(){counter--;</a:t>
            </a:r>
            <a:r>
              <a:rPr lang="en-US" altLang="zh-CN" dirty="0" err="1"/>
              <a:t>cout</a:t>
            </a:r>
            <a:r>
              <a:rPr lang="en-US" altLang="zh-CN" dirty="0"/>
              <a:t>&lt;&lt;counter&lt;&lt;</a:t>
            </a:r>
            <a:r>
              <a:rPr lang="en-US" altLang="zh-CN" dirty="0" err="1"/>
              <a:t>endl</a:t>
            </a:r>
            <a:r>
              <a:rPr lang="en-US" altLang="zh-CN" dirty="0"/>
              <a:t>;}</a:t>
            </a:r>
          </a:p>
          <a:p>
            <a:r>
              <a:rPr lang="en-US" altLang="zh-CN" dirty="0"/>
              <a:t>private:</a:t>
            </a:r>
          </a:p>
          <a:p>
            <a:r>
              <a:rPr lang="en-US" altLang="zh-CN" dirty="0"/>
              <a:t>	double radius;</a:t>
            </a:r>
          </a:p>
          <a:p>
            <a:r>
              <a:rPr lang="en-US" altLang="zh-CN" dirty="0"/>
              <a:t>	double height;</a:t>
            </a:r>
          </a:p>
          <a:p>
            <a:r>
              <a:rPr lang="en-US" altLang="zh-CN" dirty="0"/>
              <a:t>	static int counter;</a:t>
            </a:r>
          </a:p>
          <a:p>
            <a:r>
              <a:rPr lang="en-US" altLang="zh-CN" dirty="0"/>
              <a:t>};</a:t>
            </a:r>
          </a:p>
          <a:p>
            <a:endParaRPr lang="en-US" altLang="zh-CN" dirty="0"/>
          </a:p>
          <a:p>
            <a:r>
              <a:rPr lang="en-US" altLang="zh-CN" dirty="0"/>
              <a:t>int Cylinder::counter=0;</a:t>
            </a:r>
          </a:p>
          <a:p>
            <a:endParaRPr lang="en-US" altLang="zh-CN" dirty="0"/>
          </a:p>
          <a:p>
            <a:r>
              <a:rPr lang="en-US" altLang="zh-CN" dirty="0"/>
              <a:t>void Cylinder::</a:t>
            </a:r>
            <a:r>
              <a:rPr lang="en-US" altLang="zh-CN" dirty="0" err="1"/>
              <a:t>setCylinder</a:t>
            </a:r>
            <a:r>
              <a:rPr lang="en-US" altLang="zh-CN" dirty="0"/>
              <a:t>(double </a:t>
            </a:r>
            <a:r>
              <a:rPr lang="en-US" altLang="zh-CN" dirty="0" err="1"/>
              <a:t>r,double</a:t>
            </a:r>
            <a:r>
              <a:rPr lang="en-US" altLang="zh-CN" dirty="0"/>
              <a:t> h){radius=r;  height=h;}</a:t>
            </a:r>
          </a:p>
          <a:p>
            <a:r>
              <a:rPr lang="en-US" altLang="zh-CN" dirty="0"/>
              <a:t>double Cylinder::</a:t>
            </a:r>
            <a:r>
              <a:rPr lang="en-US" altLang="zh-CN" dirty="0" err="1"/>
              <a:t>getRadius</a:t>
            </a:r>
            <a:r>
              <a:rPr lang="en-US" altLang="zh-CN" dirty="0"/>
              <a:t>(){return radius;}</a:t>
            </a:r>
          </a:p>
          <a:p>
            <a:r>
              <a:rPr lang="en-US" altLang="zh-CN" dirty="0"/>
              <a:t>double Cylinder::</a:t>
            </a:r>
            <a:r>
              <a:rPr lang="en-US" altLang="zh-CN" dirty="0" err="1"/>
              <a:t>getHeight</a:t>
            </a:r>
            <a:r>
              <a:rPr lang="en-US" altLang="zh-CN" dirty="0"/>
              <a:t>(){return height;}</a:t>
            </a:r>
          </a:p>
          <a:p>
            <a:r>
              <a:rPr lang="en-US" altLang="zh-CN" dirty="0"/>
              <a:t>double Cylinder::volume(){return PI*radius*radius*height;}</a:t>
            </a:r>
          </a:p>
          <a:p>
            <a:r>
              <a:rPr lang="en-US" altLang="zh-CN" dirty="0"/>
              <a:t>double Cylinder::</a:t>
            </a:r>
            <a:r>
              <a:rPr lang="en-US" altLang="zh-CN" dirty="0" err="1"/>
              <a:t>surface_area</a:t>
            </a:r>
            <a:r>
              <a:rPr lang="en-US" altLang="zh-CN" dirty="0"/>
              <a:t>(){return 2*PI*radius*height+2*PI*radius*radius;}</a:t>
            </a:r>
          </a:p>
          <a:p>
            <a:endParaRPr lang="en-US" altLang="zh-CN" dirty="0"/>
          </a:p>
          <a:p>
            <a:r>
              <a:rPr lang="en-US" altLang="zh-CN" dirty="0"/>
              <a:t>int main()</a:t>
            </a:r>
          </a:p>
          <a:p>
            <a:r>
              <a:rPr lang="en-US" altLang="zh-CN" dirty="0"/>
              <a:t>{</a:t>
            </a:r>
          </a:p>
          <a:p>
            <a:r>
              <a:rPr lang="en-US" altLang="zh-CN" dirty="0"/>
              <a:t>    Cylinder c1;</a:t>
            </a:r>
          </a:p>
          <a:p>
            <a:r>
              <a:rPr lang="en-US" altLang="zh-CN" dirty="0"/>
              <a:t>    Cylinder c2(2,3);</a:t>
            </a:r>
          </a:p>
          <a:p>
            <a:r>
              <a:rPr lang="en-US" altLang="zh-CN" dirty="0"/>
              <a:t>    Cylinder c3(c2);</a:t>
            </a:r>
          </a:p>
          <a:p>
            <a:r>
              <a:rPr lang="en-US" altLang="zh-CN" dirty="0"/>
              <a:t>    Cylinder *p=new Cylinder(4,5);</a:t>
            </a:r>
          </a:p>
          <a:p>
            <a:r>
              <a:rPr lang="en-US" altLang="zh-CN" dirty="0"/>
              <a:t>    delete p;</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100</a:t>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类和对象</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457866" y="44318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77"/>
          <p:cNvSpPr>
            <a:spLocks noChangeArrowheads="1"/>
          </p:cNvSpPr>
          <p:nvPr/>
        </p:nvSpPr>
        <p:spPr bwMode="auto">
          <a:xfrm>
            <a:off x="1116000" y="1195600"/>
            <a:ext cx="7507300"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对象的描述</a:t>
            </a:r>
            <a:r>
              <a:rPr lang="en-US" altLang="zh-CN" dirty="0">
                <a:solidFill>
                  <a:srgbClr val="0070C0"/>
                </a:solidFill>
                <a:ea typeface="宋体" panose="02010600030101010101" pitchFamily="2" charset="-122"/>
              </a:rPr>
              <a:t>(</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比较</a:t>
            </a:r>
            <a:r>
              <a:rPr lang="zh-CN" altLang="en-US" dirty="0">
                <a:solidFill>
                  <a:srgbClr val="000000"/>
                </a:solidFill>
                <a:ea typeface="宋体" panose="02010600030101010101" pitchFamily="2" charset="-122"/>
              </a:rPr>
              <a:t>：结构是复合类型数据的描述</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 规定一个对象有：</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哪些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成员属性</a:t>
            </a:r>
            <a:r>
              <a:rPr lang="zh-CN" altLang="en-US" dirty="0">
                <a:solidFill>
                  <a:srgbClr val="000000"/>
                </a:solidFill>
                <a:ea typeface="宋体" panose="02010600030101010101" pitchFamily="2" charset="-122"/>
              </a:rPr>
              <a:t>，每个属性是什么类型的数据</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哪些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成员方法</a:t>
            </a:r>
            <a:r>
              <a:rPr lang="zh-CN" altLang="en-US" dirty="0">
                <a:solidFill>
                  <a:srgbClr val="000000"/>
                </a:solidFill>
                <a:ea typeface="宋体" panose="02010600030101010101" pitchFamily="2" charset="-122"/>
              </a:rPr>
              <a:t>，每个方法的名称、参数的名称、</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参数和返回值 的类型、方法的具体实现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各个成员属性和方法的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可见性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用来</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保存</a:t>
            </a:r>
            <a:r>
              <a:rPr lang="zh-CN" altLang="en-US" sz="2800" dirty="0">
                <a:solidFill>
                  <a:srgbClr val="000000"/>
                </a:solidFill>
                <a:ea typeface="宋体" panose="02010600030101010101" pitchFamily="2" charset="-122"/>
              </a:rPr>
              <a:t>流动变化的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对象个数</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静态数据成员常用的场合</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16000" y="1800000"/>
            <a:ext cx="7400679"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作为一个</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标志</a:t>
            </a:r>
            <a:r>
              <a:rPr lang="zh-CN" altLang="en-US" sz="2800" dirty="0">
                <a:solidFill>
                  <a:srgbClr val="000000"/>
                </a:solidFill>
                <a:ea typeface="宋体" panose="02010600030101010101" pitchFamily="2" charset="-122"/>
              </a:rPr>
              <a:t>，指示一个特定的动作是否发</a:t>
            </a:r>
            <a:endParaRPr lang="en-US" altLang="zh-CN" sz="2800" dirty="0">
              <a:solidFill>
                <a:srgbClr val="000000"/>
              </a:solidFill>
              <a:ea typeface="宋体" panose="02010600030101010101" pitchFamily="2" charset="-122"/>
            </a:endParaRPr>
          </a:p>
          <a:p>
            <a:pPr>
              <a:lnSpc>
                <a:spcPct val="110000"/>
              </a:lnSpc>
              <a:spcBef>
                <a:spcPct val="0"/>
              </a:spcBef>
              <a:buSzTx/>
              <a:buNone/>
            </a:pP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生。</a:t>
            </a:r>
          </a:p>
        </p:txBody>
      </p:sp>
      <p:sp>
        <p:nvSpPr>
          <p:cNvPr id="13" name="Rectangle 77"/>
          <p:cNvSpPr>
            <a:spLocks noChangeArrowheads="1"/>
          </p:cNvSpPr>
          <p:nvPr/>
        </p:nvSpPr>
        <p:spPr bwMode="auto">
          <a:xfrm>
            <a:off x="1116000" y="2848700"/>
            <a:ext cx="76872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一个指向</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链表</a:t>
            </a:r>
            <a:r>
              <a:rPr lang="zh-CN" altLang="en-US" sz="2800" dirty="0">
                <a:solidFill>
                  <a:srgbClr val="000000"/>
                </a:solidFill>
                <a:ea typeface="宋体" panose="02010600030101010101" pitchFamily="2" charset="-122"/>
              </a:rPr>
              <a:t>第一个成员的指针。</a:t>
            </a:r>
          </a:p>
        </p:txBody>
      </p:sp>
      <p:sp>
        <p:nvSpPr>
          <p:cNvPr id="10" name="Rectangle 77"/>
          <p:cNvSpPr>
            <a:spLocks noChangeArrowheads="1"/>
          </p:cNvSpPr>
          <p:nvPr/>
        </p:nvSpPr>
        <p:spPr bwMode="auto">
          <a:xfrm>
            <a:off x="1116000" y="3564000"/>
            <a:ext cx="76872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例子：在类</a:t>
            </a:r>
            <a:r>
              <a:rPr lang="en-US" altLang="zh-CN" sz="2800" dirty="0">
                <a:solidFill>
                  <a:srgbClr val="000000"/>
                </a:solidFill>
                <a:ea typeface="宋体" panose="02010600030101010101" pitchFamily="2" charset="-122"/>
              </a:rPr>
              <a:t>Cylinder</a:t>
            </a:r>
            <a:r>
              <a:rPr lang="zh-CN" altLang="en-US" sz="2800" dirty="0">
                <a:solidFill>
                  <a:srgbClr val="000000"/>
                </a:solidFill>
                <a:ea typeface="宋体" panose="02010600030101010101" pitchFamily="2" charset="-122"/>
              </a:rPr>
              <a:t>中使用静态数据成员记</a:t>
            </a:r>
            <a:endParaRPr lang="en-US" altLang="zh-CN" sz="2800" dirty="0">
              <a:solidFill>
                <a:srgbClr val="000000"/>
              </a:solidFill>
              <a:ea typeface="宋体" panose="02010600030101010101" pitchFamily="2" charset="-122"/>
            </a:endParaRPr>
          </a:p>
          <a:p>
            <a:pPr>
              <a:lnSpc>
                <a:spcPct val="110000"/>
              </a:lnSpc>
              <a:spcBef>
                <a:spcPct val="0"/>
              </a:spcBef>
              <a:buSzTx/>
              <a:buNone/>
            </a:pP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录生成对象的个数。</a:t>
            </a:r>
          </a:p>
          <a:p>
            <a:pPr>
              <a:lnSpc>
                <a:spcPct val="110000"/>
              </a:lnSpc>
              <a:spcBef>
                <a:spcPct val="0"/>
              </a:spcBef>
              <a:buSzTx/>
              <a:buFont typeface="Wingdings" pitchFamily="2" charset="2"/>
              <a:buChar char="p"/>
            </a:pPr>
            <a:endParaRPr lang="zh-CN" altLang="en-US" sz="2800"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静态成员函数</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7129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static</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声明</a:t>
            </a:r>
            <a:r>
              <a:rPr lang="zh-CN" altLang="en-US" sz="2800" dirty="0">
                <a:solidFill>
                  <a:srgbClr val="000000"/>
                </a:solidFill>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为静态成员函数。</a:t>
            </a:r>
          </a:p>
        </p:txBody>
      </p:sp>
      <p:sp>
        <p:nvSpPr>
          <p:cNvPr id="23" name="Rectangle 77"/>
          <p:cNvSpPr>
            <a:spLocks noChangeArrowheads="1"/>
          </p:cNvSpPr>
          <p:nvPr/>
        </p:nvSpPr>
        <p:spPr bwMode="auto">
          <a:xfrm>
            <a:off x="1116000" y="28374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静态成员函数</a:t>
            </a:r>
            <a:r>
              <a:rPr lang="zh-CN" altLang="en-US" sz="2800" dirty="0">
                <a:solidFill>
                  <a:srgbClr val="000000"/>
                </a:solidFill>
                <a:ea typeface="宋体" panose="02010600030101010101" pitchFamily="2" charset="-122"/>
              </a:rPr>
              <a:t>不能访问非静态数据成员和非静态成员函数，它只能访问</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静态数据成员</a:t>
            </a:r>
            <a:r>
              <a:rPr lang="zh-CN" altLang="en-US" sz="2800" dirty="0">
                <a:solidFill>
                  <a:srgbClr val="000000"/>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其他的静态成员函数</a:t>
            </a:r>
            <a:r>
              <a:rPr lang="zh-CN" altLang="en-US" sz="2800" dirty="0">
                <a:solidFill>
                  <a:srgbClr val="000000"/>
                </a:solidFill>
                <a:ea typeface="宋体" panose="02010600030101010101" pitchFamily="2" charset="-122"/>
              </a:rPr>
              <a:t>。</a:t>
            </a:r>
          </a:p>
        </p:txBody>
      </p:sp>
      <p:sp>
        <p:nvSpPr>
          <p:cNvPr id="24" name="Rectangle 77"/>
          <p:cNvSpPr>
            <a:spLocks noChangeArrowheads="1"/>
          </p:cNvSpPr>
          <p:nvPr/>
        </p:nvSpPr>
        <p:spPr bwMode="auto">
          <a:xfrm>
            <a:off x="1116000" y="4468305"/>
            <a:ext cx="7687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静态成员函数的作用</a:t>
            </a:r>
            <a:r>
              <a:rPr lang="zh-CN" altLang="en-US" sz="2800" dirty="0">
                <a:solidFill>
                  <a:srgbClr val="000000"/>
                </a:solidFill>
                <a:ea typeface="宋体" panose="02010600030101010101" pitchFamily="2" charset="-122"/>
              </a:rPr>
              <a:t>是为了能处理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静态数据成员</a:t>
            </a:r>
            <a:r>
              <a:rPr lang="zh-CN" altLang="en-US" sz="28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调用静态成员函数</a:t>
            </a:r>
            <a:r>
              <a:rPr lang="zh-CN" altLang="en-US" sz="2800" dirty="0">
                <a:solidFill>
                  <a:srgbClr val="000000"/>
                </a:solidFill>
                <a:ea typeface="宋体" panose="02010600030101010101" pitchFamily="2" charset="-122"/>
              </a:rPr>
              <a:t>时既</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可用目标对象名</a:t>
            </a:r>
            <a:r>
              <a:rPr lang="zh-CN" altLang="en-US" sz="2800" dirty="0">
                <a:solidFill>
                  <a:srgbClr val="000000"/>
                </a:solidFill>
                <a:ea typeface="宋体" panose="02010600030101010101" pitchFamily="2" charset="-122"/>
              </a:rPr>
              <a:t>，也</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可用类名</a:t>
            </a:r>
            <a:r>
              <a:rPr lang="zh-CN" altLang="en-US" sz="2800" dirty="0">
                <a:solidFill>
                  <a:srgbClr val="000000"/>
                </a:solidFill>
                <a:ea typeface="宋体" panose="02010600030101010101" pitchFamily="2" charset="-122"/>
              </a:rPr>
              <a:t>采用如下格式调用：</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调用静态成员函数</a:t>
            </a:r>
            <a:endParaRPr sz="3600" dirty="0">
              <a:solidFill>
                <a:srgbClr val="002060"/>
              </a:solidFill>
              <a:latin typeface="宋体" pitchFamily="2" charset="-122"/>
              <a:ea typeface="宋体" pitchFamily="2" charset="-122"/>
              <a:cs typeface="黑体"/>
            </a:endParaRPr>
          </a:p>
        </p:txBody>
      </p:sp>
      <p:sp>
        <p:nvSpPr>
          <p:cNvPr id="7" name="AutoShape 52"/>
          <p:cNvSpPr>
            <a:spLocks noChangeArrowheads="1"/>
          </p:cNvSpPr>
          <p:nvPr/>
        </p:nvSpPr>
        <p:spPr bwMode="gray">
          <a:xfrm>
            <a:off x="1535400" y="2235200"/>
            <a:ext cx="5970300" cy="119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静态成员函数名</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a:t>
            </a:r>
            <a:endParaRPr lang="en-US" altLang="zh-CN"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静态成员函数名</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a:t>
            </a:r>
            <a:endParaRPr lang="en-US" altLang="zh-CN"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1" name="Text Box 36"/>
          <p:cNvSpPr txBox="1">
            <a:spLocks noChangeArrowheads="1"/>
          </p:cNvSpPr>
          <p:nvPr/>
        </p:nvSpPr>
        <p:spPr bwMode="auto">
          <a:xfrm>
            <a:off x="1371601" y="3768785"/>
            <a:ext cx="7226299" cy="1040285"/>
          </a:xfrm>
          <a:prstGeom prst="rect">
            <a:avLst/>
          </a:prstGeom>
          <a:solidFill>
            <a:srgbClr val="33CCCC"/>
          </a:solidFill>
          <a:ln w="9525">
            <a:noFill/>
            <a:miter lim="800000"/>
            <a:headEnd/>
            <a:tailEnd/>
          </a:ln>
        </p:spPr>
        <p:txBody>
          <a:bodyPr wrap="square">
            <a:spAutoFit/>
          </a:bodyPr>
          <a:lstStyle/>
          <a:p>
            <a:pPr>
              <a:lnSpc>
                <a:spcPct val="110000"/>
              </a:lnSpc>
            </a:pPr>
            <a:r>
              <a:rPr lang="zh-CN" altLang="en-US" sz="2800" dirty="0">
                <a:solidFill>
                  <a:srgbClr val="000000"/>
                </a:solidFill>
                <a:ea typeface="宋体" panose="02010600030101010101" pitchFamily="2" charset="-122"/>
              </a:rPr>
              <a:t>注意：但这并不意味着此函数是属于对象的，而只是用对象的类型而已。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out)">
                                      <p:cBhvr>
                                        <p:cTn id="15" dur="500"/>
                                        <p:tgtEl>
                                          <p:spTgt spid="11"/>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1"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同一类不同对象的存储组织</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080000" y="16875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类定义中的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静态成员</a:t>
            </a:r>
            <a:r>
              <a:rPr lang="zh-CN" altLang="en-US" sz="2800" dirty="0">
                <a:solidFill>
                  <a:srgbClr val="000000"/>
                </a:solidFill>
                <a:ea typeface="宋体" panose="02010600030101010101" pitchFamily="2" charset="-122"/>
              </a:rPr>
              <a:t>分配由该类</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所有对象共享的存储空间</a:t>
            </a:r>
            <a:r>
              <a:rPr lang="zh-CN" altLang="en-US" sz="2800" dirty="0">
                <a:solidFill>
                  <a:srgbClr val="000000"/>
                </a:solidFill>
                <a:ea typeface="宋体" panose="02010600030101010101" pitchFamily="2" charset="-122"/>
              </a:rPr>
              <a:t>；</a:t>
            </a:r>
          </a:p>
        </p:txBody>
      </p:sp>
      <p:sp>
        <p:nvSpPr>
          <p:cNvPr id="23" name="Rectangle 77"/>
          <p:cNvSpPr>
            <a:spLocks noChangeArrowheads="1"/>
          </p:cNvSpPr>
          <p:nvPr/>
        </p:nvSpPr>
        <p:spPr bwMode="auto">
          <a:xfrm>
            <a:off x="1080000" y="2773900"/>
            <a:ext cx="740067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类定义中的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非静态成员</a:t>
            </a:r>
            <a:r>
              <a:rPr lang="zh-CN" altLang="en-US" sz="28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en-US" altLang="zh-CN" sz="2400" dirty="0">
                <a:solidFill>
                  <a:srgbClr val="000000"/>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各自</a:t>
            </a:r>
            <a:r>
              <a:rPr lang="zh-CN" altLang="en-US" sz="2400" dirty="0">
                <a:solidFill>
                  <a:srgbClr val="000000"/>
                </a:solidFill>
                <a:ea typeface="宋体" panose="02010600030101010101" pitchFamily="2" charset="-122"/>
              </a:rPr>
              <a:t>分配存储空间。</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共享</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同一</a:t>
            </a:r>
            <a:r>
              <a:rPr lang="zh-CN" altLang="en-US" sz="2400" dirty="0">
                <a:solidFill>
                  <a:srgbClr val="000000"/>
                </a:solidFill>
                <a:ea typeface="宋体" panose="02010600030101010101" pitchFamily="2" charset="-122"/>
              </a:rPr>
              <a:t>代码副本，共享存储空间。</a:t>
            </a:r>
          </a:p>
        </p:txBody>
      </p:sp>
      <p:sp>
        <p:nvSpPr>
          <p:cNvPr id="7" name="Text Box 36"/>
          <p:cNvSpPr txBox="1">
            <a:spLocks noChangeArrowheads="1"/>
          </p:cNvSpPr>
          <p:nvPr/>
        </p:nvSpPr>
        <p:spPr bwMode="auto">
          <a:xfrm>
            <a:off x="1116000" y="4340285"/>
            <a:ext cx="7594599" cy="1938992"/>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effectLst>
                  <a:outerShdw blurRad="38100" dist="38100" dir="2700000" algn="tl">
                    <a:srgbClr val="000000">
                      <a:alpha val="43137"/>
                    </a:srgbClr>
                  </a:outerShdw>
                </a:effectLst>
              </a:rPr>
              <a:t>原因</a:t>
            </a:r>
            <a:r>
              <a:rPr lang="zh-CN" altLang="en-US" sz="2400" dirty="0"/>
              <a:t>：</a:t>
            </a:r>
          </a:p>
          <a:p>
            <a:pPr eaLnBrk="1" hangingPunct="1">
              <a:buFont typeface="Wingdings" pitchFamily="2" charset="2"/>
              <a:buChar char="Ø"/>
            </a:pPr>
            <a:r>
              <a:rPr lang="zh-CN" altLang="en-US" sz="2400" dirty="0"/>
              <a:t> </a:t>
            </a:r>
            <a:r>
              <a:rPr lang="zh-CN" altLang="en-US" sz="2400" dirty="0">
                <a:solidFill>
                  <a:srgbClr val="0070C0"/>
                </a:solidFill>
              </a:rPr>
              <a:t>数据成员</a:t>
            </a:r>
            <a:r>
              <a:rPr lang="zh-CN" altLang="en-US" sz="2400" dirty="0"/>
              <a:t>：描述对象的状态，不同对象可能具有不</a:t>
            </a:r>
            <a:endParaRPr lang="en-US" altLang="zh-CN" sz="2400" dirty="0"/>
          </a:p>
          <a:p>
            <a:pPr eaLnBrk="1" hangingPunct="1"/>
            <a:r>
              <a:rPr lang="en-US" altLang="zh-CN" sz="2400" dirty="0"/>
              <a:t>    </a:t>
            </a:r>
            <a:r>
              <a:rPr lang="zh-CN" altLang="en-US" sz="2400" dirty="0"/>
              <a:t>同的状态 。</a:t>
            </a:r>
            <a:r>
              <a:rPr lang="en-US" altLang="zh-CN" sz="2400" dirty="0"/>
              <a:t>(</a:t>
            </a:r>
            <a:r>
              <a:rPr lang="zh-CN" altLang="en-US" sz="2400" dirty="0"/>
              <a:t>如人的身高，不同人身高可能就不一样</a:t>
            </a:r>
            <a:r>
              <a:rPr lang="en-US" altLang="zh-CN" sz="2400" dirty="0"/>
              <a:t>) </a:t>
            </a:r>
          </a:p>
          <a:p>
            <a:pPr eaLnBrk="1" hangingPunct="1">
              <a:buFont typeface="Wingdings" pitchFamily="2" charset="2"/>
              <a:buChar char="Ø"/>
            </a:pPr>
            <a:r>
              <a:rPr lang="zh-CN" altLang="en-US" sz="2400" dirty="0"/>
              <a:t> </a:t>
            </a:r>
            <a:r>
              <a:rPr lang="zh-CN" altLang="en-US" sz="2400" dirty="0">
                <a:solidFill>
                  <a:srgbClr val="0070C0"/>
                </a:solidFill>
              </a:rPr>
              <a:t>成员函数</a:t>
            </a:r>
            <a:r>
              <a:rPr lang="zh-CN" altLang="en-US" sz="2400" dirty="0"/>
              <a:t>：作为类对外界提供服务的界面，是对象行</a:t>
            </a:r>
            <a:endParaRPr lang="en-US" altLang="zh-CN" sz="2400" dirty="0"/>
          </a:p>
          <a:p>
            <a:pPr eaLnBrk="1" hangingPunct="1"/>
            <a:r>
              <a:rPr lang="en-US" altLang="zh-CN" sz="2400" dirty="0"/>
              <a:t>    </a:t>
            </a:r>
            <a:r>
              <a:rPr lang="zh-CN" altLang="en-US" sz="2400" dirty="0"/>
              <a:t>为的描述，同一类的对象的行为应该是一致的。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out)">
                                      <p:cBhvr>
                                        <p:cTn id="15" dur="500"/>
                                        <p:tgtEl>
                                          <p:spTgt spid="7"/>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pic>
        <p:nvPicPr>
          <p:cNvPr id="6" name="图片 3" descr="6"/>
          <p:cNvPicPr>
            <a:picLocks noGrp="1" noChangeAspect="1" noChangeArrowheads="1"/>
          </p:cNvPicPr>
          <p:nvPr>
            <p:ph idx="1"/>
          </p:nvPr>
        </p:nvPicPr>
        <p:blipFill>
          <a:blip r:embed="rId3" cstate="print"/>
          <a:srcRect/>
          <a:stretch>
            <a:fillRect/>
          </a:stretch>
        </p:blipFill>
        <p:spPr>
          <a:xfrm>
            <a:off x="106363" y="1731809"/>
            <a:ext cx="9037637" cy="3106738"/>
          </a:xfrm>
          <a:noFill/>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5814" cy="1015663"/>
          </a:xfrm>
          <a:prstGeom prst="rect">
            <a:avLst/>
          </a:prstGeom>
          <a:noFill/>
        </p:spPr>
        <p:txBody>
          <a:bodyPr wrap="none" rtlCol="0">
            <a:spAutoFit/>
          </a:bodyPr>
          <a:lstStyle/>
          <a:p>
            <a:r>
              <a:rPr lang="zh-CN" altLang="en-US" sz="6000" dirty="0">
                <a:latin typeface="宋体" pitchFamily="2" charset="-122"/>
                <a:ea typeface="宋体" pitchFamily="2" charset="-122"/>
              </a:rPr>
              <a:t>（四）</a:t>
            </a:r>
          </a:p>
        </p:txBody>
      </p:sp>
    </p:spTree>
    <p:extLst>
      <p:ext uri="{BB962C8B-B14F-4D97-AF65-F5344CB8AC3E}">
        <p14:creationId xmlns:p14="http://schemas.microsoft.com/office/powerpoint/2010/main" val="14545679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静态成员的使用</a:t>
            </a:r>
            <a:endParaRPr sz="36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622302" y="1152000"/>
            <a:ext cx="4051298" cy="470898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effectLst>
                  <a:outerShdw blurRad="38100" dist="38100" dir="2700000" algn="tl">
                    <a:srgbClr val="000000">
                      <a:alpha val="43137"/>
                    </a:srgbClr>
                  </a:outerShdw>
                </a:effectLst>
              </a:rPr>
              <a:t>class </a:t>
            </a:r>
            <a:r>
              <a:rPr lang="en-US" altLang="zh-CN" sz="2000" dirty="0">
                <a:solidFill>
                  <a:srgbClr val="C00000"/>
                </a:solidFill>
                <a:effectLst>
                  <a:outerShdw blurRad="38100" dist="38100" dir="2700000" algn="tl">
                    <a:srgbClr val="000000">
                      <a:alpha val="43137"/>
                    </a:srgbClr>
                  </a:outerShdw>
                </a:effectLst>
              </a:rPr>
              <a:t>Cylinder</a:t>
            </a:r>
          </a:p>
          <a:p>
            <a:pPr eaLnBrk="1" hangingPunct="1">
              <a:buNone/>
            </a:pPr>
            <a:r>
              <a:rPr lang="en-US" altLang="zh-CN" sz="2000" dirty="0">
                <a:effectLst>
                  <a:outerShdw blurRad="38100" dist="38100" dir="2700000" algn="tl">
                    <a:srgbClr val="000000">
                      <a:alpha val="43137"/>
                    </a:srgbClr>
                  </a:outerShdw>
                </a:effectLst>
              </a:rPr>
              <a:t>{   double radius;	</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static</a:t>
            </a:r>
            <a:r>
              <a:rPr lang="en-US" altLang="zh-CN" sz="2000" dirty="0">
                <a:effectLst>
                  <a:outerShdw blurRad="38100" dist="38100" dir="2700000" algn="tl">
                    <a:srgbClr val="000000">
                      <a:alpha val="43137"/>
                    </a:srgbClr>
                  </a:outerShdw>
                </a:effectLst>
              </a:rPr>
              <a:t> double height;	</a:t>
            </a:r>
          </a:p>
          <a:p>
            <a:pPr eaLnBrk="1" hangingPunct="1">
              <a:buNone/>
            </a:pPr>
            <a:r>
              <a:rPr lang="en-US"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把</a:t>
            </a:r>
            <a:r>
              <a:rPr lang="en-US" altLang="zh-CN" sz="2000" dirty="0">
                <a:effectLst>
                  <a:outerShdw blurRad="38100" dist="38100" dir="2700000" algn="tl">
                    <a:srgbClr val="000000">
                      <a:alpha val="43137"/>
                    </a:srgbClr>
                  </a:outerShdw>
                </a:effectLst>
              </a:rPr>
              <a:t>height</a:t>
            </a:r>
            <a:r>
              <a:rPr lang="zh-CN" altLang="en-US" sz="2000" dirty="0">
                <a:effectLst>
                  <a:outerShdw blurRad="38100" dist="38100" dir="2700000" algn="tl">
                    <a:srgbClr val="000000">
                      <a:alpha val="43137"/>
                    </a:srgbClr>
                  </a:outerShdw>
                </a:effectLst>
              </a:rPr>
              <a:t>定义为静态成员</a:t>
            </a: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effectLst>
                  <a:outerShdw blurRad="38100" dist="38100" dir="2700000" algn="tl">
                    <a:srgbClr val="000000">
                      <a:alpha val="43137"/>
                    </a:srgbClr>
                  </a:outerShdw>
                </a:effectLst>
              </a:rPr>
              <a:t>public:		</a:t>
            </a:r>
          </a:p>
          <a:p>
            <a:pPr eaLnBrk="1" hangingPunct="1">
              <a:buNone/>
            </a:pPr>
            <a:r>
              <a:rPr lang="en-US" altLang="zh-CN" sz="2000" dirty="0">
                <a:effectLst>
                  <a:outerShdw blurRad="38100" dist="38100" dir="2700000" algn="tl">
                    <a:srgbClr val="000000">
                      <a:alpha val="43137"/>
                    </a:srgbClr>
                  </a:outerShdw>
                </a:effectLst>
              </a:rPr>
              <a:t>  Cylinder(double r):radius(r){};</a:t>
            </a:r>
          </a:p>
          <a:p>
            <a:pPr eaLnBrk="1" hangingPunct="1">
              <a:buNone/>
            </a:pPr>
            <a:r>
              <a:rPr lang="en-US" altLang="zh-CN" sz="2000" dirty="0">
                <a:solidFill>
                  <a:srgbClr val="0070C0"/>
                </a:solidFill>
                <a:effectLst>
                  <a:outerShdw blurRad="38100" dist="38100" dir="2700000" algn="tl">
                    <a:srgbClr val="000000">
                      <a:alpha val="43137"/>
                    </a:srgbClr>
                  </a:outerShdw>
                </a:effectLst>
              </a:rPr>
              <a:t>  static double </a:t>
            </a:r>
            <a:r>
              <a:rPr lang="en-US" altLang="zh-CN" sz="2000" dirty="0" err="1">
                <a:effectLst>
                  <a:outerShdw blurRad="38100" dist="38100" dir="2700000" algn="tl">
                    <a:srgbClr val="000000">
                      <a:alpha val="43137"/>
                    </a:srgbClr>
                  </a:outerShdw>
                </a:effectLst>
              </a:rPr>
              <a:t>getHeight</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{return height;};</a:t>
            </a:r>
          </a:p>
          <a:p>
            <a:pPr eaLnBrk="1" hangingPunct="1">
              <a:buNone/>
            </a:pPr>
            <a:r>
              <a:rPr lang="en-US" altLang="zh-CN" sz="2000" dirty="0">
                <a:solidFill>
                  <a:srgbClr val="0070C0"/>
                </a:solidFill>
                <a:effectLst>
                  <a:outerShdw blurRad="38100" dist="38100" dir="2700000" algn="tl">
                    <a:srgbClr val="000000">
                      <a:alpha val="43137"/>
                    </a:srgbClr>
                  </a:outerShdw>
                </a:effectLst>
              </a:rPr>
              <a:t>  static void </a:t>
            </a:r>
            <a:r>
              <a:rPr lang="en-US" altLang="zh-CN" sz="2000" dirty="0" err="1">
                <a:effectLst>
                  <a:outerShdw blurRad="38100" dist="38100" dir="2700000" algn="tl">
                    <a:srgbClr val="000000">
                      <a:alpha val="43137"/>
                    </a:srgbClr>
                  </a:outerShdw>
                </a:effectLst>
              </a:rPr>
              <a:t>setHeight</a:t>
            </a:r>
            <a:r>
              <a:rPr lang="en-US" altLang="zh-CN" sz="2000" dirty="0">
                <a:effectLst>
                  <a:outerShdw blurRad="38100" dist="38100" dir="2700000" algn="tl">
                    <a:srgbClr val="000000">
                      <a:alpha val="43137"/>
                    </a:srgbClr>
                  </a:outerShdw>
                </a:effectLst>
              </a:rPr>
              <a:t>(double h)</a:t>
            </a:r>
          </a:p>
          <a:p>
            <a:pPr eaLnBrk="1" hangingPunct="1">
              <a:buNone/>
            </a:pPr>
            <a:r>
              <a:rPr lang="en-US" altLang="zh-CN" sz="2000" dirty="0">
                <a:effectLst>
                  <a:outerShdw blurRad="38100" dist="38100" dir="2700000" algn="tl">
                    <a:srgbClr val="000000">
                      <a:alpha val="43137"/>
                    </a:srgbClr>
                  </a:outerShdw>
                </a:effectLst>
              </a:rPr>
              <a:t>   {height=h;};</a:t>
            </a:r>
          </a:p>
          <a:p>
            <a:pPr eaLnBrk="1" hangingPunct="1">
              <a:buNone/>
            </a:pPr>
            <a:r>
              <a:rPr lang="en-US" altLang="zh-CN" sz="2000" dirty="0">
                <a:effectLst>
                  <a:outerShdw blurRad="38100" dist="38100" dir="2700000" algn="tl">
                    <a:srgbClr val="000000">
                      <a:alpha val="43137"/>
                    </a:srgbClr>
                  </a:outerShdw>
                </a:effectLst>
              </a:rPr>
              <a:t>  double volume();	</a:t>
            </a:r>
            <a:r>
              <a:rPr lang="zh-CN" altLang="en-US"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effectLst>
                  <a:outerShdw blurRad="38100" dist="38100" dir="2700000" algn="tl">
                    <a:srgbClr val="000000">
                      <a:alpha val="43137"/>
                    </a:srgbClr>
                  </a:outerShdw>
                </a:effectLst>
              </a:rPr>
              <a:t>double Cylinder::volume()</a:t>
            </a:r>
          </a:p>
          <a:p>
            <a:pPr eaLnBrk="1" hangingPunct="1">
              <a:buNone/>
            </a:pPr>
            <a:r>
              <a:rPr lang="en-US" altLang="zh-CN" sz="2000" dirty="0">
                <a:effectLst>
                  <a:outerShdw blurRad="38100" dist="38100" dir="2700000" algn="tl">
                    <a:srgbClr val="000000">
                      <a:alpha val="43137"/>
                    </a:srgbClr>
                  </a:outerShdw>
                </a:effectLst>
              </a:rPr>
              <a:t>{return PI*radius*radius*height;}</a:t>
            </a:r>
          </a:p>
        </p:txBody>
      </p:sp>
      <p:sp>
        <p:nvSpPr>
          <p:cNvPr id="14" name="Rectangle 6"/>
          <p:cNvSpPr>
            <a:spLocks noChangeArrowheads="1"/>
          </p:cNvSpPr>
          <p:nvPr/>
        </p:nvSpPr>
        <p:spPr bwMode="auto">
          <a:xfrm>
            <a:off x="4673600" y="1152000"/>
            <a:ext cx="4470400" cy="532453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0070C0"/>
                </a:solidFill>
                <a:effectLst>
                  <a:outerShdw blurRad="38100" dist="38100" dir="2700000" algn="tl">
                    <a:srgbClr val="000000">
                      <a:alpha val="43137"/>
                    </a:srgbClr>
                  </a:outerShdw>
                </a:effectLst>
              </a:rPr>
              <a:t>double Cylinder::height=10;</a:t>
            </a:r>
          </a:p>
          <a:p>
            <a:pPr eaLnBrk="1" hangingPunct="1">
              <a:buNone/>
            </a:pP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在类体外对静态数据成员</a:t>
            </a:r>
            <a:r>
              <a:rPr lang="en-US" altLang="zh-CN" sz="2000" dirty="0">
                <a:effectLst>
                  <a:outerShdw blurRad="38100" dist="38100" dir="2700000" algn="tl">
                    <a:srgbClr val="000000">
                      <a:alpha val="43137"/>
                    </a:srgbClr>
                  </a:outerShdw>
                </a:effectLst>
              </a:rPr>
              <a:t>height</a:t>
            </a:r>
            <a:r>
              <a:rPr lang="zh-CN" altLang="en-US" sz="2000" dirty="0">
                <a:effectLst>
                  <a:outerShdw blurRad="38100" dist="38100" dir="2700000" algn="tl">
                    <a:srgbClr val="000000">
                      <a:alpha val="43137"/>
                    </a:srgbClr>
                  </a:outerShdw>
                </a:effectLst>
              </a:rPr>
              <a:t>初始化</a:t>
            </a:r>
          </a:p>
          <a:p>
            <a:pPr eaLnBrk="1" hangingPunct="1">
              <a:buNone/>
            </a:pPr>
            <a:endParaRPr lang="zh-CN" altLang="en-US" sz="2000" dirty="0">
              <a:effectLst>
                <a:outerShdw blurRad="38100" dist="38100" dir="2700000" algn="tl">
                  <a:srgbClr val="000000">
                    <a:alpha val="43137"/>
                  </a:srgbClr>
                </a:outerShdw>
              </a:effectLst>
            </a:endParaRPr>
          </a:p>
          <a:p>
            <a:pPr eaLnBrk="1" hangingPunct="1">
              <a:buNone/>
            </a:pP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main()</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0C0"/>
                </a:solidFill>
                <a:effectLst>
                  <a:outerShdw blurRad="38100" dist="38100" dir="2700000" algn="tl">
                    <a:srgbClr val="000000">
                      <a:alpha val="43137"/>
                    </a:srgbClr>
                  </a:outerShdw>
                </a:effectLst>
              </a:rPr>
              <a:t>Cylinder::</a:t>
            </a:r>
            <a:r>
              <a:rPr lang="en-US" altLang="zh-CN" sz="2000" dirty="0" err="1">
                <a:solidFill>
                  <a:srgbClr val="0070C0"/>
                </a:solidFill>
                <a:effectLst>
                  <a:outerShdw blurRad="38100" dist="38100" dir="2700000" algn="tl">
                    <a:srgbClr val="000000">
                      <a:alpha val="43137"/>
                    </a:srgbClr>
                  </a:outerShdw>
                </a:effectLst>
              </a:rPr>
              <a:t>getHeight</a:t>
            </a:r>
            <a:r>
              <a:rPr lang="en-US" altLang="zh-CN" sz="2000" dirty="0">
                <a:solidFill>
                  <a:srgbClr val="0070C0"/>
                </a:solidFill>
                <a:effectLst>
                  <a:outerShdw blurRad="38100" dist="38100" dir="2700000" algn="tl">
                    <a:srgbClr val="000000">
                      <a:alpha val="43137"/>
                    </a:srgbClr>
                  </a:outerShdw>
                </a:effectLst>
              </a:rPr>
              <a: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0070C0"/>
                </a:solidFill>
                <a:effectLst>
                  <a:outerShdw blurRad="38100" dist="38100" dir="2700000" algn="tl">
                    <a:srgbClr val="000000">
                      <a:alpha val="43137"/>
                    </a:srgbClr>
                  </a:outerShdw>
                </a:effectLst>
              </a:rPr>
              <a:t>Cylinder::</a:t>
            </a:r>
            <a:r>
              <a:rPr lang="en-US" altLang="zh-CN" sz="2000" dirty="0" err="1">
                <a:solidFill>
                  <a:srgbClr val="0070C0"/>
                </a:solidFill>
                <a:effectLst>
                  <a:outerShdw blurRad="38100" dist="38100" dir="2700000" algn="tl">
                    <a:srgbClr val="000000">
                      <a:alpha val="43137"/>
                    </a:srgbClr>
                  </a:outerShdw>
                </a:effectLst>
              </a:rPr>
              <a:t>setHeight</a:t>
            </a:r>
            <a:r>
              <a:rPr lang="en-US" altLang="zh-CN" sz="2000" dirty="0">
                <a:solidFill>
                  <a:srgbClr val="0070C0"/>
                </a:solidFill>
                <a:effectLst>
                  <a:outerShdw blurRad="38100" dist="38100" dir="2700000" algn="tl">
                    <a:srgbClr val="000000">
                      <a:alpha val="43137"/>
                    </a:srgbClr>
                  </a:outerShdw>
                </a:effectLst>
              </a:rPr>
              <a:t>(20);</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0C0"/>
                </a:solidFill>
                <a:effectLst>
                  <a:outerShdw blurRad="38100" dist="38100" dir="2700000" algn="tl">
                    <a:srgbClr val="000000">
                      <a:alpha val="43137"/>
                    </a:srgbClr>
                  </a:outerShdw>
                </a:effectLst>
              </a:rPr>
              <a:t>Cylinder::</a:t>
            </a:r>
            <a:r>
              <a:rPr lang="en-US" altLang="zh-CN" sz="2000" dirty="0" err="1">
                <a:solidFill>
                  <a:srgbClr val="0070C0"/>
                </a:solidFill>
                <a:effectLst>
                  <a:outerShdw blurRad="38100" dist="38100" dir="2700000" algn="tl">
                    <a:srgbClr val="000000">
                      <a:alpha val="43137"/>
                    </a:srgbClr>
                  </a:outerShdw>
                </a:effectLst>
              </a:rPr>
              <a:t>getHeight</a:t>
            </a:r>
            <a:r>
              <a:rPr lang="en-US" altLang="zh-CN" sz="2000" dirty="0">
                <a:solidFill>
                  <a:srgbClr val="0070C0"/>
                </a:solidFill>
                <a:effectLst>
                  <a:outerShdw blurRad="38100" dist="38100" dir="2700000" algn="tl">
                    <a:srgbClr val="000000">
                      <a:alpha val="43137"/>
                    </a:srgbClr>
                  </a:outerShdw>
                </a:effectLst>
              </a:rPr>
              <a: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effectLst>
                  <a:outerShdw blurRad="38100" dist="38100" dir="2700000" algn="tl">
                    <a:srgbClr val="000000">
                      <a:alpha val="43137"/>
                    </a:srgbClr>
                  </a:outerShdw>
                </a:effectLst>
              </a:rPr>
              <a:t>Cylinder c1(2),c2(3);</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E39"/>
                </a:solidFill>
                <a:effectLst>
                  <a:outerShdw blurRad="38100" dist="38100" dir="2700000" algn="tl">
                    <a:srgbClr val="000000">
                      <a:alpha val="43137"/>
                    </a:srgbClr>
                  </a:outerShdw>
                </a:effectLst>
              </a:rPr>
              <a:t>c1.getHeight()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E39"/>
                </a:solidFill>
                <a:effectLst>
                  <a:outerShdw blurRad="38100" dist="38100" dir="2700000" algn="tl">
                    <a:srgbClr val="000000">
                      <a:alpha val="43137"/>
                    </a:srgbClr>
                  </a:outerShdw>
                </a:effectLst>
              </a:rPr>
              <a:t>c2.getHeight()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007E39"/>
                </a:solidFill>
                <a:effectLst>
                  <a:outerShdw blurRad="38100" dist="38100" dir="2700000" algn="tl">
                    <a:srgbClr val="000000">
                      <a:alpha val="43137"/>
                    </a:srgbClr>
                  </a:outerShdw>
                </a:effectLst>
              </a:rPr>
              <a:t>c1.setHeight(30);</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E39"/>
                </a:solidFill>
                <a:effectLst>
                  <a:outerShdw blurRad="38100" dist="38100" dir="2700000" algn="tl">
                    <a:srgbClr val="000000">
                      <a:alpha val="43137"/>
                    </a:srgbClr>
                  </a:outerShdw>
                </a:effectLst>
              </a:rPr>
              <a:t>c1.getHeight()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a:t>
            </a:r>
            <a:r>
              <a:rPr lang="en-US" altLang="zh-CN" sz="2000" dirty="0">
                <a:solidFill>
                  <a:srgbClr val="007E39"/>
                </a:solidFill>
                <a:effectLst>
                  <a:outerShdw blurRad="38100" dist="38100" dir="2700000" algn="tl">
                    <a:srgbClr val="000000">
                      <a:alpha val="43137"/>
                    </a:srgbClr>
                  </a:outerShdw>
                </a:effectLst>
              </a:rPr>
              <a:t>c2.getHeight()</a:t>
            </a:r>
            <a:r>
              <a:rPr lang="en-US" altLang="zh-CN" sz="2000" dirty="0">
                <a:effectLst>
                  <a:outerShdw blurRad="38100" dist="38100" dir="2700000" algn="tl">
                    <a:srgbClr val="000000">
                      <a:alpha val="43137"/>
                    </a:srgbClr>
                  </a:outerShdw>
                </a:effectLst>
              </a:rPr>
              <a: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return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311671" y="0"/>
            <a:ext cx="8832329" cy="813340"/>
          </a:xfrm>
          <a:prstGeom prst="rect">
            <a:avLst/>
          </a:prstGeom>
        </p:spPr>
        <p:txBody>
          <a:bodyPr vert="horz" wrap="square" lIns="0" tIns="270169" rIns="0" bIns="0" rtlCol="0">
            <a:spAutoFit/>
          </a:bodyPr>
          <a:lstStyle/>
          <a:p>
            <a:pPr marL="510540">
              <a:lnSpc>
                <a:spcPts val="4890"/>
              </a:lnSpc>
            </a:pPr>
            <a:r>
              <a:rPr lang="zh-CN" altLang="en-US" sz="3200" dirty="0">
                <a:solidFill>
                  <a:srgbClr val="002060"/>
                </a:solidFill>
                <a:latin typeface="宋体" pitchFamily="2" charset="-122"/>
                <a:ea typeface="宋体" pitchFamily="2" charset="-122"/>
                <a:cs typeface="黑体"/>
              </a:rPr>
              <a:t>静态成员函数的使用例子：计算学生的平均分</a:t>
            </a:r>
            <a:endParaRPr sz="32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1193801" y="1071100"/>
            <a:ext cx="7645399" cy="4893647"/>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t>#include &lt;</a:t>
            </a:r>
            <a:r>
              <a:rPr lang="en-US" altLang="zh-CN" sz="2400" dirty="0" err="1"/>
              <a:t>iostream</a:t>
            </a:r>
            <a:r>
              <a:rPr lang="en-US" altLang="zh-CN" sz="2400" dirty="0"/>
              <a:t>&gt;</a:t>
            </a:r>
          </a:p>
          <a:p>
            <a:pPr eaLnBrk="1" hangingPunct="1">
              <a:buNone/>
            </a:pPr>
            <a:r>
              <a:rPr lang="en-US" altLang="zh-CN" sz="2400" dirty="0"/>
              <a:t>using namespace std;</a:t>
            </a:r>
          </a:p>
          <a:p>
            <a:pPr eaLnBrk="1" hangingPunct="1">
              <a:buNone/>
            </a:pPr>
            <a:r>
              <a:rPr lang="en-US" altLang="zh-CN" sz="2400" dirty="0"/>
              <a:t>class </a:t>
            </a:r>
            <a:r>
              <a:rPr lang="en-US" altLang="zh-CN" sz="2400" dirty="0">
                <a:solidFill>
                  <a:srgbClr val="C00000"/>
                </a:solidFill>
                <a:effectLst>
                  <a:outerShdw blurRad="38100" dist="38100" dir="2700000" algn="tl">
                    <a:srgbClr val="000000">
                      <a:alpha val="43137"/>
                    </a:srgbClr>
                  </a:outerShdw>
                </a:effectLst>
              </a:rPr>
              <a:t>Student</a:t>
            </a:r>
            <a:r>
              <a:rPr lang="en-US" altLang="zh-CN" sz="2400" dirty="0"/>
              <a:t>   {                          //</a:t>
            </a:r>
            <a:r>
              <a:rPr lang="zh-CN" altLang="en-US" sz="2400" dirty="0"/>
              <a:t>定义</a:t>
            </a:r>
            <a:r>
              <a:rPr lang="en-US" altLang="zh-CN" sz="2400" dirty="0"/>
              <a:t>Student</a:t>
            </a:r>
            <a:r>
              <a:rPr lang="zh-CN" altLang="en-US" sz="2400" dirty="0"/>
              <a:t>类</a:t>
            </a:r>
            <a:endParaRPr lang="en-US" altLang="zh-CN" sz="2400" dirty="0"/>
          </a:p>
          <a:p>
            <a:pPr eaLnBrk="1" hangingPunct="1">
              <a:buNone/>
            </a:pPr>
            <a:r>
              <a:rPr lang="en-US" altLang="zh-CN" sz="2400" dirty="0"/>
              <a:t>   int num;		         //</a:t>
            </a:r>
            <a:r>
              <a:rPr lang="zh-CN" altLang="en-US" sz="2400" dirty="0"/>
              <a:t>学号</a:t>
            </a:r>
          </a:p>
          <a:p>
            <a:pPr eaLnBrk="1" hangingPunct="1">
              <a:buNone/>
            </a:pPr>
            <a:r>
              <a:rPr lang="zh-CN" altLang="en-US" sz="2400" dirty="0"/>
              <a:t>   </a:t>
            </a:r>
            <a:r>
              <a:rPr lang="en-US" altLang="zh-CN" sz="2400" dirty="0"/>
              <a:t>int age;		         //</a:t>
            </a:r>
            <a:r>
              <a:rPr lang="zh-CN" altLang="en-US" sz="2400" dirty="0"/>
              <a:t>年龄</a:t>
            </a:r>
          </a:p>
          <a:p>
            <a:pPr eaLnBrk="1" hangingPunct="1">
              <a:buNone/>
            </a:pPr>
            <a:r>
              <a:rPr lang="zh-CN" altLang="en-US" sz="2400" dirty="0"/>
              <a:t>   </a:t>
            </a:r>
            <a:r>
              <a:rPr lang="en-US" altLang="zh-CN" sz="2400" dirty="0"/>
              <a:t>float score;	         //</a:t>
            </a:r>
            <a:r>
              <a:rPr lang="zh-CN" altLang="en-US" sz="2400" dirty="0"/>
              <a:t>成绩</a:t>
            </a:r>
          </a:p>
          <a:p>
            <a:pPr eaLnBrk="1" hangingPunct="1">
              <a:buNone/>
            </a:pPr>
            <a:r>
              <a:rPr lang="zh-CN" altLang="en-US" sz="2400" dirty="0">
                <a:solidFill>
                  <a:srgbClr val="0070C0"/>
                </a:solidFill>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static float sum;           </a:t>
            </a:r>
            <a:r>
              <a:rPr lang="en-US" altLang="zh-CN" sz="2400" dirty="0"/>
              <a:t>//</a:t>
            </a:r>
            <a:r>
              <a:rPr lang="zh-CN" altLang="en-US" sz="2400" dirty="0"/>
              <a:t>静态数据成员</a:t>
            </a:r>
          </a:p>
          <a:p>
            <a:pPr eaLnBrk="1" hangingPunct="1">
              <a:buNone/>
            </a:pPr>
            <a:r>
              <a:rPr lang="zh-CN" altLang="en-US" sz="2400" dirty="0">
                <a:solidFill>
                  <a:srgbClr val="0070C0"/>
                </a:solidFill>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static int count;            </a:t>
            </a:r>
            <a:r>
              <a:rPr lang="en-US" altLang="zh-CN" sz="2400" dirty="0"/>
              <a:t>//</a:t>
            </a:r>
            <a:r>
              <a:rPr lang="zh-CN" altLang="en-US" sz="2400" dirty="0"/>
              <a:t>静态数据成员</a:t>
            </a:r>
          </a:p>
          <a:p>
            <a:pPr eaLnBrk="1" hangingPunct="1">
              <a:buNone/>
            </a:pPr>
            <a:r>
              <a:rPr lang="en-US" altLang="zh-CN" sz="2400" dirty="0"/>
              <a:t>public:</a:t>
            </a:r>
          </a:p>
          <a:p>
            <a:pPr eaLnBrk="1" hangingPunct="1">
              <a:buNone/>
            </a:pPr>
            <a:r>
              <a:rPr lang="en-US" altLang="zh-CN" sz="2400" dirty="0"/>
              <a:t>   Student(</a:t>
            </a:r>
            <a:r>
              <a:rPr lang="en-US" altLang="zh-CN" sz="2400" dirty="0" err="1"/>
              <a:t>int</a:t>
            </a:r>
            <a:r>
              <a:rPr lang="en-US" altLang="zh-CN" sz="2400" dirty="0"/>
              <a:t> </a:t>
            </a:r>
            <a:r>
              <a:rPr lang="en-US" altLang="zh-CN" sz="2400" dirty="0" err="1"/>
              <a:t>n,int</a:t>
            </a:r>
            <a:r>
              <a:rPr lang="en-US" altLang="zh-CN" sz="2400" dirty="0"/>
              <a:t> </a:t>
            </a:r>
            <a:r>
              <a:rPr lang="en-US" altLang="zh-CN" sz="2400" dirty="0" err="1"/>
              <a:t>a,float</a:t>
            </a:r>
            <a:r>
              <a:rPr lang="en-US" altLang="zh-CN" sz="2400" dirty="0"/>
              <a:t> s): num(n),age(a),score(s)</a:t>
            </a:r>
          </a:p>
          <a:p>
            <a:pPr eaLnBrk="1" hangingPunct="1">
              <a:buNone/>
            </a:pPr>
            <a:r>
              <a:rPr lang="en-US" altLang="zh-CN" sz="2400" dirty="0"/>
              <a:t>       { </a:t>
            </a:r>
            <a:r>
              <a:rPr lang="en-US" altLang="zh-CN" sz="2400" dirty="0">
                <a:solidFill>
                  <a:srgbClr val="0070C0"/>
                </a:solidFill>
                <a:effectLst>
                  <a:outerShdw blurRad="38100" dist="38100" dir="2700000" algn="tl">
                    <a:srgbClr val="000000">
                      <a:alpha val="43137"/>
                    </a:srgbClr>
                  </a:outerShdw>
                </a:effectLst>
              </a:rPr>
              <a:t>sum+=</a:t>
            </a:r>
            <a:r>
              <a:rPr lang="en-US" altLang="zh-CN" sz="2400" dirty="0" err="1">
                <a:solidFill>
                  <a:srgbClr val="0070C0"/>
                </a:solidFill>
                <a:effectLst>
                  <a:outerShdw blurRad="38100" dist="38100" dir="2700000" algn="tl">
                    <a:srgbClr val="000000">
                      <a:alpha val="43137"/>
                    </a:srgbClr>
                  </a:outerShdw>
                </a:effectLst>
              </a:rPr>
              <a:t>score;count</a:t>
            </a:r>
            <a:r>
              <a:rPr lang="en-US" altLang="zh-CN" sz="2400" dirty="0">
                <a:solidFill>
                  <a:srgbClr val="0070C0"/>
                </a:solidFill>
                <a:effectLst>
                  <a:outerShdw blurRad="38100" dist="38100" dir="2700000" algn="tl">
                    <a:srgbClr val="000000">
                      <a:alpha val="43137"/>
                    </a:srgbClr>
                  </a:outerShdw>
                </a:effectLst>
              </a:rPr>
              <a:t>++; </a:t>
            </a:r>
            <a:r>
              <a:rPr lang="en-US" altLang="zh-CN" sz="2400" dirty="0"/>
              <a:t>}    //</a:t>
            </a:r>
            <a:r>
              <a:rPr lang="zh-CN" altLang="en-US" sz="2400" dirty="0"/>
              <a:t>定义构造函数</a:t>
            </a:r>
          </a:p>
          <a:p>
            <a:pPr eaLnBrk="1" hangingPunct="1">
              <a:buNone/>
            </a:pPr>
            <a:r>
              <a:rPr lang="zh-CN" altLang="en-US" sz="2400" dirty="0"/>
              <a:t>   </a:t>
            </a:r>
            <a:r>
              <a:rPr lang="en-US" altLang="zh-CN" sz="2400" dirty="0">
                <a:solidFill>
                  <a:srgbClr val="0070C0"/>
                </a:solidFill>
                <a:effectLst>
                  <a:outerShdw blurRad="38100" dist="38100" dir="2700000" algn="tl">
                    <a:srgbClr val="000000">
                      <a:alpha val="43137"/>
                    </a:srgbClr>
                  </a:outerShdw>
                </a:effectLst>
              </a:rPr>
              <a:t>static float average( );              </a:t>
            </a:r>
            <a:r>
              <a:rPr lang="en-US" altLang="zh-CN" sz="2400" dirty="0"/>
              <a:t>//</a:t>
            </a:r>
            <a:r>
              <a:rPr lang="zh-CN" altLang="en-US" sz="2400" dirty="0"/>
              <a:t>声明静态成员函数</a:t>
            </a:r>
          </a:p>
          <a:p>
            <a:pPr eaLnBrk="1" hangingPunct="1">
              <a:buNone/>
            </a:pPr>
            <a:r>
              <a:rPr lang="en-US" altLang="zh-CN" sz="24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6"/>
          <p:cNvSpPr>
            <a:spLocks noChangeArrowheads="1"/>
          </p:cNvSpPr>
          <p:nvPr/>
        </p:nvSpPr>
        <p:spPr bwMode="auto">
          <a:xfrm>
            <a:off x="1168401" y="1210800"/>
            <a:ext cx="7594599" cy="5262979"/>
          </a:xfrm>
          <a:prstGeom prst="rect">
            <a:avLst/>
          </a:prstGeom>
          <a:solidFill>
            <a:srgbClr val="E1FFF7"/>
          </a:solidFill>
          <a:ln w="38100">
            <a:solidFill>
              <a:srgbClr val="008000"/>
            </a:solidFill>
            <a:miter lim="800000"/>
            <a:headEnd/>
            <a:tailEnd/>
          </a:ln>
        </p:spPr>
        <p:txBody>
          <a:bodyPr wrap="square">
            <a:spAutoFit/>
          </a:bodyPr>
          <a:lstStyle/>
          <a:p>
            <a:pPr indent="-6350">
              <a:defRPr/>
            </a:pPr>
            <a:r>
              <a:rPr lang="en-US" altLang="zh-CN" sz="2400" dirty="0">
                <a:solidFill>
                  <a:srgbClr val="0070C0"/>
                </a:solidFill>
                <a:effectLst>
                  <a:outerShdw blurRad="38100" dist="38100" dir="2700000" algn="tl">
                    <a:srgbClr val="000000">
                      <a:alpha val="43137"/>
                    </a:srgbClr>
                  </a:outerShdw>
                </a:effectLst>
                <a:cs typeface="Times New Roman" pitchFamily="18" charset="0"/>
              </a:rPr>
              <a:t>float Student::average()</a:t>
            </a:r>
            <a:r>
              <a:rPr lang="zh-CN" altLang="en-US" sz="2400" dirty="0">
                <a:solidFill>
                  <a:srgbClr val="0070C0"/>
                </a:solidFill>
                <a:effectLst>
                  <a:outerShdw blurRad="38100" dist="38100" dir="2700000" algn="tl">
                    <a:srgbClr val="000000">
                      <a:alpha val="43137"/>
                    </a:srgbClr>
                  </a:outerShdw>
                </a:effectLst>
                <a:cs typeface="Times New Roman" pitchFamily="18" charset="0"/>
              </a:rPr>
              <a:t>  </a:t>
            </a:r>
            <a:r>
              <a:rPr lang="en-US" altLang="zh-CN" sz="2400" dirty="0">
                <a:solidFill>
                  <a:srgbClr val="0070C0"/>
                </a:solidFill>
                <a:effectLst>
                  <a:outerShdw blurRad="38100" dist="38100" dir="2700000" algn="tl">
                    <a:srgbClr val="000000">
                      <a:alpha val="43137"/>
                    </a:srgbClr>
                  </a:outerShdw>
                </a:effectLst>
                <a:cs typeface="Times New Roman" pitchFamily="18" charset="0"/>
              </a:rPr>
              <a:t>{  return(sum/count);   }</a:t>
            </a:r>
          </a:p>
          <a:p>
            <a:pPr indent="-6350">
              <a:defRPr/>
            </a:pPr>
            <a:r>
              <a:rPr lang="en-US" altLang="zh-CN" sz="2400" dirty="0">
                <a:cs typeface="Times New Roman" pitchFamily="18" charset="0"/>
              </a:rPr>
              <a:t>                                           //</a:t>
            </a:r>
            <a:r>
              <a:rPr lang="zh-CN" altLang="en-US" sz="2400" dirty="0">
                <a:cs typeface="Times New Roman" pitchFamily="18" charset="0"/>
              </a:rPr>
              <a:t>定义静态成员函数</a:t>
            </a:r>
            <a:endParaRPr lang="en-US" altLang="zh-CN" sz="2400" dirty="0">
              <a:cs typeface="Times New Roman" pitchFamily="18" charset="0"/>
            </a:endParaRPr>
          </a:p>
          <a:p>
            <a:pPr indent="-6350">
              <a:defRPr/>
            </a:pPr>
            <a:r>
              <a:rPr lang="en-US" altLang="zh-CN" sz="2400" dirty="0">
                <a:solidFill>
                  <a:srgbClr val="0070C0"/>
                </a:solidFill>
                <a:effectLst>
                  <a:outerShdw blurRad="38100" dist="38100" dir="2700000" algn="tl">
                    <a:srgbClr val="000000">
                      <a:alpha val="43137"/>
                    </a:srgbClr>
                  </a:outerShdw>
                </a:effectLst>
                <a:cs typeface="Times New Roman" pitchFamily="18" charset="0"/>
              </a:rPr>
              <a:t>float Student::sum=0;     </a:t>
            </a:r>
            <a:r>
              <a:rPr lang="en-US" altLang="zh-CN" sz="2400" dirty="0">
                <a:cs typeface="Times New Roman" pitchFamily="18" charset="0"/>
              </a:rPr>
              <a:t>//</a:t>
            </a:r>
            <a:r>
              <a:rPr lang="zh-CN" altLang="en-US" sz="2400" dirty="0">
                <a:cs typeface="Times New Roman" pitchFamily="18" charset="0"/>
              </a:rPr>
              <a:t>对静态数据成员初始化</a:t>
            </a:r>
          </a:p>
          <a:p>
            <a:pPr indent="-6350">
              <a:defRPr/>
            </a:pPr>
            <a:r>
              <a:rPr lang="en-US" altLang="zh-CN" sz="2400" dirty="0" err="1">
                <a:solidFill>
                  <a:srgbClr val="0070C0"/>
                </a:solidFill>
                <a:effectLst>
                  <a:outerShdw blurRad="38100" dist="38100" dir="2700000" algn="tl">
                    <a:srgbClr val="000000">
                      <a:alpha val="43137"/>
                    </a:srgbClr>
                  </a:outerShdw>
                </a:effectLst>
                <a:cs typeface="Times New Roman" pitchFamily="18" charset="0"/>
              </a:rPr>
              <a:t>int</a:t>
            </a:r>
            <a:r>
              <a:rPr lang="en-US" altLang="zh-CN" sz="2400" dirty="0">
                <a:solidFill>
                  <a:srgbClr val="0070C0"/>
                </a:solidFill>
                <a:effectLst>
                  <a:outerShdw blurRad="38100" dist="38100" dir="2700000" algn="tl">
                    <a:srgbClr val="000000">
                      <a:alpha val="43137"/>
                    </a:srgbClr>
                  </a:outerShdw>
                </a:effectLst>
                <a:cs typeface="Times New Roman" pitchFamily="18" charset="0"/>
              </a:rPr>
              <a:t> Student::count=0;      </a:t>
            </a:r>
            <a:r>
              <a:rPr lang="en-US" altLang="zh-CN" sz="2400" dirty="0">
                <a:cs typeface="Times New Roman" pitchFamily="18" charset="0"/>
              </a:rPr>
              <a:t>//</a:t>
            </a:r>
            <a:r>
              <a:rPr lang="zh-CN" altLang="en-US" sz="2400" dirty="0">
                <a:cs typeface="Times New Roman" pitchFamily="18" charset="0"/>
              </a:rPr>
              <a:t>对静态数据成员初始化</a:t>
            </a:r>
          </a:p>
          <a:p>
            <a:pPr indent="-6350">
              <a:defRPr/>
            </a:pPr>
            <a:endParaRPr lang="zh-CN" altLang="en-US" sz="2400" dirty="0">
              <a:cs typeface="Times New Roman" pitchFamily="18" charset="0"/>
            </a:endParaRPr>
          </a:p>
          <a:p>
            <a:pPr indent="-6350">
              <a:defRPr/>
            </a:pPr>
            <a:r>
              <a:rPr lang="en-US" altLang="zh-CN" sz="2400" dirty="0" err="1">
                <a:cs typeface="Times New Roman" pitchFamily="18" charset="0"/>
              </a:rPr>
              <a:t>int</a:t>
            </a:r>
            <a:r>
              <a:rPr lang="en-US" altLang="zh-CN" sz="2400" dirty="0">
                <a:cs typeface="Times New Roman" pitchFamily="18" charset="0"/>
              </a:rPr>
              <a:t> main( ) {</a:t>
            </a:r>
          </a:p>
          <a:p>
            <a:pPr indent="-6350">
              <a:defRPr/>
            </a:pPr>
            <a:r>
              <a:rPr lang="en-US" altLang="zh-CN" sz="2400" dirty="0">
                <a:cs typeface="Times New Roman" pitchFamily="18" charset="0"/>
              </a:rPr>
              <a:t>  </a:t>
            </a:r>
            <a:r>
              <a:rPr lang="en-US" altLang="zh-CN" sz="2400" dirty="0">
                <a:solidFill>
                  <a:srgbClr val="C00000"/>
                </a:solidFill>
                <a:effectLst>
                  <a:outerShdw blurRad="38100" dist="38100" dir="2700000" algn="tl">
                    <a:srgbClr val="000000">
                      <a:alpha val="43137"/>
                    </a:srgbClr>
                  </a:outerShdw>
                </a:effectLst>
                <a:cs typeface="Times New Roman" pitchFamily="18" charset="0"/>
              </a:rPr>
              <a:t>Student stud[3]</a:t>
            </a:r>
            <a:r>
              <a:rPr lang="en-US" altLang="zh-CN" sz="2400" dirty="0">
                <a:cs typeface="Times New Roman" pitchFamily="18" charset="0"/>
              </a:rPr>
              <a:t>={ Student(1001,18,70),</a:t>
            </a:r>
          </a:p>
          <a:p>
            <a:pPr indent="-6350">
              <a:defRPr/>
            </a:pPr>
            <a:r>
              <a:rPr lang="en-US" altLang="zh-CN" sz="2400" dirty="0">
                <a:cs typeface="Times New Roman" pitchFamily="18" charset="0"/>
              </a:rPr>
              <a:t>            Student(1002,19,78),Student(1005,20,98) };</a:t>
            </a:r>
          </a:p>
          <a:p>
            <a:pPr indent="-6350">
              <a:defRPr/>
            </a:pPr>
            <a:r>
              <a:rPr lang="en-US" altLang="zh-CN" sz="2400" dirty="0">
                <a:cs typeface="Times New Roman" pitchFamily="18" charset="0"/>
              </a:rPr>
              <a:t>          //</a:t>
            </a:r>
            <a:r>
              <a:rPr lang="zh-CN" altLang="en-US" sz="2400" dirty="0">
                <a:cs typeface="Times New Roman" pitchFamily="18" charset="0"/>
              </a:rPr>
              <a:t>定义对象数组并初始化</a:t>
            </a:r>
            <a:endParaRPr lang="en-US" altLang="zh-CN" sz="2400" dirty="0">
              <a:cs typeface="Times New Roman" pitchFamily="18" charset="0"/>
            </a:endParaRPr>
          </a:p>
          <a:p>
            <a:pPr indent="-6350">
              <a:defRPr/>
            </a:pPr>
            <a:r>
              <a:rPr lang="en-US" altLang="zh-CN" sz="2400" dirty="0">
                <a:cs typeface="Times New Roman" pitchFamily="18" charset="0"/>
              </a:rPr>
              <a:t>  </a:t>
            </a:r>
            <a:r>
              <a:rPr lang="en-US" altLang="zh-CN" sz="2400" dirty="0" err="1">
                <a:cs typeface="Times New Roman" pitchFamily="18" charset="0"/>
              </a:rPr>
              <a:t>cout</a:t>
            </a:r>
            <a:r>
              <a:rPr lang="en-US" altLang="zh-CN" sz="2400" dirty="0">
                <a:cs typeface="Times New Roman" pitchFamily="18" charset="0"/>
              </a:rPr>
              <a:t>&lt;&lt;"the average score of  3 students is "</a:t>
            </a:r>
          </a:p>
          <a:p>
            <a:pPr indent="-6350">
              <a:defRPr/>
            </a:pPr>
            <a:r>
              <a:rPr lang="en-US" altLang="zh-CN" sz="2400" dirty="0">
                <a:cs typeface="Times New Roman" pitchFamily="18" charset="0"/>
              </a:rPr>
              <a:t>          &lt;&lt;</a:t>
            </a:r>
            <a:r>
              <a:rPr lang="en-US" altLang="zh-CN" sz="2400" dirty="0">
                <a:solidFill>
                  <a:srgbClr val="0070C0"/>
                </a:solidFill>
                <a:effectLst>
                  <a:outerShdw blurRad="38100" dist="38100" dir="2700000" algn="tl">
                    <a:srgbClr val="000000">
                      <a:alpha val="43137"/>
                    </a:srgbClr>
                  </a:outerShdw>
                </a:effectLst>
                <a:cs typeface="Times New Roman" pitchFamily="18" charset="0"/>
              </a:rPr>
              <a:t>Student::average( )</a:t>
            </a:r>
            <a:r>
              <a:rPr lang="en-US" altLang="zh-CN" sz="2400" dirty="0">
                <a:cs typeface="Times New Roman" pitchFamily="18" charset="0"/>
              </a:rPr>
              <a:t>&lt;&lt;</a:t>
            </a:r>
            <a:r>
              <a:rPr lang="en-US" altLang="zh-CN" sz="2400" dirty="0" err="1">
                <a:cs typeface="Times New Roman" pitchFamily="18" charset="0"/>
              </a:rPr>
              <a:t>endl</a:t>
            </a:r>
            <a:r>
              <a:rPr lang="en-US" altLang="zh-CN" sz="2400" dirty="0">
                <a:cs typeface="Times New Roman" pitchFamily="18" charset="0"/>
              </a:rPr>
              <a:t>;        </a:t>
            </a:r>
          </a:p>
          <a:p>
            <a:pPr indent="-6350">
              <a:defRPr/>
            </a:pPr>
            <a:r>
              <a:rPr lang="en-US" altLang="zh-CN" sz="2400" dirty="0">
                <a:cs typeface="Times New Roman" pitchFamily="18" charset="0"/>
              </a:rPr>
              <a:t>         //</a:t>
            </a:r>
            <a:r>
              <a:rPr lang="zh-CN" altLang="en-US" sz="2400" dirty="0">
                <a:cs typeface="Times New Roman" pitchFamily="18" charset="0"/>
              </a:rPr>
              <a:t>调用静态成员函数</a:t>
            </a:r>
            <a:endParaRPr lang="en-US" altLang="zh-CN" sz="2400" dirty="0">
              <a:cs typeface="Times New Roman" pitchFamily="18" charset="0"/>
            </a:endParaRPr>
          </a:p>
          <a:p>
            <a:pPr indent="-6350">
              <a:defRPr/>
            </a:pPr>
            <a:r>
              <a:rPr lang="en-US" altLang="zh-CN" sz="2400" dirty="0">
                <a:cs typeface="Times New Roman" pitchFamily="18" charset="0"/>
              </a:rPr>
              <a:t>   return 1;</a:t>
            </a:r>
            <a:endParaRPr lang="zh-CN" altLang="en-US" sz="2400" dirty="0">
              <a:cs typeface="Times New Roman" pitchFamily="18" charset="0"/>
            </a:endParaRPr>
          </a:p>
          <a:p>
            <a:pPr indent="-6350">
              <a:defRPr/>
            </a:pPr>
            <a:r>
              <a:rPr lang="en-US" altLang="zh-CN" sz="2400" dirty="0">
                <a:cs typeface="Times New Roman" pitchFamily="18" charset="0"/>
              </a:rPr>
              <a: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055688" y="1028962"/>
            <a:ext cx="7829367" cy="540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建立一个类</a:t>
            </a:r>
            <a:r>
              <a:rPr lang="en-US" altLang="zh-CN" sz="2400" dirty="0">
                <a:solidFill>
                  <a:schemeClr val="tx1"/>
                </a:solidFill>
                <a:ea typeface="宋体" panose="02010600030101010101" pitchFamily="2" charset="-122"/>
              </a:rPr>
              <a:t>NUM</a:t>
            </a:r>
            <a:r>
              <a:rPr lang="zh-CN" altLang="en-US" sz="2400" dirty="0">
                <a:solidFill>
                  <a:schemeClr val="tx1"/>
                </a:solidFill>
                <a:ea typeface="宋体" panose="02010600030101010101" pitchFamily="2" charset="-122"/>
              </a:rPr>
              <a:t>，求指定范围内的所有的素数。具体要求如下：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*data</a:t>
            </a:r>
            <a:r>
              <a:rPr lang="zh-CN" altLang="en-US" sz="2400" dirty="0">
                <a:solidFill>
                  <a:schemeClr val="tx1"/>
                </a:solidFill>
                <a:ea typeface="宋体" panose="02010600030101010101" pitchFamily="2" charset="-122"/>
              </a:rPr>
              <a:t>：存放指定范围内的所有素数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span1,span2</a:t>
            </a:r>
            <a:r>
              <a:rPr lang="zh-CN" altLang="en-US" sz="2400" dirty="0">
                <a:solidFill>
                  <a:schemeClr val="tx1"/>
                </a:solidFill>
                <a:ea typeface="宋体" panose="02010600030101010101" pitchFamily="2" charset="-122"/>
              </a:rPr>
              <a:t>：存放要求计算的素数的范围</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num</a:t>
            </a:r>
            <a:r>
              <a:rPr lang="zh-CN" altLang="en-US" sz="2400" dirty="0">
                <a:solidFill>
                  <a:schemeClr val="tx1"/>
                </a:solidFill>
                <a:ea typeface="宋体" panose="02010600030101010101" pitchFamily="2" charset="-122"/>
              </a:rPr>
              <a:t>：存放</a:t>
            </a:r>
            <a:r>
              <a:rPr lang="en-US" altLang="zh-CN" sz="2400" dirty="0">
                <a:solidFill>
                  <a:schemeClr val="tx1"/>
                </a:solidFill>
                <a:ea typeface="宋体" panose="02010600030101010101" pitchFamily="2" charset="-122"/>
              </a:rPr>
              <a:t>span1</a:t>
            </a:r>
            <a:r>
              <a:rPr lang="zh-CN" altLang="en-US" sz="2400" dirty="0">
                <a:solidFill>
                  <a:schemeClr val="tx1"/>
                </a:solidFill>
                <a:ea typeface="宋体" panose="02010600030101010101" pitchFamily="2" charset="-122"/>
              </a:rPr>
              <a:t>和</a:t>
            </a:r>
            <a:r>
              <a:rPr lang="en-US" altLang="zh-CN" sz="2400" dirty="0">
                <a:solidFill>
                  <a:schemeClr val="tx1"/>
                </a:solidFill>
                <a:ea typeface="宋体" panose="02010600030101010101" pitchFamily="2" charset="-122"/>
              </a:rPr>
              <a:t>span2</a:t>
            </a:r>
            <a:r>
              <a:rPr lang="zh-CN" altLang="en-US" sz="2400" dirty="0">
                <a:solidFill>
                  <a:schemeClr val="tx1"/>
                </a:solidFill>
                <a:ea typeface="宋体" panose="02010600030101010101" pitchFamily="2" charset="-122"/>
              </a:rPr>
              <a:t>之间的素数的个数</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static void process(int x, int y)</a:t>
            </a:r>
            <a:r>
              <a:rPr lang="zh-CN" altLang="en-US" sz="2400" dirty="0">
                <a:solidFill>
                  <a:schemeClr val="tx1"/>
                </a:solidFill>
                <a:ea typeface="宋体" panose="02010600030101010101" pitchFamily="2" charset="-122"/>
              </a:rPr>
              <a:t>：求</a:t>
            </a:r>
            <a:r>
              <a:rPr lang="en-US" altLang="zh-CN" sz="2400" dirty="0">
                <a:solidFill>
                  <a:schemeClr val="tx1"/>
                </a:solidFill>
                <a:ea typeface="宋体" panose="02010600030101010101" pitchFamily="2" charset="-122"/>
              </a:rPr>
              <a:t>x~y</a:t>
            </a:r>
            <a:r>
              <a:rPr lang="zh-CN" altLang="en-US" sz="2400" dirty="0">
                <a:solidFill>
                  <a:schemeClr val="tx1"/>
                </a:solidFill>
                <a:ea typeface="宋体" panose="02010600030101010101" pitchFamily="2" charset="-122"/>
              </a:rPr>
              <a:t>范围内的所有素数，要求共享</a:t>
            </a:r>
            <a:r>
              <a:rPr lang="en-US" altLang="zh-CN" sz="2400" dirty="0">
                <a:solidFill>
                  <a:schemeClr val="tx1"/>
                </a:solidFill>
                <a:ea typeface="宋体" panose="02010600030101010101" pitchFamily="2" charset="-122"/>
              </a:rPr>
              <a:t>data</a:t>
            </a:r>
            <a:r>
              <a:rPr lang="zh-CN" altLang="en-US" sz="2400" dirty="0">
                <a:solidFill>
                  <a:schemeClr val="tx1"/>
                </a:solidFill>
                <a:ea typeface="宋体" panose="02010600030101010101" pitchFamily="2" charset="-122"/>
              </a:rPr>
              <a:t>数组。</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static void print(int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x,int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y)</a:t>
            </a:r>
            <a:r>
              <a:rPr lang="zh-CN" altLang="en-US" sz="2400" dirty="0">
                <a:solidFill>
                  <a:schemeClr val="tx1"/>
                </a:solidFill>
                <a:ea typeface="宋体" panose="02010600030101010101" pitchFamily="2" charset="-122"/>
              </a:rPr>
              <a:t>：输出</a:t>
            </a:r>
            <a:r>
              <a:rPr lang="en-US" altLang="zh-CN" sz="2400" dirty="0">
                <a:solidFill>
                  <a:schemeClr val="tx1"/>
                </a:solidFill>
                <a:ea typeface="宋体" panose="02010600030101010101" pitchFamily="2" charset="-122"/>
              </a:rPr>
              <a:t>x~y</a:t>
            </a:r>
            <a:r>
              <a:rPr lang="zh-CN" altLang="en-US" sz="2400" dirty="0">
                <a:solidFill>
                  <a:schemeClr val="tx1"/>
                </a:solidFill>
                <a:ea typeface="宋体" panose="02010600030101010101" pitchFamily="2" charset="-122"/>
              </a:rPr>
              <a:t>范围内所有的素数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其他数据或函数根据需要自拟。</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11142860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5264066" y="4619206"/>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77"/>
          <p:cNvSpPr>
            <a:spLocks noChangeArrowheads="1"/>
          </p:cNvSpPr>
          <p:nvPr/>
        </p:nvSpPr>
        <p:spPr bwMode="auto">
          <a:xfrm>
            <a:off x="1179500" y="10686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类和对象的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关系</a:t>
            </a:r>
            <a:r>
              <a:rPr lang="zh-CN" altLang="en-US" dirty="0">
                <a:solidFill>
                  <a:srgbClr val="000000"/>
                </a:solidFill>
                <a:ea typeface="宋体" panose="02010600030101010101" pitchFamily="2" charset="-122"/>
              </a:rPr>
              <a:t>：类代表了某一批对象的共性和特征。</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类是对象的抽象</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对象是类的具体实例</a:t>
            </a:r>
            <a:r>
              <a:rPr lang="zh-CN" altLang="en-US" dirty="0">
                <a:solidFill>
                  <a:srgbClr val="000000"/>
                </a:solidFill>
                <a:ea typeface="宋体" panose="02010600030101010101" pitchFamily="2" charset="-122"/>
              </a:rPr>
              <a:t>。</a:t>
            </a:r>
          </a:p>
        </p:txBody>
      </p:sp>
      <p:sp>
        <p:nvSpPr>
          <p:cNvPr id="7" name="自选图形 79"/>
          <p:cNvSpPr>
            <a:spLocks noChangeAspect="1" noChangeArrowheads="1" noTextEdit="1"/>
          </p:cNvSpPr>
          <p:nvPr/>
        </p:nvSpPr>
        <p:spPr bwMode="auto">
          <a:xfrm>
            <a:off x="2303463" y="2465388"/>
            <a:ext cx="44656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ans" altLang="en-US"/>
          </a:p>
        </p:txBody>
      </p:sp>
      <p:sp>
        <p:nvSpPr>
          <p:cNvPr id="8" name="矩形 81"/>
          <p:cNvSpPr>
            <a:spLocks noChangeArrowheads="1"/>
          </p:cNvSpPr>
          <p:nvPr/>
        </p:nvSpPr>
        <p:spPr bwMode="auto">
          <a:xfrm>
            <a:off x="6835775" y="664527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9" name="组合 84"/>
          <p:cNvGrpSpPr>
            <a:grpSpLocks/>
          </p:cNvGrpSpPr>
          <p:nvPr/>
        </p:nvGrpSpPr>
        <p:grpSpPr bwMode="auto">
          <a:xfrm>
            <a:off x="2727325" y="5081588"/>
            <a:ext cx="1620838" cy="1598612"/>
            <a:chOff x="3214" y="2901"/>
            <a:chExt cx="1021" cy="1007"/>
          </a:xfrm>
        </p:grpSpPr>
        <p:sp>
          <p:nvSpPr>
            <p:cNvPr id="10" name="椭圆 82"/>
            <p:cNvSpPr>
              <a:spLocks noChangeArrowheads="1"/>
            </p:cNvSpPr>
            <p:nvPr/>
          </p:nvSpPr>
          <p:spPr bwMode="auto">
            <a:xfrm>
              <a:off x="3214" y="2901"/>
              <a:ext cx="1021" cy="1007"/>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1" name="椭圆 83"/>
            <p:cNvSpPr>
              <a:spLocks noChangeArrowheads="1"/>
            </p:cNvSpPr>
            <p:nvPr/>
          </p:nvSpPr>
          <p:spPr bwMode="auto">
            <a:xfrm>
              <a:off x="3214" y="2901"/>
              <a:ext cx="1021" cy="1007"/>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14" name="矩形 85"/>
          <p:cNvSpPr>
            <a:spLocks noChangeArrowheads="1"/>
          </p:cNvSpPr>
          <p:nvPr/>
        </p:nvSpPr>
        <p:spPr bwMode="auto">
          <a:xfrm>
            <a:off x="2917825" y="52181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dirty="0">
                <a:solidFill>
                  <a:srgbClr val="000000"/>
                </a:solidFill>
                <a:latin typeface="宋体" charset="0"/>
                <a:ea typeface="宋体" charset="0"/>
              </a:rPr>
              <a:t>张三</a:t>
            </a:r>
            <a:endParaRPr lang="zh-Hans" altLang="en-US" sz="1600" dirty="0">
              <a:solidFill>
                <a:srgbClr val="000000"/>
              </a:solidFill>
              <a:ea typeface="宋体" charset="0"/>
            </a:endParaRPr>
          </a:p>
        </p:txBody>
      </p:sp>
      <p:sp>
        <p:nvSpPr>
          <p:cNvPr id="15" name="矩形 86"/>
          <p:cNvSpPr>
            <a:spLocks noChangeArrowheads="1"/>
          </p:cNvSpPr>
          <p:nvPr/>
        </p:nvSpPr>
        <p:spPr bwMode="auto">
          <a:xfrm>
            <a:off x="3365500" y="53689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16" name="矩形 87"/>
          <p:cNvSpPr>
            <a:spLocks noChangeArrowheads="1"/>
          </p:cNvSpPr>
          <p:nvPr/>
        </p:nvSpPr>
        <p:spPr bwMode="auto">
          <a:xfrm>
            <a:off x="3349625" y="52181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dirty="0">
                <a:solidFill>
                  <a:srgbClr val="000000"/>
                </a:solidFill>
                <a:latin typeface="宋体" charset="0"/>
                <a:ea typeface="宋体" charset="0"/>
              </a:rPr>
              <a:t>2000121</a:t>
            </a:r>
            <a:endParaRPr lang="en-US" altLang="zh-Hans" sz="1600" dirty="0">
              <a:solidFill>
                <a:srgbClr val="000000"/>
              </a:solidFill>
              <a:ea typeface="宋体" charset="0"/>
            </a:endParaRPr>
          </a:p>
        </p:txBody>
      </p:sp>
      <p:sp>
        <p:nvSpPr>
          <p:cNvPr id="17" name="矩形 88"/>
          <p:cNvSpPr>
            <a:spLocks noChangeArrowheads="1"/>
          </p:cNvSpPr>
          <p:nvPr/>
        </p:nvSpPr>
        <p:spPr bwMode="auto">
          <a:xfrm>
            <a:off x="3984625" y="53689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20" name="矩形 89"/>
          <p:cNvSpPr>
            <a:spLocks noChangeArrowheads="1"/>
          </p:cNvSpPr>
          <p:nvPr/>
        </p:nvSpPr>
        <p:spPr bwMode="auto">
          <a:xfrm>
            <a:off x="2989263" y="5434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21" name="矩形 90"/>
          <p:cNvSpPr>
            <a:spLocks noChangeArrowheads="1"/>
          </p:cNvSpPr>
          <p:nvPr/>
        </p:nvSpPr>
        <p:spPr bwMode="auto">
          <a:xfrm>
            <a:off x="3143250" y="54340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4800</a:t>
            </a:r>
            <a:endParaRPr lang="en-US" altLang="zh-Hans" sz="1600">
              <a:solidFill>
                <a:srgbClr val="000000"/>
              </a:solidFill>
              <a:ea typeface="宋体" charset="0"/>
            </a:endParaRPr>
          </a:p>
        </p:txBody>
      </p:sp>
      <p:sp>
        <p:nvSpPr>
          <p:cNvPr id="22" name="矩形 91"/>
          <p:cNvSpPr>
            <a:spLocks noChangeArrowheads="1"/>
          </p:cNvSpPr>
          <p:nvPr/>
        </p:nvSpPr>
        <p:spPr bwMode="auto">
          <a:xfrm>
            <a:off x="3454400" y="54340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23" name="矩形 92"/>
          <p:cNvSpPr>
            <a:spLocks noChangeArrowheads="1"/>
          </p:cNvSpPr>
          <p:nvPr/>
        </p:nvSpPr>
        <p:spPr bwMode="auto">
          <a:xfrm>
            <a:off x="3067050" y="56038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23</a:t>
            </a:r>
            <a:endParaRPr lang="en-US" altLang="zh-Hans" sz="1600">
              <a:solidFill>
                <a:srgbClr val="000000"/>
              </a:solidFill>
              <a:ea typeface="宋体" charset="0"/>
            </a:endParaRPr>
          </a:p>
        </p:txBody>
      </p:sp>
      <p:sp>
        <p:nvSpPr>
          <p:cNvPr id="24" name="矩形 93"/>
          <p:cNvSpPr>
            <a:spLocks noChangeArrowheads="1"/>
          </p:cNvSpPr>
          <p:nvPr/>
        </p:nvSpPr>
        <p:spPr bwMode="auto">
          <a:xfrm>
            <a:off x="3292475" y="57118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25" name="矩形 95"/>
          <p:cNvSpPr>
            <a:spLocks noChangeArrowheads="1"/>
          </p:cNvSpPr>
          <p:nvPr/>
        </p:nvSpPr>
        <p:spPr bwMode="auto">
          <a:xfrm>
            <a:off x="3057525" y="5794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26" name="矩形 96"/>
          <p:cNvSpPr>
            <a:spLocks noChangeArrowheads="1"/>
          </p:cNvSpPr>
          <p:nvPr/>
        </p:nvSpPr>
        <p:spPr bwMode="auto">
          <a:xfrm>
            <a:off x="3908425" y="60547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27" name="矩形 97"/>
          <p:cNvSpPr>
            <a:spLocks noChangeArrowheads="1"/>
          </p:cNvSpPr>
          <p:nvPr/>
        </p:nvSpPr>
        <p:spPr bwMode="auto">
          <a:xfrm>
            <a:off x="3057525" y="6081713"/>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28" name="矩形 98"/>
          <p:cNvSpPr>
            <a:spLocks noChangeArrowheads="1"/>
          </p:cNvSpPr>
          <p:nvPr/>
        </p:nvSpPr>
        <p:spPr bwMode="auto">
          <a:xfrm>
            <a:off x="3984625" y="62230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29" name="矩形 99"/>
          <p:cNvSpPr>
            <a:spLocks noChangeArrowheads="1"/>
          </p:cNvSpPr>
          <p:nvPr/>
        </p:nvSpPr>
        <p:spPr bwMode="auto">
          <a:xfrm>
            <a:off x="4102100" y="2506663"/>
            <a:ext cx="11430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0" name="矩形 100"/>
          <p:cNvSpPr>
            <a:spLocks noChangeArrowheads="1"/>
          </p:cNvSpPr>
          <p:nvPr/>
        </p:nvSpPr>
        <p:spPr bwMode="auto">
          <a:xfrm>
            <a:off x="3852863" y="2552700"/>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2000">
                <a:solidFill>
                  <a:srgbClr val="000000"/>
                </a:solidFill>
                <a:latin typeface="宋体" charset="0"/>
                <a:ea typeface="宋体" charset="0"/>
              </a:rPr>
              <a:t>类</a:t>
            </a:r>
            <a:r>
              <a:rPr lang="en-US" altLang="zh-Hans" sz="2000">
                <a:solidFill>
                  <a:srgbClr val="000000"/>
                </a:solidFill>
                <a:latin typeface="宋体" charset="0"/>
                <a:ea typeface="宋体" charset="0"/>
              </a:rPr>
              <a:t>CStudent</a:t>
            </a:r>
            <a:endParaRPr lang="en-US" altLang="zh-Hans" sz="2000">
              <a:solidFill>
                <a:schemeClr val="tx1"/>
              </a:solidFill>
              <a:ea typeface="宋体" charset="0"/>
            </a:endParaRPr>
          </a:p>
        </p:txBody>
      </p:sp>
      <p:sp>
        <p:nvSpPr>
          <p:cNvPr id="31" name="矩形 103"/>
          <p:cNvSpPr>
            <a:spLocks noChangeArrowheads="1"/>
          </p:cNvSpPr>
          <p:nvPr/>
        </p:nvSpPr>
        <p:spPr bwMode="auto">
          <a:xfrm>
            <a:off x="5119688" y="260350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2" name="组合 106"/>
          <p:cNvGrpSpPr>
            <a:grpSpLocks/>
          </p:cNvGrpSpPr>
          <p:nvPr/>
        </p:nvGrpSpPr>
        <p:grpSpPr bwMode="auto">
          <a:xfrm>
            <a:off x="3843338" y="2906713"/>
            <a:ext cx="1541462" cy="1731962"/>
            <a:chOff x="3917" y="1531"/>
            <a:chExt cx="971" cy="1091"/>
          </a:xfrm>
        </p:grpSpPr>
        <p:sp>
          <p:nvSpPr>
            <p:cNvPr id="33" name="任意多边形 104"/>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solidFill>
              <a:srgbClr val="FFFFFF"/>
            </a:solidFill>
            <a:ln w="0">
              <a:solidFill>
                <a:srgbClr val="000000"/>
              </a:solidFill>
              <a:prstDash val="solid"/>
              <a:round/>
              <a:headEnd/>
              <a:tailEnd/>
            </a:ln>
          </p:spPr>
          <p:txBody>
            <a:bodyPr/>
            <a:lstStyle/>
            <a:p>
              <a:endParaRPr lang="zh-Hans" altLang="en-US"/>
            </a:p>
          </p:txBody>
        </p:sp>
        <p:sp>
          <p:nvSpPr>
            <p:cNvPr id="34" name="任意多边形 105"/>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ans" altLang="en-US"/>
            </a:p>
          </p:txBody>
        </p:sp>
      </p:grpSp>
      <p:sp>
        <p:nvSpPr>
          <p:cNvPr id="35" name="矩形 107"/>
          <p:cNvSpPr>
            <a:spLocks noChangeArrowheads="1"/>
          </p:cNvSpPr>
          <p:nvPr/>
        </p:nvSpPr>
        <p:spPr bwMode="auto">
          <a:xfrm>
            <a:off x="4038600" y="2913063"/>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private:</a:t>
            </a:r>
            <a:endParaRPr lang="en-US" altLang="zh-Hans" sz="1600">
              <a:solidFill>
                <a:schemeClr val="tx1"/>
              </a:solidFill>
              <a:ea typeface="宋体" charset="0"/>
            </a:endParaRPr>
          </a:p>
        </p:txBody>
      </p:sp>
      <p:sp>
        <p:nvSpPr>
          <p:cNvPr id="36" name="矩形 108"/>
          <p:cNvSpPr>
            <a:spLocks noChangeArrowheads="1"/>
          </p:cNvSpPr>
          <p:nvPr/>
        </p:nvSpPr>
        <p:spPr bwMode="auto">
          <a:xfrm>
            <a:off x="4660900" y="31003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b="1" i="1">
                <a:solidFill>
                  <a:srgbClr val="000000"/>
                </a:solidFill>
                <a:latin typeface="宋体" charset="0"/>
                <a:ea typeface="宋体" charset="0"/>
              </a:rPr>
              <a:t> </a:t>
            </a:r>
            <a:endParaRPr lang="en-US" altLang="zh-Hans" sz="1800">
              <a:solidFill>
                <a:schemeClr val="tx1"/>
              </a:solidFill>
              <a:ea typeface="宋体" charset="0"/>
            </a:endParaRPr>
          </a:p>
        </p:txBody>
      </p:sp>
      <p:sp>
        <p:nvSpPr>
          <p:cNvPr id="37" name="矩形 109"/>
          <p:cNvSpPr>
            <a:spLocks noChangeArrowheads="1"/>
          </p:cNvSpPr>
          <p:nvPr/>
        </p:nvSpPr>
        <p:spPr bwMode="auto">
          <a:xfrm>
            <a:off x="4038600" y="3317875"/>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8" name="矩形 110"/>
          <p:cNvSpPr>
            <a:spLocks noChangeArrowheads="1"/>
          </p:cNvSpPr>
          <p:nvPr/>
        </p:nvSpPr>
        <p:spPr bwMode="auto">
          <a:xfrm>
            <a:off x="4194175" y="30575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name,id</a:t>
            </a:r>
            <a:endParaRPr lang="en-US" altLang="zh-Hans" sz="1600">
              <a:solidFill>
                <a:srgbClr val="000000"/>
              </a:solidFill>
              <a:ea typeface="宋体" charset="0"/>
            </a:endParaRPr>
          </a:p>
        </p:txBody>
      </p:sp>
      <p:sp>
        <p:nvSpPr>
          <p:cNvPr id="39" name="矩形 112"/>
          <p:cNvSpPr>
            <a:spLocks noChangeArrowheads="1"/>
          </p:cNvSpPr>
          <p:nvPr/>
        </p:nvSpPr>
        <p:spPr bwMode="auto">
          <a:xfrm>
            <a:off x="3989388" y="32734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dirty="0">
                <a:solidFill>
                  <a:srgbClr val="000000"/>
                </a:solidFill>
                <a:latin typeface="宋体" charset="0"/>
                <a:ea typeface="宋体" charset="0"/>
              </a:rPr>
              <a:t>  </a:t>
            </a:r>
            <a:r>
              <a:rPr lang="en-US" altLang="zh-Hans" sz="1600" i="1" dirty="0" err="1">
                <a:solidFill>
                  <a:srgbClr val="000000"/>
                </a:solidFill>
                <a:latin typeface="宋体" charset="0"/>
                <a:ea typeface="宋体" charset="0"/>
              </a:rPr>
              <a:t>fee_paid</a:t>
            </a:r>
            <a:endParaRPr lang="en-US" altLang="zh-Hans" sz="1600" dirty="0">
              <a:solidFill>
                <a:srgbClr val="000000"/>
              </a:solidFill>
              <a:ea typeface="宋体" charset="0"/>
            </a:endParaRPr>
          </a:p>
        </p:txBody>
      </p:sp>
      <p:sp>
        <p:nvSpPr>
          <p:cNvPr id="40" name="矩形 114"/>
          <p:cNvSpPr>
            <a:spLocks noChangeArrowheads="1"/>
          </p:cNvSpPr>
          <p:nvPr/>
        </p:nvSpPr>
        <p:spPr bwMode="auto">
          <a:xfrm>
            <a:off x="3997325" y="348932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credit</a:t>
            </a:r>
            <a:endParaRPr lang="en-US" altLang="zh-Hans" sz="1600">
              <a:solidFill>
                <a:srgbClr val="000000"/>
              </a:solidFill>
              <a:ea typeface="宋体" charset="0"/>
            </a:endParaRPr>
          </a:p>
        </p:txBody>
      </p:sp>
      <p:sp>
        <p:nvSpPr>
          <p:cNvPr id="41" name="矩形 116"/>
          <p:cNvSpPr>
            <a:spLocks noChangeArrowheads="1"/>
          </p:cNvSpPr>
          <p:nvPr/>
        </p:nvSpPr>
        <p:spPr bwMode="auto">
          <a:xfrm>
            <a:off x="4038600" y="37052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public:</a:t>
            </a:r>
            <a:endParaRPr lang="en-US" altLang="zh-Hans" sz="1600">
              <a:solidFill>
                <a:schemeClr val="tx1"/>
              </a:solidFill>
              <a:ea typeface="宋体" charset="0"/>
            </a:endParaRPr>
          </a:p>
        </p:txBody>
      </p:sp>
      <p:sp>
        <p:nvSpPr>
          <p:cNvPr id="42" name="矩形 118"/>
          <p:cNvSpPr>
            <a:spLocks noChangeArrowheads="1"/>
          </p:cNvSpPr>
          <p:nvPr/>
        </p:nvSpPr>
        <p:spPr bwMode="auto">
          <a:xfrm>
            <a:off x="4038600" y="392112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payFee</a:t>
            </a:r>
            <a:endParaRPr lang="en-US" altLang="zh-Hans" sz="1600">
              <a:solidFill>
                <a:schemeClr val="tx1"/>
              </a:solidFill>
              <a:ea typeface="宋体" charset="0"/>
            </a:endParaRPr>
          </a:p>
        </p:txBody>
      </p:sp>
      <p:sp>
        <p:nvSpPr>
          <p:cNvPr id="43" name="矩形 119"/>
          <p:cNvSpPr>
            <a:spLocks noChangeArrowheads="1"/>
          </p:cNvSpPr>
          <p:nvPr/>
        </p:nvSpPr>
        <p:spPr bwMode="auto">
          <a:xfrm>
            <a:off x="5043488" y="409733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44" name="矩形 120"/>
          <p:cNvSpPr>
            <a:spLocks noChangeArrowheads="1"/>
          </p:cNvSpPr>
          <p:nvPr/>
        </p:nvSpPr>
        <p:spPr bwMode="auto">
          <a:xfrm>
            <a:off x="3925888" y="4210050"/>
            <a:ext cx="142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attendCourse</a:t>
            </a:r>
            <a:endParaRPr lang="en-US" altLang="zh-Hans" sz="1600">
              <a:solidFill>
                <a:schemeClr val="tx1"/>
              </a:solidFill>
              <a:ea typeface="宋体" charset="0"/>
            </a:endParaRPr>
          </a:p>
        </p:txBody>
      </p:sp>
      <p:sp>
        <p:nvSpPr>
          <p:cNvPr id="45" name="矩形 121"/>
          <p:cNvSpPr>
            <a:spLocks noChangeArrowheads="1"/>
          </p:cNvSpPr>
          <p:nvPr/>
        </p:nvSpPr>
        <p:spPr bwMode="auto">
          <a:xfrm>
            <a:off x="5119688" y="42656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46" name="任意多边形 122"/>
          <p:cNvSpPr>
            <a:spLocks noEditPoints="1"/>
          </p:cNvSpPr>
          <p:nvPr/>
        </p:nvSpPr>
        <p:spPr bwMode="auto">
          <a:xfrm>
            <a:off x="2411413" y="6172200"/>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47" name="任意多边形 123"/>
          <p:cNvSpPr>
            <a:spLocks noEditPoints="1"/>
          </p:cNvSpPr>
          <p:nvPr/>
        </p:nvSpPr>
        <p:spPr bwMode="auto">
          <a:xfrm>
            <a:off x="2422525" y="6284913"/>
            <a:ext cx="601663"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grpSp>
        <p:nvGrpSpPr>
          <p:cNvPr id="48" name="组合 126"/>
          <p:cNvGrpSpPr>
            <a:grpSpLocks/>
          </p:cNvGrpSpPr>
          <p:nvPr/>
        </p:nvGrpSpPr>
        <p:grpSpPr bwMode="auto">
          <a:xfrm>
            <a:off x="5065713" y="5094288"/>
            <a:ext cx="1619250" cy="1600200"/>
            <a:chOff x="4687" y="2909"/>
            <a:chExt cx="1020" cy="1008"/>
          </a:xfrm>
        </p:grpSpPr>
        <p:sp>
          <p:nvSpPr>
            <p:cNvPr id="49" name="椭圆 124"/>
            <p:cNvSpPr>
              <a:spLocks noChangeArrowheads="1"/>
            </p:cNvSpPr>
            <p:nvPr/>
          </p:nvSpPr>
          <p:spPr bwMode="auto">
            <a:xfrm>
              <a:off x="4687" y="2909"/>
              <a:ext cx="1020" cy="1008"/>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50" name="椭圆 125"/>
            <p:cNvSpPr>
              <a:spLocks noChangeArrowheads="1"/>
            </p:cNvSpPr>
            <p:nvPr/>
          </p:nvSpPr>
          <p:spPr bwMode="auto">
            <a:xfrm>
              <a:off x="4687" y="2909"/>
              <a:ext cx="1020" cy="1008"/>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51" name="矩形 127"/>
          <p:cNvSpPr>
            <a:spLocks noChangeArrowheads="1"/>
          </p:cNvSpPr>
          <p:nvPr/>
        </p:nvSpPr>
        <p:spPr bwMode="auto">
          <a:xfrm>
            <a:off x="5292725" y="52181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李四</a:t>
            </a:r>
            <a:endParaRPr lang="zh-Hans" altLang="en-US" sz="1600">
              <a:solidFill>
                <a:srgbClr val="000000"/>
              </a:solidFill>
              <a:ea typeface="宋体" charset="0"/>
            </a:endParaRPr>
          </a:p>
        </p:txBody>
      </p:sp>
      <p:sp>
        <p:nvSpPr>
          <p:cNvPr id="52" name="矩形 128"/>
          <p:cNvSpPr>
            <a:spLocks noChangeArrowheads="1"/>
          </p:cNvSpPr>
          <p:nvPr/>
        </p:nvSpPr>
        <p:spPr bwMode="auto">
          <a:xfrm>
            <a:off x="5705475" y="53848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53" name="矩形 129"/>
          <p:cNvSpPr>
            <a:spLocks noChangeArrowheads="1"/>
          </p:cNvSpPr>
          <p:nvPr/>
        </p:nvSpPr>
        <p:spPr bwMode="auto">
          <a:xfrm>
            <a:off x="5726113" y="52181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2000131</a:t>
            </a:r>
            <a:endParaRPr lang="en-US" altLang="zh-Hans" sz="1600">
              <a:solidFill>
                <a:srgbClr val="000000"/>
              </a:solidFill>
              <a:ea typeface="宋体" charset="0"/>
            </a:endParaRPr>
          </a:p>
        </p:txBody>
      </p:sp>
      <p:sp>
        <p:nvSpPr>
          <p:cNvPr id="54" name="矩形 130"/>
          <p:cNvSpPr>
            <a:spLocks noChangeArrowheads="1"/>
          </p:cNvSpPr>
          <p:nvPr/>
        </p:nvSpPr>
        <p:spPr bwMode="auto">
          <a:xfrm>
            <a:off x="6323013" y="53848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55" name="矩形 131"/>
          <p:cNvSpPr>
            <a:spLocks noChangeArrowheads="1"/>
          </p:cNvSpPr>
          <p:nvPr/>
        </p:nvSpPr>
        <p:spPr bwMode="auto">
          <a:xfrm>
            <a:off x="5395913" y="54340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56" name="矩形 132"/>
          <p:cNvSpPr>
            <a:spLocks noChangeArrowheads="1"/>
          </p:cNvSpPr>
          <p:nvPr/>
        </p:nvSpPr>
        <p:spPr bwMode="auto">
          <a:xfrm>
            <a:off x="5551488" y="543401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4500</a:t>
            </a:r>
            <a:endParaRPr lang="en-US" altLang="zh-Hans" sz="1600">
              <a:solidFill>
                <a:srgbClr val="000000"/>
              </a:solidFill>
              <a:ea typeface="宋体" charset="0"/>
            </a:endParaRPr>
          </a:p>
        </p:txBody>
      </p:sp>
      <p:sp>
        <p:nvSpPr>
          <p:cNvPr id="57" name="矩形 133"/>
          <p:cNvSpPr>
            <a:spLocks noChangeArrowheads="1"/>
          </p:cNvSpPr>
          <p:nvPr/>
        </p:nvSpPr>
        <p:spPr bwMode="auto">
          <a:xfrm>
            <a:off x="5861050" y="55546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 </a:t>
            </a:r>
            <a:endParaRPr lang="en-US" altLang="zh-Hans" sz="1600">
              <a:solidFill>
                <a:srgbClr val="000000"/>
              </a:solidFill>
              <a:ea typeface="宋体" charset="0"/>
            </a:endParaRPr>
          </a:p>
        </p:txBody>
      </p:sp>
      <p:sp>
        <p:nvSpPr>
          <p:cNvPr id="58" name="矩形 134"/>
          <p:cNvSpPr>
            <a:spLocks noChangeArrowheads="1"/>
          </p:cNvSpPr>
          <p:nvPr/>
        </p:nvSpPr>
        <p:spPr bwMode="auto">
          <a:xfrm>
            <a:off x="5475288" y="5649913"/>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18</a:t>
            </a:r>
            <a:endParaRPr lang="en-US" altLang="zh-Hans" sz="1600">
              <a:solidFill>
                <a:srgbClr val="000000"/>
              </a:solidFill>
              <a:ea typeface="宋体" charset="0"/>
            </a:endParaRPr>
          </a:p>
        </p:txBody>
      </p:sp>
      <p:sp>
        <p:nvSpPr>
          <p:cNvPr id="59" name="矩形 137"/>
          <p:cNvSpPr>
            <a:spLocks noChangeArrowheads="1"/>
          </p:cNvSpPr>
          <p:nvPr/>
        </p:nvSpPr>
        <p:spPr bwMode="auto">
          <a:xfrm>
            <a:off x="5395913" y="5865813"/>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60" name="矩形 138"/>
          <p:cNvSpPr>
            <a:spLocks noChangeArrowheads="1"/>
          </p:cNvSpPr>
          <p:nvPr/>
        </p:nvSpPr>
        <p:spPr bwMode="auto">
          <a:xfrm>
            <a:off x="6246813" y="606742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61" name="矩形 139"/>
          <p:cNvSpPr>
            <a:spLocks noChangeArrowheads="1"/>
          </p:cNvSpPr>
          <p:nvPr/>
        </p:nvSpPr>
        <p:spPr bwMode="auto">
          <a:xfrm>
            <a:off x="5395913" y="6153150"/>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62" name="矩形 140"/>
          <p:cNvSpPr>
            <a:spLocks noChangeArrowheads="1"/>
          </p:cNvSpPr>
          <p:nvPr/>
        </p:nvSpPr>
        <p:spPr bwMode="auto">
          <a:xfrm>
            <a:off x="6323013" y="62357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63" name="任意多边形 141"/>
          <p:cNvSpPr>
            <a:spLocks noEditPoints="1"/>
          </p:cNvSpPr>
          <p:nvPr/>
        </p:nvSpPr>
        <p:spPr bwMode="auto">
          <a:xfrm>
            <a:off x="4749800" y="6184900"/>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64" name="任意多边形 142"/>
          <p:cNvSpPr>
            <a:spLocks noEditPoints="1"/>
          </p:cNvSpPr>
          <p:nvPr/>
        </p:nvSpPr>
        <p:spPr bwMode="auto">
          <a:xfrm>
            <a:off x="4759325" y="6297613"/>
            <a:ext cx="603250"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65" name="任意多边形 143"/>
          <p:cNvSpPr>
            <a:spLocks noEditPoints="1"/>
          </p:cNvSpPr>
          <p:nvPr/>
        </p:nvSpPr>
        <p:spPr bwMode="auto">
          <a:xfrm>
            <a:off x="3927475" y="4649788"/>
            <a:ext cx="668338" cy="457200"/>
          </a:xfrm>
          <a:custGeom>
            <a:avLst/>
            <a:gdLst>
              <a:gd name="T0" fmla="*/ 2147483647 w 5211"/>
              <a:gd name="T1" fmla="*/ 2147483647 h 3564"/>
              <a:gd name="T2" fmla="*/ 2147483647 w 5211"/>
              <a:gd name="T3" fmla="*/ 2147483647 h 3564"/>
              <a:gd name="T4" fmla="*/ 2147483647 w 5211"/>
              <a:gd name="T5" fmla="*/ 2147483647 h 3564"/>
              <a:gd name="T6" fmla="*/ 2147483647 w 5211"/>
              <a:gd name="T7" fmla="*/ 2147483647 h 3564"/>
              <a:gd name="T8" fmla="*/ 2147483647 w 5211"/>
              <a:gd name="T9" fmla="*/ 2147483647 h 3564"/>
              <a:gd name="T10" fmla="*/ 2147483647 w 5211"/>
              <a:gd name="T11" fmla="*/ 2147483647 h 3564"/>
              <a:gd name="T12" fmla="*/ 2147483647 w 5211"/>
              <a:gd name="T13" fmla="*/ 2147483647 h 3564"/>
              <a:gd name="T14" fmla="*/ 2147483647 w 5211"/>
              <a:gd name="T15" fmla="*/ 2147483647 h 3564"/>
              <a:gd name="T16" fmla="*/ 0 w 5211"/>
              <a:gd name="T17" fmla="*/ 2147483647 h 3564"/>
              <a:gd name="T18" fmla="*/ 2147483647 w 5211"/>
              <a:gd name="T19" fmla="*/ 2147483647 h 3564"/>
              <a:gd name="T20" fmla="*/ 2147483647 w 5211"/>
              <a:gd name="T21" fmla="*/ 2147483647 h 3564"/>
              <a:gd name="T22" fmla="*/ 2147483647 w 5211"/>
              <a:gd name="T23" fmla="*/ 2147483647 h 3564"/>
              <a:gd name="T24" fmla="*/ 2147483647 w 5211"/>
              <a:gd name="T25" fmla="*/ 2147483647 h 3564"/>
              <a:gd name="T26" fmla="*/ 2147483647 w 5211"/>
              <a:gd name="T27" fmla="*/ 2147483647 h 3564"/>
              <a:gd name="T28" fmla="*/ 2147483647 w 5211"/>
              <a:gd name="T29" fmla="*/ 2147483647 h 3564"/>
              <a:gd name="T30" fmla="*/ 2147483647 w 5211"/>
              <a:gd name="T31" fmla="*/ 2147483647 h 3564"/>
              <a:gd name="T32" fmla="*/ 2147483647 w 5211"/>
              <a:gd name="T33" fmla="*/ 2147483647 h 3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1"/>
              <a:gd name="T52" fmla="*/ 0 h 3564"/>
              <a:gd name="T53" fmla="*/ 5211 w 5211"/>
              <a:gd name="T54" fmla="*/ 3564 h 35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1" h="3564">
                <a:moveTo>
                  <a:pt x="5183" y="98"/>
                </a:moveTo>
                <a:lnTo>
                  <a:pt x="110" y="3549"/>
                </a:lnTo>
                <a:cubicBezTo>
                  <a:pt x="87" y="3564"/>
                  <a:pt x="56" y="3558"/>
                  <a:pt x="40" y="3535"/>
                </a:cubicBezTo>
                <a:cubicBezTo>
                  <a:pt x="25" y="3512"/>
                  <a:pt x="31" y="3481"/>
                  <a:pt x="54" y="3466"/>
                </a:cubicBezTo>
                <a:lnTo>
                  <a:pt x="5126" y="16"/>
                </a:lnTo>
                <a:cubicBezTo>
                  <a:pt x="5149" y="0"/>
                  <a:pt x="5180" y="6"/>
                  <a:pt x="5196" y="29"/>
                </a:cubicBezTo>
                <a:cubicBezTo>
                  <a:pt x="5211" y="52"/>
                  <a:pt x="5205" y="83"/>
                  <a:pt x="5183" y="98"/>
                </a:cubicBezTo>
                <a:close/>
                <a:moveTo>
                  <a:pt x="1009" y="3493"/>
                </a:moveTo>
                <a:lnTo>
                  <a:pt x="0" y="3563"/>
                </a:lnTo>
                <a:lnTo>
                  <a:pt x="436" y="2650"/>
                </a:lnTo>
                <a:cubicBezTo>
                  <a:pt x="447" y="2625"/>
                  <a:pt x="477" y="2614"/>
                  <a:pt x="502" y="2626"/>
                </a:cubicBezTo>
                <a:cubicBezTo>
                  <a:pt x="527" y="2638"/>
                  <a:pt x="538" y="2668"/>
                  <a:pt x="526" y="2693"/>
                </a:cubicBezTo>
                <a:lnTo>
                  <a:pt x="127" y="3529"/>
                </a:lnTo>
                <a:lnTo>
                  <a:pt x="78" y="3457"/>
                </a:lnTo>
                <a:lnTo>
                  <a:pt x="1002" y="3393"/>
                </a:lnTo>
                <a:cubicBezTo>
                  <a:pt x="1030" y="3391"/>
                  <a:pt x="1054" y="3412"/>
                  <a:pt x="1055" y="3440"/>
                </a:cubicBezTo>
                <a:cubicBezTo>
                  <a:pt x="1057" y="3467"/>
                  <a:pt x="1037" y="3491"/>
                  <a:pt x="1009" y="3493"/>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66" name="任意多边形 144"/>
          <p:cNvSpPr>
            <a:spLocks noEditPoints="1"/>
          </p:cNvSpPr>
          <p:nvPr/>
        </p:nvSpPr>
        <p:spPr bwMode="auto">
          <a:xfrm>
            <a:off x="4632325" y="4649788"/>
            <a:ext cx="749300" cy="484187"/>
          </a:xfrm>
          <a:custGeom>
            <a:avLst/>
            <a:gdLst>
              <a:gd name="T0" fmla="*/ 2147483647 w 5823"/>
              <a:gd name="T1" fmla="*/ 2147483647 h 3770"/>
              <a:gd name="T2" fmla="*/ 2147483647 w 5823"/>
              <a:gd name="T3" fmla="*/ 2147483647 h 3770"/>
              <a:gd name="T4" fmla="*/ 2147483647 w 5823"/>
              <a:gd name="T5" fmla="*/ 2147483647 h 3770"/>
              <a:gd name="T6" fmla="*/ 2147483647 w 5823"/>
              <a:gd name="T7" fmla="*/ 2147483647 h 3770"/>
              <a:gd name="T8" fmla="*/ 2147483647 w 5823"/>
              <a:gd name="T9" fmla="*/ 2147483647 h 3770"/>
              <a:gd name="T10" fmla="*/ 2147483647 w 5823"/>
              <a:gd name="T11" fmla="*/ 2147483647 h 3770"/>
              <a:gd name="T12" fmla="*/ 2147483647 w 5823"/>
              <a:gd name="T13" fmla="*/ 2147483647 h 3770"/>
              <a:gd name="T14" fmla="*/ 2147483647 w 5823"/>
              <a:gd name="T15" fmla="*/ 2147483647 h 3770"/>
              <a:gd name="T16" fmla="*/ 2147483647 w 5823"/>
              <a:gd name="T17" fmla="*/ 2147483647 h 3770"/>
              <a:gd name="T18" fmla="*/ 2147483647 w 5823"/>
              <a:gd name="T19" fmla="*/ 2147483647 h 3770"/>
              <a:gd name="T20" fmla="*/ 2147483647 w 5823"/>
              <a:gd name="T21" fmla="*/ 2147483647 h 3770"/>
              <a:gd name="T22" fmla="*/ 2147483647 w 5823"/>
              <a:gd name="T23" fmla="*/ 2147483647 h 3770"/>
              <a:gd name="T24" fmla="*/ 2147483647 w 5823"/>
              <a:gd name="T25" fmla="*/ 2147483647 h 3770"/>
              <a:gd name="T26" fmla="*/ 2147483647 w 5823"/>
              <a:gd name="T27" fmla="*/ 2147483647 h 3770"/>
              <a:gd name="T28" fmla="*/ 2147483647 w 5823"/>
              <a:gd name="T29" fmla="*/ 2147483647 h 3770"/>
              <a:gd name="T30" fmla="*/ 2147483647 w 5823"/>
              <a:gd name="T31" fmla="*/ 2147483647 h 3770"/>
              <a:gd name="T32" fmla="*/ 2147483647 w 5823"/>
              <a:gd name="T33" fmla="*/ 2147483647 h 37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23"/>
              <a:gd name="T52" fmla="*/ 0 h 3770"/>
              <a:gd name="T53" fmla="*/ 5823 w 5823"/>
              <a:gd name="T54" fmla="*/ 3770 h 37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23" h="3770">
                <a:moveTo>
                  <a:pt x="85" y="15"/>
                </a:moveTo>
                <a:lnTo>
                  <a:pt x="5767" y="3671"/>
                </a:lnTo>
                <a:cubicBezTo>
                  <a:pt x="5790" y="3686"/>
                  <a:pt x="5797" y="3717"/>
                  <a:pt x="5782" y="3740"/>
                </a:cubicBezTo>
                <a:cubicBezTo>
                  <a:pt x="5767" y="3763"/>
                  <a:pt x="5736" y="3770"/>
                  <a:pt x="5713" y="3755"/>
                </a:cubicBezTo>
                <a:lnTo>
                  <a:pt x="30" y="99"/>
                </a:lnTo>
                <a:cubicBezTo>
                  <a:pt x="7" y="84"/>
                  <a:pt x="0" y="53"/>
                  <a:pt x="15" y="30"/>
                </a:cubicBezTo>
                <a:cubicBezTo>
                  <a:pt x="30" y="7"/>
                  <a:pt x="61" y="0"/>
                  <a:pt x="85" y="15"/>
                </a:cubicBezTo>
                <a:close/>
                <a:moveTo>
                  <a:pt x="5364" y="2865"/>
                </a:moveTo>
                <a:lnTo>
                  <a:pt x="5823" y="3767"/>
                </a:lnTo>
                <a:lnTo>
                  <a:pt x="4812" y="3722"/>
                </a:lnTo>
                <a:cubicBezTo>
                  <a:pt x="4785" y="3721"/>
                  <a:pt x="4763" y="3698"/>
                  <a:pt x="4765" y="3670"/>
                </a:cubicBezTo>
                <a:cubicBezTo>
                  <a:pt x="4766" y="3643"/>
                  <a:pt x="4789" y="3621"/>
                  <a:pt x="4817" y="3623"/>
                </a:cubicBezTo>
                <a:lnTo>
                  <a:pt x="5742" y="3663"/>
                </a:lnTo>
                <a:lnTo>
                  <a:pt x="5695" y="3736"/>
                </a:lnTo>
                <a:lnTo>
                  <a:pt x="5275" y="2910"/>
                </a:lnTo>
                <a:cubicBezTo>
                  <a:pt x="5262" y="2886"/>
                  <a:pt x="5272" y="2856"/>
                  <a:pt x="5297" y="2843"/>
                </a:cubicBezTo>
                <a:cubicBezTo>
                  <a:pt x="5321" y="2830"/>
                  <a:pt x="5352" y="2840"/>
                  <a:pt x="5364" y="2865"/>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67" name="矩形 152"/>
          <p:cNvSpPr>
            <a:spLocks noChangeArrowheads="1"/>
          </p:cNvSpPr>
          <p:nvPr/>
        </p:nvSpPr>
        <p:spPr bwMode="auto">
          <a:xfrm>
            <a:off x="5283200" y="646430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宋体" charset="0"/>
                <a:ea typeface="宋体" charset="0"/>
              </a:rPr>
              <a:t> </a:t>
            </a:r>
            <a:endParaRPr lang="en-US" altLang="zh-Hans" sz="1800">
              <a:solidFill>
                <a:schemeClr val="tx1"/>
              </a:solidFill>
              <a:ea typeface="宋体" charset="0"/>
            </a:endParaRPr>
          </a:p>
        </p:txBody>
      </p:sp>
      <p:sp>
        <p:nvSpPr>
          <p:cNvPr id="68" name="矩形 153"/>
          <p:cNvSpPr>
            <a:spLocks noChangeArrowheads="1"/>
          </p:cNvSpPr>
          <p:nvPr/>
        </p:nvSpPr>
        <p:spPr bwMode="auto">
          <a:xfrm>
            <a:off x="2611438" y="4675188"/>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69" name="矩形 154"/>
          <p:cNvSpPr>
            <a:spLocks noChangeArrowheads="1"/>
          </p:cNvSpPr>
          <p:nvPr/>
        </p:nvSpPr>
        <p:spPr bwMode="auto">
          <a:xfrm>
            <a:off x="2917825" y="4784725"/>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s1</a:t>
            </a:r>
            <a:endParaRPr lang="en-US" altLang="zh-Hans" sz="1800">
              <a:solidFill>
                <a:schemeClr val="tx1"/>
              </a:solidFill>
              <a:ea typeface="宋体" charset="0"/>
            </a:endParaRPr>
          </a:p>
        </p:txBody>
      </p:sp>
      <p:sp>
        <p:nvSpPr>
          <p:cNvPr id="70" name="矩形 157"/>
          <p:cNvSpPr>
            <a:spLocks noChangeArrowheads="1"/>
          </p:cNvSpPr>
          <p:nvPr/>
        </p:nvSpPr>
        <p:spPr bwMode="auto">
          <a:xfrm>
            <a:off x="3392488" y="47894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71" name="矩形 158"/>
          <p:cNvSpPr>
            <a:spLocks noChangeArrowheads="1"/>
          </p:cNvSpPr>
          <p:nvPr/>
        </p:nvSpPr>
        <p:spPr bwMode="auto">
          <a:xfrm>
            <a:off x="5605463" y="4683125"/>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72" name="矩形 159"/>
          <p:cNvSpPr>
            <a:spLocks noChangeArrowheads="1"/>
          </p:cNvSpPr>
          <p:nvPr/>
        </p:nvSpPr>
        <p:spPr bwMode="auto">
          <a:xfrm>
            <a:off x="5729288" y="4784725"/>
            <a:ext cx="715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s2</a:t>
            </a:r>
            <a:endParaRPr lang="en-US" altLang="zh-Hans" sz="1800">
              <a:solidFill>
                <a:schemeClr val="tx1"/>
              </a:solidFill>
              <a:ea typeface="宋体"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五、友元</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7105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为了让</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类外的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或另一个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rgbClr val="000000"/>
                </a:solidFill>
                <a:ea typeface="宋体" panose="02010600030101010101" pitchFamily="2" charset="-122"/>
              </a:rPr>
              <a:t>，可以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类中的私有成员</a:t>
            </a:r>
            <a:r>
              <a:rPr lang="zh-CN" altLang="en-US" dirty="0">
                <a:solidFill>
                  <a:srgbClr val="000000"/>
                </a:solidFill>
                <a:ea typeface="宋体" panose="02010600030101010101" pitchFamily="2" charset="-122"/>
              </a:rPr>
              <a:t>，可以将它们声明为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友元</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196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友元的声明</a:t>
            </a:r>
            <a:r>
              <a:rPr lang="zh-CN" altLang="en-US" dirty="0">
                <a:solidFill>
                  <a:srgbClr val="000000"/>
                </a:solidFill>
                <a:ea typeface="宋体" panose="02010600030101010101" pitchFamily="2" charset="-122"/>
              </a:rPr>
              <a:t>只能出现在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类定义的内部</a:t>
            </a:r>
            <a:r>
              <a:rPr lang="zh-CN" altLang="en-US" dirty="0">
                <a:solidFill>
                  <a:srgbClr val="000000"/>
                </a:solidFill>
                <a:ea typeface="宋体" panose="02010600030101010101" pitchFamily="2" charset="-122"/>
              </a:rPr>
              <a:t>，以关键字</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friend</a:t>
            </a:r>
            <a:r>
              <a:rPr lang="zh-CN" altLang="en-US" dirty="0">
                <a:solidFill>
                  <a:srgbClr val="000000"/>
                </a:solidFill>
                <a:ea typeface="宋体" panose="02010600030101010101" pitchFamily="2" charset="-122"/>
              </a:rPr>
              <a:t>声明。</a:t>
            </a:r>
          </a:p>
        </p:txBody>
      </p:sp>
      <p:sp>
        <p:nvSpPr>
          <p:cNvPr id="12" name="Rectangle 77"/>
          <p:cNvSpPr>
            <a:spLocks noChangeArrowheads="1"/>
          </p:cNvSpPr>
          <p:nvPr/>
        </p:nvSpPr>
        <p:spPr bwMode="auto">
          <a:xfrm>
            <a:off x="1116000" y="3348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友元可以是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rgbClr val="000000"/>
                </a:solidFill>
                <a:ea typeface="宋体" panose="02010600030101010101" pitchFamily="2" charset="-122"/>
              </a:rPr>
              <a:t>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友元类</a:t>
            </a:r>
            <a:r>
              <a:rPr lang="zh-CN" altLang="en-US" dirty="0">
                <a:solidFill>
                  <a:srgbClr val="000000"/>
                </a:solidFill>
                <a:ea typeface="宋体" panose="02010600030101010101" pitchFamily="2" charset="-122"/>
              </a:rPr>
              <a:t>。</a:t>
            </a:r>
          </a:p>
        </p:txBody>
      </p:sp>
      <p:sp>
        <p:nvSpPr>
          <p:cNvPr id="13" name="Text Box 36"/>
          <p:cNvSpPr txBox="1">
            <a:spLocks noChangeArrowheads="1"/>
          </p:cNvSpPr>
          <p:nvPr/>
        </p:nvSpPr>
        <p:spPr bwMode="auto">
          <a:xfrm>
            <a:off x="1116000" y="5112674"/>
            <a:ext cx="7417300" cy="954107"/>
          </a:xfrm>
          <a:prstGeom prst="rect">
            <a:avLst/>
          </a:prstGeom>
          <a:solidFill>
            <a:srgbClr val="33CCCC"/>
          </a:solidFill>
          <a:ln w="9525">
            <a:noFill/>
            <a:miter lim="800000"/>
            <a:headEnd/>
            <a:tailEnd/>
          </a:ln>
        </p:spPr>
        <p:txBody>
          <a:bodyPr wrap="square">
            <a:spAutoFit/>
          </a:bodyPr>
          <a:lstStyle/>
          <a:p>
            <a:pPr eaLnBrk="1" hangingPunct="1"/>
            <a:r>
              <a:rPr lang="zh-CN" altLang="en-US"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注意</a:t>
            </a:r>
            <a:r>
              <a:rPr lang="zh-CN" altLang="en-US" sz="2800" dirty="0">
                <a:latin typeface="宋体" panose="02010600030101010101" pitchFamily="2" charset="-122"/>
                <a:ea typeface="宋体" panose="02010600030101010101" pitchFamily="2" charset="-122"/>
              </a:rPr>
              <a:t>：友元的引入</a:t>
            </a:r>
            <a:r>
              <a:rPr lang="zh-CN" altLang="en-US" sz="2800"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破坏了类的封装性和数据的隐藏性</a:t>
            </a:r>
            <a:r>
              <a:rPr lang="zh-CN" altLang="en-US" sz="2800" dirty="0">
                <a:latin typeface="宋体" panose="02010600030101010101" pitchFamily="2" charset="-122"/>
                <a:ea typeface="宋体" panose="02010600030101010101" pitchFamily="2" charset="-122"/>
              </a:rPr>
              <a:t>，请小心使用。</a:t>
            </a:r>
          </a:p>
        </p:txBody>
      </p:sp>
      <p:sp>
        <p:nvSpPr>
          <p:cNvPr id="9" name="Rectangle 77">
            <a:extLst>
              <a:ext uri="{FF2B5EF4-FFF2-40B4-BE49-F238E27FC236}">
                <a16:creationId xmlns:a16="http://schemas.microsoft.com/office/drawing/2014/main" id="{00C78FE6-2527-4912-B596-87F02C15784B}"/>
              </a:ext>
            </a:extLst>
          </p:cNvPr>
          <p:cNvSpPr>
            <a:spLocks noChangeArrowheads="1"/>
          </p:cNvSpPr>
          <p:nvPr/>
        </p:nvSpPr>
        <p:spPr bwMode="auto">
          <a:xfrm>
            <a:off x="1116000" y="3974349"/>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友元不是本类的成员，所以不受访问控制影响。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out)">
                                      <p:cBhvr>
                                        <p:cTn id="23" dur="500"/>
                                        <p:tgtEl>
                                          <p:spTgt spid="1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P spid="13" grpId="0" animBg="1" autoUpdateAnimBg="0"/>
      <p:bldP spid="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友元函数</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3900" y="17129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类中</a:t>
            </a:r>
            <a:r>
              <a:rPr lang="zh-CN" altLang="en-US" sz="2800" dirty="0">
                <a:solidFill>
                  <a:srgbClr val="000000"/>
                </a:solidFill>
                <a:ea typeface="宋体" panose="02010600030101010101" pitchFamily="2" charset="-122"/>
              </a:rPr>
              <a:t>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一个类外的普通函数</a:t>
            </a:r>
            <a:r>
              <a:rPr lang="zh-CN" altLang="en-US" sz="2800" dirty="0">
                <a:solidFill>
                  <a:srgbClr val="000000"/>
                </a:solidFill>
                <a:ea typeface="宋体" panose="02010600030101010101" pitchFamily="2" charset="-122"/>
              </a:rPr>
              <a:t>，或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其他类的成员函数</a:t>
            </a:r>
            <a:r>
              <a:rPr lang="zh-CN" altLang="en-US" sz="2800" dirty="0">
                <a:solidFill>
                  <a:srgbClr val="000000"/>
                </a:solidFill>
                <a:ea typeface="宋体" panose="02010600030101010101" pitchFamily="2" charset="-122"/>
              </a:rPr>
              <a:t>声明为</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friend</a:t>
            </a:r>
            <a:r>
              <a:rPr lang="zh-CN" altLang="en-US" sz="2800" dirty="0">
                <a:solidFill>
                  <a:srgbClr val="000000"/>
                </a:solidFill>
                <a:ea typeface="宋体" panose="02010600030101010101" pitchFamily="2" charset="-122"/>
              </a:rPr>
              <a:t>，就称为友元函数。</a:t>
            </a:r>
          </a:p>
        </p:txBody>
      </p:sp>
      <p:sp>
        <p:nvSpPr>
          <p:cNvPr id="7" name="AutoShape 52"/>
          <p:cNvSpPr>
            <a:spLocks noChangeArrowheads="1"/>
          </p:cNvSpPr>
          <p:nvPr/>
        </p:nvSpPr>
        <p:spPr bwMode="gray">
          <a:xfrm>
            <a:off x="1634800" y="2908301"/>
            <a:ext cx="5299400" cy="9778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friend </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void display(Time &amp;);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92671" y="0"/>
            <a:ext cx="8832329" cy="813340"/>
          </a:xfrm>
          <a:prstGeom prst="rect">
            <a:avLst/>
          </a:prstGeom>
        </p:spPr>
        <p:txBody>
          <a:bodyPr vert="horz" wrap="square" lIns="0" tIns="270169" rIns="0" bIns="0" rtlCol="0">
            <a:spAutoFit/>
          </a:bodyPr>
          <a:lstStyle/>
          <a:p>
            <a:pPr marL="510540">
              <a:lnSpc>
                <a:spcPts val="4890"/>
              </a:lnSpc>
            </a:pPr>
            <a:r>
              <a:rPr lang="en-US" altLang="zh-CN" sz="3200" dirty="0">
                <a:solidFill>
                  <a:srgbClr val="002060"/>
                </a:solidFill>
                <a:latin typeface="宋体" pitchFamily="2" charset="-122"/>
                <a:ea typeface="宋体" pitchFamily="2" charset="-122"/>
                <a:cs typeface="黑体"/>
              </a:rPr>
              <a:t>1</a:t>
            </a:r>
            <a:r>
              <a:rPr lang="zh-CN" altLang="en-US" sz="3200" dirty="0">
                <a:solidFill>
                  <a:srgbClr val="002060"/>
                </a:solidFill>
                <a:latin typeface="宋体" pitchFamily="2" charset="-122"/>
                <a:ea typeface="宋体" pitchFamily="2" charset="-122"/>
                <a:cs typeface="黑体"/>
              </a:rPr>
              <a:t>、将普通函数声明为友元函数</a:t>
            </a:r>
            <a:endParaRPr sz="32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870791" y="1087965"/>
            <a:ext cx="8273209"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effectLst>
                  <a:outerShdw blurRad="38100" dist="38100" dir="2700000" algn="tl">
                    <a:srgbClr val="000000">
                      <a:alpha val="43137"/>
                    </a:srgbClr>
                  </a:outerShdw>
                </a:effectLst>
              </a:rPr>
              <a:t>class </a:t>
            </a:r>
            <a:r>
              <a:rPr lang="en-US" altLang="zh-CN" sz="2000" dirty="0">
                <a:solidFill>
                  <a:srgbClr val="C00000"/>
                </a:solidFill>
                <a:effectLst>
                  <a:outerShdw blurRad="38100" dist="38100" dir="2700000" algn="tl">
                    <a:srgbClr val="000000">
                      <a:alpha val="43137"/>
                    </a:srgbClr>
                  </a:outerShdw>
                </a:effectLst>
              </a:rPr>
              <a:t>Time</a:t>
            </a:r>
            <a:r>
              <a:rPr lang="en-US" altLang="zh-CN" sz="2000" dirty="0">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int hour;</a:t>
            </a:r>
          </a:p>
          <a:p>
            <a:pPr eaLnBrk="1" hangingPunct="1">
              <a:buNone/>
            </a:pPr>
            <a:r>
              <a:rPr lang="en-US" altLang="zh-CN" sz="2000" dirty="0">
                <a:effectLst>
                  <a:outerShdw blurRad="38100" dist="38100" dir="2700000" algn="tl">
                    <a:srgbClr val="000000">
                      <a:alpha val="43137"/>
                    </a:srgbClr>
                  </a:outerShdw>
                </a:effectLst>
              </a:rPr>
              <a:t>  	   int minute;</a:t>
            </a:r>
          </a:p>
          <a:p>
            <a:pPr eaLnBrk="1" hangingPunct="1">
              <a:buNone/>
            </a:pPr>
            <a:r>
              <a:rPr lang="en-US" altLang="zh-CN" sz="2000" dirty="0">
                <a:effectLst>
                  <a:outerShdw blurRad="38100" dist="38100" dir="2700000" algn="tl">
                    <a:srgbClr val="000000">
                      <a:alpha val="43137"/>
                    </a:srgbClr>
                  </a:outerShdw>
                </a:effectLst>
              </a:rPr>
              <a:t>  	   int sec;</a:t>
            </a:r>
          </a:p>
          <a:p>
            <a:pPr eaLnBrk="1" hangingPunct="1">
              <a:buNone/>
            </a:pPr>
            <a:r>
              <a:rPr lang="en-US" altLang="zh-CN" sz="2000" dirty="0">
                <a:effectLst>
                  <a:outerShdw blurRad="38100" dist="38100" dir="2700000" algn="tl">
                    <a:srgbClr val="000000">
                      <a:alpha val="43137"/>
                    </a:srgbClr>
                  </a:outerShdw>
                </a:effectLst>
              </a:rPr>
              <a:t>  public:  Time(</a:t>
            </a:r>
            <a:r>
              <a:rPr lang="en-US" altLang="zh-CN" sz="2000" dirty="0" err="1">
                <a:effectLst>
                  <a:outerShdw blurRad="38100" dist="38100" dir="2700000" algn="tl">
                    <a:srgbClr val="000000">
                      <a:alpha val="43137"/>
                    </a:srgbClr>
                  </a:outerShdw>
                </a:effectLst>
              </a:rPr>
              <a:t>int,int,int</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friend void display(</a:t>
            </a:r>
            <a:r>
              <a:rPr lang="en-US" altLang="zh-CN" sz="2000" dirty="0">
                <a:solidFill>
                  <a:srgbClr val="C00000"/>
                </a:solidFill>
                <a:effectLst>
                  <a:outerShdw blurRad="38100" dist="38100" dir="2700000" algn="tl">
                    <a:srgbClr val="000000">
                      <a:alpha val="43137"/>
                    </a:srgbClr>
                  </a:outerShdw>
                </a:effectLst>
              </a:rPr>
              <a:t>Time &amp;);  </a:t>
            </a: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声明</a:t>
            </a:r>
            <a:r>
              <a:rPr lang="en-US" altLang="zh-CN" sz="2000" dirty="0">
                <a:effectLst>
                  <a:outerShdw blurRad="38100" dist="38100" dir="2700000" algn="tl">
                    <a:srgbClr val="000000">
                      <a:alpha val="43137"/>
                    </a:srgbClr>
                  </a:outerShdw>
                </a:effectLst>
              </a:rPr>
              <a:t>display</a:t>
            </a:r>
            <a:r>
              <a:rPr lang="zh-CN" altLang="en-US" sz="2000" dirty="0">
                <a:effectLst>
                  <a:outerShdw blurRad="38100" dist="38100" dir="2700000" algn="tl">
                    <a:srgbClr val="000000">
                      <a:alpha val="43137"/>
                    </a:srgbClr>
                  </a:outerShdw>
                </a:effectLst>
              </a:rPr>
              <a:t>为</a:t>
            </a:r>
            <a:r>
              <a:rPr lang="en-US" altLang="zh-CN" sz="2000" dirty="0">
                <a:effectLst>
                  <a:outerShdw blurRad="38100" dist="38100" dir="2700000" algn="tl">
                    <a:srgbClr val="000000">
                      <a:alpha val="43137"/>
                    </a:srgbClr>
                  </a:outerShdw>
                </a:effectLst>
              </a:rPr>
              <a:t>Time</a:t>
            </a:r>
            <a:r>
              <a:rPr lang="zh-CN" altLang="en-US" sz="2000" dirty="0">
                <a:effectLst>
                  <a:outerShdw blurRad="38100" dist="38100" dir="2700000" algn="tl">
                    <a:srgbClr val="000000">
                      <a:alpha val="43137"/>
                    </a:srgbClr>
                  </a:outerShdw>
                </a:effectLst>
              </a:rPr>
              <a:t>类的友元 </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err="1">
                <a:effectLst>
                  <a:outerShdw blurRad="38100" dist="38100" dir="2700000" algn="tl">
                    <a:srgbClr val="000000">
                      <a:alpha val="43137"/>
                    </a:srgbClr>
                  </a:outerShdw>
                </a:effectLst>
              </a:rPr>
              <a:t>Time∷Time</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h,int</a:t>
            </a: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m,int</a:t>
            </a:r>
            <a:r>
              <a:rPr lang="en-US" altLang="zh-CN" sz="2000" dirty="0">
                <a:effectLst>
                  <a:outerShdw blurRad="38100" dist="38100" dir="2700000" algn="tl">
                    <a:srgbClr val="000000">
                      <a:alpha val="43137"/>
                    </a:srgbClr>
                  </a:outerShdw>
                </a:effectLst>
              </a:rPr>
              <a:t> s)      //</a:t>
            </a:r>
            <a:r>
              <a:rPr lang="zh-CN" altLang="en-US" sz="2000" dirty="0">
                <a:effectLst>
                  <a:outerShdw blurRad="38100" dist="38100" dir="2700000" algn="tl">
                    <a:srgbClr val="000000">
                      <a:alpha val="43137"/>
                    </a:srgbClr>
                  </a:outerShdw>
                </a:effectLst>
              </a:rPr>
              <a:t>构造函数</a:t>
            </a:r>
          </a:p>
          <a:p>
            <a:pPr eaLnBrk="1" hangingPunct="1">
              <a:buNone/>
            </a:pPr>
            <a:r>
              <a:rPr lang="zh-CN" altLang="en-US" sz="2000" dirty="0">
                <a:effectLst>
                  <a:outerShdw blurRad="38100" dist="38100" dir="2700000" algn="tl">
                    <a:srgbClr val="000000">
                      <a:alpha val="43137"/>
                    </a:srgbClr>
                  </a:outerShdw>
                </a:effectLst>
              </a:rPr>
              <a:t> </a:t>
            </a:r>
            <a:r>
              <a:rPr lang="en-US" altLang="zh-CN" sz="2000" dirty="0">
                <a:effectLst>
                  <a:outerShdw blurRad="38100" dist="38100" dir="2700000" algn="tl">
                    <a:srgbClr val="000000">
                      <a:alpha val="43137"/>
                    </a:srgbClr>
                  </a:outerShdw>
                </a:effectLst>
              </a:rPr>
              <a:t>{  hour=h;  minute=m;  sec=s;  }</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a:solidFill>
                  <a:srgbClr val="0070C0"/>
                </a:solidFill>
                <a:effectLst>
                  <a:outerShdw blurRad="38100" dist="38100" dir="2700000" algn="tl">
                    <a:srgbClr val="000000">
                      <a:alpha val="43137"/>
                    </a:srgbClr>
                  </a:outerShdw>
                </a:effectLst>
              </a:rPr>
              <a:t>void display(</a:t>
            </a:r>
            <a:r>
              <a:rPr lang="en-US" altLang="zh-CN" sz="2000" dirty="0">
                <a:solidFill>
                  <a:srgbClr val="C00000"/>
                </a:solidFill>
                <a:effectLst>
                  <a:outerShdw blurRad="38100" dist="38100" dir="2700000" algn="tl">
                    <a:srgbClr val="000000">
                      <a:alpha val="43137"/>
                    </a:srgbClr>
                  </a:outerShdw>
                </a:effectLst>
              </a:rPr>
              <a:t>Time&amp; t</a:t>
            </a:r>
            <a:r>
              <a:rPr lang="en-US" altLang="zh-CN" sz="2000" dirty="0">
                <a:solidFill>
                  <a:srgbClr val="0070C0"/>
                </a:solidFill>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友元不是</a:t>
            </a:r>
            <a:r>
              <a:rPr lang="en-US" altLang="zh-CN" sz="2000" dirty="0">
                <a:effectLst>
                  <a:outerShdw blurRad="38100" dist="38100" dir="2700000" algn="tl">
                    <a:srgbClr val="000000">
                      <a:alpha val="43137"/>
                    </a:srgbClr>
                  </a:outerShdw>
                </a:effectLst>
              </a:rPr>
              <a:t>Time</a:t>
            </a:r>
            <a:r>
              <a:rPr lang="zh-CN" altLang="en-US" sz="2000" dirty="0">
                <a:effectLst>
                  <a:outerShdw blurRad="38100" dist="38100" dir="2700000" algn="tl">
                    <a:srgbClr val="000000">
                      <a:alpha val="43137"/>
                    </a:srgbClr>
                  </a:outerShdw>
                </a:effectLst>
              </a:rPr>
              <a:t>类的成员，所以只能通过对象访问私有成员</a:t>
            </a:r>
          </a:p>
          <a:p>
            <a:pPr eaLnBrk="1" hangingPunct="1">
              <a:buNone/>
            </a:pPr>
            <a:r>
              <a:rPr lang="zh-CN" altLang="en-US" sz="2000" dirty="0">
                <a:solidFill>
                  <a:srgbClr val="0070C0"/>
                </a:solidFill>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cout</a:t>
            </a:r>
            <a:r>
              <a:rPr lang="en-US" altLang="zh-CN" sz="2000" dirty="0">
                <a:solidFill>
                  <a:srgbClr val="0070C0"/>
                </a:solidFill>
                <a:effectLst>
                  <a:outerShdw blurRad="38100" dist="38100" dir="2700000" algn="tl">
                    <a:srgbClr val="000000">
                      <a:alpha val="43137"/>
                    </a:srgbClr>
                  </a:outerShdw>
                </a:effectLst>
              </a:rPr>
              <a:t>&lt;&lt;</a:t>
            </a:r>
            <a:r>
              <a:rPr lang="en-US" altLang="zh-CN" sz="2000" dirty="0" err="1">
                <a:solidFill>
                  <a:srgbClr val="0070C0"/>
                </a:solidFill>
                <a:effectLst>
                  <a:outerShdw blurRad="38100" dist="38100" dir="2700000" algn="tl">
                    <a:srgbClr val="000000">
                      <a:alpha val="43137"/>
                    </a:srgbClr>
                  </a:outerShdw>
                </a:effectLst>
              </a:rPr>
              <a:t>t.hour</a:t>
            </a:r>
            <a:r>
              <a:rPr lang="en-US" altLang="zh-CN" sz="2000" dirty="0">
                <a:solidFill>
                  <a:srgbClr val="0070C0"/>
                </a:solidFill>
                <a:effectLst>
                  <a:outerShdw blurRad="38100" dist="38100" dir="2700000" algn="tl">
                    <a:srgbClr val="000000">
                      <a:alpha val="43137"/>
                    </a:srgbClr>
                  </a:outerShdw>
                </a:effectLst>
              </a:rPr>
              <a:t>&lt;&lt;″:″&lt;&lt;</a:t>
            </a:r>
            <a:r>
              <a:rPr lang="en-US" altLang="zh-CN" sz="2000" dirty="0" err="1">
                <a:solidFill>
                  <a:srgbClr val="0070C0"/>
                </a:solidFill>
                <a:effectLst>
                  <a:outerShdw blurRad="38100" dist="38100" dir="2700000" algn="tl">
                    <a:srgbClr val="000000">
                      <a:alpha val="43137"/>
                    </a:srgbClr>
                  </a:outerShdw>
                </a:effectLst>
              </a:rPr>
              <a:t>t.minute</a:t>
            </a:r>
            <a:r>
              <a:rPr lang="en-US" altLang="zh-CN" sz="2000" dirty="0">
                <a:solidFill>
                  <a:srgbClr val="0070C0"/>
                </a:solidFill>
                <a:effectLst>
                  <a:outerShdw blurRad="38100" dist="38100" dir="2700000" algn="tl">
                    <a:srgbClr val="000000">
                      <a:alpha val="43137"/>
                    </a:srgbClr>
                  </a:outerShdw>
                </a:effectLst>
              </a:rPr>
              <a:t>&lt;&lt;″:″&lt;&lt;t.sec&lt;&lt;</a:t>
            </a:r>
            <a:r>
              <a:rPr lang="en-US" altLang="zh-CN" sz="2000" dirty="0" err="1">
                <a:solidFill>
                  <a:srgbClr val="0070C0"/>
                </a:solidFill>
                <a:effectLst>
                  <a:outerShdw blurRad="38100" dist="38100" dir="2700000" algn="tl">
                    <a:srgbClr val="000000">
                      <a:alpha val="43137"/>
                    </a:srgbClr>
                  </a:outerShdw>
                </a:effectLst>
              </a:rPr>
              <a:t>endl</a:t>
            </a:r>
            <a:r>
              <a:rPr lang="en-US" altLang="zh-CN" sz="2000" dirty="0">
                <a:solidFill>
                  <a:srgbClr val="0070C0"/>
                </a:solidFill>
                <a:effectLst>
                  <a:outerShdw blurRad="38100" dist="38100" dir="2700000" algn="tl">
                    <a:srgbClr val="000000">
                      <a:alpha val="43137"/>
                    </a:srgbClr>
                  </a:outerShdw>
                </a:effectLst>
              </a:rPr>
              <a:t>;   }</a:t>
            </a:r>
          </a:p>
          <a:p>
            <a:pPr eaLnBrk="1" hangingPunct="1">
              <a:buNone/>
            </a:pPr>
            <a:endParaRPr lang="en-US" altLang="zh-CN" sz="2000" dirty="0">
              <a:effectLst>
                <a:outerShdw blurRad="38100" dist="38100" dir="2700000" algn="tl">
                  <a:srgbClr val="000000">
                    <a:alpha val="43137"/>
                  </a:srgbClr>
                </a:outerShdw>
              </a:effectLst>
            </a:endParaRPr>
          </a:p>
          <a:p>
            <a:pPr eaLnBrk="1" hangingPunct="1">
              <a:buNone/>
            </a:pPr>
            <a:r>
              <a:rPr lang="en-US" altLang="zh-CN" sz="2000" dirty="0" err="1">
                <a:effectLst>
                  <a:outerShdw blurRad="38100" dist="38100" dir="2700000" algn="tl">
                    <a:srgbClr val="000000">
                      <a:alpha val="43137"/>
                    </a:srgbClr>
                  </a:outerShdw>
                </a:effectLst>
              </a:rPr>
              <a:t>int</a:t>
            </a:r>
            <a:r>
              <a:rPr lang="en-US" altLang="zh-CN" sz="2000" dirty="0">
                <a:effectLst>
                  <a:outerShdw blurRad="38100" dist="38100" dir="2700000" algn="tl">
                    <a:srgbClr val="000000">
                      <a:alpha val="43137"/>
                    </a:srgbClr>
                  </a:outerShdw>
                </a:effectLst>
              </a:rPr>
              <a:t> main( )</a:t>
            </a:r>
          </a:p>
          <a:p>
            <a:pPr eaLnBrk="1" hangingPunct="1">
              <a:buNone/>
            </a:pPr>
            <a:r>
              <a:rPr lang="en-US" altLang="zh-CN" sz="2000" dirty="0">
                <a:effectLst>
                  <a:outerShdw blurRad="38100" dist="38100" dir="2700000" algn="tl">
                    <a:srgbClr val="000000">
                      <a:alpha val="43137"/>
                    </a:srgbClr>
                  </a:outerShdw>
                </a:effectLst>
              </a:rPr>
              <a:t>{  Time t1(10,13,56);</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0070C0"/>
                </a:solidFill>
                <a:effectLst>
                  <a:outerShdw blurRad="38100" dist="38100" dir="2700000" algn="tl">
                    <a:srgbClr val="000000">
                      <a:alpha val="43137"/>
                    </a:srgbClr>
                  </a:outerShdw>
                </a:effectLst>
              </a:rPr>
              <a:t>display(t1);    </a:t>
            </a: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调用</a:t>
            </a:r>
            <a:r>
              <a:rPr lang="en-US" altLang="zh-CN" sz="2000" dirty="0">
                <a:effectLst>
                  <a:outerShdw blurRad="38100" dist="38100" dir="2700000" algn="tl">
                    <a:srgbClr val="000000">
                      <a:alpha val="43137"/>
                    </a:srgbClr>
                  </a:outerShdw>
                </a:effectLst>
              </a:rPr>
              <a:t>display</a:t>
            </a:r>
            <a:r>
              <a:rPr lang="zh-CN" altLang="en-US" sz="2000" dirty="0">
                <a:effectLst>
                  <a:outerShdw blurRad="38100" dist="38100" dir="2700000" algn="tl">
                    <a:srgbClr val="000000">
                      <a:alpha val="43137"/>
                    </a:srgbClr>
                  </a:outerShdw>
                </a:effectLst>
              </a:rPr>
              <a:t>函数，实参</a:t>
            </a:r>
            <a:r>
              <a:rPr lang="en-US" altLang="zh-CN" sz="2000" dirty="0">
                <a:effectLst>
                  <a:outerShdw blurRad="38100" dist="38100" dir="2700000" algn="tl">
                    <a:srgbClr val="000000">
                      <a:alpha val="43137"/>
                    </a:srgbClr>
                  </a:outerShdw>
                </a:effectLst>
              </a:rPr>
              <a:t>t1</a:t>
            </a:r>
            <a:r>
              <a:rPr lang="zh-CN" altLang="en-US" sz="2000" dirty="0">
                <a:effectLst>
                  <a:outerShdw blurRad="38100" dist="38100" dir="2700000" algn="tl">
                    <a:srgbClr val="000000">
                      <a:alpha val="43137"/>
                    </a:srgbClr>
                  </a:outerShdw>
                </a:effectLst>
              </a:rPr>
              <a:t>是</a:t>
            </a:r>
            <a:r>
              <a:rPr lang="en-US" altLang="zh-CN" sz="2000" dirty="0">
                <a:effectLst>
                  <a:outerShdw blurRad="38100" dist="38100" dir="2700000" algn="tl">
                    <a:srgbClr val="000000">
                      <a:alpha val="43137"/>
                    </a:srgbClr>
                  </a:outerShdw>
                </a:effectLst>
              </a:rPr>
              <a:t>Time</a:t>
            </a:r>
            <a:r>
              <a:rPr lang="zh-CN" altLang="en-US" sz="2000" dirty="0">
                <a:effectLst>
                  <a:outerShdw blurRad="38100" dist="38100" dir="2700000" algn="tl">
                    <a:srgbClr val="000000">
                      <a:alpha val="43137"/>
                    </a:srgbClr>
                  </a:outerShdw>
                </a:effectLst>
              </a:rPr>
              <a:t>类对象</a:t>
            </a:r>
          </a:p>
          <a:p>
            <a:pPr eaLnBrk="1" hangingPunct="1">
              <a:buNone/>
            </a:pPr>
            <a:r>
              <a:rPr lang="en-US" altLang="zh-CN" sz="2000" dirty="0">
                <a:effectLst>
                  <a:outerShdw blurRad="38100" dist="38100" dir="2700000" algn="tl">
                    <a:srgbClr val="000000">
                      <a:alpha val="43137"/>
                    </a:srgbClr>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92671" y="0"/>
            <a:ext cx="8832329" cy="813340"/>
          </a:xfrm>
          <a:prstGeom prst="rect">
            <a:avLst/>
          </a:prstGeom>
        </p:spPr>
        <p:txBody>
          <a:bodyPr vert="horz" wrap="square" lIns="0" tIns="270169" rIns="0" bIns="0" rtlCol="0">
            <a:spAutoFit/>
          </a:bodyPr>
          <a:lstStyle/>
          <a:p>
            <a:pPr marL="510540">
              <a:lnSpc>
                <a:spcPts val="4890"/>
              </a:lnSpc>
            </a:pPr>
            <a:r>
              <a:rPr lang="en-US" altLang="zh-CN" sz="3200" dirty="0">
                <a:solidFill>
                  <a:srgbClr val="002060"/>
                </a:solidFill>
                <a:latin typeface="宋体" pitchFamily="2" charset="-122"/>
                <a:ea typeface="宋体" pitchFamily="2" charset="-122"/>
                <a:cs typeface="黑体"/>
              </a:rPr>
              <a:t>2</a:t>
            </a:r>
            <a:r>
              <a:rPr lang="zh-CN" altLang="en-US" sz="3200" dirty="0">
                <a:solidFill>
                  <a:srgbClr val="002060"/>
                </a:solidFill>
                <a:latin typeface="宋体" pitchFamily="2" charset="-122"/>
                <a:ea typeface="宋体" pitchFamily="2" charset="-122"/>
                <a:cs typeface="黑体"/>
              </a:rPr>
              <a:t>、将另一个类的成员函数声明为友元</a:t>
            </a:r>
            <a:endParaRPr sz="32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1157870" y="1141128"/>
            <a:ext cx="7528929" cy="415498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Date;                 </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对</a:t>
            </a:r>
            <a:r>
              <a:rPr lang="en-US" altLang="zh-CN" sz="2400" dirty="0">
                <a:effectLst>
                  <a:outerShdw blurRad="38100" dist="38100" dir="2700000" algn="tl">
                    <a:srgbClr val="000000">
                      <a:alpha val="43137"/>
                    </a:srgbClr>
                  </a:outerShdw>
                </a:effectLst>
              </a:rPr>
              <a:t>Date</a:t>
            </a:r>
            <a:r>
              <a:rPr lang="zh-CN" altLang="en-US" sz="2400" dirty="0">
                <a:effectLst>
                  <a:outerShdw blurRad="38100" dist="38100" dir="2700000" algn="tl">
                    <a:srgbClr val="000000">
                      <a:alpha val="43137"/>
                    </a:srgbClr>
                  </a:outerShdw>
                </a:effectLst>
              </a:rPr>
              <a:t>类的提前引用声明</a:t>
            </a: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Time</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void display(</a:t>
            </a:r>
            <a:r>
              <a:rPr lang="en-US" altLang="zh-CN" sz="2400" dirty="0">
                <a:solidFill>
                  <a:srgbClr val="C00000"/>
                </a:solidFill>
                <a:effectLst>
                  <a:outerShdw blurRad="38100" dist="38100" dir="2700000" algn="tl">
                    <a:srgbClr val="000000">
                      <a:alpha val="43137"/>
                    </a:srgbClr>
                  </a:outerShdw>
                </a:effectLst>
              </a:rPr>
              <a:t>Date &amp;);    </a:t>
            </a:r>
          </a:p>
          <a:p>
            <a:pPr eaLnBrk="1" hangingPunct="1">
              <a:buNone/>
            </a:pPr>
            <a:r>
              <a:rPr lang="en-US" altLang="zh-CN" sz="2400" dirty="0">
                <a:effectLst>
                  <a:outerShdw blurRad="38100" dist="38100" dir="2700000" algn="tl">
                    <a:srgbClr val="000000">
                      <a:alpha val="43137"/>
                    </a:srgbClr>
                  </a:outerShdw>
                </a:effectLst>
              </a:rPr>
              <a:t>      //display</a:t>
            </a:r>
            <a:r>
              <a:rPr lang="zh-CN" altLang="en-US" sz="2400" dirty="0">
                <a:effectLst>
                  <a:outerShdw blurRad="38100" dist="38100" dir="2700000" algn="tl">
                    <a:srgbClr val="000000">
                      <a:alpha val="43137"/>
                    </a:srgbClr>
                  </a:outerShdw>
                </a:effectLst>
              </a:rPr>
              <a:t>是成员函数，形参是</a:t>
            </a:r>
            <a:r>
              <a:rPr lang="en-US" altLang="zh-CN" sz="2400" dirty="0">
                <a:effectLst>
                  <a:outerShdw blurRad="38100" dist="38100" dir="2700000" algn="tl">
                    <a:srgbClr val="000000">
                      <a:alpha val="43137"/>
                    </a:srgbClr>
                  </a:outerShdw>
                </a:effectLst>
              </a:rPr>
              <a:t>Date</a:t>
            </a:r>
            <a:r>
              <a:rPr lang="zh-CN" altLang="en-US" sz="2400" dirty="0">
                <a:effectLst>
                  <a:outerShdw blurRad="38100" dist="38100" dir="2700000" algn="tl">
                    <a:srgbClr val="000000">
                      <a:alpha val="43137"/>
                    </a:srgbClr>
                  </a:outerShdw>
                </a:effectLst>
              </a:rPr>
              <a:t>类对象的引用</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class </a:t>
            </a:r>
            <a:r>
              <a:rPr lang="en-US" altLang="zh-CN" sz="2400" dirty="0">
                <a:solidFill>
                  <a:srgbClr val="C00000"/>
                </a:solidFill>
                <a:effectLst>
                  <a:outerShdw blurRad="38100" dist="38100" dir="2700000" algn="tl">
                    <a:srgbClr val="000000">
                      <a:alpha val="43137"/>
                    </a:srgbClr>
                  </a:outerShdw>
                </a:effectLst>
              </a:rPr>
              <a:t>Date</a:t>
            </a:r>
            <a:r>
              <a:rPr lang="en-US" altLang="zh-CN" sz="2400" dirty="0">
                <a:effectLst>
                  <a:outerShdw blurRad="38100" dist="38100" dir="2700000" algn="tl">
                    <a:srgbClr val="000000">
                      <a:alpha val="43137"/>
                    </a:srgbClr>
                  </a:outerShdw>
                </a:effectLst>
              </a:rPr>
              <a:t>  {                             </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friend void </a:t>
            </a:r>
            <a:r>
              <a:rPr lang="en-US" altLang="zh-CN" sz="2400" dirty="0" err="1">
                <a:solidFill>
                  <a:srgbClr val="C00000"/>
                </a:solidFill>
                <a:effectLst>
                  <a:outerShdw blurRad="38100" dist="38100" dir="2700000" algn="tl">
                    <a:srgbClr val="000000">
                      <a:alpha val="43137"/>
                    </a:srgbClr>
                  </a:outerShdw>
                </a:effectLst>
              </a:rPr>
              <a:t>Time∷</a:t>
            </a:r>
            <a:r>
              <a:rPr lang="en-US" altLang="zh-CN" sz="2400" dirty="0" err="1">
                <a:solidFill>
                  <a:srgbClr val="0070C0"/>
                </a:solidFill>
                <a:effectLst>
                  <a:outerShdw blurRad="38100" dist="38100" dir="2700000" algn="tl">
                    <a:srgbClr val="000000">
                      <a:alpha val="43137"/>
                    </a:srgbClr>
                  </a:outerShdw>
                </a:effectLst>
              </a:rPr>
              <a:t>display</a:t>
            </a:r>
            <a:r>
              <a:rPr lang="en-US" altLang="zh-CN" sz="2400" dirty="0">
                <a:solidFill>
                  <a:srgbClr val="0070C0"/>
                </a:solidFill>
                <a:effectLst>
                  <a:outerShdw blurRad="38100" dist="38100" dir="2700000" algn="tl">
                    <a:srgbClr val="000000">
                      <a:alpha val="43137"/>
                    </a:srgbClr>
                  </a:outerShdw>
                </a:effectLst>
              </a:rPr>
              <a:t>(Date &amp;);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声明</a:t>
            </a:r>
            <a:r>
              <a:rPr lang="en-US" altLang="zh-CN" sz="2400" dirty="0">
                <a:effectLst>
                  <a:outerShdw blurRad="38100" dist="38100" dir="2700000" algn="tl">
                    <a:srgbClr val="000000">
                      <a:alpha val="43137"/>
                    </a:srgbClr>
                  </a:outerShdw>
                </a:effectLst>
              </a:rPr>
              <a:t>Time</a:t>
            </a:r>
            <a:r>
              <a:rPr lang="zh-CN" altLang="en-US" sz="2400" dirty="0">
                <a:effectLst>
                  <a:outerShdw blurRad="38100" dist="38100" dir="2700000" algn="tl">
                    <a:srgbClr val="000000">
                      <a:alpha val="43137"/>
                    </a:srgbClr>
                  </a:outerShdw>
                </a:effectLst>
              </a:rPr>
              <a:t>中的</a:t>
            </a:r>
            <a:r>
              <a:rPr lang="en-US" altLang="zh-CN" sz="2400" dirty="0">
                <a:effectLst>
                  <a:outerShdw blurRad="38100" dist="38100" dir="2700000" algn="tl">
                    <a:srgbClr val="000000">
                      <a:alpha val="43137"/>
                    </a:srgbClr>
                  </a:outerShdw>
                </a:effectLst>
              </a:rPr>
              <a:t>display</a:t>
            </a:r>
            <a:r>
              <a:rPr lang="zh-CN" altLang="en-US" sz="2400" dirty="0">
                <a:effectLst>
                  <a:outerShdw blurRad="38100" dist="38100" dir="2700000" algn="tl">
                    <a:srgbClr val="000000">
                      <a:alpha val="43137"/>
                    </a:srgbClr>
                  </a:outerShdw>
                </a:effectLst>
              </a:rPr>
              <a:t>函数为友元成员函数</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Text Box 36"/>
          <p:cNvSpPr txBox="1">
            <a:spLocks noChangeArrowheads="1"/>
          </p:cNvSpPr>
          <p:nvPr/>
        </p:nvSpPr>
        <p:spPr bwMode="auto">
          <a:xfrm>
            <a:off x="1063847" y="5668764"/>
            <a:ext cx="7601688" cy="830997"/>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effectLst>
                  <a:outerShdw blurRad="38100" dist="38100" dir="2700000" algn="tl">
                    <a:srgbClr val="000000">
                      <a:alpha val="43137"/>
                    </a:srgbClr>
                  </a:outerShdw>
                </a:effectLst>
              </a:rPr>
              <a:t>一个函数</a:t>
            </a:r>
            <a:r>
              <a:rPr lang="zh-CN" altLang="en-US" sz="2400" dirty="0"/>
              <a:t>（普通函数或某个类的成员函数），可以被多个类声明为友元，这样就可以</a:t>
            </a:r>
            <a:r>
              <a:rPr lang="zh-CN" altLang="en-US" sz="2400" dirty="0">
                <a:solidFill>
                  <a:srgbClr val="C00000"/>
                </a:solidFill>
                <a:effectLst>
                  <a:outerShdw blurRad="38100" dist="38100" dir="2700000" algn="tl">
                    <a:srgbClr val="000000">
                      <a:alpha val="43137"/>
                    </a:srgbClr>
                  </a:outerShdw>
                </a:effectLst>
              </a:rPr>
              <a:t>引用多个类中的私有数据</a:t>
            </a:r>
            <a:r>
              <a:rPr lang="zh-CN" altLang="en-US" sz="24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500"/>
                                        <p:tgtEl>
                                          <p:spTgt spid="5"/>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友元类</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063100" y="16367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如果需要把</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一个类（</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类）中的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所有成员函数</a:t>
            </a:r>
            <a:r>
              <a:rPr lang="zh-CN" altLang="en-US" sz="2800" dirty="0">
                <a:solidFill>
                  <a:srgbClr val="000000"/>
                </a:solidFill>
                <a:ea typeface="宋体" panose="02010600030101010101" pitchFamily="2" charset="-122"/>
              </a:rPr>
              <a:t>都</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声明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为另一个类（</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友元函数</a:t>
            </a:r>
            <a:r>
              <a:rPr lang="zh-CN" altLang="en-US" sz="2800" dirty="0">
                <a:solidFill>
                  <a:srgbClr val="000000"/>
                </a:solidFill>
                <a:ea typeface="宋体" panose="02010600030101010101" pitchFamily="2" charset="-122"/>
              </a:rPr>
              <a:t>，可以直接把</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声明为类</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800" dirty="0">
                <a:solidFill>
                  <a:srgbClr val="000000"/>
                </a:solidFill>
                <a:ea typeface="宋体" panose="02010600030101010101" pitchFamily="2" charset="-122"/>
              </a:rPr>
              <a:t>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友元</a:t>
            </a:r>
            <a:r>
              <a:rPr lang="zh-CN" altLang="en-US" sz="2800" dirty="0">
                <a:solidFill>
                  <a:srgbClr val="000000"/>
                </a:solidFill>
                <a:ea typeface="宋体" panose="02010600030101010101" pitchFamily="2" charset="-122"/>
              </a:rPr>
              <a:t>。</a:t>
            </a:r>
          </a:p>
        </p:txBody>
      </p:sp>
      <p:sp>
        <p:nvSpPr>
          <p:cNvPr id="7" name="AutoShape 52"/>
          <p:cNvSpPr>
            <a:spLocks noChangeArrowheads="1"/>
          </p:cNvSpPr>
          <p:nvPr/>
        </p:nvSpPr>
        <p:spPr bwMode="gray">
          <a:xfrm>
            <a:off x="1380800" y="3276601"/>
            <a:ext cx="5134300" cy="31749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class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class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B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friend</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class A;</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例子：</a:t>
            </a:r>
            <a:endParaRPr sz="36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864000" y="1152000"/>
            <a:ext cx="4051299" cy="532453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class Cylinder</a:t>
            </a:r>
          </a:p>
          <a:p>
            <a:pPr eaLnBrk="1" hangingPunct="1">
              <a:buNone/>
            </a:pPr>
            <a:r>
              <a:rPr lang="en-US" altLang="zh-CN" sz="2000" dirty="0">
                <a:effectLst>
                  <a:outerShdw blurRad="38100" dist="38100" dir="2700000" algn="tl">
                    <a:srgbClr val="000000">
                      <a:alpha val="43137"/>
                    </a:srgbClr>
                  </a:outerShdw>
                </a:effectLst>
              </a:rPr>
              <a:t>{ public:</a:t>
            </a:r>
          </a:p>
          <a:p>
            <a:pPr eaLnBrk="1" hangingPunct="1">
              <a:buNone/>
            </a:pPr>
            <a:r>
              <a:rPr lang="en-US" altLang="zh-CN" sz="2000" dirty="0">
                <a:effectLst>
                  <a:outerShdw blurRad="38100" dist="38100" dir="2700000" algn="tl">
                    <a:srgbClr val="000000">
                      <a:alpha val="43137"/>
                    </a:srgbClr>
                  </a:outerShdw>
                </a:effectLst>
              </a:rPr>
              <a:t>  Cylinder():radius(1),height(1){}</a:t>
            </a:r>
          </a:p>
          <a:p>
            <a:pPr eaLnBrk="1" hangingPunct="1">
              <a:buNone/>
            </a:pPr>
            <a:r>
              <a:rPr lang="en-US" altLang="zh-CN" sz="2000" dirty="0">
                <a:effectLst>
                  <a:outerShdw blurRad="38100" dist="38100" dir="2700000" algn="tl">
                    <a:srgbClr val="000000">
                      <a:alpha val="43137"/>
                    </a:srgbClr>
                  </a:outerShdw>
                </a:effectLst>
              </a:rPr>
              <a:t>  Cylinder(double </a:t>
            </a:r>
            <a:r>
              <a:rPr lang="en-US" altLang="zh-CN" sz="2000" dirty="0" err="1">
                <a:effectLst>
                  <a:outerShdw blurRad="38100" dist="38100" dir="2700000" algn="tl">
                    <a:srgbClr val="000000">
                      <a:alpha val="43137"/>
                    </a:srgbClr>
                  </a:outerShdw>
                </a:effectLst>
              </a:rPr>
              <a:t>r,double</a:t>
            </a:r>
            <a:r>
              <a:rPr lang="en-US" altLang="zh-CN" sz="2000" dirty="0">
                <a:effectLst>
                  <a:outerShdw blurRad="38100" dist="38100" dir="2700000" algn="tl">
                    <a:srgbClr val="000000">
                      <a:alpha val="43137"/>
                    </a:srgbClr>
                  </a:outerShdw>
                </a:effectLst>
              </a:rPr>
              <a:t> h=2):radius(r),height(h){}</a:t>
            </a:r>
          </a:p>
          <a:p>
            <a:pPr eaLnBrk="1" hangingPunct="1">
              <a:buNone/>
            </a:pPr>
            <a:r>
              <a:rPr lang="en-US" altLang="zh-CN" sz="2000" dirty="0">
                <a:effectLst>
                  <a:outerShdw blurRad="38100" dist="38100" dir="2700000" algn="tl">
                    <a:srgbClr val="000000">
                      <a:alpha val="43137"/>
                    </a:srgbClr>
                  </a:outerShdw>
                </a:effectLst>
              </a:rPr>
              <a:t>  void </a:t>
            </a:r>
            <a:r>
              <a:rPr lang="en-US" altLang="zh-CN" sz="2000" dirty="0" err="1">
                <a:effectLst>
                  <a:outerShdw blurRad="38100" dist="38100" dir="2700000" algn="tl">
                    <a:srgbClr val="000000">
                      <a:alpha val="43137"/>
                    </a:srgbClr>
                  </a:outerShdw>
                </a:effectLst>
              </a:rPr>
              <a:t>setRadius</a:t>
            </a:r>
            <a:r>
              <a:rPr lang="en-US" altLang="zh-CN" sz="2000" dirty="0">
                <a:effectLst>
                  <a:outerShdw blurRad="38100" dist="38100" dir="2700000" algn="tl">
                    <a:srgbClr val="000000">
                      <a:alpha val="43137"/>
                    </a:srgbClr>
                  </a:outerShdw>
                </a:effectLst>
              </a:rPr>
              <a:t>(double r){radius=r;}</a:t>
            </a:r>
          </a:p>
          <a:p>
            <a:pPr eaLnBrk="1" hangingPunct="1">
              <a:buNone/>
            </a:pPr>
            <a:r>
              <a:rPr lang="en-US" altLang="zh-CN" sz="2000" dirty="0">
                <a:effectLst>
                  <a:outerShdw blurRad="38100" dist="38100" dir="2700000" algn="tl">
                    <a:srgbClr val="000000">
                      <a:alpha val="43137"/>
                    </a:srgbClr>
                  </a:outerShdw>
                </a:effectLst>
              </a:rPr>
              <a:t>   void </a:t>
            </a:r>
            <a:r>
              <a:rPr lang="en-US" altLang="zh-CN" sz="2000" dirty="0" err="1">
                <a:effectLst>
                  <a:outerShdw blurRad="38100" dist="38100" dir="2700000" algn="tl">
                    <a:srgbClr val="000000">
                      <a:alpha val="43137"/>
                    </a:srgbClr>
                  </a:outerShdw>
                </a:effectLst>
              </a:rPr>
              <a:t>setHeight</a:t>
            </a:r>
            <a:r>
              <a:rPr lang="en-US" altLang="zh-CN" sz="2000" dirty="0">
                <a:effectLst>
                  <a:outerShdw blurRad="38100" dist="38100" dir="2700000" algn="tl">
                    <a:srgbClr val="000000">
                      <a:alpha val="43137"/>
                    </a:srgbClr>
                  </a:outerShdw>
                </a:effectLst>
              </a:rPr>
              <a:t>(double h){height=h;}</a:t>
            </a:r>
          </a:p>
          <a:p>
            <a:pPr eaLnBrk="1" hangingPunct="1">
              <a:buNone/>
            </a:pPr>
            <a:r>
              <a:rPr lang="en-US" altLang="zh-CN" sz="2000" dirty="0">
                <a:effectLst>
                  <a:outerShdw blurRad="38100" dist="38100" dir="2700000" algn="tl">
                    <a:srgbClr val="000000">
                      <a:alpha val="43137"/>
                    </a:srgbClr>
                  </a:outerShdw>
                </a:effectLst>
              </a:rPr>
              <a:t>  void display(){</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cout</a:t>
            </a:r>
            <a:r>
              <a:rPr lang="en-US" altLang="zh-CN" sz="2000" dirty="0">
                <a:effectLst>
                  <a:outerShdw blurRad="38100" dist="38100" dir="2700000" algn="tl">
                    <a:srgbClr val="000000">
                      <a:alpha val="43137"/>
                    </a:srgbClr>
                  </a:outerShdw>
                </a:effectLst>
              </a:rPr>
              <a:t>&lt;&lt;"radius="&lt;&lt;radius&lt;&lt;</a:t>
            </a:r>
          </a:p>
          <a:p>
            <a:pPr eaLnBrk="1" hangingPunct="1">
              <a:buNone/>
            </a:pPr>
            <a:r>
              <a:rPr lang="en-US" altLang="zh-CN" sz="2000" dirty="0">
                <a:effectLst>
                  <a:outerShdw blurRad="38100" dist="38100" dir="2700000" algn="tl">
                    <a:srgbClr val="000000">
                      <a:alpha val="43137"/>
                    </a:srgbClr>
                  </a:outerShdw>
                </a:effectLst>
              </a:rPr>
              <a:t>      ",height="&lt;&lt;height&lt;&lt;</a:t>
            </a:r>
            <a:r>
              <a:rPr lang="en-US" altLang="zh-CN" sz="2000" dirty="0" err="1">
                <a:effectLst>
                  <a:outerShdw blurRad="38100" dist="38100" dir="2700000" algn="tl">
                    <a:srgbClr val="000000">
                      <a:alpha val="43137"/>
                    </a:srgbClr>
                  </a:outerShdw>
                </a:effectLst>
              </a:rPr>
              <a:t>endl</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a:solidFill>
                  <a:srgbClr val="C00000"/>
                </a:solidFill>
                <a:effectLst>
                  <a:outerShdw blurRad="38100" dist="38100" dir="2700000" algn="tl">
                    <a:srgbClr val="000000">
                      <a:alpha val="43137"/>
                    </a:srgbClr>
                  </a:outerShdw>
                </a:effectLst>
              </a:rPr>
              <a:t>friend class A;</a:t>
            </a:r>
          </a:p>
          <a:p>
            <a:pPr eaLnBrk="1" hangingPunct="1">
              <a:buNone/>
            </a:pPr>
            <a:r>
              <a:rPr lang="en-US" altLang="zh-CN" sz="2000" dirty="0">
                <a:effectLst>
                  <a:outerShdw blurRad="38100" dist="38100" dir="2700000" algn="tl">
                    <a:srgbClr val="000000">
                      <a:alpha val="43137"/>
                    </a:srgbClr>
                  </a:outerShdw>
                </a:effectLst>
              </a:rPr>
              <a:t>private:</a:t>
            </a:r>
          </a:p>
          <a:p>
            <a:pPr eaLnBrk="1" hangingPunct="1">
              <a:buNone/>
            </a:pPr>
            <a:r>
              <a:rPr lang="en-US" altLang="zh-CN" sz="2000" dirty="0">
                <a:effectLst>
                  <a:outerShdw blurRad="38100" dist="38100" dir="2700000" algn="tl">
                    <a:srgbClr val="000000">
                      <a:alpha val="43137"/>
                    </a:srgbClr>
                  </a:outerShdw>
                </a:effectLst>
              </a:rPr>
              <a:t>   double radius;</a:t>
            </a:r>
          </a:p>
          <a:p>
            <a:pPr eaLnBrk="1" hangingPunct="1">
              <a:buNone/>
            </a:pPr>
            <a:r>
              <a:rPr lang="en-US" altLang="zh-CN" sz="2000" dirty="0">
                <a:effectLst>
                  <a:outerShdw blurRad="38100" dist="38100" dir="2700000" algn="tl">
                    <a:srgbClr val="000000">
                      <a:alpha val="43137"/>
                    </a:srgbClr>
                  </a:outerShdw>
                </a:effectLst>
              </a:rPr>
              <a:t>   double height;</a:t>
            </a:r>
          </a:p>
          <a:p>
            <a:pPr eaLnBrk="1" hangingPunct="1">
              <a:buNone/>
            </a:pPr>
            <a:r>
              <a:rPr lang="en-US" altLang="zh-CN" sz="2000" dirty="0">
                <a:effectLst>
                  <a:outerShdw blurRad="38100" dist="38100" dir="2700000" algn="tl">
                    <a:srgbClr val="000000">
                      <a:alpha val="43137"/>
                    </a:srgbClr>
                  </a:outerShdw>
                </a:effectLst>
              </a:rPr>
              <a:t>};</a:t>
            </a:r>
          </a:p>
        </p:txBody>
      </p:sp>
      <p:sp>
        <p:nvSpPr>
          <p:cNvPr id="14" name="Rectangle 6"/>
          <p:cNvSpPr>
            <a:spLocks noChangeArrowheads="1"/>
          </p:cNvSpPr>
          <p:nvPr/>
        </p:nvSpPr>
        <p:spPr bwMode="auto">
          <a:xfrm>
            <a:off x="5004000" y="1152000"/>
            <a:ext cx="4038600" cy="532453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000" dirty="0">
                <a:solidFill>
                  <a:srgbClr val="C00000"/>
                </a:solidFill>
                <a:effectLst>
                  <a:outerShdw blurRad="38100" dist="38100" dir="2700000" algn="tl">
                    <a:srgbClr val="000000">
                      <a:alpha val="43137"/>
                    </a:srgbClr>
                  </a:outerShdw>
                </a:effectLst>
              </a:rPr>
              <a:t>class A</a:t>
            </a:r>
          </a:p>
          <a:p>
            <a:pPr eaLnBrk="1" hangingPunct="1">
              <a:buNone/>
            </a:pPr>
            <a:r>
              <a:rPr lang="en-US" altLang="zh-CN" sz="2000" dirty="0">
                <a:effectLst>
                  <a:outerShdw blurRad="38100" dist="38100" dir="2700000" algn="tl">
                    <a:srgbClr val="000000">
                      <a:alpha val="43137"/>
                    </a:srgbClr>
                  </a:outerShdw>
                </a:effectLst>
              </a:rPr>
              <a:t>{   public: A(){}</a:t>
            </a:r>
          </a:p>
          <a:p>
            <a:pPr eaLnBrk="1" hangingPunct="1">
              <a:buNone/>
            </a:pPr>
            <a:r>
              <a:rPr lang="en-US" altLang="zh-CN" sz="2000" dirty="0">
                <a:solidFill>
                  <a:srgbClr val="0070C0"/>
                </a:solidFill>
                <a:effectLst>
                  <a:outerShdw blurRad="38100" dist="38100" dir="2700000" algn="tl">
                    <a:srgbClr val="000000">
                      <a:alpha val="43137"/>
                    </a:srgbClr>
                  </a:outerShdw>
                </a:effectLst>
              </a:rPr>
              <a:t>void </a:t>
            </a:r>
            <a:r>
              <a:rPr lang="en-US" altLang="zh-CN" sz="2000" dirty="0" err="1">
                <a:solidFill>
                  <a:srgbClr val="0070C0"/>
                </a:solidFill>
                <a:effectLst>
                  <a:outerShdw blurRad="38100" dist="38100" dir="2700000" algn="tl">
                    <a:srgbClr val="000000">
                      <a:alpha val="43137"/>
                    </a:srgbClr>
                  </a:outerShdw>
                </a:effectLst>
              </a:rPr>
              <a:t>changeCylinder</a:t>
            </a:r>
            <a:r>
              <a:rPr lang="en-US" altLang="zh-CN" sz="2000" dirty="0">
                <a:solidFill>
                  <a:srgbClr val="0070C0"/>
                </a:solidFill>
                <a:effectLst>
                  <a:outerShdw blurRad="38100" dist="38100" dir="2700000" algn="tl">
                    <a:srgbClr val="000000">
                      <a:alpha val="43137"/>
                    </a:srgbClr>
                  </a:outerShdw>
                </a:effectLst>
              </a:rPr>
              <a:t>(</a:t>
            </a:r>
            <a:r>
              <a:rPr lang="en-US" altLang="zh-CN" sz="2000" dirty="0">
                <a:solidFill>
                  <a:srgbClr val="C00000"/>
                </a:solidFill>
                <a:effectLst>
                  <a:outerShdw blurRad="38100" dist="38100" dir="2700000" algn="tl">
                    <a:srgbClr val="000000">
                      <a:alpha val="43137"/>
                    </a:srgbClr>
                  </a:outerShdw>
                </a:effectLst>
              </a:rPr>
              <a:t>Cylinder &amp;</a:t>
            </a:r>
            <a:r>
              <a:rPr lang="en-US" altLang="zh-CN" sz="2000" dirty="0" err="1">
                <a:solidFill>
                  <a:srgbClr val="C00000"/>
                </a:solidFill>
                <a:effectLst>
                  <a:outerShdw blurRad="38100" dist="38100" dir="2700000" algn="tl">
                    <a:srgbClr val="000000">
                      <a:alpha val="43137"/>
                    </a:srgbClr>
                  </a:outerShdw>
                </a:effectLst>
              </a:rPr>
              <a:t>c</a:t>
            </a:r>
            <a:r>
              <a:rPr lang="en-US" altLang="zh-CN" sz="2000" dirty="0" err="1">
                <a:solidFill>
                  <a:srgbClr val="0070C0"/>
                </a:solidFill>
                <a:effectLst>
                  <a:outerShdw blurRad="38100" dist="38100" dir="2700000" algn="tl">
                    <a:srgbClr val="000000">
                      <a:alpha val="43137"/>
                    </a:srgbClr>
                  </a:outerShdw>
                </a:effectLst>
              </a:rPr>
              <a:t>,double</a:t>
            </a: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r,double</a:t>
            </a:r>
            <a:r>
              <a:rPr lang="en-US" altLang="zh-CN" sz="2000" dirty="0">
                <a:solidFill>
                  <a:srgbClr val="0070C0"/>
                </a:solidFill>
                <a:effectLst>
                  <a:outerShdw blurRad="38100" dist="38100" dir="2700000" algn="tl">
                    <a:srgbClr val="000000">
                      <a:alpha val="43137"/>
                    </a:srgbClr>
                  </a:outerShdw>
                </a:effectLst>
              </a:rPr>
              <a:t> h)</a:t>
            </a:r>
          </a:p>
          <a:p>
            <a:pPr eaLnBrk="1" hangingPunct="1">
              <a:buNone/>
            </a:pPr>
            <a:r>
              <a:rPr lang="en-US" altLang="zh-CN" sz="2000" dirty="0">
                <a:solidFill>
                  <a:srgbClr val="0070C0"/>
                </a:solidFill>
                <a:effectLst>
                  <a:outerShdw blurRad="38100" dist="38100" dir="2700000" algn="tl">
                    <a:srgbClr val="000000">
                      <a:alpha val="43137"/>
                    </a:srgbClr>
                  </a:outerShdw>
                </a:effectLst>
              </a:rPr>
              <a:t>    { </a:t>
            </a:r>
            <a:r>
              <a:rPr lang="en-US" altLang="zh-CN" sz="2000" dirty="0" err="1">
                <a:solidFill>
                  <a:srgbClr val="0070C0"/>
                </a:solidFill>
                <a:effectLst>
                  <a:outerShdw blurRad="38100" dist="38100" dir="2700000" algn="tl">
                    <a:srgbClr val="000000">
                      <a:alpha val="43137"/>
                    </a:srgbClr>
                  </a:outerShdw>
                </a:effectLst>
              </a:rPr>
              <a:t>c.height</a:t>
            </a:r>
            <a:r>
              <a:rPr lang="en-US" altLang="zh-CN" sz="2000" dirty="0">
                <a:solidFill>
                  <a:srgbClr val="0070C0"/>
                </a:solidFill>
                <a:effectLst>
                  <a:outerShdw blurRad="38100" dist="38100" dir="2700000" algn="tl">
                    <a:srgbClr val="000000">
                      <a:alpha val="43137"/>
                    </a:srgbClr>
                  </a:outerShdw>
                </a:effectLst>
              </a:rPr>
              <a:t>=</a:t>
            </a:r>
            <a:r>
              <a:rPr lang="en-US" altLang="zh-CN" sz="2000" dirty="0" err="1">
                <a:solidFill>
                  <a:srgbClr val="0070C0"/>
                </a:solidFill>
                <a:effectLst>
                  <a:outerShdw blurRad="38100" dist="38100" dir="2700000" algn="tl">
                    <a:srgbClr val="000000">
                      <a:alpha val="43137"/>
                    </a:srgbClr>
                  </a:outerShdw>
                </a:effectLst>
              </a:rPr>
              <a:t>h;c.radius</a:t>
            </a:r>
            <a:r>
              <a:rPr lang="en-US" altLang="zh-CN" sz="2000" dirty="0">
                <a:solidFill>
                  <a:srgbClr val="0070C0"/>
                </a:solidFill>
                <a:effectLst>
                  <a:outerShdw blurRad="38100" dist="38100" dir="2700000" algn="tl">
                    <a:srgbClr val="000000">
                      <a:alpha val="43137"/>
                    </a:srgbClr>
                  </a:outerShdw>
                </a:effectLst>
              </a:rPr>
              <a:t>=r; }</a:t>
            </a:r>
          </a:p>
          <a:p>
            <a:pPr eaLnBrk="1" hangingPunct="1">
              <a:buNone/>
            </a:pPr>
            <a:r>
              <a:rPr lang="en-US" altLang="zh-CN" sz="2000" dirty="0">
                <a:solidFill>
                  <a:srgbClr val="0070C0"/>
                </a:solidFill>
                <a:effectLst>
                  <a:outerShdw blurRad="38100" dist="38100" dir="2700000" algn="tl">
                    <a:srgbClr val="000000">
                      <a:alpha val="43137"/>
                    </a:srgbClr>
                  </a:outerShdw>
                </a:effectLst>
              </a:rPr>
              <a:t> void display(</a:t>
            </a:r>
            <a:r>
              <a:rPr lang="en-US" altLang="zh-CN" sz="2000" dirty="0">
                <a:solidFill>
                  <a:srgbClr val="C00000"/>
                </a:solidFill>
                <a:effectLst>
                  <a:outerShdw blurRad="38100" dist="38100" dir="2700000" algn="tl">
                    <a:srgbClr val="000000">
                      <a:alpha val="43137"/>
                    </a:srgbClr>
                  </a:outerShdw>
                </a:effectLst>
              </a:rPr>
              <a:t>Cylinder &amp;c</a:t>
            </a:r>
            <a:r>
              <a:rPr lang="en-US" altLang="zh-CN" sz="2000" dirty="0">
                <a:solidFill>
                  <a:srgbClr val="0070C0"/>
                </a:solidFill>
                <a:effectLst>
                  <a:outerShdw blurRad="38100" dist="38100" dir="2700000" algn="tl">
                    <a:srgbClr val="000000">
                      <a:alpha val="43137"/>
                    </a:srgbClr>
                  </a:outerShdw>
                </a:effectLst>
              </a:rPr>
              <a:t>){</a:t>
            </a:r>
          </a:p>
          <a:p>
            <a:pPr eaLnBrk="1" hangingPunct="1">
              <a:buNone/>
            </a:pP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cout</a:t>
            </a:r>
            <a:r>
              <a:rPr lang="en-US" altLang="zh-CN" sz="2000" dirty="0">
                <a:solidFill>
                  <a:srgbClr val="0070C0"/>
                </a:solidFill>
                <a:effectLst>
                  <a:outerShdw blurRad="38100" dist="38100" dir="2700000" algn="tl">
                    <a:srgbClr val="000000">
                      <a:alpha val="43137"/>
                    </a:srgbClr>
                  </a:outerShdw>
                </a:effectLst>
              </a:rPr>
              <a:t>&lt;&lt;</a:t>
            </a:r>
            <a:r>
              <a:rPr lang="en-US" altLang="zh-CN" sz="2000" dirty="0" err="1">
                <a:solidFill>
                  <a:srgbClr val="0070C0"/>
                </a:solidFill>
                <a:effectLst>
                  <a:outerShdw blurRad="38100" dist="38100" dir="2700000" algn="tl">
                    <a:srgbClr val="000000">
                      <a:alpha val="43137"/>
                    </a:srgbClr>
                  </a:outerShdw>
                </a:effectLst>
              </a:rPr>
              <a:t>c.height</a:t>
            </a:r>
            <a:r>
              <a:rPr lang="en-US" altLang="zh-CN" sz="2000" dirty="0">
                <a:solidFill>
                  <a:srgbClr val="0070C0"/>
                </a:solidFill>
                <a:effectLst>
                  <a:outerShdw blurRad="38100" dist="38100" dir="2700000" algn="tl">
                    <a:srgbClr val="000000">
                      <a:alpha val="43137"/>
                    </a:srgbClr>
                  </a:outerShdw>
                </a:effectLst>
              </a:rPr>
              <a:t>&lt;&lt;" " </a:t>
            </a:r>
          </a:p>
          <a:p>
            <a:pPr eaLnBrk="1" hangingPunct="1">
              <a:buNone/>
            </a:pPr>
            <a:r>
              <a:rPr lang="en-US" altLang="zh-CN" sz="2000" dirty="0">
                <a:solidFill>
                  <a:srgbClr val="0070C0"/>
                </a:solidFill>
                <a:effectLst>
                  <a:outerShdw blurRad="38100" dist="38100" dir="2700000" algn="tl">
                    <a:srgbClr val="000000">
                      <a:alpha val="43137"/>
                    </a:srgbClr>
                  </a:outerShdw>
                </a:effectLst>
              </a:rPr>
              <a:t>&lt;&lt;</a:t>
            </a:r>
            <a:r>
              <a:rPr lang="en-US" altLang="zh-CN" sz="2000" dirty="0" err="1">
                <a:solidFill>
                  <a:srgbClr val="0070C0"/>
                </a:solidFill>
                <a:effectLst>
                  <a:outerShdw blurRad="38100" dist="38100" dir="2700000" algn="tl">
                    <a:srgbClr val="000000">
                      <a:alpha val="43137"/>
                    </a:srgbClr>
                  </a:outerShdw>
                </a:effectLst>
              </a:rPr>
              <a:t>c.radius</a:t>
            </a:r>
            <a:r>
              <a:rPr lang="en-US" altLang="zh-CN" sz="2000" dirty="0">
                <a:solidFill>
                  <a:srgbClr val="0070C0"/>
                </a:solidFill>
                <a:effectLst>
                  <a:outerShdw blurRad="38100" dist="38100" dir="2700000" algn="tl">
                    <a:srgbClr val="000000">
                      <a:alpha val="43137"/>
                    </a:srgbClr>
                  </a:outerShdw>
                </a:effectLst>
              </a:rPr>
              <a:t>&lt;&lt;</a:t>
            </a:r>
            <a:r>
              <a:rPr lang="en-US" altLang="zh-CN" sz="2000" dirty="0" err="1">
                <a:solidFill>
                  <a:srgbClr val="0070C0"/>
                </a:solidFill>
                <a:effectLst>
                  <a:outerShdw blurRad="38100" dist="38100" dir="2700000" algn="tl">
                    <a:srgbClr val="000000">
                      <a:alpha val="43137"/>
                    </a:srgbClr>
                  </a:outerShdw>
                </a:effectLst>
              </a:rPr>
              <a:t>endl</a:t>
            </a:r>
            <a:r>
              <a:rPr lang="en-US" altLang="zh-CN" sz="2000" dirty="0">
                <a:solidFill>
                  <a:srgbClr val="0070C0"/>
                </a:solidFill>
                <a:effectLst>
                  <a:outerShdw blurRad="38100" dist="38100" dir="2700000" algn="tl">
                    <a:srgbClr val="000000">
                      <a:alpha val="43137"/>
                    </a:srgbClr>
                  </a:outerShdw>
                </a:effectLst>
              </a:rPr>
              <a:t>;  }</a:t>
            </a:r>
          </a:p>
          <a:p>
            <a:pPr eaLnBrk="1" hangingPunct="1">
              <a:buNone/>
            </a:pPr>
            <a:r>
              <a:rPr lang="en-US" altLang="zh-CN" sz="2000" dirty="0">
                <a:effectLst>
                  <a:outerShdw blurRad="38100" dist="38100" dir="2700000" algn="tl">
                    <a:srgbClr val="000000">
                      <a:alpha val="43137"/>
                    </a:srgbClr>
                  </a:outerShdw>
                </a:effectLst>
              </a:rPr>
              <a:t>};</a:t>
            </a:r>
          </a:p>
          <a:p>
            <a:pPr eaLnBrk="1" hangingPunct="1">
              <a:buNone/>
            </a:pPr>
            <a:r>
              <a:rPr lang="en-US" altLang="zh-CN" sz="2000" dirty="0" err="1">
                <a:solidFill>
                  <a:srgbClr val="C00000"/>
                </a:solidFill>
                <a:effectLst>
                  <a:outerShdw blurRad="38100" dist="38100" dir="2700000" algn="tl">
                    <a:srgbClr val="000000">
                      <a:alpha val="43137"/>
                    </a:srgbClr>
                  </a:outerShdw>
                </a:effectLst>
              </a:rPr>
              <a:t>int</a:t>
            </a:r>
            <a:r>
              <a:rPr lang="en-US" altLang="zh-CN" sz="2000" dirty="0">
                <a:solidFill>
                  <a:srgbClr val="C00000"/>
                </a:solidFill>
                <a:effectLst>
                  <a:outerShdw blurRad="38100" dist="38100" dir="2700000" algn="tl">
                    <a:srgbClr val="000000">
                      <a:alpha val="43137"/>
                    </a:srgbClr>
                  </a:outerShdw>
                </a:effectLst>
              </a:rPr>
              <a:t> main()</a:t>
            </a:r>
          </a:p>
          <a:p>
            <a:pPr eaLnBrk="1" hangingPunct="1">
              <a:buNone/>
            </a:pPr>
            <a:r>
              <a:rPr lang="en-US" altLang="zh-CN" sz="2000" dirty="0">
                <a:effectLst>
                  <a:outerShdw blurRad="38100" dist="38100" dir="2700000" algn="tl">
                    <a:srgbClr val="000000">
                      <a:alpha val="43137"/>
                    </a:srgbClr>
                  </a:outerShdw>
                </a:effectLst>
              </a:rPr>
              <a:t>{   Cylinder c(1,2);</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c.display</a:t>
            </a:r>
            <a:r>
              <a:rPr lang="en-US" altLang="zh-CN" sz="2000" dirty="0">
                <a:effectLst>
                  <a:outerShdw blurRad="38100" dist="38100" dir="2700000" algn="tl">
                    <a:srgbClr val="000000">
                      <a:alpha val="43137"/>
                    </a:srgbClr>
                  </a:outerShdw>
                </a:effectLst>
              </a:rPr>
              <a:t>();</a:t>
            </a:r>
            <a:r>
              <a:rPr lang="en-US" altLang="zh-CN" sz="2000" dirty="0" err="1">
                <a:effectLst>
                  <a:outerShdw blurRad="38100" dist="38100" dir="2700000" algn="tl">
                    <a:srgbClr val="000000">
                      <a:alpha val="43137"/>
                    </a:srgbClr>
                  </a:outerShdw>
                </a:effectLst>
              </a:rPr>
              <a:t>c.setHeight</a:t>
            </a:r>
            <a:r>
              <a:rPr lang="en-US" altLang="zh-CN" sz="2000" dirty="0">
                <a:effectLst>
                  <a:outerShdw blurRad="38100" dist="38100" dir="2700000" algn="tl">
                    <a:srgbClr val="000000">
                      <a:alpha val="43137"/>
                    </a:srgbClr>
                  </a:outerShdw>
                </a:effectLst>
              </a:rPr>
              <a:t>(10);</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effectLst>
                  <a:outerShdw blurRad="38100" dist="38100" dir="2700000" algn="tl">
                    <a:srgbClr val="000000">
                      <a:alpha val="43137"/>
                    </a:srgbClr>
                  </a:outerShdw>
                </a:effectLst>
              </a:rPr>
              <a:t>c.setRadius</a:t>
            </a:r>
            <a:r>
              <a:rPr lang="en-US" altLang="zh-CN" sz="2000" dirty="0">
                <a:effectLst>
                  <a:outerShdw blurRad="38100" dist="38100" dir="2700000" algn="tl">
                    <a:srgbClr val="000000">
                      <a:alpha val="43137"/>
                    </a:srgbClr>
                  </a:outerShdw>
                </a:effectLst>
              </a:rPr>
              <a:t>(8);</a:t>
            </a:r>
            <a:r>
              <a:rPr lang="en-US" altLang="zh-CN" sz="2000" dirty="0" err="1">
                <a:effectLst>
                  <a:outerShdw blurRad="38100" dist="38100" dir="2700000" algn="tl">
                    <a:srgbClr val="000000">
                      <a:alpha val="43137"/>
                    </a:srgbClr>
                  </a:outerShdw>
                </a:effectLst>
              </a:rPr>
              <a:t>c.display</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effectLst>
                  <a:outerShdw blurRad="38100" dist="38100" dir="2700000" algn="tl">
                    <a:srgbClr val="000000">
                      <a:alpha val="43137"/>
                    </a:srgbClr>
                  </a:outerShdw>
                </a:effectLst>
              </a:rPr>
              <a:t>    A </a:t>
            </a:r>
            <a:r>
              <a:rPr lang="en-US" altLang="zh-CN" sz="2000" dirty="0" err="1">
                <a:effectLst>
                  <a:outerShdw blurRad="38100" dist="38100" dir="2700000" algn="tl">
                    <a:srgbClr val="000000">
                      <a:alpha val="43137"/>
                    </a:srgbClr>
                  </a:outerShdw>
                </a:effectLst>
              </a:rPr>
              <a:t>a</a:t>
            </a:r>
            <a:r>
              <a:rPr lang="en-US" altLang="zh-CN" sz="2000" dirty="0">
                <a:effectLst>
                  <a:outerShdw blurRad="38100" dist="38100" dir="2700000" algn="tl">
                    <a:srgbClr val="000000">
                      <a:alpha val="43137"/>
                    </a:srgbClr>
                  </a:outerShdw>
                </a:effectLst>
              </a:rPr>
              <a:t>;</a:t>
            </a:r>
          </a:p>
          <a:p>
            <a:pPr eaLnBrk="1" hangingPunct="1">
              <a:buNone/>
            </a:pPr>
            <a:r>
              <a:rPr lang="en-US" altLang="zh-CN" sz="2000" dirty="0">
                <a:solidFill>
                  <a:srgbClr val="0070C0"/>
                </a:solidFill>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a.changeCylinder</a:t>
            </a:r>
            <a:r>
              <a:rPr lang="en-US" altLang="zh-CN" sz="2000" dirty="0">
                <a:solidFill>
                  <a:srgbClr val="0070C0"/>
                </a:solidFill>
                <a:effectLst>
                  <a:outerShdw blurRad="38100" dist="38100" dir="2700000" algn="tl">
                    <a:srgbClr val="000000">
                      <a:alpha val="43137"/>
                    </a:srgbClr>
                  </a:outerShdw>
                </a:effectLst>
              </a:rPr>
              <a:t>(c,100,200);</a:t>
            </a:r>
          </a:p>
          <a:p>
            <a:pPr eaLnBrk="1" hangingPunct="1">
              <a:buNone/>
            </a:pPr>
            <a:r>
              <a:rPr lang="en-US" altLang="zh-CN" sz="2000" dirty="0">
                <a:effectLst>
                  <a:outerShdw blurRad="38100" dist="38100" dir="2700000" algn="tl">
                    <a:srgbClr val="000000">
                      <a:alpha val="43137"/>
                    </a:srgbClr>
                  </a:outerShdw>
                </a:effectLst>
              </a:rPr>
              <a:t>    </a:t>
            </a:r>
            <a:r>
              <a:rPr lang="en-US" altLang="zh-CN" sz="2000" dirty="0" err="1">
                <a:solidFill>
                  <a:srgbClr val="0070C0"/>
                </a:solidFill>
                <a:effectLst>
                  <a:outerShdw blurRad="38100" dist="38100" dir="2700000" algn="tl">
                    <a:srgbClr val="000000">
                      <a:alpha val="43137"/>
                    </a:srgbClr>
                  </a:outerShdw>
                </a:effectLst>
              </a:rPr>
              <a:t>a.display</a:t>
            </a:r>
            <a:r>
              <a:rPr lang="en-US" altLang="zh-CN" sz="2000" dirty="0">
                <a:solidFill>
                  <a:srgbClr val="0070C0"/>
                </a:solidFill>
                <a:effectLst>
                  <a:outerShdw blurRad="38100" dist="38100" dir="2700000" algn="tl">
                    <a:srgbClr val="000000">
                      <a:alpha val="43137"/>
                    </a:srgbClr>
                  </a:outerShdw>
                </a:effectLst>
              </a:rPr>
              <a:t>(c);</a:t>
            </a:r>
          </a:p>
          <a:p>
            <a:pPr eaLnBrk="1" hangingPunct="1">
              <a:buNone/>
            </a:pPr>
            <a:r>
              <a:rPr lang="en-US" altLang="zh-CN" sz="2000" dirty="0">
                <a:effectLst>
                  <a:outerShdw blurRad="38100" dist="38100" dir="2700000" algn="tl">
                    <a:srgbClr val="000000">
                      <a:alpha val="43137"/>
                    </a:srgbClr>
                  </a:outerShdw>
                </a:effectLst>
              </a:rPr>
              <a:t>   return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友元的关系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不具有交换性</a:t>
            </a:r>
            <a:r>
              <a:rPr lang="zh-CN" altLang="en-US" sz="2800" dirty="0">
                <a:solidFill>
                  <a:srgbClr val="000000"/>
                </a:solidFill>
                <a:ea typeface="宋体" panose="02010600030101010101" pitchFamily="2" charset="-122"/>
              </a:rPr>
              <a:t>，即友元关系具有</a:t>
            </a:r>
            <a:endParaRPr lang="en-US" altLang="zh-CN" sz="2800" dirty="0">
              <a:solidFill>
                <a:srgbClr val="000000"/>
              </a:solidFill>
              <a:ea typeface="宋体" panose="02010600030101010101" pitchFamily="2" charset="-122"/>
            </a:endParaRPr>
          </a:p>
          <a:p>
            <a:pPr>
              <a:lnSpc>
                <a:spcPct val="110000"/>
              </a:lnSpc>
              <a:spcBef>
                <a:spcPct val="0"/>
              </a:spcBef>
              <a:buSzTx/>
              <a:buNone/>
            </a:pP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单向性。</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关于友元的说明 </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16000" y="2268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友元的关系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不具有传递性</a:t>
            </a:r>
            <a:r>
              <a:rPr lang="zh-CN" altLang="en-US" sz="2800" dirty="0">
                <a:solidFill>
                  <a:srgbClr val="000000"/>
                </a:solidFill>
                <a:ea typeface="宋体" panose="02010600030101010101" pitchFamily="2" charset="-122"/>
              </a:rPr>
              <a:t>。</a:t>
            </a:r>
          </a:p>
        </p:txBody>
      </p:sp>
      <p:sp>
        <p:nvSpPr>
          <p:cNvPr id="11" name="Text Box 36"/>
          <p:cNvSpPr txBox="1">
            <a:spLocks noChangeArrowheads="1"/>
          </p:cNvSpPr>
          <p:nvPr/>
        </p:nvSpPr>
        <p:spPr bwMode="auto">
          <a:xfrm>
            <a:off x="1188000" y="3243064"/>
            <a:ext cx="7445153" cy="1815882"/>
          </a:xfrm>
          <a:prstGeom prst="rect">
            <a:avLst/>
          </a:prstGeom>
          <a:solidFill>
            <a:srgbClr val="33CCCC"/>
          </a:solidFill>
          <a:ln w="9525">
            <a:noFill/>
            <a:miter lim="800000"/>
            <a:headEnd/>
            <a:tailEnd/>
          </a:ln>
        </p:spPr>
        <p:txBody>
          <a:bodyPr wrap="square">
            <a:spAutoFit/>
          </a:bodyPr>
          <a:lstStyle/>
          <a:p>
            <a:pPr indent="-6350">
              <a:buFontTx/>
              <a:buNone/>
            </a:pPr>
            <a:r>
              <a:rPr lang="zh-CN" altLang="en-US" sz="2800" dirty="0">
                <a:ea typeface="宋体" charset="-122"/>
              </a:rPr>
              <a:t> </a:t>
            </a:r>
            <a:r>
              <a:rPr lang="zh-CN" altLang="en-US" sz="2800" dirty="0">
                <a:solidFill>
                  <a:srgbClr val="C00000"/>
                </a:solidFill>
                <a:effectLst>
                  <a:outerShdw blurRad="38100" dist="38100" dir="2700000" algn="tl">
                    <a:srgbClr val="000000">
                      <a:alpha val="43137"/>
                    </a:srgbClr>
                  </a:outerShdw>
                </a:effectLst>
                <a:ea typeface="宋体" charset="-122"/>
              </a:rPr>
              <a:t>注意</a:t>
            </a:r>
            <a:r>
              <a:rPr lang="zh-CN" altLang="en-US" sz="2800" dirty="0">
                <a:ea typeface="宋体" charset="-122"/>
              </a:rPr>
              <a:t>：在实际工作中，除非确有必要，一般并不把整个类声明为友元类，而只将确实有需要的成员函数声明为友元函数，这样更安全一些。</a:t>
            </a:r>
            <a:endParaRPr lang="en-US" altLang="zh-CN" sz="28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out)">
                                      <p:cBhvr>
                                        <p:cTn id="15" dur="500"/>
                                        <p:tgtEl>
                                          <p:spTgt spid="11"/>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面向对象程序设计的一个</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基本原则</a:t>
            </a:r>
            <a:r>
              <a:rPr lang="zh-CN" altLang="en-US" sz="2800" dirty="0">
                <a:solidFill>
                  <a:srgbClr val="000000"/>
                </a:solidFill>
                <a:ea typeface="宋体" panose="02010600030101010101" pitchFamily="2" charset="-122"/>
              </a:rPr>
              <a:t>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封装性</a:t>
            </a:r>
            <a:r>
              <a:rPr lang="zh-CN" altLang="en-US" sz="2800" dirty="0">
                <a:solidFill>
                  <a:srgbClr val="000000"/>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信息隐蔽</a:t>
            </a:r>
            <a:r>
              <a:rPr lang="zh-CN" altLang="en-US" sz="2800" dirty="0">
                <a:solidFill>
                  <a:srgbClr val="000000"/>
                </a:solidFill>
                <a:ea typeface="宋体" panose="02010600030101010101" pitchFamily="2" charset="-122"/>
              </a:rPr>
              <a:t>，而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友元却可以访问</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其他类中的私有成员</a:t>
            </a:r>
            <a:r>
              <a:rPr lang="zh-CN" altLang="en-US" sz="2800" dirty="0">
                <a:solidFill>
                  <a:srgbClr val="000000"/>
                </a:solidFill>
                <a:ea typeface="宋体" panose="02010600030101010101" pitchFamily="2" charset="-122"/>
              </a:rPr>
              <a:t>，不能不说这是对封装原则的一个小的破坏。</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关于友元利弊的分析</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16000" y="3205700"/>
            <a:ext cx="7400679"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但是它能</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有助于数据共享</a:t>
            </a:r>
            <a:r>
              <a:rPr lang="zh-CN" altLang="en-US" sz="2800" dirty="0">
                <a:solidFill>
                  <a:srgbClr val="000000"/>
                </a:solidFill>
                <a:ea typeface="宋体" panose="02010600030101010101" pitchFamily="2" charset="-122"/>
              </a:rPr>
              <a:t>，能</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提高程序的效率</a:t>
            </a:r>
            <a:r>
              <a:rPr lang="zh-CN" altLang="en-US" sz="2800" dirty="0">
                <a:solidFill>
                  <a:srgbClr val="000000"/>
                </a:solidFill>
                <a:ea typeface="宋体" panose="02010600030101010101" pitchFamily="2" charset="-122"/>
              </a:rPr>
              <a:t>。在使用友元时，要注意到它的副作用，不要过多地使用友元，只有在使用它能使程序精炼，并能大大提高程序的效率时才用友元。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例子</a:t>
            </a:r>
            <a:r>
              <a:rPr lang="en-US" altLang="zh-CN" sz="3600" dirty="0">
                <a:solidFill>
                  <a:srgbClr val="002060"/>
                </a:solidFill>
                <a:latin typeface="宋体" pitchFamily="2" charset="-122"/>
                <a:ea typeface="宋体" pitchFamily="2" charset="-122"/>
                <a:cs typeface="黑体"/>
              </a:rPr>
              <a:t>1</a:t>
            </a:r>
            <a:r>
              <a:rPr lang="zh-CN" altLang="en-US" sz="3600" dirty="0">
                <a:solidFill>
                  <a:srgbClr val="002060"/>
                </a:solidFill>
                <a:latin typeface="宋体" pitchFamily="2" charset="-122"/>
                <a:ea typeface="宋体" pitchFamily="2" charset="-122"/>
                <a:cs typeface="黑体"/>
              </a:rPr>
              <a:t>：友元函数</a:t>
            </a:r>
            <a:endParaRPr sz="36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828000" y="1476000"/>
            <a:ext cx="4381499" cy="4708981"/>
          </a:xfrm>
          <a:prstGeom prst="rect">
            <a:avLst/>
          </a:prstGeom>
          <a:solidFill>
            <a:srgbClr val="E1FFF7"/>
          </a:solidFill>
          <a:ln w="38100">
            <a:solidFill>
              <a:srgbClr val="008000"/>
            </a:solidFill>
            <a:miter lim="800000"/>
            <a:headEnd/>
            <a:tailEnd/>
          </a:ln>
        </p:spPr>
        <p:txBody>
          <a:bodyPr wrap="square">
            <a:spAutoFit/>
          </a:bodyPr>
          <a:lstStyle/>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include&lt;</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iostream</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&gt;</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using namespace std;</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class A</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double a;</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public:</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A():a(0){}</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A(double a1):a(a1){}</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double add(A &amp;</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  return </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a+r_a.a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double minus(A &amp;</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  return a-</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friend</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double add(A&amp; a1,A&amp; a2);</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friend</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double minus(A&amp; a1,A&amp; a2);</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a:t>
            </a:r>
            <a:endParaRPr lang="zh-CN" altLang="en-US" sz="2000" dirty="0">
              <a:solidFill>
                <a:schemeClr val="bg2"/>
              </a:solidFill>
              <a:effectLst>
                <a:outerShdw blurRad="38100" dist="38100" dir="2700000" algn="tl">
                  <a:srgbClr val="000000">
                    <a:alpha val="43137"/>
                  </a:srgbClr>
                </a:outerShdw>
              </a:effectLst>
              <a:latin typeface="+mn-ea"/>
              <a:cs typeface="Times New Roman" pitchFamily="18" charset="0"/>
            </a:endParaRPr>
          </a:p>
        </p:txBody>
      </p:sp>
      <p:sp>
        <p:nvSpPr>
          <p:cNvPr id="14" name="Rectangle 6"/>
          <p:cNvSpPr>
            <a:spLocks noChangeArrowheads="1"/>
          </p:cNvSpPr>
          <p:nvPr/>
        </p:nvSpPr>
        <p:spPr bwMode="auto">
          <a:xfrm>
            <a:off x="5292000" y="1476000"/>
            <a:ext cx="3746500" cy="470898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pt-BR" altLang="zh-CN" sz="2000" dirty="0">
                <a:solidFill>
                  <a:srgbClr val="0070C0"/>
                </a:solidFill>
                <a:effectLst>
                  <a:outerShdw blurRad="38100" dist="38100" dir="2700000" algn="tl">
                    <a:srgbClr val="000000">
                      <a:alpha val="43137"/>
                    </a:srgbClr>
                  </a:outerShdw>
                </a:effectLst>
              </a:rPr>
              <a:t>double add(A&amp; a1,A&amp; a2)</a:t>
            </a:r>
          </a:p>
          <a:p>
            <a:pPr eaLnBrk="1" hangingPunct="1">
              <a:buNone/>
            </a:pPr>
            <a:r>
              <a:rPr lang="pt-BR" altLang="zh-CN" sz="2000" dirty="0">
                <a:solidFill>
                  <a:srgbClr val="0070C0"/>
                </a:solidFill>
                <a:effectLst>
                  <a:outerShdw blurRad="38100" dist="38100" dir="2700000" algn="tl">
                    <a:srgbClr val="000000">
                      <a:alpha val="43137"/>
                    </a:srgbClr>
                  </a:outerShdw>
                </a:effectLst>
              </a:rPr>
              <a:t>    {  return a1.a+a2.a;  }</a:t>
            </a:r>
          </a:p>
          <a:p>
            <a:pPr eaLnBrk="1" hangingPunct="1">
              <a:buNone/>
            </a:pPr>
            <a:r>
              <a:rPr lang="pt-BR" altLang="zh-CN" sz="2000" dirty="0">
                <a:solidFill>
                  <a:srgbClr val="0070C0"/>
                </a:solidFill>
                <a:effectLst>
                  <a:outerShdw blurRad="38100" dist="38100" dir="2700000" algn="tl">
                    <a:srgbClr val="000000">
                      <a:alpha val="43137"/>
                    </a:srgbClr>
                  </a:outerShdw>
                </a:effectLst>
              </a:rPr>
              <a:t>double minus(A&amp; a1,A&amp; a2)</a:t>
            </a:r>
          </a:p>
          <a:p>
            <a:pPr eaLnBrk="1" hangingPunct="1">
              <a:buNone/>
            </a:pPr>
            <a:r>
              <a:rPr lang="pt-BR" altLang="zh-CN" sz="2000" dirty="0">
                <a:solidFill>
                  <a:srgbClr val="0070C0"/>
                </a:solidFill>
                <a:effectLst>
                  <a:outerShdw blurRad="38100" dist="38100" dir="2700000" algn="tl">
                    <a:srgbClr val="000000">
                      <a:alpha val="43137"/>
                    </a:srgbClr>
                  </a:outerShdw>
                </a:effectLst>
              </a:rPr>
              <a:t>    {    return  a1.a- a2.a;  }</a:t>
            </a:r>
          </a:p>
          <a:p>
            <a:pPr eaLnBrk="1" hangingPunct="1">
              <a:buNone/>
            </a:pPr>
            <a:endParaRPr lang="pt-BR" altLang="zh-CN" sz="2000" dirty="0">
              <a:effectLst>
                <a:outerShdw blurRad="38100" dist="38100" dir="2700000" algn="tl">
                  <a:srgbClr val="000000">
                    <a:alpha val="43137"/>
                  </a:srgbClr>
                </a:outerShdw>
              </a:effectLst>
            </a:endParaRPr>
          </a:p>
          <a:p>
            <a:pPr eaLnBrk="1" hangingPunct="1">
              <a:buNone/>
            </a:pPr>
            <a:r>
              <a:rPr lang="pt-BR" altLang="zh-CN" sz="2000" dirty="0">
                <a:solidFill>
                  <a:srgbClr val="C00000"/>
                </a:solidFill>
                <a:effectLst>
                  <a:outerShdw blurRad="38100" dist="38100" dir="2700000" algn="tl">
                    <a:srgbClr val="000000">
                      <a:alpha val="43137"/>
                    </a:srgbClr>
                  </a:outerShdw>
                </a:effectLst>
              </a:rPr>
              <a:t>int main()</a:t>
            </a:r>
          </a:p>
          <a:p>
            <a:pPr eaLnBrk="1" hangingPunct="1">
              <a:buNone/>
            </a:pPr>
            <a:r>
              <a:rPr lang="pt-BR" altLang="zh-CN" sz="2000" dirty="0">
                <a:effectLst>
                  <a:outerShdw blurRad="38100" dist="38100" dir="2700000" algn="tl">
                    <a:srgbClr val="000000">
                      <a:alpha val="43137"/>
                    </a:srgbClr>
                  </a:outerShdw>
                </a:effectLst>
              </a:rPr>
              <a:t>{  A a1(2),a2(3);</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E39"/>
                </a:solidFill>
                <a:effectLst>
                  <a:outerShdw blurRad="38100" dist="38100" dir="2700000" algn="tl">
                    <a:srgbClr val="000000">
                      <a:alpha val="43137"/>
                    </a:srgbClr>
                  </a:outerShdw>
                </a:effectLst>
              </a:rPr>
              <a:t>a1.add(a2)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E39"/>
                </a:solidFill>
                <a:effectLst>
                  <a:outerShdw blurRad="38100" dist="38100" dir="2700000" algn="tl">
                    <a:srgbClr val="000000">
                      <a:alpha val="43137"/>
                    </a:srgbClr>
                  </a:outerShdw>
                </a:effectLst>
              </a:rPr>
              <a:t>a1.minus(a2)</a:t>
            </a:r>
            <a:r>
              <a:rPr lang="pt-BR" altLang="zh-CN" sz="2000" dirty="0">
                <a:effectLst>
                  <a:outerShdw blurRad="38100" dist="38100" dir="2700000" algn="tl">
                    <a:srgbClr val="000000">
                      <a:alpha val="43137"/>
                    </a:srgbClr>
                  </a:outerShdw>
                </a:effectLst>
              </a:rPr>
              <a:t>&lt;&lt;endl;</a:t>
            </a:r>
          </a:p>
          <a:p>
            <a:pPr eaLnBrk="1" hangingPunct="1">
              <a:buNone/>
            </a:pPr>
            <a:endParaRPr lang="pt-BR" altLang="zh-CN" sz="2000" dirty="0">
              <a:effectLst>
                <a:outerShdw blurRad="38100" dist="38100" dir="2700000" algn="tl">
                  <a:srgbClr val="000000">
                    <a:alpha val="43137"/>
                  </a:srgbClr>
                </a:outerShdw>
              </a:effectLst>
            </a:endParaRP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0C0"/>
                </a:solidFill>
                <a:effectLst>
                  <a:outerShdw blurRad="38100" dist="38100" dir="2700000" algn="tl">
                    <a:srgbClr val="000000">
                      <a:alpha val="43137"/>
                    </a:srgbClr>
                  </a:outerShdw>
                </a:effectLst>
              </a:rPr>
              <a:t>add(a1,a2)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0C0"/>
                </a:solidFill>
                <a:effectLst>
                  <a:outerShdw blurRad="38100" dist="38100" dir="2700000" algn="tl">
                    <a:srgbClr val="000000">
                      <a:alpha val="43137"/>
                    </a:srgbClr>
                  </a:outerShdw>
                </a:effectLst>
              </a:rPr>
              <a:t>minus(a1,a2)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a:t>
            </a:r>
          </a:p>
          <a:p>
            <a:pPr eaLnBrk="1" hangingPunct="1">
              <a:buNone/>
            </a:pPr>
            <a:r>
              <a:rPr lang="pt-BR" altLang="zh-CN" sz="2000" dirty="0">
                <a:effectLst>
                  <a:outerShdw blurRad="38100" dist="38100" dir="2700000" algn="tl">
                    <a:srgbClr val="000000">
                      <a:alpha val="43137"/>
                    </a:srgbClr>
                  </a:outerShdw>
                </a:effectLst>
              </a:rPr>
              <a:t>   return 1;</a:t>
            </a:r>
          </a:p>
          <a:p>
            <a:pPr eaLnBrk="1" hangingPunct="1">
              <a:buNone/>
            </a:pPr>
            <a:r>
              <a:rPr lang="pt-BR" altLang="zh-CN" sz="2000" dirty="0">
                <a:effectLst>
                  <a:outerShdw blurRad="38100" dist="38100" dir="2700000" algn="tl">
                    <a:srgbClr val="000000">
                      <a:alpha val="43137"/>
                    </a:srgbClr>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例子</a:t>
            </a:r>
            <a:r>
              <a:rPr lang="en-US" altLang="zh-CN" sz="3600" dirty="0">
                <a:solidFill>
                  <a:srgbClr val="002060"/>
                </a:solidFill>
                <a:latin typeface="宋体" pitchFamily="2" charset="-122"/>
                <a:ea typeface="宋体" pitchFamily="2" charset="-122"/>
                <a:cs typeface="黑体"/>
              </a:rPr>
              <a:t>2</a:t>
            </a:r>
            <a:r>
              <a:rPr lang="zh-CN" altLang="en-US" sz="3600" dirty="0">
                <a:solidFill>
                  <a:srgbClr val="002060"/>
                </a:solidFill>
                <a:latin typeface="宋体" pitchFamily="2" charset="-122"/>
                <a:ea typeface="宋体" pitchFamily="2" charset="-122"/>
                <a:cs typeface="黑体"/>
              </a:rPr>
              <a:t>：友元类</a:t>
            </a:r>
            <a:endParaRPr sz="3600" dirty="0">
              <a:solidFill>
                <a:srgbClr val="002060"/>
              </a:solidFill>
              <a:latin typeface="宋体" pitchFamily="2" charset="-122"/>
              <a:ea typeface="宋体" pitchFamily="2" charset="-122"/>
              <a:cs typeface="黑体"/>
            </a:endParaRPr>
          </a:p>
        </p:txBody>
      </p:sp>
      <p:sp>
        <p:nvSpPr>
          <p:cNvPr id="11" name="Rectangle 6"/>
          <p:cNvSpPr>
            <a:spLocks noChangeArrowheads="1"/>
          </p:cNvSpPr>
          <p:nvPr/>
        </p:nvSpPr>
        <p:spPr bwMode="auto">
          <a:xfrm>
            <a:off x="900000" y="1368000"/>
            <a:ext cx="3454399" cy="5016758"/>
          </a:xfrm>
          <a:prstGeom prst="rect">
            <a:avLst/>
          </a:prstGeom>
          <a:solidFill>
            <a:srgbClr val="E1FFF7"/>
          </a:solidFill>
          <a:ln w="38100">
            <a:solidFill>
              <a:srgbClr val="008000"/>
            </a:solidFill>
            <a:miter lim="800000"/>
            <a:headEnd/>
            <a:tailEnd/>
          </a:ln>
        </p:spPr>
        <p:txBody>
          <a:bodyPr wrap="square">
            <a:spAutoFit/>
          </a:bodyPr>
          <a:lstStyle/>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#include&lt;</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iostream</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&gt;</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using namespace std;</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class A</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{private: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double a;</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public:</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A():a(0){}</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A(double a1):a(a1){}</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double add(A &amp;</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  return </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a+r_a.a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double minus(A &amp;</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  return a-</a:t>
            </a:r>
            <a:r>
              <a:rPr lang="en-US" altLang="zh-CN" sz="2000" dirty="0" err="1">
                <a:solidFill>
                  <a:srgbClr val="007E39"/>
                </a:solidFill>
                <a:effectLst>
                  <a:outerShdw blurRad="38100" dist="38100" dir="2700000" algn="tl">
                    <a:srgbClr val="000000">
                      <a:alpha val="43137"/>
                    </a:srgbClr>
                  </a:outerShdw>
                </a:effectLst>
                <a:latin typeface="+mn-ea"/>
                <a:cs typeface="Times New Roman" pitchFamily="18" charset="0"/>
              </a:rPr>
              <a:t>r_a.a</a:t>
            </a:r>
            <a:r>
              <a:rPr lang="en-US" altLang="zh-CN" sz="2000" dirty="0">
                <a:solidFill>
                  <a:srgbClr val="007E39"/>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a:t>
            </a:r>
          </a:p>
          <a:p>
            <a:pPr lvl="0" eaLnBrk="1" hangingPunct="1"/>
            <a:endPar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endParaRP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friend </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class B;</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a:t>
            </a:r>
          </a:p>
        </p:txBody>
      </p:sp>
      <p:sp>
        <p:nvSpPr>
          <p:cNvPr id="14" name="Rectangle 6"/>
          <p:cNvSpPr>
            <a:spLocks noChangeArrowheads="1"/>
          </p:cNvSpPr>
          <p:nvPr/>
        </p:nvSpPr>
        <p:spPr bwMode="auto">
          <a:xfrm>
            <a:off x="4428000" y="1368000"/>
            <a:ext cx="4572000" cy="501675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pt-BR" altLang="zh-CN" sz="2000" dirty="0">
                <a:solidFill>
                  <a:srgbClr val="C00000"/>
                </a:solidFill>
                <a:effectLst>
                  <a:outerShdw blurRad="38100" dist="38100" dir="2700000" algn="tl">
                    <a:srgbClr val="000000">
                      <a:alpha val="43137"/>
                    </a:srgbClr>
                  </a:outerShdw>
                </a:effectLst>
              </a:rPr>
              <a:t>class B</a:t>
            </a:r>
          </a:p>
          <a:p>
            <a:pPr eaLnBrk="1" hangingPunct="1">
              <a:buNone/>
            </a:pPr>
            <a:r>
              <a:rPr lang="pt-BR" altLang="zh-CN" sz="2000" dirty="0">
                <a:effectLst>
                  <a:outerShdw blurRad="38100" dist="38100" dir="2700000" algn="tl">
                    <a:srgbClr val="000000">
                      <a:alpha val="43137"/>
                    </a:srgbClr>
                  </a:outerShdw>
                </a:effectLst>
              </a:rPr>
              <a:t>{   public:</a:t>
            </a:r>
          </a:p>
          <a:p>
            <a:pPr eaLnBrk="1" hangingPunct="1">
              <a:buNone/>
            </a:pPr>
            <a:r>
              <a:rPr lang="pt-BR" altLang="zh-CN" sz="2000" dirty="0">
                <a:solidFill>
                  <a:srgbClr val="0070C0"/>
                </a:solidFill>
                <a:effectLst>
                  <a:outerShdw blurRad="38100" dist="38100" dir="2700000" algn="tl">
                    <a:srgbClr val="000000">
                      <a:alpha val="43137"/>
                    </a:srgbClr>
                  </a:outerShdw>
                </a:effectLst>
              </a:rPr>
              <a:t>       double add(A &amp;r_a1,A &amp;r_a2)</a:t>
            </a:r>
          </a:p>
          <a:p>
            <a:pPr eaLnBrk="1" hangingPunct="1">
              <a:buNone/>
            </a:pPr>
            <a:r>
              <a:rPr lang="pt-BR" altLang="zh-CN" sz="2000" dirty="0">
                <a:solidFill>
                  <a:srgbClr val="0070C0"/>
                </a:solidFill>
                <a:effectLst>
                  <a:outerShdw blurRad="38100" dist="38100" dir="2700000" algn="tl">
                    <a:srgbClr val="000000">
                      <a:alpha val="43137"/>
                    </a:srgbClr>
                  </a:outerShdw>
                </a:effectLst>
              </a:rPr>
              <a:t>	{  return r_a1.a+r_a2.a; }</a:t>
            </a:r>
          </a:p>
          <a:p>
            <a:pPr eaLnBrk="1" hangingPunct="1">
              <a:buNone/>
            </a:pPr>
            <a:r>
              <a:rPr lang="pt-BR" altLang="zh-CN" sz="2000" dirty="0">
                <a:effectLst>
                  <a:outerShdw blurRad="38100" dist="38100" dir="2700000" algn="tl">
                    <a:srgbClr val="000000">
                      <a:alpha val="43137"/>
                    </a:srgbClr>
                  </a:outerShdw>
                </a:effectLst>
              </a:rPr>
              <a:t>       </a:t>
            </a:r>
            <a:r>
              <a:rPr lang="pt-BR" altLang="zh-CN" sz="2000" dirty="0">
                <a:solidFill>
                  <a:srgbClr val="0070C0"/>
                </a:solidFill>
                <a:effectLst>
                  <a:outerShdw blurRad="38100" dist="38100" dir="2700000" algn="tl">
                    <a:srgbClr val="000000">
                      <a:alpha val="43137"/>
                    </a:srgbClr>
                  </a:outerShdw>
                </a:effectLst>
              </a:rPr>
              <a:t>double minus(A &amp;r_a1,A &amp;r_a2)</a:t>
            </a:r>
          </a:p>
          <a:p>
            <a:pPr eaLnBrk="1" hangingPunct="1">
              <a:buNone/>
            </a:pPr>
            <a:r>
              <a:rPr lang="pt-BR" altLang="zh-CN" sz="2000" dirty="0">
                <a:solidFill>
                  <a:srgbClr val="0070C0"/>
                </a:solidFill>
                <a:effectLst>
                  <a:outerShdw blurRad="38100" dist="38100" dir="2700000" algn="tl">
                    <a:srgbClr val="000000">
                      <a:alpha val="43137"/>
                    </a:srgbClr>
                  </a:outerShdw>
                </a:effectLst>
              </a:rPr>
              <a:t>	{  return r_a1.a-r_a2.a;  }</a:t>
            </a:r>
          </a:p>
          <a:p>
            <a:pPr eaLnBrk="1" hangingPunct="1">
              <a:buNone/>
            </a:pPr>
            <a:r>
              <a:rPr lang="pt-BR" altLang="zh-CN" sz="2000" dirty="0">
                <a:effectLst>
                  <a:outerShdw blurRad="38100" dist="38100" dir="2700000" algn="tl">
                    <a:srgbClr val="000000">
                      <a:alpha val="43137"/>
                    </a:srgbClr>
                  </a:outerShdw>
                </a:effectLst>
              </a:rPr>
              <a:t>};</a:t>
            </a:r>
          </a:p>
          <a:p>
            <a:pPr eaLnBrk="1" hangingPunct="1">
              <a:buNone/>
            </a:pPr>
            <a:r>
              <a:rPr lang="pt-BR" altLang="zh-CN" sz="2000" dirty="0">
                <a:solidFill>
                  <a:srgbClr val="C00000"/>
                </a:solidFill>
                <a:effectLst>
                  <a:outerShdw blurRad="38100" dist="38100" dir="2700000" algn="tl">
                    <a:srgbClr val="000000">
                      <a:alpha val="43137"/>
                    </a:srgbClr>
                  </a:outerShdw>
                </a:effectLst>
              </a:rPr>
              <a:t>int main()</a:t>
            </a:r>
          </a:p>
          <a:p>
            <a:pPr eaLnBrk="1" hangingPunct="1">
              <a:buNone/>
            </a:pPr>
            <a:r>
              <a:rPr lang="pt-BR" altLang="zh-CN" sz="2000" dirty="0">
                <a:effectLst>
                  <a:outerShdw blurRad="38100" dist="38100" dir="2700000" algn="tl">
                    <a:srgbClr val="000000">
                      <a:alpha val="43137"/>
                    </a:srgbClr>
                  </a:outerShdw>
                </a:effectLst>
              </a:rPr>
              <a:t>{     A a1(2),a2(3);</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E39"/>
                </a:solidFill>
                <a:effectLst>
                  <a:outerShdw blurRad="38100" dist="38100" dir="2700000" algn="tl">
                    <a:srgbClr val="000000">
                      <a:alpha val="43137"/>
                    </a:srgbClr>
                  </a:outerShdw>
                </a:effectLst>
              </a:rPr>
              <a:t>a1.add(a2)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E39"/>
                </a:solidFill>
                <a:effectLst>
                  <a:outerShdw blurRad="38100" dist="38100" dir="2700000" algn="tl">
                    <a:srgbClr val="000000">
                      <a:alpha val="43137"/>
                    </a:srgbClr>
                  </a:outerShdw>
                </a:effectLst>
              </a:rPr>
              <a:t>a1.minus(a2)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B b;</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0C0"/>
                </a:solidFill>
                <a:effectLst>
                  <a:outerShdw blurRad="38100" dist="38100" dir="2700000" algn="tl">
                    <a:srgbClr val="000000">
                      <a:alpha val="43137"/>
                    </a:srgbClr>
                  </a:outerShdw>
                </a:effectLst>
              </a:rPr>
              <a:t>b.add(a1,a2)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cout&lt;&lt;</a:t>
            </a:r>
            <a:r>
              <a:rPr lang="pt-BR" altLang="zh-CN" sz="2000" dirty="0">
                <a:solidFill>
                  <a:srgbClr val="0070C0"/>
                </a:solidFill>
                <a:effectLst>
                  <a:outerShdw blurRad="38100" dist="38100" dir="2700000" algn="tl">
                    <a:srgbClr val="000000">
                      <a:alpha val="43137"/>
                    </a:srgbClr>
                  </a:outerShdw>
                </a:effectLst>
              </a:rPr>
              <a:t>b.minus(a1,a2)</a:t>
            </a:r>
            <a:r>
              <a:rPr lang="pt-BR" altLang="zh-CN" sz="2000" dirty="0">
                <a:effectLst>
                  <a:outerShdw blurRad="38100" dist="38100" dir="2700000" algn="tl">
                    <a:srgbClr val="000000">
                      <a:alpha val="43137"/>
                    </a:srgbClr>
                  </a:outerShdw>
                </a:effectLst>
              </a:rPr>
              <a:t>&lt;&lt;endl;</a:t>
            </a:r>
          </a:p>
          <a:p>
            <a:pPr eaLnBrk="1" hangingPunct="1">
              <a:buNone/>
            </a:pPr>
            <a:r>
              <a:rPr lang="pt-BR" altLang="zh-CN" sz="2000" dirty="0">
                <a:effectLst>
                  <a:outerShdw blurRad="38100" dist="38100" dir="2700000" algn="tl">
                    <a:srgbClr val="000000">
                      <a:alpha val="43137"/>
                    </a:srgbClr>
                  </a:outerShdw>
                </a:effectLst>
              </a:rPr>
              <a:t>      return 1;</a:t>
            </a:r>
          </a:p>
          <a:p>
            <a:pPr eaLnBrk="1" hangingPunct="1">
              <a:buNone/>
            </a:pPr>
            <a:r>
              <a:rPr lang="pt-BR" altLang="zh-CN" sz="2000" dirty="0">
                <a:effectLst>
                  <a:outerShdw blurRad="38100" dist="38100" dir="2700000" algn="tl">
                    <a:srgbClr val="000000">
                      <a:alpha val="43137"/>
                    </a:srgbClr>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67300" y="10254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类的定义</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AutoShape 52"/>
          <p:cNvSpPr>
            <a:spLocks noChangeArrowheads="1"/>
          </p:cNvSpPr>
          <p:nvPr/>
        </p:nvSpPr>
        <p:spPr bwMode="gray">
          <a:xfrm>
            <a:off x="1177159" y="1625600"/>
            <a:ext cx="6163441" cy="5232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800" dirty="0">
                <a:solidFill>
                  <a:srgbClr val="C00000"/>
                </a:solidFill>
                <a:ea typeface="宋体" panose="02010600030101010101" pitchFamily="2" charset="-122"/>
              </a:rPr>
              <a:t> </a:t>
            </a:r>
            <a:r>
              <a:rPr lang="zh-CN" altLang="en-US" dirty="0">
                <a:solidFill>
                  <a:srgbClr val="C00000"/>
                </a:solidFill>
                <a:ea typeface="宋体" panose="02010600030101010101" pitchFamily="2" charset="-122"/>
              </a:rPr>
              <a:t>  </a:t>
            </a:r>
            <a:r>
              <a:rPr lang="en-US" altLang="zh-CN" dirty="0">
                <a:solidFill>
                  <a:srgbClr val="C00000"/>
                </a:solidFill>
                <a:ea typeface="宋体" panose="02010600030101010101" pitchFamily="2" charset="-122"/>
              </a:rPr>
              <a:t>class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类名 </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chemeClr val="tx1"/>
                </a:solidFill>
                <a:ea typeface="宋体" panose="02010600030101010101" pitchFamily="2" charset="-122"/>
              </a:rPr>
              <a:t>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的说明</a:t>
            </a:r>
            <a:r>
              <a:rPr lang="en-US" altLang="zh-CN" dirty="0">
                <a:solidFill>
                  <a:schemeClr val="tx1"/>
                </a:solidFill>
                <a:ea typeface="宋体" panose="02010600030101010101" pitchFamily="2" charset="-122"/>
              </a:rPr>
              <a:t>&gt;</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chemeClr val="tx1"/>
                </a:solidFill>
                <a:ea typeface="宋体" panose="02010600030101010101" pitchFamily="2" charset="-122"/>
              </a:rPr>
              <a:t>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的说明</a:t>
            </a:r>
            <a:r>
              <a:rPr lang="en-US" altLang="zh-CN" dirty="0">
                <a:solidFill>
                  <a:schemeClr val="tx1"/>
                </a:solidFill>
                <a:ea typeface="宋体" panose="02010600030101010101" pitchFamily="2" charset="-122"/>
              </a:rPr>
              <a:t>&gt;</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protected:</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chemeClr val="tx1"/>
                </a:solidFill>
                <a:ea typeface="宋体" panose="02010600030101010101" pitchFamily="2" charset="-122"/>
              </a:rPr>
              <a:t>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的说明</a:t>
            </a:r>
            <a:r>
              <a:rPr lang="en-US" altLang="zh-CN" dirty="0">
                <a:solidFill>
                  <a:schemeClr val="tx1"/>
                </a:solidFill>
                <a:ea typeface="宋体" panose="02010600030101010101" pitchFamily="2" charset="-122"/>
              </a:rPr>
              <a:t>&gt;</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p>
          <a:p>
            <a:pPr marL="0" lvl="1" indent="0">
              <a:lnSpc>
                <a:spcPct val="110000"/>
              </a:lnSpc>
              <a:spcBef>
                <a:spcPct val="0"/>
              </a:spcBef>
              <a:buClrTx/>
              <a:buSzTx/>
              <a:buNone/>
            </a:pPr>
            <a:r>
              <a:rPr lang="en-US" altLang="zh-CN" dirty="0">
                <a:solidFill>
                  <a:schemeClr val="tx1"/>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solidFill>
                  <a:schemeClr val="tx1"/>
                </a:solidFill>
                <a:ea typeface="宋体" panose="02010600030101010101" pitchFamily="2" charset="-122"/>
              </a:rPr>
              <a:t>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注意这里的分号</a:t>
            </a:r>
          </a:p>
        </p:txBody>
      </p:sp>
      <p:sp>
        <p:nvSpPr>
          <p:cNvPr id="13" name="AutoShape 103"/>
          <p:cNvSpPr>
            <a:spLocks noChangeArrowheads="1"/>
          </p:cNvSpPr>
          <p:nvPr/>
        </p:nvSpPr>
        <p:spPr bwMode="auto">
          <a:xfrm>
            <a:off x="5333586" y="1092200"/>
            <a:ext cx="3810414" cy="1077575"/>
          </a:xfrm>
          <a:prstGeom prst="cloudCallout">
            <a:avLst>
              <a:gd name="adj1" fmla="val -51079"/>
              <a:gd name="adj2" fmla="val -83588"/>
            </a:avLst>
          </a:prstGeom>
          <a:noFill/>
          <a:ln w="38100">
            <a:solidFill>
              <a:srgbClr val="FF9900"/>
            </a:solidFill>
            <a:round/>
            <a:headEnd type="none" w="lg" len="lg"/>
            <a:tailEnd/>
          </a:ln>
        </p:spPr>
        <p:txBody>
          <a:bodyPr wrap="square">
            <a:spAutoFit/>
          </a:bodyPr>
          <a:lstStyle/>
          <a:p>
            <a:pPr algn="ctr" eaLnBrk="1" hangingPunct="1"/>
            <a:r>
              <a:rPr lang="zh-CN" altLang="en-US" sz="2000" dirty="0">
                <a:solidFill>
                  <a:srgbClr val="C00000"/>
                </a:solidFill>
                <a:latin typeface="黑体" pitchFamily="49" charset="-122"/>
                <a:ea typeface="黑体" pitchFamily="49" charset="-122"/>
              </a:rPr>
              <a:t>注意</a:t>
            </a:r>
            <a:r>
              <a:rPr lang="zh-CN" altLang="en-US" sz="2000" dirty="0">
                <a:latin typeface="黑体" pitchFamily="49" charset="-122"/>
                <a:ea typeface="黑体" pitchFamily="49" charset="-122"/>
              </a:rPr>
              <a:t>：类在定义时不分配任何内存空间。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80000" y="1088951"/>
            <a:ext cx="6717800"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zh-CN" altLang="en-US" dirty="0">
                <a:ea typeface="宋体" panose="02010600030101010101" pitchFamily="2" charset="-122"/>
              </a:rPr>
              <a:t>编程练习</a:t>
            </a:r>
            <a:r>
              <a:rPr lang="en-US" altLang="zh-CN" dirty="0">
                <a:ea typeface="宋体" panose="02010600030101010101" pitchFamily="2" charset="-122"/>
              </a:rPr>
              <a:t>-</a:t>
            </a:r>
            <a:r>
              <a:rPr lang="zh-CN" altLang="en-US" dirty="0">
                <a:ea typeface="宋体" panose="02010600030101010101" pitchFamily="2" charset="-122"/>
              </a:rPr>
              <a:t>判断两个圆的相对位置</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3" name="Rectangle 77"/>
          <p:cNvSpPr>
            <a:spLocks noChangeArrowheads="1"/>
          </p:cNvSpPr>
          <p:nvPr/>
        </p:nvSpPr>
        <p:spPr bwMode="auto">
          <a:xfrm>
            <a:off x="1188000" y="2448000"/>
            <a:ext cx="77041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Point</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数据：</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x</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坐标，</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y</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坐标</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方法：构造方法，</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set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方法，</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get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方法</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2" name="Group 61"/>
          <p:cNvGrpSpPr>
            <a:grpSpLocks/>
          </p:cNvGrpSpPr>
          <p:nvPr/>
        </p:nvGrpSpPr>
        <p:grpSpPr bwMode="auto">
          <a:xfrm>
            <a:off x="1174621" y="1727700"/>
            <a:ext cx="3958409" cy="684940"/>
            <a:chOff x="728" y="1407"/>
            <a:chExt cx="4102" cy="444"/>
          </a:xfrm>
        </p:grpSpPr>
        <p:sp>
          <p:nvSpPr>
            <p:cNvPr id="15" name="AutoShape 62"/>
            <p:cNvSpPr>
              <a:spLocks noChangeArrowheads="1"/>
            </p:cNvSpPr>
            <p:nvPr/>
          </p:nvSpPr>
          <p:spPr bwMode="gray">
            <a:xfrm>
              <a:off x="742"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第一步：分析类的结构</a:t>
              </a:r>
            </a:p>
          </p:txBody>
        </p:sp>
        <p:grpSp>
          <p:nvGrpSpPr>
            <p:cNvPr id="3" name="Group 63"/>
            <p:cNvGrpSpPr>
              <a:grpSpLocks/>
            </p:cNvGrpSpPr>
            <p:nvPr/>
          </p:nvGrpSpPr>
          <p:grpSpPr bwMode="auto">
            <a:xfrm>
              <a:off x="728" y="1407"/>
              <a:ext cx="4052" cy="444"/>
              <a:chOff x="742" y="1407"/>
              <a:chExt cx="3997" cy="444"/>
            </a:xfrm>
          </p:grpSpPr>
          <p:sp>
            <p:nvSpPr>
              <p:cNvPr id="17"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9"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8" name="Rectangle 77"/>
          <p:cNvSpPr>
            <a:spLocks noChangeArrowheads="1"/>
          </p:cNvSpPr>
          <p:nvPr/>
        </p:nvSpPr>
        <p:spPr bwMode="auto">
          <a:xfrm>
            <a:off x="1188000" y="3852000"/>
            <a:ext cx="77041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dirty="0">
                <a:solidFill>
                  <a:schemeClr val="tx1"/>
                </a:solidFill>
                <a:ea typeface="宋体" panose="02010600030101010101" pitchFamily="2" charset="-122"/>
              </a:rPr>
              <a:t> </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Circle</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数据：圆心坐标，半径</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方法：构造方法</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6" name="Rectangle 77"/>
          <p:cNvSpPr>
            <a:spLocks noChangeArrowheads="1"/>
          </p:cNvSpPr>
          <p:nvPr/>
        </p:nvSpPr>
        <p:spPr bwMode="auto">
          <a:xfrm>
            <a:off x="1188000" y="5371500"/>
            <a:ext cx="77041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dirty="0">
                <a:solidFill>
                  <a:schemeClr val="tx1"/>
                </a:solidFill>
                <a:ea typeface="宋体" panose="02010600030101010101" pitchFamily="2" charset="-122"/>
              </a:rPr>
              <a:t> </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Circle</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的友元函数</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judge</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判断两个圆是否相交</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2" name="object 2">
            <a:extLst>
              <a:ext uri="{FF2B5EF4-FFF2-40B4-BE49-F238E27FC236}">
                <a16:creationId xmlns:a16="http://schemas.microsoft.com/office/drawing/2014/main" id="{7C63F7BA-016F-4960-B430-E0127F83485E}"/>
              </a:ext>
            </a:extLst>
          </p:cNvPr>
          <p:cNvSpPr txBox="1">
            <a:spLocks noGrp="1"/>
          </p:cNvSpPr>
          <p:nvPr>
            <p:ph type="title"/>
          </p:nvPr>
        </p:nvSpPr>
        <p:spPr>
          <a:xfrm>
            <a:off x="1077700" y="0"/>
            <a:ext cx="6034283" cy="826805"/>
          </a:xfrm>
          <a:prstGeom prst="rect">
            <a:avLst/>
          </a:prstGeom>
        </p:spPr>
        <p:txBody>
          <a:bodyPr vert="horz" wrap="square" lIns="0" tIns="270169" rIns="0" bIns="0" rtlCol="0">
            <a:spAutoFit/>
          </a:bodyPr>
          <a:lstStyle/>
          <a:p>
            <a:r>
              <a:rPr lang="zh-CN" altLang="en-US" sz="3600" dirty="0">
                <a:ea typeface="宋体" charset="-122"/>
              </a:rPr>
              <a:t>友元的实例讲解</a:t>
            </a:r>
            <a:endParaRPr lang="en-US" altLang="zh-CN" sz="3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P spid="1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94934" y="1080000"/>
            <a:ext cx="4632766" cy="684940"/>
            <a:chOff x="720" y="1407"/>
            <a:chExt cx="4088" cy="444"/>
          </a:xfrm>
        </p:grpSpPr>
        <p:sp>
          <p:nvSpPr>
            <p:cNvPr id="9"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第二步：定义类</a:t>
              </a:r>
            </a:p>
          </p:txBody>
        </p:sp>
        <p:grpSp>
          <p:nvGrpSpPr>
            <p:cNvPr id="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AutoShape 52"/>
          <p:cNvSpPr>
            <a:spLocks noChangeArrowheads="1"/>
          </p:cNvSpPr>
          <p:nvPr/>
        </p:nvSpPr>
        <p:spPr bwMode="gray">
          <a:xfrm>
            <a:off x="1003301" y="1790700"/>
            <a:ext cx="7746999" cy="50673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 Point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x, y;</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Point(</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x1=0,int y1=0):x(x1),y(y1){}</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int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getX</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(){return x;}</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int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getY</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(){return y;}</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 Circle</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Point p;</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r;</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Circle(</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x1,int y1,int r1):p(x1,y1),r(r1){}</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friend void judge(Circle&amp; c1,Circle&amp; c2);</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94934" y="1080000"/>
            <a:ext cx="7718866" cy="684940"/>
            <a:chOff x="720" y="1407"/>
            <a:chExt cx="4088" cy="444"/>
          </a:xfrm>
        </p:grpSpPr>
        <p:sp>
          <p:nvSpPr>
            <p:cNvPr id="9"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另一种做法：将</a:t>
              </a:r>
              <a:r>
                <a:rPr lang="en-US" altLang="zh-CN" sz="2800" dirty="0">
                  <a:solidFill>
                    <a:schemeClr val="bg1"/>
                  </a:solidFill>
                  <a:ea typeface="宋体" panose="02010600030101010101" pitchFamily="2" charset="-122"/>
                </a:rPr>
                <a:t>judge</a:t>
              </a:r>
              <a:r>
                <a:rPr lang="zh-CN" altLang="en-US" sz="2800" dirty="0">
                  <a:solidFill>
                    <a:schemeClr val="bg1"/>
                  </a:solidFill>
                  <a:ea typeface="宋体" panose="02010600030101010101" pitchFamily="2" charset="-122"/>
                </a:rPr>
                <a:t>声明为两个类的友元函数</a:t>
              </a:r>
            </a:p>
          </p:txBody>
        </p:sp>
        <p:grpSp>
          <p:nvGrpSpPr>
            <p:cNvPr id="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AutoShape 52"/>
          <p:cNvSpPr>
            <a:spLocks noChangeArrowheads="1"/>
          </p:cNvSpPr>
          <p:nvPr/>
        </p:nvSpPr>
        <p:spPr bwMode="gray">
          <a:xfrm>
            <a:off x="1003301" y="1924492"/>
            <a:ext cx="7861299" cy="493350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 Circle;</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 Point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x,y</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Point(</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x1=0,int y1=0):x(x1),y(y1){}</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friend void judge(Circle&amp; c1,Circle&amp; c2);</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    class Circle</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Point p;</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r;</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Circle(</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x1,int y1,int r1):p(x1,y1),r(r1){}</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friend void judge(Circle&amp; c1,Circle&amp; c2);</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六、</a:t>
            </a:r>
            <a:r>
              <a:rPr lang="en-US" altLang="zh-CN" sz="3600" dirty="0">
                <a:latin typeface="宋体" panose="02010600030101010101" pitchFamily="2" charset="-122"/>
                <a:ea typeface="宋体" panose="02010600030101010101" pitchFamily="2" charset="-122"/>
              </a:rPr>
              <a:t>this</a:t>
            </a:r>
            <a:r>
              <a:rPr lang="zh-CN" altLang="en-US" sz="3600" dirty="0">
                <a:latin typeface="宋体" panose="02010600030101010101" pitchFamily="2" charset="-122"/>
                <a:ea typeface="宋体" panose="02010600030101010101" pitchFamily="2" charset="-122"/>
              </a:rPr>
              <a:t>指针</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每个对象都维护了一个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指向自身的指针</a:t>
            </a:r>
            <a:r>
              <a:rPr lang="zh-CN" altLang="en-US" dirty="0">
                <a:solidFill>
                  <a:srgbClr val="000000"/>
                </a:solidFill>
                <a:ea typeface="宋体" panose="02010600030101010101" pitchFamily="2" charset="-122"/>
              </a:rPr>
              <a:t>，该指针称为</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this</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指针</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23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每个对象都可以通过使用</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this</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指针</a:t>
            </a:r>
            <a:r>
              <a:rPr lang="zh-CN" altLang="en-US" dirty="0">
                <a:solidFill>
                  <a:srgbClr val="000000"/>
                </a:solidFill>
                <a:ea typeface="宋体" panose="02010600030101010101" pitchFamily="2" charset="-122"/>
              </a:rPr>
              <a:t>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确定其自身的地址</a:t>
            </a:r>
            <a:r>
              <a:rPr lang="zh-CN" altLang="en-US" dirty="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3348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引用对象内部的成员</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this</a:t>
            </a:r>
            <a:r>
              <a:rPr lang="zh-CN" altLang="en-US" dirty="0">
                <a:solidFill>
                  <a:srgbClr val="000000"/>
                </a:solidFill>
                <a:ea typeface="宋体" panose="02010600030101010101" pitchFamily="2" charset="-122"/>
              </a:rPr>
              <a:t>指针是一个隐含的参数。</a:t>
            </a:r>
          </a:p>
        </p:txBody>
      </p:sp>
      <p:sp>
        <p:nvSpPr>
          <p:cNvPr id="9" name="AutoShape 52"/>
          <p:cNvSpPr>
            <a:spLocks noChangeArrowheads="1"/>
          </p:cNvSpPr>
          <p:nvPr/>
        </p:nvSpPr>
        <p:spPr bwMode="gray">
          <a:xfrm>
            <a:off x="1548000" y="4392000"/>
            <a:ext cx="57439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Cylinder::volume()</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 return PI*</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pow</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(radius,2)*height; }</a:t>
            </a:r>
          </a:p>
        </p:txBody>
      </p:sp>
      <p:sp>
        <p:nvSpPr>
          <p:cNvPr id="14" name="AutoShape 52"/>
          <p:cNvSpPr>
            <a:spLocks noChangeArrowheads="1"/>
          </p:cNvSpPr>
          <p:nvPr/>
        </p:nvSpPr>
        <p:spPr bwMode="gray">
          <a:xfrm>
            <a:off x="1548000" y="5688000"/>
            <a:ext cx="70520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Cylinder::volume(</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Cylinder *this</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return PI*</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pow</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this-&gt;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radius,2)*(</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this-&gt;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height); }</a:t>
            </a:r>
          </a:p>
        </p:txBody>
      </p:sp>
      <p:sp>
        <p:nvSpPr>
          <p:cNvPr id="13" name="下箭头 12"/>
          <p:cNvSpPr/>
          <p:nvPr/>
        </p:nvSpPr>
        <p:spPr bwMode="auto">
          <a:xfrm>
            <a:off x="4064000" y="5363796"/>
            <a:ext cx="228600" cy="454283"/>
          </a:xfrm>
          <a:prstGeom prst="downArrow">
            <a:avLst/>
          </a:prstGeom>
          <a:solidFill>
            <a:srgbClr val="C00000"/>
          </a:solidFill>
          <a:ln w="38100">
            <a:solidFill>
              <a:srgbClr val="008000"/>
            </a:solidFill>
            <a:miter lim="800000"/>
            <a:headEnd/>
            <a:tailEnd/>
          </a:ln>
        </p:spPr>
        <p:txBody>
          <a:bodyPr wrap="square" rtlCol="0" anchor="ctr">
            <a:spAutoFit/>
          </a:bodyPr>
          <a:lstStyle/>
          <a:p>
            <a:pPr algn="ctr" eaLnBrk="1" hangingPunct="1">
              <a:buNone/>
            </a:pPr>
            <a:endParaRPr lang="zh-CN" altLang="en-US" sz="2000" dirty="0">
              <a:solidFill>
                <a:srgbClr val="C0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P spid="9" grpId="0" animBg="1"/>
      <p:bldP spid="14" grpId="0" animBg="1"/>
      <p:bldP spid="1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63100" y="41259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问题</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不同对象</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调用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同一成员函数</a:t>
            </a:r>
            <a:r>
              <a:rPr lang="zh-CN" altLang="en-US" sz="2800" dirty="0">
                <a:solidFill>
                  <a:srgbClr val="000000"/>
                </a:solidFill>
                <a:ea typeface="宋体" panose="02010600030101010101" pitchFamily="2" charset="-122"/>
              </a:rPr>
              <a:t>，如何保证成员函数不会错误地访问另一对象？ </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成员函数的存储方式</a:t>
            </a:r>
            <a:endParaRPr sz="3600" dirty="0">
              <a:solidFill>
                <a:srgbClr val="002060"/>
              </a:solidFill>
              <a:latin typeface="宋体" pitchFamily="2" charset="-122"/>
              <a:ea typeface="宋体" pitchFamily="2" charset="-122"/>
              <a:cs typeface="黑体"/>
            </a:endParaRPr>
          </a:p>
        </p:txBody>
      </p:sp>
      <p:pic>
        <p:nvPicPr>
          <p:cNvPr id="6" name="图片 3" descr="F:\C++程序设计\tu\tu\图8.5.tif"/>
          <p:cNvPicPr>
            <a:picLocks noChangeAspect="1" noChangeArrowheads="1"/>
          </p:cNvPicPr>
          <p:nvPr/>
        </p:nvPicPr>
        <p:blipFill>
          <a:blip r:embed="rId4" cstate="print"/>
          <a:srcRect/>
          <a:stretch>
            <a:fillRect/>
          </a:stretch>
        </p:blipFill>
        <p:spPr bwMode="auto">
          <a:xfrm>
            <a:off x="2332038" y="1225550"/>
            <a:ext cx="5105400" cy="2360613"/>
          </a:xfrm>
          <a:prstGeom prst="rect">
            <a:avLst/>
          </a:prstGeom>
          <a:noFill/>
          <a:ln w="9525">
            <a:solidFill>
              <a:srgbClr val="0070C0"/>
            </a:solidFill>
            <a:miter lim="800000"/>
            <a:headEnd/>
            <a:tailEnd/>
          </a:ln>
        </p:spPr>
      </p:pic>
      <p:cxnSp>
        <p:nvCxnSpPr>
          <p:cNvPr id="7" name="直接箭头连接符 6"/>
          <p:cNvCxnSpPr/>
          <p:nvPr/>
        </p:nvCxnSpPr>
        <p:spPr>
          <a:xfrm>
            <a:off x="1662113" y="1712913"/>
            <a:ext cx="669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4"/>
          <p:cNvSpPr txBox="1">
            <a:spLocks noChangeArrowheads="1"/>
          </p:cNvSpPr>
          <p:nvPr/>
        </p:nvSpPr>
        <p:spPr bwMode="auto">
          <a:xfrm>
            <a:off x="1177925" y="1528763"/>
            <a:ext cx="542925" cy="369887"/>
          </a:xfrm>
          <a:prstGeom prst="rect">
            <a:avLst/>
          </a:prstGeom>
          <a:noFill/>
          <a:ln w="9525">
            <a:noFill/>
            <a:miter lim="800000"/>
            <a:headEnd/>
            <a:tailEnd/>
          </a:ln>
        </p:spPr>
        <p:txBody>
          <a:bodyPr wrap="none">
            <a:spAutoFit/>
          </a:bodyPr>
          <a:lstStyle/>
          <a:p>
            <a:r>
              <a:rPr lang="en-US" altLang="zh-CN">
                <a:solidFill>
                  <a:schemeClr val="accent1"/>
                </a:solidFill>
              </a:rPr>
              <a:t>this</a:t>
            </a:r>
            <a:endParaRPr lang="zh-CN" altLang="en-US">
              <a:solidFill>
                <a:schemeClr val="accent1"/>
              </a:solidFill>
            </a:endParaRPr>
          </a:p>
        </p:txBody>
      </p:sp>
      <p:sp>
        <p:nvSpPr>
          <p:cNvPr id="11" name="Text Box 36"/>
          <p:cNvSpPr txBox="1">
            <a:spLocks noChangeArrowheads="1"/>
          </p:cNvSpPr>
          <p:nvPr/>
        </p:nvSpPr>
        <p:spPr bwMode="auto">
          <a:xfrm>
            <a:off x="1216247" y="5338564"/>
            <a:ext cx="7203853" cy="830997"/>
          </a:xfrm>
          <a:prstGeom prst="rect">
            <a:avLst/>
          </a:prstGeom>
          <a:solidFill>
            <a:srgbClr val="33CCCC"/>
          </a:solidFill>
          <a:ln w="9525">
            <a:noFill/>
            <a:miter lim="800000"/>
            <a:headEnd/>
            <a:tailEnd/>
          </a:ln>
        </p:spPr>
        <p:txBody>
          <a:bodyPr wrap="square">
            <a:spAutoFit/>
          </a:bodyPr>
          <a:lstStyle/>
          <a:p>
            <a:pPr indent="-6350">
              <a:buFontTx/>
              <a:buNone/>
            </a:pPr>
            <a:r>
              <a:rPr lang="zh-CN" altLang="en-US" sz="2400" dirty="0">
                <a:ea typeface="宋体" charset="-122"/>
              </a:rPr>
              <a:t>解析：</a:t>
            </a:r>
            <a:r>
              <a:rPr lang="en-US" altLang="zh-CN" sz="2400" dirty="0">
                <a:ea typeface="宋体" charset="-122"/>
              </a:rPr>
              <a:t>this</a:t>
            </a:r>
            <a:r>
              <a:rPr lang="zh-CN" altLang="en-US" sz="2400" dirty="0">
                <a:ea typeface="宋体" charset="-122"/>
              </a:rPr>
              <a:t>指针是隐式使用的，它是作为参数被传递给成员函数的。这个过程由编译系统自动实现。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out)">
                                      <p:cBhvr>
                                        <p:cTn id="11" dur="500"/>
                                        <p:tgtEl>
                                          <p:spTgt spid="11"/>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16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可以用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this </a:t>
            </a:r>
            <a:r>
              <a:rPr lang="zh-CN" altLang="en-US" sz="2800" dirty="0">
                <a:solidFill>
                  <a:srgbClr val="000000"/>
                </a:solidFill>
                <a:ea typeface="宋体" panose="02010600030101010101" pitchFamily="2" charset="-122"/>
              </a:rPr>
              <a:t>表示被调用的成员函数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当前所在的对象</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1141200" y="0"/>
            <a:ext cx="8832329" cy="826805"/>
          </a:xfrm>
          <a:prstGeom prst="rect">
            <a:avLst/>
          </a:prstGeom>
        </p:spPr>
        <p:txBody>
          <a:bodyPr vert="horz" wrap="square" lIns="0" tIns="270169" rIns="0" bIns="0" rtlCol="0">
            <a:spAutoFit/>
          </a:bodyPr>
          <a:lstStyle/>
          <a:p>
            <a:r>
              <a:rPr lang="zh-CN" altLang="en-US" sz="3600" dirty="0">
                <a:ea typeface="宋体" charset="-122"/>
              </a:rPr>
              <a:t>显式使用</a:t>
            </a:r>
            <a:r>
              <a:rPr lang="en-US" altLang="zh-CN" sz="3600" dirty="0">
                <a:ea typeface="宋体" charset="-122"/>
              </a:rPr>
              <a:t>this</a:t>
            </a:r>
            <a:r>
              <a:rPr lang="zh-CN" altLang="en-US" sz="3600" dirty="0">
                <a:ea typeface="宋体" charset="-122"/>
              </a:rPr>
              <a:t>指针</a:t>
            </a:r>
            <a:endParaRPr lang="en-US" altLang="zh-CN" sz="3600" dirty="0">
              <a:ea typeface="宋体" charset="-122"/>
            </a:endParaRPr>
          </a:p>
        </p:txBody>
      </p:sp>
      <p:sp>
        <p:nvSpPr>
          <p:cNvPr id="11" name="Text Box 36"/>
          <p:cNvSpPr txBox="1">
            <a:spLocks noChangeArrowheads="1"/>
          </p:cNvSpPr>
          <p:nvPr/>
        </p:nvSpPr>
        <p:spPr bwMode="auto">
          <a:xfrm>
            <a:off x="1317847" y="5173464"/>
            <a:ext cx="7254653" cy="1200329"/>
          </a:xfrm>
          <a:prstGeom prst="rect">
            <a:avLst/>
          </a:prstGeom>
          <a:solidFill>
            <a:srgbClr val="33CCCC"/>
          </a:solidFill>
          <a:ln w="9525">
            <a:noFill/>
            <a:miter lim="800000"/>
            <a:headEnd/>
            <a:tailEnd/>
          </a:ln>
        </p:spPr>
        <p:txBody>
          <a:bodyPr wrap="square">
            <a:spAutoFit/>
          </a:bodyPr>
          <a:lstStyle/>
          <a:p>
            <a:pPr indent="-6350">
              <a:buFontTx/>
              <a:buNone/>
            </a:pPr>
            <a:r>
              <a:rPr lang="zh-CN" altLang="en-US" sz="2400" dirty="0">
                <a:solidFill>
                  <a:srgbClr val="002060"/>
                </a:solidFill>
                <a:effectLst>
                  <a:outerShdw blurRad="38100" dist="38100" dir="2700000" algn="tl">
                    <a:srgbClr val="000000">
                      <a:alpha val="43137"/>
                    </a:srgbClr>
                  </a:outerShdw>
                </a:effectLst>
                <a:ea typeface="宋体" charset="-122"/>
              </a:rPr>
              <a:t>注意：</a:t>
            </a:r>
            <a:r>
              <a:rPr lang="zh-CN" altLang="en-US" sz="2400" dirty="0">
                <a:solidFill>
                  <a:srgbClr val="C00000"/>
                </a:solidFill>
                <a:effectLst>
                  <a:outerShdw blurRad="38100" dist="38100" dir="2700000" algn="tl">
                    <a:srgbClr val="000000">
                      <a:alpha val="43137"/>
                    </a:srgbClr>
                  </a:outerShdw>
                </a:effectLst>
                <a:ea typeface="宋体" charset="-122"/>
              </a:rPr>
              <a:t>静态成员函数</a:t>
            </a:r>
            <a:r>
              <a:rPr lang="zh-CN" altLang="en-US" sz="2400" dirty="0">
                <a:ea typeface="宋体" charset="-122"/>
              </a:rPr>
              <a:t>不属于某个对象，所以在静态成员函数中</a:t>
            </a:r>
            <a:r>
              <a:rPr lang="zh-CN" altLang="en-US" sz="2400" dirty="0">
                <a:solidFill>
                  <a:srgbClr val="C00000"/>
                </a:solidFill>
                <a:effectLst>
                  <a:outerShdw blurRad="38100" dist="38100" dir="2700000" algn="tl">
                    <a:srgbClr val="000000">
                      <a:alpha val="43137"/>
                    </a:srgbClr>
                  </a:outerShdw>
                </a:effectLst>
                <a:ea typeface="宋体" charset="-122"/>
              </a:rPr>
              <a:t>不能使用</a:t>
            </a:r>
            <a:r>
              <a:rPr lang="en-US" altLang="zh-CN" sz="2400" dirty="0">
                <a:solidFill>
                  <a:srgbClr val="C00000"/>
                </a:solidFill>
                <a:effectLst>
                  <a:outerShdw blurRad="38100" dist="38100" dir="2700000" algn="tl">
                    <a:srgbClr val="000000">
                      <a:alpha val="43137"/>
                    </a:srgbClr>
                  </a:outerShdw>
                </a:effectLst>
                <a:ea typeface="宋体" charset="-122"/>
              </a:rPr>
              <a:t>this</a:t>
            </a:r>
            <a:r>
              <a:rPr lang="zh-CN" altLang="en-US" sz="2400" dirty="0">
                <a:solidFill>
                  <a:srgbClr val="C00000"/>
                </a:solidFill>
                <a:effectLst>
                  <a:outerShdw blurRad="38100" dist="38100" dir="2700000" algn="tl">
                    <a:srgbClr val="000000">
                      <a:alpha val="43137"/>
                    </a:srgbClr>
                  </a:outerShdw>
                </a:effectLst>
                <a:ea typeface="宋体" charset="-122"/>
              </a:rPr>
              <a:t>指针</a:t>
            </a:r>
            <a:r>
              <a:rPr lang="zh-CN" altLang="en-US" sz="2400" dirty="0">
                <a:ea typeface="宋体" charset="-122"/>
              </a:rPr>
              <a:t>，它也不能访问类中的非静态成员。</a:t>
            </a:r>
          </a:p>
        </p:txBody>
      </p:sp>
      <p:sp>
        <p:nvSpPr>
          <p:cNvPr id="7" name="Rectangle 6"/>
          <p:cNvSpPr>
            <a:spLocks noChangeArrowheads="1"/>
          </p:cNvSpPr>
          <p:nvPr/>
        </p:nvSpPr>
        <p:spPr bwMode="auto">
          <a:xfrm>
            <a:off x="1524001" y="2290300"/>
            <a:ext cx="6553199" cy="2677656"/>
          </a:xfrm>
          <a:prstGeom prst="rect">
            <a:avLst/>
          </a:prstGeom>
          <a:solidFill>
            <a:srgbClr val="E1FFF7"/>
          </a:solidFill>
          <a:ln w="38100">
            <a:solidFill>
              <a:srgbClr val="008000"/>
            </a:solidFill>
            <a:miter lim="800000"/>
            <a:headEnd/>
            <a:tailEnd/>
          </a:ln>
        </p:spPr>
        <p:txBody>
          <a:bodyPr wrap="square">
            <a:spAutoFit/>
          </a:bodyPr>
          <a:lstStyle/>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private:</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double 	radius;</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double	height;</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public:</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Cylinder(double radius, double height)</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   </a:t>
            </a:r>
            <a:r>
              <a:rPr lang="en-US" altLang="zh-CN" sz="2400" dirty="0">
                <a:solidFill>
                  <a:srgbClr val="C00000"/>
                </a:solidFill>
                <a:effectLst>
                  <a:outerShdw blurRad="38100" dist="38100" dir="2700000" algn="tl">
                    <a:srgbClr val="000000">
                      <a:alpha val="43137"/>
                    </a:srgbClr>
                  </a:outerShdw>
                </a:effectLst>
                <a:latin typeface="+mn-ea"/>
                <a:cs typeface="Times New Roman" pitchFamily="18" charset="0"/>
              </a:rPr>
              <a:t>( *this).</a:t>
            </a:r>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radius=radius;  </a:t>
            </a:r>
          </a:p>
          <a:p>
            <a:pPr lvl="0" eaLnBrk="1" hangingPunct="1"/>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              </a:t>
            </a:r>
            <a:r>
              <a:rPr lang="en-US" altLang="zh-CN" sz="2400" dirty="0">
                <a:solidFill>
                  <a:srgbClr val="C00000"/>
                </a:solidFill>
                <a:effectLst>
                  <a:outerShdw blurRad="38100" dist="38100" dir="2700000" algn="tl">
                    <a:srgbClr val="000000">
                      <a:alpha val="43137"/>
                    </a:srgbClr>
                  </a:outerShdw>
                </a:effectLst>
                <a:latin typeface="+mn-ea"/>
                <a:cs typeface="Times New Roman" pitchFamily="18" charset="0"/>
              </a:rPr>
              <a:t>this-&gt;</a:t>
            </a:r>
            <a:r>
              <a:rPr lang="en-US" altLang="zh-CN" sz="2400" dirty="0">
                <a:solidFill>
                  <a:srgbClr val="4C3A1C"/>
                </a:solidFill>
                <a:effectLst>
                  <a:outerShdw blurRad="38100" dist="38100" dir="2700000" algn="tl">
                    <a:srgbClr val="000000">
                      <a:alpha val="43137"/>
                    </a:srgbClr>
                  </a:outerShdw>
                </a:effectLst>
                <a:latin typeface="+mn-ea"/>
                <a:cs typeface="Times New Roman" pitchFamily="18" charset="0"/>
              </a:rPr>
              <a:t>height=height;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out)">
                                      <p:cBhvr>
                                        <p:cTn id="15" dur="500"/>
                                        <p:tgtEl>
                                          <p:spTgt spid="11"/>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autoUpdateAnimBg="0"/>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1141200" y="-1"/>
            <a:ext cx="8832329" cy="826805"/>
          </a:xfrm>
          <a:prstGeom prst="rect">
            <a:avLst/>
          </a:prstGeom>
        </p:spPr>
        <p:txBody>
          <a:bodyPr vert="horz" wrap="square" lIns="0" tIns="270169" rIns="0" bIns="0" rtlCol="0">
            <a:spAutoFit/>
          </a:bodyPr>
          <a:lstStyle/>
          <a:p>
            <a:r>
              <a:rPr lang="en-US" altLang="zh-CN" sz="3600" dirty="0">
                <a:latin typeface="宋体" panose="02010600030101010101" pitchFamily="2" charset="-122"/>
                <a:ea typeface="宋体" panose="02010600030101010101" pitchFamily="2" charset="-122"/>
              </a:rPr>
              <a:t>this</a:t>
            </a:r>
            <a:r>
              <a:rPr lang="zh-CN" altLang="en-US" sz="3600" dirty="0">
                <a:latin typeface="宋体" panose="02010600030101010101" pitchFamily="2" charset="-122"/>
                <a:ea typeface="宋体" panose="02010600030101010101" pitchFamily="2" charset="-122"/>
              </a:rPr>
              <a:t>指针的使用</a:t>
            </a:r>
            <a:endParaRPr lang="en-US" altLang="zh-CN" sz="3600" dirty="0">
              <a:latin typeface="宋体" panose="02010600030101010101" pitchFamily="2" charset="-122"/>
              <a:ea typeface="宋体" panose="02010600030101010101" pitchFamily="2" charset="-122"/>
            </a:endParaRPr>
          </a:p>
        </p:txBody>
      </p:sp>
      <p:sp>
        <p:nvSpPr>
          <p:cNvPr id="7" name="Rectangle 6"/>
          <p:cNvSpPr>
            <a:spLocks noChangeArrowheads="1"/>
          </p:cNvSpPr>
          <p:nvPr/>
        </p:nvSpPr>
        <p:spPr bwMode="auto">
          <a:xfrm>
            <a:off x="1143001" y="1160000"/>
            <a:ext cx="7645399" cy="5632311"/>
          </a:xfrm>
          <a:prstGeom prst="rect">
            <a:avLst/>
          </a:prstGeom>
          <a:solidFill>
            <a:srgbClr val="E1FFF7"/>
          </a:solidFill>
          <a:ln w="38100">
            <a:solidFill>
              <a:srgbClr val="008000"/>
            </a:solidFill>
            <a:miter lim="800000"/>
            <a:headEnd/>
            <a:tailEnd/>
          </a:ln>
        </p:spPr>
        <p:txBody>
          <a:bodyPr wrap="square">
            <a:spAutoFit/>
          </a:bodyPr>
          <a:lstStyle/>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class Cylinder</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double radius;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double height;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public: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Cylinder():radius(1),height(1){}</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Cylinder(double </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r,double</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h){</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this-&gt;radius</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=r;</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this-&gt;height</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=h;}</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double volume(){return 3.14*</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pow</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(radius,2)*height;}	</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Cylinder compare(Cylinder &amp;c)</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      if(volume()&gt;</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c.volume</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return </a:t>
            </a:r>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*this</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else   </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return c;</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void print()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 </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cout</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&lt;&lt;"radius:"&lt;&lt;radius&lt;&lt;" ,height"&lt;&lt;height&lt;&lt;</a:t>
            </a:r>
            <a:r>
              <a:rPr lang="en-US" altLang="zh-CN" sz="2000" dirty="0" err="1">
                <a:solidFill>
                  <a:srgbClr val="4C3A1C"/>
                </a:solidFill>
                <a:effectLst>
                  <a:outerShdw blurRad="38100" dist="38100" dir="2700000" algn="tl">
                    <a:srgbClr val="000000">
                      <a:alpha val="43137"/>
                    </a:srgbClr>
                  </a:outerShdw>
                </a:effectLst>
                <a:latin typeface="+mn-ea"/>
                <a:cs typeface="Times New Roman" pitchFamily="18" charset="0"/>
              </a:rPr>
              <a:t>endl</a:t>
            </a:r>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4C3A1C"/>
                </a:solidFill>
                <a:effectLst>
                  <a:outerShdw blurRad="38100" dist="38100" dir="2700000" algn="tl">
                    <a:srgbClr val="000000">
                      <a:alpha val="43137"/>
                    </a:srgbClr>
                  </a:outerShdw>
                </a:effectLst>
                <a:latin typeface="+mn-ea"/>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charset="-122"/>
              </a:rPr>
              <a:t>常对象</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662100"/>
            <a:ext cx="74946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使用关键字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0000"/>
                </a:solidFill>
                <a:ea typeface="宋体" panose="02010600030101010101" pitchFamily="2" charset="-122"/>
              </a:rPr>
              <a:t>声明的对象称为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常对象</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0000"/>
                </a:solidFill>
                <a:ea typeface="宋体" panose="02010600030101010101" pitchFamily="2" charset="-122"/>
              </a:rPr>
              <a:t>（常量对象）</a:t>
            </a:r>
          </a:p>
        </p:txBody>
      </p:sp>
      <p:sp>
        <p:nvSpPr>
          <p:cNvPr id="23" name="Rectangle 77"/>
          <p:cNvSpPr>
            <a:spLocks noChangeArrowheads="1"/>
          </p:cNvSpPr>
          <p:nvPr/>
        </p:nvSpPr>
        <p:spPr bwMode="auto">
          <a:xfrm>
            <a:off x="1116000" y="3929600"/>
            <a:ext cx="76851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声明常对象时</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必须同时初始化</a:t>
            </a:r>
            <a:r>
              <a:rPr lang="zh-CN" altLang="en-US" sz="2800" dirty="0">
                <a:solidFill>
                  <a:srgbClr val="000000"/>
                </a:solidFill>
                <a:ea typeface="宋体" panose="02010600030101010101" pitchFamily="2" charset="-122"/>
              </a:rPr>
              <a:t>，且对象中的数据成员在程序的其他地方</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不能被重新赋值</a:t>
            </a:r>
            <a:r>
              <a:rPr lang="zh-CN" altLang="en-US" sz="2800" dirty="0">
                <a:solidFill>
                  <a:srgbClr val="000000"/>
                </a:solidFill>
                <a:ea typeface="宋体" panose="02010600030101010101" pitchFamily="2" charset="-122"/>
              </a:rPr>
              <a:t>。</a:t>
            </a:r>
            <a:endParaRPr lang="zh-CN" altLang="en-US" sz="2400" dirty="0">
              <a:solidFill>
                <a:srgbClr val="000000"/>
              </a:solidFill>
              <a:ea typeface="宋体" panose="02010600030101010101" pitchFamily="2" charset="-122"/>
            </a:endParaRPr>
          </a:p>
        </p:txBody>
      </p:sp>
      <p:sp>
        <p:nvSpPr>
          <p:cNvPr id="8" name="object 2"/>
          <p:cNvSpPr txBox="1">
            <a:spLocks noGrp="1"/>
          </p:cNvSpPr>
          <p:nvPr>
            <p:ph type="title"/>
          </p:nvPr>
        </p:nvSpPr>
        <p:spPr>
          <a:xfrm>
            <a:off x="1077700" y="0"/>
            <a:ext cx="8832329" cy="826805"/>
          </a:xfrm>
          <a:prstGeom prst="rect">
            <a:avLst/>
          </a:prstGeom>
        </p:spPr>
        <p:txBody>
          <a:bodyPr vert="horz" wrap="square" lIns="0" tIns="270169" rIns="0" bIns="0" rtlCol="0">
            <a:spAutoFit/>
          </a:bodyPr>
          <a:lstStyle/>
          <a:p>
            <a:r>
              <a:rPr lang="zh-CN" altLang="en-US" sz="3600" dirty="0">
                <a:latin typeface="宋体" panose="02010600030101010101" pitchFamily="2" charset="-122"/>
                <a:ea typeface="宋体" panose="02010600030101010101" pitchFamily="2" charset="-122"/>
              </a:rPr>
              <a:t>七、常对象、常成员函数与常数据成员</a:t>
            </a:r>
            <a:endParaRPr lang="en-US" altLang="zh-CN" sz="3600" dirty="0">
              <a:latin typeface="宋体" panose="02010600030101010101" pitchFamily="2" charset="-122"/>
              <a:ea typeface="宋体" panose="02010600030101010101" pitchFamily="2" charset="-122"/>
            </a:endParaRPr>
          </a:p>
        </p:txBody>
      </p:sp>
      <p:sp>
        <p:nvSpPr>
          <p:cNvPr id="9" name="AutoShape 52"/>
          <p:cNvSpPr>
            <a:spLocks noChangeArrowheads="1"/>
          </p:cNvSpPr>
          <p:nvPr/>
        </p:nvSpPr>
        <p:spPr bwMode="gray">
          <a:xfrm>
            <a:off x="5135971" y="2661797"/>
            <a:ext cx="31785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对象名</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Cylinder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c1; </a:t>
            </a:r>
          </a:p>
        </p:txBody>
      </p:sp>
      <p:sp>
        <p:nvSpPr>
          <p:cNvPr id="11" name="Rectangle 77"/>
          <p:cNvSpPr>
            <a:spLocks noChangeArrowheads="1"/>
          </p:cNvSpPr>
          <p:nvPr/>
        </p:nvSpPr>
        <p:spPr bwMode="auto">
          <a:xfrm>
            <a:off x="1116000" y="5040000"/>
            <a:ext cx="75962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一个对象被声明为常对象</a:t>
            </a:r>
            <a:r>
              <a:rPr lang="zh-CN" altLang="en-US" sz="2800" dirty="0">
                <a:solidFill>
                  <a:srgbClr val="000000"/>
                </a:solidFill>
                <a:ea typeface="宋体" panose="02010600030101010101" pitchFamily="2" charset="-122"/>
              </a:rPr>
              <a:t>，则</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不能调用该对象的非</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型的成员函数</a:t>
            </a:r>
            <a:r>
              <a:rPr lang="zh-CN" altLang="en-US" sz="2800" dirty="0">
                <a:solidFill>
                  <a:srgbClr val="000000"/>
                </a:solidFill>
                <a:ea typeface="宋体" panose="02010600030101010101" pitchFamily="2" charset="-122"/>
              </a:rPr>
              <a:t>，以避免这些函数会修改对象中的数据成员的值。</a:t>
            </a:r>
          </a:p>
        </p:txBody>
      </p:sp>
      <p:sp>
        <p:nvSpPr>
          <p:cNvPr id="12" name="AutoShape 52"/>
          <p:cNvSpPr>
            <a:spLocks noChangeArrowheads="1"/>
          </p:cNvSpPr>
          <p:nvPr/>
        </p:nvSpPr>
        <p:spPr bwMode="gray">
          <a:xfrm>
            <a:off x="1609400" y="2731912"/>
            <a:ext cx="29626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对象名</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Cylinder c1; </a:t>
            </a:r>
          </a:p>
        </p:txBody>
      </p:sp>
      <p:sp>
        <p:nvSpPr>
          <p:cNvPr id="13" name="TextBox 12"/>
          <p:cNvSpPr txBox="1"/>
          <p:nvPr/>
        </p:nvSpPr>
        <p:spPr>
          <a:xfrm>
            <a:off x="4590629" y="2905780"/>
            <a:ext cx="545342" cy="523220"/>
          </a:xfrm>
          <a:prstGeom prst="rect">
            <a:avLst/>
          </a:prstGeom>
          <a:noFill/>
        </p:spPr>
        <p:txBody>
          <a:bodyPr wrap="none" rtlCol="0">
            <a:spAutoFit/>
          </a:bodyPr>
          <a:lstStyle/>
          <a:p>
            <a:r>
              <a:rPr lang="zh-CN" altLang="en-US" sz="2800" dirty="0">
                <a:solidFill>
                  <a:srgbClr val="007E39"/>
                </a:solidFill>
                <a:effectLst>
                  <a:outerShdw blurRad="38100" dist="38100" dir="2700000" algn="tl">
                    <a:srgbClr val="000000">
                      <a:alpha val="43137"/>
                    </a:srgbClr>
                  </a:outerShdw>
                </a:effectLst>
              </a:rPr>
              <a:t>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animBg="1"/>
      <p:bldP spid="11" grpId="0"/>
      <p:bldP spid="12" grpId="0" animBg="1"/>
      <p:bldP spid="1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65200" y="322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常成员函数</a:t>
            </a:r>
          </a:p>
          <a:p>
            <a:pPr marL="0" indent="0" eaLnBrk="1" hangingPunct="1">
              <a:buClr>
                <a:schemeClr val="accent2"/>
              </a:buClr>
              <a:buNone/>
            </a:pP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22" name="Rectangle 77"/>
          <p:cNvSpPr>
            <a:spLocks noChangeArrowheads="1"/>
          </p:cNvSpPr>
          <p:nvPr/>
        </p:nvSpPr>
        <p:spPr bwMode="auto">
          <a:xfrm>
            <a:off x="1116000" y="1052500"/>
            <a:ext cx="7534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使用关键字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0000"/>
                </a:solidFill>
                <a:ea typeface="宋体" panose="02010600030101010101" pitchFamily="2" charset="-122"/>
              </a:rPr>
              <a:t>修饰的成员函数为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常成员函数</a:t>
            </a:r>
            <a:r>
              <a:rPr lang="zh-CN" altLang="en-US" sz="2800" dirty="0">
                <a:solidFill>
                  <a:srgbClr val="000000"/>
                </a:solidFill>
                <a:ea typeface="宋体" panose="02010600030101010101" pitchFamily="2" charset="-122"/>
              </a:rPr>
              <a:t>。</a:t>
            </a:r>
          </a:p>
        </p:txBody>
      </p:sp>
      <p:sp>
        <p:nvSpPr>
          <p:cNvPr id="23" name="Rectangle 77"/>
          <p:cNvSpPr>
            <a:spLocks noChangeArrowheads="1"/>
          </p:cNvSpPr>
          <p:nvPr/>
        </p:nvSpPr>
        <p:spPr bwMode="auto">
          <a:xfrm>
            <a:off x="1080000" y="2916000"/>
            <a:ext cx="74967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常成员函数</a:t>
            </a:r>
            <a:r>
              <a:rPr lang="zh-CN" altLang="en-US" sz="2800" dirty="0">
                <a:solidFill>
                  <a:srgbClr val="000000"/>
                </a:solidFill>
                <a:ea typeface="宋体" panose="02010600030101010101" pitchFamily="2" charset="-122"/>
              </a:rPr>
              <a:t>只能</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引用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本类中的数据成员</a:t>
            </a:r>
            <a:r>
              <a:rPr lang="zh-CN" altLang="en-US" sz="2800" dirty="0">
                <a:solidFill>
                  <a:srgbClr val="000000"/>
                </a:solidFill>
                <a:ea typeface="宋体" panose="02010600030101010101" pitchFamily="2" charset="-122"/>
              </a:rPr>
              <a:t>，而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修改</a:t>
            </a:r>
            <a:r>
              <a:rPr lang="zh-CN" altLang="en-US" sz="2800" dirty="0">
                <a:solidFill>
                  <a:srgbClr val="000000"/>
                </a:solidFill>
                <a:ea typeface="宋体" panose="02010600030101010101" pitchFamily="2" charset="-122"/>
              </a:rPr>
              <a:t>它</a:t>
            </a: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也</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不能调用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该类中没有</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修饰的成员函数</a:t>
            </a:r>
            <a:r>
              <a:rPr lang="zh-CN" altLang="en-US" sz="2800" dirty="0">
                <a:solidFill>
                  <a:srgbClr val="000000"/>
                </a:solidFill>
                <a:ea typeface="宋体" panose="02010600030101010101" pitchFamily="2" charset="-122"/>
              </a:rPr>
              <a:t>。</a:t>
            </a:r>
          </a:p>
        </p:txBody>
      </p:sp>
      <p:sp>
        <p:nvSpPr>
          <p:cNvPr id="9" name="AutoShape 52"/>
          <p:cNvSpPr>
            <a:spLocks noChangeArrowheads="1"/>
          </p:cNvSpPr>
          <p:nvPr/>
        </p:nvSpPr>
        <p:spPr bwMode="gray">
          <a:xfrm>
            <a:off x="2196000" y="1836000"/>
            <a:ext cx="48041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类型   函数名（参数表）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getHeight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1" name="Rectangle 77"/>
          <p:cNvSpPr>
            <a:spLocks noChangeArrowheads="1"/>
          </p:cNvSpPr>
          <p:nvPr/>
        </p:nvSpPr>
        <p:spPr bwMode="auto">
          <a:xfrm>
            <a:off x="1116000" y="4500000"/>
            <a:ext cx="7776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静态成员函数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不能声明为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常成员函数</a:t>
            </a:r>
            <a:r>
              <a:rPr lang="zh-CN" altLang="en-US" sz="28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16000" y="5112000"/>
            <a:ext cx="83476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参与重载函数的区分</a:t>
            </a:r>
            <a:r>
              <a:rPr lang="zh-CN" altLang="en-US" sz="2800" dirty="0">
                <a:solidFill>
                  <a:srgbClr val="000000"/>
                </a:solidFill>
                <a:ea typeface="宋体" panose="02010600030101010101" pitchFamily="2" charset="-122"/>
              </a:rPr>
              <a:t>，下面是重载：</a:t>
            </a:r>
          </a:p>
        </p:txBody>
      </p:sp>
      <p:sp>
        <p:nvSpPr>
          <p:cNvPr id="14" name="AutoShape 52"/>
          <p:cNvSpPr>
            <a:spLocks noChangeArrowheads="1"/>
          </p:cNvSpPr>
          <p:nvPr/>
        </p:nvSpPr>
        <p:spPr bwMode="gray">
          <a:xfrm>
            <a:off x="2196000" y="5724000"/>
            <a:ext cx="3902400" cy="1028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nl-NL" altLang="zh-CN" sz="2400" dirty="0">
                <a:solidFill>
                  <a:schemeClr val="tx1"/>
                </a:solidFill>
                <a:effectLst>
                  <a:outerShdw blurRad="38100" dist="38100" dir="2700000" algn="tl">
                    <a:srgbClr val="000000">
                      <a:alpha val="43137"/>
                    </a:srgbClr>
                  </a:outerShdw>
                </a:effectLst>
                <a:ea typeface="宋体" panose="02010600030101010101" pitchFamily="2" charset="-122"/>
              </a:rPr>
              <a:t> void  getAB( );</a:t>
            </a:r>
          </a:p>
          <a:p>
            <a:pPr marL="0" lvl="1" indent="0">
              <a:lnSpc>
                <a:spcPct val="110000"/>
              </a:lnSpc>
              <a:spcBef>
                <a:spcPct val="0"/>
              </a:spcBef>
              <a:buClrTx/>
              <a:buSzTx/>
              <a:buNone/>
            </a:pPr>
            <a:r>
              <a:rPr lang="nl-NL" altLang="zh-CN" sz="2400" dirty="0">
                <a:solidFill>
                  <a:schemeClr val="tx1"/>
                </a:solidFill>
                <a:effectLst>
                  <a:outerShdw blurRad="38100" dist="38100" dir="2700000" algn="tl">
                    <a:srgbClr val="000000">
                      <a:alpha val="43137"/>
                    </a:srgbClr>
                  </a:outerShdw>
                </a:effectLst>
                <a:ea typeface="宋体" panose="02010600030101010101" pitchFamily="2" charset="-122"/>
              </a:rPr>
              <a:t> void  getAB( ) </a:t>
            </a:r>
            <a:r>
              <a:rPr lang="nl-NL"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nl-NL"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animBg="1"/>
      <p:bldP spid="11" grpId="0"/>
      <p:bldP spid="13" grpId="0"/>
      <p:bldP spid="1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常数据成员</a:t>
            </a:r>
          </a:p>
          <a:p>
            <a:pPr marL="0" indent="0" eaLnBrk="1" hangingPunct="1">
              <a:buClr>
                <a:schemeClr val="accent2"/>
              </a:buClr>
              <a:buNone/>
            </a:pP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662100"/>
            <a:ext cx="7509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0000"/>
                </a:solidFill>
                <a:ea typeface="宋体" panose="02010600030101010101" pitchFamily="2" charset="-122"/>
              </a:rPr>
              <a:t>声明的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sz="2800" dirty="0">
                <a:solidFill>
                  <a:srgbClr val="000000"/>
                </a:solidFill>
                <a:ea typeface="宋体" panose="02010600030101010101" pitchFamily="2" charset="-122"/>
              </a:rPr>
              <a:t>称为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常数据成员</a:t>
            </a:r>
            <a:r>
              <a:rPr lang="zh-CN" altLang="en-US" sz="2800" dirty="0">
                <a:solidFill>
                  <a:srgbClr val="000000"/>
                </a:solidFill>
                <a:ea typeface="宋体" panose="02010600030101010101" pitchFamily="2" charset="-122"/>
              </a:rPr>
              <a:t>。</a:t>
            </a:r>
          </a:p>
        </p:txBody>
      </p:sp>
      <p:sp>
        <p:nvSpPr>
          <p:cNvPr id="23" name="Rectangle 77"/>
          <p:cNvSpPr>
            <a:spLocks noChangeArrowheads="1"/>
          </p:cNvSpPr>
          <p:nvPr/>
        </p:nvSpPr>
        <p:spPr bwMode="auto">
          <a:xfrm>
            <a:off x="1116000" y="2735800"/>
            <a:ext cx="78904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常数据成员</a:t>
            </a:r>
            <a:r>
              <a:rPr lang="zh-CN" altLang="en-US" sz="2800" dirty="0">
                <a:solidFill>
                  <a:srgbClr val="000000"/>
                </a:solidFill>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值是不能改变</a:t>
            </a:r>
            <a:r>
              <a:rPr lang="zh-CN" altLang="en-US" sz="2800" dirty="0">
                <a:solidFill>
                  <a:srgbClr val="000000"/>
                </a:solidFill>
                <a:ea typeface="宋体" panose="02010600030101010101" pitchFamily="2" charset="-122"/>
              </a:rPr>
              <a:t>的。</a:t>
            </a:r>
          </a:p>
        </p:txBody>
      </p:sp>
      <p:sp>
        <p:nvSpPr>
          <p:cNvPr id="9" name="AutoShape 52"/>
          <p:cNvSpPr>
            <a:spLocks noChangeArrowheads="1"/>
          </p:cNvSpPr>
          <p:nvPr/>
        </p:nvSpPr>
        <p:spPr bwMode="gray">
          <a:xfrm>
            <a:off x="1620000" y="4508501"/>
            <a:ext cx="3165800" cy="7238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hour=10;</a:t>
            </a:r>
          </a:p>
        </p:txBody>
      </p:sp>
      <p:sp>
        <p:nvSpPr>
          <p:cNvPr id="11" name="Rectangle 77"/>
          <p:cNvSpPr>
            <a:spLocks noChangeArrowheads="1"/>
          </p:cNvSpPr>
          <p:nvPr/>
        </p:nvSpPr>
        <p:spPr bwMode="auto">
          <a:xfrm>
            <a:off x="1116000" y="3396200"/>
            <a:ext cx="74459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通过构造函数的参数初始化列表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定义时直接赋值</a:t>
            </a:r>
            <a:r>
              <a:rPr lang="zh-CN" altLang="en-US" sz="2800" dirty="0">
                <a:solidFill>
                  <a:srgbClr val="000000"/>
                </a:solidFill>
                <a:ea typeface="宋体" panose="02010600030101010101" pitchFamily="2" charset="-122"/>
              </a:rPr>
              <a:t>对常数据成员进行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初始化</a:t>
            </a:r>
            <a:r>
              <a:rPr lang="zh-CN" altLang="en-US" sz="2800" dirty="0">
                <a:solidFill>
                  <a:srgbClr val="000000"/>
                </a:solidFill>
                <a:ea typeface="宋体" panose="02010600030101010101" pitchFamily="2" charset="-122"/>
              </a:rPr>
              <a:t>。</a:t>
            </a:r>
          </a:p>
        </p:txBody>
      </p:sp>
      <p:sp>
        <p:nvSpPr>
          <p:cNvPr id="8" name="AutoShape 52"/>
          <p:cNvSpPr>
            <a:spLocks noChangeArrowheads="1"/>
          </p:cNvSpPr>
          <p:nvPr/>
        </p:nvSpPr>
        <p:spPr bwMode="gray">
          <a:xfrm>
            <a:off x="1620000" y="5364001"/>
            <a:ext cx="4677105" cy="1272470"/>
          </a:xfrm>
          <a:prstGeom prst="roundRect">
            <a:avLst>
              <a:gd name="adj" fmla="val 15185"/>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int hour;</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Time(int h):</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hour(h)</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//ok</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Time(int h) {hour=h;}   //error</a:t>
            </a:r>
          </a:p>
          <a:p>
            <a:pPr marL="0" lvl="1" indent="0">
              <a:lnSpc>
                <a:spcPct val="110000"/>
              </a:lnSpc>
              <a:spcBef>
                <a:spcPct val="0"/>
              </a:spcBef>
              <a:buClrTx/>
              <a:buSzTx/>
              <a:buNone/>
            </a:pP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animBg="1"/>
      <p:bldP spid="11"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44000"/>
            <a:ext cx="77424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用户使用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chemeClr val="tx1"/>
                </a:solidFill>
                <a:ea typeface="宋体" panose="02010600030101010101" pitchFamily="2" charset="-122"/>
              </a:rPr>
              <a:t>定义自己的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抽象数据类型</a:t>
            </a:r>
            <a:r>
              <a:rPr lang="zh-CN" altLang="en-US" dirty="0">
                <a:solidFill>
                  <a:schemeClr val="tx1"/>
                </a:solidFill>
                <a:ea typeface="宋体" panose="02010600030101010101" pitchFamily="2" charset="-122"/>
              </a:rPr>
              <a:t>。定义了一个类，也就是定义了一种</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新的数据类型</a:t>
            </a:r>
            <a:r>
              <a:rPr lang="zh-CN" altLang="en-US" dirty="0">
                <a:solidFill>
                  <a:schemeClr val="tx1"/>
                </a:solidFill>
                <a:ea typeface="宋体" panose="02010600030101010101" pitchFamily="2" charset="-122"/>
              </a:rPr>
              <a:t>。</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019500"/>
            <a:ext cx="757078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类有两种成员：</a:t>
            </a:r>
          </a:p>
          <a:p>
            <a:pPr lvl="1">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chemeClr val="tx1"/>
                </a:solidFill>
                <a:ea typeface="宋体" panose="02010600030101010101" pitchFamily="2" charset="-122"/>
              </a:rPr>
              <a:t>：用于表示实体抽象的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属性</a:t>
            </a:r>
          </a:p>
          <a:p>
            <a:pPr lvl="1">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chemeClr val="tx1"/>
                </a:solidFill>
                <a:ea typeface="宋体" panose="02010600030101010101" pitchFamily="2" charset="-122"/>
              </a:rPr>
              <a:t>：用来描述实体抽象的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行为</a:t>
            </a:r>
          </a:p>
        </p:txBody>
      </p:sp>
      <p:sp>
        <p:nvSpPr>
          <p:cNvPr id="13" name="Text Box 78"/>
          <p:cNvSpPr txBox="1">
            <a:spLocks noChangeArrowheads="1"/>
          </p:cNvSpPr>
          <p:nvPr/>
        </p:nvSpPr>
        <p:spPr bwMode="gray">
          <a:xfrm>
            <a:off x="1116000" y="4500000"/>
            <a:ext cx="75707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在类中使用关键字</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chemeClr val="tx1"/>
                </a:solidFill>
                <a:ea typeface="宋体" panose="02010600030101010101" pitchFamily="2" charset="-122"/>
              </a:rPr>
              <a:t>，</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dirty="0">
                <a:solidFill>
                  <a:schemeClr val="tx1"/>
                </a:solidFill>
                <a:ea typeface="宋体" panose="02010600030101010101" pitchFamily="2" charset="-122"/>
              </a:rPr>
              <a:t>和</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chemeClr val="tx1"/>
                </a:solidFill>
                <a:ea typeface="宋体" panose="02010600030101010101" pitchFamily="2" charset="-122"/>
              </a:rPr>
              <a:t>对类的每一个成员</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数据或函数</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指定</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dirty="0">
                <a:solidFill>
                  <a:schemeClr val="tx1"/>
                </a:solidFill>
                <a:ea typeface="宋体" panose="02010600030101010101" pitchFamily="2" charset="-122"/>
              </a:rPr>
              <a:t>来实现数据封装。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1141200" y="-1"/>
            <a:ext cx="8832329" cy="826805"/>
          </a:xfrm>
          <a:prstGeom prst="rect">
            <a:avLst/>
          </a:prstGeom>
        </p:spPr>
        <p:txBody>
          <a:bodyPr vert="horz" wrap="square" lIns="0" tIns="270169" rIns="0" bIns="0" rtlCol="0">
            <a:spAutoFit/>
          </a:bodyPr>
          <a:lstStyle/>
          <a:p>
            <a:r>
              <a:rPr lang="en-US" altLang="zh-CN" sz="3600" dirty="0">
                <a:latin typeface="宋体" panose="02010600030101010101" pitchFamily="2" charset="-122"/>
                <a:ea typeface="宋体" panose="02010600030101010101" pitchFamily="2" charset="-122"/>
              </a:rPr>
              <a:t>const</a:t>
            </a:r>
            <a:r>
              <a:rPr lang="zh-CN" altLang="en-US" sz="3600" dirty="0">
                <a:latin typeface="宋体" panose="02010600030101010101" pitchFamily="2" charset="-122"/>
                <a:ea typeface="宋体" panose="02010600030101010101" pitchFamily="2" charset="-122"/>
              </a:rPr>
              <a:t>成员示例</a:t>
            </a:r>
            <a:endParaRPr lang="en-US" altLang="zh-CN" sz="3600" dirty="0">
              <a:latin typeface="宋体" panose="02010600030101010101" pitchFamily="2" charset="-122"/>
              <a:ea typeface="宋体" panose="02010600030101010101" pitchFamily="2" charset="-122"/>
            </a:endParaRPr>
          </a:p>
        </p:txBody>
      </p:sp>
      <p:sp>
        <p:nvSpPr>
          <p:cNvPr id="7" name="Rectangle 6"/>
          <p:cNvSpPr>
            <a:spLocks noChangeArrowheads="1"/>
          </p:cNvSpPr>
          <p:nvPr/>
        </p:nvSpPr>
        <p:spPr bwMode="auto">
          <a:xfrm>
            <a:off x="1200701" y="2016000"/>
            <a:ext cx="7536900" cy="4708981"/>
          </a:xfrm>
          <a:prstGeom prst="rect">
            <a:avLst/>
          </a:prstGeom>
          <a:solidFill>
            <a:srgbClr val="E1FFF7"/>
          </a:solidFill>
          <a:ln w="38100">
            <a:solidFill>
              <a:srgbClr val="008000"/>
            </a:solidFill>
            <a:miter lim="800000"/>
            <a:headEnd/>
            <a:tailEnd/>
          </a:ln>
        </p:spPr>
        <p:txBody>
          <a:bodyPr wrap="square">
            <a:spAutoFit/>
          </a:bodyPr>
          <a:lstStyle/>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class Stack</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int</a:t>
            </a:r>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m_num</a:t>
            </a:r>
            <a:r>
              <a:rPr lang="en-US" altLang="zh-CN" sz="2000" dirty="0">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int</a:t>
            </a:r>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m_data</a:t>
            </a:r>
            <a:r>
              <a:rPr lang="en-US" altLang="zh-CN" sz="2000" dirty="0">
                <a:effectLst>
                  <a:outerShdw blurRad="38100" dist="38100" dir="2700000" algn="tl">
                    <a:srgbClr val="000000">
                      <a:alpha val="43137"/>
                    </a:srgbClr>
                  </a:outerShdw>
                </a:effectLst>
                <a:latin typeface="+mn-ea"/>
                <a:cs typeface="Times New Roman" pitchFamily="18" charset="0"/>
              </a:rPr>
              <a:t>[100];</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public:</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void Push(</a:t>
            </a:r>
            <a:r>
              <a:rPr lang="en-US" altLang="zh-CN" sz="2000" dirty="0" err="1">
                <a:effectLst>
                  <a:outerShdw blurRad="38100" dist="38100" dir="2700000" algn="tl">
                    <a:srgbClr val="000000">
                      <a:alpha val="43137"/>
                    </a:srgbClr>
                  </a:outerShdw>
                </a:effectLst>
                <a:latin typeface="+mn-ea"/>
                <a:cs typeface="Times New Roman" pitchFamily="18" charset="0"/>
              </a:rPr>
              <a:t>int</a:t>
            </a:r>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elem</a:t>
            </a:r>
            <a:r>
              <a:rPr lang="en-US" altLang="zh-CN" sz="2000" dirty="0">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err="1">
                <a:effectLst>
                  <a:outerShdw blurRad="38100" dist="38100" dir="2700000" algn="tl">
                    <a:srgbClr val="000000">
                      <a:alpha val="43137"/>
                    </a:srgbClr>
                  </a:outerShdw>
                </a:effectLst>
                <a:latin typeface="+mn-ea"/>
                <a:cs typeface="Times New Roman" pitchFamily="18" charset="0"/>
              </a:rPr>
              <a:t>int</a:t>
            </a:r>
            <a:r>
              <a:rPr lang="en-US" altLang="zh-CN" sz="2000" dirty="0">
                <a:effectLst>
                  <a:outerShdw blurRad="38100" dist="38100" dir="2700000" algn="tl">
                    <a:srgbClr val="000000">
                      <a:alpha val="43137"/>
                    </a:srgbClr>
                  </a:outerShdw>
                </a:effectLst>
                <a:latin typeface="+mn-ea"/>
                <a:cs typeface="Times New Roman" pitchFamily="18" charset="0"/>
              </a:rPr>
              <a:t> Pop(void);</a:t>
            </a:r>
          </a:p>
          <a:p>
            <a:pPr lvl="0" eaLnBrk="1" hangingPunct="1"/>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int</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GetCount</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const; </a:t>
            </a:r>
            <a:r>
              <a:rPr lang="en-US" altLang="zh-CN" sz="2000" dirty="0">
                <a:effectLst>
                  <a:outerShdw blurRad="38100" dist="38100" dir="2700000" algn="tl">
                    <a:srgbClr val="000000">
                      <a:alpha val="43137"/>
                    </a:srgbClr>
                  </a:outerShdw>
                </a:effectLst>
                <a:latin typeface="+mn-ea"/>
                <a:cs typeface="Times New Roman" pitchFamily="18" charset="0"/>
              </a:rPr>
              <a:t>// const</a:t>
            </a:r>
            <a:r>
              <a:rPr lang="zh-CN" altLang="en-US" sz="2000" dirty="0">
                <a:effectLst>
                  <a:outerShdw blurRad="38100" dist="38100" dir="2700000" algn="tl">
                    <a:srgbClr val="000000">
                      <a:alpha val="43137"/>
                    </a:srgbClr>
                  </a:outerShdw>
                </a:effectLst>
                <a:latin typeface="+mn-ea"/>
                <a:cs typeface="Times New Roman" pitchFamily="18" charset="0"/>
              </a:rPr>
              <a:t>成员函数 </a:t>
            </a:r>
            <a:endParaRPr lang="en-US" altLang="zh-CN" sz="2000" dirty="0">
              <a:effectLst>
                <a:outerShdw blurRad="38100" dist="38100" dir="2700000" algn="tl">
                  <a:srgbClr val="000000">
                    <a:alpha val="43137"/>
                  </a:srgbClr>
                </a:outerShdw>
              </a:effectLst>
              <a:latin typeface="+mn-ea"/>
              <a:cs typeface="Times New Roman" pitchFamily="18" charset="0"/>
            </a:endParaRP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a:t>
            </a:r>
          </a:p>
          <a:p>
            <a:pPr lvl="0" eaLnBrk="1" hangingPunct="1"/>
            <a:endParaRPr lang="en-US" altLang="zh-CN" sz="2000" dirty="0">
              <a:effectLst>
                <a:outerShdw blurRad="38100" dist="38100" dir="2700000" algn="tl">
                  <a:srgbClr val="000000">
                    <a:alpha val="43137"/>
                  </a:srgbClr>
                </a:outerShdw>
              </a:effectLst>
              <a:latin typeface="+mn-ea"/>
              <a:cs typeface="Times New Roman" pitchFamily="18" charset="0"/>
            </a:endParaRPr>
          </a:p>
          <a:p>
            <a:pPr lvl="0" eaLnBrk="1" hangingPunct="1"/>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int</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Stack::</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GetCount</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const</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m_num</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 </a:t>
            </a:r>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a:t>
            </a:r>
            <a:r>
              <a:rPr lang="zh-CN" altLang="en-US" sz="2000" dirty="0">
                <a:solidFill>
                  <a:srgbClr val="C00000"/>
                </a:solidFill>
                <a:effectLst>
                  <a:outerShdw blurRad="38100" dist="38100" dir="2700000" algn="tl">
                    <a:srgbClr val="000000">
                      <a:alpha val="43137"/>
                    </a:srgbClr>
                  </a:outerShdw>
                </a:effectLst>
                <a:latin typeface="+mn-ea"/>
                <a:cs typeface="Times New Roman" pitchFamily="18" charset="0"/>
              </a:rPr>
              <a:t>编译错误，企图修改数据成员</a:t>
            </a:r>
            <a:r>
              <a:rPr lang="en-US" altLang="zh-CN" sz="2000" dirty="0" err="1">
                <a:solidFill>
                  <a:srgbClr val="C00000"/>
                </a:solidFill>
                <a:effectLst>
                  <a:outerShdw blurRad="38100" dist="38100" dir="2700000" algn="tl">
                    <a:srgbClr val="000000">
                      <a:alpha val="43137"/>
                    </a:srgbClr>
                  </a:outerShdw>
                </a:effectLst>
                <a:latin typeface="+mn-ea"/>
                <a:cs typeface="Times New Roman" pitchFamily="18" charset="0"/>
              </a:rPr>
              <a:t>m_num</a:t>
            </a:r>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a:t>
            </a:r>
          </a:p>
          <a:p>
            <a:pPr lvl="0" eaLnBrk="1" hangingPunct="1"/>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Pop();          </a:t>
            </a:r>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 </a:t>
            </a:r>
            <a:r>
              <a:rPr lang="zh-CN" altLang="en-US" sz="2000" dirty="0">
                <a:solidFill>
                  <a:srgbClr val="C00000"/>
                </a:solidFill>
                <a:effectLst>
                  <a:outerShdw blurRad="38100" dist="38100" dir="2700000" algn="tl">
                    <a:srgbClr val="000000">
                      <a:alpha val="43137"/>
                    </a:srgbClr>
                  </a:outerShdw>
                </a:effectLst>
                <a:latin typeface="+mn-ea"/>
                <a:cs typeface="Times New Roman" pitchFamily="18" charset="0"/>
              </a:rPr>
              <a:t>编译错误，企图调用非</a:t>
            </a:r>
            <a:r>
              <a:rPr lang="en-US" altLang="zh-CN" sz="2000" dirty="0">
                <a:solidFill>
                  <a:srgbClr val="C00000"/>
                </a:solidFill>
                <a:effectLst>
                  <a:outerShdw blurRad="38100" dist="38100" dir="2700000" algn="tl">
                    <a:srgbClr val="000000">
                      <a:alpha val="43137"/>
                    </a:srgbClr>
                  </a:outerShdw>
                </a:effectLst>
                <a:latin typeface="+mn-ea"/>
                <a:cs typeface="Times New Roman" pitchFamily="18" charset="0"/>
              </a:rPr>
              <a:t>const</a:t>
            </a:r>
            <a:r>
              <a:rPr lang="zh-CN" altLang="en-US" sz="2000" dirty="0">
                <a:solidFill>
                  <a:srgbClr val="C00000"/>
                </a:solidFill>
                <a:effectLst>
                  <a:outerShdw blurRad="38100" dist="38100" dir="2700000" algn="tl">
                    <a:srgbClr val="000000">
                      <a:alpha val="43137"/>
                    </a:srgbClr>
                  </a:outerShdw>
                </a:effectLst>
                <a:latin typeface="+mn-ea"/>
                <a:cs typeface="Times New Roman" pitchFamily="18" charset="0"/>
              </a:rPr>
              <a:t>函数</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return </a:t>
            </a:r>
            <a:r>
              <a:rPr lang="en-US" altLang="zh-CN" sz="2000" dirty="0" err="1">
                <a:solidFill>
                  <a:srgbClr val="0070C0"/>
                </a:solidFill>
                <a:effectLst>
                  <a:outerShdw blurRad="38100" dist="38100" dir="2700000" algn="tl">
                    <a:srgbClr val="000000">
                      <a:alpha val="43137"/>
                    </a:srgbClr>
                  </a:outerShdw>
                </a:effectLst>
                <a:latin typeface="+mn-ea"/>
                <a:cs typeface="Times New Roman" pitchFamily="18" charset="0"/>
              </a:rPr>
              <a:t>m_num</a:t>
            </a:r>
            <a:r>
              <a:rPr lang="en-US" altLang="zh-CN" sz="2000" dirty="0">
                <a:solidFill>
                  <a:srgbClr val="0070C0"/>
                </a:solidFill>
                <a:effectLst>
                  <a:outerShdw blurRad="38100" dist="38100" dir="2700000" algn="tl">
                    <a:srgbClr val="000000">
                      <a:alpha val="43137"/>
                    </a:srgbClr>
                  </a:outerShdw>
                </a:effectLst>
                <a:latin typeface="+mn-ea"/>
                <a:cs typeface="Times New Roman" pitchFamily="18" charset="0"/>
              </a:rPr>
              <a:t>;</a:t>
            </a:r>
          </a:p>
          <a:p>
            <a:pPr lvl="0" eaLnBrk="1" hangingPunct="1"/>
            <a:r>
              <a:rPr lang="en-US" altLang="zh-CN" sz="2000" dirty="0">
                <a:effectLst>
                  <a:outerShdw blurRad="38100" dist="38100" dir="2700000" algn="tl">
                    <a:srgbClr val="000000">
                      <a:alpha val="43137"/>
                    </a:srgbClr>
                  </a:outerShdw>
                </a:effectLst>
                <a:latin typeface="+mn-ea"/>
                <a:cs typeface="Times New Roman" pitchFamily="18" charset="0"/>
              </a:rPr>
              <a:t>}</a:t>
            </a:r>
          </a:p>
        </p:txBody>
      </p:sp>
      <p:sp>
        <p:nvSpPr>
          <p:cNvPr id="5" name="Rectangle 77"/>
          <p:cNvSpPr>
            <a:spLocks noChangeArrowheads="1"/>
          </p:cNvSpPr>
          <p:nvPr/>
        </p:nvSpPr>
        <p:spPr bwMode="auto">
          <a:xfrm>
            <a:off x="1025000" y="1052500"/>
            <a:ext cx="7788800" cy="8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400" dirty="0">
                <a:solidFill>
                  <a:srgbClr val="000000"/>
                </a:solidFill>
                <a:ea typeface="宋体" panose="02010600030101010101" pitchFamily="2" charset="-122"/>
              </a:rPr>
              <a:t> 以下程序中，类</a:t>
            </a:r>
            <a:r>
              <a:rPr lang="en-US" altLang="zh-CN" sz="2400" dirty="0">
                <a:solidFill>
                  <a:srgbClr val="000000"/>
                </a:solidFill>
                <a:ea typeface="宋体" panose="02010600030101010101" pitchFamily="2" charset="-122"/>
              </a:rPr>
              <a:t>stack</a:t>
            </a:r>
            <a:r>
              <a:rPr lang="zh-CN" altLang="en-US" sz="2400" dirty="0">
                <a:solidFill>
                  <a:srgbClr val="000000"/>
                </a:solidFill>
                <a:ea typeface="宋体" panose="02010600030101010101" pitchFamily="2" charset="-122"/>
              </a:rPr>
              <a:t>的成员函数</a:t>
            </a:r>
            <a:r>
              <a:rPr lang="en-US" altLang="zh-CN" sz="2400" dirty="0" err="1">
                <a:solidFill>
                  <a:srgbClr val="000000"/>
                </a:solidFill>
                <a:ea typeface="宋体" panose="02010600030101010101" pitchFamily="2" charset="-122"/>
              </a:rPr>
              <a:t>GetCount</a:t>
            </a:r>
            <a:r>
              <a:rPr lang="zh-CN" altLang="en-US" sz="2400" dirty="0">
                <a:solidFill>
                  <a:srgbClr val="000000"/>
                </a:solidFill>
                <a:ea typeface="宋体" panose="02010600030101010101" pitchFamily="2" charset="-122"/>
              </a:rPr>
              <a:t>仅用于返回元素个数，假设</a:t>
            </a:r>
            <a:r>
              <a:rPr lang="en-US" altLang="zh-CN" sz="2400" dirty="0" err="1">
                <a:solidFill>
                  <a:srgbClr val="000000"/>
                </a:solidFill>
                <a:ea typeface="宋体" panose="02010600030101010101" pitchFamily="2" charset="-122"/>
              </a:rPr>
              <a:t>GetCount</a:t>
            </a:r>
            <a:r>
              <a:rPr lang="zh-CN" altLang="en-US" sz="2400" dirty="0">
                <a:solidFill>
                  <a:srgbClr val="000000"/>
                </a:solidFill>
                <a:ea typeface="宋体" panose="02010600030101010101" pitchFamily="2" charset="-122"/>
              </a:rPr>
              <a:t>为</a:t>
            </a:r>
            <a:r>
              <a:rPr lang="en-US" altLang="zh-CN" sz="2400" dirty="0">
                <a:solidFill>
                  <a:srgbClr val="000000"/>
                </a:solidFill>
                <a:ea typeface="宋体" panose="02010600030101010101" pitchFamily="2" charset="-122"/>
              </a:rPr>
              <a:t>const</a:t>
            </a:r>
            <a:r>
              <a:rPr lang="zh-CN" altLang="en-US" sz="2400" dirty="0">
                <a:solidFill>
                  <a:srgbClr val="000000"/>
                </a:solidFill>
                <a:ea typeface="宋体" panose="02010600030101010101" pitchFamily="2" charset="-122"/>
              </a:rPr>
              <a:t>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684000" y="-6798"/>
            <a:ext cx="8832329" cy="844246"/>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使用场合</a:t>
            </a:r>
          </a:p>
        </p:txBody>
      </p:sp>
      <p:sp>
        <p:nvSpPr>
          <p:cNvPr id="10" name="Rectangle 77"/>
          <p:cNvSpPr>
            <a:spLocks noChangeArrowheads="1"/>
          </p:cNvSpPr>
          <p:nvPr/>
        </p:nvSpPr>
        <p:spPr bwMode="auto">
          <a:xfrm>
            <a:off x="1116000" y="1044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什么要使用</a:t>
            </a:r>
            <a:r>
              <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成员？</a:t>
            </a:r>
          </a:p>
        </p:txBody>
      </p:sp>
      <p:sp>
        <p:nvSpPr>
          <p:cNvPr id="11" name="Rectangle 77"/>
          <p:cNvSpPr>
            <a:spLocks noChangeArrowheads="1"/>
          </p:cNvSpPr>
          <p:nvPr/>
        </p:nvSpPr>
        <p:spPr bwMode="auto">
          <a:xfrm>
            <a:off x="1075800" y="1548000"/>
            <a:ext cx="7400679"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如果一个类中，某些</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数据成员的值不允许改变</a:t>
            </a:r>
            <a:r>
              <a:rPr lang="zh-CN" altLang="en-US" sz="2400" dirty="0">
                <a:solidFill>
                  <a:srgbClr val="000000"/>
                </a:solidFill>
                <a:ea typeface="宋体" panose="02010600030101010101" pitchFamily="2" charset="-122"/>
              </a:rPr>
              <a:t>，可将它们声明为</a:t>
            </a:r>
            <a:r>
              <a:rPr lang="en-US" altLang="zh-CN" sz="2400" dirty="0">
                <a:solidFill>
                  <a:srgbClr val="000000"/>
                </a:solidFill>
                <a:ea typeface="宋体" panose="02010600030101010101" pitchFamily="2" charset="-122"/>
              </a:rPr>
              <a:t>const</a:t>
            </a:r>
            <a:r>
              <a:rPr lang="zh-CN" altLang="en-US" sz="2400" dirty="0">
                <a:solidFill>
                  <a:srgbClr val="000000"/>
                </a:solidFill>
                <a:ea typeface="宋体" panose="02010600030101010101" pitchFamily="2" charset="-122"/>
              </a:rPr>
              <a:t>；</a:t>
            </a:r>
            <a:endParaRPr lang="en-US" altLang="zh-CN" sz="24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任何</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不会修改数据成员的函数</a:t>
            </a:r>
            <a:r>
              <a:rPr lang="zh-CN" altLang="en-US" sz="2400" dirty="0">
                <a:solidFill>
                  <a:srgbClr val="000000"/>
                </a:solidFill>
                <a:ea typeface="宋体" panose="02010600030101010101" pitchFamily="2" charset="-122"/>
              </a:rPr>
              <a:t>都应该声明为   </a:t>
            </a:r>
            <a:endParaRPr lang="en-US" altLang="zh-CN" sz="2400" dirty="0">
              <a:solidFill>
                <a:srgbClr val="000000"/>
              </a:solidFill>
              <a:ea typeface="宋体" panose="02010600030101010101" pitchFamily="2" charset="-122"/>
            </a:endParaRPr>
          </a:p>
          <a:p>
            <a:pPr lvl="1">
              <a:lnSpc>
                <a:spcPct val="110000"/>
              </a:lnSpc>
              <a:spcBef>
                <a:spcPct val="0"/>
              </a:spcBef>
              <a:buSzTx/>
              <a:buNone/>
            </a:pPr>
            <a:r>
              <a:rPr lang="en-US" altLang="zh-CN" sz="2400" dirty="0">
                <a:solidFill>
                  <a:srgbClr val="000000"/>
                </a:solidFill>
                <a:ea typeface="宋体" panose="02010600030101010101" pitchFamily="2" charset="-122"/>
              </a:rPr>
              <a:t>     const</a:t>
            </a:r>
            <a:r>
              <a:rPr lang="zh-CN" altLang="en-US" sz="2400" dirty="0">
                <a:solidFill>
                  <a:srgbClr val="000000"/>
                </a:solidFill>
                <a:ea typeface="宋体" panose="02010600030101010101" pitchFamily="2" charset="-122"/>
              </a:rPr>
              <a:t>类型。</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如果在编写</a:t>
            </a:r>
            <a:r>
              <a:rPr lang="en-US" altLang="zh-CN" sz="2400" dirty="0">
                <a:solidFill>
                  <a:srgbClr val="000000"/>
                </a:solidFill>
                <a:ea typeface="宋体" panose="02010600030101010101" pitchFamily="2" charset="-122"/>
              </a:rPr>
              <a:t>const</a:t>
            </a:r>
            <a:r>
              <a:rPr lang="zh-CN" altLang="en-US" sz="2400" dirty="0">
                <a:solidFill>
                  <a:srgbClr val="000000"/>
                </a:solidFill>
                <a:ea typeface="宋体" panose="02010600030101010101" pitchFamily="2" charset="-122"/>
              </a:rPr>
              <a:t>成员函数时，不慎修改了数据 </a:t>
            </a:r>
            <a:endParaRPr lang="en-US" altLang="zh-CN" sz="2400" dirty="0">
              <a:solidFill>
                <a:srgbClr val="000000"/>
              </a:solidFill>
              <a:ea typeface="宋体" panose="02010600030101010101" pitchFamily="2" charset="-122"/>
            </a:endParaRPr>
          </a:p>
          <a:p>
            <a:pPr lvl="1">
              <a:lnSpc>
                <a:spcPct val="110000"/>
              </a:lnSpc>
              <a:spcBef>
                <a:spcPct val="0"/>
              </a:spcBef>
              <a:buSzTx/>
              <a:buNone/>
            </a:pPr>
            <a:r>
              <a:rPr lang="en-US" altLang="zh-CN" sz="2400" dirty="0">
                <a:solidFill>
                  <a:srgbClr val="000000"/>
                </a:solidFill>
                <a:ea typeface="宋体" panose="02010600030101010101" pitchFamily="2" charset="-122"/>
              </a:rPr>
              <a:t>     </a:t>
            </a:r>
            <a:r>
              <a:rPr lang="zh-CN" altLang="en-US" sz="2400" dirty="0">
                <a:solidFill>
                  <a:srgbClr val="000000"/>
                </a:solidFill>
                <a:ea typeface="宋体" panose="02010600030101010101" pitchFamily="2" charset="-122"/>
              </a:rPr>
              <a:t>成员，或者调用了其它非</a:t>
            </a:r>
            <a:r>
              <a:rPr lang="en-US" altLang="zh-CN" sz="2400" dirty="0">
                <a:solidFill>
                  <a:srgbClr val="000000"/>
                </a:solidFill>
                <a:ea typeface="宋体" panose="02010600030101010101" pitchFamily="2" charset="-122"/>
              </a:rPr>
              <a:t>const</a:t>
            </a:r>
            <a:r>
              <a:rPr lang="zh-CN" altLang="en-US" sz="2400" dirty="0">
                <a:solidFill>
                  <a:srgbClr val="000000"/>
                </a:solidFill>
                <a:ea typeface="宋体" panose="02010600030101010101" pitchFamily="2" charset="-122"/>
              </a:rPr>
              <a:t>成员函数，编译</a:t>
            </a:r>
            <a:endParaRPr lang="en-US" altLang="zh-CN" sz="2400" dirty="0">
              <a:solidFill>
                <a:srgbClr val="000000"/>
              </a:solidFill>
              <a:ea typeface="宋体" panose="02010600030101010101" pitchFamily="2" charset="-122"/>
            </a:endParaRPr>
          </a:p>
          <a:p>
            <a:pPr lvl="1">
              <a:lnSpc>
                <a:spcPct val="110000"/>
              </a:lnSpc>
              <a:spcBef>
                <a:spcPct val="0"/>
              </a:spcBef>
              <a:buSzTx/>
              <a:buNone/>
            </a:pPr>
            <a:r>
              <a:rPr lang="en-US" altLang="zh-CN" sz="2400" dirty="0">
                <a:solidFill>
                  <a:srgbClr val="000000"/>
                </a:solidFill>
                <a:ea typeface="宋体" panose="02010600030101010101" pitchFamily="2" charset="-122"/>
              </a:rPr>
              <a:t>     </a:t>
            </a:r>
            <a:r>
              <a:rPr lang="zh-CN" altLang="en-US" sz="2400" dirty="0">
                <a:solidFill>
                  <a:srgbClr val="000000"/>
                </a:solidFill>
                <a:ea typeface="宋体" panose="02010600030101010101" pitchFamily="2" charset="-122"/>
              </a:rPr>
              <a:t>器将指出错误，这无疑会</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提高程序的健壮性</a:t>
            </a:r>
            <a:r>
              <a:rPr lang="zh-CN" altLang="en-US" sz="24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16000" y="4572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rPr>
              <a:t>const</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成员的其他注意事项</a:t>
            </a:r>
          </a:p>
        </p:txBody>
      </p:sp>
      <p:sp>
        <p:nvSpPr>
          <p:cNvPr id="14" name="Rectangle 77"/>
          <p:cNvSpPr>
            <a:spLocks noChangeArrowheads="1"/>
          </p:cNvSpPr>
          <p:nvPr/>
        </p:nvSpPr>
        <p:spPr bwMode="auto">
          <a:xfrm>
            <a:off x="1044000" y="5076000"/>
            <a:ext cx="740067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000000"/>
                </a:solidFill>
                <a:ea typeface="宋体" panose="02010600030101010101" pitchFamily="2" charset="-122"/>
              </a:rPr>
              <a:t>可以用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非</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const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重载</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将构造函数和析构函数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定义为</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如果定义了一个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常对象</a:t>
            </a:r>
            <a:r>
              <a:rPr lang="zh-CN" altLang="en-US" sz="2400" dirty="0">
                <a:solidFill>
                  <a:srgbClr val="000000"/>
                </a:solidFill>
                <a:ea typeface="宋体" panose="02010600030101010101" pitchFamily="2" charset="-122"/>
              </a:rPr>
              <a:t>，则</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只能</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调用它的</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const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000000"/>
                </a:solidFill>
                <a:ea typeface="宋体" panose="02010600030101010101" pitchFamily="2" charset="-122"/>
              </a:rPr>
              <a:t>，而</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调用它的非</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const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000000"/>
                </a:solidFill>
                <a:ea typeface="宋体" panose="02010600030101010101" pitchFamily="2" charset="-122"/>
              </a:rPr>
              <a:t>。</a:t>
            </a:r>
            <a:endParaRPr lang="en-US" altLang="zh-CN" sz="24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endParaRPr lang="en-US" altLang="zh-CN" sz="2400"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044000"/>
            <a:ext cx="74967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类的作用域一般指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在类的声明中用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一对花括号</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括起来的部分</a:t>
            </a:r>
            <a:r>
              <a:rPr lang="zh-CN" altLang="en-US" sz="2800" dirty="0">
                <a:solidFill>
                  <a:srgbClr val="000000"/>
                </a:solidFill>
                <a:ea typeface="宋体" panose="02010600030101010101" pitchFamily="2" charset="-122"/>
              </a:rPr>
              <a:t>。</a:t>
            </a:r>
          </a:p>
        </p:txBody>
      </p:sp>
      <p:sp>
        <p:nvSpPr>
          <p:cNvPr id="23" name="Rectangle 77"/>
          <p:cNvSpPr>
            <a:spLocks noChangeArrowheads="1"/>
          </p:cNvSpPr>
          <p:nvPr/>
        </p:nvSpPr>
        <p:spPr bwMode="auto">
          <a:xfrm>
            <a:off x="1116000" y="2160000"/>
            <a:ext cx="76491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在类作用域外，类成员只能通过</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或</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指向对象的指针</a:t>
            </a:r>
            <a:r>
              <a:rPr lang="zh-CN" altLang="en-US" sz="2800" dirty="0">
                <a:solidFill>
                  <a:srgbClr val="000000"/>
                </a:solidFill>
                <a:ea typeface="宋体" panose="02010600030101010101" pitchFamily="2" charset="-122"/>
              </a:rPr>
              <a:t>分别使用成员访问符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或</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-&gt; </a:t>
            </a:r>
            <a:r>
              <a:rPr lang="zh-CN" altLang="en-US" sz="2800" dirty="0">
                <a:solidFill>
                  <a:srgbClr val="000000"/>
                </a:solidFill>
                <a:ea typeface="宋体" panose="02010600030101010101" pitchFamily="2" charset="-122"/>
              </a:rPr>
              <a:t>来访问。</a:t>
            </a:r>
          </a:p>
        </p:txBody>
      </p:sp>
      <p:sp>
        <p:nvSpPr>
          <p:cNvPr id="8" name="object 2"/>
          <p:cNvSpPr txBox="1">
            <a:spLocks noGrp="1"/>
          </p:cNvSpPr>
          <p:nvPr>
            <p:ph type="title"/>
          </p:nvPr>
        </p:nvSpPr>
        <p:spPr>
          <a:xfrm>
            <a:off x="1077701" y="0"/>
            <a:ext cx="4523000" cy="826805"/>
          </a:xfrm>
          <a:prstGeom prst="rect">
            <a:avLst/>
          </a:prstGeom>
        </p:spPr>
        <p:txBody>
          <a:bodyPr vert="horz" wrap="square" lIns="0" tIns="270169" rIns="0" bIns="0" rtlCol="0">
            <a:spAutoFit/>
          </a:bodyPr>
          <a:lstStyle/>
          <a:p>
            <a:r>
              <a:rPr lang="zh-CN" altLang="en-US" sz="3600" dirty="0">
                <a:latin typeface="宋体" panose="02010600030101010101" pitchFamily="2" charset="-122"/>
                <a:ea typeface="宋体" panose="02010600030101010101" pitchFamily="2" charset="-122"/>
              </a:rPr>
              <a:t>八、类的作用域</a:t>
            </a:r>
            <a:endParaRPr lang="en-US" altLang="zh-CN" sz="3600" dirty="0">
              <a:latin typeface="宋体" panose="02010600030101010101" pitchFamily="2" charset="-122"/>
              <a:ea typeface="宋体" panose="02010600030101010101" pitchFamily="2" charset="-122"/>
            </a:endParaRPr>
          </a:p>
        </p:txBody>
      </p:sp>
      <p:sp>
        <p:nvSpPr>
          <p:cNvPr id="9" name="AutoShape 52"/>
          <p:cNvSpPr>
            <a:spLocks noChangeArrowheads="1"/>
          </p:cNvSpPr>
          <p:nvPr/>
        </p:nvSpPr>
        <p:spPr bwMode="gray">
          <a:xfrm>
            <a:off x="1224000" y="3276000"/>
            <a:ext cx="7293300" cy="3045287"/>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public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x;</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void f(){</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int k=x</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正确</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k=x;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错误，超出了类作用域</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x;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正确，与类中的</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x</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属于不同的范围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7"/>
          <p:cNvSpPr>
            <a:spLocks noChangeArrowheads="1"/>
          </p:cNvSpPr>
          <p:nvPr/>
        </p:nvSpPr>
        <p:spPr bwMode="auto">
          <a:xfrm>
            <a:off x="1116000" y="10848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一般来说，类成员都具有类作用域。</a:t>
            </a:r>
          </a:p>
        </p:txBody>
      </p:sp>
      <p:sp>
        <p:nvSpPr>
          <p:cNvPr id="6" name="Rectangle 77"/>
          <p:cNvSpPr>
            <a:spLocks noChangeArrowheads="1"/>
          </p:cNvSpPr>
          <p:nvPr/>
        </p:nvSpPr>
        <p:spPr bwMode="auto">
          <a:xfrm>
            <a:off x="1116000" y="1669000"/>
            <a:ext cx="7400679"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下面给出类成员具有类作用域的一般条件，  </a:t>
            </a:r>
            <a:endParaRPr lang="en-US" altLang="zh-CN" sz="2800" dirty="0">
              <a:solidFill>
                <a:srgbClr val="000000"/>
              </a:solidFill>
              <a:ea typeface="宋体" panose="02010600030101010101" pitchFamily="2" charset="-122"/>
            </a:endParaRPr>
          </a:p>
          <a:p>
            <a:pPr>
              <a:lnSpc>
                <a:spcPct val="110000"/>
              </a:lnSpc>
              <a:spcBef>
                <a:spcPct val="0"/>
              </a:spcBef>
              <a:buSzTx/>
              <a:buNone/>
            </a:pP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假设</a:t>
            </a:r>
            <a:r>
              <a:rPr lang="en-US" altLang="zh-CN" sz="2800" dirty="0">
                <a:solidFill>
                  <a:srgbClr val="000000"/>
                </a:solidFill>
                <a:ea typeface="宋体" panose="02010600030101010101" pitchFamily="2" charset="-122"/>
              </a:rPr>
              <a:t>M</a:t>
            </a:r>
            <a:r>
              <a:rPr lang="zh-CN" altLang="en-US" sz="2800" dirty="0">
                <a:solidFill>
                  <a:srgbClr val="000000"/>
                </a:solidFill>
                <a:ea typeface="宋体" panose="02010600030101010101" pitchFamily="2" charset="-122"/>
              </a:rPr>
              <a:t>是类</a:t>
            </a:r>
            <a:r>
              <a:rPr lang="en-US" altLang="zh-CN" sz="2800" dirty="0">
                <a:solidFill>
                  <a:srgbClr val="000000"/>
                </a:solidFill>
                <a:ea typeface="宋体" panose="02010600030101010101" pitchFamily="2" charset="-122"/>
              </a:rPr>
              <a:t>A</a:t>
            </a:r>
            <a:r>
              <a:rPr lang="zh-CN" altLang="en-US" sz="2800" dirty="0">
                <a:solidFill>
                  <a:srgbClr val="000000"/>
                </a:solidFill>
                <a:ea typeface="宋体" panose="02010600030101010101" pitchFamily="2" charset="-122"/>
              </a:rPr>
              <a:t>的一个成员：</a:t>
            </a:r>
          </a:p>
        </p:txBody>
      </p:sp>
      <p:sp>
        <p:nvSpPr>
          <p:cNvPr id="10" name="AutoShape 52"/>
          <p:cNvSpPr>
            <a:spLocks noChangeArrowheads="1"/>
          </p:cNvSpPr>
          <p:nvPr/>
        </p:nvSpPr>
        <p:spPr bwMode="gray">
          <a:xfrm>
            <a:off x="1850700" y="2736000"/>
            <a:ext cx="3305500" cy="6476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class A{ …M….}</a:t>
            </a:r>
            <a:endPar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1" name="Rectangle 77"/>
          <p:cNvSpPr>
            <a:spLocks noChangeArrowheads="1"/>
          </p:cNvSpPr>
          <p:nvPr/>
        </p:nvSpPr>
        <p:spPr bwMode="auto">
          <a:xfrm>
            <a:off x="864000" y="3600000"/>
            <a:ext cx="76491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出现在类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的某个成员函数中</a:t>
            </a:r>
            <a:r>
              <a:rPr lang="zh-CN" altLang="en-US" sz="2400" dirty="0">
                <a:solidFill>
                  <a:srgbClr val="000000"/>
                </a:solidFill>
                <a:ea typeface="宋体" panose="02010600030101010101" pitchFamily="2" charset="-122"/>
              </a:rPr>
              <a:t>，且在该成员函数内没有声明同名的标识符；</a:t>
            </a:r>
          </a:p>
        </p:txBody>
      </p:sp>
      <p:sp>
        <p:nvSpPr>
          <p:cNvPr id="13" name="Rectangle 77"/>
          <p:cNvSpPr>
            <a:spLocks noChangeArrowheads="1"/>
          </p:cNvSpPr>
          <p:nvPr/>
        </p:nvSpPr>
        <p:spPr bwMode="auto">
          <a:xfrm>
            <a:off x="864000" y="4464000"/>
            <a:ext cx="75311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出现在</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a.M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或</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表达式中</a:t>
            </a:r>
            <a:r>
              <a:rPr lang="zh-CN" altLang="en-US" sz="2400" dirty="0">
                <a:solidFill>
                  <a:srgbClr val="000000"/>
                </a:solidFill>
                <a:ea typeface="宋体" panose="02010600030101010101" pitchFamily="2" charset="-122"/>
              </a:rPr>
              <a:t>，其中</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是类的一个对象；</a:t>
            </a:r>
          </a:p>
        </p:txBody>
      </p:sp>
      <p:sp>
        <p:nvSpPr>
          <p:cNvPr id="14" name="Rectangle 77"/>
          <p:cNvSpPr>
            <a:spLocks noChangeArrowheads="1"/>
          </p:cNvSpPr>
          <p:nvPr/>
        </p:nvSpPr>
        <p:spPr bwMode="auto">
          <a:xfrm>
            <a:off x="864000" y="5328000"/>
            <a:ext cx="76237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出现在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p-&gt;M</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这样的表达式中</a:t>
            </a:r>
            <a:r>
              <a:rPr lang="zh-CN" altLang="en-US" sz="2400" dirty="0">
                <a:solidFill>
                  <a:srgbClr val="000000"/>
                </a:solidFill>
                <a:ea typeface="宋体" panose="02010600030101010101" pitchFamily="2" charset="-122"/>
              </a:rPr>
              <a:t>，其中</a:t>
            </a:r>
            <a:r>
              <a:rPr lang="en-US" altLang="zh-CN" sz="2400" dirty="0">
                <a:solidFill>
                  <a:srgbClr val="000000"/>
                </a:solidFill>
                <a:ea typeface="宋体" panose="02010600030101010101" pitchFamily="2" charset="-122"/>
              </a:rPr>
              <a:t>p</a:t>
            </a:r>
            <a:r>
              <a:rPr lang="zh-CN" altLang="en-US" sz="2400" dirty="0">
                <a:solidFill>
                  <a:srgbClr val="000000"/>
                </a:solidFill>
                <a:ea typeface="宋体" panose="02010600030101010101" pitchFamily="2" charset="-122"/>
              </a:rPr>
              <a:t>是指向类</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的一个对象的指针。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0" grpId="0" animBg="1"/>
      <p:bldP spid="11" grpId="0"/>
      <p:bldP spid="13" grpId="0"/>
      <p:bldP spid="1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2049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对象的生存期指的是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创建</a:t>
            </a:r>
            <a:r>
              <a:rPr lang="zh-CN" altLang="en-US" sz="2800" dirty="0">
                <a:solidFill>
                  <a:srgbClr val="000000"/>
                </a:solidFill>
                <a:ea typeface="宋体" panose="02010600030101010101" pitchFamily="2" charset="-122"/>
              </a:rPr>
              <a:t>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终止</a:t>
            </a:r>
            <a:r>
              <a:rPr lang="zh-CN" altLang="en-US" sz="2800" dirty="0">
                <a:solidFill>
                  <a:srgbClr val="000000"/>
                </a:solidFill>
                <a:ea typeface="宋体" panose="02010600030101010101" pitchFamily="2" charset="-122"/>
              </a:rPr>
              <a:t>的这段时间。</a:t>
            </a:r>
          </a:p>
        </p:txBody>
      </p:sp>
      <p:sp>
        <p:nvSpPr>
          <p:cNvPr id="23" name="Rectangle 77"/>
          <p:cNvSpPr>
            <a:spLocks noChangeArrowheads="1"/>
          </p:cNvSpPr>
          <p:nvPr/>
        </p:nvSpPr>
        <p:spPr bwMode="auto">
          <a:xfrm>
            <a:off x="1116000" y="2340000"/>
            <a:ext cx="75581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对象的生存期概念与变量生存期概念一样，由对象声明决定。其中各个数据成员的生存期由对象生存期决定，对象存在时它就存在，对象被撤消时它就被撤消。</a:t>
            </a:r>
          </a:p>
        </p:txBody>
      </p:sp>
      <p:sp>
        <p:nvSpPr>
          <p:cNvPr id="8" name="object 2"/>
          <p:cNvSpPr txBox="1">
            <a:spLocks noGrp="1"/>
          </p:cNvSpPr>
          <p:nvPr>
            <p:ph type="title"/>
          </p:nvPr>
        </p:nvSpPr>
        <p:spPr>
          <a:xfrm>
            <a:off x="1077701" y="0"/>
            <a:ext cx="4523000" cy="826805"/>
          </a:xfrm>
          <a:prstGeom prst="rect">
            <a:avLst/>
          </a:prstGeom>
        </p:spPr>
        <p:txBody>
          <a:bodyPr vert="horz" wrap="square" lIns="0" tIns="270169" rIns="0" bIns="0" rtlCol="0">
            <a:spAutoFit/>
          </a:bodyPr>
          <a:lstStyle/>
          <a:p>
            <a:r>
              <a:rPr lang="zh-CN" altLang="en-US" sz="3600" dirty="0">
                <a:latin typeface="宋体" panose="02010600030101010101" pitchFamily="2" charset="-122"/>
                <a:ea typeface="宋体" panose="02010600030101010101" pitchFamily="2" charset="-122"/>
              </a:rPr>
              <a:t>九、对象的生存期</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080000"/>
            <a:ext cx="75729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不同存储类型</a:t>
            </a:r>
            <a:r>
              <a:rPr lang="zh-CN" altLang="en-US" sz="2800" dirty="0">
                <a:solidFill>
                  <a:srgbClr val="000000"/>
                </a:solidFill>
                <a:ea typeface="宋体" panose="02010600030101010101" pitchFamily="2" charset="-122"/>
              </a:rPr>
              <a:t>的对象生存期也不同，按生存期的不同对象可分为如下三种：</a:t>
            </a:r>
          </a:p>
        </p:txBody>
      </p:sp>
      <p:sp>
        <p:nvSpPr>
          <p:cNvPr id="8" name="object 2"/>
          <p:cNvSpPr txBox="1">
            <a:spLocks noGrp="1"/>
          </p:cNvSpPr>
          <p:nvPr>
            <p:ph type="title"/>
          </p:nvPr>
        </p:nvSpPr>
        <p:spPr>
          <a:xfrm>
            <a:off x="1077700" y="0"/>
            <a:ext cx="6288299" cy="826805"/>
          </a:xfrm>
          <a:prstGeom prst="rect">
            <a:avLst/>
          </a:prstGeom>
        </p:spPr>
        <p:txBody>
          <a:bodyPr vert="horz" wrap="square" lIns="0" tIns="270169" rIns="0" bIns="0" rtlCol="0">
            <a:spAutoFit/>
          </a:bodyPr>
          <a:lstStyle/>
          <a:p>
            <a:r>
              <a:rPr lang="zh-CN" altLang="en-US" sz="3600" dirty="0">
                <a:ea typeface="宋体" charset="-122"/>
              </a:rPr>
              <a:t>不同存储类型的对象生存期</a:t>
            </a:r>
            <a:endParaRPr lang="en-US" altLang="zh-CN" sz="3600" dirty="0">
              <a:ea typeface="宋体" charset="-122"/>
            </a:endParaRPr>
          </a:p>
        </p:txBody>
      </p:sp>
      <p:sp>
        <p:nvSpPr>
          <p:cNvPr id="6" name="Rectangle 77"/>
          <p:cNvSpPr>
            <a:spLocks noChangeArrowheads="1"/>
          </p:cNvSpPr>
          <p:nvPr/>
        </p:nvSpPr>
        <p:spPr bwMode="auto">
          <a:xfrm>
            <a:off x="796400" y="2160000"/>
            <a:ext cx="77126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局部对象</a:t>
            </a:r>
            <a:r>
              <a:rPr lang="zh-CN" altLang="en-US" sz="2400" dirty="0">
                <a:solidFill>
                  <a:srgbClr val="000000"/>
                </a:solidFill>
                <a:ea typeface="宋体" panose="02010600030101010101" pitchFamily="2" charset="-122"/>
              </a:rPr>
              <a:t>：当对象</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被定义</a:t>
            </a:r>
            <a:r>
              <a:rPr lang="zh-CN" altLang="en-US" sz="2400" dirty="0">
                <a:solidFill>
                  <a:srgbClr val="000000"/>
                </a:solidFill>
                <a:ea typeface="宋体" panose="02010600030101010101" pitchFamily="2" charset="-122"/>
              </a:rPr>
              <a:t>时，该对象被</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创建</a:t>
            </a:r>
            <a:r>
              <a:rPr lang="zh-CN" altLang="en-US" sz="2400" dirty="0">
                <a:solidFill>
                  <a:srgbClr val="000000"/>
                </a:solidFill>
                <a:ea typeface="宋体" panose="02010600030101010101" pitchFamily="2" charset="-122"/>
              </a:rPr>
              <a:t>，当程序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退出定义该对象所在的函数体或程序块</a:t>
            </a:r>
            <a:r>
              <a:rPr lang="zh-CN" altLang="en-US" sz="2400" dirty="0">
                <a:solidFill>
                  <a:srgbClr val="000000"/>
                </a:solidFill>
                <a:ea typeface="宋体" panose="02010600030101010101" pitchFamily="2" charset="-122"/>
              </a:rPr>
              <a:t>时，</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释放</a:t>
            </a:r>
            <a:r>
              <a:rPr lang="zh-CN" altLang="en-US" sz="2400" dirty="0">
                <a:solidFill>
                  <a:srgbClr val="000000"/>
                </a:solidFill>
                <a:ea typeface="宋体" panose="02010600030101010101" pitchFamily="2" charset="-122"/>
              </a:rPr>
              <a:t>该对象，具有动态生存期。</a:t>
            </a:r>
          </a:p>
        </p:txBody>
      </p:sp>
      <p:sp>
        <p:nvSpPr>
          <p:cNvPr id="7" name="Rectangle 77"/>
          <p:cNvSpPr>
            <a:spLocks noChangeArrowheads="1"/>
          </p:cNvSpPr>
          <p:nvPr/>
        </p:nvSpPr>
        <p:spPr bwMode="auto">
          <a:xfrm>
            <a:off x="749300" y="3528000"/>
            <a:ext cx="7979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静态对象</a:t>
            </a:r>
            <a:r>
              <a:rPr lang="zh-CN" altLang="en-US" sz="2400" dirty="0">
                <a:solidFill>
                  <a:srgbClr val="000000"/>
                </a:solidFill>
                <a:ea typeface="宋体" panose="02010600030101010101" pitchFamily="2" charset="-122"/>
              </a:rPr>
              <a:t>：当程序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第一次执行所定义的静态对象</a:t>
            </a:r>
            <a:r>
              <a:rPr lang="zh-CN" altLang="en-US" sz="2400" dirty="0">
                <a:solidFill>
                  <a:srgbClr val="000000"/>
                </a:solidFill>
                <a:ea typeface="宋体" panose="02010600030101010101" pitchFamily="2" charset="-122"/>
              </a:rPr>
              <a:t>时，该对象被</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创建</a:t>
            </a:r>
            <a:r>
              <a:rPr lang="zh-CN" altLang="en-US" sz="2400" dirty="0">
                <a:solidFill>
                  <a:srgbClr val="000000"/>
                </a:solidFill>
                <a:ea typeface="宋体" panose="02010600030101010101" pitchFamily="2" charset="-122"/>
              </a:rPr>
              <a:t>，当</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程序结束</a:t>
            </a:r>
            <a:r>
              <a:rPr lang="zh-CN" altLang="en-US" sz="2400" dirty="0">
                <a:solidFill>
                  <a:srgbClr val="000000"/>
                </a:solidFill>
                <a:ea typeface="宋体" panose="02010600030101010101" pitchFamily="2" charset="-122"/>
              </a:rPr>
              <a:t>时，该对象被</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释放</a:t>
            </a:r>
            <a:r>
              <a:rPr lang="zh-CN" altLang="en-US" sz="2400" dirty="0">
                <a:solidFill>
                  <a:srgbClr val="000000"/>
                </a:solidFill>
                <a:ea typeface="宋体" panose="02010600030101010101" pitchFamily="2" charset="-122"/>
              </a:rPr>
              <a:t>。</a:t>
            </a:r>
          </a:p>
        </p:txBody>
      </p:sp>
      <p:sp>
        <p:nvSpPr>
          <p:cNvPr id="9" name="Rectangle 77"/>
          <p:cNvSpPr>
            <a:spLocks noChangeArrowheads="1"/>
          </p:cNvSpPr>
          <p:nvPr/>
        </p:nvSpPr>
        <p:spPr bwMode="auto">
          <a:xfrm>
            <a:off x="783700" y="4572000"/>
            <a:ext cx="76999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全局对象</a:t>
            </a:r>
            <a:r>
              <a:rPr lang="zh-CN" altLang="en-US" sz="2400" dirty="0">
                <a:solidFill>
                  <a:srgbClr val="000000"/>
                </a:solidFill>
                <a:ea typeface="宋体" panose="02010600030101010101" pitchFamily="2" charset="-122"/>
              </a:rPr>
              <a:t>：当</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程序开始</a:t>
            </a:r>
            <a:r>
              <a:rPr lang="zh-CN" altLang="en-US" sz="2400" dirty="0">
                <a:solidFill>
                  <a:srgbClr val="000000"/>
                </a:solidFill>
                <a:ea typeface="宋体" panose="02010600030101010101" pitchFamily="2" charset="-122"/>
              </a:rPr>
              <a:t>时，</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创建</a:t>
            </a:r>
            <a:r>
              <a:rPr lang="zh-CN" altLang="en-US" sz="2400" dirty="0">
                <a:solidFill>
                  <a:srgbClr val="000000"/>
                </a:solidFill>
                <a:ea typeface="宋体" panose="02010600030101010101" pitchFamily="2" charset="-122"/>
              </a:rPr>
              <a:t>该对象，当</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程序结束</a:t>
            </a:r>
            <a:r>
              <a:rPr lang="zh-CN" altLang="en-US" sz="2400" dirty="0">
                <a:solidFill>
                  <a:srgbClr val="000000"/>
                </a:solidFill>
                <a:ea typeface="宋体" panose="02010600030101010101" pitchFamily="2" charset="-122"/>
              </a:rPr>
              <a:t>时</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释放</a:t>
            </a:r>
            <a:r>
              <a:rPr lang="zh-CN" altLang="en-US" sz="2400" dirty="0">
                <a:solidFill>
                  <a:srgbClr val="000000"/>
                </a:solidFill>
                <a:ea typeface="宋体" panose="02010600030101010101" pitchFamily="2" charset="-122"/>
              </a:rPr>
              <a:t>该对象。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p:bldP spid="7" grpId="0"/>
      <p:bldP spid="9"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1141200" y="-1"/>
            <a:ext cx="8832329" cy="826805"/>
          </a:xfrm>
          <a:prstGeom prst="rect">
            <a:avLst/>
          </a:prstGeom>
        </p:spPr>
        <p:txBody>
          <a:bodyPr vert="horz" wrap="square" lIns="0" tIns="270169" rIns="0" bIns="0" rtlCol="0">
            <a:spAutoFit/>
          </a:bodyPr>
          <a:lstStyle/>
          <a:p>
            <a:endParaRPr lang="en-US" altLang="zh-CN" sz="3600" dirty="0">
              <a:ea typeface="宋体" charset="-122"/>
            </a:endParaRPr>
          </a:p>
        </p:txBody>
      </p:sp>
      <p:sp>
        <p:nvSpPr>
          <p:cNvPr id="5" name="AutoShape 52"/>
          <p:cNvSpPr>
            <a:spLocks noChangeArrowheads="1"/>
          </p:cNvSpPr>
          <p:nvPr/>
        </p:nvSpPr>
        <p:spPr bwMode="gray">
          <a:xfrm>
            <a:off x="1190300" y="1257301"/>
            <a:ext cx="4118300" cy="12572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class Cylinder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
        <p:nvSpPr>
          <p:cNvPr id="6" name="AutoShape 52"/>
          <p:cNvSpPr>
            <a:spLocks noChangeArrowheads="1"/>
          </p:cNvSpPr>
          <p:nvPr/>
        </p:nvSpPr>
        <p:spPr bwMode="gray">
          <a:xfrm>
            <a:off x="1139500" y="2641601"/>
            <a:ext cx="7534600" cy="40131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Cylinder  cylinder1</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//cylinder1</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为全局对象</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void fun()</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static Cylinder c3(1);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//c3</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为静态对象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endPar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main()</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Cylinder cylinder2;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//cylinder2</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为局部对象</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5814" cy="1015663"/>
          </a:xfrm>
          <a:prstGeom prst="rect">
            <a:avLst/>
          </a:prstGeom>
          <a:noFill/>
        </p:spPr>
        <p:txBody>
          <a:bodyPr wrap="none" rtlCol="0">
            <a:spAutoFit/>
          </a:bodyPr>
          <a:lstStyle/>
          <a:p>
            <a:r>
              <a:rPr lang="zh-CN" altLang="en-US" sz="6000" dirty="0">
                <a:latin typeface="宋体" pitchFamily="2" charset="-122"/>
                <a:ea typeface="宋体" pitchFamily="2" charset="-122"/>
              </a:rPr>
              <a:t>（五）</a:t>
            </a:r>
          </a:p>
        </p:txBody>
      </p:sp>
    </p:spTree>
    <p:extLst>
      <p:ext uri="{BB962C8B-B14F-4D97-AF65-F5344CB8AC3E}">
        <p14:creationId xmlns:p14="http://schemas.microsoft.com/office/powerpoint/2010/main" val="4607997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2" name="Rectangle 77"/>
          <p:cNvSpPr>
            <a:spLocks noChangeArrowheads="1"/>
          </p:cNvSpPr>
          <p:nvPr/>
        </p:nvSpPr>
        <p:spPr bwMode="auto">
          <a:xfrm>
            <a:off x="1116000" y="1116000"/>
            <a:ext cx="75073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1</a:t>
            </a:r>
            <a:r>
              <a:rPr lang="zh-CN" altLang="en-US" sz="2800" dirty="0">
                <a:solidFill>
                  <a:srgbClr val="000000"/>
                </a:solidFill>
                <a:ea typeface="宋体" panose="02010600030101010101" pitchFamily="2" charset="-122"/>
              </a:rPr>
              <a:t>、简单类和构造函数</a:t>
            </a:r>
          </a:p>
        </p:txBody>
      </p:sp>
      <p:sp>
        <p:nvSpPr>
          <p:cNvPr id="23" name="Rectangle 77"/>
          <p:cNvSpPr>
            <a:spLocks noChangeArrowheads="1"/>
          </p:cNvSpPr>
          <p:nvPr/>
        </p:nvSpPr>
        <p:spPr bwMode="auto">
          <a:xfrm>
            <a:off x="1116000" y="1728000"/>
            <a:ext cx="75581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2</a:t>
            </a:r>
            <a:r>
              <a:rPr lang="zh-CN" altLang="en-US" sz="2800" dirty="0">
                <a:solidFill>
                  <a:srgbClr val="000000"/>
                </a:solidFill>
                <a:ea typeface="宋体" panose="02010600030101010101" pitchFamily="2" charset="-122"/>
              </a:rPr>
              <a:t>、拷贝构造函数</a:t>
            </a:r>
          </a:p>
        </p:txBody>
      </p:sp>
      <p:sp>
        <p:nvSpPr>
          <p:cNvPr id="8" name="object 2"/>
          <p:cNvSpPr txBox="1">
            <a:spLocks noGrp="1"/>
          </p:cNvSpPr>
          <p:nvPr>
            <p:ph type="title"/>
          </p:nvPr>
        </p:nvSpPr>
        <p:spPr>
          <a:xfrm>
            <a:off x="1077701" y="0"/>
            <a:ext cx="4523000" cy="826805"/>
          </a:xfrm>
          <a:prstGeom prst="rect">
            <a:avLst/>
          </a:prstGeom>
        </p:spPr>
        <p:txBody>
          <a:bodyPr vert="horz" wrap="square" lIns="0" tIns="270169" rIns="0" bIns="0" rtlCol="0">
            <a:spAutoFit/>
          </a:bodyPr>
          <a:lstStyle/>
          <a:p>
            <a:r>
              <a:rPr lang="zh-CN" altLang="en-US" sz="3600" dirty="0">
                <a:ea typeface="宋体" charset="-122"/>
              </a:rPr>
              <a:t>十、类复习</a:t>
            </a:r>
            <a:endParaRPr lang="en-US" altLang="zh-CN" sz="3600" dirty="0">
              <a:ea typeface="宋体" charset="-122"/>
            </a:endParaRPr>
          </a:p>
        </p:txBody>
      </p:sp>
      <p:sp>
        <p:nvSpPr>
          <p:cNvPr id="6" name="Rectangle 77"/>
          <p:cNvSpPr>
            <a:spLocks noChangeArrowheads="1"/>
          </p:cNvSpPr>
          <p:nvPr/>
        </p:nvSpPr>
        <p:spPr bwMode="auto">
          <a:xfrm>
            <a:off x="1116000" y="2376000"/>
            <a:ext cx="75581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3</a:t>
            </a:r>
            <a:r>
              <a:rPr lang="zh-CN" altLang="en-US" sz="2800" dirty="0">
                <a:solidFill>
                  <a:srgbClr val="000000"/>
                </a:solidFill>
                <a:ea typeface="宋体" panose="02010600030101010101" pitchFamily="2" charset="-122"/>
              </a:rPr>
              <a:t>、析构函数</a:t>
            </a:r>
          </a:p>
        </p:txBody>
      </p:sp>
      <p:sp>
        <p:nvSpPr>
          <p:cNvPr id="7" name="Rectangle 77"/>
          <p:cNvSpPr>
            <a:spLocks noChangeArrowheads="1"/>
          </p:cNvSpPr>
          <p:nvPr/>
        </p:nvSpPr>
        <p:spPr bwMode="auto">
          <a:xfrm>
            <a:off x="1116000" y="3764900"/>
            <a:ext cx="7558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5</a:t>
            </a:r>
            <a:r>
              <a:rPr lang="zh-CN" altLang="en-US" sz="2800" dirty="0">
                <a:solidFill>
                  <a:srgbClr val="000000"/>
                </a:solidFill>
                <a:ea typeface="宋体" panose="02010600030101010101" pitchFamily="2" charset="-122"/>
              </a:rPr>
              <a:t>、复合类</a:t>
            </a:r>
          </a:p>
        </p:txBody>
      </p:sp>
      <p:sp>
        <p:nvSpPr>
          <p:cNvPr id="9" name="Rectangle 77"/>
          <p:cNvSpPr>
            <a:spLocks noChangeArrowheads="1"/>
          </p:cNvSpPr>
          <p:nvPr/>
        </p:nvSpPr>
        <p:spPr bwMode="auto">
          <a:xfrm>
            <a:off x="1116000" y="4484900"/>
            <a:ext cx="7558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6</a:t>
            </a:r>
            <a:r>
              <a:rPr lang="zh-CN" altLang="en-US" sz="2800" dirty="0">
                <a:solidFill>
                  <a:srgbClr val="000000"/>
                </a:solidFill>
                <a:ea typeface="宋体" panose="02010600030101010101" pitchFamily="2" charset="-122"/>
              </a:rPr>
              <a:t>、静态成员</a:t>
            </a:r>
          </a:p>
        </p:txBody>
      </p:sp>
      <p:sp>
        <p:nvSpPr>
          <p:cNvPr id="10" name="Rectangle 77"/>
          <p:cNvSpPr>
            <a:spLocks noChangeArrowheads="1"/>
          </p:cNvSpPr>
          <p:nvPr/>
        </p:nvSpPr>
        <p:spPr bwMode="auto">
          <a:xfrm>
            <a:off x="1116000" y="5168900"/>
            <a:ext cx="75581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7</a:t>
            </a:r>
            <a:r>
              <a:rPr lang="zh-CN" altLang="en-US" sz="2800" dirty="0">
                <a:solidFill>
                  <a:srgbClr val="000000"/>
                </a:solidFill>
                <a:ea typeface="宋体" panose="02010600030101010101" pitchFamily="2" charset="-122"/>
              </a:rPr>
              <a:t>、</a:t>
            </a:r>
            <a:r>
              <a:rPr lang="zh-CN" altLang="en-US" sz="2800">
                <a:solidFill>
                  <a:srgbClr val="000000"/>
                </a:solidFill>
                <a:ea typeface="宋体" panose="02010600030101010101" pitchFamily="2" charset="-122"/>
              </a:rPr>
              <a:t>友元</a:t>
            </a:r>
            <a:endParaRPr lang="zh-CN" altLang="en-US" sz="2800" dirty="0">
              <a:solidFill>
                <a:srgbClr val="000000"/>
              </a:solidFill>
              <a:ea typeface="宋体" panose="02010600030101010101" pitchFamily="2" charset="-122"/>
            </a:endParaRPr>
          </a:p>
        </p:txBody>
      </p:sp>
      <p:sp>
        <p:nvSpPr>
          <p:cNvPr id="11" name="Rectangle 77"/>
          <p:cNvSpPr>
            <a:spLocks noChangeArrowheads="1"/>
          </p:cNvSpPr>
          <p:nvPr/>
        </p:nvSpPr>
        <p:spPr bwMode="auto">
          <a:xfrm>
            <a:off x="1116000" y="5832000"/>
            <a:ext cx="7558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8</a:t>
            </a:r>
            <a:r>
              <a:rPr lang="zh-CN" altLang="en-US" sz="2800" dirty="0">
                <a:solidFill>
                  <a:srgbClr val="000000"/>
                </a:solidFill>
                <a:ea typeface="宋体" panose="02010600030101010101" pitchFamily="2" charset="-122"/>
              </a:rPr>
              <a:t>、链表</a:t>
            </a:r>
          </a:p>
        </p:txBody>
      </p:sp>
      <p:sp>
        <p:nvSpPr>
          <p:cNvPr id="12" name="Rectangle 77"/>
          <p:cNvSpPr>
            <a:spLocks noChangeArrowheads="1"/>
          </p:cNvSpPr>
          <p:nvPr/>
        </p:nvSpPr>
        <p:spPr bwMode="auto">
          <a:xfrm>
            <a:off x="1116000" y="3051200"/>
            <a:ext cx="75581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a:solidFill>
                  <a:srgbClr val="000000"/>
                </a:solidFill>
                <a:ea typeface="宋体" panose="02010600030101010101" pitchFamily="2" charset="-122"/>
              </a:rPr>
              <a:t>4</a:t>
            </a:r>
            <a:r>
              <a:rPr lang="zh-CN" altLang="en-US" sz="2800" dirty="0">
                <a:solidFill>
                  <a:srgbClr val="000000"/>
                </a:solidFill>
                <a:ea typeface="宋体" panose="02010600030101010101" pitchFamily="2" charset="-122"/>
              </a:rPr>
              <a:t>、对象数组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7" grpId="0"/>
      <p:bldP spid="9" grpId="0"/>
      <p:bldP spid="10" grpId="0"/>
      <p:bldP spid="11" grpId="0"/>
      <p:bldP spid="1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77701" y="914289"/>
            <a:ext cx="8278812" cy="1011237"/>
          </a:xfrm>
        </p:spPr>
        <p:txBody>
          <a:bodyPr/>
          <a:lstStyle/>
          <a:p>
            <a:r>
              <a:rPr lang="zh-CN" altLang="en-US" sz="2800" b="0" dirty="0"/>
              <a:t>练习</a:t>
            </a:r>
            <a:r>
              <a:rPr lang="en-US" altLang="zh-CN" sz="2800" b="0" dirty="0"/>
              <a:t>1</a:t>
            </a:r>
            <a:r>
              <a:rPr lang="zh-CN" altLang="en-US" sz="2800" b="0" dirty="0"/>
              <a:t>：简单类和构造函数</a:t>
            </a:r>
          </a:p>
        </p:txBody>
      </p:sp>
      <p:sp>
        <p:nvSpPr>
          <p:cNvPr id="5" name="Rectangle 77"/>
          <p:cNvSpPr>
            <a:spLocks noChangeArrowheads="1"/>
          </p:cNvSpPr>
          <p:nvPr/>
        </p:nvSpPr>
        <p:spPr bwMode="auto">
          <a:xfrm>
            <a:off x="1006402" y="1708981"/>
            <a:ext cx="7829367" cy="581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建立一个点的类</a:t>
            </a:r>
            <a:r>
              <a:rPr lang="en-US" altLang="zh-CN" sz="2400" dirty="0">
                <a:solidFill>
                  <a:schemeClr val="tx1"/>
                </a:solidFill>
                <a:ea typeface="宋体" panose="02010600030101010101" pitchFamily="2" charset="-122"/>
              </a:rPr>
              <a:t>Point</a:t>
            </a:r>
            <a:r>
              <a:rPr lang="zh-CN" altLang="en-US" sz="2400" dirty="0">
                <a:solidFill>
                  <a:schemeClr val="tx1"/>
                </a:solidFill>
                <a:ea typeface="宋体" panose="02010600030101010101" pitchFamily="2" charset="-122"/>
              </a:rPr>
              <a:t>，具体要求如下：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int  x</a:t>
            </a:r>
            <a:r>
              <a:rPr lang="zh-CN" altLang="en-US" sz="2400" dirty="0">
                <a:solidFill>
                  <a:schemeClr val="tx1"/>
                </a:solidFill>
                <a:ea typeface="宋体" panose="02010600030101010101" pitchFamily="2" charset="-122"/>
              </a:rPr>
              <a:t>：存放</a:t>
            </a:r>
            <a:r>
              <a:rPr lang="en-US" altLang="zh-CN" sz="2400" dirty="0">
                <a:solidFill>
                  <a:schemeClr val="tx1"/>
                </a:solidFill>
                <a:ea typeface="宋体" panose="02010600030101010101" pitchFamily="2" charset="-122"/>
              </a:rPr>
              <a:t>x</a:t>
            </a:r>
            <a:r>
              <a:rPr lang="zh-CN" altLang="en-US" sz="2400" dirty="0">
                <a:solidFill>
                  <a:schemeClr val="tx1"/>
                </a:solidFill>
                <a:ea typeface="宋体" panose="02010600030101010101" pitchFamily="2" charset="-122"/>
              </a:rPr>
              <a:t>坐标</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int  y</a:t>
            </a:r>
            <a:r>
              <a:rPr lang="zh-CN" altLang="en-US" sz="2400" dirty="0">
                <a:solidFill>
                  <a:schemeClr val="tx1"/>
                </a:solidFill>
                <a:ea typeface="宋体" panose="02010600030101010101" pitchFamily="2" charset="-122"/>
              </a:rPr>
              <a:t>：存放</a:t>
            </a:r>
            <a:r>
              <a:rPr lang="en-US" altLang="zh-CN" sz="2400" dirty="0">
                <a:solidFill>
                  <a:schemeClr val="tx1"/>
                </a:solidFill>
                <a:ea typeface="宋体" panose="02010600030101010101" pitchFamily="2" charset="-122"/>
              </a:rPr>
              <a:t>y</a:t>
            </a:r>
            <a:r>
              <a:rPr lang="zh-CN" altLang="en-US" sz="2400" dirty="0">
                <a:solidFill>
                  <a:schemeClr val="tx1"/>
                </a:solidFill>
                <a:ea typeface="宋体" panose="02010600030101010101" pitchFamily="2" charset="-122"/>
              </a:rPr>
              <a:t>坐标</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a:t>
            </a:r>
            <a:r>
              <a:rPr lang="zh-CN" altLang="en-US" sz="2400" dirty="0">
                <a:solidFill>
                  <a:schemeClr val="tx1"/>
                </a:solidFill>
                <a:ea typeface="宋体" panose="02010600030101010101" pitchFamily="2" charset="-122"/>
              </a:rPr>
              <a:t>：不带参数的构造函数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x,int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y)</a:t>
            </a:r>
            <a:r>
              <a:rPr lang="zh-CN" altLang="en-US" sz="2400" dirty="0">
                <a:solidFill>
                  <a:schemeClr val="tx1"/>
                </a:solidFill>
                <a:ea typeface="宋体" panose="02010600030101010101" pitchFamily="2" charset="-122"/>
              </a:rPr>
              <a:t>：带参数的构造函数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set(int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x,int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y)</a:t>
            </a:r>
            <a:r>
              <a:rPr lang="zh-CN" altLang="en-US" sz="2400" dirty="0">
                <a:solidFill>
                  <a:schemeClr val="tx1"/>
                </a:solidFill>
                <a:ea typeface="宋体" panose="02010600030101010101" pitchFamily="2" charset="-122"/>
              </a:rPr>
              <a:t>：给数据成员</a:t>
            </a:r>
            <a:r>
              <a:rPr lang="en-US" altLang="zh-CN" sz="2400" dirty="0" err="1">
                <a:solidFill>
                  <a:schemeClr val="tx1"/>
                </a:solidFill>
                <a:ea typeface="宋体" panose="02010600030101010101" pitchFamily="2" charset="-122"/>
              </a:rPr>
              <a:t>x,y</a:t>
            </a:r>
            <a:r>
              <a:rPr lang="zh-CN" altLang="en-US" sz="2400" dirty="0">
                <a:solidFill>
                  <a:schemeClr val="tx1"/>
                </a:solidFill>
                <a:ea typeface="宋体" panose="02010600030101010101" pitchFamily="2" charset="-122"/>
              </a:rPr>
              <a:t>赋值</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double distance(Point&amp; p)</a:t>
            </a:r>
            <a:r>
              <a:rPr lang="zh-CN" altLang="en-US" sz="2400" dirty="0">
                <a:solidFill>
                  <a:schemeClr val="tx1"/>
                </a:solidFill>
                <a:ea typeface="宋体" panose="02010600030101010101" pitchFamily="2" charset="-122"/>
              </a:rPr>
              <a:t>：求和点</a:t>
            </a:r>
            <a:r>
              <a:rPr lang="en-US" altLang="zh-CN" sz="2400" dirty="0">
                <a:solidFill>
                  <a:schemeClr val="tx1"/>
                </a:solidFill>
                <a:ea typeface="宋体" panose="02010600030101010101" pitchFamily="2" charset="-122"/>
              </a:rPr>
              <a:t>p</a:t>
            </a:r>
            <a:r>
              <a:rPr lang="zh-CN" altLang="en-US" sz="2400" dirty="0">
                <a:solidFill>
                  <a:schemeClr val="tx1"/>
                </a:solidFill>
                <a:ea typeface="宋体" panose="02010600030101010101" pitchFamily="2" charset="-122"/>
              </a:rPr>
              <a:t>之间的距离</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getx</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：返回数据成员</a:t>
            </a:r>
            <a:r>
              <a:rPr lang="en-US" altLang="zh-CN" sz="2400" dirty="0">
                <a:solidFill>
                  <a:schemeClr val="tx1"/>
                </a:solidFill>
                <a:ea typeface="宋体" panose="02010600030101010101" pitchFamily="2" charset="-122"/>
              </a:rPr>
              <a:t>x</a:t>
            </a:r>
            <a:r>
              <a:rPr lang="zh-CN" altLang="en-US" sz="2400" dirty="0">
                <a:solidFill>
                  <a:schemeClr val="tx1"/>
                </a:solidFill>
                <a:ea typeface="宋体" panose="02010600030101010101" pitchFamily="2" charset="-122"/>
              </a:rPr>
              <a:t>的值</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gety</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：返回数据成员</a:t>
            </a:r>
            <a:r>
              <a:rPr lang="en-US" altLang="zh-CN" sz="2400" dirty="0">
                <a:solidFill>
                  <a:schemeClr val="tx1"/>
                </a:solidFill>
                <a:ea typeface="宋体" panose="02010600030101010101" pitchFamily="2" charset="-122"/>
              </a:rPr>
              <a:t>y</a:t>
            </a:r>
            <a:r>
              <a:rPr lang="zh-CN" altLang="en-US" sz="2400" dirty="0">
                <a:solidFill>
                  <a:schemeClr val="tx1"/>
                </a:solidFill>
                <a:ea typeface="宋体" panose="02010600030101010101" pitchFamily="2" charset="-122"/>
              </a:rPr>
              <a:t>的值</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dirty="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19969905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0438"/>
            <a:ext cx="7443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公有</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endPar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一般是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000000"/>
                </a:solidFill>
                <a:ea typeface="宋体" panose="02010600030101010101" pitchFamily="2" charset="-122"/>
              </a:rPr>
              <a:t>，用于定义</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类的外部接口</a:t>
            </a:r>
            <a:r>
              <a:rPr lang="zh-CN" altLang="en-US" sz="2400" dirty="0">
                <a:solidFill>
                  <a:srgbClr val="000000"/>
                </a:solidFill>
                <a:ea typeface="宋体" panose="02010600030101010101" pitchFamily="2" charset="-122"/>
              </a:rPr>
              <a:t>，在程序中的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任何部分</a:t>
            </a:r>
            <a:r>
              <a:rPr lang="zh-CN" altLang="en-US" sz="2400" dirty="0">
                <a:solidFill>
                  <a:srgbClr val="000000"/>
                </a:solidFill>
                <a:ea typeface="宋体" panose="02010600030101010101" pitchFamily="2" charset="-122"/>
              </a:rPr>
              <a:t>都可以访问。</a:t>
            </a:r>
          </a:p>
        </p:txBody>
      </p:sp>
      <p:sp>
        <p:nvSpPr>
          <p:cNvPr id="10" name="Rectangle 9"/>
          <p:cNvSpPr txBox="1">
            <a:spLocks noChangeArrowheads="1"/>
          </p:cNvSpPr>
          <p:nvPr/>
        </p:nvSpPr>
        <p:spPr bwMode="auto">
          <a:xfrm>
            <a:off x="1080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类成员的访问权限控制 </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16000" y="3168000"/>
            <a:ext cx="73803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私有</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endPar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一般是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rgbClr val="000000"/>
                </a:solidFill>
                <a:ea typeface="宋体" panose="02010600030101010101" pitchFamily="2" charset="-122"/>
              </a:rPr>
              <a:t>，只能被</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类自身的成员函数</a:t>
            </a:r>
            <a:r>
              <a:rPr lang="zh-CN" altLang="en-US" sz="2400" dirty="0">
                <a:solidFill>
                  <a:srgbClr val="000000"/>
                </a:solidFill>
                <a:ea typeface="宋体" panose="02010600030101010101" pitchFamily="2" charset="-122"/>
              </a:rPr>
              <a:t>访问。</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类成员在默认情况下是私有的</a:t>
            </a:r>
            <a:r>
              <a:rPr lang="zh-CN" altLang="en-US" sz="24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77"/>
          <p:cNvSpPr>
            <a:spLocks noChangeArrowheads="1"/>
          </p:cNvSpPr>
          <p:nvPr/>
        </p:nvSpPr>
        <p:spPr bwMode="auto">
          <a:xfrm>
            <a:off x="1116000" y="4752000"/>
            <a:ext cx="74311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保护</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成员</a:t>
            </a:r>
            <a:endPar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可以被</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该类的成员函数</a:t>
            </a:r>
            <a:r>
              <a:rPr lang="zh-CN" altLang="en-US" sz="2400" dirty="0">
                <a:solidFill>
                  <a:srgbClr val="000000"/>
                </a:solidFill>
                <a:ea typeface="宋体" panose="02010600030101010101" pitchFamily="2" charset="-122"/>
              </a:rPr>
              <a:t>、以及</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该类的直接或间接子类的成员函数</a:t>
            </a:r>
            <a:r>
              <a:rPr lang="zh-CN" altLang="en-US" sz="2400" dirty="0">
                <a:solidFill>
                  <a:srgbClr val="000000"/>
                </a:solidFill>
                <a:ea typeface="宋体" panose="02010600030101010101" pitchFamily="2" charset="-122"/>
              </a:rPr>
              <a:t>所访问。</a:t>
            </a:r>
          </a:p>
        </p:txBody>
      </p:sp>
      <p:sp>
        <p:nvSpPr>
          <p:cNvPr id="9" name="AutoShape 103"/>
          <p:cNvSpPr>
            <a:spLocks noChangeArrowheads="1"/>
          </p:cNvSpPr>
          <p:nvPr/>
        </p:nvSpPr>
        <p:spPr bwMode="auto">
          <a:xfrm>
            <a:off x="5333586" y="736600"/>
            <a:ext cx="3810414" cy="1546086"/>
          </a:xfrm>
          <a:prstGeom prst="cloudCallout">
            <a:avLst>
              <a:gd name="adj1" fmla="val -51079"/>
              <a:gd name="adj2" fmla="val -83588"/>
            </a:avLst>
          </a:prstGeom>
          <a:noFill/>
          <a:ln w="38100">
            <a:solidFill>
              <a:srgbClr val="FF9900"/>
            </a:solidFill>
            <a:round/>
            <a:headEnd type="none" w="lg" len="lg"/>
            <a:tailEnd/>
          </a:ln>
        </p:spPr>
        <p:txBody>
          <a:bodyPr wrap="square">
            <a:spAutoFit/>
          </a:bodyPr>
          <a:lstStyle/>
          <a:p>
            <a:pPr algn="ctr" eaLnBrk="1" hangingPunct="1"/>
            <a:r>
              <a:rPr lang="zh-CN" altLang="en-US" sz="2000" dirty="0">
                <a:solidFill>
                  <a:srgbClr val="C00000"/>
                </a:solidFill>
                <a:latin typeface="黑体" pitchFamily="49" charset="-122"/>
                <a:ea typeface="黑体" pitchFamily="49" charset="-122"/>
              </a:rPr>
              <a:t>问题</a:t>
            </a:r>
            <a:r>
              <a:rPr lang="zh-CN" altLang="en-US" sz="2000" dirty="0">
                <a:latin typeface="黑体" pitchFamily="49" charset="-122"/>
                <a:ea typeface="黑体" pitchFamily="49" charset="-122"/>
              </a:rPr>
              <a:t>：其他类的对象</a:t>
            </a:r>
            <a:r>
              <a:rPr lang="zh-CN" altLang="en-US" sz="2000" dirty="0">
                <a:latin typeface="黑体" pitchFamily="49" charset="-122"/>
                <a:ea typeface="黑体" pitchFamily="49" charset="-122"/>
                <a:cs typeface="黑体"/>
              </a:rPr>
              <a:t>如何访问和修改该类的私有数据？</a:t>
            </a:r>
            <a:endParaRPr lang="zh-CN" altLang="en-US" sz="2000"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2" grpId="0"/>
      <p:bldP spid="9" grpId="0" animBg="1"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164411" y="930055"/>
            <a:ext cx="8278812" cy="1011237"/>
          </a:xfrm>
        </p:spPr>
        <p:txBody>
          <a:bodyPr/>
          <a:lstStyle/>
          <a:p>
            <a:r>
              <a:rPr lang="zh-CN" altLang="en-US" sz="2800" b="0" dirty="0"/>
              <a:t>练习</a:t>
            </a:r>
            <a:r>
              <a:rPr lang="en-US" altLang="zh-CN" sz="2800" b="0" dirty="0"/>
              <a:t>2</a:t>
            </a:r>
            <a:r>
              <a:rPr lang="zh-CN" altLang="en-US" sz="2800" b="0" dirty="0"/>
              <a:t>：拷贝构造函数</a:t>
            </a:r>
          </a:p>
        </p:txBody>
      </p:sp>
      <p:sp>
        <p:nvSpPr>
          <p:cNvPr id="5" name="Rectangle 77"/>
          <p:cNvSpPr>
            <a:spLocks noChangeArrowheads="1"/>
          </p:cNvSpPr>
          <p:nvPr/>
        </p:nvSpPr>
        <p:spPr bwMode="auto">
          <a:xfrm>
            <a:off x="1077701" y="1819340"/>
            <a:ext cx="7829367" cy="1344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在练习</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的基础上，增加一个拷贝构造函数：</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Point(Point&amp; p)</a:t>
            </a:r>
            <a:r>
              <a:rPr lang="zh-CN" altLang="en-US" sz="2400" dirty="0">
                <a:solidFill>
                  <a:schemeClr val="tx1"/>
                </a:solidFill>
                <a:ea typeface="宋体" panose="02010600030101010101" pitchFamily="2" charset="-122"/>
              </a:rPr>
              <a:t>：拷贝构造函数</a:t>
            </a:r>
            <a:endParaRPr lang="en-US" altLang="zh-CN" sz="2400" dirty="0">
              <a:solidFill>
                <a:schemeClr val="tx1"/>
              </a:solidFill>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2807382585"/>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132880" y="953702"/>
            <a:ext cx="8278812" cy="1011237"/>
          </a:xfrm>
        </p:spPr>
        <p:txBody>
          <a:bodyPr/>
          <a:lstStyle/>
          <a:p>
            <a:r>
              <a:rPr lang="zh-CN" altLang="en-US" sz="2800" b="0" dirty="0"/>
              <a:t>练习</a:t>
            </a:r>
            <a:r>
              <a:rPr lang="en-US" altLang="zh-CN" sz="2800" b="0" dirty="0"/>
              <a:t>3</a:t>
            </a:r>
            <a:r>
              <a:rPr lang="zh-CN" altLang="en-US" sz="2800" b="0" dirty="0"/>
              <a:t>：析构函数</a:t>
            </a:r>
          </a:p>
        </p:txBody>
      </p:sp>
      <p:sp>
        <p:nvSpPr>
          <p:cNvPr id="5" name="Rectangle 77"/>
          <p:cNvSpPr>
            <a:spLocks noChangeArrowheads="1"/>
          </p:cNvSpPr>
          <p:nvPr/>
        </p:nvSpPr>
        <p:spPr bwMode="auto">
          <a:xfrm>
            <a:off x="990637" y="1803574"/>
            <a:ext cx="7829367" cy="378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在练习</a:t>
            </a: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的基础上，增加一个数据成员，增加析构函数等，增加的部分如下：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char *name</a:t>
            </a:r>
            <a:r>
              <a:rPr lang="zh-CN" altLang="en-US" sz="2400" dirty="0">
                <a:solidFill>
                  <a:schemeClr val="tx1"/>
                </a:solidFill>
                <a:ea typeface="宋体" panose="02010600030101010101" pitchFamily="2" charset="-122"/>
              </a:rPr>
              <a:t>：存放点的名字</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a:t>
            </a:r>
            <a:r>
              <a:rPr lang="zh-CN" altLang="en-US" sz="2400" dirty="0">
                <a:solidFill>
                  <a:schemeClr val="tx1"/>
                </a:solidFill>
                <a:ea typeface="宋体" panose="02010600030101010101" pitchFamily="2" charset="-122"/>
              </a:rPr>
              <a:t>：析构函数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char*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getname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返回点的名字</a:t>
            </a:r>
            <a:endParaRPr lang="en-US" altLang="zh-CN" sz="2400" dirty="0">
              <a:solidFill>
                <a:schemeClr val="tx1"/>
              </a:solidFill>
              <a:ea typeface="宋体" panose="02010600030101010101" pitchFamily="2" charset="-122"/>
            </a:endParaRPr>
          </a:p>
          <a:p>
            <a:pPr>
              <a:lnSpc>
                <a:spcPct val="110000"/>
              </a:lnSpc>
              <a:spcBef>
                <a:spcPct val="0"/>
              </a:spcBef>
              <a:buSzTx/>
              <a:buNone/>
            </a:pP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其他相关函数均需要修改</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3460293411"/>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156528" y="922171"/>
            <a:ext cx="8278812" cy="1011237"/>
          </a:xfrm>
        </p:spPr>
        <p:txBody>
          <a:bodyPr/>
          <a:lstStyle/>
          <a:p>
            <a:r>
              <a:rPr lang="zh-CN" altLang="en-US" sz="2800" b="0" dirty="0"/>
              <a:t>练习</a:t>
            </a:r>
            <a:r>
              <a:rPr lang="en-US" altLang="zh-CN" sz="2800" b="0" dirty="0"/>
              <a:t>4</a:t>
            </a:r>
            <a:r>
              <a:rPr lang="zh-CN" altLang="en-US" sz="2800" b="0" dirty="0"/>
              <a:t>：对象数组</a:t>
            </a:r>
          </a:p>
        </p:txBody>
      </p:sp>
      <p:sp>
        <p:nvSpPr>
          <p:cNvPr id="5" name="Rectangle 77"/>
          <p:cNvSpPr>
            <a:spLocks noChangeArrowheads="1"/>
          </p:cNvSpPr>
          <p:nvPr/>
        </p:nvSpPr>
        <p:spPr bwMode="auto">
          <a:xfrm>
            <a:off x="935457" y="1747951"/>
            <a:ext cx="7829367" cy="215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在练习</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的基础上，</a:t>
            </a:r>
            <a:r>
              <a:rPr lang="en-US" altLang="zh-CN" sz="2400" dirty="0">
                <a:solidFill>
                  <a:schemeClr val="tx1"/>
                </a:solidFill>
                <a:ea typeface="宋体" panose="02010600030101010101" pitchFamily="2" charset="-122"/>
              </a:rPr>
              <a:t>main</a:t>
            </a:r>
            <a:r>
              <a:rPr lang="zh-CN" altLang="en-US" sz="2400" dirty="0">
                <a:solidFill>
                  <a:schemeClr val="tx1"/>
                </a:solidFill>
                <a:ea typeface="宋体" panose="02010600030101010101" pitchFamily="2" charset="-122"/>
              </a:rPr>
              <a:t>程序中建立点的对象数组，求出两点间的最大距离，并输出两点的信息以及这个最大距离。使用了两种方式建立对象数组：</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缺省构造函数</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+set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函数</a:t>
            </a:r>
            <a:r>
              <a:rPr lang="en-US" altLang="zh-CN" sz="2400" dirty="0">
                <a:solidFill>
                  <a:schemeClr val="tx1"/>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（指针）</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带参数构造函数（二级指针）</a:t>
            </a:r>
            <a:endParaRPr lang="en-US" altLang="zh-CN" sz="2400" dirty="0">
              <a:solidFill>
                <a:schemeClr val="tx1"/>
              </a:solidFill>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309772839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132881" y="977351"/>
            <a:ext cx="8278812" cy="1011237"/>
          </a:xfrm>
        </p:spPr>
        <p:txBody>
          <a:bodyPr/>
          <a:lstStyle/>
          <a:p>
            <a:r>
              <a:rPr lang="zh-CN" altLang="en-US" sz="2800" b="0" dirty="0"/>
              <a:t>练习</a:t>
            </a:r>
            <a:r>
              <a:rPr lang="en-US" altLang="zh-CN" sz="2800" b="0" dirty="0"/>
              <a:t>5</a:t>
            </a:r>
            <a:r>
              <a:rPr lang="zh-CN" altLang="en-US" sz="2800" b="0" dirty="0"/>
              <a:t>：复合类</a:t>
            </a:r>
          </a:p>
        </p:txBody>
      </p:sp>
      <p:sp>
        <p:nvSpPr>
          <p:cNvPr id="5" name="Rectangle 77"/>
          <p:cNvSpPr>
            <a:spLocks noChangeArrowheads="1"/>
          </p:cNvSpPr>
          <p:nvPr/>
        </p:nvSpPr>
        <p:spPr bwMode="auto">
          <a:xfrm>
            <a:off x="951223" y="1850871"/>
            <a:ext cx="7829367" cy="344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在练习</a:t>
            </a: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的基础上，增加了一个矩形的类</a:t>
            </a:r>
            <a:r>
              <a:rPr lang="en-US" altLang="zh-CN" sz="2800" dirty="0" err="1">
                <a:solidFill>
                  <a:schemeClr val="tx1"/>
                </a:solidFill>
                <a:ea typeface="宋体" panose="02010600030101010101" pitchFamily="2" charset="-122"/>
              </a:rPr>
              <a:t>Rect</a:t>
            </a:r>
            <a:r>
              <a:rPr lang="zh-CN" altLang="en-US" sz="2800" dirty="0">
                <a:solidFill>
                  <a:schemeClr val="tx1"/>
                </a:solidFill>
                <a:ea typeface="宋体" panose="02010600030101010101" pitchFamily="2" charset="-122"/>
              </a:rPr>
              <a:t>，该类的</a:t>
            </a:r>
            <a:r>
              <a:rPr lang="zh-CN" altLang="en-US" sz="2400" dirty="0">
                <a:solidFill>
                  <a:schemeClr val="tx1"/>
                </a:solidFill>
                <a:ea typeface="宋体" panose="02010600030101010101" pitchFamily="2" charset="-122"/>
              </a:rPr>
              <a:t>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Point p0</a:t>
            </a:r>
            <a:r>
              <a:rPr lang="zh-CN" altLang="en-US" sz="2400" dirty="0">
                <a:solidFill>
                  <a:schemeClr val="tx1"/>
                </a:solidFill>
                <a:ea typeface="宋体" panose="02010600030101010101" pitchFamily="2" charset="-122"/>
              </a:rPr>
              <a:t>：存放矩形左上角的坐标</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Point p1</a:t>
            </a:r>
            <a:r>
              <a:rPr lang="zh-CN" altLang="en-US" sz="2400" dirty="0">
                <a:solidFill>
                  <a:schemeClr val="tx1"/>
                </a:solidFill>
                <a:ea typeface="宋体" panose="02010600030101010101" pitchFamily="2" charset="-122"/>
              </a:rPr>
              <a:t>：存放矩形右下角的坐标</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各种构造函数</a:t>
            </a:r>
            <a:r>
              <a:rPr lang="zh-CN" altLang="en-US" sz="2400" dirty="0">
                <a:solidFill>
                  <a:schemeClr val="tx1"/>
                </a:solidFill>
                <a:ea typeface="宋体" panose="02010600030101010101" pitchFamily="2" charset="-122"/>
              </a:rPr>
              <a:t>： 创建复合类的对象</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judge(</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Rect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&amp; r)</a:t>
            </a:r>
            <a:r>
              <a:rPr lang="zh-CN" altLang="en-US" sz="2400" dirty="0">
                <a:solidFill>
                  <a:schemeClr val="tx1"/>
                </a:solidFill>
                <a:ea typeface="宋体" panose="02010600030101010101" pitchFamily="2" charset="-122"/>
              </a:rPr>
              <a:t>： 判断两个矩形谁的面积最大</a:t>
            </a:r>
            <a:endParaRPr lang="en-US" altLang="zh-CN" sz="2400" dirty="0">
              <a:solidFill>
                <a:schemeClr val="tx1"/>
              </a:solidFill>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1950184273"/>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77701" y="1000999"/>
            <a:ext cx="8278812" cy="1011237"/>
          </a:xfrm>
        </p:spPr>
        <p:txBody>
          <a:bodyPr/>
          <a:lstStyle/>
          <a:p>
            <a:r>
              <a:rPr lang="zh-CN" altLang="en-US" sz="3200" b="0" dirty="0"/>
              <a:t>练习</a:t>
            </a:r>
            <a:r>
              <a:rPr lang="en-US" altLang="zh-CN" sz="3200" b="0" dirty="0"/>
              <a:t>6</a:t>
            </a:r>
            <a:r>
              <a:rPr lang="zh-CN" altLang="en-US" sz="3200" b="0" dirty="0"/>
              <a:t>：静态成员</a:t>
            </a:r>
          </a:p>
        </p:txBody>
      </p:sp>
      <p:sp>
        <p:nvSpPr>
          <p:cNvPr id="5" name="Rectangle 77"/>
          <p:cNvSpPr>
            <a:spLocks noChangeArrowheads="1"/>
          </p:cNvSpPr>
          <p:nvPr/>
        </p:nvSpPr>
        <p:spPr bwMode="auto">
          <a:xfrm>
            <a:off x="951223" y="1850871"/>
            <a:ext cx="7829367" cy="296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在练习</a:t>
            </a:r>
            <a:r>
              <a:rPr lang="en-US" altLang="zh-CN" sz="2400" dirty="0">
                <a:solidFill>
                  <a:schemeClr val="tx1"/>
                </a:solidFill>
                <a:ea typeface="宋体" panose="02010600030101010101" pitchFamily="2" charset="-122"/>
              </a:rPr>
              <a:t>5</a:t>
            </a:r>
            <a:r>
              <a:rPr lang="zh-CN" altLang="en-US" sz="2400" dirty="0">
                <a:solidFill>
                  <a:schemeClr val="tx1"/>
                </a:solidFill>
                <a:ea typeface="宋体" panose="02010600030101010101" pitchFamily="2" charset="-122"/>
              </a:rPr>
              <a:t>的基础上，增加了一个静态变量</a:t>
            </a:r>
            <a:r>
              <a:rPr lang="en-US" altLang="zh-CN" sz="2400" dirty="0">
                <a:solidFill>
                  <a:schemeClr val="tx1"/>
                </a:solidFill>
                <a:ea typeface="宋体" panose="02010600030101010101" pitchFamily="2" charset="-122"/>
              </a:rPr>
              <a:t>count</a:t>
            </a:r>
            <a:r>
              <a:rPr lang="zh-CN" altLang="en-US" sz="2400" dirty="0">
                <a:solidFill>
                  <a:schemeClr val="tx1"/>
                </a:solidFill>
                <a:ea typeface="宋体" panose="02010600030101010101" pitchFamily="2" charset="-122"/>
              </a:rPr>
              <a:t>，用来记录矩形的个数；增加了一个静态函数</a:t>
            </a:r>
            <a:r>
              <a:rPr lang="en-US" altLang="zh-CN" sz="2400" dirty="0" err="1">
                <a:solidFill>
                  <a:schemeClr val="tx1"/>
                </a:solidFill>
                <a:ea typeface="宋体" panose="02010600030101010101" pitchFamily="2" charset="-122"/>
              </a:rPr>
              <a:t>getcount</a:t>
            </a:r>
            <a:r>
              <a:rPr lang="zh-CN" altLang="en-US" sz="2400" dirty="0">
                <a:solidFill>
                  <a:schemeClr val="tx1"/>
                </a:solidFill>
                <a:ea typeface="宋体" panose="02010600030101010101" pitchFamily="2" charset="-122"/>
              </a:rPr>
              <a:t>，具体如下：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count</a:t>
            </a:r>
            <a:r>
              <a:rPr lang="zh-CN" altLang="en-US" sz="2400" dirty="0">
                <a:solidFill>
                  <a:schemeClr val="tx1"/>
                </a:solidFill>
                <a:ea typeface="宋体" panose="02010600030101010101" pitchFamily="2" charset="-122"/>
              </a:rPr>
              <a:t>：记录矩形的个数</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static 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getcount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：输出</a:t>
            </a:r>
            <a:r>
              <a:rPr lang="en-US" altLang="zh-CN" sz="2400" dirty="0">
                <a:solidFill>
                  <a:schemeClr val="tx1"/>
                </a:solidFill>
                <a:ea typeface="宋体" panose="02010600030101010101" pitchFamily="2" charset="-122"/>
              </a:rPr>
              <a:t>count</a:t>
            </a:r>
            <a:r>
              <a:rPr lang="zh-CN" altLang="en-US" sz="2400" dirty="0">
                <a:solidFill>
                  <a:schemeClr val="tx1"/>
                </a:solidFill>
                <a:ea typeface="宋体" panose="02010600030101010101" pitchFamily="2" charset="-122"/>
              </a:rPr>
              <a:t>的值</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1934015240"/>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77701" y="1000999"/>
            <a:ext cx="8278812" cy="1011237"/>
          </a:xfrm>
        </p:spPr>
        <p:txBody>
          <a:bodyPr/>
          <a:lstStyle/>
          <a:p>
            <a:r>
              <a:rPr lang="zh-CN" altLang="en-US" sz="3200" b="0" dirty="0"/>
              <a:t>练习</a:t>
            </a:r>
            <a:r>
              <a:rPr lang="en-US" altLang="zh-CN" sz="3200" b="0" dirty="0"/>
              <a:t>7</a:t>
            </a:r>
            <a:r>
              <a:rPr lang="zh-CN" altLang="en-US" sz="3200" b="0" dirty="0"/>
              <a:t>：友元类和友元函数</a:t>
            </a:r>
          </a:p>
        </p:txBody>
      </p:sp>
      <p:sp>
        <p:nvSpPr>
          <p:cNvPr id="5" name="Rectangle 77"/>
          <p:cNvSpPr>
            <a:spLocks noChangeArrowheads="1"/>
          </p:cNvSpPr>
          <p:nvPr/>
        </p:nvSpPr>
        <p:spPr bwMode="auto">
          <a:xfrm>
            <a:off x="951223" y="1850871"/>
            <a:ext cx="7829367" cy="175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在练习</a:t>
            </a:r>
            <a:r>
              <a:rPr lang="en-US" altLang="zh-CN" sz="2400" dirty="0">
                <a:solidFill>
                  <a:schemeClr val="tx1"/>
                </a:solidFill>
                <a:ea typeface="宋体" panose="02010600030101010101" pitchFamily="2" charset="-122"/>
              </a:rPr>
              <a:t>6</a:t>
            </a:r>
            <a:r>
              <a:rPr lang="zh-CN" altLang="en-US" sz="2400" dirty="0">
                <a:solidFill>
                  <a:schemeClr val="tx1"/>
                </a:solidFill>
                <a:ea typeface="宋体" panose="02010600030101010101" pitchFamily="2" charset="-122"/>
              </a:rPr>
              <a:t>的基础上，将</a:t>
            </a:r>
            <a:r>
              <a:rPr lang="en-US" altLang="zh-CN" sz="2400" dirty="0">
                <a:solidFill>
                  <a:schemeClr val="tx1"/>
                </a:solidFill>
                <a:ea typeface="宋体" panose="02010600030101010101" pitchFamily="2" charset="-122"/>
              </a:rPr>
              <a:t>judge</a:t>
            </a:r>
            <a:r>
              <a:rPr lang="zh-CN" altLang="en-US" sz="2400" dirty="0">
                <a:solidFill>
                  <a:schemeClr val="tx1"/>
                </a:solidFill>
                <a:ea typeface="宋体" panose="02010600030101010101" pitchFamily="2" charset="-122"/>
              </a:rPr>
              <a:t>函数修改成友元，做了两种类型的修改：</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将</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Rect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类修改成</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类的友元类</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将</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judge</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函数修改成</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Rect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类和</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类的友元函数</a:t>
            </a:r>
            <a:endParaRPr lang="en-US" altLang="zh-CN" sz="2400" dirty="0">
              <a:solidFill>
                <a:schemeClr val="tx1"/>
              </a:solidFill>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642229099"/>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77701" y="906406"/>
            <a:ext cx="8278812" cy="1011237"/>
          </a:xfrm>
        </p:spPr>
        <p:txBody>
          <a:bodyPr/>
          <a:lstStyle/>
          <a:p>
            <a:r>
              <a:rPr lang="zh-CN" altLang="en-US" sz="2800" b="0" dirty="0"/>
              <a:t>练习</a:t>
            </a:r>
            <a:r>
              <a:rPr lang="en-US" altLang="zh-CN" sz="2800" b="0" dirty="0"/>
              <a:t>8</a:t>
            </a:r>
            <a:r>
              <a:rPr lang="zh-CN" altLang="en-US" sz="2800" b="0" dirty="0"/>
              <a:t>：链表</a:t>
            </a:r>
          </a:p>
        </p:txBody>
      </p:sp>
      <p:sp>
        <p:nvSpPr>
          <p:cNvPr id="5" name="Rectangle 77"/>
          <p:cNvSpPr>
            <a:spLocks noChangeArrowheads="1"/>
          </p:cNvSpPr>
          <p:nvPr/>
        </p:nvSpPr>
        <p:spPr bwMode="auto">
          <a:xfrm>
            <a:off x="974872" y="1748395"/>
            <a:ext cx="7688837" cy="378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从键盘输入学生信息，包括：姓名，学号，</a:t>
            </a:r>
            <a:r>
              <a:rPr lang="zh-CN" altLang="en-US" sz="2400">
                <a:solidFill>
                  <a:schemeClr val="tx1"/>
                </a:solidFill>
                <a:ea typeface="宋体" panose="02010600030101010101" pitchFamily="2" charset="-122"/>
              </a:rPr>
              <a:t>分数，输入的学生信息使用链表</a:t>
            </a:r>
            <a:r>
              <a:rPr lang="zh-CN" altLang="en-US" sz="2400" dirty="0">
                <a:solidFill>
                  <a:schemeClr val="tx1"/>
                </a:solidFill>
                <a:ea typeface="宋体" panose="02010600030101010101" pitchFamily="2" charset="-122"/>
              </a:rPr>
              <a:t>，将所有学生信息按照姓名升序</a:t>
            </a:r>
            <a:r>
              <a:rPr lang="zh-CN" altLang="en-US" sz="2400">
                <a:solidFill>
                  <a:schemeClr val="tx1"/>
                </a:solidFill>
                <a:ea typeface="宋体" panose="02010600030101010101" pitchFamily="2" charset="-122"/>
              </a:rPr>
              <a:t>排序，链表具有创建、插入、删除、查找、打印的基本功能。</a:t>
            </a:r>
            <a:endParaRPr lang="zh-CN" altLang="en-US"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程序结构分析</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Student</a:t>
            </a:r>
            <a:r>
              <a:rPr lang="zh-CN" altLang="en-US" sz="2400" dirty="0">
                <a:solidFill>
                  <a:schemeClr val="tx1"/>
                </a:solidFill>
                <a:ea typeface="宋体" panose="02010600030101010101" pitchFamily="2" charset="-122"/>
              </a:rPr>
              <a:t>：处理学生的基本信息</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结构</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Node</a:t>
            </a:r>
            <a:r>
              <a:rPr lang="zh-CN" altLang="en-US" sz="2400" dirty="0">
                <a:solidFill>
                  <a:schemeClr val="tx1"/>
                </a:solidFill>
                <a:ea typeface="宋体" panose="02010600030101010101" pitchFamily="2" charset="-122"/>
              </a:rPr>
              <a:t>：处理结点信息</a:t>
            </a:r>
            <a:r>
              <a:rPr lang="en-US" altLang="zh-CN" sz="2400" dirty="0">
                <a:solidFill>
                  <a:schemeClr val="tx1"/>
                </a:solidFill>
                <a:ea typeface="宋体" panose="02010600030101010101" pitchFamily="2" charset="-122"/>
              </a:rPr>
              <a:t>    </a:t>
            </a:r>
          </a:p>
          <a:p>
            <a:pPr>
              <a:lnSpc>
                <a:spcPct val="110000"/>
              </a:lnSpc>
              <a:spcBef>
                <a:spcPct val="0"/>
              </a:spcBef>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List</a:t>
            </a:r>
            <a:r>
              <a:rPr lang="zh-CN" altLang="en-US" sz="2400" dirty="0">
                <a:solidFill>
                  <a:schemeClr val="tx1"/>
                </a:solidFill>
                <a:ea typeface="宋体" panose="02010600030101010101" pitchFamily="2" charset="-122"/>
              </a:rPr>
              <a:t>：处理学生结点的插入、删除、查找、打印等基本功能。</a:t>
            </a:r>
            <a:endParaRPr lang="en-US" altLang="zh-CN" sz="2400" dirty="0">
              <a:solidFill>
                <a:schemeClr val="tx1"/>
              </a:solidFill>
              <a:ea typeface="宋体" panose="02010600030101010101" pitchFamily="2" charset="-122"/>
            </a:endParaRPr>
          </a:p>
        </p:txBody>
      </p:sp>
      <p:sp>
        <p:nvSpPr>
          <p:cNvPr id="6" name="object 2">
            <a:extLst>
              <a:ext uri="{FF2B5EF4-FFF2-40B4-BE49-F238E27FC236}">
                <a16:creationId xmlns:a16="http://schemas.microsoft.com/office/drawing/2014/main" id="{246E2BDA-23C0-4885-961C-80D78A6417A6}"/>
              </a:ext>
            </a:extLst>
          </p:cNvPr>
          <p:cNvSpPr txBox="1">
            <a:spLocks/>
          </p:cNvSpPr>
          <p:nvPr/>
        </p:nvSpPr>
        <p:spPr bwMode="auto">
          <a:xfrm>
            <a:off x="1077701" y="0"/>
            <a:ext cx="4523000" cy="82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a:lstStyle>
          <a:p>
            <a:r>
              <a:rPr lang="zh-CN" altLang="en-US" sz="3600">
                <a:ea typeface="宋体" charset="-122"/>
              </a:rPr>
              <a:t>十、类复习</a:t>
            </a:r>
            <a:endParaRPr lang="en-US" altLang="zh-CN" sz="3600" dirty="0">
              <a:ea typeface="宋体" charset="-122"/>
            </a:endParaRPr>
          </a:p>
        </p:txBody>
      </p:sp>
    </p:spTree>
    <p:extLst>
      <p:ext uri="{BB962C8B-B14F-4D97-AF65-F5344CB8AC3E}">
        <p14:creationId xmlns:p14="http://schemas.microsoft.com/office/powerpoint/2010/main" val="336538827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7"/>
          <p:cNvSpPr>
            <a:spLocks noChangeArrowheads="1"/>
          </p:cNvSpPr>
          <p:nvPr/>
        </p:nvSpPr>
        <p:spPr bwMode="auto">
          <a:xfrm>
            <a:off x="1103300" y="20211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访问方式</a:t>
            </a:r>
            <a:r>
              <a:rPr lang="zh-CN" altLang="en-US" dirty="0">
                <a:solidFill>
                  <a:srgbClr val="000000"/>
                </a:solidFill>
                <a:ea typeface="宋体" panose="02010600030101010101" pitchFamily="2" charset="-122"/>
              </a:rPr>
              <a:t>可以如图解释：</a:t>
            </a:r>
          </a:p>
        </p:txBody>
      </p:sp>
      <p:pic>
        <p:nvPicPr>
          <p:cNvPr id="73"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501776" y="2537713"/>
            <a:ext cx="4471392" cy="2950510"/>
          </a:xfrm>
          <a:noFill/>
        </p:spPr>
      </p:pic>
      <p:grpSp>
        <p:nvGrpSpPr>
          <p:cNvPr id="74" name="Group 79"/>
          <p:cNvGrpSpPr>
            <a:grpSpLocks/>
          </p:cNvGrpSpPr>
          <p:nvPr/>
        </p:nvGrpSpPr>
        <p:grpSpPr bwMode="auto">
          <a:xfrm>
            <a:off x="1125538" y="1116000"/>
            <a:ext cx="5375275" cy="695325"/>
            <a:chOff x="624" y="670"/>
            <a:chExt cx="3386" cy="547"/>
          </a:xfrm>
        </p:grpSpPr>
        <p:sp>
          <p:nvSpPr>
            <p:cNvPr id="75"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76"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7" name="Rectangle 77">
            <a:extLst>
              <a:ext uri="{FF2B5EF4-FFF2-40B4-BE49-F238E27FC236}">
                <a16:creationId xmlns:a16="http://schemas.microsoft.com/office/drawing/2014/main" id="{410C986D-560D-4CA9-A929-E1A6D97F459C}"/>
              </a:ext>
            </a:extLst>
          </p:cNvPr>
          <p:cNvSpPr>
            <a:spLocks noChangeArrowheads="1"/>
          </p:cNvSpPr>
          <p:nvPr/>
        </p:nvSpPr>
        <p:spPr bwMode="auto">
          <a:xfrm>
            <a:off x="1103300" y="5549249"/>
            <a:ext cx="792143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也可以用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struct</a:t>
            </a:r>
            <a:r>
              <a:rPr lang="zh-CN" altLang="en-US" dirty="0">
                <a:solidFill>
                  <a:srgbClr val="000000"/>
                </a:solidFill>
                <a:ea typeface="宋体" panose="02010600030101010101" pitchFamily="2" charset="-122"/>
              </a:rPr>
              <a:t>来声明一个类，在以</a:t>
            </a:r>
            <a:r>
              <a:rPr lang="en-US" altLang="zh-CN" dirty="0">
                <a:solidFill>
                  <a:srgbClr val="000000"/>
                </a:solidFill>
                <a:ea typeface="宋体" panose="02010600030101010101" pitchFamily="2" charset="-122"/>
              </a:rPr>
              <a:t>struct</a:t>
            </a:r>
            <a:r>
              <a:rPr lang="zh-CN" altLang="en-US" dirty="0">
                <a:solidFill>
                  <a:srgbClr val="000000"/>
                </a:solidFill>
                <a:ea typeface="宋体" panose="02010600030101010101" pitchFamily="2" charset="-122"/>
              </a:rPr>
              <a:t>关键字声明的类中</a:t>
            </a:r>
            <a:r>
              <a:rPr lang="en-US" altLang="zh-CN" dirty="0">
                <a:solidFill>
                  <a:srgbClr val="000000"/>
                </a:solidFill>
                <a:ea typeface="宋体" panose="02010600030101010101" pitchFamily="2" charset="-122"/>
              </a:rPr>
              <a: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0000"/>
                </a:solidFill>
                <a:ea typeface="宋体" panose="02010600030101010101" pitchFamily="2" charset="-122"/>
              </a:rPr>
              <a:t>访问控制修饰符可以省略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80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类的定义举例</a:t>
            </a:r>
            <a:r>
              <a:rPr lang="en-US" altLang="zh-CN" dirty="0">
                <a:ea typeface="宋体" panose="02010600030101010101" pitchFamily="2" charset="-122"/>
              </a:rPr>
              <a:t>-</a:t>
            </a:r>
            <a:r>
              <a:rPr lang="zh-CN" altLang="en-US" dirty="0">
                <a:ea typeface="宋体" panose="02010600030101010101" pitchFamily="2" charset="-122"/>
              </a:rPr>
              <a:t>圆柱体</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20" name="Oval 4"/>
          <p:cNvSpPr>
            <a:spLocks noChangeArrowheads="1"/>
          </p:cNvSpPr>
          <p:nvPr/>
        </p:nvSpPr>
        <p:spPr bwMode="auto">
          <a:xfrm>
            <a:off x="2465463" y="2266471"/>
            <a:ext cx="1655762" cy="647700"/>
          </a:xfrm>
          <a:prstGeom prst="ellipse">
            <a:avLst/>
          </a:prstGeom>
          <a:solidFill>
            <a:srgbClr val="FFFFFF"/>
          </a:solidFill>
          <a:ln w="9525">
            <a:solidFill>
              <a:srgbClr val="FF33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Oval 5"/>
          <p:cNvSpPr>
            <a:spLocks noChangeArrowheads="1"/>
          </p:cNvSpPr>
          <p:nvPr/>
        </p:nvSpPr>
        <p:spPr bwMode="auto">
          <a:xfrm>
            <a:off x="2465463" y="4642958"/>
            <a:ext cx="1655762" cy="647700"/>
          </a:xfrm>
          <a:prstGeom prst="ellipse">
            <a:avLst/>
          </a:prstGeom>
          <a:solidFill>
            <a:srgbClr val="FFFFFF"/>
          </a:solidFill>
          <a:ln w="9525">
            <a:solidFill>
              <a:srgbClr val="FF33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0000FF"/>
              </a:solidFill>
              <a:effectLst/>
              <a:uLnTx/>
              <a:uFillTx/>
            </a:endParaRPr>
          </a:p>
        </p:txBody>
      </p:sp>
      <p:sp>
        <p:nvSpPr>
          <p:cNvPr id="22" name="Line 6"/>
          <p:cNvSpPr>
            <a:spLocks noChangeShapeType="1"/>
          </p:cNvSpPr>
          <p:nvPr/>
        </p:nvSpPr>
        <p:spPr bwMode="auto">
          <a:xfrm>
            <a:off x="2465463" y="2553808"/>
            <a:ext cx="0" cy="2447925"/>
          </a:xfrm>
          <a:prstGeom prst="line">
            <a:avLst/>
          </a:prstGeom>
          <a:noFill/>
          <a:ln w="9525">
            <a:solidFill>
              <a:srgbClr val="FF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7"/>
          <p:cNvSpPr>
            <a:spLocks noChangeShapeType="1"/>
          </p:cNvSpPr>
          <p:nvPr/>
        </p:nvSpPr>
        <p:spPr bwMode="auto">
          <a:xfrm>
            <a:off x="4121225" y="2553808"/>
            <a:ext cx="0" cy="2447925"/>
          </a:xfrm>
          <a:prstGeom prst="line">
            <a:avLst/>
          </a:prstGeom>
          <a:noFill/>
          <a:ln w="9525">
            <a:solidFill>
              <a:srgbClr val="FF33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Line 8"/>
          <p:cNvSpPr>
            <a:spLocks noChangeShapeType="1"/>
          </p:cNvSpPr>
          <p:nvPr/>
        </p:nvSpPr>
        <p:spPr bwMode="auto">
          <a:xfrm>
            <a:off x="3329063" y="4930296"/>
            <a:ext cx="792162" cy="0"/>
          </a:xfrm>
          <a:prstGeom prst="line">
            <a:avLst/>
          </a:prstGeom>
          <a:noFill/>
          <a:ln w="9525">
            <a:solidFill>
              <a:srgbClr val="FF33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Line 9"/>
          <p:cNvSpPr>
            <a:spLocks noChangeShapeType="1"/>
          </p:cNvSpPr>
          <p:nvPr/>
        </p:nvSpPr>
        <p:spPr bwMode="auto">
          <a:xfrm>
            <a:off x="3329063" y="2553808"/>
            <a:ext cx="0" cy="2376488"/>
          </a:xfrm>
          <a:prstGeom prst="line">
            <a:avLst/>
          </a:prstGeom>
          <a:noFill/>
          <a:ln w="9525">
            <a:solidFill>
              <a:srgbClr val="FF33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Rectangle 11"/>
          <p:cNvSpPr>
            <a:spLocks noChangeArrowheads="1"/>
          </p:cNvSpPr>
          <p:nvPr/>
        </p:nvSpPr>
        <p:spPr bwMode="auto">
          <a:xfrm>
            <a:off x="4192663" y="4785833"/>
            <a:ext cx="877163"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0" u="none" strike="noStrike" kern="0" cap="none" spc="0" normalizeH="0" baseline="0" noProof="0" dirty="0">
                <a:ln>
                  <a:noFill/>
                </a:ln>
                <a:effectLst>
                  <a:outerShdw blurRad="38100" dist="38100" dir="2700000" algn="tl">
                    <a:srgbClr val="000000">
                      <a:alpha val="43137"/>
                    </a:srgbClr>
                  </a:outerShdw>
                </a:effectLst>
                <a:uLnTx/>
                <a:uFillTx/>
              </a:rPr>
              <a:t>radius</a:t>
            </a:r>
            <a:endParaRPr kumimoji="0" lang="zh-CN" altLang="en-US" sz="1800" i="0" u="none" strike="noStrike" kern="0" cap="none" spc="0" normalizeH="0" baseline="0" noProof="0" dirty="0">
              <a:ln>
                <a:noFill/>
              </a:ln>
              <a:effectLst>
                <a:outerShdw blurRad="38100" dist="38100" dir="2700000" algn="tl">
                  <a:srgbClr val="000000">
                    <a:alpha val="43137"/>
                  </a:srgbClr>
                </a:outerShdw>
              </a:effectLst>
              <a:uLnTx/>
              <a:uFillTx/>
            </a:endParaRPr>
          </a:p>
        </p:txBody>
      </p:sp>
      <p:sp>
        <p:nvSpPr>
          <p:cNvPr id="27" name="Rectangle 12"/>
          <p:cNvSpPr>
            <a:spLocks noChangeArrowheads="1"/>
          </p:cNvSpPr>
          <p:nvPr/>
        </p:nvSpPr>
        <p:spPr bwMode="auto">
          <a:xfrm>
            <a:off x="4192663" y="3201508"/>
            <a:ext cx="877163"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0" u="none" strike="noStrike" kern="0" cap="none" spc="0" normalizeH="0" baseline="0" noProof="0" dirty="0">
                <a:ln>
                  <a:noFill/>
                </a:ln>
                <a:effectLst>
                  <a:outerShdw blurRad="38100" dist="38100" dir="2700000" algn="tl">
                    <a:srgbClr val="000000">
                      <a:alpha val="43137"/>
                    </a:srgbClr>
                  </a:outerShdw>
                </a:effectLst>
                <a:uLnTx/>
                <a:uFillTx/>
              </a:rPr>
              <a:t>height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7"/>
          <p:cNvSpPr>
            <a:spLocks noChangeArrowheads="1"/>
          </p:cNvSpPr>
          <p:nvPr/>
        </p:nvSpPr>
        <p:spPr bwMode="auto">
          <a:xfrm>
            <a:off x="1116000" y="1836000"/>
            <a:ext cx="77041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属性</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半径</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高</a:t>
            </a:r>
          </a:p>
        </p:txBody>
      </p:sp>
      <p:grpSp>
        <p:nvGrpSpPr>
          <p:cNvPr id="2" name="Group 61"/>
          <p:cNvGrpSpPr>
            <a:grpSpLocks/>
          </p:cNvGrpSpPr>
          <p:nvPr/>
        </p:nvGrpSpPr>
        <p:grpSpPr bwMode="auto">
          <a:xfrm>
            <a:off x="1084301" y="1080000"/>
            <a:ext cx="3944899" cy="684940"/>
            <a:chOff x="720" y="1407"/>
            <a:chExt cx="4088" cy="444"/>
          </a:xfrm>
        </p:grpSpPr>
        <p:sp>
          <p:nvSpPr>
            <p:cNvPr id="9"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第一步：分析类的结构</a:t>
              </a:r>
            </a:p>
          </p:txBody>
        </p:sp>
        <p:grpSp>
          <p:nvGrpSpPr>
            <p:cNvPr id="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2" name="Rectangle 77"/>
          <p:cNvSpPr>
            <a:spLocks noChangeArrowheads="1"/>
          </p:cNvSpPr>
          <p:nvPr/>
        </p:nvSpPr>
        <p:spPr bwMode="auto">
          <a:xfrm>
            <a:off x="1116000" y="3276000"/>
            <a:ext cx="7704100" cy="307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dirty="0">
                <a:solidFill>
                  <a:schemeClr val="tx1"/>
                </a:solidFill>
                <a:ea typeface="宋体" panose="02010600030101010101" pitchFamily="2" charset="-122"/>
              </a:rPr>
              <a:t> </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修改半径的方法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---set</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获取半径的方法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---get</a:t>
            </a:r>
          </a:p>
          <a:p>
            <a:pPr lvl="1">
              <a:lnSpc>
                <a:spcPct val="110000"/>
              </a:lnSpc>
              <a:spcBef>
                <a:spcPct val="0"/>
              </a:spcBef>
              <a:buSzTx/>
              <a:buFont typeface="Wingdings" pitchFamily="2" charset="2"/>
              <a:buChar char="Ø"/>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修改高的方法</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获取高的方法</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计算面积的方法</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计算体积的方法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94934" y="1080000"/>
            <a:ext cx="4632766" cy="684940"/>
            <a:chOff x="720" y="1407"/>
            <a:chExt cx="4088" cy="444"/>
          </a:xfrm>
        </p:grpSpPr>
        <p:sp>
          <p:nvSpPr>
            <p:cNvPr id="9"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第二步：定义“圆柱体”类</a:t>
              </a:r>
            </a:p>
          </p:txBody>
        </p:sp>
        <p:grpSp>
          <p:nvGrpSpPr>
            <p:cNvPr id="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AutoShape 52"/>
          <p:cNvSpPr>
            <a:spLocks noChangeArrowheads="1"/>
          </p:cNvSpPr>
          <p:nvPr/>
        </p:nvSpPr>
        <p:spPr bwMode="gray">
          <a:xfrm>
            <a:off x="1038935" y="1924493"/>
            <a:ext cx="7817985" cy="4423144"/>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公有成员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声明类的外部接口</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void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setHeight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h);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成员函数，设置圆柱体的高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void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setRadius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r);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成员函数，设置圆柱体的半径</a:t>
            </a:r>
            <a:endPar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getRadius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获取圆柱体的半径</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getHeight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获取圆柱体的高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volume();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计算圆柱体的体积</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surface_area</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计算圆柱体的表面积</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private:</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私有成员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radius;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数据成员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声明圆柱体的半径</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height;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数据成员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声明圆柱体的高</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a:t>
            </a:r>
          </a:p>
        </p:txBody>
      </p:sp>
      <p:sp>
        <p:nvSpPr>
          <p:cNvPr id="8" name="AutoShape 103"/>
          <p:cNvSpPr>
            <a:spLocks noChangeArrowheads="1"/>
          </p:cNvSpPr>
          <p:nvPr/>
        </p:nvSpPr>
        <p:spPr bwMode="auto">
          <a:xfrm>
            <a:off x="5664200" y="943114"/>
            <a:ext cx="3479800" cy="1546086"/>
          </a:xfrm>
          <a:prstGeom prst="cloudCallout">
            <a:avLst>
              <a:gd name="adj1" fmla="val -51079"/>
              <a:gd name="adj2" fmla="val -83588"/>
            </a:avLst>
          </a:prstGeom>
          <a:noFill/>
          <a:ln w="38100">
            <a:solidFill>
              <a:srgbClr val="FF9900"/>
            </a:solidFill>
            <a:round/>
            <a:headEnd type="none" w="lg" len="lg"/>
            <a:tailEnd/>
          </a:ln>
        </p:spPr>
        <p:txBody>
          <a:bodyPr wrap="square">
            <a:spAutoFit/>
          </a:bodyPr>
          <a:lstStyle/>
          <a:p>
            <a:pPr algn="ctr" eaLnBrk="1" hangingPunct="1"/>
            <a:r>
              <a:rPr lang="zh-CN" altLang="en-US" sz="2000" dirty="0">
                <a:solidFill>
                  <a:srgbClr val="C00000"/>
                </a:solidFill>
                <a:effectLst>
                  <a:outerShdw blurRad="38100" dist="38100" dir="2700000" algn="tl">
                    <a:srgbClr val="000000">
                      <a:alpha val="43137"/>
                    </a:srgbClr>
                  </a:outerShdw>
                </a:effectLst>
                <a:latin typeface="宋体" pitchFamily="2" charset="-122"/>
                <a:ea typeface="宋体" pitchFamily="2" charset="-122"/>
              </a:rPr>
              <a:t>问题</a:t>
            </a:r>
            <a:r>
              <a:rPr lang="zh-CN" altLang="en-US" sz="2000" dirty="0">
                <a:effectLst>
                  <a:outerShdw blurRad="38100" dist="38100" dir="2700000" algn="tl">
                    <a:srgbClr val="000000">
                      <a:alpha val="43137"/>
                    </a:srgbClr>
                  </a:outerShdw>
                </a:effectLst>
                <a:latin typeface="宋体" pitchFamily="2" charset="-122"/>
                <a:ea typeface="宋体" pitchFamily="2" charset="-122"/>
              </a:rPr>
              <a:t>：</a:t>
            </a:r>
            <a:r>
              <a:rPr lang="en-US" altLang="zh-CN" sz="2000" dirty="0">
                <a:effectLst>
                  <a:outerShdw blurRad="38100" dist="38100" dir="2700000" algn="tl">
                    <a:srgbClr val="000000">
                      <a:alpha val="43137"/>
                    </a:srgbClr>
                  </a:outerShdw>
                </a:effectLst>
                <a:latin typeface="宋体" pitchFamily="2" charset="-122"/>
                <a:ea typeface="宋体" pitchFamily="2" charset="-122"/>
              </a:rPr>
              <a:t>volume</a:t>
            </a:r>
            <a:r>
              <a:rPr lang="zh-CN" altLang="en-US" sz="2000" dirty="0">
                <a:effectLst>
                  <a:outerShdw blurRad="38100" dist="38100" dir="2700000" algn="tl">
                    <a:srgbClr val="000000">
                      <a:alpha val="43137"/>
                    </a:srgbClr>
                  </a:outerShdw>
                </a:effectLst>
                <a:latin typeface="宋体" pitchFamily="2" charset="-122"/>
                <a:ea typeface="宋体" pitchFamily="2" charset="-122"/>
              </a:rPr>
              <a:t>方法和</a:t>
            </a:r>
            <a:r>
              <a:rPr lang="en-US" altLang="zh-CN" sz="2000" dirty="0" err="1">
                <a:effectLst>
                  <a:outerShdw blurRad="38100" dist="38100" dir="2700000" algn="tl">
                    <a:srgbClr val="000000">
                      <a:alpha val="43137"/>
                    </a:srgbClr>
                  </a:outerShdw>
                </a:effectLst>
                <a:latin typeface="宋体" pitchFamily="2" charset="-122"/>
                <a:ea typeface="宋体" pitchFamily="2" charset="-122"/>
              </a:rPr>
              <a:t>surface_area</a:t>
            </a:r>
            <a:r>
              <a:rPr lang="zh-CN" altLang="en-US" sz="2000" dirty="0">
                <a:effectLst>
                  <a:outerShdw blurRad="38100" dist="38100" dir="2700000" algn="tl">
                    <a:srgbClr val="000000">
                      <a:alpha val="43137"/>
                    </a:srgbClr>
                  </a:outerShdw>
                </a:effectLst>
                <a:latin typeface="宋体" pitchFamily="2" charset="-122"/>
                <a:ea typeface="宋体" pitchFamily="2" charset="-122"/>
              </a:rPr>
              <a:t>方法为什么不带参数？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2"/>
          <p:cNvSpPr>
            <a:spLocks noChangeArrowheads="1"/>
          </p:cNvSpPr>
          <p:nvPr/>
        </p:nvSpPr>
        <p:spPr bwMode="gray">
          <a:xfrm>
            <a:off x="1038935" y="1924493"/>
            <a:ext cx="7817985" cy="4423144"/>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class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默认为私有成员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radius;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数据成员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声明圆柱体的半径</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height;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数据成员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声明圆柱体的高</a:t>
            </a:r>
            <a:endPar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公有成员</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声明类的外部接口</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void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setHeight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h);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成员函数，设置圆柱体的高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void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setRadius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r);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成员函数，设置圆柱体的半径</a:t>
            </a:r>
            <a:endPar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getRadius</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获取圆柱体的半径</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getHeight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获取圆柱体的高</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volume();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计算圆柱体的体积</a:t>
            </a:r>
          </a:p>
          <a:p>
            <a:pPr marL="0" lvl="1" indent="0">
              <a:lnSpc>
                <a:spcPct val="110000"/>
              </a:lnSpc>
              <a:spcBef>
                <a:spcPct val="0"/>
              </a:spcBef>
              <a:buClrTx/>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surface_area</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成员函数</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计算圆柱体的表面积</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a:t>
            </a:r>
          </a:p>
        </p:txBody>
      </p:sp>
      <p:sp>
        <p:nvSpPr>
          <p:cNvPr id="8" name="矩形 7"/>
          <p:cNvSpPr/>
          <p:nvPr/>
        </p:nvSpPr>
        <p:spPr>
          <a:xfrm>
            <a:off x="1137075" y="1128455"/>
            <a:ext cx="7856638" cy="523220"/>
          </a:xfrm>
          <a:prstGeom prst="rect">
            <a:avLst/>
          </a:prstGeom>
        </p:spPr>
        <p:txBody>
          <a:bodyPr wrap="none">
            <a:spAutoFit/>
          </a:bodyPr>
          <a:lstStyle/>
          <a:p>
            <a:pPr>
              <a:buFontTx/>
              <a:buNone/>
            </a:pPr>
            <a:r>
              <a:rPr lang="zh-CN" altLang="en-US" sz="2800" dirty="0">
                <a:solidFill>
                  <a:srgbClr val="C00000"/>
                </a:solidFill>
                <a:effectLst>
                  <a:outerShdw blurRad="38100" dist="38100" dir="2700000" algn="tl">
                    <a:srgbClr val="000000">
                      <a:alpha val="43137"/>
                    </a:srgbClr>
                  </a:outerShdw>
                </a:effectLst>
                <a:ea typeface="宋体" charset="-122"/>
              </a:rPr>
              <a:t>注意</a:t>
            </a:r>
            <a:r>
              <a:rPr lang="zh-CN" altLang="en-US" sz="2800" dirty="0">
                <a:ea typeface="宋体" charset="-122"/>
              </a:rPr>
              <a:t>：</a:t>
            </a:r>
            <a:r>
              <a:rPr lang="zh-CN" altLang="en-US" sz="2800" dirty="0">
                <a:effectLst>
                  <a:outerShdw blurRad="38100" dist="38100" dir="2700000" algn="tl">
                    <a:srgbClr val="000000">
                      <a:alpha val="43137"/>
                    </a:srgbClr>
                  </a:outerShdw>
                </a:effectLst>
                <a:ea typeface="宋体" charset="-122"/>
              </a:rPr>
              <a:t>若私有成员在</a:t>
            </a:r>
            <a:r>
              <a:rPr lang="zh-CN" altLang="en-US" sz="2800" dirty="0">
                <a:solidFill>
                  <a:srgbClr val="0070C0"/>
                </a:solidFill>
                <a:effectLst>
                  <a:outerShdw blurRad="38100" dist="38100" dir="2700000" algn="tl">
                    <a:srgbClr val="000000">
                      <a:alpha val="43137"/>
                    </a:srgbClr>
                  </a:outerShdw>
                </a:effectLst>
                <a:ea typeface="宋体" charset="-122"/>
              </a:rPr>
              <a:t>最前面</a:t>
            </a:r>
            <a:r>
              <a:rPr lang="zh-CN" altLang="en-US" sz="2800" dirty="0">
                <a:ea typeface="宋体" charset="-122"/>
              </a:rPr>
              <a:t>，</a:t>
            </a:r>
            <a:r>
              <a:rPr lang="en-US" altLang="zh-CN" sz="2800" dirty="0">
                <a:solidFill>
                  <a:srgbClr val="0070C0"/>
                </a:solidFill>
                <a:effectLst>
                  <a:outerShdw blurRad="38100" dist="38100" dir="2700000" algn="tl">
                    <a:srgbClr val="000000">
                      <a:alpha val="43137"/>
                    </a:srgbClr>
                  </a:outerShdw>
                </a:effectLst>
                <a:ea typeface="宋体" charset="-122"/>
              </a:rPr>
              <a:t>private</a:t>
            </a:r>
            <a:r>
              <a:rPr lang="zh-CN" altLang="en-US" sz="2800" dirty="0">
                <a:effectLst>
                  <a:outerShdw blurRad="38100" dist="38100" dir="2700000" algn="tl">
                    <a:srgbClr val="000000">
                      <a:alpha val="43137"/>
                    </a:srgbClr>
                  </a:outerShdw>
                </a:effectLst>
                <a:ea typeface="宋体" charset="-122"/>
              </a:rPr>
              <a:t>可以缺省。</a:t>
            </a:r>
            <a:endParaRPr lang="en-US" altLang="zh-CN" sz="2800" dirty="0">
              <a:effectLst>
                <a:outerShdw blurRad="38100" dist="38100" dir="2700000" algn="tl">
                  <a:srgbClr val="000000">
                    <a:alpha val="43137"/>
                  </a:srgbClr>
                </a:outerShdw>
              </a:effectLst>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前言：</a:t>
            </a:r>
            <a:r>
              <a:rPr lang="zh-CN" altLang="en-US" sz="3600" dirty="0">
                <a:effectLst>
                  <a:outerShdw blurRad="38100" dist="38100" dir="2700000" algn="tl">
                    <a:srgbClr val="000000">
                      <a:alpha val="43137"/>
                    </a:srgbClr>
                  </a:outerShdw>
                </a:effectLst>
                <a:ea typeface="宋体" panose="02010600030101010101" pitchFamily="2" charset="-122"/>
              </a:rPr>
              <a:t>面向过程</a:t>
            </a:r>
            <a:r>
              <a:rPr lang="zh-CN" altLang="en-US" sz="3600" dirty="0">
                <a:ea typeface="宋体" panose="02010600030101010101" pitchFamily="2" charset="-122"/>
              </a:rPr>
              <a:t> </a:t>
            </a:r>
            <a:r>
              <a:rPr lang="en-US" altLang="zh-CN" sz="3600" dirty="0" err="1">
                <a:solidFill>
                  <a:srgbClr val="C00000"/>
                </a:solidFill>
                <a:effectLst>
                  <a:outerShdw blurRad="38100" dist="38100" dir="2700000" algn="tl">
                    <a:srgbClr val="000000">
                      <a:alpha val="43137"/>
                    </a:srgbClr>
                  </a:outerShdw>
                </a:effectLst>
                <a:ea typeface="宋体" panose="02010600030101010101" pitchFamily="2" charset="-122"/>
              </a:rPr>
              <a:t>vs</a:t>
            </a:r>
            <a:r>
              <a:rPr lang="en-US" altLang="zh-CN" sz="3600" dirty="0">
                <a:ea typeface="宋体" panose="02010600030101010101" pitchFamily="2" charset="-122"/>
              </a:rPr>
              <a:t> </a:t>
            </a:r>
            <a:r>
              <a:rPr lang="zh-CN" altLang="en-US" sz="3600" dirty="0">
                <a:effectLst>
                  <a:outerShdw blurRad="38100" dist="38100" dir="2700000" algn="tl">
                    <a:srgbClr val="000000">
                      <a:alpha val="43137"/>
                    </a:srgbClr>
                  </a:outerShdw>
                </a:effectLst>
                <a:ea typeface="宋体" panose="02010600030101010101" pitchFamily="2" charset="-122"/>
              </a:rPr>
              <a:t>面向对象</a:t>
            </a:r>
            <a:endParaRPr lang="en-US" altLang="zh-CN" sz="3600" dirty="0">
              <a:effectLst>
                <a:outerShdw blurRad="38100" dist="38100" dir="2700000" algn="tl">
                  <a:srgbClr val="000000">
                    <a:alpha val="43137"/>
                  </a:srgbClr>
                </a:outerShdw>
              </a:effectLst>
              <a:ea typeface="宋体" panose="02010600030101010101" pitchFamily="2" charset="-122"/>
            </a:endParaRPr>
          </a:p>
        </p:txBody>
      </p:sp>
      <p:sp>
        <p:nvSpPr>
          <p:cNvPr id="10" name="Rectangle 9"/>
          <p:cNvSpPr txBox="1">
            <a:spLocks noChangeArrowheads="1"/>
          </p:cNvSpPr>
          <p:nvPr/>
        </p:nvSpPr>
        <p:spPr bwMode="auto">
          <a:xfrm>
            <a:off x="1080000" y="1116000"/>
            <a:ext cx="7657600"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ffectLst>
                  <a:outerShdw blurRad="38100" dist="38100" dir="2700000" algn="tl">
                    <a:srgbClr val="000000">
                      <a:alpha val="43137"/>
                    </a:srgbClr>
                  </a:outerShdw>
                </a:effectLst>
                <a:ea typeface="宋体" panose="02010600030101010101" pitchFamily="2" charset="-122"/>
              </a:rPr>
              <a:t>1. </a:t>
            </a:r>
            <a:r>
              <a:rPr lang="zh-CN" altLang="en-US" dirty="0">
                <a:effectLst>
                  <a:outerShdw blurRad="38100" dist="38100" dir="2700000" algn="tl">
                    <a:srgbClr val="000000">
                      <a:alpha val="43137"/>
                    </a:srgbClr>
                  </a:outerShdw>
                </a:effectLst>
                <a:ea typeface="宋体" panose="02010600030101010101" pitchFamily="2" charset="-122"/>
              </a:rPr>
              <a:t>面向过程程序设计（结构化程序设计</a:t>
            </a:r>
            <a:r>
              <a:rPr lang="zh-CN" altLang="en-US" dirty="0">
                <a:ea typeface="宋体" panose="02010600030101010101" pitchFamily="2" charset="-122"/>
              </a:rPr>
              <a:t>）</a:t>
            </a:r>
          </a:p>
          <a:p>
            <a:pPr marL="0" indent="0" eaLnBrk="1" hangingPunct="1">
              <a:buClr>
                <a:schemeClr val="accent2"/>
              </a:buClr>
              <a:buNone/>
            </a:pPr>
            <a:endParaRPr lang="en-US" altLang="zh-CN" sz="3000" dirty="0">
              <a:ea typeface="宋体" panose="02010600030101010101" pitchFamily="2" charset="-122"/>
            </a:endParaRPr>
          </a:p>
        </p:txBody>
      </p:sp>
      <p:sp>
        <p:nvSpPr>
          <p:cNvPr id="11" name="Rectangle 77"/>
          <p:cNvSpPr>
            <a:spLocks noChangeArrowheads="1"/>
          </p:cNvSpPr>
          <p:nvPr/>
        </p:nvSpPr>
        <p:spPr bwMode="auto">
          <a:xfrm>
            <a:off x="1050440" y="1754900"/>
            <a:ext cx="74966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面向过程程序设计</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基本思想</a:t>
            </a: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a:t>
            </a:r>
            <a:r>
              <a:rPr lang="zh-CN" altLang="en-US" sz="2800" dirty="0">
                <a:solidFill>
                  <a:schemeClr val="tx1"/>
                </a:solidFill>
                <a:ea typeface="宋体" panose="02010600030101010101" pitchFamily="2" charset="-122"/>
              </a:rPr>
              <a:t>进行过程的抽象，控制每一层过程的复杂 度，从而解决规模比较大的问题。</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自顶向下</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逐步求精</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模块化设计</a:t>
            </a:r>
          </a:p>
          <a:p>
            <a:pPr lvl="1">
              <a:lnSpc>
                <a:spcPct val="110000"/>
              </a:lnSpc>
              <a:spcBef>
                <a:spcPct val="0"/>
              </a:spcBef>
              <a:buSzTx/>
              <a:buFont typeface="Wingdings" pitchFamily="2" charset="2"/>
              <a:buChar char="Ø"/>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结构化编码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0438"/>
            <a:ext cx="74438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对于成员函数，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类的定义</a:t>
            </a:r>
            <a:r>
              <a:rPr lang="zh-CN" altLang="en-US" sz="2800" dirty="0">
                <a:solidFill>
                  <a:srgbClr val="000000"/>
                </a:solidFill>
                <a:ea typeface="宋体" panose="02010600030101010101" pitchFamily="2" charset="-122"/>
              </a:rPr>
              <a:t>内一般</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只定义其</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原型</a:t>
            </a:r>
            <a:r>
              <a:rPr lang="zh-CN" altLang="en-US" sz="2800" dirty="0">
                <a:solidFill>
                  <a:srgbClr val="000000"/>
                </a:solidFill>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具体实现</a:t>
            </a:r>
            <a:r>
              <a:rPr lang="zh-CN" altLang="en-US" sz="2800" dirty="0">
                <a:solidFill>
                  <a:srgbClr val="000000"/>
                </a:solidFill>
                <a:ea typeface="宋体" panose="02010600030101010101" pitchFamily="2" charset="-122"/>
              </a:rPr>
              <a:t>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类外定义</a:t>
            </a:r>
            <a:r>
              <a:rPr lang="zh-CN" altLang="en-US" sz="2800" dirty="0">
                <a:solidFill>
                  <a:srgbClr val="000000"/>
                </a:solidFill>
                <a:ea typeface="宋体" panose="02010600030101010101" pitchFamily="2" charset="-122"/>
              </a:rPr>
              <a:t>。</a:t>
            </a:r>
          </a:p>
        </p:txBody>
      </p:sp>
      <p:sp>
        <p:nvSpPr>
          <p:cNvPr id="10" name="Rectangle 9"/>
          <p:cNvSpPr txBox="1">
            <a:spLocks noChangeArrowheads="1"/>
          </p:cNvSpPr>
          <p:nvPr/>
        </p:nvSpPr>
        <p:spPr bwMode="auto">
          <a:xfrm>
            <a:off x="1116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5. </a:t>
            </a:r>
            <a:r>
              <a:rPr lang="zh-CN" altLang="en-US" dirty="0">
                <a:ea typeface="宋体" panose="02010600030101010101" pitchFamily="2" charset="-122"/>
              </a:rPr>
              <a:t>类的实现</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16000" y="2880000"/>
            <a:ext cx="395573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类实现的一般</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格式</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404000" y="3492000"/>
            <a:ext cx="7116236" cy="249865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返回值类型</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成员函数名（参数表）</a:t>
            </a:r>
          </a:p>
          <a:p>
            <a:pPr marL="0" lvl="1" indent="0">
              <a:lnSpc>
                <a:spcPct val="110000"/>
              </a:lnSpc>
              <a:spcBef>
                <a:spcPct val="0"/>
              </a:spcBef>
              <a:buClrTx/>
              <a:buSzTx/>
              <a:buNone/>
            </a:pP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         函数体</a:t>
            </a:r>
          </a:p>
          <a:p>
            <a:pPr marL="0" lvl="1" indent="0">
              <a:lnSpc>
                <a:spcPct val="110000"/>
              </a:lnSpc>
              <a:spcBef>
                <a:spcPct val="0"/>
              </a:spcBef>
              <a:buClrTx/>
              <a:buSzTx/>
              <a:buNone/>
            </a:pP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2"/>
          <p:cNvSpPr>
            <a:spLocks noChangeArrowheads="1"/>
          </p:cNvSpPr>
          <p:nvPr/>
        </p:nvSpPr>
        <p:spPr bwMode="gray">
          <a:xfrm>
            <a:off x="994338" y="1186100"/>
            <a:ext cx="7445846" cy="510362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setHeight</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h)</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height=h;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setRadius</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r)</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radius=r;      }</a:t>
            </a:r>
          </a:p>
          <a:p>
            <a:pPr marL="0" lvl="1" indent="0">
              <a:lnSpc>
                <a:spcPct val="110000"/>
              </a:lnSpc>
              <a:spcBef>
                <a:spcPct val="0"/>
              </a:spcBef>
              <a:buClrTx/>
              <a:buSzTx/>
              <a:buNone/>
            </a:pPr>
            <a:r>
              <a:rPr lang="en-US" altLang="zh-CN" sz="2000" dirty="0">
                <a:solidFill>
                  <a:schemeClr val="bg1">
                    <a:lumMod val="65000"/>
                  </a:schemeClr>
                </a:solidFill>
                <a:effectLst>
                  <a:outerShdw blurRad="38100" dist="38100" dir="2700000" algn="tl">
                    <a:srgbClr val="000000">
                      <a:alpha val="43137"/>
                    </a:srgbClr>
                  </a:outerShdw>
                </a:effectLst>
                <a:ea typeface="宋体" panose="02010600030101010101" pitchFamily="2" charset="-122"/>
              </a:rPr>
              <a:t>/*void Cylinder::</a:t>
            </a:r>
            <a:r>
              <a:rPr lang="en-US" altLang="zh-CN" sz="2000" dirty="0" err="1">
                <a:solidFill>
                  <a:schemeClr val="bg1">
                    <a:lumMod val="65000"/>
                  </a:schemeClr>
                </a:solidFill>
                <a:effectLst>
                  <a:outerShdw blurRad="38100" dist="38100" dir="2700000" algn="tl">
                    <a:srgbClr val="000000">
                      <a:alpha val="43137"/>
                    </a:srgbClr>
                  </a:outerShdw>
                </a:effectLst>
                <a:ea typeface="宋体" panose="02010600030101010101" pitchFamily="2" charset="-122"/>
              </a:rPr>
              <a:t>init</a:t>
            </a:r>
            <a:r>
              <a:rPr lang="en-US" altLang="zh-CN" sz="2000" dirty="0">
                <a:solidFill>
                  <a:schemeClr val="bg1">
                    <a:lumMod val="65000"/>
                  </a:schemeClr>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chemeClr val="bg1">
                    <a:lumMod val="65000"/>
                  </a:schemeClr>
                </a:solidFill>
                <a:effectLst>
                  <a:outerShdw blurRad="38100" dist="38100" dir="2700000" algn="tl">
                    <a:srgbClr val="000000">
                      <a:alpha val="43137"/>
                    </a:srgbClr>
                  </a:outerShdw>
                </a:effectLst>
                <a:ea typeface="宋体" panose="02010600030101010101" pitchFamily="2" charset="-122"/>
              </a:rPr>
              <a:t>r,double</a:t>
            </a:r>
            <a:r>
              <a:rPr lang="en-US" altLang="zh-CN" sz="2000" dirty="0">
                <a:solidFill>
                  <a:schemeClr val="bg1">
                    <a:lumMod val="65000"/>
                  </a:schemeClr>
                </a:solidFill>
                <a:effectLst>
                  <a:outerShdw blurRad="38100" dist="38100" dir="2700000" algn="tl">
                    <a:srgbClr val="000000">
                      <a:alpha val="43137"/>
                    </a:srgbClr>
                  </a:outerShdw>
                </a:effectLst>
                <a:ea typeface="宋体" panose="02010600030101010101" pitchFamily="2" charset="-122"/>
              </a:rPr>
              <a:t> h)</a:t>
            </a:r>
          </a:p>
          <a:p>
            <a:pPr marL="0" lvl="1" indent="0">
              <a:lnSpc>
                <a:spcPct val="110000"/>
              </a:lnSpc>
              <a:spcBef>
                <a:spcPct val="0"/>
              </a:spcBef>
              <a:buClrTx/>
              <a:buSzTx/>
              <a:buNone/>
            </a:pPr>
            <a:r>
              <a:rPr lang="en-US" altLang="zh-CN" sz="2000" dirty="0">
                <a:solidFill>
                  <a:schemeClr val="bg1">
                    <a:lumMod val="65000"/>
                  </a:schemeClr>
                </a:solidFill>
                <a:effectLst>
                  <a:outerShdw blurRad="38100" dist="38100" dir="2700000" algn="tl">
                    <a:srgbClr val="000000">
                      <a:alpha val="43137"/>
                    </a:srgbClr>
                  </a:outerShdw>
                </a:effectLst>
                <a:ea typeface="宋体" panose="02010600030101010101" pitchFamily="2" charset="-122"/>
              </a:rPr>
              <a:t>    {     radius=r;   height=h;   }*/</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double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getRadius</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return radius;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double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getHeight</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return height;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double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volume()</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return 3.14*radius*radius*height;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double </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surface_area</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   return 2*3.14*radius*height+2*3.14*radius*radius;   }</a:t>
            </a:r>
          </a:p>
          <a:p>
            <a:pPr marL="0" lvl="1" indent="0">
              <a:lnSpc>
                <a:spcPct val="110000"/>
              </a:lnSpc>
              <a:spcBef>
                <a:spcPct val="0"/>
              </a:spcBef>
              <a:buClrTx/>
              <a:buSzTx/>
              <a:buNone/>
            </a:pP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p:nvPr/>
        </p:nvSpPr>
        <p:spPr>
          <a:xfrm>
            <a:off x="1085389" y="365865"/>
            <a:ext cx="4873450" cy="523220"/>
          </a:xfrm>
          <a:prstGeom prst="rect">
            <a:avLst/>
          </a:prstGeom>
        </p:spPr>
        <p:txBody>
          <a:bodyPr wrap="none">
            <a:spAutoFit/>
          </a:bodyPr>
          <a:lstStyle/>
          <a:p>
            <a:pPr>
              <a:buFontTx/>
              <a:buNone/>
            </a:pPr>
            <a:r>
              <a:rPr lang="zh-CN" altLang="en-US" sz="2800" dirty="0">
                <a:solidFill>
                  <a:srgbClr val="002060"/>
                </a:solidFill>
                <a:ea typeface="宋体" charset="-122"/>
              </a:rPr>
              <a:t>“圆柱体”类成员函数的实现</a:t>
            </a:r>
            <a:endParaRPr lang="en-US" altLang="zh-CN" sz="2800" dirty="0">
              <a:solidFill>
                <a:srgbClr val="00206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rgbClr val="000000"/>
                </a:solidFill>
                <a:ea typeface="宋体" panose="02010600030101010101" pitchFamily="2" charset="-122"/>
              </a:rPr>
              <a:t>是一种自定义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数据类型</a:t>
            </a:r>
            <a:r>
              <a:rPr lang="zh-CN" altLang="en-US" sz="2800" dirty="0">
                <a:solidFill>
                  <a:srgbClr val="000000"/>
                </a:solidFill>
                <a:ea typeface="宋体" panose="02010600030101010101" pitchFamily="2" charset="-122"/>
              </a:rPr>
              <a:t>，声明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类的对象</a:t>
            </a:r>
            <a:r>
              <a:rPr lang="zh-CN" altLang="en-US" sz="2800" dirty="0">
                <a:solidFill>
                  <a:srgbClr val="000000"/>
                </a:solidFill>
                <a:ea typeface="宋体" panose="02010600030101010101" pitchFamily="2" charset="-122"/>
              </a:rPr>
              <a:t>就可以看成是定义该</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类的一个变量</a:t>
            </a:r>
            <a:r>
              <a:rPr lang="zh-CN" altLang="en-US" sz="2800" dirty="0">
                <a:solidFill>
                  <a:srgbClr val="000000"/>
                </a:solidFill>
                <a:ea typeface="宋体" panose="02010600030101010101" pitchFamily="2" charset="-122"/>
              </a:rPr>
              <a:t>。</a:t>
            </a:r>
          </a:p>
        </p:txBody>
      </p:sp>
      <p:sp>
        <p:nvSpPr>
          <p:cNvPr id="10"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6. </a:t>
            </a:r>
            <a:r>
              <a:rPr lang="zh-CN" altLang="en-US" dirty="0">
                <a:ea typeface="宋体" panose="02010600030101010101" pitchFamily="2" charset="-122"/>
              </a:rPr>
              <a:t>对象的声明</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15999" y="2736000"/>
            <a:ext cx="7528271"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类的变量</a:t>
            </a:r>
            <a:r>
              <a:rPr lang="zh-CN" altLang="en-US" sz="2800" dirty="0">
                <a:solidFill>
                  <a:srgbClr val="000000"/>
                </a:solidFill>
                <a:ea typeface="宋体" panose="02010600030101010101" pitchFamily="2" charset="-122"/>
              </a:rPr>
              <a:t>称为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类实例</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类对象</a:t>
            </a:r>
            <a:r>
              <a:rPr lang="zh-CN" altLang="en-US" sz="2800" dirty="0">
                <a:solidFill>
                  <a:srgbClr val="000000"/>
                </a:solidFill>
                <a:ea typeface="宋体" panose="02010600030101010101" pitchFamily="2" charset="-122"/>
              </a:rPr>
              <a:t>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对象实例</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436782" y="5010728"/>
            <a:ext cx="6932518" cy="15678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格式为：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类名</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对象名；</a:t>
            </a:r>
          </a:p>
          <a:p>
            <a:pPr marL="0" lvl="1" indent="0">
              <a:lnSpc>
                <a:spcPct val="110000"/>
              </a:lnSpc>
              <a:spcBef>
                <a:spcPct val="0"/>
              </a:spcBef>
              <a:buClrTx/>
              <a:buSzTx/>
              <a:buNone/>
            </a:pP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例如：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Cylinder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c1, c2[5], *c3, &amp;c4=c1;</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c3=new </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Cyliner</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1" name="Rectangle 77"/>
          <p:cNvSpPr>
            <a:spLocks noChangeArrowheads="1"/>
          </p:cNvSpPr>
          <p:nvPr/>
        </p:nvSpPr>
        <p:spPr bwMode="auto">
          <a:xfrm>
            <a:off x="1116000" y="3456000"/>
            <a:ext cx="752827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类对象</a:t>
            </a:r>
            <a:r>
              <a:rPr lang="zh-CN" altLang="en-US" sz="2800" dirty="0">
                <a:solidFill>
                  <a:srgbClr val="000000"/>
                </a:solidFill>
                <a:ea typeface="宋体" panose="02010600030101010101" pitchFamily="2" charset="-122"/>
              </a:rPr>
              <a:t>和一般变量一样，</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在定义时分配内存</a:t>
            </a:r>
            <a:r>
              <a:rPr lang="zh-CN" altLang="en-US" sz="2800" dirty="0">
                <a:solidFill>
                  <a:srgbClr val="000000"/>
                </a:solidFill>
                <a:ea typeface="宋体" panose="02010600030101010101" pitchFamily="2" charset="-122"/>
              </a:rPr>
              <a:t>。为每个类对象分配的内存中存放着每个类对象的数据成员的值。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txBox="1"/>
          <p:nvPr/>
        </p:nvSpPr>
        <p:spPr>
          <a:xfrm>
            <a:off x="1384866" y="1950356"/>
            <a:ext cx="3517334" cy="369332"/>
          </a:xfrm>
          <a:prstGeom prst="rect">
            <a:avLst/>
          </a:prstGeom>
        </p:spPr>
        <p:txBody>
          <a:bodyPr vert="horz" wrap="square" lIns="0" tIns="0" rIns="0" bIns="0" rtlCol="0">
            <a:spAutoFit/>
          </a:bodyPr>
          <a:lstStyle/>
          <a:p>
            <a:pPr marL="482600" indent="-469900">
              <a:buClr>
                <a:srgbClr val="CC0000"/>
              </a:buClr>
              <a:buFont typeface="Wingdings"/>
              <a:buChar char=""/>
              <a:tabLst>
                <a:tab pos="483234" algn="l"/>
                <a:tab pos="1396365" algn="l"/>
              </a:tabLst>
            </a:pPr>
            <a:r>
              <a:rPr lang="en-US" sz="2400" spc="-5" dirty="0">
                <a:latin typeface="Times New Roman"/>
                <a:cs typeface="Times New Roman"/>
              </a:rPr>
              <a:t>Cylinder </a:t>
            </a:r>
            <a:r>
              <a:rPr sz="2400" dirty="0">
                <a:latin typeface="Times New Roman"/>
                <a:cs typeface="Times New Roman"/>
              </a:rPr>
              <a:t>	</a:t>
            </a:r>
            <a:r>
              <a:rPr lang="en-US" sz="2400" spc="-5" dirty="0">
                <a:latin typeface="Times New Roman"/>
                <a:cs typeface="Times New Roman"/>
              </a:rPr>
              <a:t>c1</a:t>
            </a:r>
            <a:r>
              <a:rPr sz="2400" dirty="0">
                <a:latin typeface="Times New Roman"/>
                <a:cs typeface="Times New Roman"/>
              </a:rPr>
              <a:t>,</a:t>
            </a:r>
            <a:r>
              <a:rPr sz="2400" spc="-5" dirty="0">
                <a:latin typeface="Times New Roman"/>
                <a:cs typeface="Times New Roman"/>
              </a:rPr>
              <a:t> </a:t>
            </a:r>
            <a:r>
              <a:rPr lang="en-US" sz="2400" spc="-5" dirty="0">
                <a:latin typeface="Times New Roman"/>
                <a:cs typeface="Times New Roman"/>
              </a:rPr>
              <a:t>c2</a:t>
            </a:r>
            <a:r>
              <a:rPr sz="2400" spc="-5" dirty="0">
                <a:latin typeface="Times New Roman"/>
                <a:cs typeface="Times New Roman"/>
              </a:rPr>
              <a:t>[50];</a:t>
            </a:r>
            <a:endParaRPr sz="2400" dirty="0">
              <a:latin typeface="Times New Roman"/>
              <a:cs typeface="Times New Roman"/>
            </a:endParaRPr>
          </a:p>
        </p:txBody>
      </p:sp>
      <p:sp>
        <p:nvSpPr>
          <p:cNvPr id="10" name="object 5"/>
          <p:cNvSpPr txBox="1"/>
          <p:nvPr/>
        </p:nvSpPr>
        <p:spPr>
          <a:xfrm>
            <a:off x="2247901" y="2499332"/>
            <a:ext cx="393700" cy="369332"/>
          </a:xfrm>
          <a:prstGeom prst="rect">
            <a:avLst/>
          </a:prstGeom>
        </p:spPr>
        <p:txBody>
          <a:bodyPr vert="horz" wrap="square" lIns="0" tIns="0" rIns="0" bIns="0" rtlCol="0">
            <a:spAutoFit/>
          </a:bodyPr>
          <a:lstStyle/>
          <a:p>
            <a:pPr marL="12700">
              <a:lnSpc>
                <a:spcPct val="100000"/>
              </a:lnSpc>
            </a:pPr>
            <a:r>
              <a:rPr lang="en-US" sz="2400" dirty="0">
                <a:latin typeface="Times New Roman"/>
                <a:cs typeface="Times New Roman"/>
              </a:rPr>
              <a:t>c1</a:t>
            </a:r>
            <a:endParaRPr sz="2400" dirty="0">
              <a:latin typeface="Times New Roman"/>
              <a:cs typeface="Times New Roman"/>
            </a:endParaRPr>
          </a:p>
        </p:txBody>
      </p:sp>
      <p:sp>
        <p:nvSpPr>
          <p:cNvPr id="11" name="object 7"/>
          <p:cNvSpPr txBox="1"/>
          <p:nvPr/>
        </p:nvSpPr>
        <p:spPr>
          <a:xfrm>
            <a:off x="5410201" y="2613886"/>
            <a:ext cx="685800" cy="369332"/>
          </a:xfrm>
          <a:prstGeom prst="rect">
            <a:avLst/>
          </a:prstGeom>
        </p:spPr>
        <p:txBody>
          <a:bodyPr vert="horz" wrap="square" lIns="0" tIns="0" rIns="0" bIns="0" rtlCol="0">
            <a:spAutoFit/>
          </a:bodyPr>
          <a:lstStyle/>
          <a:p>
            <a:pPr marL="12700">
              <a:lnSpc>
                <a:spcPct val="100000"/>
              </a:lnSpc>
            </a:pPr>
            <a:r>
              <a:rPr lang="en-US" sz="2400" spc="-5" dirty="0">
                <a:latin typeface="Times New Roman"/>
                <a:cs typeface="Times New Roman"/>
              </a:rPr>
              <a:t>c2</a:t>
            </a:r>
            <a:r>
              <a:rPr sz="2400" spc="-5" dirty="0">
                <a:latin typeface="Times New Roman"/>
                <a:cs typeface="Times New Roman"/>
              </a:rPr>
              <a:t>[0]</a:t>
            </a:r>
            <a:endParaRPr sz="2400" dirty="0">
              <a:latin typeface="Times New Roman"/>
              <a:cs typeface="Times New Roman"/>
            </a:endParaRPr>
          </a:p>
        </p:txBody>
      </p:sp>
      <p:sp>
        <p:nvSpPr>
          <p:cNvPr id="12" name="object 8"/>
          <p:cNvSpPr txBox="1"/>
          <p:nvPr/>
        </p:nvSpPr>
        <p:spPr>
          <a:xfrm>
            <a:off x="1389436" y="4179460"/>
            <a:ext cx="3258763" cy="743793"/>
          </a:xfrm>
          <a:prstGeom prst="rect">
            <a:avLst/>
          </a:prstGeom>
        </p:spPr>
        <p:txBody>
          <a:bodyPr vert="horz" wrap="square" lIns="0" tIns="0" rIns="0" bIns="0" rtlCol="0">
            <a:spAutoFit/>
          </a:bodyPr>
          <a:lstStyle/>
          <a:p>
            <a:pPr marL="482600" indent="-469900">
              <a:lnSpc>
                <a:spcPts val="2875"/>
              </a:lnSpc>
              <a:buClr>
                <a:srgbClr val="CC0000"/>
              </a:buClr>
              <a:buFont typeface="Wingdings"/>
              <a:buChar char=""/>
              <a:tabLst>
                <a:tab pos="483234" algn="l"/>
                <a:tab pos="1396365" algn="l"/>
              </a:tabLst>
            </a:pPr>
            <a:r>
              <a:rPr lang="en-US" altLang="zh-CN" sz="2400" spc="-5" dirty="0">
                <a:latin typeface="Times New Roman"/>
                <a:cs typeface="Times New Roman"/>
              </a:rPr>
              <a:t>Cylinder </a:t>
            </a:r>
            <a:r>
              <a:rPr sz="2400" dirty="0">
                <a:latin typeface="Times New Roman"/>
                <a:cs typeface="Times New Roman"/>
              </a:rPr>
              <a:t>	*</a:t>
            </a:r>
            <a:r>
              <a:rPr lang="en-US" sz="2400" dirty="0">
                <a:latin typeface="Times New Roman"/>
                <a:cs typeface="Times New Roman"/>
              </a:rPr>
              <a:t>c3</a:t>
            </a:r>
            <a:r>
              <a:rPr sz="2400" dirty="0">
                <a:latin typeface="Times New Roman"/>
                <a:cs typeface="Times New Roman"/>
              </a:rPr>
              <a:t>;</a:t>
            </a:r>
          </a:p>
          <a:p>
            <a:pPr marL="483234" indent="-470534">
              <a:lnSpc>
                <a:spcPts val="2875"/>
              </a:lnSpc>
              <a:buClr>
                <a:srgbClr val="CC0000"/>
              </a:buClr>
              <a:tabLst>
                <a:tab pos="483870" algn="l"/>
              </a:tabLst>
            </a:pPr>
            <a:r>
              <a:rPr lang="en-US" sz="2400" dirty="0">
                <a:latin typeface="Times New Roman"/>
                <a:cs typeface="Times New Roman"/>
              </a:rPr>
              <a:t>      c3</a:t>
            </a:r>
            <a:r>
              <a:rPr sz="2400" dirty="0">
                <a:latin typeface="Times New Roman"/>
                <a:cs typeface="Times New Roman"/>
              </a:rPr>
              <a:t> = new </a:t>
            </a:r>
            <a:r>
              <a:rPr lang="en-US" altLang="zh-CN" sz="2400" spc="-5" dirty="0">
                <a:latin typeface="Times New Roman"/>
                <a:cs typeface="Times New Roman"/>
              </a:rPr>
              <a:t>Cylinder </a:t>
            </a:r>
            <a:r>
              <a:rPr sz="2400" dirty="0">
                <a:latin typeface="Times New Roman"/>
                <a:cs typeface="Times New Roman"/>
              </a:rPr>
              <a:t>;</a:t>
            </a:r>
          </a:p>
        </p:txBody>
      </p:sp>
      <p:sp>
        <p:nvSpPr>
          <p:cNvPr id="13" name="object 10"/>
          <p:cNvSpPr txBox="1"/>
          <p:nvPr/>
        </p:nvSpPr>
        <p:spPr>
          <a:xfrm>
            <a:off x="1871783" y="5404584"/>
            <a:ext cx="363417" cy="369332"/>
          </a:xfrm>
          <a:prstGeom prst="rect">
            <a:avLst/>
          </a:prstGeom>
        </p:spPr>
        <p:txBody>
          <a:bodyPr vert="horz" wrap="square" lIns="0" tIns="0" rIns="0" bIns="0" rtlCol="0">
            <a:spAutoFit/>
          </a:bodyPr>
          <a:lstStyle/>
          <a:p>
            <a:pPr marL="12700">
              <a:lnSpc>
                <a:spcPct val="100000"/>
              </a:lnSpc>
            </a:pPr>
            <a:r>
              <a:rPr lang="en-US" sz="2400" spc="-5" dirty="0">
                <a:latin typeface="Times New Roman"/>
                <a:cs typeface="Times New Roman"/>
              </a:rPr>
              <a:t>c3</a:t>
            </a:r>
            <a:endParaRPr sz="2400" dirty="0">
              <a:latin typeface="Times New Roman"/>
              <a:cs typeface="Times New Roman"/>
            </a:endParaRPr>
          </a:p>
        </p:txBody>
      </p:sp>
      <p:sp>
        <p:nvSpPr>
          <p:cNvPr id="14" name="object 11"/>
          <p:cNvSpPr/>
          <p:nvPr/>
        </p:nvSpPr>
        <p:spPr>
          <a:xfrm>
            <a:off x="2235517" y="5525642"/>
            <a:ext cx="502920" cy="114300"/>
          </a:xfrm>
          <a:custGeom>
            <a:avLst/>
            <a:gdLst/>
            <a:ahLst/>
            <a:cxnLst/>
            <a:rect l="l" t="t" r="r" b="b"/>
            <a:pathLst>
              <a:path w="502920" h="114300">
                <a:moveTo>
                  <a:pt x="407670" y="76200"/>
                </a:moveTo>
                <a:lnTo>
                  <a:pt x="407670" y="38100"/>
                </a:lnTo>
                <a:lnTo>
                  <a:pt x="0" y="38100"/>
                </a:lnTo>
                <a:lnTo>
                  <a:pt x="0" y="76200"/>
                </a:lnTo>
                <a:lnTo>
                  <a:pt x="407670" y="76200"/>
                </a:lnTo>
                <a:close/>
              </a:path>
              <a:path w="502920" h="114300">
                <a:moveTo>
                  <a:pt x="502919" y="57150"/>
                </a:moveTo>
                <a:lnTo>
                  <a:pt x="388619" y="0"/>
                </a:lnTo>
                <a:lnTo>
                  <a:pt x="388619" y="38100"/>
                </a:lnTo>
                <a:lnTo>
                  <a:pt x="407670" y="38100"/>
                </a:lnTo>
                <a:lnTo>
                  <a:pt x="407670" y="104774"/>
                </a:lnTo>
                <a:lnTo>
                  <a:pt x="502919" y="57150"/>
                </a:lnTo>
                <a:close/>
              </a:path>
              <a:path w="502920" h="114300">
                <a:moveTo>
                  <a:pt x="407670" y="104774"/>
                </a:moveTo>
                <a:lnTo>
                  <a:pt x="407670" y="76200"/>
                </a:lnTo>
                <a:lnTo>
                  <a:pt x="388619" y="76200"/>
                </a:lnTo>
                <a:lnTo>
                  <a:pt x="388619" y="114300"/>
                </a:lnTo>
                <a:lnTo>
                  <a:pt x="407670" y="104774"/>
                </a:lnTo>
                <a:close/>
              </a:path>
            </a:pathLst>
          </a:custGeom>
          <a:solidFill>
            <a:srgbClr val="000000"/>
          </a:solidFill>
        </p:spPr>
        <p:txBody>
          <a:bodyPr wrap="square" lIns="0" tIns="0" rIns="0" bIns="0" rtlCol="0"/>
          <a:lstStyle/>
          <a:p>
            <a:endParaRPr/>
          </a:p>
        </p:txBody>
      </p:sp>
      <p:sp>
        <p:nvSpPr>
          <p:cNvPr id="15" name="object 12"/>
          <p:cNvSpPr txBox="1"/>
          <p:nvPr/>
        </p:nvSpPr>
        <p:spPr>
          <a:xfrm>
            <a:off x="5435600" y="3513554"/>
            <a:ext cx="711201" cy="369332"/>
          </a:xfrm>
          <a:prstGeom prst="rect">
            <a:avLst/>
          </a:prstGeom>
        </p:spPr>
        <p:txBody>
          <a:bodyPr vert="horz" wrap="square" lIns="0" tIns="0" rIns="0" bIns="0" rtlCol="0">
            <a:spAutoFit/>
          </a:bodyPr>
          <a:lstStyle/>
          <a:p>
            <a:pPr marL="12700">
              <a:lnSpc>
                <a:spcPct val="100000"/>
              </a:lnSpc>
            </a:pPr>
            <a:r>
              <a:rPr lang="en-US" sz="2400" spc="-5" dirty="0">
                <a:latin typeface="Times New Roman"/>
                <a:cs typeface="Times New Roman"/>
              </a:rPr>
              <a:t>c2</a:t>
            </a:r>
            <a:r>
              <a:rPr sz="2400" spc="-5" dirty="0">
                <a:latin typeface="Times New Roman"/>
                <a:cs typeface="Times New Roman"/>
              </a:rPr>
              <a:t>[1]</a:t>
            </a:r>
            <a:endParaRPr sz="2400" dirty="0">
              <a:latin typeface="Times New Roman"/>
              <a:cs typeface="Times New Roman"/>
            </a:endParaRPr>
          </a:p>
        </p:txBody>
      </p:sp>
      <p:sp>
        <p:nvSpPr>
          <p:cNvPr id="18" name="object 13"/>
          <p:cNvSpPr txBox="1"/>
          <p:nvPr/>
        </p:nvSpPr>
        <p:spPr>
          <a:xfrm>
            <a:off x="5321865" y="4944183"/>
            <a:ext cx="837635" cy="369332"/>
          </a:xfrm>
          <a:prstGeom prst="rect">
            <a:avLst/>
          </a:prstGeom>
        </p:spPr>
        <p:txBody>
          <a:bodyPr vert="horz" wrap="square" lIns="0" tIns="0" rIns="0" bIns="0" rtlCol="0">
            <a:spAutoFit/>
          </a:bodyPr>
          <a:lstStyle/>
          <a:p>
            <a:pPr marL="12700">
              <a:lnSpc>
                <a:spcPct val="100000"/>
              </a:lnSpc>
            </a:pPr>
            <a:r>
              <a:rPr lang="en-US" sz="2400" spc="-5" dirty="0">
                <a:latin typeface="Times New Roman"/>
                <a:cs typeface="Times New Roman"/>
              </a:rPr>
              <a:t>c2</a:t>
            </a:r>
            <a:r>
              <a:rPr sz="2400" spc="-5" dirty="0">
                <a:latin typeface="Times New Roman"/>
                <a:cs typeface="Times New Roman"/>
              </a:rPr>
              <a:t>[49]</a:t>
            </a:r>
            <a:endParaRPr sz="2400" dirty="0">
              <a:latin typeface="Times New Roman"/>
              <a:cs typeface="Times New Roman"/>
            </a:endParaRPr>
          </a:p>
        </p:txBody>
      </p:sp>
      <p:sp>
        <p:nvSpPr>
          <p:cNvPr id="22" name="Text Box 6"/>
          <p:cNvSpPr txBox="1">
            <a:spLocks noChangeArrowheads="1"/>
          </p:cNvSpPr>
          <p:nvPr/>
        </p:nvSpPr>
        <p:spPr bwMode="auto">
          <a:xfrm>
            <a:off x="1126632" y="1037405"/>
            <a:ext cx="7572867" cy="732508"/>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200" dirty="0">
                <a:solidFill>
                  <a:schemeClr val="tx2"/>
                </a:solidFill>
                <a:latin typeface="宋体" pitchFamily="2" charset="-122"/>
                <a:ea typeface="宋体" pitchFamily="2" charset="-122"/>
              </a:rPr>
              <a:t>对象的创建、存储示例</a:t>
            </a:r>
            <a:r>
              <a:rPr lang="en-US" altLang="zh-CN" sz="3200" dirty="0">
                <a:solidFill>
                  <a:schemeClr val="tx2"/>
                </a:solidFill>
                <a:latin typeface="宋体" pitchFamily="2" charset="-122"/>
                <a:ea typeface="宋体" pitchFamily="2" charset="-122"/>
              </a:rPr>
              <a:t>:</a:t>
            </a:r>
            <a:endParaRPr lang="zh-CN" altLang="en-US" sz="3200" dirty="0">
              <a:solidFill>
                <a:schemeClr val="tx2"/>
              </a:solidFill>
              <a:latin typeface="宋体" pitchFamily="2" charset="-122"/>
              <a:ea typeface="宋体" pitchFamily="2" charset="-122"/>
            </a:endParaRPr>
          </a:p>
        </p:txBody>
      </p:sp>
      <p:graphicFrame>
        <p:nvGraphicFramePr>
          <p:cNvPr id="28" name="表格 27"/>
          <p:cNvGraphicFramePr>
            <a:graphicFrameLocks noGrp="1"/>
          </p:cNvGraphicFramePr>
          <p:nvPr/>
        </p:nvGraphicFramePr>
        <p:xfrm>
          <a:off x="2667000" y="2578100"/>
          <a:ext cx="1612900" cy="914400"/>
        </p:xfrm>
        <a:graphic>
          <a:graphicData uri="http://schemas.openxmlformats.org/drawingml/2006/table">
            <a:tbl>
              <a:tblPr firstRow="1" bandRow="1">
                <a:tableStyleId>{18603FDC-E32A-4AB5-989C-0864C3EAD2B8}</a:tableStyleId>
              </a:tblPr>
              <a:tblGrid>
                <a:gridCol w="1612900">
                  <a:extLst>
                    <a:ext uri="{9D8B030D-6E8A-4147-A177-3AD203B41FA5}">
                      <a16:colId xmlns:a16="http://schemas.microsoft.com/office/drawing/2014/main" val="20000"/>
                    </a:ext>
                  </a:extLst>
                </a:gridCol>
              </a:tblGrid>
              <a:tr h="0">
                <a:tc>
                  <a:txBody>
                    <a:bodyPr/>
                    <a:lstStyle/>
                    <a:p>
                      <a:pPr algn="ctr"/>
                      <a:r>
                        <a:rPr lang="en-US" altLang="zh-CN" sz="2400" b="1" dirty="0"/>
                        <a:t>radius</a:t>
                      </a:r>
                      <a:endParaRPr lang="zh-CN" altLang="en-US" sz="2400" b="1" dirty="0"/>
                    </a:p>
                  </a:txBody>
                  <a:tcPr/>
                </a:tc>
                <a:extLst>
                  <a:ext uri="{0D108BD9-81ED-4DB2-BD59-A6C34878D82A}">
                    <a16:rowId xmlns:a16="http://schemas.microsoft.com/office/drawing/2014/main" val="10000"/>
                  </a:ext>
                </a:extLst>
              </a:tr>
              <a:tr h="370840">
                <a:tc>
                  <a:txBody>
                    <a:bodyPr/>
                    <a:lstStyle/>
                    <a:p>
                      <a:pPr algn="ctr"/>
                      <a:r>
                        <a:rPr lang="en-US" altLang="zh-CN" sz="2400" b="1" dirty="0"/>
                        <a:t>height</a:t>
                      </a:r>
                      <a:endParaRPr lang="zh-CN" altLang="en-US" sz="2400" b="1" dirty="0"/>
                    </a:p>
                  </a:txBody>
                  <a:tcPr/>
                </a:tc>
                <a:extLst>
                  <a:ext uri="{0D108BD9-81ED-4DB2-BD59-A6C34878D82A}">
                    <a16:rowId xmlns:a16="http://schemas.microsoft.com/office/drawing/2014/main" val="10001"/>
                  </a:ext>
                </a:extLst>
              </a:tr>
            </a:tbl>
          </a:graphicData>
        </a:graphic>
      </p:graphicFrame>
      <p:graphicFrame>
        <p:nvGraphicFramePr>
          <p:cNvPr id="29" name="表格 28"/>
          <p:cNvGraphicFramePr>
            <a:graphicFrameLocks noGrp="1"/>
          </p:cNvGraphicFramePr>
          <p:nvPr/>
        </p:nvGraphicFramePr>
        <p:xfrm>
          <a:off x="2768600" y="5334000"/>
          <a:ext cx="1612900" cy="914400"/>
        </p:xfrm>
        <a:graphic>
          <a:graphicData uri="http://schemas.openxmlformats.org/drawingml/2006/table">
            <a:tbl>
              <a:tblPr firstRow="1" bandRow="1">
                <a:tableStyleId>{18603FDC-E32A-4AB5-989C-0864C3EAD2B8}</a:tableStyleId>
              </a:tblPr>
              <a:tblGrid>
                <a:gridCol w="1612900">
                  <a:extLst>
                    <a:ext uri="{9D8B030D-6E8A-4147-A177-3AD203B41FA5}">
                      <a16:colId xmlns:a16="http://schemas.microsoft.com/office/drawing/2014/main" val="20000"/>
                    </a:ext>
                  </a:extLst>
                </a:gridCol>
              </a:tblGrid>
              <a:tr h="0">
                <a:tc>
                  <a:txBody>
                    <a:bodyPr/>
                    <a:lstStyle/>
                    <a:p>
                      <a:pPr algn="ctr"/>
                      <a:r>
                        <a:rPr lang="en-US" altLang="zh-CN" sz="2400" b="1" dirty="0"/>
                        <a:t>radius</a:t>
                      </a:r>
                      <a:endParaRPr lang="zh-CN" altLang="en-US" sz="2400" b="1" dirty="0"/>
                    </a:p>
                  </a:txBody>
                  <a:tcPr/>
                </a:tc>
                <a:extLst>
                  <a:ext uri="{0D108BD9-81ED-4DB2-BD59-A6C34878D82A}">
                    <a16:rowId xmlns:a16="http://schemas.microsoft.com/office/drawing/2014/main" val="10000"/>
                  </a:ext>
                </a:extLst>
              </a:tr>
              <a:tr h="370840">
                <a:tc>
                  <a:txBody>
                    <a:bodyPr/>
                    <a:lstStyle/>
                    <a:p>
                      <a:pPr algn="ctr"/>
                      <a:r>
                        <a:rPr lang="en-US" altLang="zh-CN" sz="2400" b="1" dirty="0"/>
                        <a:t>height</a:t>
                      </a:r>
                      <a:endParaRPr lang="zh-CN" altLang="en-US" sz="2400" b="1" dirty="0"/>
                    </a:p>
                  </a:txBody>
                  <a:tcPr/>
                </a:tc>
                <a:extLst>
                  <a:ext uri="{0D108BD9-81ED-4DB2-BD59-A6C34878D82A}">
                    <a16:rowId xmlns:a16="http://schemas.microsoft.com/office/drawing/2014/main" val="10001"/>
                  </a:ext>
                </a:extLst>
              </a:tr>
            </a:tbl>
          </a:graphicData>
        </a:graphic>
      </p:graphicFrame>
      <p:graphicFrame>
        <p:nvGraphicFramePr>
          <p:cNvPr id="30" name="表格 29"/>
          <p:cNvGraphicFramePr>
            <a:graphicFrameLocks noGrp="1"/>
          </p:cNvGraphicFramePr>
          <p:nvPr/>
        </p:nvGraphicFramePr>
        <p:xfrm>
          <a:off x="6159500" y="2603500"/>
          <a:ext cx="1651000" cy="3200400"/>
        </p:xfrm>
        <a:graphic>
          <a:graphicData uri="http://schemas.openxmlformats.org/drawingml/2006/table">
            <a:tbl>
              <a:tblPr firstRow="1" bandRow="1">
                <a:tableStyleId>{18603FDC-E32A-4AB5-989C-0864C3EAD2B8}</a:tableStyleId>
              </a:tblPr>
              <a:tblGrid>
                <a:gridCol w="1651000">
                  <a:extLst>
                    <a:ext uri="{9D8B030D-6E8A-4147-A177-3AD203B41FA5}">
                      <a16:colId xmlns:a16="http://schemas.microsoft.com/office/drawing/2014/main" val="20000"/>
                    </a:ext>
                  </a:extLst>
                </a:gridCol>
              </a:tblGrid>
              <a:tr h="370840">
                <a:tc>
                  <a:txBody>
                    <a:bodyPr/>
                    <a:lstStyle/>
                    <a:p>
                      <a:pPr algn="ctr"/>
                      <a:r>
                        <a:rPr lang="en-US" altLang="zh-CN" sz="2400" b="1" dirty="0"/>
                        <a:t>radius</a:t>
                      </a:r>
                      <a:endParaRPr lang="zh-CN" altLang="en-US" sz="2400" b="1" dirty="0"/>
                    </a:p>
                  </a:txBody>
                  <a:tcPr/>
                </a:tc>
                <a:extLst>
                  <a:ext uri="{0D108BD9-81ED-4DB2-BD59-A6C34878D82A}">
                    <a16:rowId xmlns:a16="http://schemas.microsoft.com/office/drawing/2014/main" val="10000"/>
                  </a:ext>
                </a:extLst>
              </a:tr>
              <a:tr h="370840">
                <a:tc>
                  <a:txBody>
                    <a:bodyPr/>
                    <a:lstStyle/>
                    <a:p>
                      <a:pPr algn="ctr"/>
                      <a:r>
                        <a:rPr lang="en-US" altLang="zh-CN" sz="2400" b="1" dirty="0"/>
                        <a:t>height</a:t>
                      </a:r>
                      <a:endParaRPr lang="zh-CN" altLang="en-US" sz="2400" b="1" dirty="0"/>
                    </a:p>
                  </a:txBody>
                  <a:tcPr/>
                </a:tc>
                <a:extLst>
                  <a:ext uri="{0D108BD9-81ED-4DB2-BD59-A6C34878D82A}">
                    <a16:rowId xmlns:a16="http://schemas.microsoft.com/office/drawing/2014/main" val="10001"/>
                  </a:ext>
                </a:extLst>
              </a:tr>
              <a:tr h="370840">
                <a:tc>
                  <a:txBody>
                    <a:bodyPr/>
                    <a:lstStyle/>
                    <a:p>
                      <a:pPr algn="ctr"/>
                      <a:r>
                        <a:rPr lang="en-US" altLang="zh-CN" sz="2400" b="1" dirty="0"/>
                        <a:t>radius</a:t>
                      </a:r>
                      <a:endParaRPr lang="zh-CN" altLang="en-US" sz="2400" b="1" dirty="0"/>
                    </a:p>
                  </a:txBody>
                  <a:tcPr/>
                </a:tc>
                <a:extLst>
                  <a:ext uri="{0D108BD9-81ED-4DB2-BD59-A6C34878D82A}">
                    <a16:rowId xmlns:a16="http://schemas.microsoft.com/office/drawing/2014/main" val="10002"/>
                  </a:ext>
                </a:extLst>
              </a:tr>
              <a:tr h="370840">
                <a:tc>
                  <a:txBody>
                    <a:bodyPr/>
                    <a:lstStyle/>
                    <a:p>
                      <a:pPr algn="ctr"/>
                      <a:r>
                        <a:rPr lang="en-US" altLang="zh-CN" sz="2400" b="1" dirty="0"/>
                        <a:t>height</a:t>
                      </a:r>
                      <a:endParaRPr lang="zh-CN" altLang="en-US" sz="2400" b="1" dirty="0"/>
                    </a:p>
                  </a:txBody>
                  <a:tcPr/>
                </a:tc>
                <a:extLst>
                  <a:ext uri="{0D108BD9-81ED-4DB2-BD59-A6C34878D82A}">
                    <a16:rowId xmlns:a16="http://schemas.microsoft.com/office/drawing/2014/main" val="10003"/>
                  </a:ext>
                </a:extLst>
              </a:tr>
              <a:tr h="370840">
                <a:tc>
                  <a:txBody>
                    <a:bodyPr/>
                    <a:lstStyle/>
                    <a:p>
                      <a:pPr algn="ctr"/>
                      <a:r>
                        <a:rPr lang="en-US" altLang="zh-CN" sz="2400" b="1" dirty="0"/>
                        <a:t>…</a:t>
                      </a:r>
                      <a:endParaRPr lang="zh-CN" altLang="en-US" sz="2400" b="1" dirty="0"/>
                    </a:p>
                  </a:txBody>
                  <a:tcPr/>
                </a:tc>
                <a:extLst>
                  <a:ext uri="{0D108BD9-81ED-4DB2-BD59-A6C34878D82A}">
                    <a16:rowId xmlns:a16="http://schemas.microsoft.com/office/drawing/2014/main" val="10004"/>
                  </a:ext>
                </a:extLst>
              </a:tr>
              <a:tr h="370840">
                <a:tc>
                  <a:txBody>
                    <a:bodyPr/>
                    <a:lstStyle/>
                    <a:p>
                      <a:pPr algn="ctr"/>
                      <a:r>
                        <a:rPr lang="en-US" altLang="zh-CN" sz="2400" b="1" dirty="0"/>
                        <a:t>radius</a:t>
                      </a:r>
                      <a:endParaRPr lang="zh-CN" altLang="en-US" sz="2400" b="1" dirty="0"/>
                    </a:p>
                  </a:txBody>
                  <a:tcPr/>
                </a:tc>
                <a:extLst>
                  <a:ext uri="{0D108BD9-81ED-4DB2-BD59-A6C34878D82A}">
                    <a16:rowId xmlns:a16="http://schemas.microsoft.com/office/drawing/2014/main" val="10005"/>
                  </a:ext>
                </a:extLst>
              </a:tr>
              <a:tr h="370840">
                <a:tc>
                  <a:txBody>
                    <a:bodyPr/>
                    <a:lstStyle/>
                    <a:p>
                      <a:pPr algn="ctr"/>
                      <a:r>
                        <a:rPr lang="en-US" altLang="zh-CN" sz="2400" b="1" dirty="0"/>
                        <a:t>height</a:t>
                      </a:r>
                      <a:endParaRPr lang="zh-CN" altLang="en-US" sz="2400" b="1" dirty="0"/>
                    </a:p>
                  </a:txBody>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30" name="Rectangle 77"/>
          <p:cNvSpPr>
            <a:spLocks noChangeArrowheads="1"/>
          </p:cNvSpPr>
          <p:nvPr/>
        </p:nvSpPr>
        <p:spPr bwMode="auto">
          <a:xfrm>
            <a:off x="1116001" y="1944000"/>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不同对象</a:t>
            </a:r>
            <a:r>
              <a:rPr lang="zh-CN" altLang="en-US" dirty="0">
                <a:solidFill>
                  <a:srgbClr val="000000"/>
                </a:solidFill>
                <a:ea typeface="宋体" panose="02010600030101010101" pitchFamily="2" charset="-122"/>
              </a:rPr>
              <a:t>，分别</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占用不同的存储空间</a:t>
            </a:r>
            <a:r>
              <a:rPr lang="zh-CN" altLang="en-US" dirty="0">
                <a:solidFill>
                  <a:schemeClr val="tx1"/>
                </a:solidFill>
                <a:ea typeface="宋体" panose="02010600030101010101" pitchFamily="2" charset="-122"/>
              </a:rPr>
              <a:t>。</a:t>
            </a:r>
          </a:p>
        </p:txBody>
      </p:sp>
      <p:grpSp>
        <p:nvGrpSpPr>
          <p:cNvPr id="10" name="Group 79"/>
          <p:cNvGrpSpPr>
            <a:grpSpLocks/>
          </p:cNvGrpSpPr>
          <p:nvPr/>
        </p:nvGrpSpPr>
        <p:grpSpPr bwMode="auto">
          <a:xfrm>
            <a:off x="1125538" y="1116000"/>
            <a:ext cx="5375275" cy="695325"/>
            <a:chOff x="624" y="670"/>
            <a:chExt cx="3386" cy="547"/>
          </a:xfrm>
        </p:grpSpPr>
        <p:sp>
          <p:nvSpPr>
            <p:cNvPr id="11"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2"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pic>
        <p:nvPicPr>
          <p:cNvPr id="13" name="图片 3" descr="F:\C++程序设计\tu\tu\图8.5.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8813" y="4214100"/>
            <a:ext cx="5105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7"/>
          <p:cNvSpPr>
            <a:spLocks noChangeArrowheads="1"/>
          </p:cNvSpPr>
          <p:nvPr/>
        </p:nvSpPr>
        <p:spPr bwMode="auto">
          <a:xfrm>
            <a:off x="1116000" y="3096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类的函数</a:t>
            </a:r>
            <a:r>
              <a:rPr lang="zh-CN" altLang="en-US" dirty="0">
                <a:solidFill>
                  <a:srgbClr val="000000"/>
                </a:solidFill>
                <a:ea typeface="宋体" panose="02010600030101010101" pitchFamily="2" charset="-122"/>
              </a:rPr>
              <a:t>用一段</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共同空间存放</a:t>
            </a:r>
            <a:r>
              <a:rPr lang="zh-CN" altLang="en-US" dirty="0">
                <a:solidFill>
                  <a:srgbClr val="000000"/>
                </a:solidFill>
                <a:ea typeface="宋体" panose="02010600030101010101" pitchFamily="2" charset="-122"/>
              </a:rPr>
              <a:t>。在调用各对象的函数时，都去调用这个公用的函数代码。</a:t>
            </a:r>
            <a:endParaRPr lang="zh-CN" altLang="en-US" dirty="0">
              <a:solidFill>
                <a:schemeClr val="tx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8" name="Rectangle 77"/>
          <p:cNvSpPr>
            <a:spLocks noChangeArrowheads="1"/>
          </p:cNvSpPr>
          <p:nvPr/>
        </p:nvSpPr>
        <p:spPr bwMode="auto">
          <a:xfrm>
            <a:off x="1080000" y="4142500"/>
            <a:ext cx="75073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dirty="0">
                <a:solidFill>
                  <a:srgbClr val="000000"/>
                </a:solidFill>
                <a:ea typeface="宋体" panose="02010600030101010101" pitchFamily="2" charset="-122"/>
              </a:rPr>
              <a:t>具有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保存信息的能力</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对同一个对象：成员函数对对象属性的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更新</a:t>
            </a:r>
            <a:r>
              <a:rPr lang="zh-CN" altLang="en-US" dirty="0">
                <a:solidFill>
                  <a:srgbClr val="000000"/>
                </a:solidFill>
                <a:ea typeface="宋体" panose="02010600030101010101" pitchFamily="2" charset="-122"/>
              </a:rPr>
              <a:t>被对象</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保存</a:t>
            </a:r>
            <a:r>
              <a:rPr lang="zh-CN" altLang="en-US" dirty="0">
                <a:solidFill>
                  <a:srgbClr val="000000"/>
                </a:solidFill>
                <a:ea typeface="宋体" panose="02010600030101010101" pitchFamily="2" charset="-122"/>
              </a:rPr>
              <a:t>；从成 员函数退出后，下一次再访问时，访问的是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新值</a:t>
            </a:r>
            <a:r>
              <a:rPr lang="zh-CN" altLang="en-US" dirty="0">
                <a:solidFill>
                  <a:srgbClr val="00206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080000" y="1154600"/>
            <a:ext cx="7850200"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0000"/>
                </a:solidFill>
                <a:ea typeface="宋体" panose="02010600030101010101" pitchFamily="2" charset="-122"/>
              </a:rPr>
              <a:t>即：对</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不同对象</a:t>
            </a:r>
            <a:r>
              <a:rPr lang="en-US" altLang="zh-CN" dirty="0">
                <a:solidFill>
                  <a:srgbClr val="FFC000"/>
                </a:solidFill>
                <a:effectLst>
                  <a:outerShdw blurRad="38100" dist="38100" dir="2700000" algn="tl">
                    <a:srgbClr val="000000">
                      <a:alpha val="43137"/>
                    </a:srgbClr>
                  </a:outerShdw>
                </a:effectLst>
                <a:ea typeface="宋体" panose="02010600030101010101" pitchFamily="2" charset="-122"/>
              </a:rPr>
              <a:t>object_1</a:t>
            </a:r>
            <a:r>
              <a:rPr lang="zh-CN" altLang="en-US" dirty="0">
                <a:solidFill>
                  <a:srgbClr val="000000"/>
                </a:solidFill>
                <a:ea typeface="宋体" panose="02010600030101010101" pitchFamily="2" charset="-122"/>
              </a:rPr>
              <a:t>和</a:t>
            </a:r>
            <a:r>
              <a:rPr lang="en-US" altLang="zh-CN" dirty="0">
                <a:solidFill>
                  <a:srgbClr val="FFC000"/>
                </a:solidFill>
                <a:effectLst>
                  <a:outerShdw blurRad="38100" dist="38100" dir="2700000" algn="tl">
                    <a:srgbClr val="000000">
                      <a:alpha val="43137"/>
                    </a:srgbClr>
                  </a:outerShdw>
                </a:effectLst>
                <a:ea typeface="宋体" panose="02010600030101010101" pitchFamily="2" charset="-122"/>
              </a:rPr>
              <a:t>object_2</a:t>
            </a:r>
            <a:r>
              <a:rPr lang="zh-CN" altLang="en-US" dirty="0">
                <a:solidFill>
                  <a:srgbClr val="000000"/>
                </a:solidFill>
                <a:ea typeface="宋体" panose="02010600030101010101" pitchFamily="2" charset="-122"/>
              </a:rPr>
              <a:t>，假设</a:t>
            </a:r>
            <a:r>
              <a:rPr lang="en-US" altLang="zh-CN" dirty="0">
                <a:solidFill>
                  <a:srgbClr val="007E39"/>
                </a:solidFill>
                <a:effectLst>
                  <a:outerShdw blurRad="38100" dist="38100" dir="2700000" algn="tl">
                    <a:srgbClr val="000000">
                      <a:alpha val="43137"/>
                    </a:srgbClr>
                  </a:outerShdw>
                </a:effectLst>
                <a:ea typeface="宋体" panose="02010600030101010101" pitchFamily="2" charset="-122"/>
              </a:rPr>
              <a:t>method</a:t>
            </a:r>
            <a:r>
              <a:rPr lang="zh-CN" altLang="en-US" dirty="0">
                <a:solidFill>
                  <a:srgbClr val="000000"/>
                </a:solidFill>
                <a:ea typeface="宋体" panose="02010600030101010101" pitchFamily="2" charset="-122"/>
              </a:rPr>
              <a:t>是该类提供 的一个方法，</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object_1.method</a:t>
            </a:r>
            <a:r>
              <a:rPr lang="zh-CN" altLang="en-US" dirty="0">
                <a:solidFill>
                  <a:srgbClr val="000000"/>
                </a:solidFill>
                <a:ea typeface="宋体" panose="02010600030101010101" pitchFamily="2" charset="-122"/>
              </a:rPr>
              <a:t>和</a:t>
            </a:r>
            <a:r>
              <a:rPr lang="en-US" altLang="zh-CN" dirty="0">
                <a:solidFill>
                  <a:srgbClr val="000000"/>
                </a:solidFill>
                <a:ea typeface="宋体" panose="02010600030101010101" pitchFamily="2" charset="-122"/>
              </a:rPr>
              <a:t>object_2.method</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执行的代码是相同的</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object_1.method</a:t>
            </a:r>
            <a:r>
              <a:rPr lang="zh-CN" altLang="en-US" dirty="0">
                <a:solidFill>
                  <a:srgbClr val="000000"/>
                </a:solidFill>
                <a:ea typeface="宋体" panose="02010600030101010101" pitchFamily="2" charset="-122"/>
              </a:rPr>
              <a:t>和</a:t>
            </a:r>
            <a:r>
              <a:rPr lang="en-US" altLang="zh-CN" dirty="0">
                <a:solidFill>
                  <a:srgbClr val="000000"/>
                </a:solidFill>
                <a:ea typeface="宋体" panose="02010600030101010101" pitchFamily="2" charset="-122"/>
              </a:rPr>
              <a:t>object_2.method</a:t>
            </a:r>
            <a:r>
              <a:rPr lang="zh-CN" altLang="en-US" dirty="0">
                <a:solidFill>
                  <a:srgbClr val="000000"/>
                </a:solidFill>
                <a:ea typeface="宋体" panose="02010600030101010101" pitchFamily="2" charset="-122"/>
              </a:rPr>
              <a:t>所</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操作的数据不同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80000" y="1620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类的对象</a:t>
            </a:r>
            <a:r>
              <a:rPr lang="zh-CN" altLang="en-US" sz="2800" dirty="0">
                <a:solidFill>
                  <a:srgbClr val="000000"/>
                </a:solidFill>
                <a:ea typeface="宋体" panose="02010600030101010101" pitchFamily="2" charset="-122"/>
              </a:rPr>
              <a:t>使用成员选择运算符“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rgbClr val="000000"/>
                </a:solidFill>
                <a:ea typeface="宋体" panose="02010600030101010101" pitchFamily="2" charset="-122"/>
              </a:rPr>
              <a:t>”</a:t>
            </a:r>
            <a:r>
              <a:rPr lang="zh-CN" altLang="en-US" sz="2800" dirty="0">
                <a:solidFill>
                  <a:srgbClr val="000000"/>
                </a:solidFill>
                <a:ea typeface="宋体" panose="02010600030101010101" pitchFamily="2" charset="-122"/>
              </a:rPr>
              <a:t>来访问对象中的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公有成员</a:t>
            </a:r>
            <a:r>
              <a:rPr lang="zh-CN" altLang="en-US" sz="2800" dirty="0">
                <a:solidFill>
                  <a:srgbClr val="000000"/>
                </a:solidFill>
                <a:ea typeface="宋体" panose="02010600030101010101" pitchFamily="2" charset="-122"/>
              </a:rPr>
              <a:t>，格式如下：</a:t>
            </a:r>
          </a:p>
        </p:txBody>
      </p:sp>
      <p:sp>
        <p:nvSpPr>
          <p:cNvPr id="10"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7. </a:t>
            </a:r>
            <a:r>
              <a:rPr lang="zh-CN" altLang="en-US" dirty="0">
                <a:ea typeface="宋体" panose="02010600030101010101" pitchFamily="2" charset="-122"/>
              </a:rPr>
              <a:t>对象成员的访问</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512000" y="2700001"/>
            <a:ext cx="5166923" cy="1198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数据成员名</a:t>
            </a:r>
          </a:p>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成员函数名（参数表）</a:t>
            </a:r>
          </a:p>
        </p:txBody>
      </p:sp>
      <p:sp>
        <p:nvSpPr>
          <p:cNvPr id="13" name="AutoShape 52"/>
          <p:cNvSpPr>
            <a:spLocks noChangeArrowheads="1"/>
          </p:cNvSpPr>
          <p:nvPr/>
        </p:nvSpPr>
        <p:spPr bwMode="gray">
          <a:xfrm>
            <a:off x="1524700" y="4896000"/>
            <a:ext cx="5166923" cy="1186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-&gt;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数据成员名</a:t>
            </a:r>
          </a:p>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-&gt;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成员函数名（参数表）</a:t>
            </a:r>
          </a:p>
        </p:txBody>
      </p:sp>
      <p:sp>
        <p:nvSpPr>
          <p:cNvPr id="14" name="Rectangle 77"/>
          <p:cNvSpPr>
            <a:spLocks noChangeArrowheads="1"/>
          </p:cNvSpPr>
          <p:nvPr/>
        </p:nvSpPr>
        <p:spPr bwMode="auto">
          <a:xfrm>
            <a:off x="1116000" y="4284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对象指针</a:t>
            </a:r>
            <a:r>
              <a:rPr lang="zh-CN" altLang="en-US" sz="2800" dirty="0">
                <a:solidFill>
                  <a:srgbClr val="000000"/>
                </a:solidFill>
                <a:ea typeface="宋体" panose="02010600030101010101" pitchFamily="2" charset="-122"/>
              </a:rPr>
              <a:t>来访问时，格式如下：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37075" y="1026855"/>
            <a:ext cx="1326004" cy="523220"/>
          </a:xfrm>
          <a:prstGeom prst="rect">
            <a:avLst/>
          </a:prstGeom>
        </p:spPr>
        <p:txBody>
          <a:bodyPr wrap="none">
            <a:spAutoFit/>
          </a:bodyPr>
          <a:lstStyle/>
          <a:p>
            <a:pPr>
              <a:buFont typeface="Wingdings" pitchFamily="2" charset="2"/>
              <a:buChar char="p"/>
            </a:pPr>
            <a:r>
              <a:rPr lang="zh-CN" altLang="en-US" sz="2800" dirty="0">
                <a:ea typeface="宋体" charset="-122"/>
              </a:rPr>
              <a:t> 实例</a:t>
            </a:r>
            <a:endParaRPr lang="en-US" altLang="zh-CN" sz="2800" dirty="0">
              <a:ea typeface="宋体" charset="-122"/>
            </a:endParaRPr>
          </a:p>
        </p:txBody>
      </p:sp>
      <p:sp>
        <p:nvSpPr>
          <p:cNvPr id="4" name="Rectangle 6"/>
          <p:cNvSpPr>
            <a:spLocks noChangeArrowheads="1"/>
          </p:cNvSpPr>
          <p:nvPr/>
        </p:nvSpPr>
        <p:spPr bwMode="auto">
          <a:xfrm>
            <a:off x="1645200" y="1558700"/>
            <a:ext cx="4603200"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p>
          <a:p>
            <a:pPr eaLnBrk="1" hangingPunct="1">
              <a:buNone/>
            </a:pPr>
            <a:r>
              <a:rPr lang="en-US" altLang="zh-CN" sz="2400" dirty="0">
                <a:effectLst>
                  <a:outerShdw blurRad="38100" dist="38100" dir="2700000" algn="tl">
                    <a:srgbClr val="000000">
                      <a:alpha val="43137"/>
                    </a:srgbClr>
                  </a:outerShdw>
                </a:effectLst>
              </a:rPr>
              <a:t>{  public:</a:t>
            </a:r>
          </a:p>
          <a:p>
            <a:pPr eaLnBrk="1" hangingPunct="1">
              <a:buNone/>
            </a:pPr>
            <a:r>
              <a:rPr lang="en-US" altLang="zh-CN" sz="2400" dirty="0">
                <a:solidFill>
                  <a:srgbClr val="0070C0"/>
                </a:solidFill>
                <a:effectLst>
                  <a:outerShdw blurRad="38100" dist="38100" dir="2700000" algn="tl">
                    <a:srgbClr val="000000">
                      <a:alpha val="43137"/>
                    </a:srgbClr>
                  </a:outerShdw>
                </a:effectLst>
              </a:rPr>
              <a:t>        int  x;</a:t>
            </a:r>
          </a:p>
          <a:p>
            <a:pPr eaLnBrk="1" hangingPunct="1">
              <a:buNone/>
            </a:pPr>
            <a:r>
              <a:rPr lang="en-US" altLang="zh-CN" sz="2400" dirty="0">
                <a:solidFill>
                  <a:srgbClr val="0070C0"/>
                </a:solidFill>
                <a:effectLst>
                  <a:outerShdw blurRad="38100" dist="38100" dir="2700000" algn="tl">
                    <a:srgbClr val="000000">
                      <a:alpha val="43137"/>
                    </a:srgbClr>
                  </a:outerShdw>
                </a:effectLst>
              </a:rPr>
              <a:t>        int </a:t>
            </a:r>
            <a:r>
              <a:rPr lang="en-US" altLang="zh-CN" sz="2400" dirty="0" err="1">
                <a:solidFill>
                  <a:srgbClr val="0070C0"/>
                </a:solidFill>
                <a:effectLst>
                  <a:outerShdw blurRad="38100" dist="38100" dir="2700000" algn="tl">
                    <a:srgbClr val="000000">
                      <a:alpha val="43137"/>
                    </a:srgbClr>
                  </a:outerShdw>
                </a:effectLst>
              </a:rPr>
              <a:t>getX</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  { return x; }</a:t>
            </a:r>
          </a:p>
          <a:p>
            <a:pPr eaLnBrk="1" hangingPunct="1">
              <a:buNone/>
            </a:pPr>
            <a:r>
              <a:rPr lang="en-US" altLang="zh-CN" sz="2400" dirty="0">
                <a:effectLst>
                  <a:outerShdw blurRad="38100" dist="38100" dir="2700000" algn="tl">
                    <a:srgbClr val="000000">
                      <a:alpha val="43137"/>
                    </a:srgbClr>
                  </a:outerShdw>
                </a:effectLst>
              </a:rPr>
              <a:t>}</a:t>
            </a:r>
            <a:r>
              <a:rPr lang="en-US" altLang="zh-CN" sz="2400" dirty="0">
                <a:solidFill>
                  <a:srgbClr val="C00000"/>
                </a:solidFill>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645200" y="3672783"/>
            <a:ext cx="5670000"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int main()</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FFC000"/>
                </a:solidFill>
                <a:effectLst>
                  <a:outerShdw blurRad="38100" dist="38100" dir="2700000" algn="tl">
                    <a:srgbClr val="000000">
                      <a:alpha val="43137"/>
                    </a:srgbClr>
                  </a:outerShdw>
                </a:effectLst>
              </a:rPr>
              <a:t>A</a:t>
            </a:r>
            <a:r>
              <a:rPr lang="en-US" altLang="zh-CN" sz="2400" dirty="0" err="1">
                <a:solidFill>
                  <a:srgbClr val="C00000"/>
                </a:solidFill>
                <a:effectLst>
                  <a:outerShdw blurRad="38100" dist="38100" dir="2700000" algn="tl">
                    <a:srgbClr val="000000">
                      <a:alpha val="43137"/>
                    </a:srgbClr>
                  </a:outerShdw>
                </a:effectLst>
              </a:rPr>
              <a:t>.</a:t>
            </a:r>
            <a:r>
              <a:rPr lang="en-US" altLang="zh-CN" sz="2400" dirty="0" err="1">
                <a:solidFill>
                  <a:srgbClr val="FFC000"/>
                </a:solidFill>
                <a:effectLst>
                  <a:outerShdw blurRad="38100" dist="38100" dir="2700000" algn="tl">
                    <a:srgbClr val="000000">
                      <a:alpha val="43137"/>
                    </a:srgbClr>
                  </a:outerShdw>
                </a:effectLst>
              </a:rPr>
              <a:t>x</a:t>
            </a:r>
            <a:r>
              <a:rPr lang="en-US" altLang="zh-CN" sz="2400" dirty="0">
                <a:solidFill>
                  <a:srgbClr val="FFC000"/>
                </a:solidFill>
                <a:effectLst>
                  <a:outerShdw blurRad="38100" dist="38100" dir="2700000" algn="tl">
                    <a:srgbClr val="000000">
                      <a:alpha val="43137"/>
                    </a:srgbClr>
                  </a:outerShdw>
                </a:effectLst>
              </a:rPr>
              <a:t>=5;	</a:t>
            </a:r>
            <a:r>
              <a:rPr lang="en-US" altLang="zh-CN" sz="2400" dirty="0">
                <a:solidFill>
                  <a:srgbClr val="C0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//error</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A  a1, a2, </a:t>
            </a:r>
            <a:r>
              <a:rPr lang="zh-CN" altLang="en-US" sz="2400" dirty="0">
                <a:solidFill>
                  <a:srgbClr val="007E39"/>
                </a:solidFill>
                <a:effectLst>
                  <a:outerShdw blurRad="38100" dist="38100" dir="2700000" algn="tl">
                    <a:srgbClr val="000000">
                      <a:alpha val="43137"/>
                    </a:srgbClr>
                  </a:outerShdw>
                </a:effectLst>
              </a:rPr>
              <a:t>*</a:t>
            </a:r>
            <a:r>
              <a:rPr lang="en-US" altLang="zh-CN" sz="2400" dirty="0">
                <a:solidFill>
                  <a:srgbClr val="007E39"/>
                </a:solidFill>
                <a:effectLst>
                  <a:outerShdw blurRad="38100" dist="38100" dir="2700000" algn="tl">
                    <a:srgbClr val="000000">
                      <a:alpha val="43137"/>
                    </a:srgbClr>
                  </a:outerShdw>
                </a:effectLst>
              </a:rPr>
              <a:t>s=&amp;a2;</a:t>
            </a:r>
          </a:p>
          <a:p>
            <a:pPr eaLnBrk="1" hangingPunct="1">
              <a:buNone/>
            </a:pPr>
            <a:r>
              <a:rPr lang="en-US" altLang="zh-CN" sz="2400" dirty="0">
                <a:solidFill>
                  <a:srgbClr val="007E39"/>
                </a:solidFill>
                <a:effectLst>
                  <a:outerShdw blurRad="38100" dist="38100" dir="2700000" algn="tl">
                    <a:srgbClr val="000000">
                      <a:alpha val="43137"/>
                    </a:srgbClr>
                  </a:outerShdw>
                </a:effectLst>
              </a:rPr>
              <a:t>      a1</a:t>
            </a:r>
            <a:r>
              <a:rPr lang="en-US" altLang="zh-CN" sz="2400" dirty="0">
                <a:solidFill>
                  <a:srgbClr val="C00000"/>
                </a:solidFill>
                <a:effectLst>
                  <a:outerShdw blurRad="38100" dist="38100" dir="2700000" algn="tl">
                    <a:srgbClr val="000000">
                      <a:alpha val="43137"/>
                    </a:srgbClr>
                  </a:outerShdw>
                </a:effectLst>
              </a:rPr>
              <a:t>.</a:t>
            </a:r>
            <a:r>
              <a:rPr lang="en-US" altLang="zh-CN" sz="2400" dirty="0">
                <a:solidFill>
                  <a:srgbClr val="007E39"/>
                </a:solidFill>
                <a:effectLst>
                  <a:outerShdw blurRad="38100" dist="38100" dir="2700000" algn="tl">
                    <a:srgbClr val="000000">
                      <a:alpha val="43137"/>
                    </a:srgbClr>
                  </a:outerShdw>
                </a:effectLst>
              </a:rPr>
              <a:t>x=5;      </a:t>
            </a:r>
            <a:r>
              <a:rPr lang="en-US" altLang="zh-CN" sz="2400" dirty="0">
                <a:effectLst>
                  <a:outerShdw blurRad="38100" dist="38100" dir="2700000" algn="tl">
                    <a:srgbClr val="000000">
                      <a:alpha val="43137"/>
                    </a:srgbClr>
                  </a:outerShdw>
                </a:effectLst>
              </a:rPr>
              <a:t>//ok  </a:t>
            </a:r>
          </a:p>
          <a:p>
            <a:pPr eaLnBrk="1" hangingPunct="1">
              <a:buNone/>
            </a:pPr>
            <a:r>
              <a:rPr lang="en-US" altLang="zh-CN" sz="2400" dirty="0">
                <a:effectLst>
                  <a:outerShdw blurRad="38100" dist="38100" dir="2700000" algn="tl">
                    <a:srgbClr val="000000">
                      <a:alpha val="43137"/>
                    </a:srgbClr>
                  </a:outerShdw>
                </a:effectLst>
              </a:rPr>
              <a:t>      a2</a:t>
            </a:r>
            <a:r>
              <a:rPr lang="en-US" altLang="zh-CN" sz="2400" dirty="0">
                <a:solidFill>
                  <a:srgbClr val="C00000"/>
                </a:solidFill>
                <a:effectLst>
                  <a:outerShdw blurRad="38100" dist="38100" dir="2700000" algn="tl">
                    <a:srgbClr val="000000">
                      <a:alpha val="43137"/>
                    </a:srgbClr>
                  </a:outerShdw>
                </a:effectLst>
              </a:rPr>
              <a:t>=a1;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&lt;&lt;s-&gt;</a:t>
            </a:r>
            <a:r>
              <a:rPr lang="en-US" altLang="zh-CN" sz="2400" dirty="0" err="1">
                <a:effectLst>
                  <a:outerShdw blurRad="38100" dist="38100" dir="2700000" algn="tl">
                    <a:srgbClr val="000000">
                      <a:alpha val="43137"/>
                    </a:srgbClr>
                  </a:outerShdw>
                </a:effectLst>
              </a:rPr>
              <a:t>getX</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p>
        </p:txBody>
      </p:sp>
      <p:sp>
        <p:nvSpPr>
          <p:cNvPr id="9" name="AutoShape 10"/>
          <p:cNvSpPr>
            <a:spLocks noChangeArrowheads="1"/>
          </p:cNvSpPr>
          <p:nvPr/>
        </p:nvSpPr>
        <p:spPr bwMode="auto">
          <a:xfrm>
            <a:off x="4835181" y="4694726"/>
            <a:ext cx="2663619" cy="830997"/>
          </a:xfrm>
          <a:prstGeom prst="wedgeRectCallout">
            <a:avLst>
              <a:gd name="adj1" fmla="val -101971"/>
              <a:gd name="adj2" fmla="val 32976"/>
            </a:avLst>
          </a:prstGeom>
          <a:solidFill>
            <a:schemeClr val="bg1"/>
          </a:solidFill>
          <a:ln w="38100">
            <a:solidFill>
              <a:srgbClr val="993300"/>
            </a:solidFill>
            <a:miter lim="800000"/>
            <a:headEnd type="none" w="lg" len="lg"/>
            <a:tailEnd/>
          </a:ln>
        </p:spPr>
        <p:txBody>
          <a:bodyPr wrap="square" anchor="ctr">
            <a:spAutoFit/>
          </a:bodyPr>
          <a:lstStyle/>
          <a:p>
            <a:pPr eaLnBrk="1" hangingPunct="1"/>
            <a:r>
              <a:rPr lang="zh-CN" altLang="en-US" sz="2400" dirty="0">
                <a:latin typeface="黑体"/>
                <a:cs typeface="黑体"/>
              </a:rPr>
              <a:t>同类的对象之间，可以直接赋值。</a:t>
            </a:r>
            <a:endParaRPr lang="zh-CN" altLang="en-US" sz="2400" dirty="0">
              <a:solidFill>
                <a:srgbClr val="0070C0"/>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36648" y="1018152"/>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latin typeface="宋体" panose="02010600030101010101" pitchFamily="2" charset="-122"/>
                <a:ea typeface="宋体" panose="02010600030101010101" pitchFamily="2" charset="-122"/>
              </a:rPr>
              <a:t>8. </a:t>
            </a:r>
            <a:r>
              <a:rPr lang="zh-CN" altLang="en-US" dirty="0">
                <a:latin typeface="宋体" panose="02010600030101010101" pitchFamily="2" charset="-122"/>
                <a:ea typeface="宋体" panose="02010600030101010101" pitchFamily="2" charset="-122"/>
              </a:rPr>
              <a:t>一个完整的</a:t>
            </a:r>
            <a:r>
              <a:rPr lang="en-US" altLang="zh-CN" dirty="0" err="1">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程序</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52000" y="2484000"/>
            <a:ext cx="73803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类界面</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charset="-122"/>
              </a:rPr>
              <a:t> 包含类中</a:t>
            </a:r>
            <a:r>
              <a:rPr lang="zh-CN" altLang="en-US" sz="2400" dirty="0">
                <a:solidFill>
                  <a:srgbClr val="0070C0"/>
                </a:solidFill>
                <a:effectLst>
                  <a:outerShdw blurRad="38100" dist="38100" dir="2700000" algn="tl">
                    <a:srgbClr val="000000">
                      <a:alpha val="43137"/>
                    </a:srgbClr>
                  </a:outerShdw>
                </a:effectLst>
                <a:ea typeface="宋体" charset="-122"/>
              </a:rPr>
              <a:t>数据成员</a:t>
            </a:r>
            <a:r>
              <a:rPr lang="zh-CN" altLang="en-US" sz="2400" dirty="0">
                <a:solidFill>
                  <a:srgbClr val="000000"/>
                </a:solidFill>
                <a:ea typeface="宋体" charset="-122"/>
              </a:rPr>
              <a:t>和</a:t>
            </a:r>
            <a:r>
              <a:rPr lang="zh-CN" altLang="en-US" sz="2400" dirty="0">
                <a:solidFill>
                  <a:srgbClr val="0070C0"/>
                </a:solidFill>
                <a:effectLst>
                  <a:outerShdw blurRad="38100" dist="38100" dir="2700000" algn="tl">
                    <a:srgbClr val="000000">
                      <a:alpha val="43137"/>
                    </a:srgbClr>
                  </a:outerShdw>
                </a:effectLst>
                <a:ea typeface="宋体" charset="-122"/>
              </a:rPr>
              <a:t>成员函数</a:t>
            </a:r>
            <a:r>
              <a:rPr lang="zh-CN" altLang="en-US" sz="2400" dirty="0">
                <a:solidFill>
                  <a:srgbClr val="000000"/>
                </a:solidFill>
                <a:ea typeface="宋体" charset="-122"/>
              </a:rPr>
              <a:t>的</a:t>
            </a:r>
            <a:r>
              <a:rPr lang="zh-CN" altLang="en-US" sz="2400" dirty="0">
                <a:solidFill>
                  <a:srgbClr val="0070C0"/>
                </a:solidFill>
                <a:effectLst>
                  <a:outerShdw blurRad="38100" dist="38100" dir="2700000" algn="tl">
                    <a:srgbClr val="000000">
                      <a:alpha val="43137"/>
                    </a:srgbClr>
                  </a:outerShdw>
                </a:effectLst>
                <a:ea typeface="宋体" charset="-122"/>
              </a:rPr>
              <a:t>函数原型</a:t>
            </a:r>
            <a:r>
              <a:rPr lang="zh-CN" altLang="en-US" sz="2400" dirty="0">
                <a:solidFill>
                  <a:srgbClr val="000000"/>
                </a:solidFill>
                <a:ea typeface="宋体" charset="-122"/>
              </a:rPr>
              <a:t>。</a:t>
            </a:r>
            <a:endParaRPr lang="zh-CN" altLang="en-US" sz="2400" dirty="0">
              <a:solidFill>
                <a:srgbClr val="000000"/>
              </a:solidFill>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77"/>
          <p:cNvSpPr>
            <a:spLocks noChangeArrowheads="1"/>
          </p:cNvSpPr>
          <p:nvPr/>
        </p:nvSpPr>
        <p:spPr bwMode="auto">
          <a:xfrm>
            <a:off x="1152000" y="3708000"/>
            <a:ext cx="74311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类实现 </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各个</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具体实现</a:t>
            </a:r>
            <a:r>
              <a:rPr lang="zh-CN" altLang="en-US" sz="2400" dirty="0">
                <a:solidFill>
                  <a:srgbClr val="000000"/>
                </a:solidFill>
                <a:ea typeface="宋体" panose="02010600030101010101" pitchFamily="2" charset="-122"/>
              </a:rPr>
              <a:t>。</a:t>
            </a:r>
          </a:p>
        </p:txBody>
      </p:sp>
      <p:grpSp>
        <p:nvGrpSpPr>
          <p:cNvPr id="9" name="Group 61"/>
          <p:cNvGrpSpPr>
            <a:grpSpLocks/>
          </p:cNvGrpSpPr>
          <p:nvPr/>
        </p:nvGrpSpPr>
        <p:grpSpPr bwMode="auto">
          <a:xfrm>
            <a:off x="1152000" y="1692000"/>
            <a:ext cx="3615289" cy="684940"/>
            <a:chOff x="720" y="1407"/>
            <a:chExt cx="4088" cy="444"/>
          </a:xfrm>
        </p:grpSpPr>
        <p:sp>
          <p:nvSpPr>
            <p:cNvPr id="1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一、类界面与类实现 </a:t>
              </a:r>
            </a:p>
          </p:txBody>
        </p:sp>
        <p:grpSp>
          <p:nvGrpSpPr>
            <p:cNvPr id="1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7"/>
          <p:cNvSpPr>
            <a:spLocks noChangeArrowheads="1"/>
          </p:cNvSpPr>
          <p:nvPr/>
        </p:nvSpPr>
        <p:spPr bwMode="auto">
          <a:xfrm>
            <a:off x="1080000" y="1728000"/>
            <a:ext cx="748574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类定义形式</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类界面和类实现分开</a:t>
            </a:r>
            <a:r>
              <a:rPr lang="zh-CN" altLang="en-US" sz="2400" dirty="0">
                <a:solidFill>
                  <a:schemeClr val="tx1"/>
                </a:solidFill>
                <a:ea typeface="宋体" panose="02010600030101010101" pitchFamily="2" charset="-122"/>
              </a:rPr>
              <a:t>。类的界面放在以</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.h</a:t>
            </a:r>
            <a:r>
              <a:rPr lang="zh-CN" altLang="en-US" sz="2400" dirty="0">
                <a:solidFill>
                  <a:schemeClr val="tx1"/>
                </a:solidFill>
                <a:ea typeface="宋体" panose="02010600030101010101" pitchFamily="2" charset="-122"/>
              </a:rPr>
              <a:t>为后缀名的文件中，类实现放置在以</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cpp</a:t>
            </a:r>
            <a:r>
              <a:rPr lang="zh-CN" altLang="en-US" sz="2400" dirty="0">
                <a:solidFill>
                  <a:schemeClr val="tx1"/>
                </a:solidFill>
                <a:ea typeface="宋体" panose="02010600030101010101" pitchFamily="2" charset="-122"/>
              </a:rPr>
              <a:t>为后缀名的文件中。</a:t>
            </a:r>
          </a:p>
        </p:txBody>
      </p:sp>
      <p:grpSp>
        <p:nvGrpSpPr>
          <p:cNvPr id="2" name="Group 61"/>
          <p:cNvGrpSpPr>
            <a:grpSpLocks/>
          </p:cNvGrpSpPr>
          <p:nvPr/>
        </p:nvGrpSpPr>
        <p:grpSpPr bwMode="auto">
          <a:xfrm>
            <a:off x="1052404" y="1037470"/>
            <a:ext cx="3189987" cy="684940"/>
            <a:chOff x="720" y="1407"/>
            <a:chExt cx="4088" cy="444"/>
          </a:xfrm>
        </p:grpSpPr>
        <p:sp>
          <p:nvSpPr>
            <p:cNvPr id="9"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a:solidFill>
                    <a:schemeClr val="bg1"/>
                  </a:solidFill>
                  <a:ea typeface="宋体" panose="02010600030101010101" pitchFamily="2" charset="-122"/>
                </a:rPr>
                <a:t>二、两种实现方式</a:t>
              </a:r>
            </a:p>
          </p:txBody>
        </p:sp>
        <p:grpSp>
          <p:nvGrpSpPr>
            <p:cNvPr id="3" name="Group 63"/>
            <p:cNvGrpSpPr>
              <a:grpSpLocks/>
            </p:cNvGrpSpPr>
            <p:nvPr/>
          </p:nvGrpSpPr>
          <p:grpSpPr bwMode="auto">
            <a:xfrm>
              <a:off x="728" y="1407"/>
              <a:ext cx="4052" cy="444"/>
              <a:chOff x="742" y="1407"/>
              <a:chExt cx="3997" cy="444"/>
            </a:xfrm>
          </p:grpSpPr>
          <p:sp>
            <p:nvSpPr>
              <p:cNvPr id="14"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5"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2" name="Rectangle 77"/>
          <p:cNvSpPr>
            <a:spLocks noChangeArrowheads="1"/>
          </p:cNvSpPr>
          <p:nvPr/>
        </p:nvSpPr>
        <p:spPr bwMode="auto">
          <a:xfrm>
            <a:off x="1080000" y="3564000"/>
            <a:ext cx="7432578"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类定义形式</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类界面和类实现全在类定义中完成</a:t>
            </a:r>
            <a:r>
              <a:rPr lang="zh-CN" altLang="en-US" sz="2400" dirty="0">
                <a:solidFill>
                  <a:schemeClr val="tx1"/>
                </a:solidFill>
                <a:ea typeface="宋体" panose="02010600030101010101" pitchFamily="2" charset="-122"/>
              </a:rPr>
              <a:t>，这时其成员函数将默认为内联函数。</a:t>
            </a:r>
          </a:p>
        </p:txBody>
      </p:sp>
      <p:sp>
        <p:nvSpPr>
          <p:cNvPr id="10" name="Rectangle 77"/>
          <p:cNvSpPr>
            <a:spLocks noChangeArrowheads="1"/>
          </p:cNvSpPr>
          <p:nvPr/>
        </p:nvSpPr>
        <p:spPr bwMode="auto">
          <a:xfrm>
            <a:off x="1080000" y="5097710"/>
            <a:ext cx="7432578" cy="1344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一般处理</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当成员函数</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较多</a:t>
            </a:r>
            <a:r>
              <a:rPr lang="zh-CN" altLang="en-US" sz="2400" dirty="0">
                <a:solidFill>
                  <a:schemeClr val="tx1"/>
                </a:solidFill>
                <a:ea typeface="宋体" panose="02010600030101010101" pitchFamily="2" charset="-122"/>
              </a:rPr>
              <a:t>时应采用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形式</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当成员函数</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比较简单</a:t>
            </a:r>
            <a:r>
              <a:rPr lang="zh-CN" altLang="en-US" sz="2400" dirty="0">
                <a:solidFill>
                  <a:schemeClr val="tx1"/>
                </a:solidFill>
                <a:ea typeface="宋体" panose="02010600030101010101" pitchFamily="2" charset="-122"/>
              </a:rPr>
              <a:t>时应采用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形式</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2 </a:t>
            </a:r>
            <a:r>
              <a:rPr lang="zh-CN" altLang="en-US" sz="24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15364" name="Text Box 6"/>
          <p:cNvSpPr txBox="1">
            <a:spLocks noChangeArrowheads="1"/>
          </p:cNvSpPr>
          <p:nvPr/>
        </p:nvSpPr>
        <p:spPr bwMode="auto">
          <a:xfrm>
            <a:off x="1113932" y="288105"/>
            <a:ext cx="7572867" cy="641714"/>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200" dirty="0">
                <a:solidFill>
                  <a:schemeClr val="tx2"/>
                </a:solidFill>
                <a:effectLst>
                  <a:outerShdw blurRad="38100" dist="38100" dir="2700000" algn="tl">
                    <a:srgbClr val="000000">
                      <a:alpha val="43137"/>
                    </a:srgbClr>
                  </a:outerShdw>
                </a:effectLst>
                <a:latin typeface="宋体" pitchFamily="2" charset="-122"/>
                <a:ea typeface="宋体" pitchFamily="2" charset="-122"/>
              </a:rPr>
              <a:t>结构化程序设计的范型</a:t>
            </a:r>
            <a:endParaRPr lang="zh-CN" altLang="en-US" sz="3200" dirty="0">
              <a:solidFill>
                <a:schemeClr val="tx2"/>
              </a:solidFill>
              <a:latin typeface="宋体" pitchFamily="2" charset="-122"/>
              <a:ea typeface="宋体" pitchFamily="2" charset="-122"/>
            </a:endParaRPr>
          </a:p>
        </p:txBody>
      </p:sp>
      <p:sp>
        <p:nvSpPr>
          <p:cNvPr id="30" name="Rectangle 77"/>
          <p:cNvSpPr>
            <a:spLocks noChangeArrowheads="1"/>
          </p:cNvSpPr>
          <p:nvPr/>
        </p:nvSpPr>
        <p:spPr bwMode="auto">
          <a:xfrm>
            <a:off x="1116000" y="4536000"/>
            <a:ext cx="758656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u"/>
            </a:pPr>
            <a:r>
              <a:rPr lang="zh-CN" altLang="en-US" sz="2400" dirty="0">
                <a:solidFill>
                  <a:srgbClr val="000000"/>
                </a:solidFill>
                <a:ea typeface="宋体" panose="02010600030101010101" pitchFamily="2" charset="-122"/>
              </a:rPr>
              <a:t> 大型程序中，有很多全局数据和全局函数，这导致</a:t>
            </a:r>
            <a:endParaRPr lang="en-US" altLang="zh-CN" sz="2400" dirty="0">
              <a:solidFill>
                <a:srgbClr val="000000"/>
              </a:solidFill>
              <a:ea typeface="宋体" panose="02010600030101010101" pitchFamily="2" charset="-122"/>
            </a:endParaRPr>
          </a:p>
          <a:p>
            <a:pPr>
              <a:lnSpc>
                <a:spcPct val="110000"/>
              </a:lnSpc>
              <a:spcBef>
                <a:spcPct val="0"/>
              </a:spcBef>
              <a:buSzTx/>
              <a:buNone/>
            </a:pPr>
            <a:r>
              <a:rPr lang="en-US" altLang="zh-CN" sz="2400" dirty="0">
                <a:solidFill>
                  <a:srgbClr val="000000"/>
                </a:solidFill>
                <a:ea typeface="宋体" panose="02010600030101010101" pitchFamily="2" charset="-122"/>
              </a:rPr>
              <a:t>    </a:t>
            </a:r>
            <a:r>
              <a:rPr lang="zh-CN" altLang="en-US" sz="2400" dirty="0">
                <a:solidFill>
                  <a:srgbClr val="000000"/>
                </a:solidFill>
                <a:ea typeface="宋体" panose="02010600030101010101" pitchFamily="2" charset="-122"/>
              </a:rPr>
              <a:t>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函数和数据</a:t>
            </a:r>
            <a:r>
              <a:rPr lang="zh-CN" altLang="en-US" sz="2400" dirty="0">
                <a:solidFill>
                  <a:srgbClr val="000000"/>
                </a:solidFill>
                <a:ea typeface="宋体" panose="02010600030101010101" pitchFamily="2" charset="-122"/>
              </a:rPr>
              <a:t>之间数目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巨大的潜在连接</a:t>
            </a:r>
            <a:r>
              <a:rPr lang="zh-CN" altLang="en-US" sz="2400" dirty="0">
                <a:solidFill>
                  <a:srgbClr val="000000"/>
                </a:solidFill>
                <a:ea typeface="宋体" panose="02010600030101010101" pitchFamily="2" charset="-122"/>
              </a:rPr>
              <a:t>！</a:t>
            </a:r>
          </a:p>
        </p:txBody>
      </p:sp>
      <p:grpSp>
        <p:nvGrpSpPr>
          <p:cNvPr id="2" name="Group 4"/>
          <p:cNvGrpSpPr>
            <a:grpSpLocks/>
          </p:cNvGrpSpPr>
          <p:nvPr/>
        </p:nvGrpSpPr>
        <p:grpSpPr bwMode="auto">
          <a:xfrm>
            <a:off x="1297484" y="1494603"/>
            <a:ext cx="6913563" cy="2308948"/>
            <a:chOff x="748" y="812"/>
            <a:chExt cx="4629" cy="2569"/>
          </a:xfrm>
        </p:grpSpPr>
        <p:sp>
          <p:nvSpPr>
            <p:cNvPr id="7" name="Oval 5"/>
            <p:cNvSpPr>
              <a:spLocks noChangeArrowheads="1"/>
            </p:cNvSpPr>
            <p:nvPr/>
          </p:nvSpPr>
          <p:spPr bwMode="auto">
            <a:xfrm>
              <a:off x="818" y="856"/>
              <a:ext cx="1340" cy="723"/>
            </a:xfrm>
            <a:prstGeom prst="ellipse">
              <a:avLst/>
            </a:prstGeom>
            <a:solidFill>
              <a:schemeClr val="accent2">
                <a:lumMod val="40000"/>
                <a:lumOff val="60000"/>
              </a:schemeClr>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dirty="0">
                  <a:effectLst>
                    <a:outerShdw blurRad="38100" dist="38100" dir="2700000" algn="tl">
                      <a:srgbClr val="000000">
                        <a:alpha val="43137"/>
                      </a:srgbClr>
                    </a:outerShdw>
                  </a:effectLst>
                  <a:latin typeface="Times New Roman" charset="0"/>
                </a:rPr>
                <a:t>全局数据</a:t>
              </a:r>
            </a:p>
          </p:txBody>
        </p:sp>
        <p:sp>
          <p:nvSpPr>
            <p:cNvPr id="8" name="Oval 6"/>
            <p:cNvSpPr>
              <a:spLocks noChangeArrowheads="1"/>
            </p:cNvSpPr>
            <p:nvPr/>
          </p:nvSpPr>
          <p:spPr bwMode="auto">
            <a:xfrm>
              <a:off x="2406" y="856"/>
              <a:ext cx="1340" cy="723"/>
            </a:xfrm>
            <a:prstGeom prst="ellipse">
              <a:avLst/>
            </a:prstGeom>
            <a:solidFill>
              <a:schemeClr val="accent2">
                <a:lumMod val="40000"/>
                <a:lumOff val="60000"/>
              </a:schemeClr>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dirty="0">
                  <a:effectLst>
                    <a:outerShdw blurRad="38100" dist="38100" dir="2700000" algn="tl">
                      <a:srgbClr val="000000">
                        <a:alpha val="43137"/>
                      </a:srgbClr>
                    </a:outerShdw>
                  </a:effectLst>
                  <a:latin typeface="Times New Roman" charset="0"/>
                </a:rPr>
                <a:t>全局数据</a:t>
              </a:r>
            </a:p>
          </p:txBody>
        </p:sp>
        <p:sp>
          <p:nvSpPr>
            <p:cNvPr id="9" name="Oval 7"/>
            <p:cNvSpPr>
              <a:spLocks noChangeArrowheads="1"/>
            </p:cNvSpPr>
            <p:nvPr/>
          </p:nvSpPr>
          <p:spPr bwMode="auto">
            <a:xfrm>
              <a:off x="3902" y="812"/>
              <a:ext cx="1340" cy="723"/>
            </a:xfrm>
            <a:prstGeom prst="ellipse">
              <a:avLst/>
            </a:prstGeom>
            <a:solidFill>
              <a:schemeClr val="accent2">
                <a:lumMod val="40000"/>
                <a:lumOff val="60000"/>
              </a:schemeClr>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dirty="0">
                  <a:effectLst>
                    <a:outerShdw blurRad="38100" dist="38100" dir="2700000" algn="tl">
                      <a:srgbClr val="000000">
                        <a:alpha val="43137"/>
                      </a:srgbClr>
                    </a:outerShdw>
                  </a:effectLst>
                  <a:latin typeface="Times New Roman" charset="0"/>
                </a:rPr>
                <a:t>全局数据</a:t>
              </a:r>
            </a:p>
          </p:txBody>
        </p:sp>
        <p:sp>
          <p:nvSpPr>
            <p:cNvPr id="10" name="Rectangle 8"/>
            <p:cNvSpPr>
              <a:spLocks noChangeArrowheads="1"/>
            </p:cNvSpPr>
            <p:nvPr/>
          </p:nvSpPr>
          <p:spPr bwMode="auto">
            <a:xfrm>
              <a:off x="748" y="1650"/>
              <a:ext cx="954" cy="1731"/>
            </a:xfrm>
            <a:prstGeom prst="rect">
              <a:avLst/>
            </a:prstGeom>
            <a:solidFill>
              <a:srgbClr val="0070C0"/>
            </a:solidFill>
            <a:ln w="3175">
              <a:solidFill>
                <a:schemeClr val="bg1"/>
              </a:solidFill>
              <a:miter lim="800000"/>
              <a:headEnd/>
              <a:tailEnd/>
            </a:ln>
            <a:effectLst/>
            <a:scene3d>
              <a:camera prst="orthographicFront"/>
              <a:lightRig rig="freezing" dir="t"/>
            </a:scene3d>
            <a:sp3d>
              <a:bevelB prst="slope"/>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Hans" altLang="en-US" sz="2400" dirty="0">
                  <a:solidFill>
                    <a:schemeClr val="bg1"/>
                  </a:solidFill>
                  <a:effectLst>
                    <a:outerShdw blurRad="38100" dist="38100" dir="2700000" algn="tl">
                      <a:srgbClr val="000000">
                        <a:alpha val="43137"/>
                      </a:srgbClr>
                    </a:outerShdw>
                  </a:effectLst>
                  <a:latin typeface="Times New Roman" charset="0"/>
                </a:rPr>
                <a:t>函数</a:t>
              </a:r>
            </a:p>
            <a:p>
              <a:pPr algn="ctr" eaLnBrk="1" hangingPunct="1"/>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1" name="Rectangle 9"/>
            <p:cNvSpPr>
              <a:spLocks noChangeArrowheads="1"/>
            </p:cNvSpPr>
            <p:nvPr/>
          </p:nvSpPr>
          <p:spPr bwMode="auto">
            <a:xfrm>
              <a:off x="1972" y="1650"/>
              <a:ext cx="956" cy="1731"/>
            </a:xfrm>
            <a:prstGeom prst="rect">
              <a:avLst/>
            </a:prstGeom>
            <a:solidFill>
              <a:srgbClr val="0070C0"/>
            </a:solidFill>
            <a:ln w="3175">
              <a:solidFill>
                <a:schemeClr val="bg1"/>
              </a:solidFill>
              <a:miter lim="800000"/>
              <a:headEnd/>
              <a:tailEnd/>
            </a:ln>
            <a:effectLst/>
            <a:scene3d>
              <a:camera prst="orthographicFront"/>
              <a:lightRig rig="freezing" dir="t"/>
            </a:scene3d>
            <a:sp3d>
              <a:bevelB prst="relaxedInse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Hans" altLang="en-US" sz="2400" dirty="0">
                  <a:solidFill>
                    <a:schemeClr val="bg1"/>
                  </a:solidFill>
                  <a:effectLst>
                    <a:outerShdw blurRad="38100" dist="38100" dir="2700000" algn="tl">
                      <a:srgbClr val="000000">
                        <a:alpha val="43137"/>
                      </a:srgbClr>
                    </a:outerShdw>
                  </a:effectLst>
                  <a:latin typeface="Times New Roman" charset="0"/>
                </a:rPr>
                <a:t>函数</a:t>
              </a:r>
            </a:p>
            <a:p>
              <a:pPr algn="ctr" eaLnBrk="1" hangingPunct="1"/>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2" name="Rectangle 10"/>
            <p:cNvSpPr>
              <a:spLocks noChangeArrowheads="1"/>
            </p:cNvSpPr>
            <p:nvPr/>
          </p:nvSpPr>
          <p:spPr bwMode="auto">
            <a:xfrm>
              <a:off x="3198" y="1650"/>
              <a:ext cx="955" cy="1731"/>
            </a:xfrm>
            <a:prstGeom prst="rect">
              <a:avLst/>
            </a:prstGeom>
            <a:solidFill>
              <a:srgbClr val="0070C0"/>
            </a:solidFill>
            <a:ln w="3175">
              <a:solidFill>
                <a:schemeClr val="bg1"/>
              </a:solidFill>
              <a:miter lim="800000"/>
              <a:headEnd/>
              <a:tailEnd/>
            </a:ln>
            <a:effectLst/>
            <a:scene3d>
              <a:camera prst="orthographicFront"/>
              <a:lightRig rig="freezing" dir="t"/>
            </a:scene3d>
            <a:sp3d>
              <a:bevelB prst="relaxedInse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Hans" altLang="en-US" sz="2400" dirty="0">
                  <a:solidFill>
                    <a:schemeClr val="bg1"/>
                  </a:solidFill>
                  <a:effectLst>
                    <a:outerShdw blurRad="38100" dist="38100" dir="2700000" algn="tl">
                      <a:srgbClr val="000000">
                        <a:alpha val="43137"/>
                      </a:srgbClr>
                    </a:outerShdw>
                  </a:effectLst>
                  <a:latin typeface="Times New Roman" charset="0"/>
                </a:rPr>
                <a:t>函数</a:t>
              </a:r>
            </a:p>
            <a:p>
              <a:pPr algn="ctr" eaLnBrk="1" hangingPunct="1"/>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3" name="Rectangle 11"/>
            <p:cNvSpPr>
              <a:spLocks noChangeArrowheads="1"/>
            </p:cNvSpPr>
            <p:nvPr/>
          </p:nvSpPr>
          <p:spPr bwMode="auto">
            <a:xfrm>
              <a:off x="4423" y="1650"/>
              <a:ext cx="954" cy="1731"/>
            </a:xfrm>
            <a:prstGeom prst="rect">
              <a:avLst/>
            </a:prstGeom>
            <a:solidFill>
              <a:srgbClr val="0070C0"/>
            </a:solidFill>
            <a:ln w="3175">
              <a:solidFill>
                <a:schemeClr val="bg1"/>
              </a:solidFill>
              <a:miter lim="800000"/>
              <a:headEnd/>
              <a:tailEnd/>
            </a:ln>
            <a:effectLst/>
            <a:scene3d>
              <a:camera prst="orthographicFront"/>
              <a:lightRig rig="freezing" dir="t"/>
            </a:scene3d>
            <a:sp3d>
              <a:bevelB prst="relaxedInse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Hans" altLang="en-US" sz="2400" dirty="0">
                  <a:solidFill>
                    <a:schemeClr val="bg1"/>
                  </a:solidFill>
                  <a:effectLst>
                    <a:outerShdw blurRad="38100" dist="38100" dir="2700000" algn="tl">
                      <a:srgbClr val="000000">
                        <a:alpha val="43137"/>
                      </a:srgbClr>
                    </a:outerShdw>
                  </a:effectLst>
                  <a:latin typeface="Times New Roman" charset="0"/>
                </a:rPr>
                <a:t>函数</a:t>
              </a:r>
            </a:p>
            <a:p>
              <a:pPr algn="ctr" eaLnBrk="1" hangingPunct="1"/>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4"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5"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6"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7"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8"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20"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21"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grpSp>
      <p:sp>
        <p:nvSpPr>
          <p:cNvPr id="22" name="Rectangle 77"/>
          <p:cNvSpPr>
            <a:spLocks noChangeArrowheads="1"/>
          </p:cNvSpPr>
          <p:nvPr/>
        </p:nvSpPr>
        <p:spPr bwMode="auto">
          <a:xfrm>
            <a:off x="1116000" y="5544000"/>
            <a:ext cx="759926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u"/>
            </a:pPr>
            <a:r>
              <a:rPr lang="zh-CN" altLang="en-US" sz="2400" dirty="0">
                <a:solidFill>
                  <a:srgbClr val="000000"/>
                </a:solidFill>
                <a:ea typeface="宋体" panose="02010600030101010101" pitchFamily="2" charset="-122"/>
              </a:rPr>
              <a:t> 若</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全局数据</a:t>
            </a:r>
            <a:r>
              <a:rPr lang="zh-CN" altLang="en-US" sz="2400" dirty="0">
                <a:solidFill>
                  <a:srgbClr val="000000"/>
                </a:solidFill>
                <a:ea typeface="宋体" panose="02010600030101010101" pitchFamily="2" charset="-122"/>
              </a:rPr>
              <a:t>有所改动，可能会导致</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所有访问这个数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据的全部函数</a:t>
            </a:r>
            <a:r>
              <a:rPr lang="zh-CN" altLang="en-US" sz="2400" dirty="0">
                <a:solidFill>
                  <a:srgbClr val="000000"/>
                </a:solidFill>
                <a:ea typeface="宋体" panose="02010600030101010101" pitchFamily="2" charset="-122"/>
              </a:rPr>
              <a:t>的</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重写</a:t>
            </a:r>
            <a:r>
              <a:rPr lang="zh-CN" altLang="en-US" sz="24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557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rgbClr val="000000"/>
                </a:solidFill>
                <a:ea typeface="宋体" panose="02010600030101010101" pitchFamily="2" charset="-122"/>
              </a:rPr>
              <a:t>实例题目：</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建立圆柱体类</a:t>
            </a:r>
            <a:r>
              <a:rPr lang="zh-CN" altLang="en-US" sz="2800" dirty="0">
                <a:solidFill>
                  <a:srgbClr val="000000"/>
                </a:solidFill>
                <a:ea typeface="宋体" panose="02010600030101010101" pitchFamily="2" charset="-122"/>
              </a:rPr>
              <a:t>，并使用该类计算两个圆柱体的体积与表面积。</a:t>
            </a:r>
          </a:p>
        </p:txBody>
      </p:sp>
      <p:sp>
        <p:nvSpPr>
          <p:cNvPr id="7" name="Rectangle 77"/>
          <p:cNvSpPr>
            <a:spLocks noChangeArrowheads="1"/>
          </p:cNvSpPr>
          <p:nvPr/>
        </p:nvSpPr>
        <p:spPr bwMode="auto">
          <a:xfrm>
            <a:off x="1268400" y="2302101"/>
            <a:ext cx="7528271" cy="361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程序结构：</a:t>
            </a:r>
            <a:endParaRPr lang="en-US" altLang="zh-CN" sz="2800" dirty="0">
              <a:solidFill>
                <a:srgbClr val="000000"/>
              </a:solidFill>
              <a:ea typeface="宋体" panose="02010600030101010101" pitchFamily="2" charset="-122"/>
            </a:endParaRPr>
          </a:p>
          <a:p>
            <a:pPr>
              <a:lnSpc>
                <a:spcPct val="110000"/>
              </a:lnSpc>
              <a:spcBef>
                <a:spcPct val="0"/>
              </a:spcBef>
              <a:buSzTx/>
              <a:buFont typeface="Wingdings" pitchFamily="2" charset="2"/>
              <a:buChar char="Ø"/>
            </a:pPr>
            <a:r>
              <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err="1">
                <a:solidFill>
                  <a:srgbClr val="C00000"/>
                </a:solidFill>
                <a:effectLst>
                  <a:outerShdw blurRad="38100" dist="38100" dir="2700000" algn="tl">
                    <a:srgbClr val="000000">
                      <a:alpha val="43137"/>
                    </a:srgbClr>
                  </a:outerShdw>
                </a:effectLst>
                <a:ea typeface="宋体" panose="02010600030101010101" pitchFamily="2" charset="-122"/>
              </a:rPr>
              <a:t>Cylinder.h</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Arial"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类的声明</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None/>
            </a:pPr>
            <a:endParaRPr lang="en-US" altLang="zh-CN" dirty="0">
              <a:solidFill>
                <a:schemeClr val="tx1"/>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Font typeface="Wingdings" pitchFamily="2" charset="2"/>
              <a:buChar char="Ø"/>
            </a:pPr>
            <a:r>
              <a:rPr lang="en-US" altLang="zh-CN" sz="2800" dirty="0">
                <a:solidFill>
                  <a:schemeClr val="tx1"/>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Cylinder.cpp</a:t>
            </a:r>
          </a:p>
          <a:p>
            <a:pPr lvl="1">
              <a:lnSpc>
                <a:spcPct val="110000"/>
              </a:lnSpc>
              <a:spcBef>
                <a:spcPct val="0"/>
              </a:spcBef>
              <a:buSzTx/>
              <a:buFont typeface="Arial" pitchFamily="34" charset="0"/>
              <a:buChar char="•"/>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include"Cylinder.h</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lvl="1">
              <a:lnSpc>
                <a:spcPct val="110000"/>
              </a:lnSpc>
              <a:spcBef>
                <a:spcPct val="0"/>
              </a:spcBef>
              <a:buSzTx/>
              <a:buFont typeface="Arial"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类的实现</a:t>
            </a:r>
          </a:p>
          <a:p>
            <a:pPr lvl="1">
              <a:lnSpc>
                <a:spcPct val="110000"/>
              </a:lnSpc>
              <a:spcBef>
                <a:spcPct val="0"/>
              </a:spcBef>
              <a:buSzTx/>
              <a:buFont typeface="Arial" pitchFamily="34" charset="0"/>
              <a:buChar char="•"/>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main()</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函数：建立对象并计算体积与表面</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2"/>
          <p:cNvSpPr>
            <a:spLocks noChangeArrowheads="1"/>
          </p:cNvSpPr>
          <p:nvPr/>
        </p:nvSpPr>
        <p:spPr bwMode="gray">
          <a:xfrm>
            <a:off x="1045138" y="1244600"/>
            <a:ext cx="6765362" cy="533722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class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public: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void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setCylinder</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r,double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h) ;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getRadius</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getHeight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volume();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surface_area</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private: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radius;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height;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p:nvPr/>
        </p:nvSpPr>
        <p:spPr>
          <a:xfrm>
            <a:off x="1098089" y="429365"/>
            <a:ext cx="2120517" cy="523220"/>
          </a:xfrm>
          <a:prstGeom prst="rect">
            <a:avLst/>
          </a:prstGeom>
        </p:spPr>
        <p:txBody>
          <a:bodyPr wrap="none">
            <a:spAutoFit/>
          </a:bodyPr>
          <a:lstStyle/>
          <a:p>
            <a:pPr>
              <a:buFontTx/>
              <a:buNone/>
            </a:pPr>
            <a:r>
              <a:rPr lang="en-US" altLang="zh-CN" sz="2800" dirty="0">
                <a:ea typeface="宋体" charset="-122"/>
              </a:rPr>
              <a:t>//</a:t>
            </a:r>
            <a:r>
              <a:rPr lang="en-US" altLang="zh-CN" sz="2800" dirty="0" err="1">
                <a:ea typeface="宋体" charset="-122"/>
              </a:rPr>
              <a:t>Cylinder.h</a:t>
            </a:r>
            <a:endParaRPr lang="en-US" altLang="zh-CN" sz="28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2"/>
          <p:cNvSpPr>
            <a:spLocks noChangeArrowheads="1"/>
          </p:cNvSpPr>
          <p:nvPr/>
        </p:nvSpPr>
        <p:spPr bwMode="gray">
          <a:xfrm>
            <a:off x="816538" y="1088972"/>
            <a:ext cx="8098862" cy="576902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rgbClr val="C00000"/>
                </a:solidFill>
                <a:effectLst>
                  <a:outerShdw blurRad="38100" dist="38100" dir="2700000" algn="tl">
                    <a:srgbClr val="000000">
                      <a:alpha val="43137"/>
                    </a:srgbClr>
                  </a:outerShdw>
                </a:effectLst>
                <a:ea typeface="宋体" panose="02010600030101010101" pitchFamily="2" charset="-122"/>
              </a:rPr>
              <a:t>include“cylinder.h</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const double PI=3.1415926;</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void 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setCylinder</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r,double</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h)</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{radius=r;  height=h;}</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getRadius</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{return radius;}</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double 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getHeight</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{return height;}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Cylinder::volume()</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{return PI*radius*radius*height;}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double Cylinder::</a:t>
            </a:r>
            <a:r>
              <a:rPr lang="en-US" altLang="zh-CN" sz="2000" dirty="0" err="1">
                <a:solidFill>
                  <a:srgbClr val="0070C0"/>
                </a:solidFill>
                <a:effectLst>
                  <a:outerShdw blurRad="38100" dist="38100" dir="2700000" algn="tl">
                    <a:srgbClr val="000000">
                      <a:alpha val="43137"/>
                    </a:srgbClr>
                  </a:outerShdw>
                </a:effectLst>
                <a:ea typeface="宋体" panose="02010600030101010101" pitchFamily="2" charset="-122"/>
              </a:rPr>
              <a:t>surface_area</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{return 2*PI*radius*height+2*PI*radius*radius;}</a:t>
            </a:r>
          </a:p>
          <a:p>
            <a:pPr marL="0" lvl="1" indent="0">
              <a:lnSpc>
                <a:spcPct val="110000"/>
              </a:lnSpc>
              <a:spcBef>
                <a:spcPct val="0"/>
              </a:spcBef>
              <a:buClrTx/>
              <a:buSzTx/>
              <a:buNone/>
            </a:pP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sz="2000" dirty="0">
                <a:solidFill>
                  <a:srgbClr val="C00000"/>
                </a:solidFill>
                <a:effectLst>
                  <a:outerShdw blurRad="38100" dist="38100" dir="2700000" algn="tl">
                    <a:srgbClr val="000000">
                      <a:alpha val="43137"/>
                    </a:srgbClr>
                  </a:outerShdw>
                </a:effectLst>
                <a:ea typeface="宋体" panose="02010600030101010101" pitchFamily="2" charset="-122"/>
              </a:rPr>
              <a:t> main()</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 cylinder1;</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cylinder1.setCylinder(1,2);</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cout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&lt;&lt;"</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surface_area</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="&lt;&lt;</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cylinder1.surface_area()</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&lt;&lt;</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endl</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cout</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&lt;&lt;"volume="&lt;&lt;</a:t>
            </a: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cylinder1.volume()</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&lt;&lt;</a:t>
            </a:r>
            <a:r>
              <a:rPr lang="en-US" altLang="zh-CN" sz="2000" dirty="0" err="1">
                <a:solidFill>
                  <a:schemeClr val="tx1"/>
                </a:solidFill>
                <a:effectLst>
                  <a:outerShdw blurRad="38100" dist="38100" dir="2700000" algn="tl">
                    <a:srgbClr val="000000">
                      <a:alpha val="43137"/>
                    </a:srgbClr>
                  </a:outerShdw>
                </a:effectLst>
                <a:ea typeface="宋体" panose="02010600030101010101" pitchFamily="2" charset="-122"/>
              </a:rPr>
              <a:t>endl</a:t>
            </a: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return 0;</a:t>
            </a:r>
          </a:p>
          <a:p>
            <a:pPr marL="0" lvl="1" indent="0">
              <a:lnSpc>
                <a:spcPct val="110000"/>
              </a:lnSpc>
              <a:spcBef>
                <a:spcPct val="0"/>
              </a:spcBef>
              <a:buClrTx/>
              <a:buSzTx/>
              <a:buNone/>
            </a:pPr>
            <a:r>
              <a:rPr lang="en-US" altLang="zh-CN" sz="20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8" name="矩形 7"/>
          <p:cNvSpPr/>
          <p:nvPr/>
        </p:nvSpPr>
        <p:spPr>
          <a:xfrm>
            <a:off x="958389" y="416665"/>
            <a:ext cx="2838662" cy="523220"/>
          </a:xfrm>
          <a:prstGeom prst="rect">
            <a:avLst/>
          </a:prstGeom>
        </p:spPr>
        <p:txBody>
          <a:bodyPr wrap="none">
            <a:spAutoFit/>
          </a:bodyPr>
          <a:lstStyle/>
          <a:p>
            <a:pPr>
              <a:buFontTx/>
              <a:buNone/>
            </a:pPr>
            <a:r>
              <a:rPr lang="en-US" altLang="zh-CN" sz="2800" dirty="0">
                <a:ea typeface="宋体" charset="-122"/>
              </a:rPr>
              <a:t>   //Cylinder.cpp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03300" y="1148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另一种框架：适合较为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复杂</a:t>
            </a:r>
            <a:r>
              <a:rPr lang="zh-CN" altLang="en-US" sz="2800" dirty="0">
                <a:solidFill>
                  <a:srgbClr val="000000"/>
                </a:solidFill>
                <a:ea typeface="宋体" panose="02010600030101010101" pitchFamily="2" charset="-122"/>
              </a:rPr>
              <a:t>的程序</a:t>
            </a:r>
          </a:p>
        </p:txBody>
      </p:sp>
      <p:sp>
        <p:nvSpPr>
          <p:cNvPr id="7" name="Rectangle 77"/>
          <p:cNvSpPr>
            <a:spLocks noChangeArrowheads="1"/>
          </p:cNvSpPr>
          <p:nvPr/>
        </p:nvSpPr>
        <p:spPr bwMode="auto">
          <a:xfrm>
            <a:off x="1188000" y="1692000"/>
            <a:ext cx="7528271"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en-US" altLang="zh-CN" sz="2800" dirty="0">
                <a:solidFill>
                  <a:schemeClr val="tx1"/>
                </a:solidFill>
                <a:ea typeface="宋体" panose="02010600030101010101" pitchFamily="2" charset="-122"/>
              </a:rPr>
              <a:t> </a:t>
            </a:r>
            <a:r>
              <a:rPr lang="en-US" altLang="zh-CN" sz="2800" dirty="0" err="1">
                <a:solidFill>
                  <a:srgbClr val="0070C0"/>
                </a:solidFill>
                <a:effectLst>
                  <a:outerShdw blurRad="38100" dist="38100" dir="2700000" algn="tl">
                    <a:srgbClr val="000000">
                      <a:alpha val="43137"/>
                    </a:srgbClr>
                  </a:outerShdw>
                </a:effectLst>
                <a:ea typeface="宋体" panose="02010600030101010101" pitchFamily="2" charset="-122"/>
              </a:rPr>
              <a:t>Cylinder.h</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Arial"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类的声明</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6" name="Rectangle 77"/>
          <p:cNvSpPr>
            <a:spLocks noChangeArrowheads="1"/>
          </p:cNvSpPr>
          <p:nvPr/>
        </p:nvSpPr>
        <p:spPr bwMode="auto">
          <a:xfrm>
            <a:off x="1188000" y="2772000"/>
            <a:ext cx="7528271"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en-US" altLang="zh-CN" sz="2800" dirty="0">
                <a:solidFill>
                  <a:srgbClr val="0070C0"/>
                </a:solidFill>
                <a:ea typeface="宋体" panose="02010600030101010101" pitchFamily="2" charset="-122"/>
              </a:rPr>
              <a:t>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Cylinder.cpp</a:t>
            </a:r>
          </a:p>
          <a:p>
            <a:pPr lvl="1">
              <a:lnSpc>
                <a:spcPct val="110000"/>
              </a:lnSpc>
              <a:spcBef>
                <a:spcPct val="0"/>
              </a:spcBef>
              <a:buSzTx/>
              <a:buFont typeface="Arial" pitchFamily="34" charset="0"/>
              <a:buChar char="•"/>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include"Cylinder.h</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lvl="1">
              <a:lnSpc>
                <a:spcPct val="110000"/>
              </a:lnSpc>
              <a:spcBef>
                <a:spcPct val="0"/>
              </a:spcBef>
              <a:buSzTx/>
              <a:buFont typeface="Arial"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类的实现</a:t>
            </a:r>
          </a:p>
        </p:txBody>
      </p:sp>
      <p:sp>
        <p:nvSpPr>
          <p:cNvPr id="9" name="Rectangle 77"/>
          <p:cNvSpPr>
            <a:spLocks noChangeArrowheads="1"/>
          </p:cNvSpPr>
          <p:nvPr/>
        </p:nvSpPr>
        <p:spPr bwMode="auto">
          <a:xfrm>
            <a:off x="1188000" y="4248000"/>
            <a:ext cx="7528271"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en-US" altLang="zh-CN" sz="2800" dirty="0">
                <a:solidFill>
                  <a:schemeClr val="tx1"/>
                </a:solidFill>
                <a:ea typeface="宋体" panose="02010600030101010101" pitchFamily="2" charset="-122"/>
              </a:rPr>
              <a:t>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main.cpp</a:t>
            </a:r>
          </a:p>
          <a:p>
            <a:pPr lvl="1">
              <a:lnSpc>
                <a:spcPct val="110000"/>
              </a:lnSpc>
              <a:spcBef>
                <a:spcPct val="0"/>
              </a:spcBef>
              <a:buSzTx/>
              <a:buFont typeface="Arial" pitchFamily="34" charset="0"/>
              <a:buChar char="•"/>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include"Cylinder.h</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lvl="1">
              <a:lnSpc>
                <a:spcPct val="110000"/>
              </a:lnSpc>
              <a:spcBef>
                <a:spcPct val="0"/>
              </a:spcBef>
              <a:buSzTx/>
              <a:buFont typeface="Arial" pitchFamily="34" charset="0"/>
              <a:buChar char="•"/>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main()</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函数：建立对象并计算体积与表面积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152000" y="1163667"/>
            <a:ext cx="7532700" cy="24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定义一个满足如下要求的</a:t>
            </a:r>
            <a:r>
              <a:rPr lang="en-US" altLang="zh-CN" sz="2800" dirty="0">
                <a:solidFill>
                  <a:schemeClr val="tx1"/>
                </a:solidFill>
                <a:ea typeface="宋体" panose="02010600030101010101" pitchFamily="2" charset="-122"/>
              </a:rPr>
              <a:t>Date</a:t>
            </a:r>
            <a:r>
              <a:rPr lang="zh-CN" altLang="en-US" sz="2800" dirty="0">
                <a:solidFill>
                  <a:schemeClr val="tx1"/>
                </a:solidFill>
                <a:ea typeface="宋体" panose="02010600030101010101" pitchFamily="2" charset="-122"/>
              </a:rPr>
              <a:t>类，功能包括：</a:t>
            </a:r>
          </a:p>
          <a:p>
            <a:pPr>
              <a:lnSpc>
                <a:spcPct val="110000"/>
              </a:lnSpc>
              <a:spcBef>
                <a:spcPct val="0"/>
              </a:spcBef>
              <a:buSzTx/>
              <a:buNone/>
            </a:pP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、可用下面的格式输出日期：</a:t>
            </a:r>
          </a:p>
          <a:p>
            <a:pPr>
              <a:lnSpc>
                <a:spcPct val="110000"/>
              </a:lnSpc>
              <a:spcBef>
                <a:spcPct val="0"/>
              </a:spcBef>
              <a:buSzTx/>
              <a:buNone/>
            </a:pPr>
            <a:r>
              <a:rPr lang="zh-CN" altLang="en-US" sz="2800" dirty="0">
                <a:solidFill>
                  <a:schemeClr val="tx1"/>
                </a:solidFill>
                <a:ea typeface="宋体" panose="02010600030101010101" pitchFamily="2" charset="-122"/>
              </a:rPr>
              <a:t>        日</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月</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年</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2</a:t>
            </a:r>
            <a:r>
              <a:rPr lang="zh-CN" altLang="en-US" sz="2800" dirty="0">
                <a:solidFill>
                  <a:schemeClr val="tx1"/>
                </a:solidFill>
                <a:ea typeface="宋体" panose="02010600030101010101" pitchFamily="2" charset="-122"/>
              </a:rPr>
              <a:t>、可执行在日期上加</a:t>
            </a: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天的操作</a:t>
            </a:r>
          </a:p>
          <a:p>
            <a:pPr>
              <a:lnSpc>
                <a:spcPct val="110000"/>
              </a:lnSpc>
              <a:spcBef>
                <a:spcPct val="0"/>
              </a:spcBef>
              <a:buSzTx/>
              <a:buNone/>
            </a:pPr>
            <a:r>
              <a:rPr lang="en-US" altLang="zh-CN" sz="2800" dirty="0">
                <a:solidFill>
                  <a:schemeClr val="tx1"/>
                </a:solidFill>
                <a:ea typeface="宋体" panose="02010600030101010101" pitchFamily="2" charset="-122"/>
              </a:rPr>
              <a:t>3</a:t>
            </a:r>
            <a:r>
              <a:rPr lang="zh-CN" altLang="en-US" sz="2800" dirty="0">
                <a:solidFill>
                  <a:schemeClr val="tx1"/>
                </a:solidFill>
                <a:ea typeface="宋体" panose="02010600030101010101" pitchFamily="2" charset="-122"/>
              </a:rPr>
              <a:t>、可初始化日期</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152000" y="1163667"/>
            <a:ext cx="7532700" cy="341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编写一个类，实现简单的栈（用链表结构实现，每个结点的数据为一个</a:t>
            </a:r>
            <a:r>
              <a:rPr lang="en-US" altLang="zh-CN" sz="2800" dirty="0">
                <a:solidFill>
                  <a:schemeClr val="tx1"/>
                </a:solidFill>
                <a:ea typeface="宋体" panose="02010600030101010101" pitchFamily="2" charset="-122"/>
              </a:rPr>
              <a:t>int</a:t>
            </a:r>
            <a:r>
              <a:rPr lang="zh-CN" altLang="en-US" sz="2800" dirty="0">
                <a:solidFill>
                  <a:schemeClr val="tx1"/>
                </a:solidFill>
                <a:ea typeface="宋体" panose="02010600030101010101" pitchFamily="2" charset="-122"/>
              </a:rPr>
              <a:t>整数），数据的操作</a:t>
            </a:r>
            <a:r>
              <a:rPr lang="zh-CN" altLang="en-US" sz="2800" dirty="0" smtClean="0">
                <a:solidFill>
                  <a:schemeClr val="tx1"/>
                </a:solidFill>
                <a:ea typeface="宋体" panose="02010600030101010101" pitchFamily="2" charset="-122"/>
              </a:rPr>
              <a:t>按后进</a:t>
            </a:r>
            <a:r>
              <a:rPr lang="zh-CN" altLang="en-US" sz="2800" dirty="0">
                <a:solidFill>
                  <a:schemeClr val="tx1"/>
                </a:solidFill>
                <a:ea typeface="宋体" panose="02010600030101010101" pitchFamily="2" charset="-122"/>
              </a:rPr>
              <a:t>先出的顺序。功能包括：</a:t>
            </a:r>
          </a:p>
          <a:p>
            <a:pPr>
              <a:lnSpc>
                <a:spcPct val="110000"/>
              </a:lnSpc>
              <a:spcBef>
                <a:spcPct val="0"/>
              </a:spcBef>
              <a:buSzTx/>
              <a:buNone/>
            </a:pP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、初始化栈</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2</a:t>
            </a:r>
            <a:r>
              <a:rPr lang="zh-CN" altLang="en-US" sz="2800" dirty="0">
                <a:solidFill>
                  <a:schemeClr val="tx1"/>
                </a:solidFill>
                <a:ea typeface="宋体" panose="02010600030101010101" pitchFamily="2" charset="-122"/>
              </a:rPr>
              <a:t>、入栈</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3</a:t>
            </a:r>
            <a:r>
              <a:rPr lang="zh-CN" altLang="en-US" sz="2800" dirty="0">
                <a:solidFill>
                  <a:schemeClr val="tx1"/>
                </a:solidFill>
                <a:ea typeface="宋体" panose="02010600030101010101" pitchFamily="2" charset="-122"/>
              </a:rPr>
              <a:t>、出栈</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4</a:t>
            </a:r>
            <a:r>
              <a:rPr lang="zh-CN" altLang="en-US" sz="2800" dirty="0">
                <a:solidFill>
                  <a:schemeClr val="tx1"/>
                </a:solidFill>
                <a:ea typeface="宋体" panose="02010600030101010101" pitchFamily="2" charset="-122"/>
              </a:rPr>
              <a:t>、显示栈中的元素</a:t>
            </a:r>
          </a:p>
        </p:txBody>
      </p:sp>
    </p:spTree>
    <p:extLst>
      <p:ext uri="{BB962C8B-B14F-4D97-AF65-F5344CB8AC3E}">
        <p14:creationId xmlns:p14="http://schemas.microsoft.com/office/powerpoint/2010/main" val="11363762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二、构造函数和析构函数</a:t>
            </a:r>
            <a:endParaRPr lang="en-US" altLang="zh-CN" sz="3600" dirty="0">
              <a:ea typeface="宋体" panose="02010600030101010101" pitchFamily="2" charset="-122"/>
            </a:endParaRPr>
          </a:p>
        </p:txBody>
      </p:sp>
      <p:sp>
        <p:nvSpPr>
          <p:cNvPr id="10" name="Rectangle 9"/>
          <p:cNvSpPr txBox="1">
            <a:spLocks noChangeArrowheads="1"/>
          </p:cNvSpPr>
          <p:nvPr/>
        </p:nvSpPr>
        <p:spPr bwMode="auto">
          <a:xfrm>
            <a:off x="1080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构造函数</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grpSp>
        <p:nvGrpSpPr>
          <p:cNvPr id="11" name="组合 19">
            <a:extLst>
              <a:ext uri="{FF2B5EF4-FFF2-40B4-BE49-F238E27FC236}">
                <a16:creationId xmlns:a16="http://schemas.microsoft.com/office/drawing/2014/main" id="{F09C6B24-486E-4649-8504-BAD153CC1861}"/>
              </a:ext>
            </a:extLst>
          </p:cNvPr>
          <p:cNvGrpSpPr/>
          <p:nvPr/>
        </p:nvGrpSpPr>
        <p:grpSpPr>
          <a:xfrm>
            <a:off x="1352072" y="1231423"/>
            <a:ext cx="7105968" cy="3307672"/>
            <a:chOff x="1919585" y="3492500"/>
            <a:chExt cx="6385322" cy="4575591"/>
          </a:xfrm>
        </p:grpSpPr>
        <p:grpSp>
          <p:nvGrpSpPr>
            <p:cNvPr id="12" name="Group 73"/>
            <p:cNvGrpSpPr>
              <a:grpSpLocks/>
            </p:cNvGrpSpPr>
            <p:nvPr/>
          </p:nvGrpSpPr>
          <p:grpSpPr bwMode="auto">
            <a:xfrm>
              <a:off x="1919585" y="3492500"/>
              <a:ext cx="6385322" cy="3724651"/>
              <a:chOff x="653" y="1344"/>
              <a:chExt cx="2076" cy="3066"/>
            </a:xfrm>
          </p:grpSpPr>
          <p:sp>
            <p:nvSpPr>
              <p:cNvPr id="19" name="AutoShape 74"/>
              <p:cNvSpPr>
                <a:spLocks noChangeArrowheads="1"/>
              </p:cNvSpPr>
              <p:nvPr/>
            </p:nvSpPr>
            <p:spPr bwMode="gray">
              <a:xfrm>
                <a:off x="653" y="2164"/>
                <a:ext cx="2076" cy="2246"/>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0"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w="0">
                    <a:solidFill>
                      <a:srgbClr val="F7F161"/>
                    </a:solidFill>
                    <a:prstDash val="solid"/>
                    <a:round/>
                    <a:headEnd/>
                    <a:tailEnd/>
                  </a14:hiddenLine>
                </a:ext>
              </a:extLst>
            </p:spPr>
            <p:txBody>
              <a:bodyPr/>
              <a:lstStyle/>
              <a:p>
                <a:endParaRPr lang="zh-CN" altLang="en-US"/>
              </a:p>
            </p:txBody>
          </p:sp>
        </p:grpSp>
        <p:sp>
          <p:nvSpPr>
            <p:cNvPr id="13" name="Text Box 78"/>
            <p:cNvSpPr txBox="1">
              <a:spLocks noChangeArrowheads="1"/>
            </p:cNvSpPr>
            <p:nvPr/>
          </p:nvSpPr>
          <p:spPr bwMode="gray">
            <a:xfrm>
              <a:off x="2115294" y="4704622"/>
              <a:ext cx="5915868" cy="3363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是类的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特殊成员函数</a:t>
              </a:r>
              <a:r>
                <a:rPr lang="zh-CN" altLang="en-US" dirty="0">
                  <a:solidFill>
                    <a:srgbClr val="000000"/>
                  </a:solidFill>
                  <a:ea typeface="宋体" panose="02010600030101010101" pitchFamily="2" charset="-122"/>
                </a:rPr>
                <a:t>，用于在声明类的对象时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对其数据成员进行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初始化</a:t>
              </a:r>
              <a:r>
                <a:rPr lang="zh-CN" altLang="en-US" dirty="0">
                  <a:solidFill>
                    <a:srgbClr val="000000"/>
                  </a:solidFill>
                  <a:ea typeface="宋体" panose="02010600030101010101" pitchFamily="2" charset="-122"/>
                </a:rPr>
                <a:t>。</a:t>
              </a:r>
            </a:p>
            <a:p>
              <a:pPr>
                <a:spcBef>
                  <a:spcPct val="0"/>
                </a:spcBef>
                <a:buSzTx/>
                <a:buNone/>
              </a:pPr>
              <a:endParaRPr lang="zh-CN" altLang="en-US" sz="2800" dirty="0">
                <a:solidFill>
                  <a:srgbClr val="000000"/>
                </a:solidFill>
                <a:ea typeface="宋体" panose="02010600030101010101" pitchFamily="2" charset="-122"/>
              </a:endParaRPr>
            </a:p>
            <a:p>
              <a:pPr>
                <a:spcBef>
                  <a:spcPct val="0"/>
                </a:spcBef>
                <a:buSzTx/>
                <a:buNone/>
              </a:pPr>
              <a:endParaRPr lang="zh-CN" altLang="en-US" sz="2800" dirty="0">
                <a:solidFill>
                  <a:srgbClr val="000000"/>
                </a:solidFill>
                <a:ea typeface="宋体" panose="02010600030101010101" pitchFamily="2" charset="-122"/>
              </a:endParaRP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44000"/>
            <a:ext cx="77424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构造函数的名字</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必须与类名同名</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chemeClr val="tx1"/>
                </a:solidFill>
                <a:ea typeface="宋体" panose="02010600030101010101" pitchFamily="2" charset="-122"/>
              </a:rPr>
              <a:t>根据需要</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可有可无</a:t>
            </a:r>
            <a:r>
              <a:rPr lang="zh-CN" altLang="en-US" dirty="0">
                <a:solidFill>
                  <a:schemeClr val="tx1"/>
                </a:solidFill>
                <a:ea typeface="宋体" panose="02010600030101010101" pitchFamily="2" charset="-122"/>
              </a:rPr>
              <a:t>。</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0195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不能</a:t>
            </a:r>
            <a:r>
              <a:rPr lang="zh-CN" altLang="en-US" sz="2800" dirty="0">
                <a:solidFill>
                  <a:schemeClr val="tx1"/>
                </a:solidFill>
                <a:ea typeface="宋体" panose="02010600030101010101" pitchFamily="2" charset="-122"/>
              </a:rPr>
              <a:t>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指定返回值类型</a:t>
            </a:r>
            <a:r>
              <a:rPr lang="zh-CN" altLang="en-US" sz="2800" dirty="0">
                <a:solidFill>
                  <a:schemeClr val="tx1"/>
                </a:solidFill>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void</a:t>
            </a:r>
            <a:r>
              <a:rPr lang="zh-CN" altLang="en-US" sz="2800" dirty="0">
                <a:solidFill>
                  <a:schemeClr val="tx1"/>
                </a:solidFill>
                <a:ea typeface="宋体" panose="02010600030101010101" pitchFamily="2" charset="-122"/>
              </a:rPr>
              <a:t>也不可以。</a:t>
            </a:r>
          </a:p>
        </p:txBody>
      </p:sp>
      <p:sp>
        <p:nvSpPr>
          <p:cNvPr id="13" name="Text Box 78"/>
          <p:cNvSpPr txBox="1">
            <a:spLocks noChangeArrowheads="1"/>
          </p:cNvSpPr>
          <p:nvPr/>
        </p:nvSpPr>
        <p:spPr bwMode="gray">
          <a:xfrm>
            <a:off x="1116000" y="4068200"/>
            <a:ext cx="75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chemeClr val="tx1"/>
                </a:solidFill>
                <a:ea typeface="宋体" panose="02010600030101010101" pitchFamily="2" charset="-122"/>
              </a:rPr>
              <a:t>应被声明为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公有函数</a:t>
            </a:r>
            <a:r>
              <a:rPr lang="zh-CN" altLang="en-US" dirty="0">
                <a:solidFill>
                  <a:schemeClr val="tx1"/>
                </a:solidFill>
                <a:ea typeface="宋体" panose="02010600030101010101" pitchFamily="2" charset="-122"/>
              </a:rPr>
              <a:t>。</a:t>
            </a:r>
          </a:p>
        </p:txBody>
      </p:sp>
      <p:sp>
        <p:nvSpPr>
          <p:cNvPr id="8" name="Text Box 78"/>
          <p:cNvSpPr txBox="1">
            <a:spLocks noChangeArrowheads="1"/>
          </p:cNvSpPr>
          <p:nvPr/>
        </p:nvSpPr>
        <p:spPr bwMode="gray">
          <a:xfrm>
            <a:off x="1116000" y="4824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在创建类的对象时被系统自动调用</a:t>
            </a:r>
            <a:r>
              <a:rPr lang="zh-CN" altLang="en-US" dirty="0">
                <a:solidFill>
                  <a:schemeClr val="tx1"/>
                </a:solidFill>
                <a:ea typeface="宋体" panose="02010600030101010101" pitchFamily="2" charset="-122"/>
              </a:rPr>
              <a:t>，在程序的其他部分不能调用。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46575" y="413752"/>
            <a:ext cx="6768199" cy="584775"/>
          </a:xfrm>
          <a:prstGeom prst="rect">
            <a:avLst/>
          </a:prstGeom>
        </p:spPr>
        <p:txBody>
          <a:bodyPr wrap="none">
            <a:spAutoFit/>
          </a:bodyPr>
          <a:lstStyle/>
          <a:p>
            <a:r>
              <a:rPr lang="zh-CN" altLang="en-US" sz="3200" dirty="0">
                <a:solidFill>
                  <a:srgbClr val="002060"/>
                </a:solidFill>
                <a:ea typeface="宋体" charset="-122"/>
              </a:rPr>
              <a:t>实例：</a:t>
            </a:r>
            <a:r>
              <a:rPr lang="zh-CN" altLang="en-US" sz="3200" dirty="0">
                <a:solidFill>
                  <a:srgbClr val="002060"/>
                </a:solidFill>
                <a:latin typeface="宋体" panose="02010600030101010101" pitchFamily="2" charset="-122"/>
                <a:ea typeface="宋体" panose="02010600030101010101" pitchFamily="2" charset="-122"/>
              </a:rPr>
              <a:t>含</a:t>
            </a:r>
            <a:r>
              <a:rPr lang="zh-CN" altLang="en-US" sz="32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无参</a:t>
            </a:r>
            <a:r>
              <a:rPr lang="zh-CN" altLang="en-US" sz="3200" dirty="0">
                <a:solidFill>
                  <a:srgbClr val="002060"/>
                </a:solidFill>
                <a:latin typeface="宋体" panose="02010600030101010101" pitchFamily="2" charset="-122"/>
                <a:ea typeface="宋体" panose="02010600030101010101" pitchFamily="2" charset="-122"/>
              </a:rPr>
              <a:t>构造函数的</a:t>
            </a:r>
            <a:r>
              <a:rPr lang="en-US" altLang="zh-CN" sz="3200" dirty="0">
                <a:solidFill>
                  <a:srgbClr val="002060"/>
                </a:solidFill>
                <a:latin typeface="宋体" panose="02010600030101010101" pitchFamily="2" charset="-122"/>
                <a:ea typeface="宋体" panose="02010600030101010101" pitchFamily="2" charset="-122"/>
              </a:rPr>
              <a:t>Cylinder</a:t>
            </a:r>
            <a:r>
              <a:rPr lang="zh-CN" altLang="en-US" sz="3200" dirty="0">
                <a:solidFill>
                  <a:srgbClr val="002060"/>
                </a:solidFill>
                <a:latin typeface="宋体" panose="02010600030101010101" pitchFamily="2" charset="-122"/>
                <a:ea typeface="宋体" panose="02010600030101010101" pitchFamily="2" charset="-122"/>
              </a:rPr>
              <a:t>类</a:t>
            </a:r>
            <a:endParaRPr lang="en-US" altLang="zh-CN" sz="3200" dirty="0">
              <a:solidFill>
                <a:srgbClr val="002060"/>
              </a:solidFill>
              <a:latin typeface="宋体" panose="02010600030101010101" pitchFamily="2" charset="-122"/>
              <a:ea typeface="宋体" panose="02010600030101010101" pitchFamily="2" charset="-122"/>
            </a:endParaRPr>
          </a:p>
        </p:txBody>
      </p:sp>
      <p:sp>
        <p:nvSpPr>
          <p:cNvPr id="4" name="Rectangle 6"/>
          <p:cNvSpPr>
            <a:spLocks noChangeArrowheads="1"/>
          </p:cNvSpPr>
          <p:nvPr/>
        </p:nvSpPr>
        <p:spPr bwMode="auto">
          <a:xfrm>
            <a:off x="669926" y="1076434"/>
            <a:ext cx="4769177"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Cylinder.h</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0070C0"/>
                </a:solidFill>
                <a:effectLst>
                  <a:outerShdw blurRad="38100" dist="38100" dir="2700000" algn="tl">
                    <a:srgbClr val="000000">
                      <a:alpha val="43137"/>
                    </a:srgbClr>
                  </a:outerShdw>
                </a:effectLst>
              </a:rPr>
              <a:t>class Cylinder</a:t>
            </a:r>
          </a:p>
          <a:p>
            <a:pPr eaLnBrk="1" hangingPunct="1">
              <a:buNone/>
            </a:pPr>
            <a:r>
              <a:rPr lang="en-US" altLang="zh-CN" sz="2400" dirty="0">
                <a:solidFill>
                  <a:srgbClr val="0070C0"/>
                </a:solidFill>
                <a:effectLst>
                  <a:outerShdw blurRad="38100" dist="38100" dir="2700000" algn="tl">
                    <a:srgbClr val="000000">
                      <a:alpha val="43137"/>
                    </a:srgbClr>
                  </a:outerShdw>
                </a:effectLst>
              </a:rPr>
              <a:t>{  public:</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      Cylinder();</a:t>
            </a: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 void Cylinder();error</a:t>
            </a:r>
          </a:p>
          <a:p>
            <a:pPr eaLnBrk="1" hangingPunct="1">
              <a:buNone/>
            </a:pPr>
            <a:r>
              <a:rPr lang="en-US" altLang="zh-CN" sz="2400" dirty="0">
                <a:effectLst>
                  <a:outerShdw blurRad="38100" dist="38100" dir="2700000" algn="tl">
                    <a:srgbClr val="000000">
                      <a:alpha val="43137"/>
                    </a:srgbClr>
                  </a:outerShdw>
                </a:effectLst>
              </a:rPr>
              <a:t>      void set(double </a:t>
            </a:r>
            <a:r>
              <a:rPr lang="en-US" altLang="zh-CN" sz="2400" dirty="0" err="1">
                <a:effectLst>
                  <a:outerShdw blurRad="38100" dist="38100" dir="2700000" algn="tl">
                    <a:srgbClr val="000000">
                      <a:alpha val="43137"/>
                    </a:srgbClr>
                  </a:outerShdw>
                </a:effectLst>
              </a:rPr>
              <a:t>r,double</a:t>
            </a:r>
            <a:r>
              <a:rPr lang="en-US" altLang="zh-CN" sz="2400" dirty="0">
                <a:effectLst>
                  <a:outerShdw blurRad="38100" dist="38100" dir="2700000" algn="tl">
                    <a:srgbClr val="000000">
                      <a:alpha val="43137"/>
                    </a:srgbClr>
                  </a:outerShdw>
                </a:effectLst>
              </a:rPr>
              <a:t> h);</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getRadius</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getHeight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volume();		</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surface_area</a:t>
            </a:r>
            <a:r>
              <a:rPr lang="en-US" altLang="zh-CN" sz="2400" dirty="0">
                <a:effectLst>
                  <a:outerShdw blurRad="38100" dist="38100" dir="2700000" algn="tl">
                    <a:srgbClr val="000000">
                      <a:alpha val="43137"/>
                    </a:srgbClr>
                  </a:outerShdw>
                </a:effectLst>
              </a:rPr>
              <a:t>();</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  private:</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radius;			</a:t>
            </a:r>
          </a:p>
          <a:p>
            <a:pPr eaLnBrk="1" hangingPunct="1">
              <a:buNone/>
            </a:pPr>
            <a:r>
              <a:rPr lang="en-US" altLang="zh-CN" sz="2400" dirty="0">
                <a:effectLst>
                  <a:outerShdw blurRad="38100" dist="38100" dir="2700000" algn="tl">
                    <a:srgbClr val="000000">
                      <a:alpha val="43137"/>
                    </a:srgbClr>
                  </a:outerShdw>
                </a:effectLst>
              </a:rPr>
              <a:t>      double height;	</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5439103" y="1876653"/>
            <a:ext cx="3307172" cy="44627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//Cylinder.cpp</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Cylinder::Cylinder()</a:t>
            </a:r>
          </a:p>
          <a:p>
            <a:pPr eaLnBrk="1" hangingPunct="1">
              <a:buNone/>
            </a:pPr>
            <a:r>
              <a:rPr lang="en-US" altLang="zh-CN" sz="2400" dirty="0">
                <a:effectLst>
                  <a:outerShdw blurRad="38100" dist="38100" dir="2700000" algn="tl">
                    <a:srgbClr val="000000">
                      <a:alpha val="43137"/>
                    </a:srgbClr>
                  </a:outerShdw>
                </a:effectLst>
              </a:rPr>
              <a:t>{  radius=5.0;</a:t>
            </a:r>
          </a:p>
          <a:p>
            <a:pPr eaLnBrk="1" hangingPunct="1">
              <a:buNone/>
            </a:pPr>
            <a:r>
              <a:rPr lang="en-US" altLang="zh-CN" sz="2400" dirty="0">
                <a:effectLst>
                  <a:outerShdw blurRad="38100" dist="38100" dir="2700000" algn="tl">
                    <a:srgbClr val="000000">
                      <a:alpha val="43137"/>
                    </a:srgbClr>
                  </a:outerShdw>
                </a:effectLst>
              </a:rPr>
              <a:t>    height=10.0;</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//main.cpp</a:t>
            </a:r>
          </a:p>
          <a:p>
            <a:pPr eaLnBrk="1" hangingPunct="1">
              <a:buNone/>
            </a:pPr>
            <a:r>
              <a:rPr lang="en-US" altLang="zh-CN" sz="2400" dirty="0">
                <a:solidFill>
                  <a:srgbClr val="C00000"/>
                </a:solidFill>
                <a:effectLst>
                  <a:outerShdw blurRad="38100" dist="38100" dir="2700000" algn="tl">
                    <a:srgbClr val="000000">
                      <a:alpha val="43137"/>
                    </a:srgbClr>
                  </a:outerShdw>
                </a:effectLst>
              </a:rPr>
              <a:t>Cylinder  cylinder1;</a:t>
            </a:r>
          </a:p>
          <a:p>
            <a:pPr eaLnBrk="1" hangingPunct="1">
              <a:buNone/>
            </a:pPr>
            <a:r>
              <a:rPr lang="en-US" altLang="zh-CN" sz="2400" dirty="0">
                <a:solidFill>
                  <a:srgbClr val="C00000"/>
                </a:solidFill>
              </a:rPr>
              <a:t>    </a:t>
            </a:r>
            <a:r>
              <a:rPr lang="en-US" altLang="zh-CN" sz="2000" dirty="0"/>
              <a:t>//</a:t>
            </a:r>
            <a:r>
              <a:rPr lang="zh-CN" altLang="en-US" sz="2000" dirty="0"/>
              <a:t>自动调用无参构造函数</a:t>
            </a:r>
          </a:p>
          <a:p>
            <a:pPr eaLnBrk="1" hangingPunct="1">
              <a:buNone/>
            </a:pPr>
            <a:r>
              <a:rPr lang="en-US" altLang="zh-CN" sz="2400" dirty="0">
                <a:solidFill>
                  <a:srgbClr val="0070C0"/>
                </a:solidFill>
                <a:effectLst>
                  <a:outerShdw blurRad="38100" dist="38100" dir="2700000" algn="tl">
                    <a:srgbClr val="000000">
                      <a:alpha val="43137"/>
                    </a:srgbClr>
                  </a:outerShdw>
                </a:effectLst>
              </a:rPr>
              <a:t>cylinder1.Cylinder</a:t>
            </a:r>
            <a:r>
              <a:rPr lang="en-US" altLang="zh-CN" sz="2400" dirty="0">
                <a:solidFill>
                  <a:srgbClr val="C00000"/>
                </a:solidFill>
                <a:effectLst>
                  <a:outerShdw blurRad="38100" dist="38100" dir="2700000" algn="tl">
                    <a:srgbClr val="000000">
                      <a:alpha val="43137"/>
                    </a:srgbClr>
                  </a:outerShdw>
                </a:effectLst>
              </a:rPr>
              <a:t>()</a:t>
            </a:r>
            <a:r>
              <a:rPr lang="en-US" altLang="zh-CN" sz="2400" dirty="0">
                <a:solidFill>
                  <a:srgbClr val="0070C0"/>
                </a:solidFill>
                <a:effectLst>
                  <a:outerShdw blurRad="38100" dist="38100" dir="2700000" algn="tl">
                    <a:srgbClr val="000000">
                      <a:alpha val="43137"/>
                    </a:srgbClr>
                  </a:outerShdw>
                </a:effectLst>
              </a:rPr>
              <a:t>;    </a:t>
            </a:r>
          </a:p>
          <a:p>
            <a:pPr eaLnBrk="1" hangingPunct="1">
              <a:buNone/>
            </a:pPr>
            <a:r>
              <a:rPr lang="en-US" altLang="zh-CN" sz="2000" dirty="0">
                <a:solidFill>
                  <a:srgbClr val="C00000"/>
                </a:solidFill>
                <a:effectLst>
                  <a:outerShdw blurRad="38100" dist="38100" dir="2700000" algn="tl">
                    <a:srgbClr val="000000">
                      <a:alpha val="43137"/>
                    </a:srgbClr>
                  </a:outerShdw>
                </a:effectLst>
              </a:rPr>
              <a:t>     </a:t>
            </a:r>
            <a:r>
              <a:rPr lang="en-US" altLang="zh-CN" sz="2000" dirty="0">
                <a:solidFill>
                  <a:srgbClr val="C00000"/>
                </a:solidFill>
              </a:rPr>
              <a:t>//error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6768199" cy="584775"/>
          </a:xfrm>
          <a:prstGeom prst="rect">
            <a:avLst/>
          </a:prstGeom>
        </p:spPr>
        <p:txBody>
          <a:bodyPr wrap="none">
            <a:spAutoFit/>
          </a:bodyPr>
          <a:lstStyle/>
          <a:p>
            <a:r>
              <a:rPr lang="zh-CN" altLang="en-US" sz="3200" dirty="0">
                <a:solidFill>
                  <a:srgbClr val="002060"/>
                </a:solidFill>
                <a:ea typeface="宋体" charset="-122"/>
              </a:rPr>
              <a:t>实例：</a:t>
            </a:r>
            <a:r>
              <a:rPr lang="zh-CN" altLang="en-US" sz="3200" dirty="0">
                <a:solidFill>
                  <a:srgbClr val="002060"/>
                </a:solidFill>
                <a:latin typeface="宋体" panose="02010600030101010101" pitchFamily="2" charset="-122"/>
                <a:ea typeface="宋体" panose="02010600030101010101" pitchFamily="2" charset="-122"/>
              </a:rPr>
              <a:t>含</a:t>
            </a:r>
            <a:r>
              <a:rPr lang="zh-CN" altLang="en-US" sz="32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有参</a:t>
            </a:r>
            <a:r>
              <a:rPr lang="zh-CN" altLang="en-US" sz="3200" dirty="0">
                <a:solidFill>
                  <a:srgbClr val="002060"/>
                </a:solidFill>
                <a:latin typeface="宋体" panose="02010600030101010101" pitchFamily="2" charset="-122"/>
                <a:ea typeface="宋体" panose="02010600030101010101" pitchFamily="2" charset="-122"/>
              </a:rPr>
              <a:t>构造函数的</a:t>
            </a:r>
            <a:r>
              <a:rPr lang="en-US" altLang="zh-CN" sz="3200" dirty="0">
                <a:solidFill>
                  <a:srgbClr val="002060"/>
                </a:solidFill>
                <a:latin typeface="宋体" panose="02010600030101010101" pitchFamily="2" charset="-122"/>
                <a:ea typeface="宋体" panose="02010600030101010101" pitchFamily="2" charset="-122"/>
              </a:rPr>
              <a:t>Cylinder</a:t>
            </a:r>
            <a:r>
              <a:rPr lang="zh-CN" altLang="en-US" sz="3200" dirty="0">
                <a:solidFill>
                  <a:srgbClr val="002060"/>
                </a:solidFill>
                <a:latin typeface="宋体" panose="02010600030101010101" pitchFamily="2" charset="-122"/>
                <a:ea typeface="宋体" panose="02010600030101010101" pitchFamily="2" charset="-122"/>
              </a:rPr>
              <a:t>类</a:t>
            </a:r>
            <a:endParaRPr lang="en-US" altLang="zh-CN" sz="3200" dirty="0">
              <a:solidFill>
                <a:srgbClr val="002060"/>
              </a:solidFill>
              <a:latin typeface="宋体" panose="02010600030101010101" pitchFamily="2" charset="-122"/>
              <a:ea typeface="宋体" panose="02010600030101010101" pitchFamily="2" charset="-122"/>
            </a:endParaRPr>
          </a:p>
        </p:txBody>
      </p:sp>
      <p:sp>
        <p:nvSpPr>
          <p:cNvPr id="4" name="Rectangle 6"/>
          <p:cNvSpPr>
            <a:spLocks noChangeArrowheads="1"/>
          </p:cNvSpPr>
          <p:nvPr/>
        </p:nvSpPr>
        <p:spPr bwMode="auto">
          <a:xfrm>
            <a:off x="809626" y="1063734"/>
            <a:ext cx="4769177"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Cylinder.h</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0070C0"/>
                </a:solidFill>
                <a:effectLst>
                  <a:outerShdw blurRad="38100" dist="38100" dir="2700000" algn="tl">
                    <a:srgbClr val="000000">
                      <a:alpha val="43137"/>
                    </a:srgbClr>
                  </a:outerShdw>
                </a:effectLst>
              </a:rPr>
              <a:t>class Cylinder</a:t>
            </a:r>
          </a:p>
          <a:p>
            <a:pPr eaLnBrk="1" hangingPunct="1">
              <a:buNone/>
            </a:pPr>
            <a:r>
              <a:rPr lang="en-US" altLang="zh-CN" sz="2400" dirty="0">
                <a:solidFill>
                  <a:srgbClr val="0070C0"/>
                </a:solidFill>
                <a:effectLst>
                  <a:outerShdw blurRad="38100" dist="38100" dir="2700000" algn="tl">
                    <a:srgbClr val="000000">
                      <a:alpha val="43137"/>
                    </a:srgbClr>
                  </a:outerShdw>
                </a:effectLst>
              </a:rPr>
              <a:t>{  public:</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      Cylinder(double </a:t>
            </a:r>
            <a:r>
              <a:rPr lang="en-US" altLang="zh-CN" sz="2400" dirty="0" err="1">
                <a:solidFill>
                  <a:srgbClr val="C00000"/>
                </a:solidFill>
                <a:effectLst>
                  <a:outerShdw blurRad="38100" dist="38100" dir="2700000" algn="tl">
                    <a:srgbClr val="000000">
                      <a:alpha val="43137"/>
                    </a:srgbClr>
                  </a:outerShdw>
                </a:effectLst>
              </a:rPr>
              <a:t>r,double</a:t>
            </a:r>
            <a:r>
              <a:rPr lang="en-US" altLang="zh-CN" sz="2400" dirty="0">
                <a:solidFill>
                  <a:srgbClr val="C00000"/>
                </a:solidFill>
                <a:effectLst>
                  <a:outerShdw blurRad="38100" dist="38100" dir="2700000" algn="tl">
                    <a:srgbClr val="000000">
                      <a:alpha val="43137"/>
                    </a:srgbClr>
                  </a:outerShdw>
                </a:effectLst>
              </a:rPr>
              <a:t> h);</a:t>
            </a:r>
          </a:p>
          <a:p>
            <a:pPr eaLnBrk="1" hangingPunct="1">
              <a:buNone/>
            </a:pPr>
            <a:r>
              <a:rPr lang="en-US" altLang="zh-CN" sz="2400" dirty="0">
                <a:effectLst>
                  <a:outerShdw blurRad="38100" dist="38100" dir="2700000" algn="tl">
                    <a:srgbClr val="000000">
                      <a:alpha val="43137"/>
                    </a:srgbClr>
                  </a:outerShdw>
                </a:effectLst>
              </a:rPr>
              <a:t>      void set(double </a:t>
            </a:r>
            <a:r>
              <a:rPr lang="en-US" altLang="zh-CN" sz="2400" dirty="0" err="1">
                <a:effectLst>
                  <a:outerShdw blurRad="38100" dist="38100" dir="2700000" algn="tl">
                    <a:srgbClr val="000000">
                      <a:alpha val="43137"/>
                    </a:srgbClr>
                  </a:outerShdw>
                </a:effectLst>
              </a:rPr>
              <a:t>r,double</a:t>
            </a:r>
            <a:r>
              <a:rPr lang="en-US" altLang="zh-CN" sz="2400" dirty="0">
                <a:effectLst>
                  <a:outerShdw blurRad="38100" dist="38100" dir="2700000" algn="tl">
                    <a:srgbClr val="000000">
                      <a:alpha val="43137"/>
                    </a:srgbClr>
                  </a:outerShdw>
                </a:effectLst>
              </a:rPr>
              <a:t> h);</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getRadius</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getHeight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volume();		</a:t>
            </a:r>
          </a:p>
          <a:p>
            <a:pPr eaLnBrk="1" hangingPunct="1">
              <a:buNone/>
            </a:pPr>
            <a:r>
              <a:rPr lang="en-US" altLang="zh-CN" sz="2400" dirty="0">
                <a:effectLst>
                  <a:outerShdw blurRad="38100" dist="38100" dir="2700000" algn="tl">
                    <a:srgbClr val="000000">
                      <a:alpha val="43137"/>
                    </a:srgbClr>
                  </a:outerShdw>
                </a:effectLst>
              </a:rPr>
              <a:t>      double </a:t>
            </a:r>
            <a:r>
              <a:rPr lang="en-US" altLang="zh-CN" sz="2400" dirty="0" err="1">
                <a:effectLst>
                  <a:outerShdw blurRad="38100" dist="38100" dir="2700000" algn="tl">
                    <a:srgbClr val="000000">
                      <a:alpha val="43137"/>
                    </a:srgbClr>
                  </a:outerShdw>
                </a:effectLst>
              </a:rPr>
              <a:t>surface_area</a:t>
            </a:r>
            <a:r>
              <a:rPr lang="en-US" altLang="zh-CN" sz="2400" dirty="0">
                <a:effectLst>
                  <a:outerShdw blurRad="38100" dist="38100" dir="2700000" algn="tl">
                    <a:srgbClr val="000000">
                      <a:alpha val="43137"/>
                    </a:srgbClr>
                  </a:outerShdw>
                </a:effectLst>
              </a:rPr>
              <a:t>();</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  private:</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double radius;			</a:t>
            </a:r>
          </a:p>
          <a:p>
            <a:pPr eaLnBrk="1" hangingPunct="1">
              <a:buNone/>
            </a:pPr>
            <a:r>
              <a:rPr lang="en-US" altLang="zh-CN" sz="2400" dirty="0">
                <a:effectLst>
                  <a:outerShdw blurRad="38100" dist="38100" dir="2700000" algn="tl">
                    <a:srgbClr val="000000">
                      <a:alpha val="43137"/>
                    </a:srgbClr>
                  </a:outerShdw>
                </a:effectLst>
              </a:rPr>
              <a:t>      double height;	</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5512797" y="1060589"/>
            <a:ext cx="3326403" cy="538609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//Cylinder.cpp</a:t>
            </a:r>
          </a:p>
          <a:p>
            <a:pPr eaLnBrk="1" hangingPunct="1">
              <a:buNone/>
            </a:pP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Cylinder::Cylinder(double </a:t>
            </a:r>
            <a:r>
              <a:rPr lang="en-US" altLang="zh-CN" sz="2400" dirty="0" err="1">
                <a:solidFill>
                  <a:srgbClr val="C00000"/>
                </a:solidFill>
                <a:effectLst>
                  <a:outerShdw blurRad="38100" dist="38100" dir="2700000" algn="tl">
                    <a:srgbClr val="000000">
                      <a:alpha val="43137"/>
                    </a:srgbClr>
                  </a:outerShdw>
                </a:effectLst>
              </a:rPr>
              <a:t>r,double</a:t>
            </a:r>
            <a:r>
              <a:rPr lang="en-US" altLang="zh-CN" sz="2400" dirty="0">
                <a:solidFill>
                  <a:srgbClr val="C00000"/>
                </a:solidFill>
                <a:effectLst>
                  <a:outerShdw blurRad="38100" dist="38100" dir="2700000" algn="tl">
                    <a:srgbClr val="000000">
                      <a:alpha val="43137"/>
                    </a:srgbClr>
                  </a:outerShdw>
                </a:effectLst>
              </a:rPr>
              <a:t> h)</a:t>
            </a:r>
          </a:p>
          <a:p>
            <a:pPr eaLnBrk="1" hangingPunct="1">
              <a:buNone/>
            </a:pPr>
            <a:r>
              <a:rPr lang="en-US" altLang="zh-CN" sz="2400" dirty="0">
                <a:effectLst>
                  <a:outerShdw blurRad="38100" dist="38100" dir="2700000" algn="tl">
                    <a:srgbClr val="000000">
                      <a:alpha val="43137"/>
                    </a:srgbClr>
                  </a:outerShdw>
                </a:effectLst>
              </a:rPr>
              <a:t>{  radius=r;</a:t>
            </a:r>
          </a:p>
          <a:p>
            <a:pPr eaLnBrk="1" hangingPunct="1">
              <a:buNone/>
            </a:pPr>
            <a:r>
              <a:rPr lang="en-US" altLang="zh-CN" sz="2400" dirty="0">
                <a:effectLst>
                  <a:outerShdw blurRad="38100" dist="38100" dir="2700000" algn="tl">
                    <a:srgbClr val="000000">
                      <a:alpha val="43137"/>
                    </a:srgbClr>
                  </a:outerShdw>
                </a:effectLst>
              </a:rPr>
              <a:t>    height=h;   </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//main.cpp</a:t>
            </a:r>
          </a:p>
          <a:p>
            <a:pPr eaLnBrk="1" hangingPunct="1">
              <a:buNone/>
            </a:pPr>
            <a:r>
              <a:rPr lang="en-US" altLang="zh-CN" sz="2400" dirty="0">
                <a:solidFill>
                  <a:srgbClr val="0070C0"/>
                </a:solidFill>
                <a:effectLst>
                  <a:outerShdw blurRad="38100" dist="38100" dir="2700000" algn="tl">
                    <a:srgbClr val="000000">
                      <a:alpha val="43137"/>
                    </a:srgbClr>
                  </a:outerShdw>
                </a:effectLst>
              </a:rPr>
              <a:t>Cylinder  c1(2.0, 3.0);</a:t>
            </a:r>
          </a:p>
          <a:p>
            <a:pPr eaLnBrk="1" hangingPunct="1">
              <a:buNone/>
            </a:pPr>
            <a:r>
              <a:rPr lang="en-US" altLang="zh-CN" sz="2000" dirty="0"/>
              <a:t>//</a:t>
            </a:r>
            <a:r>
              <a:rPr lang="en-US" altLang="zh-CN" sz="2000" dirty="0">
                <a:solidFill>
                  <a:srgbClr val="C00000"/>
                </a:solidFill>
              </a:rPr>
              <a:t>ok</a:t>
            </a:r>
            <a:r>
              <a:rPr lang="zh-CN" altLang="en-US" sz="2000" dirty="0"/>
              <a:t>，自动调用带</a:t>
            </a:r>
            <a:r>
              <a:rPr lang="en-US" altLang="zh-CN" sz="2000" dirty="0"/>
              <a:t>2</a:t>
            </a:r>
            <a:r>
              <a:rPr lang="zh-CN" altLang="en-US" sz="2000" dirty="0"/>
              <a:t>个参数的构造函数</a:t>
            </a:r>
          </a:p>
          <a:p>
            <a:pPr eaLnBrk="1" hangingPunct="1">
              <a:buNone/>
            </a:pPr>
            <a:r>
              <a:rPr lang="en-US" altLang="zh-CN" sz="2400" dirty="0">
                <a:solidFill>
                  <a:srgbClr val="0070C0"/>
                </a:solidFill>
                <a:effectLst>
                  <a:outerShdw blurRad="38100" dist="38100" dir="2700000" algn="tl">
                    <a:srgbClr val="000000">
                      <a:alpha val="43137"/>
                    </a:srgbClr>
                  </a:outerShdw>
                </a:effectLst>
              </a:rPr>
              <a:t>Cylinder c2;</a:t>
            </a:r>
          </a:p>
          <a:p>
            <a:pPr eaLnBrk="1" hangingPunct="1">
              <a:buNone/>
            </a:pPr>
            <a:r>
              <a:rPr lang="en-US" altLang="zh-CN" sz="2000" dirty="0"/>
              <a:t>//</a:t>
            </a:r>
            <a:r>
              <a:rPr lang="en-US" altLang="zh-CN" sz="2000" dirty="0" err="1">
                <a:solidFill>
                  <a:srgbClr val="C00000"/>
                </a:solidFill>
              </a:rPr>
              <a:t>error</a:t>
            </a:r>
            <a:r>
              <a:rPr lang="en-US" altLang="zh-CN" sz="2000" dirty="0" err="1"/>
              <a:t>,Cylinder</a:t>
            </a:r>
            <a:r>
              <a:rPr lang="zh-CN" altLang="en-US" sz="2000" dirty="0"/>
              <a:t>类没有提供无参构造函数</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15364" name="Text Box 6"/>
          <p:cNvSpPr txBox="1">
            <a:spLocks noChangeArrowheads="1"/>
          </p:cNvSpPr>
          <p:nvPr/>
        </p:nvSpPr>
        <p:spPr bwMode="auto">
          <a:xfrm>
            <a:off x="1113932" y="288105"/>
            <a:ext cx="7572867" cy="641714"/>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200" dirty="0">
                <a:solidFill>
                  <a:schemeClr val="tx2"/>
                </a:solidFill>
                <a:effectLst>
                  <a:outerShdw blurRad="38100" dist="38100" dir="2700000" algn="tl">
                    <a:srgbClr val="000000">
                      <a:alpha val="43137"/>
                    </a:srgbClr>
                  </a:outerShdw>
                </a:effectLst>
                <a:latin typeface="宋体" pitchFamily="2" charset="-122"/>
                <a:ea typeface="宋体" pitchFamily="2" charset="-122"/>
              </a:rPr>
              <a:t>结构化程序设计的缺点</a:t>
            </a:r>
            <a:endParaRPr lang="zh-CN" altLang="en-US" sz="3200" dirty="0">
              <a:solidFill>
                <a:schemeClr val="tx2"/>
              </a:solidFill>
              <a:latin typeface="宋体" pitchFamily="2" charset="-122"/>
              <a:ea typeface="宋体" pitchFamily="2" charset="-122"/>
            </a:endParaRPr>
          </a:p>
        </p:txBody>
      </p:sp>
      <p:sp>
        <p:nvSpPr>
          <p:cNvPr id="30" name="Rectangle 77"/>
          <p:cNvSpPr>
            <a:spLocks noChangeArrowheads="1"/>
          </p:cNvSpPr>
          <p:nvPr/>
        </p:nvSpPr>
        <p:spPr bwMode="auto">
          <a:xfrm>
            <a:off x="1116001" y="1188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程序设计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以功能为中心</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而不是以数据为中</a:t>
            </a:r>
            <a:endParaRPr lang="en-US" altLang="zh-CN" dirty="0">
              <a:solidFill>
                <a:srgbClr val="000000"/>
              </a:solidFill>
              <a:ea typeface="宋体" panose="02010600030101010101" pitchFamily="2" charset="-122"/>
            </a:endParaRPr>
          </a:p>
          <a:p>
            <a:pPr marL="0" lvl="1" indent="0">
              <a:lnSpc>
                <a:spcPct val="110000"/>
              </a:lnSpc>
              <a:spcBef>
                <a:spcPct val="0"/>
              </a:spcBef>
              <a:buClrTx/>
              <a:buSzTx/>
              <a:buNone/>
            </a:pPr>
            <a:r>
              <a:rPr lang="zh-CN" altLang="en-US" dirty="0">
                <a:solidFill>
                  <a:srgbClr val="000000"/>
                </a:solidFill>
                <a:ea typeface="宋体" panose="02010600030101010101" pitchFamily="2" charset="-122"/>
              </a:rPr>
              <a:t>心</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、按步骤来进行。程序由一组相互协作的</a:t>
            </a:r>
            <a:endParaRPr lang="en-US" altLang="zh-CN" dirty="0">
              <a:solidFill>
                <a:srgbClr val="000000"/>
              </a:solidFill>
              <a:ea typeface="宋体" panose="02010600030101010101" pitchFamily="2" charset="-122"/>
            </a:endParaRPr>
          </a:p>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a:t>
            </a:r>
            <a:r>
              <a:rPr lang="zh-CN" altLang="en-US" dirty="0">
                <a:solidFill>
                  <a:srgbClr val="000000"/>
                </a:solidFill>
                <a:ea typeface="宋体" panose="02010600030101010101" pitchFamily="2" charset="-122"/>
              </a:rPr>
              <a:t>组成；</a:t>
            </a:r>
          </a:p>
        </p:txBody>
      </p:sp>
      <p:sp>
        <p:nvSpPr>
          <p:cNvPr id="7" name="Rectangle 77"/>
          <p:cNvSpPr>
            <a:spLocks noChangeArrowheads="1"/>
          </p:cNvSpPr>
          <p:nvPr/>
        </p:nvSpPr>
        <p:spPr bwMode="auto">
          <a:xfrm>
            <a:off x="1116000" y="2813541"/>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数据</a:t>
            </a:r>
            <a:r>
              <a:rPr lang="zh-CN" altLang="en-US" dirty="0">
                <a:solidFill>
                  <a:srgbClr val="000000"/>
                </a:solidFill>
                <a:ea typeface="宋体" panose="02010600030101010101" pitchFamily="2" charset="-122"/>
              </a:rPr>
              <a:t>与处理数据的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a:t>
            </a:r>
            <a:r>
              <a:rPr lang="zh-CN" altLang="en-US" dirty="0">
                <a:solidFill>
                  <a:srgbClr val="000000"/>
                </a:solidFill>
                <a:ea typeface="宋体" panose="02010600030101010101" pitchFamily="2" charset="-122"/>
              </a:rPr>
              <a:t>之间是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分离</a:t>
            </a:r>
            <a:r>
              <a:rPr lang="zh-CN" altLang="en-US" dirty="0">
                <a:solidFill>
                  <a:srgbClr val="000000"/>
                </a:solidFill>
                <a:ea typeface="宋体" panose="02010600030101010101" pitchFamily="2" charset="-122"/>
              </a:rPr>
              <a:t>的；</a:t>
            </a:r>
          </a:p>
        </p:txBody>
      </p:sp>
      <p:sp>
        <p:nvSpPr>
          <p:cNvPr id="8" name="Rectangle 77"/>
          <p:cNvSpPr>
            <a:spLocks noChangeArrowheads="1"/>
          </p:cNvSpPr>
          <p:nvPr/>
        </p:nvSpPr>
        <p:spPr bwMode="auto">
          <a:xfrm>
            <a:off x="1116000" y="3564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很难</a:t>
            </a:r>
            <a:r>
              <a:rPr lang="zh-CN" altLang="en-US" dirty="0">
                <a:solidFill>
                  <a:srgbClr val="000000"/>
                </a:solidFill>
                <a:ea typeface="宋体" panose="02010600030101010101" pitchFamily="2" charset="-122"/>
              </a:rPr>
              <a:t>同时做到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高内聚低耦合</a:t>
            </a:r>
            <a:r>
              <a:rPr lang="zh-CN" altLang="en-US" dirty="0">
                <a:solidFill>
                  <a:srgbClr val="000000"/>
                </a:solidFill>
                <a:ea typeface="宋体" panose="02010600030101010101" pitchFamily="2" charset="-122"/>
              </a:rPr>
              <a:t>；</a:t>
            </a:r>
          </a:p>
        </p:txBody>
      </p:sp>
      <p:sp>
        <p:nvSpPr>
          <p:cNvPr id="9" name="Rectangle 77"/>
          <p:cNvSpPr>
            <a:spLocks noChangeArrowheads="1"/>
          </p:cNvSpPr>
          <p:nvPr/>
        </p:nvSpPr>
        <p:spPr bwMode="auto">
          <a:xfrm>
            <a:off x="1116000" y="4320000"/>
            <a:ext cx="74311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大型软件的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编写比较复杂</a:t>
            </a:r>
            <a:r>
              <a:rPr lang="zh-CN" altLang="en-US" dirty="0">
                <a:solidFill>
                  <a:srgbClr val="000000"/>
                </a:solidFill>
                <a:ea typeface="宋体" panose="02010600030101010101" pitchFamily="2" charset="-122"/>
              </a:rPr>
              <a:t>，软件开发和维护</a:t>
            </a:r>
            <a:endParaRPr lang="en-US" altLang="zh-CN" dirty="0">
              <a:solidFill>
                <a:srgbClr val="000000"/>
              </a:solidFill>
              <a:ea typeface="宋体" panose="02010600030101010101" pitchFamily="2" charset="-122"/>
            </a:endParaRPr>
          </a:p>
          <a:p>
            <a:pPr marL="0" lvl="1" indent="0">
              <a:lnSpc>
                <a:spcPct val="110000"/>
              </a:lnSpc>
              <a:spcBef>
                <a:spcPct val="0"/>
              </a:spcBef>
              <a:buClrTx/>
              <a:buSzTx/>
              <a:buNone/>
            </a:pPr>
            <a:r>
              <a:rPr lang="zh-CN" altLang="en-US" dirty="0">
                <a:solidFill>
                  <a:srgbClr val="000000"/>
                </a:solidFill>
                <a:ea typeface="宋体" panose="02010600030101010101" pitchFamily="2" charset="-122"/>
              </a:rPr>
              <a:t>的费用比较高</a:t>
            </a:r>
            <a:r>
              <a:rPr lang="en-US" altLang="zh-CN" dirty="0">
                <a:solidFill>
                  <a:srgbClr val="00000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软件危机问题</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1872000"/>
            <a:ext cx="774241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类声明</a:t>
            </a:r>
            <a:r>
              <a:rPr lang="zh-CN" altLang="en-US" dirty="0">
                <a:solidFill>
                  <a:schemeClr val="tx1"/>
                </a:solidFill>
                <a:ea typeface="宋体" panose="02010600030101010101" pitchFamily="2" charset="-122"/>
              </a:rPr>
              <a:t>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没有声明任何构造函数</a:t>
            </a:r>
            <a:r>
              <a:rPr lang="zh-CN" altLang="en-US" dirty="0">
                <a:solidFill>
                  <a:schemeClr val="tx1"/>
                </a:solidFill>
                <a:ea typeface="宋体" panose="02010600030101010101" pitchFamily="2" charset="-122"/>
              </a:rPr>
              <a:t>，则编译器会</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自动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为其生成一个无参构造函数</a:t>
            </a:r>
            <a:r>
              <a:rPr lang="zh-CN" altLang="en-US" dirty="0">
                <a:solidFill>
                  <a:schemeClr val="tx1"/>
                </a:solidFill>
                <a:ea typeface="宋体" panose="02010600030101010101" pitchFamily="2" charset="-122"/>
              </a:rPr>
              <a:t>，以供生成对象时调用。</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80000" y="33243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类声明</a:t>
            </a:r>
            <a:r>
              <a:rPr lang="zh-CN" altLang="en-US" sz="2800" dirty="0">
                <a:solidFill>
                  <a:schemeClr val="tx1"/>
                </a:solidFill>
                <a:ea typeface="宋体" panose="02010600030101010101" pitchFamily="2" charset="-122"/>
              </a:rPr>
              <a:t>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声明了有参构造函数</a:t>
            </a:r>
            <a:r>
              <a:rPr lang="zh-CN" altLang="en-US" sz="2800" dirty="0">
                <a:solidFill>
                  <a:schemeClr val="tx1"/>
                </a:solidFill>
                <a:ea typeface="宋体" panose="02010600030101010101" pitchFamily="2" charset="-122"/>
              </a:rPr>
              <a:t>，则编译器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为其提供无参构造函数</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080000" y="4392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无参构造函数在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类声明时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有括号</a:t>
            </a:r>
            <a:r>
              <a:rPr lang="zh-CN" altLang="en-US" dirty="0">
                <a:solidFill>
                  <a:schemeClr val="tx1"/>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声明对象时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应省略括号</a:t>
            </a:r>
            <a:r>
              <a:rPr lang="zh-CN" altLang="en-US" dirty="0">
                <a:solidFill>
                  <a:schemeClr val="tx1"/>
                </a:solidFill>
                <a:ea typeface="宋体" panose="02010600030101010101" pitchFamily="2" charset="-122"/>
              </a:rPr>
              <a:t>。</a:t>
            </a:r>
          </a:p>
        </p:txBody>
      </p:sp>
      <p:sp>
        <p:nvSpPr>
          <p:cNvPr id="8" name="Text Box 78"/>
          <p:cNvSpPr txBox="1">
            <a:spLocks noChangeArrowheads="1"/>
          </p:cNvSpPr>
          <p:nvPr/>
        </p:nvSpPr>
        <p:spPr bwMode="gray">
          <a:xfrm>
            <a:off x="1080000" y="5508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与普通函数一样，</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chemeClr val="tx1"/>
                </a:solidFill>
                <a:ea typeface="宋体" panose="02010600030101010101" pitchFamily="2" charset="-122"/>
              </a:rPr>
              <a:t>也可以定义为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内联函数</a:t>
            </a:r>
            <a:r>
              <a:rPr lang="zh-CN" altLang="en-US" dirty="0">
                <a:solidFill>
                  <a:schemeClr val="tx1"/>
                </a:solidFill>
                <a:ea typeface="宋体" panose="02010600030101010101" pitchFamily="2" charset="-122"/>
              </a:rPr>
              <a:t>，可以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带默认参数</a:t>
            </a:r>
            <a:r>
              <a:rPr lang="zh-CN" altLang="en-US" dirty="0">
                <a:solidFill>
                  <a:schemeClr val="tx1"/>
                </a:solidFill>
                <a:ea typeface="宋体" panose="02010600030101010101" pitchFamily="2" charset="-122"/>
              </a:rPr>
              <a:t>，也可以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重载</a:t>
            </a:r>
            <a:r>
              <a:rPr lang="zh-CN" altLang="en-US"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2"/>
          <p:cNvSpPr>
            <a:spLocks noChangeArrowheads="1"/>
          </p:cNvSpPr>
          <p:nvPr/>
        </p:nvSpPr>
        <p:spPr bwMode="gray">
          <a:xfrm>
            <a:off x="816538" y="1088972"/>
            <a:ext cx="8098862" cy="576902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Cylinder.h</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class</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FFC000"/>
                </a:solidFill>
                <a:effectLst>
                  <a:outerShdw blurRad="38100" dist="38100" dir="2700000" algn="tl">
                    <a:srgbClr val="000000">
                      <a:alpha val="43137"/>
                    </a:srgbClr>
                  </a:outerShdw>
                </a:effectLst>
                <a:ea typeface="宋体" panose="02010600030101010101" pitchFamily="2" charset="-122"/>
              </a:rPr>
              <a:t>Cylinder(){radius=1;	height=1;}</a:t>
            </a:r>
          </a:p>
          <a:p>
            <a:pPr marL="0" lvl="1" indent="0">
              <a:lnSpc>
                <a:spcPct val="110000"/>
              </a:lnSpc>
              <a:spcBef>
                <a:spcPct val="0"/>
              </a:spcBef>
              <a:buClrTx/>
              <a:buSzTx/>
              <a:buNone/>
            </a:pP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Cylinder(double </a:t>
            </a:r>
            <a:r>
              <a:rPr lang="en-US" altLang="zh-CN" sz="2400" dirty="0" err="1">
                <a:solidFill>
                  <a:srgbClr val="007E39"/>
                </a:solidFill>
                <a:effectLst>
                  <a:outerShdw blurRad="38100" dist="38100" dir="2700000" algn="tl">
                    <a:srgbClr val="000000">
                      <a:alpha val="43137"/>
                    </a:srgbClr>
                  </a:outerShdw>
                </a:effectLst>
                <a:ea typeface="宋体" panose="02010600030101010101" pitchFamily="2" charset="-122"/>
              </a:rPr>
              <a:t>r,double</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h=2)	</a:t>
            </a:r>
            <a:endPar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radius=r; height=h; } </a:t>
            </a:r>
            <a:r>
              <a:rPr lang="en-US" altLang="zh-CN" sz="18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1800" dirty="0">
                <a:solidFill>
                  <a:schemeClr val="tx1"/>
                </a:solidFill>
                <a:effectLst>
                  <a:outerShdw blurRad="38100" dist="38100" dir="2700000" algn="tl">
                    <a:srgbClr val="000000">
                      <a:alpha val="43137"/>
                    </a:srgbClr>
                  </a:outerShdw>
                </a:effectLst>
                <a:ea typeface="宋体" panose="02010600030101010101" pitchFamily="2" charset="-122"/>
              </a:rPr>
              <a:t>重载函数、带一个默认参数</a:t>
            </a:r>
            <a:endParaRPr lang="en-US" altLang="zh-CN" sz="18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void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setCylinder</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r,double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h);</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getRadius</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getHeight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volume();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surface_area</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private: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radius;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double height;     };</a:t>
            </a:r>
          </a:p>
          <a:p>
            <a:pPr marL="0" lvl="1" indent="0">
              <a:lnSpc>
                <a:spcPct val="110000"/>
              </a:lnSpc>
              <a:spcBef>
                <a:spcPct val="0"/>
              </a:spcBef>
              <a:buClrTx/>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11" name="矩形 10"/>
          <p:cNvSpPr/>
          <p:nvPr/>
        </p:nvSpPr>
        <p:spPr>
          <a:xfrm>
            <a:off x="1073575" y="401052"/>
            <a:ext cx="3068469" cy="584775"/>
          </a:xfrm>
          <a:prstGeom prst="rect">
            <a:avLst/>
          </a:prstGeom>
        </p:spPr>
        <p:txBody>
          <a:bodyPr wrap="none">
            <a:spAutoFit/>
          </a:bodyPr>
          <a:lstStyle/>
          <a:p>
            <a:r>
              <a:rPr lang="zh-CN" altLang="en-US" sz="3200" dirty="0">
                <a:solidFill>
                  <a:srgbClr val="002060"/>
                </a:solidFill>
                <a:ea typeface="宋体" charset="-122"/>
              </a:rPr>
              <a:t>构造函数的</a:t>
            </a:r>
            <a:r>
              <a:rPr lang="zh-CN" altLang="en-US" sz="3200" dirty="0">
                <a:solidFill>
                  <a:srgbClr val="C00000"/>
                </a:solidFill>
                <a:effectLst>
                  <a:outerShdw blurRad="38100" dist="38100" dir="2700000" algn="tl">
                    <a:srgbClr val="000000">
                      <a:alpha val="43137"/>
                    </a:srgbClr>
                  </a:outerShdw>
                </a:effectLst>
                <a:ea typeface="宋体" charset="-122"/>
              </a:rPr>
              <a:t>重载</a:t>
            </a:r>
            <a:endParaRPr lang="en-US" altLang="zh-CN" sz="3200" dirty="0">
              <a:solidFill>
                <a:srgbClr val="C00000"/>
              </a:solidFill>
              <a:effectLst>
                <a:outerShdw blurRad="38100" dist="38100" dir="2700000" algn="tl">
                  <a:srgbClr val="000000">
                    <a:alpha val="43137"/>
                  </a:srgbClr>
                </a:outerShdw>
              </a:effectLst>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149775" y="1065824"/>
            <a:ext cx="6691218" cy="4350908"/>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main(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cylinder1;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没有给实参 </a:t>
            </a:r>
          </a:p>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cylinder2(</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只给定一个实参</a:t>
            </a:r>
          </a:p>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cylinder3(</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15,30</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给定</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个实参</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*p1=new Cylinder;</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Cylinder *p2=new Cylinder(</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Cylinder *p3=new Cylinder(</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15,30</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return 0;</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7" name="矩形 16"/>
          <p:cNvSpPr/>
          <p:nvPr/>
        </p:nvSpPr>
        <p:spPr>
          <a:xfrm>
            <a:off x="1149775" y="362952"/>
            <a:ext cx="3068469" cy="584775"/>
          </a:xfrm>
          <a:prstGeom prst="rect">
            <a:avLst/>
          </a:prstGeom>
        </p:spPr>
        <p:txBody>
          <a:bodyPr wrap="none">
            <a:spAutoFit/>
          </a:bodyPr>
          <a:lstStyle/>
          <a:p>
            <a:r>
              <a:rPr lang="zh-CN" altLang="en-US" sz="3200" dirty="0">
                <a:solidFill>
                  <a:srgbClr val="002060"/>
                </a:solidFill>
                <a:ea typeface="宋体" charset="-122"/>
              </a:rPr>
              <a:t>构造函数的</a:t>
            </a:r>
            <a:r>
              <a:rPr lang="zh-CN" altLang="en-US" sz="3200" dirty="0">
                <a:solidFill>
                  <a:srgbClr val="C00000"/>
                </a:solidFill>
                <a:effectLst>
                  <a:outerShdw blurRad="38100" dist="38100" dir="2700000" algn="tl">
                    <a:srgbClr val="000000">
                      <a:alpha val="43137"/>
                    </a:srgbClr>
                  </a:outerShdw>
                </a:effectLst>
                <a:ea typeface="宋体" charset="-122"/>
              </a:rPr>
              <a:t>调用</a:t>
            </a:r>
            <a:endParaRPr lang="en-US" altLang="zh-CN" sz="3200" dirty="0">
              <a:solidFill>
                <a:srgbClr val="C00000"/>
              </a:solidFill>
              <a:effectLst>
                <a:outerShdw blurRad="38100" dist="38100" dir="2700000" algn="tl">
                  <a:srgbClr val="000000">
                    <a:alpha val="43137"/>
                  </a:srgbClr>
                </a:outerShdw>
              </a:effectLst>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584000" y="2196000"/>
            <a:ext cx="4303618" cy="18853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Cylinder(double r,double h)</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radius=r;</a:t>
            </a:r>
          </a:p>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        height=h;</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17" name="矩形 16"/>
          <p:cNvSpPr/>
          <p:nvPr/>
        </p:nvSpPr>
        <p:spPr>
          <a:xfrm>
            <a:off x="1098974" y="299452"/>
            <a:ext cx="7143326" cy="584775"/>
          </a:xfrm>
          <a:prstGeom prst="rect">
            <a:avLst/>
          </a:prstGeom>
        </p:spPr>
        <p:txBody>
          <a:bodyPr wrap="square">
            <a:spAutoFit/>
          </a:bodyPr>
          <a:lstStyle/>
          <a:p>
            <a:r>
              <a:rPr lang="zh-CN" altLang="en-US" sz="3200" dirty="0">
                <a:solidFill>
                  <a:srgbClr val="002060"/>
                </a:solidFill>
                <a:ea typeface="宋体" charset="-122"/>
              </a:rPr>
              <a:t>用</a:t>
            </a:r>
            <a:r>
              <a:rPr lang="zh-CN" altLang="en-US" sz="3200" dirty="0">
                <a:solidFill>
                  <a:srgbClr val="C00000"/>
                </a:solidFill>
                <a:effectLst>
                  <a:outerShdw blurRad="38100" dist="38100" dir="2700000" algn="tl">
                    <a:srgbClr val="000000">
                      <a:alpha val="43137"/>
                    </a:srgbClr>
                  </a:outerShdw>
                </a:effectLst>
                <a:ea typeface="宋体" charset="-122"/>
              </a:rPr>
              <a:t>参数初始化表</a:t>
            </a:r>
            <a:r>
              <a:rPr lang="zh-CN" altLang="en-US" sz="3200" dirty="0">
                <a:solidFill>
                  <a:srgbClr val="002060"/>
                </a:solidFill>
                <a:ea typeface="宋体" charset="-122"/>
              </a:rPr>
              <a:t>对数据成员初始化</a:t>
            </a:r>
            <a:endParaRPr lang="en-US" altLang="zh-CN" sz="3200" dirty="0">
              <a:solidFill>
                <a:srgbClr val="C00000"/>
              </a:solidFill>
              <a:effectLst>
                <a:outerShdw blurRad="38100" dist="38100" dir="2700000" algn="tl">
                  <a:srgbClr val="000000">
                    <a:alpha val="43137"/>
                  </a:srgbClr>
                </a:outerShdw>
              </a:effectLst>
              <a:ea typeface="宋体" charset="-122"/>
            </a:endParaRPr>
          </a:p>
        </p:txBody>
      </p:sp>
      <p:sp>
        <p:nvSpPr>
          <p:cNvPr id="5" name="Rectangle 77"/>
          <p:cNvSpPr>
            <a:spLocks noChangeArrowheads="1"/>
          </p:cNvSpPr>
          <p:nvPr/>
        </p:nvSpPr>
        <p:spPr bwMode="auto">
          <a:xfrm>
            <a:off x="1116000" y="1080000"/>
            <a:ext cx="71009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不在函数体内对</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数据成员初始化</a:t>
            </a:r>
            <a:r>
              <a:rPr lang="zh-CN" altLang="en-US" sz="2800" dirty="0">
                <a:solidFill>
                  <a:srgbClr val="000000"/>
                </a:solidFill>
                <a:ea typeface="宋体" panose="02010600030101010101" pitchFamily="2" charset="-122"/>
              </a:rPr>
              <a:t>，而是在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函数首部</a:t>
            </a:r>
            <a:r>
              <a:rPr lang="zh-CN" altLang="en-US" sz="2800" dirty="0">
                <a:solidFill>
                  <a:srgbClr val="000000"/>
                </a:solidFill>
                <a:ea typeface="宋体" panose="02010600030101010101" pitchFamily="2" charset="-122"/>
              </a:rPr>
              <a:t>实现。</a:t>
            </a:r>
          </a:p>
        </p:txBody>
      </p:sp>
      <p:sp>
        <p:nvSpPr>
          <p:cNvPr id="7" name="下箭头 6"/>
          <p:cNvSpPr/>
          <p:nvPr/>
        </p:nvSpPr>
        <p:spPr>
          <a:xfrm>
            <a:off x="3243263" y="4104000"/>
            <a:ext cx="285750" cy="500062"/>
          </a:xfrm>
          <a:prstGeom prst="downArrow">
            <a:avLst/>
          </a:prstGeom>
          <a:solidFill>
            <a:srgbClr val="FF3300"/>
          </a:solidFill>
          <a:ln w="25400" cap="flat" cmpd="sng" algn="ctr">
            <a:solidFill>
              <a:srgbClr val="FF33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8" name="AutoShape 52"/>
          <p:cNvSpPr>
            <a:spLocks noChangeArrowheads="1"/>
          </p:cNvSpPr>
          <p:nvPr/>
        </p:nvSpPr>
        <p:spPr bwMode="gray">
          <a:xfrm>
            <a:off x="1476000" y="4608000"/>
            <a:ext cx="7275418" cy="7804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Cylinder(double r,double h)</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radius(r),height(h)</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p>
        </p:txBody>
      </p:sp>
      <p:sp>
        <p:nvSpPr>
          <p:cNvPr id="10" name="矩形 9"/>
          <p:cNvSpPr/>
          <p:nvPr/>
        </p:nvSpPr>
        <p:spPr>
          <a:xfrm>
            <a:off x="1390201" y="5724000"/>
            <a:ext cx="4825360" cy="461665"/>
          </a:xfrm>
          <a:prstGeom prst="rect">
            <a:avLst/>
          </a:prstGeom>
        </p:spPr>
        <p:txBody>
          <a:bodyPr wrap="none">
            <a:spAutoFit/>
          </a:bodyPr>
          <a:lstStyle/>
          <a:p>
            <a:pPr indent="-6350">
              <a:buFontTx/>
              <a:buNone/>
              <a:defRPr/>
            </a:pPr>
            <a:r>
              <a:rPr lang="zh-CN" altLang="en-US" sz="2400" dirty="0">
                <a:solidFill>
                  <a:srgbClr val="C00000"/>
                </a:solidFill>
                <a:effectLst>
                  <a:outerShdw blurRad="38100" dist="38100" dir="2700000" algn="tl">
                    <a:srgbClr val="000000">
                      <a:alpha val="43137"/>
                    </a:srgbClr>
                  </a:outerShdw>
                </a:effectLst>
                <a:latin typeface="宋体" pitchFamily="2" charset="-122"/>
                <a:ea typeface="宋体" pitchFamily="2" charset="-122"/>
              </a:rPr>
              <a:t>注意</a:t>
            </a:r>
            <a:r>
              <a:rPr lang="zh-CN" altLang="en-US" sz="2400" dirty="0">
                <a:latin typeface="宋体" pitchFamily="2" charset="-122"/>
                <a:ea typeface="宋体" pitchFamily="2" charset="-122"/>
              </a:rPr>
              <a:t>：</a:t>
            </a:r>
            <a:r>
              <a:rPr lang="zh-CN" altLang="en-US" sz="2400" dirty="0">
                <a:effectLst>
                  <a:outerShdw blurRad="38100" dist="38100" dir="2700000" algn="tl">
                    <a:srgbClr val="000000">
                      <a:alpha val="43137"/>
                    </a:srgbClr>
                  </a:outerShdw>
                </a:effectLst>
                <a:latin typeface="宋体" pitchFamily="2" charset="-122"/>
                <a:ea typeface="宋体" pitchFamily="2" charset="-122"/>
              </a:rPr>
              <a:t>这种写法仅限于</a:t>
            </a:r>
            <a:r>
              <a:rPr lang="zh-CN" altLang="en-US" sz="2400" dirty="0">
                <a:solidFill>
                  <a:srgbClr val="0070C0"/>
                </a:solidFill>
                <a:effectLst>
                  <a:outerShdw blurRad="38100" dist="38100" dir="2700000" algn="tl">
                    <a:srgbClr val="000000">
                      <a:alpha val="43137"/>
                    </a:srgbClr>
                  </a:outerShdw>
                </a:effectLst>
                <a:latin typeface="宋体" pitchFamily="2" charset="-122"/>
                <a:ea typeface="宋体" pitchFamily="2" charset="-122"/>
              </a:rPr>
              <a:t>构造函数</a:t>
            </a:r>
            <a:r>
              <a:rPr lang="zh-CN" altLang="en-US" sz="2400" dirty="0">
                <a:effectLst>
                  <a:outerShdw blurRad="38100" dist="38100" dir="2700000" algn="tl">
                    <a:srgbClr val="000000">
                      <a:alpha val="43137"/>
                    </a:srgbClr>
                  </a:outerShdw>
                </a:effectLst>
                <a:latin typeface="宋体" pitchFamily="2" charset="-122"/>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7" grpId="0" animBg="1"/>
      <p:bldP spid="8"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80000" y="1063268"/>
            <a:ext cx="7685691"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使用</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new</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和构造函数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创建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动态对象</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2330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31"/>
          <p:cNvSpPr>
            <a:spLocks noChangeArrowheads="1"/>
          </p:cNvSpPr>
          <p:nvPr/>
        </p:nvSpPr>
        <p:spPr bwMode="auto">
          <a:xfrm>
            <a:off x="1224000" y="2110014"/>
            <a:ext cx="7531536" cy="3785652"/>
          </a:xfrm>
          <a:prstGeom prst="rect">
            <a:avLst/>
          </a:prstGeom>
          <a:solidFill>
            <a:srgbClr val="E1FFF7"/>
          </a:solidFill>
          <a:ln w="38100">
            <a:solidFill>
              <a:srgbClr val="008000"/>
            </a:solidFill>
            <a:miter lim="800000"/>
            <a:headEnd/>
            <a:tailEnd/>
          </a:ln>
        </p:spPr>
        <p:txBody>
          <a:bodyPr wrap="square">
            <a:spAutoFit/>
          </a:bodyPr>
          <a:lstStyle/>
          <a:p>
            <a:pPr>
              <a:buFontTx/>
              <a:buNone/>
            </a:pPr>
            <a:r>
              <a:rPr lang="en-US" altLang="zh-CN" sz="2400" dirty="0" err="1">
                <a:solidFill>
                  <a:srgbClr val="C00000"/>
                </a:solidFill>
                <a:effectLst>
                  <a:outerShdw blurRad="38100" dist="38100" dir="2700000" algn="tl">
                    <a:srgbClr val="000000">
                      <a:alpha val="43137"/>
                    </a:srgbClr>
                  </a:outerShdw>
                </a:effectLst>
                <a:ea typeface="宋体" charset="-122"/>
              </a:rPr>
              <a:t>int</a:t>
            </a:r>
            <a:r>
              <a:rPr lang="en-US" altLang="zh-CN" sz="2400" dirty="0">
                <a:solidFill>
                  <a:srgbClr val="C00000"/>
                </a:solidFill>
                <a:effectLst>
                  <a:outerShdw blurRad="38100" dist="38100" dir="2700000" algn="tl">
                    <a:srgbClr val="000000">
                      <a:alpha val="43137"/>
                    </a:srgbClr>
                  </a:outerShdw>
                </a:effectLst>
                <a:ea typeface="宋体" charset="-122"/>
              </a:rPr>
              <a:t> main()</a:t>
            </a:r>
          </a:p>
          <a:p>
            <a:pPr>
              <a:buFontTx/>
              <a:buNone/>
            </a:pPr>
            <a:r>
              <a:rPr lang="en-US" altLang="zh-CN" sz="2400" dirty="0">
                <a:ea typeface="宋体" charset="-122"/>
              </a:rPr>
              <a:t>{   </a:t>
            </a:r>
            <a:r>
              <a:rPr lang="en-US" altLang="zh-CN" sz="2400" dirty="0">
                <a:solidFill>
                  <a:srgbClr val="0070C0"/>
                </a:solidFill>
                <a:effectLst>
                  <a:outerShdw blurRad="38100" dist="38100" dir="2700000" algn="tl">
                    <a:srgbClr val="000000">
                      <a:alpha val="43137"/>
                    </a:srgbClr>
                  </a:outerShdw>
                </a:effectLst>
                <a:ea typeface="宋体" charset="-122"/>
              </a:rPr>
              <a:t>Cylinder *p1=new Cylinder(1,2);   </a:t>
            </a:r>
            <a:r>
              <a:rPr lang="en-US" altLang="zh-CN" sz="2400" dirty="0">
                <a:ea typeface="宋体" charset="-122"/>
              </a:rPr>
              <a:t>//</a:t>
            </a:r>
            <a:r>
              <a:rPr lang="zh-CN" altLang="en-US" sz="2400" dirty="0">
                <a:ea typeface="宋体" charset="-122"/>
              </a:rPr>
              <a:t>定义动态对象</a:t>
            </a:r>
            <a:endParaRPr lang="en-US" altLang="zh-CN" sz="2400" dirty="0">
              <a:ea typeface="宋体" charset="-122"/>
            </a:endParaRPr>
          </a:p>
          <a:p>
            <a:pPr>
              <a:buFontTx/>
              <a:buNone/>
            </a:pPr>
            <a:endParaRPr lang="en-US" altLang="zh-CN" sz="2400" dirty="0">
              <a:ea typeface="宋体" charset="-122"/>
            </a:endParaRPr>
          </a:p>
          <a:p>
            <a:pPr>
              <a:buFontTx/>
              <a:buNone/>
            </a:pPr>
            <a:r>
              <a:rPr lang="en-US" altLang="zh-CN" sz="2400" dirty="0">
                <a:solidFill>
                  <a:srgbClr val="007E39"/>
                </a:solidFill>
                <a:effectLst>
                  <a:outerShdw blurRad="38100" dist="38100" dir="2700000" algn="tl">
                    <a:srgbClr val="000000">
                      <a:alpha val="43137"/>
                    </a:srgbClr>
                  </a:outerShdw>
                </a:effectLst>
                <a:ea typeface="宋体" charset="-122"/>
              </a:rPr>
              <a:t>     int </a:t>
            </a:r>
            <a:r>
              <a:rPr lang="en-US" altLang="zh-CN" sz="2400" dirty="0" err="1">
                <a:solidFill>
                  <a:srgbClr val="007E39"/>
                </a:solidFill>
                <a:effectLst>
                  <a:outerShdw blurRad="38100" dist="38100" dir="2700000" algn="tl">
                    <a:srgbClr val="000000">
                      <a:alpha val="43137"/>
                    </a:srgbClr>
                  </a:outerShdw>
                </a:effectLst>
                <a:ea typeface="宋体" charset="-122"/>
              </a:rPr>
              <a:t>x,y</a:t>
            </a:r>
            <a:r>
              <a:rPr lang="en-US" altLang="zh-CN" sz="2400" dirty="0">
                <a:solidFill>
                  <a:srgbClr val="007E39"/>
                </a:solidFill>
                <a:effectLst>
                  <a:outerShdw blurRad="38100" dist="38100" dir="2700000" algn="tl">
                    <a:srgbClr val="000000">
                      <a:alpha val="43137"/>
                    </a:srgbClr>
                  </a:outerShdw>
                </a:effectLst>
                <a:ea typeface="宋体" charset="-122"/>
              </a:rPr>
              <a:t>;</a:t>
            </a:r>
          </a:p>
          <a:p>
            <a:pPr>
              <a:buFontTx/>
              <a:buNone/>
            </a:pPr>
            <a:r>
              <a:rPr lang="en-US" altLang="zh-CN" sz="2400" dirty="0">
                <a:solidFill>
                  <a:srgbClr val="007E39"/>
                </a:solidFill>
                <a:effectLst>
                  <a:outerShdw blurRad="38100" dist="38100" dir="2700000" algn="tl">
                    <a:srgbClr val="000000">
                      <a:alpha val="43137"/>
                    </a:srgbClr>
                  </a:outerShdw>
                </a:effectLst>
                <a:ea typeface="宋体" charset="-122"/>
              </a:rPr>
              <a:t>     </a:t>
            </a:r>
            <a:r>
              <a:rPr lang="en-US" altLang="zh-CN" sz="2400" dirty="0" err="1">
                <a:solidFill>
                  <a:srgbClr val="007E39"/>
                </a:solidFill>
                <a:effectLst>
                  <a:outerShdw blurRad="38100" dist="38100" dir="2700000" algn="tl">
                    <a:srgbClr val="000000">
                      <a:alpha val="43137"/>
                    </a:srgbClr>
                  </a:outerShdw>
                </a:effectLst>
                <a:ea typeface="宋体" charset="-122"/>
              </a:rPr>
              <a:t>cin</a:t>
            </a:r>
            <a:r>
              <a:rPr lang="en-US" altLang="zh-CN" sz="2400" dirty="0">
                <a:solidFill>
                  <a:srgbClr val="007E39"/>
                </a:solidFill>
                <a:effectLst>
                  <a:outerShdw blurRad="38100" dist="38100" dir="2700000" algn="tl">
                    <a:srgbClr val="000000">
                      <a:alpha val="43137"/>
                    </a:srgbClr>
                  </a:outerShdw>
                </a:effectLst>
                <a:ea typeface="宋体" charset="-122"/>
              </a:rPr>
              <a:t>&gt;&gt;x&gt;&gt;y;</a:t>
            </a:r>
          </a:p>
          <a:p>
            <a:pPr>
              <a:buFontTx/>
              <a:buNone/>
            </a:pPr>
            <a:r>
              <a:rPr lang="en-US" altLang="zh-CN" sz="2400" dirty="0">
                <a:solidFill>
                  <a:srgbClr val="007E39"/>
                </a:solidFill>
                <a:effectLst>
                  <a:outerShdw blurRad="38100" dist="38100" dir="2700000" algn="tl">
                    <a:srgbClr val="000000">
                      <a:alpha val="43137"/>
                    </a:srgbClr>
                  </a:outerShdw>
                </a:effectLst>
                <a:ea typeface="宋体" charset="-122"/>
              </a:rPr>
              <a:t>     Cylinder *p2=new Cylinder(</a:t>
            </a:r>
            <a:r>
              <a:rPr lang="en-US" altLang="zh-CN" sz="2400" dirty="0" err="1">
                <a:solidFill>
                  <a:srgbClr val="007E39"/>
                </a:solidFill>
                <a:effectLst>
                  <a:outerShdw blurRad="38100" dist="38100" dir="2700000" algn="tl">
                    <a:srgbClr val="000000">
                      <a:alpha val="43137"/>
                    </a:srgbClr>
                  </a:outerShdw>
                </a:effectLst>
                <a:ea typeface="宋体" charset="-122"/>
              </a:rPr>
              <a:t>x,y</a:t>
            </a:r>
            <a:r>
              <a:rPr lang="en-US" altLang="zh-CN" sz="2400" dirty="0">
                <a:solidFill>
                  <a:srgbClr val="007E39"/>
                </a:solidFill>
                <a:effectLst>
                  <a:outerShdw blurRad="38100" dist="38100" dir="2700000" algn="tl">
                    <a:srgbClr val="000000">
                      <a:alpha val="43137"/>
                    </a:srgbClr>
                  </a:outerShdw>
                </a:effectLst>
                <a:ea typeface="宋体" charset="-122"/>
              </a:rPr>
              <a:t>);    </a:t>
            </a:r>
            <a:r>
              <a:rPr lang="en-US" altLang="zh-CN" sz="2400" dirty="0">
                <a:ea typeface="宋体" charset="-122"/>
              </a:rPr>
              <a:t>//</a:t>
            </a:r>
            <a:r>
              <a:rPr lang="zh-CN" altLang="en-US" sz="2400" dirty="0">
                <a:ea typeface="宋体" charset="-122"/>
              </a:rPr>
              <a:t>定义动态对象</a:t>
            </a:r>
          </a:p>
          <a:p>
            <a:pPr>
              <a:buFontTx/>
              <a:buNone/>
            </a:pPr>
            <a:endParaRPr lang="en-US" altLang="zh-CN" sz="2400" dirty="0">
              <a:ea typeface="宋体" charset="-122"/>
            </a:endParaRPr>
          </a:p>
          <a:p>
            <a:pPr>
              <a:buFontTx/>
              <a:buNone/>
            </a:pPr>
            <a:r>
              <a:rPr lang="en-US" altLang="zh-CN" sz="2400" dirty="0">
                <a:solidFill>
                  <a:srgbClr val="0070C0"/>
                </a:solidFill>
                <a:effectLst>
                  <a:outerShdw blurRad="38100" dist="38100" dir="2700000" algn="tl">
                    <a:srgbClr val="000000">
                      <a:alpha val="43137"/>
                    </a:srgbClr>
                  </a:outerShdw>
                </a:effectLst>
                <a:ea typeface="宋体" charset="-122"/>
              </a:rPr>
              <a:t>      delete p1;</a:t>
            </a:r>
            <a:r>
              <a:rPr lang="en-US" altLang="zh-CN" sz="2400" dirty="0">
                <a:ea typeface="宋体" charset="-122"/>
              </a:rPr>
              <a:t>			        //</a:t>
            </a:r>
            <a:r>
              <a:rPr lang="zh-CN" altLang="en-US" sz="2400" dirty="0">
                <a:ea typeface="宋体" charset="-122"/>
              </a:rPr>
              <a:t>释放对象</a:t>
            </a:r>
            <a:endParaRPr lang="en-US" altLang="zh-CN" sz="2400" dirty="0">
              <a:ea typeface="宋体" charset="-122"/>
            </a:endParaRPr>
          </a:p>
          <a:p>
            <a:pPr>
              <a:buFontTx/>
              <a:buNone/>
            </a:pPr>
            <a:r>
              <a:rPr lang="en-US" altLang="zh-CN" sz="2400" dirty="0">
                <a:solidFill>
                  <a:srgbClr val="007E39"/>
                </a:solidFill>
                <a:effectLst>
                  <a:outerShdw blurRad="38100" dist="38100" dir="2700000" algn="tl">
                    <a:srgbClr val="000000">
                      <a:alpha val="43137"/>
                    </a:srgbClr>
                  </a:outerShdw>
                </a:effectLst>
                <a:ea typeface="宋体" charset="-122"/>
              </a:rPr>
              <a:t>      delete p2;</a:t>
            </a:r>
          </a:p>
          <a:p>
            <a:pPr>
              <a:buFontTx/>
              <a:buNone/>
            </a:pPr>
            <a:r>
              <a:rPr lang="en-US" altLang="zh-CN" sz="2400" dirty="0">
                <a:ea typeface="宋体" charset="-122"/>
              </a:rPr>
              <a:t>}</a:t>
            </a:r>
            <a:endParaRPr lang="zh-CN" altLang="en-US" sz="2400" dirty="0">
              <a:ea typeface="宋体" charset="-122"/>
            </a:endParaRPr>
          </a:p>
        </p:txBody>
      </p:sp>
      <p:sp>
        <p:nvSpPr>
          <p:cNvPr id="74" name="矩形 73"/>
          <p:cNvSpPr/>
          <p:nvPr/>
        </p:nvSpPr>
        <p:spPr>
          <a:xfrm>
            <a:off x="1111971" y="375947"/>
            <a:ext cx="4304383" cy="584775"/>
          </a:xfrm>
          <a:prstGeom prst="rect">
            <a:avLst/>
          </a:prstGeom>
        </p:spPr>
        <p:txBody>
          <a:bodyPr wrap="none">
            <a:spAutoFit/>
          </a:bodyPr>
          <a:lstStyle/>
          <a:p>
            <a:r>
              <a:rPr lang="zh-CN" altLang="en-US" sz="3200" dirty="0">
                <a:solidFill>
                  <a:srgbClr val="002060"/>
                </a:solidFill>
                <a:ea typeface="宋体" charset="-122"/>
              </a:rPr>
              <a:t>对象的动态建立与释放</a:t>
            </a:r>
            <a:endParaRPr lang="en-US" altLang="zh-CN" sz="3200" dirty="0">
              <a:solidFill>
                <a:srgbClr val="002060"/>
              </a:solidFill>
              <a:ea typeface="宋体" charset="-122"/>
            </a:endParaRPr>
          </a:p>
        </p:txBody>
      </p:sp>
      <p:sp>
        <p:nvSpPr>
          <p:cNvPr id="28" name="Rectangle 77"/>
          <p:cNvSpPr>
            <a:spLocks noChangeArrowheads="1"/>
          </p:cNvSpPr>
          <p:nvPr/>
        </p:nvSpPr>
        <p:spPr bwMode="auto">
          <a:xfrm>
            <a:off x="1079082" y="1524013"/>
            <a:ext cx="5651327"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使用</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释放</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动态对象</a:t>
            </a:r>
            <a:r>
              <a:rPr lang="zh-CN" altLang="en-US" sz="28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44000" y="1063268"/>
            <a:ext cx="7685691" cy="175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对象数组：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成员是对象的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数组</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457200" indent="-457200">
              <a:lnSpc>
                <a:spcPct val="110000"/>
              </a:lnSpc>
              <a:spcBef>
                <a:spcPct val="0"/>
              </a:spcBef>
              <a:buSzTx/>
              <a:buFont typeface="Wingdings" panose="05000000000000000000" pitchFamily="2" charset="2"/>
              <a:buChar char="Ø"/>
            </a:pPr>
            <a:r>
              <a:rPr lang="zh-CN" altLang="en-US" sz="2400" dirty="0">
                <a:solidFill>
                  <a:srgbClr val="000000"/>
                </a:solidFill>
                <a:ea typeface="宋体" panose="02010600030101010101" pitchFamily="2" charset="-122"/>
              </a:rPr>
              <a:t>对象数组的初始化</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：使用对象指针创建动态对象数组。该方法要求对象数组中的对象所在的类提供</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不带参数的构造方法</a:t>
            </a:r>
            <a:r>
              <a:rPr lang="zh-CN" altLang="en-US" sz="2400" dirty="0">
                <a:solidFill>
                  <a:srgbClr val="000000"/>
                </a:solidFill>
                <a:ea typeface="宋体" panose="02010600030101010101" pitchFamily="2" charset="-122"/>
              </a:rPr>
              <a:t>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赋值的</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set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4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2330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4" name="矩形 73"/>
          <p:cNvSpPr/>
          <p:nvPr/>
        </p:nvSpPr>
        <p:spPr>
          <a:xfrm>
            <a:off x="1048175" y="312152"/>
            <a:ext cx="2656496" cy="584775"/>
          </a:xfrm>
          <a:prstGeom prst="rect">
            <a:avLst/>
          </a:prstGeom>
        </p:spPr>
        <p:txBody>
          <a:bodyPr wrap="none">
            <a:spAutoFit/>
          </a:bodyPr>
          <a:lstStyle/>
          <a:p>
            <a:r>
              <a:rPr lang="zh-CN" altLang="en-US" sz="3200" dirty="0">
                <a:solidFill>
                  <a:srgbClr val="002060"/>
                </a:solidFill>
                <a:ea typeface="宋体" charset="-122"/>
              </a:rPr>
              <a:t>动态对象数组</a:t>
            </a:r>
            <a:endParaRPr lang="en-US" altLang="zh-CN" sz="3200" dirty="0">
              <a:solidFill>
                <a:srgbClr val="002060"/>
              </a:solidFill>
              <a:ea typeface="宋体" charset="-122"/>
            </a:endParaRPr>
          </a:p>
        </p:txBody>
      </p:sp>
      <p:sp>
        <p:nvSpPr>
          <p:cNvPr id="7" name="Rectangle 31">
            <a:extLst>
              <a:ext uri="{FF2B5EF4-FFF2-40B4-BE49-F238E27FC236}">
                <a16:creationId xmlns:a16="http://schemas.microsoft.com/office/drawing/2014/main" id="{64C32DE4-78A2-431C-B30A-516594370C35}"/>
              </a:ext>
            </a:extLst>
          </p:cNvPr>
          <p:cNvSpPr>
            <a:spLocks noChangeArrowheads="1"/>
          </p:cNvSpPr>
          <p:nvPr/>
        </p:nvSpPr>
        <p:spPr bwMode="auto">
          <a:xfrm>
            <a:off x="1407677" y="2979896"/>
            <a:ext cx="4219870" cy="2677656"/>
          </a:xfrm>
          <a:prstGeom prst="rect">
            <a:avLst/>
          </a:prstGeom>
          <a:solidFill>
            <a:srgbClr val="E1FFF7"/>
          </a:solidFill>
          <a:ln w="38100">
            <a:solidFill>
              <a:srgbClr val="008000"/>
            </a:solidFill>
            <a:miter lim="800000"/>
            <a:headEnd/>
            <a:tailEnd/>
          </a:ln>
        </p:spPr>
        <p:txBody>
          <a:bodyPr wrap="square">
            <a:spAutoFit/>
          </a:bodyPr>
          <a:lstStyle/>
          <a:p>
            <a:pPr>
              <a:buFontTx/>
              <a:buNone/>
            </a:pPr>
            <a:r>
              <a:rPr lang="en-US" altLang="zh-CN" sz="2400" dirty="0">
                <a:effectLst>
                  <a:outerShdw blurRad="38100" dist="38100" dir="2700000" algn="tl">
                    <a:srgbClr val="000000">
                      <a:alpha val="43137"/>
                    </a:srgbClr>
                  </a:outerShdw>
                </a:effectLst>
                <a:ea typeface="宋体" charset="-122"/>
              </a:rPr>
              <a:t>class A{</a:t>
            </a:r>
          </a:p>
          <a:p>
            <a:pPr>
              <a:buFontTx/>
              <a:buNone/>
            </a:pPr>
            <a:r>
              <a:rPr lang="en-US" altLang="zh-CN" sz="2400" dirty="0">
                <a:effectLst>
                  <a:outerShdw blurRad="38100" dist="38100" dir="2700000" algn="tl">
                    <a:srgbClr val="000000">
                      <a:alpha val="43137"/>
                    </a:srgbClr>
                  </a:outerShdw>
                </a:effectLst>
                <a:ea typeface="宋体" charset="-122"/>
              </a:rPr>
              <a:t>  int </a:t>
            </a:r>
            <a:r>
              <a:rPr lang="en-US" altLang="zh-CN" sz="2400" dirty="0" err="1">
                <a:effectLst>
                  <a:outerShdw blurRad="38100" dist="38100" dir="2700000" algn="tl">
                    <a:srgbClr val="000000">
                      <a:alpha val="43137"/>
                    </a:srgbClr>
                  </a:outerShdw>
                </a:effectLst>
                <a:ea typeface="宋体" charset="-122"/>
              </a:rPr>
              <a:t>x,y</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public:</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ea typeface="宋体" charset="-122"/>
              </a:rPr>
              <a:t>A(){};</a:t>
            </a:r>
          </a:p>
          <a:p>
            <a:pPr>
              <a:buFontTx/>
              <a:buNone/>
            </a:pPr>
            <a:r>
              <a:rPr lang="es-ES" altLang="zh-CN" sz="2400" dirty="0">
                <a:solidFill>
                  <a:srgbClr val="0070C0"/>
                </a:solidFill>
                <a:effectLst>
                  <a:outerShdw blurRad="38100" dist="38100" dir="2700000" algn="tl">
                    <a:srgbClr val="000000">
                      <a:alpha val="43137"/>
                    </a:srgbClr>
                  </a:outerShdw>
                </a:effectLst>
                <a:ea typeface="宋体" charset="-122"/>
              </a:rPr>
              <a:t>  A(int x,int y):x(x),y(y){}</a:t>
            </a:r>
            <a:endParaRPr lang="en-US" altLang="zh-CN" sz="2400" dirty="0">
              <a:solidFill>
                <a:srgbClr val="0070C0"/>
              </a:solidFill>
              <a:effectLst>
                <a:outerShdw blurRad="38100" dist="38100" dir="2700000" algn="tl">
                  <a:srgbClr val="000000">
                    <a:alpha val="43137"/>
                  </a:srgbClr>
                </a:outerShdw>
              </a:effectLst>
              <a:ea typeface="宋体" charset="-122"/>
            </a:endParaRPr>
          </a:p>
          <a:p>
            <a:pPr>
              <a:buFontTx/>
              <a:buNone/>
            </a:pPr>
            <a:r>
              <a:rPr lang="en-US" altLang="zh-CN" sz="2400" dirty="0">
                <a:solidFill>
                  <a:srgbClr val="C00000"/>
                </a:solidFill>
                <a:effectLst>
                  <a:outerShdw blurRad="38100" dist="38100" dir="2700000" algn="tl">
                    <a:srgbClr val="000000">
                      <a:alpha val="43137"/>
                    </a:srgbClr>
                  </a:outerShdw>
                </a:effectLst>
                <a:ea typeface="宋体" charset="-122"/>
              </a:rPr>
              <a:t>  void set(int </a:t>
            </a:r>
            <a:r>
              <a:rPr lang="en-US" altLang="zh-CN" sz="2400" dirty="0" err="1">
                <a:solidFill>
                  <a:srgbClr val="C00000"/>
                </a:solidFill>
                <a:effectLst>
                  <a:outerShdw blurRad="38100" dist="38100" dir="2700000" algn="tl">
                    <a:srgbClr val="000000">
                      <a:alpha val="43137"/>
                    </a:srgbClr>
                  </a:outerShdw>
                </a:effectLst>
                <a:ea typeface="宋体" charset="-122"/>
              </a:rPr>
              <a:t>i,int</a:t>
            </a:r>
            <a:r>
              <a:rPr lang="en-US" altLang="zh-CN" sz="2400" dirty="0">
                <a:solidFill>
                  <a:srgbClr val="C00000"/>
                </a:solidFill>
                <a:effectLst>
                  <a:outerShdw blurRad="38100" dist="38100" dir="2700000" algn="tl">
                    <a:srgbClr val="000000">
                      <a:alpha val="43137"/>
                    </a:srgbClr>
                  </a:outerShdw>
                </a:effectLst>
                <a:ea typeface="宋体" charset="-122"/>
              </a:rPr>
              <a:t> j){x=</a:t>
            </a:r>
            <a:r>
              <a:rPr lang="en-US" altLang="zh-CN" sz="2400" dirty="0" err="1">
                <a:solidFill>
                  <a:srgbClr val="C00000"/>
                </a:solidFill>
                <a:effectLst>
                  <a:outerShdw blurRad="38100" dist="38100" dir="2700000" algn="tl">
                    <a:srgbClr val="000000">
                      <a:alpha val="43137"/>
                    </a:srgbClr>
                  </a:outerShdw>
                </a:effectLst>
                <a:ea typeface="宋体" charset="-122"/>
              </a:rPr>
              <a:t>i;y</a:t>
            </a:r>
            <a:r>
              <a:rPr lang="en-US" altLang="zh-CN" sz="2400" dirty="0">
                <a:solidFill>
                  <a:srgbClr val="C00000"/>
                </a:solidFill>
                <a:effectLst>
                  <a:outerShdw blurRad="38100" dist="38100" dir="2700000" algn="tl">
                    <a:srgbClr val="000000">
                      <a:alpha val="43137"/>
                    </a:srgbClr>
                  </a:outerShdw>
                </a:effectLst>
                <a:ea typeface="宋体" charset="-122"/>
              </a:rPr>
              <a:t>=j;}</a:t>
            </a:r>
          </a:p>
          <a:p>
            <a:pPr>
              <a:buFontTx/>
              <a:buNone/>
            </a:pPr>
            <a:r>
              <a:rPr lang="en-US" altLang="zh-CN" sz="2400" dirty="0">
                <a:effectLst>
                  <a:outerShdw blurRad="38100" dist="38100" dir="2700000" algn="tl">
                    <a:srgbClr val="000000">
                      <a:alpha val="43137"/>
                    </a:srgbClr>
                  </a:outerShdw>
                </a:effectLst>
                <a:ea typeface="宋体" charset="-122"/>
              </a:rPr>
              <a:t>};</a:t>
            </a:r>
            <a:endParaRPr lang="zh-CN" altLang="en-US" sz="2400" dirty="0">
              <a:ea typeface="宋体" charset="-122"/>
            </a:endParaRPr>
          </a:p>
        </p:txBody>
      </p:sp>
      <p:sp>
        <p:nvSpPr>
          <p:cNvPr id="10" name="Rectangle 31">
            <a:extLst>
              <a:ext uri="{FF2B5EF4-FFF2-40B4-BE49-F238E27FC236}">
                <a16:creationId xmlns:a16="http://schemas.microsoft.com/office/drawing/2014/main" id="{FA83BDB7-8B66-4C2A-83BB-F1B03B70F2D8}"/>
              </a:ext>
            </a:extLst>
          </p:cNvPr>
          <p:cNvSpPr>
            <a:spLocks noChangeArrowheads="1"/>
          </p:cNvSpPr>
          <p:nvPr/>
        </p:nvSpPr>
        <p:spPr bwMode="auto">
          <a:xfrm>
            <a:off x="5658192" y="2979896"/>
            <a:ext cx="3071499" cy="3785652"/>
          </a:xfrm>
          <a:prstGeom prst="rect">
            <a:avLst/>
          </a:prstGeom>
          <a:solidFill>
            <a:srgbClr val="E1FFF7"/>
          </a:solidFill>
          <a:ln w="38100">
            <a:solidFill>
              <a:srgbClr val="008000"/>
            </a:solidFill>
            <a:miter lim="800000"/>
            <a:headEnd/>
            <a:tailEnd/>
          </a:ln>
        </p:spPr>
        <p:txBody>
          <a:bodyPr wrap="square">
            <a:spAutoFit/>
          </a:bodyPr>
          <a:lstStyle/>
          <a:p>
            <a:pPr>
              <a:buFontTx/>
              <a:buNone/>
            </a:pPr>
            <a:r>
              <a:rPr lang="en-US" altLang="zh-CN" sz="2400" dirty="0">
                <a:effectLst>
                  <a:outerShdw blurRad="38100" dist="38100" dir="2700000" algn="tl">
                    <a:srgbClr val="000000">
                      <a:alpha val="43137"/>
                    </a:srgbClr>
                  </a:outerShdw>
                </a:effectLst>
                <a:ea typeface="宋体" charset="-122"/>
              </a:rPr>
              <a:t>int main(){</a:t>
            </a:r>
          </a:p>
          <a:p>
            <a:pPr>
              <a:buFontTx/>
              <a:buNone/>
            </a:pPr>
            <a:r>
              <a:rPr lang="en-US" altLang="zh-CN" sz="2400" dirty="0">
                <a:effectLst>
                  <a:outerShdw blurRad="38100" dist="38100" dir="2700000" algn="tl">
                    <a:srgbClr val="000000">
                      <a:alpha val="43137"/>
                    </a:srgbClr>
                  </a:outerShdw>
                </a:effectLst>
                <a:ea typeface="宋体" charset="-122"/>
              </a:rPr>
              <a:t>  int </a:t>
            </a:r>
            <a:r>
              <a:rPr lang="en-US" altLang="zh-CN" sz="2400" dirty="0" err="1">
                <a:effectLst>
                  <a:outerShdw blurRad="38100" dist="38100" dir="2700000" algn="tl">
                    <a:srgbClr val="000000">
                      <a:alpha val="43137"/>
                    </a:srgbClr>
                  </a:outerShdw>
                </a:effectLst>
                <a:ea typeface="宋体" charset="-122"/>
              </a:rPr>
              <a:t>t,x,y</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err="1">
                <a:effectLst>
                  <a:outerShdw blurRad="38100" dist="38100" dir="2700000" algn="tl">
                    <a:srgbClr val="000000">
                      <a:alpha val="43137"/>
                    </a:srgbClr>
                  </a:outerShdw>
                </a:effectLst>
                <a:ea typeface="宋体" charset="-122"/>
              </a:rPr>
              <a:t>cin</a:t>
            </a:r>
            <a:r>
              <a:rPr lang="en-US" altLang="zh-CN" sz="2400" dirty="0">
                <a:effectLst>
                  <a:outerShdw blurRad="38100" dist="38100" dir="2700000" algn="tl">
                    <a:srgbClr val="000000">
                      <a:alpha val="43137"/>
                    </a:srgbClr>
                  </a:outerShdw>
                </a:effectLst>
                <a:ea typeface="宋体" charset="-122"/>
              </a:rPr>
              <a:t>&gt;&gt;t;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ea typeface="宋体" charset="-122"/>
              </a:rPr>
              <a:t>A* a=new A[t];</a:t>
            </a:r>
          </a:p>
          <a:p>
            <a:pPr>
              <a:buFontTx/>
              <a:buNone/>
            </a:pPr>
            <a:r>
              <a:rPr lang="en-US" altLang="zh-CN" sz="2400" dirty="0">
                <a:effectLst>
                  <a:outerShdw blurRad="38100" dist="38100" dir="2700000" algn="tl">
                    <a:srgbClr val="000000">
                      <a:alpha val="43137"/>
                    </a:srgbClr>
                  </a:outerShdw>
                </a:effectLst>
                <a:ea typeface="宋体" charset="-122"/>
              </a:rPr>
              <a:t>  //</a:t>
            </a:r>
            <a:r>
              <a:rPr lang="zh-CN" altLang="en-US" sz="2400" dirty="0">
                <a:effectLst>
                  <a:outerShdw blurRad="38100" dist="38100" dir="2700000" algn="tl">
                    <a:srgbClr val="000000">
                      <a:alpha val="43137"/>
                    </a:srgbClr>
                  </a:outerShdw>
                </a:effectLst>
                <a:ea typeface="宋体" charset="-122"/>
              </a:rPr>
              <a:t>或者</a:t>
            </a:r>
            <a:r>
              <a:rPr lang="en-US" altLang="zh-CN" sz="2400" dirty="0">
                <a:solidFill>
                  <a:srgbClr val="0070C0"/>
                </a:solidFill>
                <a:effectLst>
                  <a:outerShdw blurRad="38100" dist="38100" dir="2700000" algn="tl">
                    <a:srgbClr val="000000">
                      <a:alpha val="43137"/>
                    </a:srgbClr>
                  </a:outerShdw>
                </a:effectLst>
                <a:ea typeface="宋体" charset="-122"/>
              </a:rPr>
              <a:t>A a[t];</a:t>
            </a:r>
          </a:p>
          <a:p>
            <a:pPr>
              <a:buFontTx/>
              <a:buNone/>
            </a:pPr>
            <a:r>
              <a:rPr lang="en-US" altLang="zh-CN" sz="2400" dirty="0">
                <a:effectLst>
                  <a:outerShdw blurRad="38100" dist="38100" dir="2700000" algn="tl">
                    <a:srgbClr val="000000">
                      <a:alpha val="43137"/>
                    </a:srgbClr>
                  </a:outerShdw>
                </a:effectLst>
                <a:ea typeface="宋体" charset="-122"/>
              </a:rPr>
              <a:t>  for(int </a:t>
            </a:r>
            <a:r>
              <a:rPr lang="en-US" altLang="zh-CN" sz="2400" dirty="0" err="1">
                <a:effectLst>
                  <a:outerShdw blurRad="38100" dist="38100" dir="2700000" algn="tl">
                    <a:srgbClr val="000000">
                      <a:alpha val="43137"/>
                    </a:srgbClr>
                  </a:outerShdw>
                </a:effectLst>
                <a:ea typeface="宋体" charset="-122"/>
              </a:rPr>
              <a:t>i</a:t>
            </a:r>
            <a:r>
              <a:rPr lang="en-US" altLang="zh-CN" sz="2400" dirty="0">
                <a:effectLst>
                  <a:outerShdw blurRad="38100" dist="38100" dir="2700000" algn="tl">
                    <a:srgbClr val="000000">
                      <a:alpha val="43137"/>
                    </a:srgbClr>
                  </a:outerShdw>
                </a:effectLst>
                <a:ea typeface="宋体" charset="-122"/>
              </a:rPr>
              <a:t>=0;i&lt;</a:t>
            </a:r>
            <a:r>
              <a:rPr lang="en-US" altLang="zh-CN" sz="2400" dirty="0" err="1">
                <a:effectLst>
                  <a:outerShdw blurRad="38100" dist="38100" dir="2700000" algn="tl">
                    <a:srgbClr val="000000">
                      <a:alpha val="43137"/>
                    </a:srgbClr>
                  </a:outerShdw>
                </a:effectLst>
                <a:ea typeface="宋体" charset="-122"/>
              </a:rPr>
              <a:t>t;i</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err="1">
                <a:effectLst>
                  <a:outerShdw blurRad="38100" dist="38100" dir="2700000" algn="tl">
                    <a:srgbClr val="000000">
                      <a:alpha val="43137"/>
                    </a:srgbClr>
                  </a:outerShdw>
                </a:effectLst>
                <a:ea typeface="宋体" charset="-122"/>
              </a:rPr>
              <a:t>cin</a:t>
            </a:r>
            <a:r>
              <a:rPr lang="en-US" altLang="zh-CN" sz="2400" dirty="0">
                <a:effectLst>
                  <a:outerShdw blurRad="38100" dist="38100" dir="2700000" algn="tl">
                    <a:srgbClr val="000000">
                      <a:alpha val="43137"/>
                    </a:srgbClr>
                  </a:outerShdw>
                </a:effectLst>
                <a:ea typeface="宋体" charset="-122"/>
              </a:rPr>
              <a:t>&gt;&gt;x&gt;&gt;y;</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ea typeface="宋体" charset="-122"/>
              </a:rPr>
              <a:t>a[</a:t>
            </a:r>
            <a:r>
              <a:rPr lang="en-US" altLang="zh-CN" sz="2400" dirty="0" err="1">
                <a:solidFill>
                  <a:srgbClr val="C00000"/>
                </a:solidFill>
                <a:effectLst>
                  <a:outerShdw blurRad="38100" dist="38100" dir="2700000" algn="tl">
                    <a:srgbClr val="000000">
                      <a:alpha val="43137"/>
                    </a:srgbClr>
                  </a:outerShdw>
                </a:effectLst>
                <a:ea typeface="宋体" charset="-122"/>
              </a:rPr>
              <a:t>i</a:t>
            </a:r>
            <a:r>
              <a:rPr lang="en-US" altLang="zh-CN" sz="2400" dirty="0">
                <a:solidFill>
                  <a:srgbClr val="C00000"/>
                </a:solidFill>
                <a:effectLst>
                  <a:outerShdw blurRad="38100" dist="38100" dir="2700000" algn="tl">
                    <a:srgbClr val="000000">
                      <a:alpha val="43137"/>
                    </a:srgbClr>
                  </a:outerShdw>
                </a:effectLst>
                <a:ea typeface="宋体" charset="-122"/>
              </a:rPr>
              <a:t>].set(</a:t>
            </a:r>
            <a:r>
              <a:rPr lang="en-US" altLang="zh-CN" sz="2400" dirty="0" err="1">
                <a:solidFill>
                  <a:srgbClr val="C00000"/>
                </a:solidFill>
                <a:effectLst>
                  <a:outerShdw blurRad="38100" dist="38100" dir="2700000" algn="tl">
                    <a:srgbClr val="000000">
                      <a:alpha val="43137"/>
                    </a:srgbClr>
                  </a:outerShdw>
                </a:effectLst>
                <a:ea typeface="宋体" charset="-122"/>
              </a:rPr>
              <a:t>x,y</a:t>
            </a:r>
            <a:r>
              <a:rPr lang="en-US" altLang="zh-CN" sz="2400" dirty="0">
                <a:solidFill>
                  <a:srgbClr val="C00000"/>
                </a:solidFill>
                <a:effectLst>
                  <a:outerShdw blurRad="38100" dist="38100" dir="2700000" algn="tl">
                    <a:srgbClr val="000000">
                      <a:alpha val="43137"/>
                    </a:srgbClr>
                  </a:outerShdw>
                </a:effectLst>
                <a:ea typeface="宋体" charset="-122"/>
              </a:rPr>
              <a:t>);    </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ea typeface="宋体" charset="-122"/>
              </a:rPr>
              <a:t>delete[] a;</a:t>
            </a:r>
          </a:p>
          <a:p>
            <a:pPr>
              <a:buFontTx/>
              <a:buNone/>
            </a:pPr>
            <a:r>
              <a:rPr lang="en-US" altLang="zh-CN" sz="2400" dirty="0">
                <a:effectLst>
                  <a:outerShdw blurRad="38100" dist="38100" dir="2700000" algn="tl">
                    <a:srgbClr val="000000">
                      <a:alpha val="43137"/>
                    </a:srgbClr>
                  </a:outerShdw>
                </a:effectLst>
                <a:ea typeface="宋体" charset="-122"/>
              </a:rPr>
              <a:t>}</a:t>
            </a:r>
            <a:endParaRPr lang="zh-CN" altLang="en-US" sz="24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44000" y="1063268"/>
            <a:ext cx="7685691" cy="127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57200" indent="-457200">
              <a:lnSpc>
                <a:spcPct val="110000"/>
              </a:lnSpc>
              <a:spcBef>
                <a:spcPct val="0"/>
              </a:spcBef>
              <a:buSzTx/>
              <a:buFont typeface="Wingdings" panose="05000000000000000000" pitchFamily="2" charset="2"/>
              <a:buChar char="Ø"/>
            </a:pPr>
            <a:r>
              <a:rPr lang="zh-CN" altLang="en-US" sz="2400" dirty="0">
                <a:solidFill>
                  <a:srgbClr val="000000"/>
                </a:solidFill>
                <a:ea typeface="宋体" panose="02010600030101010101" pitchFamily="2" charset="-122"/>
              </a:rPr>
              <a:t>对象数组的初始化</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：使用二级对象指针创建动态对象数组，该方法只要求对象数组中的对象所在的类提供</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带参数的构造方法</a:t>
            </a:r>
            <a:r>
              <a:rPr lang="zh-CN" altLang="en-US" sz="24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2330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Rectangle 31">
            <a:extLst>
              <a:ext uri="{FF2B5EF4-FFF2-40B4-BE49-F238E27FC236}">
                <a16:creationId xmlns:a16="http://schemas.microsoft.com/office/drawing/2014/main" id="{5AD2578F-D2EC-4830-9CA1-935994C780A6}"/>
              </a:ext>
            </a:extLst>
          </p:cNvPr>
          <p:cNvSpPr>
            <a:spLocks noChangeArrowheads="1"/>
          </p:cNvSpPr>
          <p:nvPr/>
        </p:nvSpPr>
        <p:spPr bwMode="auto">
          <a:xfrm>
            <a:off x="1581209" y="2563079"/>
            <a:ext cx="3730020" cy="1938992"/>
          </a:xfrm>
          <a:prstGeom prst="rect">
            <a:avLst/>
          </a:prstGeom>
          <a:solidFill>
            <a:srgbClr val="E1FFF7"/>
          </a:solidFill>
          <a:ln w="38100">
            <a:solidFill>
              <a:srgbClr val="008000"/>
            </a:solidFill>
            <a:miter lim="800000"/>
            <a:headEnd/>
            <a:tailEnd/>
          </a:ln>
        </p:spPr>
        <p:txBody>
          <a:bodyPr wrap="square">
            <a:spAutoFit/>
          </a:bodyPr>
          <a:lstStyle/>
          <a:p>
            <a:pPr>
              <a:buFontTx/>
              <a:buNone/>
            </a:pPr>
            <a:r>
              <a:rPr lang="es-ES" altLang="zh-CN" sz="2400" dirty="0">
                <a:effectLst>
                  <a:outerShdw blurRad="38100" dist="38100" dir="2700000" algn="tl">
                    <a:srgbClr val="000000">
                      <a:alpha val="43137"/>
                    </a:srgbClr>
                  </a:outerShdw>
                </a:effectLst>
                <a:ea typeface="宋体" charset="-122"/>
              </a:rPr>
              <a:t>class A{</a:t>
            </a:r>
          </a:p>
          <a:p>
            <a:pPr>
              <a:buFontTx/>
              <a:buNone/>
            </a:pPr>
            <a:r>
              <a:rPr lang="es-ES" altLang="zh-CN" sz="2400" dirty="0">
                <a:effectLst>
                  <a:outerShdw blurRad="38100" dist="38100" dir="2700000" algn="tl">
                    <a:srgbClr val="000000">
                      <a:alpha val="43137"/>
                    </a:srgbClr>
                  </a:outerShdw>
                </a:effectLst>
                <a:ea typeface="宋体" charset="-122"/>
              </a:rPr>
              <a:t>  int x,y;</a:t>
            </a:r>
          </a:p>
          <a:p>
            <a:pPr>
              <a:buFontTx/>
              <a:buNone/>
            </a:pPr>
            <a:r>
              <a:rPr lang="es-ES" altLang="zh-CN" sz="2400" dirty="0">
                <a:effectLst>
                  <a:outerShdw blurRad="38100" dist="38100" dir="2700000" algn="tl">
                    <a:srgbClr val="000000">
                      <a:alpha val="43137"/>
                    </a:srgbClr>
                  </a:outerShdw>
                </a:effectLst>
                <a:ea typeface="宋体" charset="-122"/>
              </a:rPr>
              <a:t>public:</a:t>
            </a:r>
          </a:p>
          <a:p>
            <a:pPr>
              <a:buFontTx/>
              <a:buNone/>
            </a:pPr>
            <a:r>
              <a:rPr lang="es-ES" altLang="zh-CN" sz="2400" dirty="0">
                <a:effectLst>
                  <a:outerShdw blurRad="38100" dist="38100" dir="2700000" algn="tl">
                    <a:srgbClr val="000000">
                      <a:alpha val="43137"/>
                    </a:srgbClr>
                  </a:outerShdw>
                </a:effectLst>
                <a:ea typeface="宋体" charset="-122"/>
              </a:rPr>
              <a:t>  </a:t>
            </a:r>
            <a:r>
              <a:rPr lang="es-ES" altLang="zh-CN" sz="2400" dirty="0">
                <a:solidFill>
                  <a:srgbClr val="C00000"/>
                </a:solidFill>
                <a:effectLst>
                  <a:outerShdw blurRad="38100" dist="38100" dir="2700000" algn="tl">
                    <a:srgbClr val="000000">
                      <a:alpha val="43137"/>
                    </a:srgbClr>
                  </a:outerShdw>
                </a:effectLst>
                <a:ea typeface="宋体" charset="-122"/>
              </a:rPr>
              <a:t>A(int x,int y):x(x),y(y){}</a:t>
            </a:r>
          </a:p>
          <a:p>
            <a:pPr>
              <a:buFontTx/>
              <a:buNone/>
            </a:pPr>
            <a:r>
              <a:rPr lang="es-ES" altLang="zh-CN" sz="2400" dirty="0">
                <a:effectLst>
                  <a:outerShdw blurRad="38100" dist="38100" dir="2700000" algn="tl">
                    <a:srgbClr val="000000">
                      <a:alpha val="43137"/>
                    </a:srgbClr>
                  </a:outerShdw>
                </a:effectLst>
                <a:ea typeface="宋体" charset="-122"/>
              </a:rPr>
              <a:t>};</a:t>
            </a:r>
            <a:endParaRPr lang="zh-CN" altLang="en-US" sz="2400" dirty="0">
              <a:ea typeface="宋体" charset="-122"/>
            </a:endParaRPr>
          </a:p>
        </p:txBody>
      </p:sp>
      <p:sp>
        <p:nvSpPr>
          <p:cNvPr id="10" name="Rectangle 31">
            <a:extLst>
              <a:ext uri="{FF2B5EF4-FFF2-40B4-BE49-F238E27FC236}">
                <a16:creationId xmlns:a16="http://schemas.microsoft.com/office/drawing/2014/main" id="{B01EB3EB-0BF6-4FE1-A4B5-D2396D01B229}"/>
              </a:ext>
            </a:extLst>
          </p:cNvPr>
          <p:cNvSpPr>
            <a:spLocks noChangeArrowheads="1"/>
          </p:cNvSpPr>
          <p:nvPr/>
        </p:nvSpPr>
        <p:spPr bwMode="auto">
          <a:xfrm>
            <a:off x="5272040" y="2256264"/>
            <a:ext cx="3413052" cy="4524315"/>
          </a:xfrm>
          <a:prstGeom prst="rect">
            <a:avLst/>
          </a:prstGeom>
          <a:solidFill>
            <a:srgbClr val="E1FFF7"/>
          </a:solidFill>
          <a:ln w="38100">
            <a:solidFill>
              <a:srgbClr val="008000"/>
            </a:solidFill>
            <a:miter lim="800000"/>
            <a:headEnd/>
            <a:tailEnd/>
          </a:ln>
        </p:spPr>
        <p:txBody>
          <a:bodyPr wrap="square">
            <a:spAutoFit/>
          </a:bodyPr>
          <a:lstStyle/>
          <a:p>
            <a:pPr>
              <a:buFontTx/>
              <a:buNone/>
            </a:pPr>
            <a:r>
              <a:rPr lang="en-US" altLang="zh-CN" sz="2400" dirty="0">
                <a:effectLst>
                  <a:outerShdw blurRad="38100" dist="38100" dir="2700000" algn="tl">
                    <a:srgbClr val="000000">
                      <a:alpha val="43137"/>
                    </a:srgbClr>
                  </a:outerShdw>
                </a:effectLst>
                <a:ea typeface="宋体" charset="-122"/>
              </a:rPr>
              <a:t>int main(){</a:t>
            </a:r>
          </a:p>
          <a:p>
            <a:pPr>
              <a:buFontTx/>
              <a:buNone/>
            </a:pPr>
            <a:r>
              <a:rPr lang="en-US" altLang="zh-CN" sz="2400" dirty="0">
                <a:effectLst>
                  <a:outerShdw blurRad="38100" dist="38100" dir="2700000" algn="tl">
                    <a:srgbClr val="000000">
                      <a:alpha val="43137"/>
                    </a:srgbClr>
                  </a:outerShdw>
                </a:effectLst>
                <a:ea typeface="宋体" charset="-122"/>
              </a:rPr>
              <a:t>  int </a:t>
            </a:r>
            <a:r>
              <a:rPr lang="en-US" altLang="zh-CN" sz="2400" dirty="0" err="1">
                <a:effectLst>
                  <a:outerShdw blurRad="38100" dist="38100" dir="2700000" algn="tl">
                    <a:srgbClr val="000000">
                      <a:alpha val="43137"/>
                    </a:srgbClr>
                  </a:outerShdw>
                </a:effectLst>
                <a:ea typeface="宋体" charset="-122"/>
              </a:rPr>
              <a:t>t,x,y</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err="1">
                <a:effectLst>
                  <a:outerShdw blurRad="38100" dist="38100" dir="2700000" algn="tl">
                    <a:srgbClr val="000000">
                      <a:alpha val="43137"/>
                    </a:srgbClr>
                  </a:outerShdw>
                </a:effectLst>
                <a:ea typeface="宋体" charset="-122"/>
              </a:rPr>
              <a:t>cin</a:t>
            </a:r>
            <a:r>
              <a:rPr lang="en-US" altLang="zh-CN" sz="2400" dirty="0">
                <a:effectLst>
                  <a:outerShdw blurRad="38100" dist="38100" dir="2700000" algn="tl">
                    <a:srgbClr val="000000">
                      <a:alpha val="43137"/>
                    </a:srgbClr>
                  </a:outerShdw>
                </a:effectLst>
                <a:ea typeface="宋体" charset="-122"/>
              </a:rPr>
              <a:t>&gt;&gt;t;</a:t>
            </a:r>
          </a:p>
          <a:p>
            <a:pPr>
              <a:buFontTx/>
              <a:buNone/>
            </a:pPr>
            <a:r>
              <a:rPr lang="en-US" altLang="zh-CN" sz="2400" dirty="0">
                <a:solidFill>
                  <a:srgbClr val="C00000"/>
                </a:solidFill>
                <a:effectLst>
                  <a:outerShdw blurRad="38100" dist="38100" dir="2700000" algn="tl">
                    <a:srgbClr val="000000">
                      <a:alpha val="43137"/>
                    </a:srgbClr>
                  </a:outerShdw>
                </a:effectLst>
                <a:ea typeface="宋体" charset="-122"/>
              </a:rPr>
              <a:t>  A **a=new A*[t];</a:t>
            </a:r>
          </a:p>
          <a:p>
            <a:pPr>
              <a:buFontTx/>
              <a:buNone/>
            </a:pPr>
            <a:r>
              <a:rPr lang="en-US" altLang="zh-CN" sz="2400" dirty="0">
                <a:effectLst>
                  <a:outerShdw blurRad="38100" dist="38100" dir="2700000" algn="tl">
                    <a:srgbClr val="000000">
                      <a:alpha val="43137"/>
                    </a:srgbClr>
                  </a:outerShdw>
                </a:effectLst>
                <a:ea typeface="宋体" charset="-122"/>
              </a:rPr>
              <a:t>  for(int </a:t>
            </a:r>
            <a:r>
              <a:rPr lang="en-US" altLang="zh-CN" sz="2400" dirty="0" err="1">
                <a:effectLst>
                  <a:outerShdw blurRad="38100" dist="38100" dir="2700000" algn="tl">
                    <a:srgbClr val="000000">
                      <a:alpha val="43137"/>
                    </a:srgbClr>
                  </a:outerShdw>
                </a:effectLst>
                <a:ea typeface="宋体" charset="-122"/>
              </a:rPr>
              <a:t>i</a:t>
            </a:r>
            <a:r>
              <a:rPr lang="en-US" altLang="zh-CN" sz="2400" dirty="0">
                <a:effectLst>
                  <a:outerShdw blurRad="38100" dist="38100" dir="2700000" algn="tl">
                    <a:srgbClr val="000000">
                      <a:alpha val="43137"/>
                    </a:srgbClr>
                  </a:outerShdw>
                </a:effectLst>
                <a:ea typeface="宋体" charset="-122"/>
              </a:rPr>
              <a:t>=0;i&lt;</a:t>
            </a:r>
            <a:r>
              <a:rPr lang="en-US" altLang="zh-CN" sz="2400" dirty="0" err="1">
                <a:effectLst>
                  <a:outerShdw blurRad="38100" dist="38100" dir="2700000" algn="tl">
                    <a:srgbClr val="000000">
                      <a:alpha val="43137"/>
                    </a:srgbClr>
                  </a:outerShdw>
                </a:effectLst>
                <a:ea typeface="宋体" charset="-122"/>
              </a:rPr>
              <a:t>t;i</a:t>
            </a:r>
            <a:r>
              <a:rPr lang="en-US" altLang="zh-CN" sz="2400" dirty="0">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err="1">
                <a:effectLst>
                  <a:outerShdw blurRad="38100" dist="38100" dir="2700000" algn="tl">
                    <a:srgbClr val="000000">
                      <a:alpha val="43137"/>
                    </a:srgbClr>
                  </a:outerShdw>
                </a:effectLst>
                <a:ea typeface="宋体" charset="-122"/>
              </a:rPr>
              <a:t>cin</a:t>
            </a:r>
            <a:r>
              <a:rPr lang="en-US" altLang="zh-CN" sz="2400" dirty="0">
                <a:effectLst>
                  <a:outerShdw blurRad="38100" dist="38100" dir="2700000" algn="tl">
                    <a:srgbClr val="000000">
                      <a:alpha val="43137"/>
                    </a:srgbClr>
                  </a:outerShdw>
                </a:effectLst>
                <a:ea typeface="宋体" charset="-122"/>
              </a:rPr>
              <a:t>&gt;&gt;x&gt;&gt;y;</a:t>
            </a:r>
          </a:p>
          <a:p>
            <a:pPr>
              <a:buFontTx/>
              <a:buNone/>
            </a:pPr>
            <a:r>
              <a:rPr lang="en-US" altLang="zh-CN" sz="2400" dirty="0">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ea typeface="宋体" charset="-122"/>
              </a:rPr>
              <a:t>a[</a:t>
            </a:r>
            <a:r>
              <a:rPr lang="en-US" altLang="zh-CN" sz="2400" dirty="0" err="1">
                <a:solidFill>
                  <a:srgbClr val="C00000"/>
                </a:solidFill>
                <a:effectLst>
                  <a:outerShdw blurRad="38100" dist="38100" dir="2700000" algn="tl">
                    <a:srgbClr val="000000">
                      <a:alpha val="43137"/>
                    </a:srgbClr>
                  </a:outerShdw>
                </a:effectLst>
                <a:ea typeface="宋体" charset="-122"/>
              </a:rPr>
              <a:t>i</a:t>
            </a:r>
            <a:r>
              <a:rPr lang="en-US" altLang="zh-CN" sz="2400" dirty="0">
                <a:solidFill>
                  <a:srgbClr val="C00000"/>
                </a:solidFill>
                <a:effectLst>
                  <a:outerShdw blurRad="38100" dist="38100" dir="2700000" algn="tl">
                    <a:srgbClr val="000000">
                      <a:alpha val="43137"/>
                    </a:srgbClr>
                  </a:outerShdw>
                </a:effectLst>
                <a:ea typeface="宋体" charset="-122"/>
              </a:rPr>
              <a:t>]=new A(</a:t>
            </a:r>
            <a:r>
              <a:rPr lang="en-US" altLang="zh-CN" sz="2400" dirty="0" err="1">
                <a:solidFill>
                  <a:srgbClr val="C00000"/>
                </a:solidFill>
                <a:effectLst>
                  <a:outerShdw blurRad="38100" dist="38100" dir="2700000" algn="tl">
                    <a:srgbClr val="000000">
                      <a:alpha val="43137"/>
                    </a:srgbClr>
                  </a:outerShdw>
                </a:effectLst>
                <a:ea typeface="宋体" charset="-122"/>
              </a:rPr>
              <a:t>x,y</a:t>
            </a:r>
            <a:r>
              <a:rPr lang="en-US" altLang="zh-CN" sz="2400" dirty="0">
                <a:solidFill>
                  <a:srgbClr val="C00000"/>
                </a:solidFill>
                <a:effectLst>
                  <a:outerShdw blurRad="38100" dist="38100" dir="2700000" algn="tl">
                    <a:srgbClr val="000000">
                      <a:alpha val="43137"/>
                    </a:srgbClr>
                  </a:outerShdw>
                </a:effectLst>
                <a:ea typeface="宋体" charset="-122"/>
              </a:rPr>
              <a:t>);</a:t>
            </a:r>
          </a:p>
          <a:p>
            <a:pPr>
              <a:buFontTx/>
              <a:buNone/>
            </a:pPr>
            <a:r>
              <a:rPr lang="en-US" altLang="zh-CN" sz="2400" dirty="0">
                <a:effectLst>
                  <a:outerShdw blurRad="38100" dist="38100" dir="2700000" algn="tl">
                    <a:srgbClr val="000000">
                      <a:alpha val="43137"/>
                    </a:srgbClr>
                  </a:outerShdw>
                </a:effectLst>
                <a:ea typeface="宋体" charset="-122"/>
              </a:rPr>
              <a:t>  }</a:t>
            </a:r>
          </a:p>
          <a:p>
            <a:r>
              <a:rPr lang="en-US" altLang="zh-CN" sz="2400" dirty="0">
                <a:solidFill>
                  <a:srgbClr val="C00000"/>
                </a:solidFill>
                <a:effectLst>
                  <a:outerShdw blurRad="38100" dist="38100" dir="2700000" algn="tl">
                    <a:srgbClr val="000000">
                      <a:alpha val="43137"/>
                    </a:srgbClr>
                  </a:outerShdw>
                </a:effectLst>
                <a:ea typeface="宋体" charset="-122"/>
              </a:rPr>
              <a:t>  </a:t>
            </a:r>
            <a:r>
              <a:rPr lang="en-US" altLang="zh-CN" sz="2400" dirty="0">
                <a:solidFill>
                  <a:srgbClr val="C00000"/>
                </a:solidFill>
                <a:effectLst>
                  <a:outerShdw blurRad="38100" dist="38100" dir="2700000" algn="tl">
                    <a:srgbClr val="000000">
                      <a:alpha val="43137"/>
                    </a:srgbClr>
                  </a:outerShdw>
                </a:effectLst>
              </a:rPr>
              <a:t>for(int </a:t>
            </a:r>
            <a:r>
              <a:rPr lang="en-US" altLang="zh-CN" sz="2400" dirty="0" err="1">
                <a:solidFill>
                  <a:srgbClr val="C00000"/>
                </a:solidFill>
                <a:effectLst>
                  <a:outerShdw blurRad="38100" dist="38100" dir="2700000" algn="tl">
                    <a:srgbClr val="000000">
                      <a:alpha val="43137"/>
                    </a:srgbClr>
                  </a:outerShdw>
                </a:effectLst>
              </a:rPr>
              <a:t>i</a:t>
            </a:r>
            <a:r>
              <a:rPr lang="en-US" altLang="zh-CN" sz="2400" dirty="0">
                <a:solidFill>
                  <a:srgbClr val="C00000"/>
                </a:solidFill>
                <a:effectLst>
                  <a:outerShdw blurRad="38100" dist="38100" dir="2700000" algn="tl">
                    <a:srgbClr val="000000">
                      <a:alpha val="43137"/>
                    </a:srgbClr>
                  </a:outerShdw>
                </a:effectLst>
              </a:rPr>
              <a:t>=0;i&lt;</a:t>
            </a:r>
            <a:r>
              <a:rPr lang="en-US" altLang="zh-CN" sz="2400" dirty="0" err="1">
                <a:solidFill>
                  <a:srgbClr val="C00000"/>
                </a:solidFill>
                <a:effectLst>
                  <a:outerShdw blurRad="38100" dist="38100" dir="2700000" algn="tl">
                    <a:srgbClr val="000000">
                      <a:alpha val="43137"/>
                    </a:srgbClr>
                  </a:outerShdw>
                </a:effectLst>
              </a:rPr>
              <a:t>t;i</a:t>
            </a:r>
            <a:r>
              <a:rPr lang="en-US" altLang="zh-CN" sz="2400" dirty="0">
                <a:solidFill>
                  <a:srgbClr val="C00000"/>
                </a:solidFill>
                <a:effectLst>
                  <a:outerShdw blurRad="38100" dist="38100" dir="2700000" algn="tl">
                    <a:srgbClr val="000000">
                      <a:alpha val="43137"/>
                    </a:srgbClr>
                  </a:outerShdw>
                </a:effectLst>
              </a:rPr>
              <a:t>++)</a:t>
            </a:r>
          </a:p>
          <a:p>
            <a:r>
              <a:rPr lang="en-US" altLang="zh-CN" sz="2400" dirty="0">
                <a:solidFill>
                  <a:srgbClr val="C00000"/>
                </a:solidFill>
                <a:effectLst>
                  <a:outerShdw blurRad="38100" dist="38100" dir="2700000" algn="tl">
                    <a:srgbClr val="000000">
                      <a:alpha val="43137"/>
                    </a:srgbClr>
                  </a:outerShdw>
                </a:effectLst>
              </a:rPr>
              <a:t>     delete a[</a:t>
            </a:r>
            <a:r>
              <a:rPr lang="en-US" altLang="zh-CN" sz="2400" dirty="0" err="1">
                <a:solidFill>
                  <a:srgbClr val="C00000"/>
                </a:solidFill>
                <a:effectLst>
                  <a:outerShdw blurRad="38100" dist="38100" dir="2700000" algn="tl">
                    <a:srgbClr val="000000">
                      <a:alpha val="43137"/>
                    </a:srgbClr>
                  </a:outerShdw>
                </a:effectLst>
              </a:rPr>
              <a:t>i</a:t>
            </a:r>
            <a:r>
              <a:rPr lang="en-US" altLang="zh-CN" sz="2400" dirty="0">
                <a:solidFill>
                  <a:srgbClr val="C00000"/>
                </a:solidFill>
                <a:effectLst>
                  <a:outerShdw blurRad="38100" dist="38100" dir="2700000" algn="tl">
                    <a:srgbClr val="000000">
                      <a:alpha val="43137"/>
                    </a:srgbClr>
                  </a:outerShdw>
                </a:effectLst>
              </a:rPr>
              <a:t>];</a:t>
            </a:r>
          </a:p>
          <a:p>
            <a:r>
              <a:rPr lang="en-US" altLang="zh-CN" sz="2400" dirty="0">
                <a:solidFill>
                  <a:srgbClr val="C00000"/>
                </a:solidFill>
                <a:effectLst>
                  <a:outerShdw blurRad="38100" dist="38100" dir="2700000" algn="tl">
                    <a:srgbClr val="000000">
                      <a:alpha val="43137"/>
                    </a:srgbClr>
                  </a:outerShdw>
                </a:effectLst>
              </a:rPr>
              <a:t>  delete[] a;</a:t>
            </a:r>
            <a:endParaRPr lang="en-US" altLang="zh-CN" sz="2400" dirty="0">
              <a:solidFill>
                <a:srgbClr val="C00000"/>
              </a:solidFill>
              <a:effectLst>
                <a:outerShdw blurRad="38100" dist="38100" dir="2700000" algn="tl">
                  <a:srgbClr val="000000">
                    <a:alpha val="43137"/>
                  </a:srgbClr>
                </a:outerShdw>
              </a:effectLst>
              <a:ea typeface="宋体" charset="-122"/>
            </a:endParaRPr>
          </a:p>
          <a:p>
            <a:pPr>
              <a:buFontTx/>
              <a:buNone/>
            </a:pPr>
            <a:r>
              <a:rPr lang="en-US" altLang="zh-CN" sz="2400" dirty="0">
                <a:effectLst>
                  <a:outerShdw blurRad="38100" dist="38100" dir="2700000" algn="tl">
                    <a:srgbClr val="000000">
                      <a:alpha val="43137"/>
                    </a:srgbClr>
                  </a:outerShdw>
                </a:effectLst>
                <a:ea typeface="宋体" charset="-122"/>
              </a:rPr>
              <a:t>}</a:t>
            </a:r>
            <a:endParaRPr lang="zh-CN" altLang="en-US" sz="2400" dirty="0">
              <a:ea typeface="宋体" charset="-122"/>
            </a:endParaRPr>
          </a:p>
        </p:txBody>
      </p:sp>
    </p:spTree>
    <p:extLst>
      <p:ext uri="{BB962C8B-B14F-4D97-AF65-F5344CB8AC3E}">
        <p14:creationId xmlns:p14="http://schemas.microsoft.com/office/powerpoint/2010/main" val="503657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033007" y="1063268"/>
            <a:ext cx="7685691"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概念区分：</a:t>
            </a:r>
          </a:p>
        </p:txBody>
      </p:sp>
      <p:sp>
        <p:nvSpPr>
          <p:cNvPr id="18" name="Text Box 26"/>
          <p:cNvSpPr txBox="1">
            <a:spLocks noChangeArrowheads="1"/>
          </p:cNvSpPr>
          <p:nvPr/>
        </p:nvSpPr>
        <p:spPr bwMode="auto">
          <a:xfrm>
            <a:off x="6978566" y="62330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Rectangle 6"/>
          <p:cNvSpPr>
            <a:spLocks noChangeArrowheads="1"/>
          </p:cNvSpPr>
          <p:nvPr/>
        </p:nvSpPr>
        <p:spPr bwMode="auto">
          <a:xfrm>
            <a:off x="1432146" y="1767551"/>
            <a:ext cx="5074980" cy="1311128"/>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=new Cylinder[3];</a:t>
            </a:r>
          </a:p>
          <a:p>
            <a:pPr marL="0" lvl="1">
              <a:lnSpc>
                <a:spcPct val="110000"/>
              </a:lnSpc>
            </a:pP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Cylinder  *c</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2</a:t>
            </a: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=new Cylinder(2,3);</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**c3=new Cylinder*[3];</a:t>
            </a:r>
          </a:p>
        </p:txBody>
      </p:sp>
      <p:sp>
        <p:nvSpPr>
          <p:cNvPr id="13" name="Text Box 36"/>
          <p:cNvSpPr txBox="1">
            <a:spLocks noChangeArrowheads="1"/>
          </p:cNvSpPr>
          <p:nvPr/>
        </p:nvSpPr>
        <p:spPr bwMode="auto">
          <a:xfrm>
            <a:off x="1353196" y="3362090"/>
            <a:ext cx="7152851" cy="2308324"/>
          </a:xfrm>
          <a:prstGeom prst="rect">
            <a:avLst/>
          </a:prstGeom>
          <a:solidFill>
            <a:srgbClr val="33CCCC"/>
          </a:solidFill>
          <a:ln w="9525">
            <a:noFill/>
            <a:miter lim="800000"/>
            <a:headEnd/>
            <a:tailEnd/>
          </a:ln>
        </p:spPr>
        <p:txBody>
          <a:bodyPr wrap="square">
            <a:spAutoFit/>
          </a:bodyPr>
          <a:lstStyle/>
          <a:p>
            <a:pPr eaLnBrk="1" hangingPunct="1"/>
            <a:r>
              <a:rPr lang="zh-CN" altLang="en-US" sz="2400" dirty="0"/>
              <a:t>解析：</a:t>
            </a:r>
            <a:endParaRPr lang="en-US" altLang="zh-CN" sz="2400" dirty="0"/>
          </a:p>
          <a:p>
            <a:pPr eaLnBrk="1" hangingPunct="1"/>
            <a:r>
              <a:rPr lang="en-US" altLang="zh-CN" sz="2400" dirty="0"/>
              <a:t>1</a:t>
            </a:r>
            <a:r>
              <a:rPr lang="zh-CN" altLang="en-US" sz="2400" dirty="0"/>
              <a:t>、</a:t>
            </a:r>
            <a:r>
              <a:rPr lang="en-US" altLang="zh-CN" sz="2400" dirty="0"/>
              <a:t>c1</a:t>
            </a:r>
            <a:r>
              <a:rPr lang="zh-CN" altLang="en-US" sz="2400" dirty="0"/>
              <a:t>是对象指针，指向具有</a:t>
            </a:r>
            <a:r>
              <a:rPr lang="en-US" altLang="zh-CN" sz="2400" dirty="0"/>
              <a:t>3</a:t>
            </a:r>
            <a:r>
              <a:rPr lang="zh-CN" altLang="en-US" sz="2400" dirty="0"/>
              <a:t>个对象的动态数组。</a:t>
            </a:r>
            <a:endParaRPr lang="en-US" altLang="zh-CN" sz="2400" dirty="0"/>
          </a:p>
          <a:p>
            <a:pPr eaLnBrk="1" hangingPunct="1"/>
            <a:r>
              <a:rPr lang="en-US" altLang="zh-CN" sz="2400" dirty="0"/>
              <a:t>2</a:t>
            </a:r>
            <a:r>
              <a:rPr lang="zh-CN" altLang="en-US" sz="2400" dirty="0"/>
              <a:t>、</a:t>
            </a:r>
            <a:r>
              <a:rPr lang="en-US" altLang="zh-CN" sz="2400" dirty="0"/>
              <a:t>c2</a:t>
            </a:r>
            <a:r>
              <a:rPr lang="zh-CN" altLang="en-US" sz="2400" dirty="0"/>
              <a:t>是对象指针，指向一个动态对象，该对象初始</a:t>
            </a:r>
            <a:endParaRPr lang="en-US" altLang="zh-CN" sz="2400" dirty="0"/>
          </a:p>
          <a:p>
            <a:pPr eaLnBrk="1" hangingPunct="1"/>
            <a:r>
              <a:rPr lang="en-US" altLang="zh-CN" sz="2400" dirty="0"/>
              <a:t>     </a:t>
            </a:r>
            <a:r>
              <a:rPr lang="zh-CN" altLang="en-US" sz="2400" dirty="0"/>
              <a:t>化值为（</a:t>
            </a:r>
            <a:r>
              <a:rPr lang="en-US" altLang="zh-CN" sz="2400" dirty="0"/>
              <a:t>2</a:t>
            </a:r>
            <a:r>
              <a:rPr lang="zh-CN" altLang="en-US" sz="2400" dirty="0"/>
              <a:t>，</a:t>
            </a:r>
            <a:r>
              <a:rPr lang="en-US" altLang="zh-CN" sz="2400" dirty="0"/>
              <a:t>3</a:t>
            </a:r>
            <a:r>
              <a:rPr lang="zh-CN" altLang="en-US" sz="2400" dirty="0"/>
              <a:t>）。</a:t>
            </a:r>
            <a:endParaRPr lang="en-US" altLang="zh-CN" sz="2400" dirty="0"/>
          </a:p>
          <a:p>
            <a:pPr eaLnBrk="1" hangingPunct="1"/>
            <a:r>
              <a:rPr lang="en-US" altLang="zh-CN" sz="2400" dirty="0"/>
              <a:t>3</a:t>
            </a:r>
            <a:r>
              <a:rPr lang="zh-CN" altLang="en-US" sz="2400" dirty="0"/>
              <a:t>、</a:t>
            </a:r>
            <a:r>
              <a:rPr lang="en-US" altLang="zh-CN" sz="2400" dirty="0"/>
              <a:t>c3</a:t>
            </a:r>
            <a:r>
              <a:rPr lang="zh-CN" altLang="en-US" sz="2400" dirty="0"/>
              <a:t>是二级对象指针，指向一个含</a:t>
            </a:r>
            <a:r>
              <a:rPr lang="en-US" altLang="zh-CN" sz="2400" dirty="0"/>
              <a:t>3</a:t>
            </a:r>
            <a:r>
              <a:rPr lang="zh-CN" altLang="en-US" sz="2400" dirty="0"/>
              <a:t>个指向对象的</a:t>
            </a:r>
            <a:endParaRPr lang="en-US" altLang="zh-CN" sz="2400" dirty="0"/>
          </a:p>
          <a:p>
            <a:pPr eaLnBrk="1" hangingPunct="1"/>
            <a:r>
              <a:rPr lang="en-US" altLang="zh-CN" sz="2400" dirty="0"/>
              <a:t>     </a:t>
            </a:r>
            <a:r>
              <a:rPr lang="zh-CN" altLang="en-US" sz="2400" dirty="0"/>
              <a:t>指针数组。</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out)">
                                      <p:cBhvr>
                                        <p:cTn id="15" dur="500"/>
                                        <p:tgtEl>
                                          <p:spTgt spid="13"/>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7" name="矩形 16"/>
          <p:cNvSpPr/>
          <p:nvPr/>
        </p:nvSpPr>
        <p:spPr>
          <a:xfrm>
            <a:off x="1080000" y="275529"/>
            <a:ext cx="6165425" cy="584775"/>
          </a:xfrm>
          <a:prstGeom prst="rect">
            <a:avLst/>
          </a:prstGeom>
        </p:spPr>
        <p:txBody>
          <a:bodyPr wrap="square">
            <a:spAutoFit/>
          </a:bodyPr>
          <a:lstStyle/>
          <a:p>
            <a:r>
              <a:rPr lang="zh-CN" altLang="en-US" sz="3200" dirty="0">
                <a:solidFill>
                  <a:srgbClr val="002060"/>
                </a:solidFill>
                <a:ea typeface="宋体" charset="-122"/>
              </a:rPr>
              <a:t>例子程序：</a:t>
            </a:r>
            <a:endParaRPr lang="en-US" altLang="zh-CN" sz="3200" dirty="0">
              <a:solidFill>
                <a:srgbClr val="C00000"/>
              </a:solidFill>
              <a:effectLst>
                <a:outerShdw blurRad="38100" dist="38100" dir="2700000" algn="tl">
                  <a:srgbClr val="000000">
                    <a:alpha val="43137"/>
                  </a:srgbClr>
                </a:outerShdw>
              </a:effectLst>
              <a:ea typeface="宋体" charset="-122"/>
            </a:endParaRPr>
          </a:p>
        </p:txBody>
      </p:sp>
      <p:sp>
        <p:nvSpPr>
          <p:cNvPr id="12" name="Text Box 36"/>
          <p:cNvSpPr txBox="1">
            <a:spLocks noChangeArrowheads="1"/>
          </p:cNvSpPr>
          <p:nvPr/>
        </p:nvSpPr>
        <p:spPr bwMode="auto">
          <a:xfrm>
            <a:off x="7740000" y="1728000"/>
            <a:ext cx="933737" cy="4524315"/>
          </a:xfrm>
          <a:prstGeom prst="rect">
            <a:avLst/>
          </a:prstGeom>
          <a:solidFill>
            <a:srgbClr val="33CCCC"/>
          </a:solidFill>
          <a:ln w="9525">
            <a:noFill/>
            <a:miter lim="800000"/>
            <a:headEnd/>
            <a:tailEnd/>
          </a:ln>
        </p:spPr>
        <p:txBody>
          <a:bodyPr wrap="square">
            <a:spAutoFit/>
          </a:bodyPr>
          <a:lstStyle/>
          <a:p>
            <a:pPr eaLnBrk="1" hangingPunct="1"/>
            <a:r>
              <a:rPr lang="zh-CN" altLang="en-US" sz="2400" dirty="0"/>
              <a:t>运行结果：</a:t>
            </a:r>
            <a:endParaRPr lang="en-US" altLang="zh-CN" sz="2400" dirty="0"/>
          </a:p>
          <a:p>
            <a:r>
              <a:rPr lang="en-US" altLang="zh-CN" sz="2400" dirty="0"/>
              <a:t>1</a:t>
            </a:r>
          </a:p>
          <a:p>
            <a:r>
              <a:rPr lang="en-US" altLang="zh-CN" sz="2400" dirty="0"/>
              <a:t>2</a:t>
            </a:r>
          </a:p>
          <a:p>
            <a:r>
              <a:rPr lang="en-US" altLang="zh-CN" sz="2400" dirty="0"/>
              <a:t>3</a:t>
            </a:r>
          </a:p>
          <a:p>
            <a:endParaRPr lang="en-US" altLang="zh-CN" sz="2400" dirty="0"/>
          </a:p>
          <a:p>
            <a:r>
              <a:rPr lang="en-US" altLang="zh-CN" sz="2400" dirty="0"/>
              <a:t>2</a:t>
            </a:r>
          </a:p>
          <a:p>
            <a:r>
              <a:rPr lang="en-US" altLang="zh-CN" sz="2400" dirty="0"/>
              <a:t>2</a:t>
            </a:r>
          </a:p>
          <a:p>
            <a:r>
              <a:rPr lang="en-US" altLang="zh-CN" sz="2400" dirty="0"/>
              <a:t>1</a:t>
            </a:r>
          </a:p>
          <a:p>
            <a:endParaRPr lang="en-US" altLang="zh-CN" sz="2400" dirty="0"/>
          </a:p>
          <a:p>
            <a:r>
              <a:rPr lang="en-US" altLang="zh-CN" sz="2400" dirty="0"/>
              <a:t>1</a:t>
            </a:r>
          </a:p>
          <a:p>
            <a:r>
              <a:rPr lang="en-US" altLang="zh-CN" sz="2400" dirty="0"/>
              <a:t>2</a:t>
            </a:r>
          </a:p>
        </p:txBody>
      </p:sp>
      <p:sp>
        <p:nvSpPr>
          <p:cNvPr id="7" name="Rectangle 6"/>
          <p:cNvSpPr>
            <a:spLocks noChangeArrowheads="1"/>
          </p:cNvSpPr>
          <p:nvPr/>
        </p:nvSpPr>
        <p:spPr bwMode="auto">
          <a:xfrm>
            <a:off x="1188000" y="1728000"/>
            <a:ext cx="6382381" cy="2529923"/>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class	</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Test</a:t>
            </a:r>
            <a:r>
              <a:rPr lang="pt-BR" altLang="zh-CN" sz="2400" dirty="0">
                <a:effectLst>
                  <a:outerShdw blurRad="38100" dist="38100" dir="2700000" algn="tl">
                    <a:srgbClr val="000000">
                      <a:alpha val="43137"/>
                    </a:srgbClr>
                  </a:outerShdw>
                </a:effectLst>
                <a:ea typeface="宋体" panose="02010600030101010101" pitchFamily="2" charset="-122"/>
              </a:rPr>
              <a:t> { </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public:</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Test(int n) {cout&lt;&lt;“1\n”; }             </a:t>
            </a:r>
            <a:r>
              <a:rPr lang="pt-BR" altLang="zh-CN" sz="2400" dirty="0">
                <a:effectLst>
                  <a:outerShdw blurRad="38100" dist="38100" dir="2700000" algn="tl">
                    <a:srgbClr val="000000">
                      <a:alpha val="43137"/>
                    </a:srgbClr>
                  </a:outerShdw>
                </a:effectLst>
                <a:ea typeface="宋体" panose="02010600030101010101" pitchFamily="2" charset="-122"/>
              </a:rPr>
              <a:t>//(1)</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Test(int n, int m) {cout&lt;&lt;“2\n”; }  </a:t>
            </a:r>
            <a:r>
              <a:rPr lang="pt-BR" altLang="zh-CN" sz="2400" dirty="0">
                <a:effectLst>
                  <a:outerShdw blurRad="38100" dist="38100" dir="2700000" algn="tl">
                    <a:srgbClr val="000000">
                      <a:alpha val="43137"/>
                    </a:srgbClr>
                  </a:outerShdw>
                </a:effectLst>
                <a:ea typeface="宋体" panose="02010600030101010101" pitchFamily="2" charset="-122"/>
              </a:rPr>
              <a:t>//(2)</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 {cout&lt;&lt;“3\n”; }                    </a:t>
            </a:r>
            <a:r>
              <a:rPr lang="pt-BR" altLang="zh-CN" sz="2400" dirty="0">
                <a:effectLst>
                  <a:outerShdw blurRad="38100" dist="38100" dir="2700000" algn="tl">
                    <a:srgbClr val="000000">
                      <a:alpha val="43137"/>
                    </a:srgbClr>
                  </a:outerShdw>
                </a:effectLst>
                <a:ea typeface="宋体" panose="02010600030101010101" pitchFamily="2" charset="-122"/>
              </a:rPr>
              <a:t>//(3)</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a:t>
            </a:r>
          </a:p>
        </p:txBody>
      </p:sp>
      <p:sp>
        <p:nvSpPr>
          <p:cNvPr id="10" name="Rectangle 6"/>
          <p:cNvSpPr>
            <a:spLocks noChangeArrowheads="1"/>
          </p:cNvSpPr>
          <p:nvPr/>
        </p:nvSpPr>
        <p:spPr bwMode="auto">
          <a:xfrm>
            <a:off x="1188000" y="4428000"/>
            <a:ext cx="6400504" cy="2123658"/>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1[3] = { {1},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{1,2}</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a:t>
            </a:r>
            <a:r>
              <a:rPr lang="zh-CN" altLang="en-US" sz="2400" dirty="0">
                <a:effectLst>
                  <a:outerShdw blurRad="38100" dist="38100" dir="2700000" algn="tl">
                    <a:srgbClr val="000000">
                      <a:alpha val="43137"/>
                    </a:srgbClr>
                  </a:outerShdw>
                </a:effectLst>
                <a:ea typeface="宋体" panose="02010600030101010101" pitchFamily="2" charset="-122"/>
              </a:rPr>
              <a:t>三个元素分别用</a:t>
            </a:r>
            <a:r>
              <a:rPr lang="en-US" altLang="zh-CN" sz="2400" dirty="0">
                <a:effectLst>
                  <a:outerShdw blurRad="38100" dist="38100" dir="2700000" algn="tl">
                    <a:srgbClr val="000000">
                      <a:alpha val="43137"/>
                    </a:srgbClr>
                  </a:outerShdw>
                </a:effectLst>
                <a:ea typeface="宋体" panose="02010600030101010101" pitchFamily="2" charset="-122"/>
              </a:rPr>
              <a:t>(1),(2),(3)</a:t>
            </a:r>
            <a:r>
              <a:rPr lang="zh-CN" altLang="en-US" sz="2400" dirty="0">
                <a:effectLst>
                  <a:outerShdw blurRad="38100" dist="38100" dir="2700000" algn="tl">
                    <a:srgbClr val="000000">
                      <a:alpha val="43137"/>
                    </a:srgbClr>
                  </a:outerShdw>
                </a:effectLst>
                <a:ea typeface="宋体" panose="02010600030101010101" pitchFamily="2" charset="-122"/>
              </a:rPr>
              <a:t>初始化</a:t>
            </a:r>
          </a:p>
          <a:p>
            <a:pPr marL="0" lvl="1">
              <a:lnSpc>
                <a:spcPct val="110000"/>
              </a:lnSpc>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  t2[3] = { Test(2,3), {1,2} ,1};</a:t>
            </a:r>
          </a:p>
          <a:p>
            <a:pPr marL="0" lvl="1">
              <a:lnSpc>
                <a:spcPct val="110000"/>
              </a:lnSpc>
            </a:pPr>
            <a:r>
              <a:rPr lang="pt-BR" altLang="zh-CN" sz="2400" dirty="0">
                <a:effectLst>
                  <a:outerShdw blurRad="38100" dist="38100" dir="2700000" algn="tl">
                    <a:srgbClr val="000000">
                      <a:alpha val="43137"/>
                    </a:srgbClr>
                  </a:outerShdw>
                </a:effectLst>
                <a:ea typeface="宋体" panose="02010600030101010101" pitchFamily="2" charset="-122"/>
              </a:rPr>
              <a:t>         //</a:t>
            </a:r>
            <a:r>
              <a:rPr lang="zh-CN" altLang="en-US" sz="2400" dirty="0">
                <a:effectLst>
                  <a:outerShdw blurRad="38100" dist="38100" dir="2700000" algn="tl">
                    <a:srgbClr val="000000">
                      <a:alpha val="43137"/>
                    </a:srgbClr>
                  </a:outerShdw>
                </a:effectLst>
                <a:ea typeface="宋体" panose="02010600030101010101" pitchFamily="2" charset="-122"/>
              </a:rPr>
              <a:t>三个元素分别用</a:t>
            </a:r>
            <a:r>
              <a:rPr lang="en-US" altLang="zh-CN" sz="2400" dirty="0">
                <a:effectLst>
                  <a:outerShdw blurRad="38100" dist="38100" dir="2700000" algn="tl">
                    <a:srgbClr val="000000">
                      <a:alpha val="43137"/>
                    </a:srgbClr>
                  </a:outerShdw>
                </a:effectLst>
                <a:ea typeface="宋体" panose="02010600030101010101" pitchFamily="2" charset="-122"/>
              </a:rPr>
              <a:t>(2),(2),(1)</a:t>
            </a:r>
            <a:r>
              <a:rPr lang="zh-CN" altLang="en-US" sz="2400" dirty="0">
                <a:effectLst>
                  <a:outerShdw blurRad="38100" dist="38100" dir="2700000" algn="tl">
                    <a:srgbClr val="000000">
                      <a:alpha val="43137"/>
                    </a:srgbClr>
                  </a:outerShdw>
                </a:effectLst>
                <a:ea typeface="宋体" panose="02010600030101010101" pitchFamily="2" charset="-122"/>
              </a:rPr>
              <a:t>初始化</a:t>
            </a:r>
          </a:p>
          <a:p>
            <a:pPr marL="0" lvl="1">
              <a:lnSpc>
                <a:spcPct val="110000"/>
              </a:lnSpc>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Test  *t3[3] = { new Test(4), new Test(1,2) };</a:t>
            </a:r>
          </a:p>
        </p:txBody>
      </p:sp>
      <p:sp>
        <p:nvSpPr>
          <p:cNvPr id="11" name="Rectangle 77"/>
          <p:cNvSpPr>
            <a:spLocks noChangeArrowheads="1"/>
          </p:cNvSpPr>
          <p:nvPr/>
        </p:nvSpPr>
        <p:spPr bwMode="auto">
          <a:xfrm>
            <a:off x="1080000" y="1063268"/>
            <a:ext cx="7685691"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下列程序运行结果？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ox(out)">
                                      <p:cBhvr>
                                        <p:cTn id="19" dur="500"/>
                                        <p:tgtEl>
                                          <p:spTgt spid="1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7" grpId="0" animBg="1"/>
      <p:bldP spid="10" grpId="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055688" y="1076325"/>
            <a:ext cx="7532700" cy="540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建立一个类</a:t>
            </a:r>
            <a:r>
              <a:rPr lang="en-US" altLang="zh-CN" sz="2400" dirty="0">
                <a:solidFill>
                  <a:schemeClr val="tx1"/>
                </a:solidFill>
                <a:ea typeface="宋体" panose="02010600030101010101" pitchFamily="2" charset="-122"/>
              </a:rPr>
              <a:t>STR</a:t>
            </a:r>
            <a:r>
              <a:rPr lang="zh-CN" altLang="en-US" sz="2400" dirty="0">
                <a:solidFill>
                  <a:schemeClr val="tx1"/>
                </a:solidFill>
                <a:ea typeface="宋体" panose="02010600030101010101" pitchFamily="2" charset="-122"/>
              </a:rPr>
              <a:t>，连接两个字符串后，将结果字符串中的字符按升序排列。例如，字符串</a:t>
            </a:r>
            <a:r>
              <a:rPr lang="en-US" altLang="zh-CN" sz="2400" dirty="0">
                <a:solidFill>
                  <a:schemeClr val="tx1"/>
                </a:solidFill>
                <a:ea typeface="宋体" panose="02010600030101010101" pitchFamily="2" charset="-122"/>
              </a:rPr>
              <a:t>s1</a:t>
            </a:r>
            <a:r>
              <a:rPr lang="zh-CN" altLang="en-US" sz="2400" dirty="0">
                <a:solidFill>
                  <a:schemeClr val="tx1"/>
                </a:solidFill>
                <a:ea typeface="宋体" panose="02010600030101010101" pitchFamily="2" charset="-122"/>
              </a:rPr>
              <a:t>的值为</a:t>
            </a:r>
            <a:r>
              <a:rPr lang="en-US" altLang="zh-CN" sz="2400" dirty="0">
                <a:solidFill>
                  <a:schemeClr val="tx1"/>
                </a:solidFill>
                <a:ea typeface="宋体" panose="02010600030101010101" pitchFamily="2" charset="-122"/>
              </a:rPr>
              <a:t>”pear”</a:t>
            </a:r>
            <a:r>
              <a:rPr lang="zh-CN" altLang="en-US" sz="2400" dirty="0">
                <a:solidFill>
                  <a:schemeClr val="tx1"/>
                </a:solidFill>
                <a:ea typeface="宋体" panose="02010600030101010101" pitchFamily="2" charset="-122"/>
              </a:rPr>
              <a:t>，字符串</a:t>
            </a:r>
            <a:r>
              <a:rPr lang="en-US" altLang="zh-CN" sz="2400" dirty="0">
                <a:solidFill>
                  <a:schemeClr val="tx1"/>
                </a:solidFill>
                <a:ea typeface="宋体" panose="02010600030101010101" pitchFamily="2" charset="-122"/>
              </a:rPr>
              <a:t>s2</a:t>
            </a:r>
            <a:r>
              <a:rPr lang="zh-CN" altLang="en-US" sz="2400" dirty="0">
                <a:solidFill>
                  <a:schemeClr val="tx1"/>
                </a:solidFill>
                <a:ea typeface="宋体" panose="02010600030101010101" pitchFamily="2" charset="-122"/>
              </a:rPr>
              <a:t>的值为</a:t>
            </a:r>
            <a:r>
              <a:rPr lang="en-US" altLang="zh-CN" sz="2400" dirty="0">
                <a:solidFill>
                  <a:schemeClr val="tx1"/>
                </a:solidFill>
                <a:ea typeface="宋体" panose="02010600030101010101" pitchFamily="2" charset="-122"/>
              </a:rPr>
              <a:t>”apple”</a:t>
            </a:r>
            <a:r>
              <a:rPr lang="zh-CN" altLang="en-US" sz="2400" dirty="0">
                <a:solidFill>
                  <a:schemeClr val="tx1"/>
                </a:solidFill>
                <a:ea typeface="宋体" panose="02010600030101010101" pitchFamily="2" charset="-122"/>
              </a:rPr>
              <a:t>，将</a:t>
            </a:r>
            <a:r>
              <a:rPr lang="en-US" altLang="zh-CN" sz="2400" dirty="0">
                <a:solidFill>
                  <a:schemeClr val="tx1"/>
                </a:solidFill>
                <a:ea typeface="宋体" panose="02010600030101010101" pitchFamily="2" charset="-122"/>
              </a:rPr>
              <a:t>s1</a:t>
            </a:r>
            <a:r>
              <a:rPr lang="zh-CN" altLang="en-US" sz="2400" dirty="0">
                <a:solidFill>
                  <a:schemeClr val="tx1"/>
                </a:solidFill>
                <a:ea typeface="宋体" panose="02010600030101010101" pitchFamily="2" charset="-122"/>
              </a:rPr>
              <a:t>和</a:t>
            </a:r>
            <a:r>
              <a:rPr lang="en-US" altLang="zh-CN" sz="2400" dirty="0">
                <a:solidFill>
                  <a:schemeClr val="tx1"/>
                </a:solidFill>
                <a:ea typeface="宋体" panose="02010600030101010101" pitchFamily="2" charset="-122"/>
              </a:rPr>
              <a:t>s2</a:t>
            </a:r>
            <a:r>
              <a:rPr lang="zh-CN" altLang="en-US" sz="2400" dirty="0">
                <a:solidFill>
                  <a:schemeClr val="tx1"/>
                </a:solidFill>
                <a:ea typeface="宋体" panose="02010600030101010101" pitchFamily="2" charset="-122"/>
              </a:rPr>
              <a:t>连接后得到字符串</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pearapple</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，存入字符数组</a:t>
            </a:r>
            <a:r>
              <a:rPr lang="en-US" altLang="zh-CN" sz="2400" dirty="0">
                <a:solidFill>
                  <a:schemeClr val="tx1"/>
                </a:solidFill>
                <a:ea typeface="宋体" panose="02010600030101010101" pitchFamily="2" charset="-122"/>
              </a:rPr>
              <a:t>s3</a:t>
            </a:r>
            <a:r>
              <a:rPr lang="zh-CN" altLang="en-US" sz="2400" dirty="0">
                <a:solidFill>
                  <a:schemeClr val="tx1"/>
                </a:solidFill>
                <a:ea typeface="宋体" panose="02010600030101010101" pitchFamily="2" charset="-122"/>
              </a:rPr>
              <a:t>，排序后得到</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aaeelpppr</a:t>
            </a:r>
            <a:r>
              <a:rPr lang="zh-CN" altLang="en-US" sz="2400" dirty="0">
                <a:solidFill>
                  <a:schemeClr val="tx1"/>
                </a:solidFill>
                <a:ea typeface="宋体" panose="02010600030101010101" pitchFamily="2" charset="-122"/>
              </a:rPr>
              <a:t>“。具体要求如下：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char s1[80],s2[80]</a:t>
            </a:r>
            <a:r>
              <a:rPr lang="zh-CN" altLang="en-US" sz="2400" dirty="0">
                <a:solidFill>
                  <a:schemeClr val="tx1"/>
                </a:solidFill>
                <a:ea typeface="宋体" panose="02010600030101010101" pitchFamily="2" charset="-122"/>
              </a:rPr>
              <a:t>：存放两个原始字符串</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char s3[160]</a:t>
            </a:r>
            <a:r>
              <a:rPr lang="zh-CN" altLang="en-US" sz="2400" dirty="0">
                <a:solidFill>
                  <a:schemeClr val="tx1"/>
                </a:solidFill>
                <a:ea typeface="宋体" panose="02010600030101010101" pitchFamily="2" charset="-122"/>
              </a:rPr>
              <a:t>：存放结果字符串</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STR(char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a[],char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400" dirty="0">
                <a:solidFill>
                  <a:schemeClr val="tx1"/>
                </a:solidFill>
                <a:ea typeface="宋体" panose="02010600030101010101" pitchFamily="2" charset="-122"/>
              </a:rPr>
              <a:t>：构造函数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consort()</a:t>
            </a:r>
            <a:r>
              <a:rPr lang="zh-CN" altLang="en-US" sz="2400" dirty="0">
                <a:solidFill>
                  <a:schemeClr val="tx1"/>
                </a:solidFill>
                <a:ea typeface="宋体" panose="02010600030101010101" pitchFamily="2" charset="-122"/>
              </a:rPr>
              <a:t>：合并字符串后存入</a:t>
            </a:r>
            <a:r>
              <a:rPr lang="en-US" altLang="zh-CN" sz="2400" dirty="0">
                <a:solidFill>
                  <a:schemeClr val="tx1"/>
                </a:solidFill>
                <a:ea typeface="宋体" panose="02010600030101010101" pitchFamily="2" charset="-122"/>
              </a:rPr>
              <a:t>s3</a:t>
            </a:r>
            <a:r>
              <a:rPr lang="zh-CN" altLang="en-US" sz="2400" dirty="0">
                <a:solidFill>
                  <a:schemeClr val="tx1"/>
                </a:solidFill>
                <a:ea typeface="宋体" panose="02010600030101010101" pitchFamily="2" charset="-122"/>
              </a:rPr>
              <a:t>，再对</a:t>
            </a:r>
            <a:r>
              <a:rPr lang="en-US" altLang="zh-CN" sz="2400" dirty="0">
                <a:solidFill>
                  <a:schemeClr val="tx1"/>
                </a:solidFill>
                <a:ea typeface="宋体" panose="02010600030101010101" pitchFamily="2" charset="-122"/>
              </a:rPr>
              <a:t>s3</a:t>
            </a:r>
            <a:r>
              <a:rPr lang="zh-CN" altLang="en-US" sz="2400" dirty="0">
                <a:solidFill>
                  <a:schemeClr val="tx1"/>
                </a:solidFill>
                <a:ea typeface="宋体" panose="02010600030101010101" pitchFamily="2" charset="-122"/>
              </a:rPr>
              <a:t>进行</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排序</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show()</a:t>
            </a:r>
            <a:r>
              <a:rPr lang="zh-CN" altLang="en-US" sz="2400" dirty="0">
                <a:solidFill>
                  <a:schemeClr val="tx1"/>
                </a:solidFill>
                <a:ea typeface="宋体" panose="02010600030101010101" pitchFamily="2" charset="-122"/>
              </a:rPr>
              <a:t>：输出结果字符串</a:t>
            </a:r>
          </a:p>
        </p:txBody>
      </p:sp>
    </p:spTree>
    <p:extLst>
      <p:ext uri="{BB962C8B-B14F-4D97-AF65-F5344CB8AC3E}">
        <p14:creationId xmlns:p14="http://schemas.microsoft.com/office/powerpoint/2010/main" val="17246865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15364" name="Text Box 6"/>
          <p:cNvSpPr txBox="1">
            <a:spLocks noChangeArrowheads="1"/>
          </p:cNvSpPr>
          <p:nvPr/>
        </p:nvSpPr>
        <p:spPr bwMode="auto">
          <a:xfrm>
            <a:off x="1113932" y="288105"/>
            <a:ext cx="7572867" cy="641714"/>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200" dirty="0">
                <a:solidFill>
                  <a:schemeClr val="tx2"/>
                </a:solidFill>
                <a:effectLst>
                  <a:outerShdw blurRad="38100" dist="38100" dir="2700000" algn="tl">
                    <a:srgbClr val="000000">
                      <a:alpha val="43137"/>
                    </a:srgbClr>
                  </a:outerShdw>
                </a:effectLst>
                <a:latin typeface="宋体" pitchFamily="2" charset="-122"/>
                <a:ea typeface="宋体" pitchFamily="2" charset="-122"/>
              </a:rPr>
              <a:t>实际项目局限举例</a:t>
            </a:r>
          </a:p>
        </p:txBody>
      </p:sp>
      <p:sp>
        <p:nvSpPr>
          <p:cNvPr id="30" name="Rectangle 77"/>
          <p:cNvSpPr>
            <a:spLocks noChangeArrowheads="1"/>
          </p:cNvSpPr>
          <p:nvPr/>
        </p:nvSpPr>
        <p:spPr bwMode="auto">
          <a:xfrm>
            <a:off x="1154100" y="1195900"/>
            <a:ext cx="7586565"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4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企业每个部门有自己的数据：</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人事档案</a:t>
            </a:r>
            <a:r>
              <a:rPr lang="zh-CN" altLang="en-US" sz="2800" dirty="0">
                <a:solidFill>
                  <a:srgbClr val="000000"/>
                </a:solidFill>
                <a:ea typeface="宋体" panose="02010600030101010101" pitchFamily="2" charset="-122"/>
              </a:rPr>
              <a:t>、</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财</a:t>
            </a:r>
            <a:endPar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务报表</a:t>
            </a:r>
            <a:r>
              <a:rPr lang="zh-CN" altLang="en-US" sz="2800" dirty="0">
                <a:solidFill>
                  <a:srgbClr val="000000"/>
                </a:solidFill>
                <a:ea typeface="宋体" panose="02010600030101010101" pitchFamily="2" charset="-122"/>
              </a:rPr>
              <a:t>、</a:t>
            </a: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销售数据</a:t>
            </a:r>
            <a:r>
              <a:rPr lang="zh-CN" altLang="en-US" sz="2800" dirty="0">
                <a:solidFill>
                  <a:srgbClr val="000000"/>
                </a:solidFill>
                <a:ea typeface="宋体" panose="02010600030101010101" pitchFamily="2" charset="-122"/>
              </a:rPr>
              <a:t>。</a:t>
            </a:r>
          </a:p>
        </p:txBody>
      </p:sp>
      <p:grpSp>
        <p:nvGrpSpPr>
          <p:cNvPr id="2" name="组合 54"/>
          <p:cNvGrpSpPr/>
          <p:nvPr/>
        </p:nvGrpSpPr>
        <p:grpSpPr>
          <a:xfrm>
            <a:off x="1145991" y="2889700"/>
            <a:ext cx="6598429" cy="2991392"/>
            <a:chOff x="1145991" y="2889700"/>
            <a:chExt cx="6598429" cy="2991392"/>
          </a:xfrm>
        </p:grpSpPr>
        <p:sp>
          <p:nvSpPr>
            <p:cNvPr id="22" name="Rectangle 77"/>
            <p:cNvSpPr>
              <a:spLocks noChangeArrowheads="1"/>
            </p:cNvSpPr>
            <p:nvPr/>
          </p:nvSpPr>
          <p:spPr bwMode="auto">
            <a:xfrm>
              <a:off x="2382935" y="2889700"/>
              <a:ext cx="5135465" cy="40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000" dirty="0">
                  <a:solidFill>
                    <a:srgbClr val="000000"/>
                  </a:solidFill>
                  <a:ea typeface="宋体" panose="02010600030101010101" pitchFamily="2" charset="-122"/>
                </a:rPr>
                <a:t>结构化程序设计如下访问数据方式：</a:t>
              </a:r>
            </a:p>
          </p:txBody>
        </p:sp>
        <p:grpSp>
          <p:nvGrpSpPr>
            <p:cNvPr id="3" name="组合 37"/>
            <p:cNvGrpSpPr/>
            <p:nvPr/>
          </p:nvGrpSpPr>
          <p:grpSpPr>
            <a:xfrm>
              <a:off x="1145991" y="3668207"/>
              <a:ext cx="6598429" cy="2212885"/>
              <a:chOff x="853891" y="2944307"/>
              <a:chExt cx="6598429" cy="2212885"/>
            </a:xfrm>
          </p:grpSpPr>
          <p:grpSp>
            <p:nvGrpSpPr>
              <p:cNvPr id="4" name="Group 4"/>
              <p:cNvGrpSpPr>
                <a:grpSpLocks/>
              </p:cNvGrpSpPr>
              <p:nvPr/>
            </p:nvGrpSpPr>
            <p:grpSpPr bwMode="auto">
              <a:xfrm>
                <a:off x="853891" y="2944307"/>
                <a:ext cx="6598429" cy="2135485"/>
                <a:chOff x="821" y="812"/>
                <a:chExt cx="4418" cy="2376"/>
              </a:xfrm>
            </p:grpSpPr>
            <p:sp>
              <p:nvSpPr>
                <p:cNvPr id="42" name="Oval 5"/>
                <p:cNvSpPr>
                  <a:spLocks noChangeArrowheads="1"/>
                </p:cNvSpPr>
                <p:nvPr/>
              </p:nvSpPr>
              <p:spPr bwMode="auto">
                <a:xfrm>
                  <a:off x="821"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人事档案</a:t>
                  </a:r>
                  <a:endParaRPr kumimoji="1" lang="zh-Hans" altLang="en-US" sz="2400" dirty="0">
                    <a:latin typeface="Times New Roman" charset="0"/>
                  </a:endParaRPr>
                </a:p>
              </p:txBody>
            </p:sp>
            <p:sp>
              <p:nvSpPr>
                <p:cNvPr id="43" name="Oval 6"/>
                <p:cNvSpPr>
                  <a:spLocks noChangeArrowheads="1"/>
                </p:cNvSpPr>
                <p:nvPr/>
              </p:nvSpPr>
              <p:spPr bwMode="auto">
                <a:xfrm>
                  <a:off x="2409"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财务报表</a:t>
                  </a:r>
                  <a:endParaRPr kumimoji="1" lang="zh-Hans" altLang="en-US" sz="2400" dirty="0">
                    <a:latin typeface="Times New Roman" charset="0"/>
                  </a:endParaRPr>
                </a:p>
              </p:txBody>
            </p:sp>
            <p:sp>
              <p:nvSpPr>
                <p:cNvPr id="44" name="Oval 7"/>
                <p:cNvSpPr>
                  <a:spLocks noChangeArrowheads="1"/>
                </p:cNvSpPr>
                <p:nvPr/>
              </p:nvSpPr>
              <p:spPr bwMode="auto">
                <a:xfrm>
                  <a:off x="3905" y="812"/>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销售数据</a:t>
                  </a:r>
                  <a:endParaRPr kumimoji="1" lang="zh-Hans" altLang="en-US" sz="2400" dirty="0">
                    <a:latin typeface="Times New Roman" charset="0"/>
                  </a:endParaRPr>
                </a:p>
              </p:txBody>
            </p:sp>
            <p:sp>
              <p:nvSpPr>
                <p:cNvPr id="45" name="Rectangle 9"/>
                <p:cNvSpPr>
                  <a:spLocks noChangeArrowheads="1"/>
                </p:cNvSpPr>
                <p:nvPr/>
              </p:nvSpPr>
              <p:spPr bwMode="auto">
                <a:xfrm>
                  <a:off x="2629" y="1852"/>
                  <a:ext cx="956"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财务经理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46" name="Rectangle 10"/>
                <p:cNvSpPr>
                  <a:spLocks noChangeArrowheads="1"/>
                </p:cNvSpPr>
                <p:nvPr/>
              </p:nvSpPr>
              <p:spPr bwMode="auto">
                <a:xfrm>
                  <a:off x="4050" y="1844"/>
                  <a:ext cx="1083"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销售经理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47" name="Line 12"/>
                <p:cNvSpPr>
                  <a:spLocks noChangeShapeType="1"/>
                </p:cNvSpPr>
                <p:nvPr/>
              </p:nvSpPr>
              <p:spPr bwMode="auto">
                <a:xfrm flipH="1" flipV="1">
                  <a:off x="2066" y="1339"/>
                  <a:ext cx="2125" cy="559"/>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48" name="Line 13"/>
                <p:cNvSpPr>
                  <a:spLocks noChangeShapeType="1"/>
                </p:cNvSpPr>
                <p:nvPr/>
              </p:nvSpPr>
              <p:spPr bwMode="auto">
                <a:xfrm flipH="1" flipV="1">
                  <a:off x="3062" y="1434"/>
                  <a:ext cx="0" cy="454"/>
                </a:xfrm>
                <a:prstGeom prst="line">
                  <a:avLst/>
                </a:prstGeom>
                <a:noFill/>
                <a:ln w="317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49" name="Line 14"/>
                <p:cNvSpPr>
                  <a:spLocks noChangeShapeType="1"/>
                </p:cNvSpPr>
                <p:nvPr/>
              </p:nvSpPr>
              <p:spPr bwMode="auto">
                <a:xfrm flipV="1">
                  <a:off x="3337" y="1389"/>
                  <a:ext cx="931" cy="463"/>
                </a:xfrm>
                <a:prstGeom prst="line">
                  <a:avLst/>
                </a:prstGeom>
                <a:noFill/>
                <a:ln w="317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50" name="Line 15"/>
                <p:cNvSpPr>
                  <a:spLocks noChangeShapeType="1"/>
                </p:cNvSpPr>
                <p:nvPr/>
              </p:nvSpPr>
              <p:spPr bwMode="auto">
                <a:xfrm flipH="1" flipV="1">
                  <a:off x="1930" y="1339"/>
                  <a:ext cx="999" cy="513"/>
                </a:xfrm>
                <a:prstGeom prst="line">
                  <a:avLst/>
                </a:prstGeom>
                <a:noFill/>
                <a:ln w="317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51" name="Line 16"/>
                <p:cNvSpPr>
                  <a:spLocks noChangeShapeType="1"/>
                </p:cNvSpPr>
                <p:nvPr/>
              </p:nvSpPr>
              <p:spPr bwMode="auto">
                <a:xfrm flipH="1" flipV="1">
                  <a:off x="3394" y="1434"/>
                  <a:ext cx="1255" cy="408"/>
                </a:xfrm>
                <a:prstGeom prst="line">
                  <a:avLst/>
                </a:prstGeom>
                <a:noFill/>
                <a:ln w="317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52" name="Line 17"/>
                <p:cNvSpPr>
                  <a:spLocks noChangeShapeType="1"/>
                </p:cNvSpPr>
                <p:nvPr/>
              </p:nvSpPr>
              <p:spPr bwMode="auto">
                <a:xfrm flipV="1">
                  <a:off x="4706" y="1434"/>
                  <a:ext cx="9" cy="408"/>
                </a:xfrm>
                <a:prstGeom prst="line">
                  <a:avLst/>
                </a:prstGeom>
                <a:noFill/>
                <a:ln w="317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53" name="Line 18"/>
                <p:cNvSpPr>
                  <a:spLocks noChangeShapeType="1"/>
                </p:cNvSpPr>
                <p:nvPr/>
              </p:nvSpPr>
              <p:spPr bwMode="auto">
                <a:xfrm flipV="1">
                  <a:off x="1618" y="1466"/>
                  <a:ext cx="961" cy="432"/>
                </a:xfrm>
                <a:prstGeom prst="line">
                  <a:avLst/>
                </a:prstGeom>
                <a:noFill/>
                <a:ln w="317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54" name="Line 19"/>
                <p:cNvSpPr>
                  <a:spLocks noChangeShapeType="1"/>
                </p:cNvSpPr>
                <p:nvPr/>
              </p:nvSpPr>
              <p:spPr bwMode="auto">
                <a:xfrm flipV="1">
                  <a:off x="1930" y="1344"/>
                  <a:ext cx="2311" cy="544"/>
                </a:xfrm>
                <a:prstGeom prst="line">
                  <a:avLst/>
                </a:prstGeom>
                <a:noFill/>
                <a:ln w="317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grpSp>
          <p:sp>
            <p:nvSpPr>
              <p:cNvPr id="40" name="Rectangle 9"/>
              <p:cNvSpPr>
                <a:spLocks noChangeArrowheads="1"/>
              </p:cNvSpPr>
              <p:nvPr/>
            </p:nvSpPr>
            <p:spPr bwMode="auto">
              <a:xfrm>
                <a:off x="1285896" y="3956221"/>
                <a:ext cx="1427818" cy="120097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人事经理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41" name="Line 18"/>
              <p:cNvSpPr>
                <a:spLocks noChangeShapeType="1"/>
              </p:cNvSpPr>
              <p:nvPr/>
            </p:nvSpPr>
            <p:spPr bwMode="auto">
              <a:xfrm flipH="1" flipV="1">
                <a:off x="1595825" y="3532105"/>
                <a:ext cx="97432" cy="419727"/>
              </a:xfrm>
              <a:prstGeom prst="line">
                <a:avLst/>
              </a:prstGeom>
              <a:noFill/>
              <a:ln w="317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itchFamily="2" charset="-122"/>
                <a:ea typeface="宋体" pitchFamily="2" charset="-122"/>
              </a:rPr>
              <a:t>（二）</a:t>
            </a:r>
          </a:p>
        </p:txBody>
      </p:sp>
    </p:spTree>
    <p:extLst>
      <p:ext uri="{BB962C8B-B14F-4D97-AF65-F5344CB8AC3E}">
        <p14:creationId xmlns:p14="http://schemas.microsoft.com/office/powerpoint/2010/main" val="44159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拷贝构造函数</a:t>
            </a:r>
            <a:r>
              <a:rPr lang="zh-CN" altLang="en-US" sz="2800" dirty="0">
                <a:solidFill>
                  <a:srgbClr val="000000"/>
                </a:solidFill>
                <a:ea typeface="宋体" panose="02010600030101010101" pitchFamily="2" charset="-122"/>
              </a:rPr>
              <a:t>（</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复制构造函数</a:t>
            </a:r>
            <a:r>
              <a:rPr lang="zh-CN" altLang="en-US" sz="2800" dirty="0">
                <a:solidFill>
                  <a:srgbClr val="000000"/>
                </a:solidFill>
                <a:ea typeface="宋体" panose="02010600030101010101" pitchFamily="2" charset="-122"/>
              </a:rPr>
              <a:t>），是类的一个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公有成员函数</a:t>
            </a:r>
            <a:r>
              <a:rPr lang="zh-CN" altLang="en-US" sz="2800" dirty="0">
                <a:solidFill>
                  <a:srgbClr val="000000"/>
                </a:solidFill>
                <a:ea typeface="宋体" panose="02010600030101010101" pitchFamily="2" charset="-122"/>
              </a:rPr>
              <a:t>。</a:t>
            </a:r>
          </a:p>
        </p:txBody>
      </p:sp>
      <p:sp>
        <p:nvSpPr>
          <p:cNvPr id="10"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拷贝构造函数</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Rectangle 77"/>
          <p:cNvSpPr>
            <a:spLocks noChangeArrowheads="1"/>
          </p:cNvSpPr>
          <p:nvPr/>
        </p:nvSpPr>
        <p:spPr bwMode="auto">
          <a:xfrm>
            <a:off x="1114020" y="2746177"/>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它的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与类名相同</a:t>
            </a:r>
            <a:r>
              <a:rPr lang="zh-CN" altLang="en-US" sz="2800" dirty="0">
                <a:solidFill>
                  <a:srgbClr val="000000"/>
                </a:solidFill>
                <a:ea typeface="宋体" panose="02010600030101010101" pitchFamily="2" charset="-122"/>
              </a:rPr>
              <a:t>，但它</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只有一个参数</a:t>
            </a:r>
            <a:r>
              <a:rPr lang="zh-CN" altLang="en-US" sz="2800" dirty="0">
                <a:solidFill>
                  <a:srgbClr val="000000"/>
                </a:solidFill>
                <a:ea typeface="宋体" panose="02010600030101010101" pitchFamily="2" charset="-122"/>
              </a:rPr>
              <a:t>，即</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同类的一个对象的引用</a:t>
            </a:r>
            <a:r>
              <a:rPr lang="zh-CN" altLang="en-US" sz="2800" dirty="0">
                <a:solidFill>
                  <a:srgbClr val="000000"/>
                </a:solidFill>
                <a:ea typeface="宋体" panose="02010600030101010101" pitchFamily="2" charset="-122"/>
              </a:rPr>
              <a:t>，其声明为：</a:t>
            </a:r>
          </a:p>
        </p:txBody>
      </p:sp>
      <p:sp>
        <p:nvSpPr>
          <p:cNvPr id="11" name="AutoShape 52"/>
          <p:cNvSpPr>
            <a:spLocks noChangeArrowheads="1"/>
          </p:cNvSpPr>
          <p:nvPr/>
        </p:nvSpPr>
        <p:spPr bwMode="gray">
          <a:xfrm>
            <a:off x="1643116" y="3879768"/>
            <a:ext cx="5335450" cy="668481"/>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X</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X&amp;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 );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或</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X</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const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X&amp;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 ); </a:t>
            </a:r>
            <a:endPar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4" name="Rectangle 6"/>
          <p:cNvSpPr>
            <a:spLocks noChangeArrowheads="1"/>
          </p:cNvSpPr>
          <p:nvPr/>
        </p:nvSpPr>
        <p:spPr bwMode="auto">
          <a:xfrm>
            <a:off x="1548000" y="4716000"/>
            <a:ext cx="6598473" cy="120032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Cylinder</a:t>
            </a:r>
            <a:r>
              <a:rPr lang="en-US" altLang="zh-CN" sz="2400" dirty="0">
                <a:effectLst>
                  <a:outerShdw blurRad="38100" dist="38100" dir="2700000" algn="tl">
                    <a:srgbClr val="000000">
                      <a:alpha val="43137"/>
                    </a:srgbClr>
                  </a:outerShdw>
                </a:effectLst>
              </a:rPr>
              <a:t>();			       </a:t>
            </a:r>
            <a:r>
              <a:rPr lang="en-US" altLang="zh-CN" sz="2400" dirty="0"/>
              <a:t>//</a:t>
            </a:r>
            <a:r>
              <a:rPr lang="zh-CN" altLang="en-US" sz="2400" dirty="0"/>
              <a:t>无参构造函数</a:t>
            </a:r>
          </a:p>
          <a:p>
            <a:pPr eaLnBrk="1" hangingPunct="1">
              <a:buNone/>
            </a:pPr>
            <a:r>
              <a:rPr lang="en-US" altLang="zh-CN" sz="2400" dirty="0">
                <a:solidFill>
                  <a:srgbClr val="C00000"/>
                </a:solidFill>
                <a:effectLst>
                  <a:outerShdw blurRad="38100" dist="38100" dir="2700000" algn="tl">
                    <a:srgbClr val="000000">
                      <a:alpha val="43137"/>
                    </a:srgbClr>
                  </a:outerShdw>
                </a:effectLst>
              </a:rPr>
              <a:t>Cylinder</a:t>
            </a:r>
            <a:r>
              <a:rPr lang="en-US" altLang="zh-CN" sz="2400" dirty="0">
                <a:effectLst>
                  <a:outerShdw blurRad="38100" dist="38100" dir="2700000" algn="tl">
                    <a:srgbClr val="000000">
                      <a:alpha val="43137"/>
                    </a:srgbClr>
                  </a:outerShdw>
                </a:effectLst>
              </a:rPr>
              <a:t>(</a:t>
            </a:r>
            <a:r>
              <a:rPr lang="en-US" altLang="zh-CN" sz="2400" dirty="0">
                <a:solidFill>
                  <a:srgbClr val="0070C0"/>
                </a:solidFill>
                <a:effectLst>
                  <a:outerShdw blurRad="38100" dist="38100" dir="2700000" algn="tl">
                    <a:srgbClr val="000000">
                      <a:alpha val="43137"/>
                    </a:srgbClr>
                  </a:outerShdw>
                </a:effectLst>
              </a:rPr>
              <a:t>double r, double h</a:t>
            </a:r>
            <a:r>
              <a:rPr lang="en-US" altLang="zh-CN" sz="2400" dirty="0">
                <a:effectLst>
                  <a:outerShdw blurRad="38100" dist="38100" dir="2700000" algn="tl">
                    <a:srgbClr val="000000">
                      <a:alpha val="43137"/>
                    </a:srgbClr>
                  </a:outerShdw>
                </a:effectLst>
              </a:rPr>
              <a:t>);</a:t>
            </a:r>
            <a:r>
              <a:rPr lang="en-US" altLang="zh-CN" sz="2400" dirty="0">
                <a:solidFill>
                  <a:srgbClr val="C00000"/>
                </a:solidFill>
              </a:rPr>
              <a:t>  </a:t>
            </a:r>
            <a:r>
              <a:rPr lang="en-US" altLang="zh-CN" sz="2400" dirty="0"/>
              <a:t>//</a:t>
            </a:r>
            <a:r>
              <a:rPr lang="zh-CN" altLang="en-US" sz="2400" dirty="0"/>
              <a:t>有参构造函数</a:t>
            </a:r>
          </a:p>
          <a:p>
            <a:pPr eaLnBrk="1" hangingPunct="1">
              <a:buNone/>
            </a:pPr>
            <a:r>
              <a:rPr lang="en-US" altLang="zh-CN" sz="2400" dirty="0">
                <a:solidFill>
                  <a:srgbClr val="C00000"/>
                </a:solidFill>
                <a:effectLst>
                  <a:outerShdw blurRad="38100" dist="38100" dir="2700000" algn="tl">
                    <a:srgbClr val="000000">
                      <a:alpha val="43137"/>
                    </a:srgbClr>
                  </a:outerShdw>
                </a:effectLst>
              </a:rPr>
              <a:t>Cylinder</a:t>
            </a:r>
            <a:r>
              <a:rPr lang="en-US" altLang="zh-CN" sz="2400" dirty="0">
                <a:effectLst>
                  <a:outerShdw blurRad="38100" dist="38100" dir="2700000" algn="tl">
                    <a:srgbClr val="000000">
                      <a:alpha val="43137"/>
                    </a:srgbClr>
                  </a:outerShdw>
                </a:effectLst>
              </a:rPr>
              <a:t>(</a:t>
            </a:r>
            <a:r>
              <a:rPr lang="en-US" altLang="zh-CN" sz="2400" dirty="0">
                <a:solidFill>
                  <a:srgbClr val="0070C0"/>
                </a:solidFill>
                <a:effectLst>
                  <a:outerShdw blurRad="38100" dist="38100" dir="2700000" algn="tl">
                    <a:srgbClr val="000000">
                      <a:alpha val="43137"/>
                    </a:srgbClr>
                  </a:outerShdw>
                </a:effectLst>
              </a:rPr>
              <a:t>Cylinder&amp;  </a:t>
            </a:r>
            <a:r>
              <a:rPr lang="en-US" altLang="zh-CN" sz="2400" dirty="0" err="1">
                <a:solidFill>
                  <a:srgbClr val="0070C0"/>
                </a:solidFill>
                <a:effectLst>
                  <a:outerShdw blurRad="38100" dist="38100" dir="2700000" algn="tl">
                    <a:srgbClr val="000000">
                      <a:alpha val="43137"/>
                    </a:srgbClr>
                  </a:outerShdw>
                </a:effectLst>
              </a:rPr>
              <a:t>r_c</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a:t>
            </a:r>
            <a:r>
              <a:rPr lang="zh-CN" altLang="en-US" sz="2400" dirty="0">
                <a:solidFill>
                  <a:srgbClr val="C00000"/>
                </a:solidFill>
                <a:effectLst>
                  <a:outerShdw blurRad="38100" dist="38100" dir="2700000" algn="tl">
                    <a:srgbClr val="000000">
                      <a:alpha val="43137"/>
                    </a:srgbClr>
                  </a:outerShdw>
                </a:effectLst>
              </a:rPr>
              <a:t>      </a:t>
            </a:r>
            <a:r>
              <a:rPr lang="en-US" altLang="zh-CN" sz="2400" dirty="0"/>
              <a:t>//</a:t>
            </a:r>
            <a:r>
              <a:rPr lang="zh-CN" altLang="en-US" sz="2400" dirty="0"/>
              <a:t>拷贝构造函数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1"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28700" y="1073900"/>
            <a:ext cx="7400679"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创建对象</a:t>
            </a:r>
            <a:r>
              <a:rPr lang="zh-CN" altLang="en-US" sz="2800" dirty="0">
                <a:solidFill>
                  <a:srgbClr val="000000"/>
                </a:solidFill>
                <a:ea typeface="宋体" panose="02010600030101010101" pitchFamily="2" charset="-122"/>
              </a:rPr>
              <a:t>时，当</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使用一个已知的对象</a:t>
            </a:r>
            <a:r>
              <a:rPr lang="zh-CN" altLang="en-US" sz="2800" dirty="0">
                <a:solidFill>
                  <a:srgbClr val="000000"/>
                </a:solidFill>
                <a:ea typeface="宋体" panose="02010600030101010101" pitchFamily="2" charset="-122"/>
              </a:rPr>
              <a:t>来</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初始化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另一个对象</a:t>
            </a:r>
            <a:r>
              <a:rPr lang="en-US" altLang="zh-CN" sz="2800" dirty="0">
                <a:solidFill>
                  <a:srgbClr val="000000"/>
                </a:solidFill>
                <a:ea typeface="宋体" panose="02010600030101010101" pitchFamily="2" charset="-122"/>
              </a:rPr>
              <a:t>(</a:t>
            </a:r>
            <a:r>
              <a:rPr lang="zh-CN" altLang="en-US" sz="2800" dirty="0">
                <a:solidFill>
                  <a:srgbClr val="000000"/>
                </a:solidFill>
                <a:ea typeface="宋体" panose="02010600030101010101" pitchFamily="2" charset="-122"/>
              </a:rPr>
              <a:t>复制对象</a:t>
            </a:r>
            <a:r>
              <a:rPr lang="en-US" altLang="zh-CN" sz="2800" dirty="0">
                <a:solidFill>
                  <a:srgbClr val="000000"/>
                </a:solidFill>
                <a:ea typeface="宋体" panose="02010600030101010101" pitchFamily="2" charset="-122"/>
              </a:rPr>
              <a:t>)</a:t>
            </a:r>
            <a:r>
              <a:rPr lang="zh-CN" altLang="en-US" sz="2800" dirty="0">
                <a:solidFill>
                  <a:srgbClr val="000000"/>
                </a:solidFill>
                <a:ea typeface="宋体" panose="02010600030101010101" pitchFamily="2" charset="-122"/>
              </a:rPr>
              <a:t>时，系统会自动隐式地调用拷贝构造函数。</a:t>
            </a:r>
          </a:p>
          <a:p>
            <a:pPr>
              <a:lnSpc>
                <a:spcPct val="110000"/>
              </a:lnSpc>
              <a:spcBef>
                <a:spcPct val="0"/>
              </a:spcBef>
              <a:buSzTx/>
              <a:buFont typeface="Wingdings" pitchFamily="2" charset="2"/>
              <a:buChar char="p"/>
            </a:pPr>
            <a:endParaRPr lang="zh-CN" altLang="en-US" sz="2800" dirty="0">
              <a:solidFill>
                <a:srgbClr val="000000"/>
              </a:solidFill>
              <a:ea typeface="宋体" panose="02010600030101010101" pitchFamily="2" charset="-122"/>
            </a:endParaRPr>
          </a:p>
        </p:txBody>
      </p:sp>
      <p:sp>
        <p:nvSpPr>
          <p:cNvPr id="18" name="Text Box 26"/>
          <p:cNvSpPr txBox="1">
            <a:spLocks noChangeArrowheads="1"/>
          </p:cNvSpPr>
          <p:nvPr/>
        </p:nvSpPr>
        <p:spPr bwMode="auto">
          <a:xfrm>
            <a:off x="6978566" y="62330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31"/>
          <p:cNvSpPr>
            <a:spLocks noChangeArrowheads="1"/>
          </p:cNvSpPr>
          <p:nvPr/>
        </p:nvSpPr>
        <p:spPr bwMode="auto">
          <a:xfrm>
            <a:off x="1430976" y="2842490"/>
            <a:ext cx="6946900" cy="830997"/>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Cylinder </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cylinder1</a:t>
            </a:r>
            <a:r>
              <a:rPr lang="en-US" altLang="zh-CN" sz="2400" spc="-5" dirty="0">
                <a:effectLst>
                  <a:outerShdw blurRad="38100" dist="38100" dir="2700000" algn="tl">
                    <a:srgbClr val="000000">
                      <a:alpha val="43137"/>
                    </a:srgbClr>
                  </a:outerShdw>
                </a:effectLst>
                <a:latin typeface="Times New Roman"/>
                <a:cs typeface="Times New Roman"/>
              </a:rPr>
              <a:t>(1,2);</a:t>
            </a:r>
            <a:r>
              <a:rPr lang="en-US" altLang="zh-CN" sz="2400" spc="-5" dirty="0">
                <a:latin typeface="Times New Roman"/>
                <a:cs typeface="Times New Roman"/>
              </a:rPr>
              <a:t>	      //</a:t>
            </a:r>
            <a:r>
              <a:rPr lang="zh-CN" altLang="en-US" sz="2400" spc="-5" dirty="0">
                <a:latin typeface="Times New Roman"/>
                <a:cs typeface="Times New Roman"/>
              </a:rPr>
              <a:t>调用有参构造函数</a:t>
            </a:r>
          </a:p>
          <a:p>
            <a:pPr marL="12700">
              <a:lnSpc>
                <a:spcPct val="100000"/>
              </a:lnSpc>
              <a:spcBef>
                <a:spcPts val="5"/>
              </a:spcBef>
              <a:tabLst>
                <a:tab pos="2104390" algn="l"/>
              </a:tabLst>
            </a:pP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Cylinder </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cylinder2</a:t>
            </a:r>
            <a:r>
              <a:rPr lang="en-US" altLang="zh-CN" sz="2400" spc="-5" dirty="0">
                <a:effectLst>
                  <a:outerShdw blurRad="38100" dist="38100" dir="2700000" algn="tl">
                    <a:srgbClr val="000000">
                      <a:alpha val="43137"/>
                    </a:srgbClr>
                  </a:outerShdw>
                </a:effectLst>
                <a:latin typeface="Times New Roman"/>
                <a:cs typeface="Times New Roman"/>
              </a:rPr>
              <a:t>(</a:t>
            </a: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cylinder1</a:t>
            </a:r>
            <a:r>
              <a:rPr lang="en-US" altLang="zh-CN" sz="2400" spc="-5" dirty="0">
                <a:effectLst>
                  <a:outerShdw blurRad="38100" dist="38100" dir="2700000" algn="tl">
                    <a:srgbClr val="000000">
                      <a:alpha val="43137"/>
                    </a:srgbClr>
                  </a:outerShdw>
                </a:effectLst>
                <a:latin typeface="Times New Roman"/>
                <a:cs typeface="Times New Roman"/>
              </a:rPr>
              <a:t>);  </a:t>
            </a:r>
            <a:r>
              <a:rPr lang="en-US" altLang="zh-CN" sz="2400" spc="-5" dirty="0">
                <a:latin typeface="Times New Roman"/>
                <a:cs typeface="Times New Roman"/>
              </a:rPr>
              <a:t>//</a:t>
            </a:r>
            <a:r>
              <a:rPr lang="zh-CN" altLang="en-US" sz="2400" spc="-5" dirty="0">
                <a:latin typeface="Times New Roman"/>
                <a:cs typeface="Times New Roman"/>
              </a:rPr>
              <a:t>调用拷贝构造函数</a:t>
            </a:r>
          </a:p>
        </p:txBody>
      </p:sp>
      <p:grpSp>
        <p:nvGrpSpPr>
          <p:cNvPr id="71" name="组合 70"/>
          <p:cNvGrpSpPr/>
          <p:nvPr/>
        </p:nvGrpSpPr>
        <p:grpSpPr>
          <a:xfrm>
            <a:off x="1428565" y="4058143"/>
            <a:ext cx="4541720" cy="2340001"/>
            <a:chOff x="1428565" y="4058143"/>
            <a:chExt cx="4541720" cy="2340001"/>
          </a:xfrm>
        </p:grpSpPr>
        <p:grpSp>
          <p:nvGrpSpPr>
            <p:cNvPr id="48" name="组合 13"/>
            <p:cNvGrpSpPr>
              <a:grpSpLocks/>
            </p:cNvGrpSpPr>
            <p:nvPr/>
          </p:nvGrpSpPr>
          <p:grpSpPr bwMode="auto">
            <a:xfrm>
              <a:off x="1428565" y="4058144"/>
              <a:ext cx="1836000" cy="2340000"/>
              <a:chOff x="1500166" y="3786190"/>
              <a:chExt cx="2143140" cy="2643206"/>
            </a:xfrm>
          </p:grpSpPr>
          <p:sp>
            <p:nvSpPr>
              <p:cNvPr id="49" name="圆角矩形 48"/>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50" name="圆角矩形 49"/>
              <p:cNvSpPr/>
              <p:nvPr/>
            </p:nvSpPr>
            <p:spPr>
              <a:xfrm>
                <a:off x="1643042" y="4000504"/>
                <a:ext cx="1857388" cy="228601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51" name="直接连接符 50"/>
              <p:cNvCxnSpPr/>
              <p:nvPr/>
            </p:nvCxnSpPr>
            <p:spPr>
              <a:xfrm>
                <a:off x="1643042" y="4643446"/>
                <a:ext cx="1857388" cy="1588"/>
              </a:xfrm>
              <a:prstGeom prst="line">
                <a:avLst/>
              </a:prstGeom>
              <a:noFill/>
              <a:ln w="9525" cap="flat" cmpd="sng" algn="ctr">
                <a:solidFill>
                  <a:srgbClr val="4C3A1C"/>
                </a:solidFill>
                <a:prstDash val="solid"/>
              </a:ln>
              <a:effectLst/>
            </p:spPr>
          </p:cxnSp>
          <p:sp>
            <p:nvSpPr>
              <p:cNvPr id="52" name="TextBox 8"/>
              <p:cNvSpPr txBox="1">
                <a:spLocks noChangeArrowheads="1"/>
              </p:cNvSpPr>
              <p:nvPr/>
            </p:nvSpPr>
            <p:spPr bwMode="auto">
              <a:xfrm>
                <a:off x="2071670" y="4143380"/>
                <a:ext cx="110799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4C3A1C"/>
                    </a:solidFill>
                    <a:effectLst/>
                    <a:uLnTx/>
                    <a:uFillTx/>
                  </a:rPr>
                  <a:t>cylinder1</a:t>
                </a:r>
                <a:endParaRPr kumimoji="0" lang="zh-CN" altLang="en-US" sz="1800" b="0" i="0" u="none" strike="noStrike" kern="0" cap="none" spc="0" normalizeH="0" baseline="0" noProof="0">
                  <a:ln>
                    <a:noFill/>
                  </a:ln>
                  <a:solidFill>
                    <a:srgbClr val="4C3A1C"/>
                  </a:solidFill>
                  <a:effectLst/>
                  <a:uLnTx/>
                  <a:uFillTx/>
                </a:endParaRPr>
              </a:p>
            </p:txBody>
          </p:sp>
          <p:cxnSp>
            <p:nvCxnSpPr>
              <p:cNvPr id="53" name="直接连接符 52"/>
              <p:cNvCxnSpPr/>
              <p:nvPr/>
            </p:nvCxnSpPr>
            <p:spPr>
              <a:xfrm>
                <a:off x="1643042" y="5643578"/>
                <a:ext cx="1857388" cy="1588"/>
              </a:xfrm>
              <a:prstGeom prst="line">
                <a:avLst/>
              </a:prstGeom>
              <a:noFill/>
              <a:ln w="9525" cap="flat" cmpd="sng" algn="ctr">
                <a:solidFill>
                  <a:srgbClr val="4C3A1C">
                    <a:shade val="95000"/>
                    <a:satMod val="105000"/>
                  </a:srgbClr>
                </a:solidFill>
                <a:prstDash val="solid"/>
              </a:ln>
              <a:effectLst/>
            </p:spPr>
          </p:cxnSp>
          <p:sp>
            <p:nvSpPr>
              <p:cNvPr id="54" name="TextBox 11"/>
              <p:cNvSpPr txBox="1">
                <a:spLocks noChangeArrowheads="1"/>
              </p:cNvSpPr>
              <p:nvPr/>
            </p:nvSpPr>
            <p:spPr bwMode="auto">
              <a:xfrm>
                <a:off x="2031058" y="4817767"/>
                <a:ext cx="1247080" cy="72557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radius=1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height=2</a:t>
                </a:r>
                <a:endParaRPr kumimoji="0" lang="zh-CN" altLang="en-US" sz="1800" b="0" i="0" u="none" strike="noStrike" kern="0" cap="none" spc="0" normalizeH="0" baseline="0" noProof="0" dirty="0">
                  <a:ln>
                    <a:noFill/>
                  </a:ln>
                  <a:solidFill>
                    <a:srgbClr val="4C3A1C"/>
                  </a:solidFill>
                  <a:effectLst/>
                  <a:uLnTx/>
                  <a:uFillTx/>
                </a:endParaRPr>
              </a:p>
            </p:txBody>
          </p:sp>
          <p:sp>
            <p:nvSpPr>
              <p:cNvPr id="55" name="TextBox 12"/>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grpSp>
          <p:nvGrpSpPr>
            <p:cNvPr id="56" name="组合 14"/>
            <p:cNvGrpSpPr>
              <a:grpSpLocks/>
            </p:cNvGrpSpPr>
            <p:nvPr/>
          </p:nvGrpSpPr>
          <p:grpSpPr bwMode="auto">
            <a:xfrm>
              <a:off x="4134285" y="4058143"/>
              <a:ext cx="1836000" cy="2340000"/>
              <a:chOff x="1500166" y="3786190"/>
              <a:chExt cx="2143140" cy="2643206"/>
            </a:xfrm>
          </p:grpSpPr>
          <p:sp>
            <p:nvSpPr>
              <p:cNvPr id="57" name="圆角矩形 56"/>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58" name="圆角矩形 57"/>
              <p:cNvSpPr/>
              <p:nvPr/>
            </p:nvSpPr>
            <p:spPr>
              <a:xfrm>
                <a:off x="1643042" y="4000504"/>
                <a:ext cx="1857388" cy="228601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59" name="直接连接符 58"/>
              <p:cNvCxnSpPr/>
              <p:nvPr/>
            </p:nvCxnSpPr>
            <p:spPr>
              <a:xfrm>
                <a:off x="1643042" y="4643446"/>
                <a:ext cx="1857388" cy="1588"/>
              </a:xfrm>
              <a:prstGeom prst="line">
                <a:avLst/>
              </a:prstGeom>
              <a:noFill/>
              <a:ln w="9525" cap="flat" cmpd="sng" algn="ctr">
                <a:solidFill>
                  <a:srgbClr val="4C3A1C"/>
                </a:solidFill>
                <a:prstDash val="solid"/>
              </a:ln>
              <a:effectLst/>
            </p:spPr>
          </p:cxnSp>
          <p:sp>
            <p:nvSpPr>
              <p:cNvPr id="60" name="TextBox 18"/>
              <p:cNvSpPr txBox="1">
                <a:spLocks noChangeArrowheads="1"/>
              </p:cNvSpPr>
              <p:nvPr/>
            </p:nvSpPr>
            <p:spPr bwMode="auto">
              <a:xfrm>
                <a:off x="2071670" y="4143380"/>
                <a:ext cx="110799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cylinder2</a:t>
                </a:r>
                <a:endParaRPr kumimoji="0" lang="zh-CN" altLang="en-US" sz="1800" b="0" i="0" u="none" strike="noStrike" kern="0" cap="none" spc="0" normalizeH="0" baseline="0" noProof="0" dirty="0">
                  <a:ln>
                    <a:noFill/>
                  </a:ln>
                  <a:solidFill>
                    <a:srgbClr val="4C3A1C"/>
                  </a:solidFill>
                  <a:effectLst/>
                  <a:uLnTx/>
                  <a:uFillTx/>
                </a:endParaRPr>
              </a:p>
            </p:txBody>
          </p:sp>
          <p:cxnSp>
            <p:nvCxnSpPr>
              <p:cNvPr id="61" name="直接连接符 60"/>
              <p:cNvCxnSpPr/>
              <p:nvPr/>
            </p:nvCxnSpPr>
            <p:spPr>
              <a:xfrm>
                <a:off x="1643042" y="5643578"/>
                <a:ext cx="1857388" cy="1588"/>
              </a:xfrm>
              <a:prstGeom prst="line">
                <a:avLst/>
              </a:prstGeom>
              <a:noFill/>
              <a:ln w="9525" cap="flat" cmpd="sng" algn="ctr">
                <a:solidFill>
                  <a:srgbClr val="4C3A1C">
                    <a:shade val="95000"/>
                    <a:satMod val="105000"/>
                  </a:srgbClr>
                </a:solidFill>
                <a:prstDash val="solid"/>
              </a:ln>
              <a:effectLst/>
            </p:spPr>
          </p:cxnSp>
          <p:sp>
            <p:nvSpPr>
              <p:cNvPr id="62" name="TextBox 20"/>
              <p:cNvSpPr txBox="1">
                <a:spLocks noChangeArrowheads="1"/>
              </p:cNvSpPr>
              <p:nvPr/>
            </p:nvSpPr>
            <p:spPr bwMode="auto">
              <a:xfrm>
                <a:off x="2059936" y="4804104"/>
                <a:ext cx="813043" cy="646331"/>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radius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height</a:t>
                </a:r>
                <a:endParaRPr kumimoji="0" lang="zh-CN" altLang="en-US" sz="1800" b="0" i="0" u="none" strike="noStrike" kern="0" cap="none" spc="0" normalizeH="0" baseline="0" noProof="0" dirty="0">
                  <a:ln>
                    <a:noFill/>
                  </a:ln>
                  <a:solidFill>
                    <a:srgbClr val="4C3A1C"/>
                  </a:solidFill>
                  <a:effectLst/>
                  <a:uLnTx/>
                  <a:uFillTx/>
                </a:endParaRPr>
              </a:p>
            </p:txBody>
          </p:sp>
          <p:sp>
            <p:nvSpPr>
              <p:cNvPr id="63" name="TextBox 21"/>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cxnSp>
          <p:nvCxnSpPr>
            <p:cNvPr id="65" name="直接箭头连接符 64"/>
            <p:cNvCxnSpPr/>
            <p:nvPr/>
          </p:nvCxnSpPr>
          <p:spPr>
            <a:xfrm flipV="1">
              <a:off x="3012250" y="5415148"/>
              <a:ext cx="1464747" cy="24617"/>
            </a:xfrm>
            <a:prstGeom prst="straightConnector1">
              <a:avLst/>
            </a:prstGeom>
            <a:noFill/>
            <a:ln w="9525" cap="flat" cmpd="sng" algn="ctr">
              <a:solidFill>
                <a:srgbClr val="FF3300">
                  <a:shade val="95000"/>
                  <a:satMod val="105000"/>
                </a:srgbClr>
              </a:solidFill>
              <a:prstDash val="solid"/>
              <a:tailEnd type="arrow"/>
            </a:ln>
            <a:effectLst/>
          </p:spPr>
        </p:cxnSp>
        <p:cxnSp>
          <p:nvCxnSpPr>
            <p:cNvPr id="69" name="直接箭头连接符 68"/>
            <p:cNvCxnSpPr/>
            <p:nvPr/>
          </p:nvCxnSpPr>
          <p:spPr>
            <a:xfrm flipV="1">
              <a:off x="3022146" y="5151912"/>
              <a:ext cx="1464747" cy="24617"/>
            </a:xfrm>
            <a:prstGeom prst="straightConnector1">
              <a:avLst/>
            </a:prstGeom>
            <a:noFill/>
            <a:ln w="9525" cap="flat" cmpd="sng" algn="ctr">
              <a:solidFill>
                <a:srgbClr val="FF3300">
                  <a:shade val="95000"/>
                  <a:satMod val="105000"/>
                </a:srgbClr>
              </a:solidFill>
              <a:prstDash val="solid"/>
              <a:tailEnd type="arrow"/>
            </a:ln>
            <a:effectLst/>
          </p:spPr>
        </p:cxnSp>
      </p:grpSp>
      <p:sp>
        <p:nvSpPr>
          <p:cNvPr id="70" name="Text Box 36"/>
          <p:cNvSpPr txBox="1">
            <a:spLocks noChangeArrowheads="1"/>
          </p:cNvSpPr>
          <p:nvPr/>
        </p:nvSpPr>
        <p:spPr bwMode="auto">
          <a:xfrm>
            <a:off x="6463315" y="4025589"/>
            <a:ext cx="2086919" cy="2677656"/>
          </a:xfrm>
          <a:prstGeom prst="rect">
            <a:avLst/>
          </a:prstGeom>
          <a:solidFill>
            <a:srgbClr val="33CCCC"/>
          </a:solidFill>
          <a:ln w="9525">
            <a:noFill/>
            <a:miter lim="800000"/>
            <a:headEnd/>
            <a:tailEnd/>
          </a:ln>
        </p:spPr>
        <p:txBody>
          <a:bodyPr wrap="square">
            <a:spAutoFit/>
          </a:bodyPr>
          <a:lstStyle/>
          <a:p>
            <a:pPr eaLnBrk="1" hangingPunct="1"/>
            <a:r>
              <a:rPr lang="zh-CN" altLang="en-US" sz="2400" dirty="0">
                <a:latin typeface="宋体" panose="02010600030101010101" pitchFamily="2" charset="-122"/>
                <a:ea typeface="宋体" panose="02010600030101010101" pitchFamily="2" charset="-122"/>
              </a:rPr>
              <a:t>拷贝构造函数：将作为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实参的对象</a:t>
            </a:r>
            <a:r>
              <a:rPr lang="zh-CN" altLang="en-US" sz="24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的每个数据成员</a:t>
            </a:r>
            <a:r>
              <a:rPr lang="zh-CN" altLang="en-US" sz="2400" dirty="0">
                <a:latin typeface="宋体" panose="02010600030101010101" pitchFamily="2" charset="-122"/>
                <a:ea typeface="宋体" panose="02010600030101010101" pitchFamily="2" charset="-122"/>
              </a:rPr>
              <a:t>，复制给</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新声明的对象</a:t>
            </a:r>
            <a:r>
              <a:rPr lang="zh-CN" altLang="en-US" sz="24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的相应数据成员</a:t>
            </a:r>
            <a:r>
              <a:rPr lang="zh-CN" altLang="en-US" sz="2400" dirty="0">
                <a:latin typeface="宋体" panose="02010600030101010101" pitchFamily="2" charset="-122"/>
                <a:ea typeface="宋体" panose="02010600030101010101" pitchFamily="2" charset="-122"/>
              </a:rPr>
              <a:t>。</a:t>
            </a:r>
          </a:p>
        </p:txBody>
      </p:sp>
      <p:sp>
        <p:nvSpPr>
          <p:cNvPr id="72" name="TextBox 11"/>
          <p:cNvSpPr txBox="1">
            <a:spLocks noChangeArrowheads="1"/>
          </p:cNvSpPr>
          <p:nvPr/>
        </p:nvSpPr>
        <p:spPr bwMode="auto">
          <a:xfrm>
            <a:off x="5328000" y="4969408"/>
            <a:ext cx="44755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rPr>
              <a:t>=1</a:t>
            </a:r>
          </a:p>
        </p:txBody>
      </p:sp>
      <p:sp>
        <p:nvSpPr>
          <p:cNvPr id="73" name="TextBox 11"/>
          <p:cNvSpPr txBox="1">
            <a:spLocks noChangeArrowheads="1"/>
          </p:cNvSpPr>
          <p:nvPr/>
        </p:nvSpPr>
        <p:spPr bwMode="auto">
          <a:xfrm>
            <a:off x="5311382" y="5220000"/>
            <a:ext cx="44755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rPr>
              <a:t>=2</a:t>
            </a:r>
            <a:endParaRPr kumimoji="0" lang="zh-CN" altLang="en-US" sz="180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endParaRPr>
          </a:p>
        </p:txBody>
      </p:sp>
      <p:sp>
        <p:nvSpPr>
          <p:cNvPr id="74" name="矩形 73"/>
          <p:cNvSpPr/>
          <p:nvPr/>
        </p:nvSpPr>
        <p:spPr>
          <a:xfrm>
            <a:off x="1048175" y="312152"/>
            <a:ext cx="3892412" cy="584775"/>
          </a:xfrm>
          <a:prstGeom prst="rect">
            <a:avLst/>
          </a:prstGeom>
        </p:spPr>
        <p:txBody>
          <a:bodyPr wrap="none">
            <a:spAutoFit/>
          </a:bodyPr>
          <a:lstStyle/>
          <a:p>
            <a:r>
              <a:rPr lang="zh-CN" altLang="en-US" sz="3200" dirty="0">
                <a:solidFill>
                  <a:srgbClr val="002060"/>
                </a:solidFill>
                <a:ea typeface="宋体" charset="-122"/>
              </a:rPr>
              <a:t>拷贝构造函数的调用</a:t>
            </a:r>
            <a:endParaRPr lang="en-US" altLang="zh-CN" sz="3200" dirty="0">
              <a:solidFill>
                <a:srgbClr val="00206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ox(out)">
                                      <p:cBhvr>
                                        <p:cTn id="27" dur="500"/>
                                        <p:tgtEl>
                                          <p:spTgt spid="70"/>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70" grpId="0" animBg="1" autoUpdateAnimBg="0"/>
      <p:bldP spid="72" grpId="0"/>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3935854"/>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程序如果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没有定义拷贝构造函数</a:t>
            </a:r>
            <a:r>
              <a:rPr lang="zh-CN" altLang="en-US" sz="2800" dirty="0">
                <a:solidFill>
                  <a:srgbClr val="000000"/>
                </a:solidFill>
                <a:ea typeface="宋体" panose="02010600030101010101" pitchFamily="2" charset="-122"/>
              </a:rPr>
              <a:t>，那么编译器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生成</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缺省的拷贝构造函数</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grpSp>
        <p:nvGrpSpPr>
          <p:cNvPr id="7" name="Group 79"/>
          <p:cNvGrpSpPr>
            <a:grpSpLocks/>
          </p:cNvGrpSpPr>
          <p:nvPr/>
        </p:nvGrpSpPr>
        <p:grpSpPr bwMode="auto">
          <a:xfrm>
            <a:off x="1161162" y="1151625"/>
            <a:ext cx="5375275" cy="695325"/>
            <a:chOff x="624" y="670"/>
            <a:chExt cx="3386" cy="547"/>
          </a:xfrm>
        </p:grpSpPr>
        <p:sp>
          <p:nvSpPr>
            <p:cNvPr id="9"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0"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4" name="Text Box 78"/>
          <p:cNvSpPr txBox="1">
            <a:spLocks noChangeArrowheads="1"/>
          </p:cNvSpPr>
          <p:nvPr/>
        </p:nvSpPr>
        <p:spPr bwMode="gray">
          <a:xfrm>
            <a:off x="1080000" y="2122129"/>
            <a:ext cx="7742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不允许</a:t>
            </a:r>
            <a:r>
              <a:rPr lang="zh-CN" altLang="en-US" dirty="0">
                <a:solidFill>
                  <a:schemeClr val="tx1"/>
                </a:solidFill>
                <a:ea typeface="宋体" panose="02010600030101010101" pitchFamily="2" charset="-122"/>
              </a:rPr>
              <a:t>有形如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X( X  r)</a:t>
            </a:r>
            <a:r>
              <a:rPr lang="zh-CN" altLang="en-US" dirty="0">
                <a:solidFill>
                  <a:schemeClr val="tx1"/>
                </a:solidFill>
                <a:ea typeface="宋体" panose="02010600030101010101" pitchFamily="2" charset="-122"/>
              </a:rPr>
              <a:t>的拷贝构造函数</a:t>
            </a:r>
          </a:p>
        </p:txBody>
      </p:sp>
      <p:sp>
        <p:nvSpPr>
          <p:cNvPr id="15" name="Text Box 78"/>
          <p:cNvSpPr txBox="1">
            <a:spLocks noChangeArrowheads="1"/>
          </p:cNvSpPr>
          <p:nvPr/>
        </p:nvSpPr>
        <p:spPr bwMode="gray">
          <a:xfrm>
            <a:off x="1080000" y="2853632"/>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即使</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缺省的构造函数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不存在</a:t>
            </a:r>
            <a:r>
              <a:rPr lang="zh-CN" altLang="en-US" dirty="0">
                <a:solidFill>
                  <a:schemeClr val="tx1"/>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缺省的拷贝构造函数</a:t>
            </a:r>
            <a:r>
              <a:rPr lang="zh-CN" altLang="en-US" dirty="0">
                <a:solidFill>
                  <a:schemeClr val="tx1"/>
                </a:solidFill>
                <a:ea typeface="宋体" panose="02010600030101010101" pitchFamily="2" charset="-122"/>
              </a:rPr>
              <a:t>仍然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存在</a:t>
            </a:r>
            <a:r>
              <a:rPr lang="zh-CN" altLang="en-US"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28700" y="10739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自己的拷贝构造函数</a:t>
            </a:r>
            <a:r>
              <a:rPr lang="zh-CN" altLang="en-US" sz="2800" dirty="0">
                <a:solidFill>
                  <a:srgbClr val="000000"/>
                </a:solidFill>
                <a:ea typeface="宋体" panose="02010600030101010101" pitchFamily="2" charset="-122"/>
              </a:rPr>
              <a:t>，则</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缺省的拷贝构造函数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不存在</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31"/>
          <p:cNvSpPr>
            <a:spLocks noChangeArrowheads="1"/>
          </p:cNvSpPr>
          <p:nvPr/>
        </p:nvSpPr>
        <p:spPr bwMode="auto">
          <a:xfrm>
            <a:off x="1574306" y="5419271"/>
            <a:ext cx="6946900" cy="1200329"/>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en-US" altLang="zh-CN" sz="2400" spc="-5" dirty="0">
                <a:latin typeface="Times New Roman"/>
                <a:cs typeface="Times New Roman"/>
              </a:rPr>
              <a:t>Cylinder c1</a:t>
            </a:r>
            <a:r>
              <a:rPr lang="en-US" altLang="zh-CN" sz="2400" dirty="0">
                <a:latin typeface="Times New Roman"/>
                <a:cs typeface="Times New Roman"/>
              </a:rPr>
              <a:t>;	</a:t>
            </a:r>
            <a:r>
              <a:rPr lang="en-US" altLang="zh-CN" sz="2400" spc="-5" dirty="0">
                <a:latin typeface="Times New Roman"/>
                <a:cs typeface="Times New Roman"/>
              </a:rPr>
              <a:t>/</a:t>
            </a:r>
            <a:r>
              <a:rPr lang="en-US" altLang="zh-CN" sz="2400" spc="-15" dirty="0">
                <a:latin typeface="Times New Roman"/>
                <a:cs typeface="Times New Roman"/>
              </a:rPr>
              <a:t>/</a:t>
            </a:r>
            <a:r>
              <a:rPr lang="zh-CN" altLang="en-US" sz="2400" spc="-5" dirty="0">
                <a:latin typeface="黑体"/>
                <a:cs typeface="黑体"/>
              </a:rPr>
              <a:t>调用缺省构造函数</a:t>
            </a:r>
            <a:endParaRPr lang="zh-CN" altLang="en-US" sz="2400" dirty="0">
              <a:latin typeface="黑体"/>
              <a:cs typeface="黑体"/>
            </a:endParaRPr>
          </a:p>
          <a:p>
            <a:pPr marL="12700">
              <a:lnSpc>
                <a:spcPct val="100000"/>
              </a:lnSpc>
            </a:pPr>
            <a:r>
              <a:rPr lang="en-US" altLang="zh-CN" sz="2400" spc="-5" dirty="0">
                <a:latin typeface="Times New Roman"/>
                <a:cs typeface="Times New Roman"/>
              </a:rPr>
              <a:t>Cylinder c2(c1);/</a:t>
            </a:r>
            <a:r>
              <a:rPr lang="en-US" altLang="zh-CN" sz="2400" spc="-15" dirty="0">
                <a:latin typeface="Times New Roman"/>
                <a:cs typeface="Times New Roman"/>
              </a:rPr>
              <a:t>/</a:t>
            </a:r>
            <a:r>
              <a:rPr lang="zh-CN" altLang="en-US" sz="2400" spc="-5" dirty="0">
                <a:latin typeface="黑体"/>
                <a:cs typeface="黑体"/>
              </a:rPr>
              <a:t>调用自己定义的拷贝构造函数，</a:t>
            </a:r>
            <a:endParaRPr lang="zh-CN" altLang="en-US" sz="2400" dirty="0">
              <a:latin typeface="黑体"/>
              <a:cs typeface="黑体"/>
            </a:endParaRPr>
          </a:p>
          <a:p>
            <a:pPr marL="12700">
              <a:lnSpc>
                <a:spcPct val="100000"/>
              </a:lnSpc>
              <a:spcBef>
                <a:spcPts val="5"/>
              </a:spcBef>
            </a:pPr>
            <a:r>
              <a:rPr lang="en-US" altLang="zh-CN" sz="2400" spc="-5" dirty="0">
                <a:latin typeface="Times New Roman"/>
                <a:cs typeface="Times New Roman"/>
              </a:rPr>
              <a:t>//</a:t>
            </a:r>
            <a:r>
              <a:rPr lang="zh-CN" altLang="en-US" sz="2400" dirty="0">
                <a:latin typeface="黑体"/>
                <a:cs typeface="黑体"/>
              </a:rPr>
              <a:t>输出</a:t>
            </a:r>
            <a:r>
              <a:rPr lang="zh-CN" altLang="en-US" sz="2400" spc="-700" dirty="0">
                <a:latin typeface="黑体"/>
                <a:cs typeface="黑体"/>
              </a:rPr>
              <a:t> </a:t>
            </a:r>
            <a:r>
              <a:rPr lang="en-US" altLang="zh-CN" sz="2400" spc="-5" dirty="0">
                <a:latin typeface="Times New Roman"/>
                <a:cs typeface="Times New Roman"/>
              </a:rPr>
              <a:t>Cop</a:t>
            </a:r>
            <a:r>
              <a:rPr lang="en-US" altLang="zh-CN" sz="2400" dirty="0">
                <a:latin typeface="Times New Roman"/>
                <a:cs typeface="Times New Roman"/>
              </a:rPr>
              <a:t>y</a:t>
            </a:r>
            <a:r>
              <a:rPr lang="en-US" altLang="zh-CN" sz="2400" spc="-5" dirty="0">
                <a:latin typeface="Times New Roman"/>
                <a:cs typeface="Times New Roman"/>
              </a:rPr>
              <a:t> Constructo</a:t>
            </a:r>
            <a:r>
              <a:rPr lang="en-US" altLang="zh-CN" sz="2400" dirty="0">
                <a:latin typeface="Times New Roman"/>
                <a:cs typeface="Times New Roman"/>
              </a:rPr>
              <a:t>r</a:t>
            </a:r>
            <a:r>
              <a:rPr lang="en-US" altLang="zh-CN" sz="2400" spc="-5" dirty="0">
                <a:latin typeface="Times New Roman"/>
                <a:cs typeface="Times New Roman"/>
              </a:rPr>
              <a:t> called</a:t>
            </a:r>
            <a:endParaRPr lang="en-US" altLang="zh-CN" sz="2400" dirty="0">
              <a:latin typeface="Times New Roman"/>
              <a:cs typeface="Times New Roman"/>
            </a:endParaRPr>
          </a:p>
        </p:txBody>
      </p:sp>
      <p:sp>
        <p:nvSpPr>
          <p:cNvPr id="13" name="Rectangle 31"/>
          <p:cNvSpPr>
            <a:spLocks noChangeArrowheads="1"/>
          </p:cNvSpPr>
          <p:nvPr/>
        </p:nvSpPr>
        <p:spPr bwMode="auto">
          <a:xfrm>
            <a:off x="1557482" y="2206501"/>
            <a:ext cx="6426199" cy="2923877"/>
          </a:xfrm>
          <a:prstGeom prst="rect">
            <a:avLst/>
          </a:prstGeom>
          <a:solidFill>
            <a:srgbClr val="E1FFF7"/>
          </a:solidFill>
          <a:ln w="38100">
            <a:solidFill>
              <a:srgbClr val="008000"/>
            </a:solidFill>
            <a:miter lim="800000"/>
            <a:headEnd/>
            <a:tailEnd/>
          </a:ln>
        </p:spPr>
        <p:txBody>
          <a:bodyPr wrap="square">
            <a:spAutoFit/>
          </a:bodyPr>
          <a:lstStyle/>
          <a:p>
            <a:pPr marL="12700">
              <a:lnSpc>
                <a:spcPts val="3190"/>
              </a:lnSpc>
            </a:pPr>
            <a:r>
              <a:rPr lang="en-US" altLang="zh-CN" sz="2400" spc="-5" dirty="0">
                <a:latin typeface="Times New Roman"/>
                <a:cs typeface="Times New Roman"/>
              </a:rPr>
              <a:t>clas</a:t>
            </a:r>
            <a:r>
              <a:rPr lang="en-US" altLang="zh-CN" sz="2400" dirty="0">
                <a:latin typeface="Times New Roman"/>
                <a:cs typeface="Times New Roman"/>
              </a:rPr>
              <a:t>s</a:t>
            </a:r>
            <a:r>
              <a:rPr lang="en-US" altLang="zh-CN" sz="2400" spc="-10" dirty="0">
                <a:latin typeface="Times New Roman"/>
                <a:cs typeface="Times New Roman"/>
              </a:rPr>
              <a:t> </a:t>
            </a:r>
            <a:r>
              <a:rPr lang="en-US" altLang="zh-CN" sz="2400" spc="-5" dirty="0">
                <a:latin typeface="Times New Roman"/>
                <a:cs typeface="Times New Roman"/>
              </a:rPr>
              <a:t>Cylinder</a:t>
            </a:r>
            <a:r>
              <a:rPr lang="en-US" altLang="zh-CN" sz="2400" dirty="0">
                <a:latin typeface="Times New Roman"/>
                <a:cs typeface="Times New Roman"/>
              </a:rPr>
              <a:t>{</a:t>
            </a:r>
          </a:p>
          <a:p>
            <a:pPr marL="12700">
              <a:lnSpc>
                <a:spcPts val="3190"/>
              </a:lnSpc>
            </a:pPr>
            <a:r>
              <a:rPr lang="en-US" altLang="zh-CN" sz="2400" spc="-5" dirty="0">
                <a:latin typeface="Times New Roman"/>
                <a:cs typeface="Times New Roman"/>
              </a:rPr>
              <a:t>      privat</a:t>
            </a:r>
            <a:r>
              <a:rPr lang="en-US" altLang="zh-CN" sz="2400" dirty="0">
                <a:latin typeface="Times New Roman"/>
                <a:cs typeface="Times New Roman"/>
              </a:rPr>
              <a:t>e</a:t>
            </a:r>
            <a:r>
              <a:rPr lang="en-US" altLang="zh-CN" sz="2400" spc="-10" dirty="0">
                <a:latin typeface="Times New Roman"/>
                <a:cs typeface="Times New Roman"/>
              </a:rPr>
              <a:t> </a:t>
            </a:r>
            <a:r>
              <a:rPr lang="en-US" altLang="zh-CN" sz="2400" dirty="0">
                <a:latin typeface="Times New Roman"/>
                <a:cs typeface="Times New Roman"/>
              </a:rPr>
              <a:t>: </a:t>
            </a:r>
            <a:r>
              <a:rPr lang="en-US" altLang="zh-CN" sz="2400" spc="-5" dirty="0">
                <a:latin typeface="Times New Roman"/>
                <a:cs typeface="Times New Roman"/>
              </a:rPr>
              <a:t>doubl</a:t>
            </a:r>
            <a:r>
              <a:rPr lang="en-US" altLang="zh-CN" sz="2400" dirty="0">
                <a:latin typeface="Times New Roman"/>
                <a:cs typeface="Times New Roman"/>
              </a:rPr>
              <a:t>e</a:t>
            </a:r>
            <a:r>
              <a:rPr lang="en-US" altLang="zh-CN" sz="2400" spc="-5" dirty="0">
                <a:latin typeface="Times New Roman"/>
                <a:cs typeface="Times New Roman"/>
              </a:rPr>
              <a:t> </a:t>
            </a:r>
            <a:r>
              <a:rPr lang="en-US" altLang="zh-CN" sz="2400" spc="-5" dirty="0" err="1">
                <a:latin typeface="Times New Roman"/>
                <a:cs typeface="Times New Roman"/>
              </a:rPr>
              <a:t>radius,height</a:t>
            </a:r>
            <a:r>
              <a:rPr lang="en-US" altLang="zh-CN" sz="2400" spc="-5" dirty="0">
                <a:latin typeface="Times New Roman"/>
                <a:cs typeface="Times New Roman"/>
              </a:rPr>
              <a:t>; </a:t>
            </a:r>
          </a:p>
          <a:p>
            <a:pPr marL="12700">
              <a:lnSpc>
                <a:spcPts val="3190"/>
              </a:lnSpc>
            </a:pPr>
            <a:r>
              <a:rPr lang="en-US" altLang="zh-CN" sz="2400" spc="-5" dirty="0">
                <a:latin typeface="Times New Roman"/>
                <a:cs typeface="Times New Roman"/>
              </a:rPr>
              <a:t>      </a:t>
            </a:r>
            <a:r>
              <a:rPr lang="en-US" altLang="zh-CN" sz="2400" spc="-5" dirty="0">
                <a:effectLst>
                  <a:outerShdw blurRad="38100" dist="38100" dir="2700000" algn="tl">
                    <a:srgbClr val="000000">
                      <a:alpha val="43137"/>
                    </a:srgbClr>
                  </a:outerShdw>
                </a:effectLst>
                <a:latin typeface="Times New Roman"/>
                <a:cs typeface="Times New Roman"/>
              </a:rPr>
              <a:t>public: </a:t>
            </a: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Cylinder</a:t>
            </a:r>
            <a:r>
              <a:rPr lang="en-US" altLang="zh-CN" sz="2400" dirty="0">
                <a:solidFill>
                  <a:srgbClr val="C00000"/>
                </a:solidFill>
                <a:effectLst>
                  <a:outerShdw blurRad="38100" dist="38100" dir="2700000" algn="tl">
                    <a:srgbClr val="000000">
                      <a:alpha val="43137"/>
                    </a:srgbClr>
                  </a:outerShdw>
                </a:effectLst>
                <a:latin typeface="Times New Roman"/>
                <a:cs typeface="Times New Roman"/>
              </a:rPr>
              <a:t>(</a:t>
            </a: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 Cylinder </a:t>
            </a:r>
            <a:r>
              <a:rPr lang="en-US" altLang="zh-CN" sz="2400" dirty="0">
                <a:solidFill>
                  <a:srgbClr val="C00000"/>
                </a:solidFill>
                <a:effectLst>
                  <a:outerShdw blurRad="38100" dist="38100" dir="2700000" algn="tl">
                    <a:srgbClr val="000000">
                      <a:alpha val="43137"/>
                    </a:srgbClr>
                  </a:outerShdw>
                </a:effectLst>
                <a:latin typeface="Times New Roman"/>
                <a:cs typeface="Times New Roman"/>
              </a:rPr>
              <a:t>&amp;</a:t>
            </a: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 </a:t>
            </a:r>
            <a:r>
              <a:rPr lang="en-US" altLang="zh-CN" sz="2400" dirty="0">
                <a:solidFill>
                  <a:srgbClr val="C00000"/>
                </a:solidFill>
                <a:effectLst>
                  <a:outerShdw blurRad="38100" dist="38100" dir="2700000" algn="tl">
                    <a:srgbClr val="000000">
                      <a:alpha val="43137"/>
                    </a:srgbClr>
                  </a:outerShdw>
                </a:effectLst>
                <a:latin typeface="Times New Roman"/>
                <a:cs typeface="Times New Roman"/>
              </a:rPr>
              <a:t>c</a:t>
            </a:r>
            <a:r>
              <a:rPr lang="en-US" altLang="zh-CN" sz="2400" spc="-5" dirty="0">
                <a:solidFill>
                  <a:srgbClr val="C00000"/>
                </a:solidFill>
                <a:effectLst>
                  <a:outerShdw blurRad="38100" dist="38100" dir="2700000" algn="tl">
                    <a:srgbClr val="000000">
                      <a:alpha val="43137"/>
                    </a:srgbClr>
                  </a:outerShdw>
                </a:effectLst>
                <a:latin typeface="Times New Roman"/>
                <a:cs typeface="Times New Roman"/>
              </a:rPr>
              <a:t> </a:t>
            </a:r>
            <a:r>
              <a:rPr lang="en-US" altLang="zh-CN" sz="2400" dirty="0">
                <a:solidFill>
                  <a:srgbClr val="C00000"/>
                </a:solidFill>
                <a:effectLst>
                  <a:outerShdw blurRad="38100" dist="38100" dir="2700000" algn="tl">
                    <a:srgbClr val="000000">
                      <a:alpha val="43137"/>
                    </a:srgbClr>
                  </a:outerShdw>
                </a:effectLst>
                <a:latin typeface="Times New Roman"/>
                <a:cs typeface="Times New Roman"/>
              </a:rPr>
              <a:t>)</a:t>
            </a:r>
            <a:r>
              <a:rPr lang="en-US" altLang="zh-CN" sz="2400" spc="-5" dirty="0">
                <a:effectLst>
                  <a:outerShdw blurRad="38100" dist="38100" dir="2700000" algn="tl">
                    <a:srgbClr val="000000">
                      <a:alpha val="43137"/>
                    </a:srgbClr>
                  </a:outerShdw>
                </a:effectLst>
                <a:latin typeface="Times New Roman"/>
                <a:cs typeface="Times New Roman"/>
              </a:rPr>
              <a:t> </a:t>
            </a:r>
            <a:r>
              <a:rPr lang="en-US" altLang="zh-CN" sz="2400" dirty="0">
                <a:effectLst>
                  <a:outerShdw blurRad="38100" dist="38100" dir="2700000" algn="tl">
                    <a:srgbClr val="000000">
                      <a:alpha val="43137"/>
                    </a:srgbClr>
                  </a:outerShdw>
                </a:effectLst>
                <a:latin typeface="Times New Roman"/>
                <a:cs typeface="Times New Roman"/>
              </a:rPr>
              <a:t>{ </a:t>
            </a:r>
          </a:p>
          <a:p>
            <a:pPr marL="12700">
              <a:lnSpc>
                <a:spcPts val="3190"/>
              </a:lnSpc>
            </a:pP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radius</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a:t>
            </a:r>
            <a:r>
              <a:rPr lang="en-US" altLang="zh-CN" sz="2400" spc="-10" dirty="0">
                <a:solidFill>
                  <a:srgbClr val="0070C0"/>
                </a:solidFill>
                <a:effectLst>
                  <a:outerShdw blurRad="38100" dist="38100" dir="2700000" algn="tl">
                    <a:srgbClr val="000000">
                      <a:alpha val="43137"/>
                    </a:srgbClr>
                  </a:outerShdw>
                </a:effectLst>
                <a:latin typeface="Times New Roman"/>
                <a:cs typeface="Times New Roman"/>
              </a:rPr>
              <a:t> </a:t>
            </a:r>
            <a:r>
              <a:rPr lang="en-US" altLang="zh-CN" sz="2400" spc="-5" dirty="0" err="1">
                <a:solidFill>
                  <a:srgbClr val="0070C0"/>
                </a:solidFill>
                <a:effectLst>
                  <a:outerShdw blurRad="38100" dist="38100" dir="2700000" algn="tl">
                    <a:srgbClr val="000000">
                      <a:alpha val="43137"/>
                    </a:srgbClr>
                  </a:outerShdw>
                </a:effectLst>
                <a:latin typeface="Times New Roman"/>
                <a:cs typeface="Times New Roman"/>
              </a:rPr>
              <a:t>c.getRadius</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 </a:t>
            </a:r>
          </a:p>
          <a:p>
            <a:pPr marL="12700">
              <a:lnSpc>
                <a:spcPts val="3190"/>
              </a:lnSpc>
            </a:pP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height </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a:t>
            </a:r>
            <a:r>
              <a:rPr lang="en-US" altLang="zh-CN" sz="2400" spc="-10" dirty="0">
                <a:solidFill>
                  <a:srgbClr val="0070C0"/>
                </a:solidFill>
                <a:effectLst>
                  <a:outerShdw blurRad="38100" dist="38100" dir="2700000" algn="tl">
                    <a:srgbClr val="000000">
                      <a:alpha val="43137"/>
                    </a:srgbClr>
                  </a:outerShdw>
                </a:effectLst>
                <a:latin typeface="Times New Roman"/>
                <a:cs typeface="Times New Roman"/>
              </a:rPr>
              <a:t> </a:t>
            </a:r>
            <a:r>
              <a:rPr lang="en-US" altLang="zh-CN" sz="2400" spc="-5" dirty="0" err="1">
                <a:solidFill>
                  <a:srgbClr val="0070C0"/>
                </a:solidFill>
                <a:effectLst>
                  <a:outerShdw blurRad="38100" dist="38100" dir="2700000" algn="tl">
                    <a:srgbClr val="000000">
                      <a:alpha val="43137"/>
                    </a:srgbClr>
                  </a:outerShdw>
                </a:effectLst>
                <a:latin typeface="Times New Roman"/>
                <a:cs typeface="Times New Roman"/>
              </a:rPr>
              <a:t>c.getHeight</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 </a:t>
            </a:r>
          </a:p>
          <a:p>
            <a:pPr marL="12700">
              <a:lnSpc>
                <a:spcPts val="3190"/>
              </a:lnSpc>
            </a:pP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a:t>
            </a:r>
            <a:r>
              <a:rPr lang="en-US" altLang="zh-CN" sz="2400" spc="-5" dirty="0" err="1">
                <a:solidFill>
                  <a:srgbClr val="0070C0"/>
                </a:solidFill>
                <a:effectLst>
                  <a:outerShdw blurRad="38100" dist="38100" dir="2700000" algn="tl">
                    <a:srgbClr val="000000">
                      <a:alpha val="43137"/>
                    </a:srgbClr>
                  </a:outerShdw>
                </a:effectLst>
                <a:latin typeface="Times New Roman"/>
                <a:cs typeface="Times New Roman"/>
              </a:rPr>
              <a:t>cou</a:t>
            </a:r>
            <a:r>
              <a:rPr lang="en-US" altLang="zh-CN" sz="2400" dirty="0" err="1">
                <a:solidFill>
                  <a:srgbClr val="0070C0"/>
                </a:solidFill>
                <a:effectLst>
                  <a:outerShdw blurRad="38100" dist="38100" dir="2700000" algn="tl">
                    <a:srgbClr val="000000">
                      <a:alpha val="43137"/>
                    </a:srgbClr>
                  </a:outerShdw>
                </a:effectLst>
                <a:latin typeface="Times New Roman"/>
                <a:cs typeface="Times New Roman"/>
              </a:rPr>
              <a:t>t</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&lt;</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&lt;</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“Cop</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y</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Constructo</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r</a:t>
            </a:r>
            <a:r>
              <a:rPr lang="en-US" altLang="zh-CN" sz="2400" spc="-5" dirty="0">
                <a:solidFill>
                  <a:srgbClr val="0070C0"/>
                </a:solidFill>
                <a:effectLst>
                  <a:outerShdw blurRad="38100" dist="38100" dir="2700000" algn="tl">
                    <a:srgbClr val="000000">
                      <a:alpha val="43137"/>
                    </a:srgbClr>
                  </a:outerShdw>
                </a:effectLst>
                <a:latin typeface="Times New Roman"/>
                <a:cs typeface="Times New Roman"/>
              </a:rPr>
              <a:t> called”;</a:t>
            </a:r>
            <a:r>
              <a:rPr lang="en-US" altLang="zh-CN" sz="2400" dirty="0">
                <a:solidFill>
                  <a:srgbClr val="0070C0"/>
                </a:solidFill>
                <a:effectLst>
                  <a:outerShdw blurRad="38100" dist="38100" dir="2700000" algn="tl">
                    <a:srgbClr val="000000">
                      <a:alpha val="43137"/>
                    </a:srgbClr>
                  </a:outerShdw>
                </a:effectLst>
                <a:latin typeface="Times New Roman"/>
                <a:cs typeface="Times New Roman"/>
              </a:rPr>
              <a:t> </a:t>
            </a:r>
            <a:r>
              <a:rPr lang="en-US" altLang="zh-CN" sz="2400" dirty="0">
                <a:effectLst>
                  <a:outerShdw blurRad="38100" dist="38100" dir="2700000" algn="tl">
                    <a:srgbClr val="000000">
                      <a:alpha val="43137"/>
                    </a:srgbClr>
                  </a:outerShdw>
                </a:effectLst>
                <a:latin typeface="Times New Roman"/>
                <a:cs typeface="Times New Roman"/>
              </a:rPr>
              <a:t>}</a:t>
            </a:r>
          </a:p>
          <a:p>
            <a:pPr marL="12700">
              <a:lnSpc>
                <a:spcPct val="100000"/>
              </a:lnSpc>
            </a:pPr>
            <a:r>
              <a:rPr lang="en-US" altLang="zh-CN" sz="2400" dirty="0">
                <a:latin typeface="Times New Roman"/>
                <a:cs typeface="Times New Roman"/>
              </a:rPr>
              <a:t>};</a:t>
            </a:r>
            <a:endParaRPr lang="zh-CN" altLang="en-US" sz="2400" dirty="0">
              <a:latin typeface="黑体"/>
              <a:cs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073900"/>
            <a:ext cx="7386732"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浅拷贝</a:t>
            </a:r>
            <a:r>
              <a:rPr lang="zh-CN" altLang="en-US" sz="2800" dirty="0">
                <a:solidFill>
                  <a:srgbClr val="000000"/>
                </a:solidFill>
                <a:ea typeface="宋体" panose="02010600030101010101" pitchFamily="2" charset="-122"/>
              </a:rPr>
              <a:t>：简单地</a:t>
            </a:r>
            <a:r>
              <a:rPr lang="zh-CN" altLang="en-US" sz="2800" dirty="0">
                <a:solidFill>
                  <a:schemeClr val="tx1"/>
                </a:solidFill>
                <a:ea typeface="宋体" panose="02010600030101010101" pitchFamily="2" charset="-122"/>
              </a:rPr>
              <a:t>将作为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实参的对象的每个数据成员</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复制</a:t>
            </a:r>
            <a:r>
              <a:rPr lang="zh-CN" altLang="en-US" sz="2800" dirty="0">
                <a:solidFill>
                  <a:srgbClr val="000000"/>
                </a:solidFill>
                <a:ea typeface="宋体" panose="02010600030101010101" pitchFamily="2" charset="-122"/>
              </a:rPr>
              <a:t>给</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新声明的对象的相应数据成员</a:t>
            </a:r>
            <a:r>
              <a:rPr lang="zh-CN" altLang="en-US" sz="2800" dirty="0">
                <a:solidFill>
                  <a:srgbClr val="000000"/>
                </a:solidFill>
                <a:ea typeface="宋体" panose="02010600030101010101" pitchFamily="2" charset="-122"/>
              </a:rPr>
              <a:t>。</a:t>
            </a:r>
          </a:p>
        </p:txBody>
      </p:sp>
      <p:sp>
        <p:nvSpPr>
          <p:cNvPr id="74" name="矩形 73"/>
          <p:cNvSpPr/>
          <p:nvPr/>
        </p:nvSpPr>
        <p:spPr>
          <a:xfrm>
            <a:off x="1048175" y="312152"/>
            <a:ext cx="1420582" cy="584775"/>
          </a:xfrm>
          <a:prstGeom prst="rect">
            <a:avLst/>
          </a:prstGeom>
        </p:spPr>
        <p:txBody>
          <a:bodyPr wrap="none">
            <a:spAutoFit/>
          </a:bodyPr>
          <a:lstStyle/>
          <a:p>
            <a:r>
              <a:rPr lang="zh-CN" altLang="en-US" sz="3200" dirty="0">
                <a:solidFill>
                  <a:srgbClr val="002060"/>
                </a:solidFill>
                <a:ea typeface="宋体" charset="-122"/>
              </a:rPr>
              <a:t>浅拷贝</a:t>
            </a:r>
            <a:endParaRPr lang="en-US" altLang="zh-CN" sz="3200" dirty="0">
              <a:solidFill>
                <a:srgbClr val="002060"/>
              </a:solidFill>
              <a:ea typeface="宋体" charset="-122"/>
            </a:endParaRPr>
          </a:p>
        </p:txBody>
      </p:sp>
      <p:sp>
        <p:nvSpPr>
          <p:cNvPr id="28" name="Rectangle 77"/>
          <p:cNvSpPr>
            <a:spLocks noChangeArrowheads="1"/>
          </p:cNvSpPr>
          <p:nvPr/>
        </p:nvSpPr>
        <p:spPr bwMode="auto">
          <a:xfrm>
            <a:off x="1116000" y="2247578"/>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系统提供的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缺省拷贝构造函数</a:t>
            </a:r>
            <a:r>
              <a:rPr lang="zh-CN" altLang="en-US" sz="2800" dirty="0">
                <a:solidFill>
                  <a:srgbClr val="000000"/>
                </a:solidFill>
                <a:ea typeface="宋体" panose="02010600030101010101" pitchFamily="2" charset="-122"/>
              </a:rPr>
              <a:t>就是使用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浅拷贝</a:t>
            </a:r>
            <a:r>
              <a:rPr lang="zh-CN" altLang="en-US" sz="2800" dirty="0">
                <a:solidFill>
                  <a:srgbClr val="000000"/>
                </a:solidFill>
                <a:ea typeface="宋体" panose="02010600030101010101" pitchFamily="2" charset="-122"/>
              </a:rPr>
              <a:t>。</a:t>
            </a:r>
          </a:p>
        </p:txBody>
      </p:sp>
      <p:grpSp>
        <p:nvGrpSpPr>
          <p:cNvPr id="86" name="组合 85"/>
          <p:cNvGrpSpPr/>
          <p:nvPr/>
        </p:nvGrpSpPr>
        <p:grpSpPr>
          <a:xfrm>
            <a:off x="1500188" y="3327462"/>
            <a:ext cx="6000750" cy="3101913"/>
            <a:chOff x="1500188" y="3327462"/>
            <a:chExt cx="6000750" cy="3101913"/>
          </a:xfrm>
        </p:grpSpPr>
        <p:sp>
          <p:nvSpPr>
            <p:cNvPr id="29" name="矩形 28"/>
            <p:cNvSpPr/>
            <p:nvPr/>
          </p:nvSpPr>
          <p:spPr>
            <a:xfrm>
              <a:off x="2774301" y="3327462"/>
              <a:ext cx="3429144" cy="369332"/>
            </a:xfrm>
            <a:prstGeom prst="rect">
              <a:avLst/>
            </a:prstGeom>
          </p:spPr>
          <p:txBody>
            <a:bodyPr wrap="none">
              <a:spAutoFit/>
            </a:bodyPr>
            <a:lstStyle/>
            <a:p>
              <a:pPr>
                <a:buFontTx/>
                <a:buNone/>
              </a:pPr>
              <a:r>
                <a:rPr lang="en-US" altLang="zh-CN" dirty="0">
                  <a:effectLst>
                    <a:outerShdw blurRad="38100" dist="38100" dir="2700000" algn="tl">
                      <a:srgbClr val="000000">
                        <a:alpha val="43137"/>
                      </a:srgbClr>
                    </a:outerShdw>
                  </a:effectLst>
                  <a:ea typeface="宋体" charset="-122"/>
                </a:rPr>
                <a:t>Cylinder cylinder2(cylinder1);</a:t>
              </a:r>
              <a:endParaRPr lang="zh-CN" altLang="en-US" dirty="0">
                <a:effectLst>
                  <a:outerShdw blurRad="38100" dist="38100" dir="2700000" algn="tl">
                    <a:srgbClr val="000000">
                      <a:alpha val="43137"/>
                    </a:srgbClr>
                  </a:outerShdw>
                </a:effectLst>
                <a:latin typeface="楷体" pitchFamily="49" charset="-122"/>
                <a:ea typeface="楷体" pitchFamily="49" charset="-122"/>
              </a:endParaRPr>
            </a:p>
          </p:txBody>
        </p:sp>
        <p:grpSp>
          <p:nvGrpSpPr>
            <p:cNvPr id="48" name="组合 13"/>
            <p:cNvGrpSpPr>
              <a:grpSpLocks/>
            </p:cNvGrpSpPr>
            <p:nvPr/>
          </p:nvGrpSpPr>
          <p:grpSpPr bwMode="auto">
            <a:xfrm>
              <a:off x="1500188" y="3786188"/>
              <a:ext cx="2143125" cy="2643187"/>
              <a:chOff x="1500166" y="3786190"/>
              <a:chExt cx="2143140" cy="2643206"/>
            </a:xfrm>
          </p:grpSpPr>
          <p:sp>
            <p:nvSpPr>
              <p:cNvPr id="56" name="圆角矩形 55"/>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64" name="圆角矩形 63"/>
              <p:cNvSpPr/>
              <p:nvPr/>
            </p:nvSpPr>
            <p:spPr>
              <a:xfrm>
                <a:off x="1643042" y="4000504"/>
                <a:ext cx="1857388" cy="228601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66" name="直接连接符 65"/>
              <p:cNvCxnSpPr/>
              <p:nvPr/>
            </p:nvCxnSpPr>
            <p:spPr>
              <a:xfrm>
                <a:off x="1643042" y="4643446"/>
                <a:ext cx="1857388" cy="1587"/>
              </a:xfrm>
              <a:prstGeom prst="line">
                <a:avLst/>
              </a:prstGeom>
              <a:noFill/>
              <a:ln w="9525" cap="flat" cmpd="sng" algn="ctr">
                <a:solidFill>
                  <a:srgbClr val="4C3A1C"/>
                </a:solidFill>
                <a:prstDash val="solid"/>
              </a:ln>
              <a:effectLst/>
            </p:spPr>
          </p:cxnSp>
          <p:sp>
            <p:nvSpPr>
              <p:cNvPr id="67" name="TextBox 8"/>
              <p:cNvSpPr txBox="1">
                <a:spLocks noChangeArrowheads="1"/>
              </p:cNvSpPr>
              <p:nvPr/>
            </p:nvSpPr>
            <p:spPr bwMode="auto">
              <a:xfrm>
                <a:off x="2071670" y="4143380"/>
                <a:ext cx="110799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4C3A1C"/>
                    </a:solidFill>
                    <a:effectLst/>
                    <a:uLnTx/>
                    <a:uFillTx/>
                  </a:rPr>
                  <a:t>cylinder1</a:t>
                </a:r>
                <a:endParaRPr kumimoji="0" lang="zh-CN" altLang="en-US" sz="1800" b="0" i="0" u="none" strike="noStrike" kern="0" cap="none" spc="0" normalizeH="0" baseline="0" noProof="0">
                  <a:ln>
                    <a:noFill/>
                  </a:ln>
                  <a:solidFill>
                    <a:srgbClr val="4C3A1C"/>
                  </a:solidFill>
                  <a:effectLst/>
                  <a:uLnTx/>
                  <a:uFillTx/>
                </a:endParaRPr>
              </a:p>
            </p:txBody>
          </p:sp>
          <p:cxnSp>
            <p:nvCxnSpPr>
              <p:cNvPr id="68" name="直接连接符 67"/>
              <p:cNvCxnSpPr/>
              <p:nvPr/>
            </p:nvCxnSpPr>
            <p:spPr>
              <a:xfrm>
                <a:off x="1643042" y="5643578"/>
                <a:ext cx="1857388" cy="1587"/>
              </a:xfrm>
              <a:prstGeom prst="line">
                <a:avLst/>
              </a:prstGeom>
              <a:noFill/>
              <a:ln w="9525" cap="flat" cmpd="sng" algn="ctr">
                <a:solidFill>
                  <a:srgbClr val="4C3A1C">
                    <a:shade val="95000"/>
                    <a:satMod val="105000"/>
                  </a:srgbClr>
                </a:solidFill>
                <a:prstDash val="solid"/>
              </a:ln>
              <a:effectLst/>
            </p:spPr>
          </p:cxnSp>
          <p:sp>
            <p:nvSpPr>
              <p:cNvPr id="71" name="TextBox 11"/>
              <p:cNvSpPr txBox="1">
                <a:spLocks noChangeArrowheads="1"/>
              </p:cNvSpPr>
              <p:nvPr/>
            </p:nvSpPr>
            <p:spPr bwMode="auto">
              <a:xfrm>
                <a:off x="1714480" y="4857760"/>
                <a:ext cx="1871025" cy="646331"/>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4C3A1C"/>
                    </a:solidFill>
                    <a:effectLst/>
                    <a:uLnTx/>
                    <a:uFillTx/>
                  </a:rPr>
                  <a:t>double radius=1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4C3A1C"/>
                    </a:solidFill>
                    <a:effectLst/>
                    <a:uLnTx/>
                    <a:uFillTx/>
                  </a:rPr>
                  <a:t>double height=2</a:t>
                </a:r>
                <a:endParaRPr kumimoji="0" lang="zh-CN" altLang="en-US" sz="1800" b="0" i="0" u="none" strike="noStrike" kern="0" cap="none" spc="0" normalizeH="0" baseline="0" noProof="0">
                  <a:ln>
                    <a:noFill/>
                  </a:ln>
                  <a:solidFill>
                    <a:srgbClr val="4C3A1C"/>
                  </a:solidFill>
                  <a:effectLst/>
                  <a:uLnTx/>
                  <a:uFillTx/>
                </a:endParaRPr>
              </a:p>
            </p:txBody>
          </p:sp>
          <p:sp>
            <p:nvSpPr>
              <p:cNvPr id="75" name="TextBox 12"/>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grpSp>
          <p:nvGrpSpPr>
            <p:cNvPr id="76" name="组合 14"/>
            <p:cNvGrpSpPr>
              <a:grpSpLocks/>
            </p:cNvGrpSpPr>
            <p:nvPr/>
          </p:nvGrpSpPr>
          <p:grpSpPr bwMode="auto">
            <a:xfrm>
              <a:off x="5357813" y="3786188"/>
              <a:ext cx="2143125" cy="2643187"/>
              <a:chOff x="1500166" y="3786190"/>
              <a:chExt cx="2143140" cy="2643206"/>
            </a:xfrm>
          </p:grpSpPr>
          <p:sp>
            <p:nvSpPr>
              <p:cNvPr id="77" name="圆角矩形 76"/>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78" name="圆角矩形 77"/>
              <p:cNvSpPr/>
              <p:nvPr/>
            </p:nvSpPr>
            <p:spPr>
              <a:xfrm>
                <a:off x="1643042" y="4000504"/>
                <a:ext cx="1857388" cy="228601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79" name="直接连接符 78"/>
              <p:cNvCxnSpPr/>
              <p:nvPr/>
            </p:nvCxnSpPr>
            <p:spPr>
              <a:xfrm>
                <a:off x="1643042" y="4643446"/>
                <a:ext cx="1857388" cy="1587"/>
              </a:xfrm>
              <a:prstGeom prst="line">
                <a:avLst/>
              </a:prstGeom>
              <a:noFill/>
              <a:ln w="9525" cap="flat" cmpd="sng" algn="ctr">
                <a:solidFill>
                  <a:srgbClr val="4C3A1C"/>
                </a:solidFill>
                <a:prstDash val="solid"/>
              </a:ln>
              <a:effectLst/>
            </p:spPr>
          </p:cxnSp>
          <p:sp>
            <p:nvSpPr>
              <p:cNvPr id="80" name="TextBox 18"/>
              <p:cNvSpPr txBox="1">
                <a:spLocks noChangeArrowheads="1"/>
              </p:cNvSpPr>
              <p:nvPr/>
            </p:nvSpPr>
            <p:spPr bwMode="auto">
              <a:xfrm>
                <a:off x="2071670" y="4143380"/>
                <a:ext cx="1107996"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4C3A1C"/>
                    </a:solidFill>
                    <a:effectLst/>
                    <a:uLnTx/>
                    <a:uFillTx/>
                  </a:rPr>
                  <a:t>cylinder2</a:t>
                </a:r>
                <a:endParaRPr kumimoji="0" lang="zh-CN" altLang="en-US" sz="1800" b="0" i="0" u="none" strike="noStrike" kern="0" cap="none" spc="0" normalizeH="0" baseline="0" noProof="0">
                  <a:ln>
                    <a:noFill/>
                  </a:ln>
                  <a:solidFill>
                    <a:srgbClr val="4C3A1C"/>
                  </a:solidFill>
                  <a:effectLst/>
                  <a:uLnTx/>
                  <a:uFillTx/>
                </a:endParaRPr>
              </a:p>
            </p:txBody>
          </p:sp>
          <p:cxnSp>
            <p:nvCxnSpPr>
              <p:cNvPr id="81" name="直接连接符 80"/>
              <p:cNvCxnSpPr/>
              <p:nvPr/>
            </p:nvCxnSpPr>
            <p:spPr>
              <a:xfrm>
                <a:off x="1643042" y="5643578"/>
                <a:ext cx="1857388" cy="1587"/>
              </a:xfrm>
              <a:prstGeom prst="line">
                <a:avLst/>
              </a:prstGeom>
              <a:noFill/>
              <a:ln w="9525" cap="flat" cmpd="sng" algn="ctr">
                <a:solidFill>
                  <a:srgbClr val="4C3A1C">
                    <a:shade val="95000"/>
                    <a:satMod val="105000"/>
                  </a:srgbClr>
                </a:solidFill>
                <a:prstDash val="solid"/>
              </a:ln>
              <a:effectLst/>
            </p:spPr>
          </p:cxnSp>
          <p:sp>
            <p:nvSpPr>
              <p:cNvPr id="82" name="TextBox 20"/>
              <p:cNvSpPr txBox="1">
                <a:spLocks noChangeArrowheads="1"/>
              </p:cNvSpPr>
              <p:nvPr/>
            </p:nvSpPr>
            <p:spPr bwMode="auto">
              <a:xfrm>
                <a:off x="2143109" y="4857760"/>
                <a:ext cx="1290707" cy="646336"/>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radius=1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height=2</a:t>
                </a:r>
                <a:endParaRPr kumimoji="0" lang="zh-CN" altLang="en-US" sz="1800" b="0" i="0" u="none" strike="noStrike" kern="0" cap="none" spc="0" normalizeH="0" baseline="0" noProof="0" dirty="0">
                  <a:ln>
                    <a:noFill/>
                  </a:ln>
                  <a:solidFill>
                    <a:srgbClr val="4C3A1C"/>
                  </a:solidFill>
                  <a:effectLst/>
                  <a:uLnTx/>
                  <a:uFillTx/>
                </a:endParaRPr>
              </a:p>
            </p:txBody>
          </p:sp>
          <p:sp>
            <p:nvSpPr>
              <p:cNvPr id="83" name="TextBox 21"/>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cxnSp>
          <p:nvCxnSpPr>
            <p:cNvPr id="84" name="直接箭头连接符 83"/>
            <p:cNvCxnSpPr/>
            <p:nvPr/>
          </p:nvCxnSpPr>
          <p:spPr>
            <a:xfrm flipV="1">
              <a:off x="3392631" y="5035138"/>
              <a:ext cx="2580657" cy="12988"/>
            </a:xfrm>
            <a:prstGeom prst="straightConnector1">
              <a:avLst/>
            </a:prstGeom>
            <a:noFill/>
            <a:ln w="9525" cap="flat" cmpd="sng" algn="ctr">
              <a:solidFill>
                <a:srgbClr val="FF3300">
                  <a:shade val="95000"/>
                  <a:satMod val="105000"/>
                </a:srgbClr>
              </a:solidFill>
              <a:prstDash val="solid"/>
              <a:tailEnd type="arrow"/>
            </a:ln>
            <a:effectLst/>
          </p:spPr>
        </p:cxnSp>
        <p:cxnSp>
          <p:nvCxnSpPr>
            <p:cNvPr id="85" name="直接箭头连接符 84"/>
            <p:cNvCxnSpPr/>
            <p:nvPr/>
          </p:nvCxnSpPr>
          <p:spPr>
            <a:xfrm flipV="1">
              <a:off x="3384468" y="5355771"/>
              <a:ext cx="2624446" cy="11877"/>
            </a:xfrm>
            <a:prstGeom prst="straightConnector1">
              <a:avLst/>
            </a:prstGeom>
            <a:noFill/>
            <a:ln w="9525" cap="flat" cmpd="sng" algn="ctr">
              <a:solidFill>
                <a:srgbClr val="FF3300">
                  <a:shade val="95000"/>
                  <a:satMod val="105000"/>
                </a:srgbClr>
              </a:solidFill>
              <a:prstDash val="soli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095039" y="1130256"/>
            <a:ext cx="5958904" cy="45698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    class CPerson</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char</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  *name</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char</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 *addres</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s</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CPerson();</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CPerson(char *n,char *a);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setName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(char* n){};</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setA</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(char* a);</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print();   </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p:txBody>
      </p:sp>
      <p:sp>
        <p:nvSpPr>
          <p:cNvPr id="17" name="矩形 16"/>
          <p:cNvSpPr/>
          <p:nvPr/>
        </p:nvSpPr>
        <p:spPr>
          <a:xfrm>
            <a:off x="1111674" y="413752"/>
            <a:ext cx="6165425" cy="584775"/>
          </a:xfrm>
          <a:prstGeom prst="rect">
            <a:avLst/>
          </a:prstGeom>
        </p:spPr>
        <p:txBody>
          <a:bodyPr wrap="square">
            <a:spAutoFit/>
          </a:bodyPr>
          <a:lstStyle/>
          <a:p>
            <a:r>
              <a:rPr lang="zh-CN" altLang="en-US" sz="3200" dirty="0">
                <a:solidFill>
                  <a:srgbClr val="C00000"/>
                </a:solidFill>
                <a:effectLst>
                  <a:outerShdw blurRad="38100" dist="38100" dir="2700000" algn="tl">
                    <a:srgbClr val="000000">
                      <a:alpha val="43137"/>
                    </a:srgbClr>
                  </a:outerShdw>
                </a:effectLst>
                <a:ea typeface="宋体" charset="-122"/>
              </a:rPr>
              <a:t>问题：</a:t>
            </a:r>
            <a:r>
              <a:rPr lang="zh-CN" altLang="en-US" sz="3200" dirty="0">
                <a:ea typeface="宋体" charset="-122"/>
              </a:rPr>
              <a:t>当浅拷贝遇到指针</a:t>
            </a:r>
            <a:endParaRPr lang="en-US" altLang="zh-CN" sz="3200" dirty="0">
              <a:solidFill>
                <a:srgbClr val="C00000"/>
              </a:solidFill>
              <a:effectLst>
                <a:outerShdw blurRad="38100" dist="38100" dir="2700000" algn="tl">
                  <a:srgbClr val="000000">
                    <a:alpha val="43137"/>
                  </a:srgbClr>
                </a:outerShdw>
              </a:effectLst>
              <a:ea typeface="宋体" charset="-122"/>
            </a:endParaRPr>
          </a:p>
        </p:txBody>
      </p:sp>
      <p:sp>
        <p:nvSpPr>
          <p:cNvPr id="10" name="Rectangle 31"/>
          <p:cNvSpPr>
            <a:spLocks noChangeArrowheads="1"/>
          </p:cNvSpPr>
          <p:nvPr/>
        </p:nvSpPr>
        <p:spPr bwMode="auto">
          <a:xfrm>
            <a:off x="1260599" y="5796000"/>
            <a:ext cx="5793344" cy="913070"/>
          </a:xfrm>
          <a:prstGeom prst="rect">
            <a:avLst/>
          </a:prstGeom>
          <a:solidFill>
            <a:srgbClr val="E1FFF7"/>
          </a:solidFill>
          <a:ln w="38100">
            <a:solidFill>
              <a:srgbClr val="008000"/>
            </a:solidFill>
            <a:miter lim="800000"/>
            <a:headEnd/>
            <a:tailEnd/>
          </a:ln>
        </p:spPr>
        <p:txBody>
          <a:bodyPr wrap="square">
            <a:spAutoFit/>
          </a:bodyPr>
          <a:lstStyle/>
          <a:p>
            <a:pPr marL="12700">
              <a:lnSpc>
                <a:spcPts val="3190"/>
              </a:lnSpc>
            </a:pPr>
            <a:r>
              <a:rPr lang="en-US" altLang="zh-CN" sz="2400" spc="-5" dirty="0">
                <a:latin typeface="Times New Roman"/>
                <a:cs typeface="Times New Roman"/>
              </a:rPr>
              <a:t>CPerson person1(“</a:t>
            </a:r>
            <a:r>
              <a:rPr lang="en-US" altLang="zh-CN" sz="2400" spc="-5" dirty="0" err="1">
                <a:latin typeface="Times New Roman"/>
                <a:cs typeface="Times New Roman"/>
              </a:rPr>
              <a:t>zhangsan</a:t>
            </a:r>
            <a:r>
              <a:rPr lang="en-US" altLang="zh-CN" sz="2400" spc="-5" dirty="0">
                <a:latin typeface="Times New Roman"/>
                <a:cs typeface="Times New Roman"/>
              </a:rPr>
              <a:t>”, “</a:t>
            </a:r>
            <a:r>
              <a:rPr lang="en-US" altLang="zh-CN" sz="2400" spc="-5" dirty="0" err="1">
                <a:latin typeface="Times New Roman"/>
                <a:cs typeface="Times New Roman"/>
              </a:rPr>
              <a:t>shenda</a:t>
            </a:r>
            <a:r>
              <a:rPr lang="en-US" altLang="zh-CN" sz="2400" spc="-5" dirty="0">
                <a:latin typeface="Times New Roman"/>
                <a:cs typeface="Times New Roman"/>
              </a:rPr>
              <a:t>”);</a:t>
            </a:r>
          </a:p>
          <a:p>
            <a:pPr marL="12700">
              <a:lnSpc>
                <a:spcPts val="3190"/>
              </a:lnSpc>
            </a:pPr>
            <a:r>
              <a:rPr lang="en-US" altLang="zh-CN" sz="2400" spc="-5" dirty="0">
                <a:latin typeface="Times New Roman"/>
                <a:cs typeface="Times New Roman"/>
              </a:rPr>
              <a:t>CPerson person2(person1);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073900"/>
            <a:ext cx="7386732"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缺省</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的拷贝构造函数</a:t>
            </a:r>
            <a:endParaRPr lang="zh-CN" altLang="en-US" sz="2800" dirty="0">
              <a:solidFill>
                <a:schemeClr val="tx1"/>
              </a:solidFill>
              <a:ea typeface="宋体" panose="02010600030101010101" pitchFamily="2" charset="-122"/>
            </a:endParaRPr>
          </a:p>
        </p:txBody>
      </p:sp>
      <p:sp>
        <p:nvSpPr>
          <p:cNvPr id="74" name="矩形 73"/>
          <p:cNvSpPr/>
          <p:nvPr/>
        </p:nvSpPr>
        <p:spPr>
          <a:xfrm>
            <a:off x="1048175" y="312152"/>
            <a:ext cx="2244525" cy="584775"/>
          </a:xfrm>
          <a:prstGeom prst="rect">
            <a:avLst/>
          </a:prstGeom>
        </p:spPr>
        <p:txBody>
          <a:bodyPr wrap="none">
            <a:spAutoFit/>
          </a:bodyPr>
          <a:lstStyle/>
          <a:p>
            <a:r>
              <a:rPr lang="zh-CN" altLang="en-US" sz="3200" dirty="0">
                <a:solidFill>
                  <a:srgbClr val="002060"/>
                </a:solidFill>
                <a:ea typeface="宋体" charset="-122"/>
              </a:rPr>
              <a:t>问题解析：</a:t>
            </a:r>
            <a:endParaRPr lang="en-US" altLang="zh-CN" sz="3200" dirty="0">
              <a:solidFill>
                <a:srgbClr val="002060"/>
              </a:solidFill>
              <a:ea typeface="宋体" charset="-122"/>
            </a:endParaRPr>
          </a:p>
        </p:txBody>
      </p:sp>
      <p:sp>
        <p:nvSpPr>
          <p:cNvPr id="28" name="Rectangle 77"/>
          <p:cNvSpPr>
            <a:spLocks noChangeArrowheads="1"/>
          </p:cNvSpPr>
          <p:nvPr/>
        </p:nvSpPr>
        <p:spPr bwMode="auto">
          <a:xfrm>
            <a:off x="1116000" y="3660742"/>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必须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重写</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拷贝构造函数</a:t>
            </a:r>
            <a:r>
              <a:rPr lang="zh-CN" altLang="en-US" sz="2800" dirty="0">
                <a:solidFill>
                  <a:srgbClr val="000000"/>
                </a:solidFill>
                <a:ea typeface="宋体" panose="02010600030101010101" pitchFamily="2" charset="-122"/>
              </a:rPr>
              <a:t>	</a:t>
            </a:r>
          </a:p>
        </p:txBody>
      </p:sp>
      <p:sp>
        <p:nvSpPr>
          <p:cNvPr id="25" name="AutoShape 52"/>
          <p:cNvSpPr>
            <a:spLocks noChangeArrowheads="1"/>
          </p:cNvSpPr>
          <p:nvPr/>
        </p:nvSpPr>
        <p:spPr bwMode="gray">
          <a:xfrm>
            <a:off x="1512000" y="1656000"/>
            <a:ext cx="6019100" cy="1755445"/>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CPerson</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CPerson &amp;r_p</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name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r_p.</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name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address</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r_p. address</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26" name="AutoShape 52"/>
          <p:cNvSpPr>
            <a:spLocks noChangeArrowheads="1"/>
          </p:cNvSpPr>
          <p:nvPr/>
        </p:nvSpPr>
        <p:spPr bwMode="gray">
          <a:xfrm>
            <a:off x="1512000" y="4251488"/>
            <a:ext cx="6020259" cy="2446195"/>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CPerson(CPerson &amp;r_p)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name=new char[20];</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address=new char[20];</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strcpy(</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name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r_p.name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strcpy(</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address</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pt-BR" altLang="zh-CN" sz="2400" dirty="0">
                <a:solidFill>
                  <a:srgbClr val="007E39"/>
                </a:solidFill>
                <a:effectLst>
                  <a:outerShdw blurRad="38100" dist="38100" dir="2700000" algn="tl">
                    <a:srgbClr val="000000">
                      <a:alpha val="43137"/>
                    </a:srgbClr>
                  </a:outerShdw>
                </a:effectLst>
                <a:ea typeface="宋体" panose="02010600030101010101" pitchFamily="2" charset="-122"/>
              </a:rPr>
              <a:t>r_p.address</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P spid="25"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073900"/>
            <a:ext cx="7386732"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深拷贝</a:t>
            </a:r>
            <a:r>
              <a:rPr lang="zh-CN" altLang="en-US" sz="2800" dirty="0">
                <a:solidFill>
                  <a:srgbClr val="000000"/>
                </a:solidFill>
                <a:ea typeface="宋体" panose="02010600030101010101" pitchFamily="2" charset="-122"/>
              </a:rPr>
              <a:t>：为对象中的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指针成员</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申请必要的内存</a:t>
            </a:r>
            <a:r>
              <a:rPr lang="zh-CN" altLang="en-US" sz="2800" dirty="0">
                <a:solidFill>
                  <a:srgbClr val="000000"/>
                </a:solidFill>
                <a:ea typeface="宋体" panose="02010600030101010101" pitchFamily="2" charset="-122"/>
              </a:rPr>
              <a:t>，在成功获得内存空间后，再把</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被复制对象的指针所指向的内存中的值</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拷贝到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新申请的内存</a:t>
            </a:r>
            <a:r>
              <a:rPr lang="zh-CN" altLang="en-US" sz="2800" dirty="0">
                <a:solidFill>
                  <a:srgbClr val="000000"/>
                </a:solidFill>
                <a:ea typeface="宋体" panose="02010600030101010101" pitchFamily="2" charset="-122"/>
              </a:rPr>
              <a:t>中。</a:t>
            </a:r>
          </a:p>
        </p:txBody>
      </p:sp>
      <p:sp>
        <p:nvSpPr>
          <p:cNvPr id="28" name="Rectangle 77"/>
          <p:cNvSpPr>
            <a:spLocks noChangeArrowheads="1"/>
          </p:cNvSpPr>
          <p:nvPr/>
        </p:nvSpPr>
        <p:spPr bwMode="auto">
          <a:xfrm>
            <a:off x="1116000" y="32040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当类的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800" dirty="0">
                <a:solidFill>
                  <a:srgbClr val="000000"/>
                </a:solidFill>
                <a:ea typeface="宋体" panose="02010600030101010101" pitchFamily="2" charset="-122"/>
              </a:rPr>
              <a:t>中</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包含指针</a:t>
            </a:r>
            <a:r>
              <a:rPr lang="zh-CN" altLang="en-US" sz="2800" dirty="0">
                <a:solidFill>
                  <a:srgbClr val="000000"/>
                </a:solidFill>
                <a:ea typeface="宋体" panose="02010600030101010101" pitchFamily="2" charset="-122"/>
              </a:rPr>
              <a:t>时，应该</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自定义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r>
              <a:rPr lang="zh-CN" altLang="en-US" sz="2800" dirty="0">
                <a:solidFill>
                  <a:srgbClr val="000000"/>
                </a:solidFill>
                <a:ea typeface="宋体" panose="02010600030101010101" pitchFamily="2" charset="-122"/>
              </a:rPr>
              <a:t>，实现深拷贝，以避免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虚指针</a:t>
            </a:r>
            <a:r>
              <a:rPr lang="zh-CN" altLang="en-US" sz="2800" dirty="0">
                <a:solidFill>
                  <a:srgbClr val="000000"/>
                </a:solidFill>
                <a:ea typeface="宋体" panose="02010600030101010101" pitchFamily="2" charset="-122"/>
              </a:rPr>
              <a:t>的出现。</a:t>
            </a:r>
          </a:p>
        </p:txBody>
      </p:sp>
      <p:sp>
        <p:nvSpPr>
          <p:cNvPr id="4" name="矩形 3"/>
          <p:cNvSpPr/>
          <p:nvPr/>
        </p:nvSpPr>
        <p:spPr>
          <a:xfrm>
            <a:off x="1107551" y="312152"/>
            <a:ext cx="1420582" cy="584775"/>
          </a:xfrm>
          <a:prstGeom prst="rect">
            <a:avLst/>
          </a:prstGeom>
        </p:spPr>
        <p:txBody>
          <a:bodyPr wrap="none">
            <a:spAutoFit/>
          </a:bodyPr>
          <a:lstStyle/>
          <a:p>
            <a:r>
              <a:rPr lang="zh-CN" altLang="en-US" sz="3200" dirty="0">
                <a:solidFill>
                  <a:srgbClr val="002060"/>
                </a:solidFill>
                <a:ea typeface="宋体" charset="-122"/>
              </a:rPr>
              <a:t>深拷贝</a:t>
            </a:r>
            <a:endParaRPr lang="en-US" altLang="zh-CN" sz="3200" dirty="0">
              <a:solidFill>
                <a:srgbClr val="00206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8"/>
          <p:cNvSpPr txBox="1">
            <a:spLocks noChangeArrowheads="1"/>
          </p:cNvSpPr>
          <p:nvPr/>
        </p:nvSpPr>
        <p:spPr bwMode="gray">
          <a:xfrm>
            <a:off x="1116000" y="1112100"/>
            <a:ext cx="7742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当用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去初始化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同类的另一个对象</a:t>
            </a:r>
            <a:r>
              <a:rPr lang="zh-CN" altLang="en-US" dirty="0">
                <a:solidFill>
                  <a:schemeClr val="tx1"/>
                </a:solidFill>
                <a:ea typeface="宋体" panose="02010600030101010101" pitchFamily="2" charset="-122"/>
              </a:rPr>
              <a:t>时</a:t>
            </a:r>
            <a:r>
              <a:rPr lang="en-US" altLang="zh-CN" dirty="0">
                <a:solidFill>
                  <a:schemeClr val="tx1"/>
                </a:solidFill>
                <a:ea typeface="宋体" panose="02010600030101010101" pitchFamily="2" charset="-122"/>
              </a:rPr>
              <a:t>:</a:t>
            </a:r>
          </a:p>
        </p:txBody>
      </p:sp>
      <p:sp>
        <p:nvSpPr>
          <p:cNvPr id="10" name="Text Box 78"/>
          <p:cNvSpPr txBox="1">
            <a:spLocks noChangeArrowheads="1"/>
          </p:cNvSpPr>
          <p:nvPr/>
        </p:nvSpPr>
        <p:spPr bwMode="gray">
          <a:xfrm>
            <a:off x="1116000" y="3340948"/>
            <a:ext cx="77424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如果某函数有一个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参数是类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的对象</a:t>
            </a:r>
            <a:r>
              <a:rPr lang="zh-CN" altLang="en-US" dirty="0">
                <a:solidFill>
                  <a:schemeClr val="tx1"/>
                </a:solidFill>
                <a:ea typeface="宋体" panose="02010600030101010101" pitchFamily="2" charset="-122"/>
              </a:rPr>
              <a:t>，那么该函数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被调用</a:t>
            </a:r>
            <a:r>
              <a:rPr lang="zh-CN" altLang="en-US" dirty="0">
                <a:solidFill>
                  <a:schemeClr val="tx1"/>
                </a:solidFill>
                <a:ea typeface="宋体" panose="02010600030101010101" pitchFamily="2" charset="-122"/>
              </a:rPr>
              <a:t>时，类</a:t>
            </a:r>
            <a:r>
              <a:rPr lang="en-US" altLang="zh-CN" dirty="0">
                <a:solidFill>
                  <a:schemeClr val="tx1"/>
                </a:solidFill>
                <a:ea typeface="宋体" panose="02010600030101010101" pitchFamily="2" charset="-122"/>
              </a:rPr>
              <a:t>A</a:t>
            </a:r>
            <a:r>
              <a:rPr lang="zh-CN" altLang="en-US" dirty="0">
                <a:solidFill>
                  <a:schemeClr val="tx1"/>
                </a:solidFill>
                <a:ea typeface="宋体" panose="02010600030101010101" pitchFamily="2" charset="-122"/>
              </a:rPr>
              <a:t>的拷贝构造方法将被调用</a:t>
            </a:r>
            <a:endParaRPr lang="fr-FR" altLang="zh-CN" sz="2400" dirty="0">
              <a:latin typeface="Times New Roman"/>
              <a:cs typeface="Times New Roman"/>
            </a:endParaRPr>
          </a:p>
        </p:txBody>
      </p:sp>
      <p:sp>
        <p:nvSpPr>
          <p:cNvPr id="11" name="AutoShape 52"/>
          <p:cNvSpPr>
            <a:spLocks noChangeArrowheads="1"/>
          </p:cNvSpPr>
          <p:nvPr/>
        </p:nvSpPr>
        <p:spPr bwMode="gray">
          <a:xfrm>
            <a:off x="1944620" y="1750910"/>
            <a:ext cx="2903605" cy="1344716"/>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c1(2,3);</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c2(c1);</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Cylinder c2 = c1;</a:t>
            </a:r>
          </a:p>
        </p:txBody>
      </p:sp>
      <p:sp>
        <p:nvSpPr>
          <p:cNvPr id="12" name="AutoShape 52"/>
          <p:cNvSpPr>
            <a:spLocks noChangeArrowheads="1"/>
          </p:cNvSpPr>
          <p:nvPr/>
        </p:nvSpPr>
        <p:spPr bwMode="gray">
          <a:xfrm>
            <a:off x="1944000" y="4432541"/>
            <a:ext cx="6526473" cy="1639991"/>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void f(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A  a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  a.x = 1;  }</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A  aObj;</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f (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aObj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导致</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A</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的拷贝构造函数被调用，</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生成形参传入函数</a:t>
            </a:r>
          </a:p>
        </p:txBody>
      </p:sp>
      <p:sp>
        <p:nvSpPr>
          <p:cNvPr id="13" name="Text Box 36"/>
          <p:cNvSpPr txBox="1">
            <a:spLocks noChangeArrowheads="1"/>
          </p:cNvSpPr>
          <p:nvPr/>
        </p:nvSpPr>
        <p:spPr bwMode="auto">
          <a:xfrm>
            <a:off x="5364000" y="1605463"/>
            <a:ext cx="3098800" cy="1569660"/>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rPr>
              <a:t>问题</a:t>
            </a:r>
            <a:r>
              <a:rPr lang="zh-CN" altLang="en-US" sz="2400" dirty="0"/>
              <a:t>：以下语句是否调用了拷贝构造函数</a:t>
            </a:r>
            <a:r>
              <a:rPr lang="en-US" altLang="zh-CN" sz="2400" dirty="0"/>
              <a:t>?</a:t>
            </a:r>
          </a:p>
          <a:p>
            <a:pPr eaLnBrk="1" hangingPunct="1"/>
            <a:r>
              <a:rPr lang="en-US" altLang="zh-CN" sz="2400" dirty="0"/>
              <a:t>Cylinder c1,c2;</a:t>
            </a:r>
          </a:p>
          <a:p>
            <a:pPr eaLnBrk="1" hangingPunct="1"/>
            <a:r>
              <a:rPr lang="en-US" altLang="zh-CN" sz="2400" dirty="0">
                <a:solidFill>
                  <a:srgbClr val="C00000"/>
                </a:solidFill>
              </a:rPr>
              <a:t>c2=c1;</a:t>
            </a:r>
          </a:p>
        </p:txBody>
      </p:sp>
      <p:sp>
        <p:nvSpPr>
          <p:cNvPr id="9" name="矩形 8"/>
          <p:cNvSpPr/>
          <p:nvPr/>
        </p:nvSpPr>
        <p:spPr>
          <a:xfrm>
            <a:off x="1048175" y="312152"/>
            <a:ext cx="7188186" cy="584775"/>
          </a:xfrm>
          <a:prstGeom prst="rect">
            <a:avLst/>
          </a:prstGeom>
        </p:spPr>
        <p:txBody>
          <a:bodyPr wrap="none">
            <a:spAutoFit/>
          </a:bodyPr>
          <a:lstStyle/>
          <a:p>
            <a:r>
              <a:rPr lang="zh-CN" altLang="en-US" sz="3200" dirty="0">
                <a:solidFill>
                  <a:srgbClr val="002060"/>
                </a:solidFill>
                <a:ea typeface="宋体" charset="-122"/>
              </a:rPr>
              <a:t>拷贝构造函数在以下</a:t>
            </a:r>
            <a:r>
              <a:rPr lang="zh-CN" altLang="en-US" sz="3200" dirty="0">
                <a:solidFill>
                  <a:srgbClr val="C00000"/>
                </a:solidFill>
                <a:effectLst>
                  <a:outerShdw blurRad="38100" dist="38100" dir="2700000" algn="tl">
                    <a:srgbClr val="000000">
                      <a:alpha val="43137"/>
                    </a:srgbClr>
                  </a:outerShdw>
                </a:effectLst>
                <a:ea typeface="宋体" charset="-122"/>
              </a:rPr>
              <a:t>三种</a:t>
            </a:r>
            <a:r>
              <a:rPr lang="zh-CN" altLang="en-US" sz="3200" dirty="0">
                <a:solidFill>
                  <a:srgbClr val="002060"/>
                </a:solidFill>
                <a:ea typeface="宋体" charset="-122"/>
              </a:rPr>
              <a:t>情况被调用：</a:t>
            </a:r>
            <a:endParaRPr lang="en-US" altLang="zh-CN" sz="3200" dirty="0">
              <a:solidFill>
                <a:srgbClr val="00206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out)">
                                      <p:cBhvr>
                                        <p:cTn id="15" dur="500"/>
                                        <p:tgtEl>
                                          <p:spTgt spid="13"/>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554413" y="3082925"/>
            <a:ext cx="9144000" cy="0"/>
          </a:xfrm>
          <a:prstGeom prst="rect">
            <a:avLst/>
          </a:prstGeom>
          <a:noFill/>
          <a:ln w="9525">
            <a:noFill/>
            <a:miter lim="800000"/>
            <a:headEnd/>
            <a:tailEnd/>
          </a:ln>
        </p:spPr>
        <p:txBody>
          <a:bodyPr>
            <a:spAutoFit/>
          </a:bodyPr>
          <a:lstStyle/>
          <a:p>
            <a:pPr algn="l" eaLnBrk="1" hangingPunct="1"/>
            <a:endParaRPr lang="zh-CN" altLang="en-US">
              <a:latin typeface="Calibri" pitchFamily="34" charset="0"/>
            </a:endParaRPr>
          </a:p>
        </p:txBody>
      </p:sp>
      <p:sp>
        <p:nvSpPr>
          <p:cNvPr id="15364" name="Text Box 6"/>
          <p:cNvSpPr txBox="1">
            <a:spLocks noChangeArrowheads="1"/>
          </p:cNvSpPr>
          <p:nvPr/>
        </p:nvSpPr>
        <p:spPr bwMode="auto">
          <a:xfrm>
            <a:off x="1077900" y="284100"/>
            <a:ext cx="7572867" cy="732508"/>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200" dirty="0">
                <a:solidFill>
                  <a:srgbClr val="C00000"/>
                </a:solidFill>
                <a:effectLst>
                  <a:outerShdw blurRad="38100" dist="38100" dir="2700000" algn="tl">
                    <a:srgbClr val="000000">
                      <a:alpha val="43137"/>
                    </a:srgbClr>
                  </a:outerShdw>
                </a:effectLst>
                <a:latin typeface="宋体" pitchFamily="2" charset="-122"/>
                <a:ea typeface="宋体" pitchFamily="2" charset="-122"/>
              </a:rPr>
              <a:t>实际问题：</a:t>
            </a:r>
          </a:p>
        </p:txBody>
      </p:sp>
      <p:sp>
        <p:nvSpPr>
          <p:cNvPr id="30" name="Rectangle 77"/>
          <p:cNvSpPr>
            <a:spLocks noChangeArrowheads="1"/>
          </p:cNvSpPr>
          <p:nvPr/>
        </p:nvSpPr>
        <p:spPr bwMode="auto">
          <a:xfrm>
            <a:off x="1164700" y="1194600"/>
            <a:ext cx="7586565"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a:solidFill>
                  <a:srgbClr val="000000"/>
                </a:solidFill>
                <a:ea typeface="宋体" panose="02010600030101010101" pitchFamily="2" charset="-122"/>
              </a:rPr>
              <a:t> 每个部门的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数据不对外公开</a:t>
            </a:r>
          </a:p>
          <a:p>
            <a:pPr>
              <a:lnSpc>
                <a:spcPct val="110000"/>
              </a:lnSpc>
              <a:spcBef>
                <a:spcPct val="0"/>
              </a:spcBef>
              <a:buSzTx/>
              <a:buFont typeface="Wingdings" pitchFamily="2" charset="2"/>
              <a:buChar char="Ø"/>
            </a:pPr>
            <a:r>
              <a:rPr lang="zh-CN" altLang="en-US" sz="2800" dirty="0">
                <a:solidFill>
                  <a:srgbClr val="000000"/>
                </a:solidFill>
                <a:ea typeface="宋体" panose="02010600030101010101" pitchFamily="2" charset="-122"/>
              </a:rPr>
              <a:t> 部门之间通过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发送消息</a:t>
            </a:r>
            <a:r>
              <a:rPr lang="zh-CN" altLang="en-US" sz="2800" dirty="0">
                <a:solidFill>
                  <a:srgbClr val="000000"/>
                </a:solidFill>
                <a:ea typeface="宋体" panose="02010600030101010101" pitchFamily="2" charset="-122"/>
              </a:rPr>
              <a:t>获取对方的数据</a:t>
            </a:r>
          </a:p>
        </p:txBody>
      </p:sp>
      <p:graphicFrame>
        <p:nvGraphicFramePr>
          <p:cNvPr id="2050" name="Object 2"/>
          <p:cNvGraphicFramePr>
            <a:graphicFrameLocks noGrp="1" noChangeAspect="1"/>
          </p:cNvGraphicFramePr>
          <p:nvPr/>
        </p:nvGraphicFramePr>
        <p:xfrm>
          <a:off x="2108200" y="2438400"/>
          <a:ext cx="4851400" cy="3695700"/>
        </p:xfrm>
        <a:graphic>
          <a:graphicData uri="http://schemas.openxmlformats.org/presentationml/2006/ole">
            <mc:AlternateContent xmlns:mc="http://schemas.openxmlformats.org/markup-compatibility/2006">
              <mc:Choice xmlns:v="urn:schemas-microsoft-com:vml" Requires="v">
                <p:oleObj spid="_x0000_s1028" name="Picture" r:id="rId4" imgW="3238500" imgH="2476500" progId="Word.Picture.8">
                  <p:embed/>
                </p:oleObj>
              </mc:Choice>
              <mc:Fallback>
                <p:oleObj name="Picture" r:id="rId4" imgW="3238500" imgH="2476500" progId="Word.Picture.8">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b="12466"/>
                      <a:stretch>
                        <a:fillRect/>
                      </a:stretch>
                    </p:blipFill>
                    <p:spPr bwMode="auto">
                      <a:xfrm>
                        <a:off x="2108200" y="2438400"/>
                        <a:ext cx="4851400" cy="3695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5" name="矩形 24"/>
          <p:cNvSpPr/>
          <p:nvPr/>
        </p:nvSpPr>
        <p:spPr>
          <a:xfrm>
            <a:off x="2634801" y="6178034"/>
            <a:ext cx="3671198" cy="369332"/>
          </a:xfrm>
          <a:prstGeom prst="rect">
            <a:avLst/>
          </a:prstGeom>
        </p:spPr>
        <p:txBody>
          <a:bodyPr wrap="none">
            <a:spAutoFit/>
          </a:bodyPr>
          <a:lstStyle/>
          <a:p>
            <a:pPr eaLnBrk="1" hangingPunct="1"/>
            <a:r>
              <a:rPr lang="zh-Hans" altLang="en-US" dirty="0"/>
              <a:t>虚线表示数据流，实线表示消息流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8"/>
          <p:cNvSpPr txBox="1">
            <a:spLocks noChangeArrowheads="1"/>
          </p:cNvSpPr>
          <p:nvPr/>
        </p:nvSpPr>
        <p:spPr bwMode="gray">
          <a:xfrm>
            <a:off x="1044880" y="1112996"/>
            <a:ext cx="774241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函数的返回值</a:t>
            </a:r>
            <a:r>
              <a:rPr lang="zh-CN" altLang="en-US" dirty="0">
                <a:solidFill>
                  <a:schemeClr val="tx1"/>
                </a:solidFill>
                <a:ea typeface="宋体" panose="02010600030101010101" pitchFamily="2" charset="-122"/>
              </a:rPr>
              <a:t>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参数表中的形参对象、函数中的静态对象和全局对象</a:t>
            </a:r>
            <a:r>
              <a:rPr lang="zh-CN" altLang="en-US" dirty="0">
                <a:solidFill>
                  <a:schemeClr val="tx1"/>
                </a:solidFill>
                <a:ea typeface="宋体" panose="02010600030101010101" pitchFamily="2" charset="-122"/>
              </a:rPr>
              <a:t>时，则函数返回时，</a:t>
            </a:r>
            <a:r>
              <a:rPr lang="en-US" altLang="zh-CN" dirty="0">
                <a:solidFill>
                  <a:schemeClr val="tx1"/>
                </a:solidFill>
                <a:ea typeface="宋体" panose="02010600030101010101" pitchFamily="2" charset="-122"/>
              </a:rPr>
              <a:t>A</a:t>
            </a:r>
            <a:r>
              <a:rPr lang="zh-CN" altLang="en-US" dirty="0">
                <a:solidFill>
                  <a:schemeClr val="tx1"/>
                </a:solidFill>
                <a:ea typeface="宋体" panose="02010600030101010101" pitchFamily="2" charset="-122"/>
              </a:rPr>
              <a:t>的拷贝构造方法被调用。</a:t>
            </a:r>
            <a:endParaRPr lang="en-US" altLang="zh-CN" dirty="0">
              <a:solidFill>
                <a:schemeClr val="tx1"/>
              </a:solidFill>
              <a:ea typeface="宋体" panose="02010600030101010101" pitchFamily="2" charset="-122"/>
            </a:endParaRPr>
          </a:p>
        </p:txBody>
      </p:sp>
      <p:sp>
        <p:nvSpPr>
          <p:cNvPr id="11" name="AutoShape 52"/>
          <p:cNvSpPr>
            <a:spLocks noChangeArrowheads="1"/>
          </p:cNvSpPr>
          <p:nvPr/>
        </p:nvSpPr>
        <p:spPr bwMode="gray">
          <a:xfrm>
            <a:off x="1156460" y="2537460"/>
            <a:ext cx="6831080" cy="3949065"/>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A</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f(</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a</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        return a</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fr-FR" altLang="zh-CN" sz="2400" dirty="0">
                <a:solidFill>
                  <a:schemeClr val="tx1"/>
                </a:solidFill>
                <a:ea typeface="宋体" panose="02010600030101010101" pitchFamily="2" charset="-122"/>
              </a:rPr>
              <a:t>     // </a:t>
            </a:r>
            <a:r>
              <a:rPr lang="zh-CN" altLang="en-US" sz="2400" dirty="0">
                <a:solidFill>
                  <a:schemeClr val="tx1"/>
                </a:solidFill>
                <a:ea typeface="宋体" panose="02010600030101010101" pitchFamily="2" charset="-122"/>
              </a:rPr>
              <a:t>此时</a:t>
            </a:r>
            <a:r>
              <a:rPr lang="fr-FR" altLang="zh-CN" sz="2400" dirty="0">
                <a:solidFill>
                  <a:schemeClr val="tx1"/>
                </a:solidFill>
                <a:ea typeface="宋体" panose="02010600030101010101" pitchFamily="2" charset="-122"/>
              </a:rPr>
              <a:t>A</a:t>
            </a:r>
            <a:r>
              <a:rPr lang="zh-CN" altLang="en-US" sz="2400" dirty="0">
                <a:solidFill>
                  <a:schemeClr val="tx1"/>
                </a:solidFill>
                <a:ea typeface="宋体" panose="02010600030101010101" pitchFamily="2" charset="-122"/>
              </a:rPr>
              <a:t>的拷贝构造函数被调用</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即调用</a:t>
            </a:r>
            <a:r>
              <a:rPr lang="fr-FR" altLang="zh-CN" sz="2400" dirty="0">
                <a:solidFill>
                  <a:schemeClr val="tx1"/>
                </a:solidFill>
                <a:ea typeface="宋体" panose="02010600030101010101" pitchFamily="2" charset="-122"/>
              </a:rPr>
              <a:t>A(a);</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int main( ) </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A b,c;</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c = f(b); </a:t>
            </a:r>
          </a:p>
          <a:p>
            <a:pPr marL="0" lvl="1" indent="0">
              <a:lnSpc>
                <a:spcPct val="110000"/>
              </a:lnSpc>
              <a:spcBef>
                <a:spcPct val="0"/>
              </a:spcBef>
              <a:buClrTx/>
              <a:buSzTx/>
              <a:buNone/>
            </a:pPr>
            <a:r>
              <a:rPr lang="fr-FR" altLang="zh-CN" sz="2400" dirty="0">
                <a:solidFill>
                  <a:schemeClr val="tx1"/>
                </a:solidFill>
                <a:ea typeface="宋体" panose="02010600030101010101" pitchFamily="2" charset="-122"/>
              </a:rPr>
              <a:t>         return 0;</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     </a:t>
            </a:r>
          </a:p>
        </p:txBody>
      </p:sp>
      <p:sp>
        <p:nvSpPr>
          <p:cNvPr id="4" name="Text Box 36"/>
          <p:cNvSpPr txBox="1">
            <a:spLocks noChangeArrowheads="1"/>
          </p:cNvSpPr>
          <p:nvPr/>
        </p:nvSpPr>
        <p:spPr bwMode="auto">
          <a:xfrm>
            <a:off x="6450080" y="4180344"/>
            <a:ext cx="2692400" cy="2677656"/>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rPr>
              <a:t>问题</a:t>
            </a:r>
            <a:r>
              <a:rPr lang="zh-CN" altLang="en-US" sz="2400" dirty="0"/>
              <a:t>：以下</a:t>
            </a:r>
            <a:r>
              <a:rPr lang="en-US" altLang="zh-CN" sz="2400" dirty="0"/>
              <a:t>return</a:t>
            </a:r>
            <a:r>
              <a:rPr lang="zh-CN" altLang="en-US" sz="2400" dirty="0"/>
              <a:t>语句是否调用了拷贝构造函数</a:t>
            </a:r>
            <a:r>
              <a:rPr lang="en-US" altLang="zh-CN" sz="2400" dirty="0"/>
              <a:t>?</a:t>
            </a:r>
          </a:p>
          <a:p>
            <a:pPr eaLnBrk="1" hangingPunct="1"/>
            <a:r>
              <a:rPr lang="en-US" altLang="zh-CN" sz="2400" dirty="0"/>
              <a:t>A f( ) {</a:t>
            </a:r>
          </a:p>
          <a:p>
            <a:pPr eaLnBrk="1" hangingPunct="1"/>
            <a:r>
              <a:rPr lang="en-US" altLang="zh-CN" sz="2400" dirty="0"/>
              <a:t>    A </a:t>
            </a:r>
            <a:r>
              <a:rPr lang="en-US" altLang="zh-CN" sz="2400" dirty="0" err="1"/>
              <a:t>a</a:t>
            </a:r>
            <a:r>
              <a:rPr lang="en-US" altLang="zh-CN" sz="2400" dirty="0"/>
              <a:t>;</a:t>
            </a:r>
          </a:p>
          <a:p>
            <a:pPr eaLnBrk="1" hangingPunct="1"/>
            <a:r>
              <a:rPr lang="en-US" altLang="zh-CN" sz="2400" dirty="0"/>
              <a:t>    return a;</a:t>
            </a:r>
          </a:p>
          <a:p>
            <a:pPr eaLnBrk="1" hangingPunct="1"/>
            <a:r>
              <a:rPr lang="en-US" altLang="zh-CN" sz="24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grpSp>
        <p:nvGrpSpPr>
          <p:cNvPr id="7" name="Group 79"/>
          <p:cNvGrpSpPr>
            <a:grpSpLocks/>
          </p:cNvGrpSpPr>
          <p:nvPr/>
        </p:nvGrpSpPr>
        <p:grpSpPr bwMode="auto">
          <a:xfrm>
            <a:off x="1151637" y="1113525"/>
            <a:ext cx="5375275" cy="695325"/>
            <a:chOff x="624" y="670"/>
            <a:chExt cx="3386" cy="547"/>
          </a:xfrm>
        </p:grpSpPr>
        <p:sp>
          <p:nvSpPr>
            <p:cNvPr id="9"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0"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a:extLst>
              <a:ext uri="{FF2B5EF4-FFF2-40B4-BE49-F238E27FC236}">
                <a16:creationId xmlns:a16="http://schemas.microsoft.com/office/drawing/2014/main" id="{D2F4116D-F703-4CD6-9EEC-03708CDA2627}"/>
              </a:ext>
            </a:extLst>
          </p:cNvPr>
          <p:cNvSpPr txBox="1">
            <a:spLocks noChangeArrowheads="1"/>
          </p:cNvSpPr>
          <p:nvPr/>
        </p:nvSpPr>
        <p:spPr bwMode="gray">
          <a:xfrm>
            <a:off x="1151637" y="1877493"/>
            <a:ext cx="774241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函数返回值是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的对象</a:t>
            </a:r>
            <a:r>
              <a:rPr lang="zh-CN" altLang="en-US" dirty="0">
                <a:solidFill>
                  <a:schemeClr val="tx1"/>
                </a:solidFill>
                <a:ea typeface="宋体" panose="02010600030101010101" pitchFamily="2" charset="-122"/>
              </a:rPr>
              <a:t>，若想用这个返回的对象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初始化</a:t>
            </a:r>
            <a:r>
              <a:rPr lang="zh-CN" altLang="en-US" dirty="0">
                <a:solidFill>
                  <a:schemeClr val="tx1"/>
                </a:solidFill>
                <a:ea typeface="宋体" panose="02010600030101010101" pitchFamily="2" charset="-122"/>
              </a:rPr>
              <a:t>一个新对象，则新对象</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不会再调用拷贝构造函数</a:t>
            </a:r>
            <a:r>
              <a:rPr lang="zh-CN" altLang="en-US" dirty="0">
                <a:solidFill>
                  <a:schemeClr val="tx1"/>
                </a:solidFill>
                <a:ea typeface="宋体" panose="02010600030101010101" pitchFamily="2" charset="-122"/>
              </a:rPr>
              <a:t>，直接使用函数返回的对象。若该类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重写了拷贝构造函数</a:t>
            </a:r>
            <a:r>
              <a:rPr lang="zh-CN" altLang="en-US" dirty="0">
                <a:solidFill>
                  <a:schemeClr val="tx1"/>
                </a:solidFill>
                <a:ea typeface="宋体" panose="02010600030101010101" pitchFamily="2" charset="-122"/>
              </a:rPr>
              <a:t>，则参数前必须加</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const</a:t>
            </a:r>
            <a:r>
              <a:rPr lang="zh-CN" altLang="en-US" dirty="0">
                <a:solidFill>
                  <a:schemeClr val="tx1"/>
                </a:solidFill>
                <a:ea typeface="宋体" panose="02010600030101010101" pitchFamily="2" charset="-122"/>
              </a:rPr>
              <a:t>，否则会出现如下错误：</a:t>
            </a:r>
            <a:r>
              <a:rPr lang="en-US" altLang="zh-CN" dirty="0">
                <a:solidFill>
                  <a:srgbClr val="00B050"/>
                </a:solidFill>
                <a:effectLst>
                  <a:outerShdw blurRad="38100" dist="38100" dir="2700000" algn="tl">
                    <a:srgbClr val="000000">
                      <a:alpha val="43137"/>
                    </a:srgbClr>
                  </a:outerShdw>
                </a:effectLst>
                <a:ea typeface="宋体" panose="02010600030101010101" pitchFamily="2" charset="-122"/>
              </a:rPr>
              <a:t>invalid initialization of non-const reference of type ‘A&amp;’ from an </a:t>
            </a:r>
            <a:r>
              <a:rPr lang="en-US" altLang="zh-CN" dirty="0" err="1">
                <a:solidFill>
                  <a:srgbClr val="00B050"/>
                </a:solidFill>
                <a:effectLst>
                  <a:outerShdw blurRad="38100" dist="38100" dir="2700000" algn="tl">
                    <a:srgbClr val="000000">
                      <a:alpha val="43137"/>
                    </a:srgbClr>
                  </a:outerShdw>
                </a:effectLst>
                <a:ea typeface="宋体" panose="02010600030101010101" pitchFamily="2" charset="-122"/>
              </a:rPr>
              <a:t>rvalue</a:t>
            </a:r>
            <a:r>
              <a:rPr lang="en-US" altLang="zh-CN" dirty="0">
                <a:solidFill>
                  <a:srgbClr val="00B050"/>
                </a:solidFill>
                <a:effectLst>
                  <a:outerShdw blurRad="38100" dist="38100" dir="2700000" algn="tl">
                    <a:srgbClr val="000000">
                      <a:alpha val="43137"/>
                    </a:srgbClr>
                  </a:outerShdw>
                </a:effectLst>
                <a:ea typeface="宋体" panose="02010600030101010101" pitchFamily="2" charset="-122"/>
              </a:rPr>
              <a:t> of type ‘A’</a:t>
            </a:r>
            <a:endParaRPr lang="zh-CN" altLang="en-US" dirty="0">
              <a:solidFill>
                <a:srgbClr val="00B050"/>
              </a:solidFill>
              <a:effectLst>
                <a:outerShdw blurRad="38100" dist="38100" dir="2700000" algn="tl">
                  <a:srgbClr val="000000">
                    <a:alpha val="43137"/>
                  </a:srgbClr>
                </a:outerShdw>
              </a:effectLst>
              <a:ea typeface="宋体" panose="02010600030101010101" pitchFamily="2" charset="-122"/>
            </a:endParaRPr>
          </a:p>
        </p:txBody>
      </p:sp>
      <p:sp>
        <p:nvSpPr>
          <p:cNvPr id="12" name="AutoShape 52">
            <a:extLst>
              <a:ext uri="{FF2B5EF4-FFF2-40B4-BE49-F238E27FC236}">
                <a16:creationId xmlns:a16="http://schemas.microsoft.com/office/drawing/2014/main" id="{D23655CF-A64A-43C6-99FD-F2FE70FA00E1}"/>
              </a:ext>
            </a:extLst>
          </p:cNvPr>
          <p:cNvSpPr>
            <a:spLocks noChangeArrowheads="1"/>
          </p:cNvSpPr>
          <p:nvPr/>
        </p:nvSpPr>
        <p:spPr bwMode="gray">
          <a:xfrm>
            <a:off x="1658918" y="4992465"/>
            <a:ext cx="5665807" cy="17760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 fun(){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 a=fun();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没有调用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直接使用返回的对象</a:t>
            </a:r>
            <a:endPar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val="3014380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Text Box 78">
            <a:extLst>
              <a:ext uri="{FF2B5EF4-FFF2-40B4-BE49-F238E27FC236}">
                <a16:creationId xmlns:a16="http://schemas.microsoft.com/office/drawing/2014/main" id="{D2F4116D-F703-4CD6-9EEC-03708CDA2627}"/>
              </a:ext>
            </a:extLst>
          </p:cNvPr>
          <p:cNvSpPr txBox="1">
            <a:spLocks noChangeArrowheads="1"/>
          </p:cNvSpPr>
          <p:nvPr/>
        </p:nvSpPr>
        <p:spPr bwMode="gray">
          <a:xfrm>
            <a:off x="1108456" y="1236999"/>
            <a:ext cx="77424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函数返回值是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的对象的引用</a:t>
            </a:r>
            <a:r>
              <a:rPr lang="zh-CN" altLang="en-US" dirty="0">
                <a:solidFill>
                  <a:schemeClr val="tx1"/>
                </a:solidFill>
                <a:ea typeface="宋体" panose="02010600030101010101" pitchFamily="2" charset="-122"/>
              </a:rPr>
              <a:t>，若想用这个返回的对象引用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初始化</a:t>
            </a:r>
            <a:r>
              <a:rPr lang="zh-CN" altLang="en-US" dirty="0">
                <a:solidFill>
                  <a:schemeClr val="tx1"/>
                </a:solidFill>
                <a:ea typeface="宋体" panose="02010600030101010101" pitchFamily="2" charset="-122"/>
              </a:rPr>
              <a:t>一个新对象，则新对象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调用拷贝构造函数</a:t>
            </a:r>
            <a:r>
              <a:rPr lang="zh-CN" altLang="en-US" dirty="0">
                <a:solidFill>
                  <a:schemeClr val="tx1"/>
                </a:solidFill>
                <a:ea typeface="宋体" panose="02010600030101010101" pitchFamily="2" charset="-122"/>
              </a:rPr>
              <a:t>生成。若该类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重写了拷贝构造函数</a:t>
            </a:r>
            <a:r>
              <a:rPr lang="zh-CN" altLang="en-US" dirty="0">
                <a:solidFill>
                  <a:schemeClr val="tx1"/>
                </a:solidFill>
                <a:ea typeface="宋体" panose="02010600030101010101" pitchFamily="2" charset="-122"/>
              </a:rPr>
              <a:t>，则参数前</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不用加</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const</a:t>
            </a:r>
            <a:r>
              <a:rPr lang="zh-CN" altLang="en-US" dirty="0">
                <a:solidFill>
                  <a:schemeClr val="tx1"/>
                </a:solidFill>
                <a:ea typeface="宋体" panose="02010600030101010101" pitchFamily="2" charset="-122"/>
              </a:rPr>
              <a:t>。</a:t>
            </a:r>
            <a:endParaRPr lang="zh-CN" altLang="en-US" dirty="0">
              <a:solidFill>
                <a:srgbClr val="00B050"/>
              </a:solidFill>
              <a:effectLst>
                <a:outerShdw blurRad="38100" dist="38100" dir="2700000" algn="tl">
                  <a:srgbClr val="000000">
                    <a:alpha val="43137"/>
                  </a:srgbClr>
                </a:outerShdw>
              </a:effectLst>
              <a:ea typeface="宋体" panose="02010600030101010101" pitchFamily="2" charset="-122"/>
            </a:endParaRPr>
          </a:p>
        </p:txBody>
      </p:sp>
      <p:sp>
        <p:nvSpPr>
          <p:cNvPr id="12" name="AutoShape 52">
            <a:extLst>
              <a:ext uri="{FF2B5EF4-FFF2-40B4-BE49-F238E27FC236}">
                <a16:creationId xmlns:a16="http://schemas.microsoft.com/office/drawing/2014/main" id="{D23655CF-A64A-43C6-99FD-F2FE70FA00E1}"/>
              </a:ext>
            </a:extLst>
          </p:cNvPr>
          <p:cNvSpPr>
            <a:spLocks noChangeArrowheads="1"/>
          </p:cNvSpPr>
          <p:nvPr/>
        </p:nvSpPr>
        <p:spPr bwMode="gray">
          <a:xfrm>
            <a:off x="1649394" y="3207645"/>
            <a:ext cx="5513904" cy="17760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&amp;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fun(){</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 a=fun();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调用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endPar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val="4058908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80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析构函数</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grpSp>
        <p:nvGrpSpPr>
          <p:cNvPr id="2" name="组合 19">
            <a:extLst>
              <a:ext uri="{FF2B5EF4-FFF2-40B4-BE49-F238E27FC236}">
                <a16:creationId xmlns:a16="http://schemas.microsoft.com/office/drawing/2014/main" id="{F09C6B24-486E-4649-8504-BAD153CC1861}"/>
              </a:ext>
            </a:extLst>
          </p:cNvPr>
          <p:cNvGrpSpPr/>
          <p:nvPr/>
        </p:nvGrpSpPr>
        <p:grpSpPr>
          <a:xfrm>
            <a:off x="1352072" y="1231423"/>
            <a:ext cx="7105968" cy="3615448"/>
            <a:chOff x="1919585" y="3492500"/>
            <a:chExt cx="6385322" cy="5001346"/>
          </a:xfrm>
        </p:grpSpPr>
        <p:grpSp>
          <p:nvGrpSpPr>
            <p:cNvPr id="3" name="Group 73"/>
            <p:cNvGrpSpPr>
              <a:grpSpLocks/>
            </p:cNvGrpSpPr>
            <p:nvPr/>
          </p:nvGrpSpPr>
          <p:grpSpPr bwMode="auto">
            <a:xfrm>
              <a:off x="1919585" y="3492500"/>
              <a:ext cx="6385322" cy="3724651"/>
              <a:chOff x="653" y="1344"/>
              <a:chExt cx="2076" cy="3066"/>
            </a:xfrm>
          </p:grpSpPr>
          <p:sp>
            <p:nvSpPr>
              <p:cNvPr id="19" name="AutoShape 74"/>
              <p:cNvSpPr>
                <a:spLocks noChangeArrowheads="1"/>
              </p:cNvSpPr>
              <p:nvPr/>
            </p:nvSpPr>
            <p:spPr bwMode="gray">
              <a:xfrm>
                <a:off x="653" y="2164"/>
                <a:ext cx="2076" cy="2246"/>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0"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w="0">
                    <a:solidFill>
                      <a:srgbClr val="F7F161"/>
                    </a:solidFill>
                    <a:prstDash val="solid"/>
                    <a:round/>
                    <a:headEnd/>
                    <a:tailEnd/>
                  </a14:hiddenLine>
                </a:ext>
              </a:extLst>
            </p:spPr>
            <p:txBody>
              <a:bodyPr/>
              <a:lstStyle/>
              <a:p>
                <a:endParaRPr lang="zh-CN" altLang="en-US"/>
              </a:p>
            </p:txBody>
          </p:sp>
        </p:grpSp>
        <p:sp>
          <p:nvSpPr>
            <p:cNvPr id="13" name="Text Box 78"/>
            <p:cNvSpPr txBox="1">
              <a:spLocks noChangeArrowheads="1"/>
            </p:cNvSpPr>
            <p:nvPr/>
          </p:nvSpPr>
          <p:spPr bwMode="gray">
            <a:xfrm>
              <a:off x="2115294" y="4704622"/>
              <a:ext cx="5915868" cy="378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析构函数</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是类的另一</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特殊成员函数</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，用于在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对象终止时由系统自动调用</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，以</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释放分配给对象的内存</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a:t>
              </a:r>
            </a:p>
            <a:p>
              <a:pPr>
                <a:spcBef>
                  <a:spcPct val="0"/>
                </a:spcBef>
                <a:buSzTx/>
                <a:buNone/>
              </a:pPr>
              <a:endParaRPr lang="zh-CN" altLang="en-US" dirty="0">
                <a:solidFill>
                  <a:srgbClr val="000000"/>
                </a:solidFill>
                <a:ea typeface="宋体" panose="02010600030101010101" pitchFamily="2" charset="-122"/>
              </a:endParaRPr>
            </a:p>
            <a:p>
              <a:pPr>
                <a:spcBef>
                  <a:spcPct val="0"/>
                </a:spcBef>
                <a:buSzTx/>
                <a:buNone/>
              </a:pPr>
              <a:endParaRPr lang="zh-CN" altLang="en-US" sz="2800" dirty="0">
                <a:solidFill>
                  <a:srgbClr val="000000"/>
                </a:solidFill>
                <a:ea typeface="宋体" panose="02010600030101010101" pitchFamily="2" charset="-122"/>
              </a:endParaRPr>
            </a:p>
            <a:p>
              <a:pPr>
                <a:spcBef>
                  <a:spcPct val="0"/>
                </a:spcBef>
                <a:buSzTx/>
                <a:buNone/>
              </a:pPr>
              <a:endParaRPr lang="zh-CN" altLang="en-US" sz="2800" dirty="0">
                <a:solidFill>
                  <a:srgbClr val="000000"/>
                </a:solidFill>
                <a:ea typeface="宋体" panose="02010600030101010101" pitchFamily="2" charset="-122"/>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836000"/>
            <a:ext cx="7742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析构函数的函数名应为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类名前加</a:t>
            </a:r>
            <a:r>
              <a:rPr lang="zh-CN" altLang="en-US" dirty="0">
                <a:solidFill>
                  <a:schemeClr val="tx1"/>
                </a:solidFill>
                <a:ea typeface="宋体" panose="02010600030101010101" pitchFamily="2" charset="-122"/>
              </a:rPr>
              <a:t>“</a:t>
            </a:r>
            <a:r>
              <a:rPr lang="en-US" altLang="zh-CN" dirty="0">
                <a:solidFill>
                  <a:srgbClr val="C00000"/>
                </a:solidFill>
                <a:effectLst>
                  <a:outerShdw blurRad="38100" dist="38100" dir="2700000" algn="tl">
                    <a:srgbClr val="000000">
                      <a:alpha val="43137"/>
                    </a:srgbClr>
                  </a:outerShdw>
                </a:effectLst>
                <a:latin typeface="楷体" pitchFamily="49" charset="-122"/>
                <a:ea typeface="楷体" pitchFamily="49" charset="-122"/>
                <a:sym typeface="Symbol"/>
              </a:rPr>
              <a:t> </a:t>
            </a:r>
            <a:r>
              <a:rPr lang="zh-CN" altLang="en-US" dirty="0">
                <a:solidFill>
                  <a:schemeClr val="tx1"/>
                </a:solidFill>
                <a:ea typeface="宋体" panose="02010600030101010101" pitchFamily="2" charset="-122"/>
              </a:rPr>
              <a:t>”。</a:t>
            </a:r>
          </a:p>
        </p:txBody>
      </p:sp>
      <p:grpSp>
        <p:nvGrpSpPr>
          <p:cNvPr id="2" name="Group 79"/>
          <p:cNvGrpSpPr>
            <a:grpSpLocks/>
          </p:cNvGrpSpPr>
          <p:nvPr/>
        </p:nvGrpSpPr>
        <p:grpSpPr bwMode="auto">
          <a:xfrm>
            <a:off x="1116000" y="1080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412000"/>
            <a:ext cx="802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析构函数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没有参数</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也不能指定返回值类型</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2988000"/>
            <a:ext cx="75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一个类只能声明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a:t>
            </a:r>
            <a:r>
              <a:rPr lang="zh-CN" altLang="en-US" dirty="0">
                <a:solidFill>
                  <a:schemeClr val="tx1"/>
                </a:solidFill>
                <a:ea typeface="宋体" panose="02010600030101010101" pitchFamily="2" charset="-122"/>
              </a:rPr>
              <a:t>析构函数。</a:t>
            </a:r>
          </a:p>
        </p:txBody>
      </p:sp>
      <p:sp>
        <p:nvSpPr>
          <p:cNvPr id="8" name="Text Box 78"/>
          <p:cNvSpPr txBox="1">
            <a:spLocks noChangeArrowheads="1"/>
          </p:cNvSpPr>
          <p:nvPr/>
        </p:nvSpPr>
        <p:spPr bwMode="gray">
          <a:xfrm>
            <a:off x="1116000" y="3564000"/>
            <a:ext cx="75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析构函数也是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a:t>
            </a:r>
            <a:r>
              <a:rPr lang="zh-CN" altLang="en-US" dirty="0">
                <a:solidFill>
                  <a:schemeClr val="tx1"/>
                </a:solidFill>
                <a:ea typeface="宋体" panose="02010600030101010101" pitchFamily="2" charset="-122"/>
              </a:rPr>
              <a:t>的成员函数。</a:t>
            </a:r>
          </a:p>
        </p:txBody>
      </p:sp>
      <p:sp>
        <p:nvSpPr>
          <p:cNvPr id="9" name="Text Box 78"/>
          <p:cNvSpPr txBox="1">
            <a:spLocks noChangeArrowheads="1"/>
          </p:cNvSpPr>
          <p:nvPr/>
        </p:nvSpPr>
        <p:spPr bwMode="gray">
          <a:xfrm>
            <a:off x="1116000" y="41760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如果类中没有声明，则编译器会自动提供一个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带空函数体的析构函数</a:t>
            </a:r>
            <a:r>
              <a:rPr lang="zh-CN" altLang="en-US" dirty="0">
                <a:solidFill>
                  <a:schemeClr val="tx1"/>
                </a:solidFill>
                <a:ea typeface="宋体" panose="02010600030101010101" pitchFamily="2" charset="-122"/>
              </a:rPr>
              <a:t>。</a:t>
            </a:r>
          </a:p>
        </p:txBody>
      </p:sp>
      <p:sp>
        <p:nvSpPr>
          <p:cNvPr id="10" name="Text Box 78"/>
          <p:cNvSpPr txBox="1">
            <a:spLocks noChangeArrowheads="1"/>
          </p:cNvSpPr>
          <p:nvPr/>
        </p:nvSpPr>
        <p:spPr bwMode="gray">
          <a:xfrm>
            <a:off x="1116000" y="5184000"/>
            <a:ext cx="75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析构函数一般做一些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清理</a:t>
            </a:r>
            <a:r>
              <a:rPr lang="zh-CN" altLang="en-US" dirty="0">
                <a:solidFill>
                  <a:schemeClr val="tx1"/>
                </a:solidFill>
                <a:ea typeface="宋体" panose="02010600030101010101" pitchFamily="2" charset="-122"/>
              </a:rPr>
              <a:t>的工作：</a:t>
            </a:r>
          </a:p>
        </p:txBody>
      </p:sp>
      <p:sp>
        <p:nvSpPr>
          <p:cNvPr id="12" name="AutoShape 52"/>
          <p:cNvSpPr>
            <a:spLocks noChangeArrowheads="1"/>
          </p:cNvSpPr>
          <p:nvPr/>
        </p:nvSpPr>
        <p:spPr bwMode="gray">
          <a:xfrm>
            <a:off x="1607100" y="5757900"/>
            <a:ext cx="5924000" cy="78047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Test::~Test( )</a:t>
            </a:r>
            <a:r>
              <a:rPr lang="en-US" altLang="zh-CN" sz="2400" dirty="0">
                <a:solidFill>
                  <a:schemeClr val="tx1"/>
                </a:solidFill>
                <a:ea typeface="宋体" panose="02010600030101010101" pitchFamily="2" charset="-122"/>
              </a:rPr>
              <a:t>	</a:t>
            </a:r>
          </a:p>
          <a:p>
            <a:pPr marL="0" lvl="1" indent="0">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cout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&lt;&lt;"\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nDestructor</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is active.\n";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8" grpId="0"/>
      <p:bldP spid="9" grpId="0"/>
      <p:bldP spid="10" grpId="0"/>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315000" y="1188000"/>
            <a:ext cx="7282900" cy="2308324"/>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chunk</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private : </a:t>
            </a:r>
            <a:r>
              <a:rPr lang="en-US" altLang="zh-CN" sz="2400" dirty="0">
                <a:solidFill>
                  <a:srgbClr val="0070C0"/>
                </a:solidFill>
                <a:effectLst>
                  <a:outerShdw blurRad="38100" dist="38100" dir="2700000" algn="tl">
                    <a:srgbClr val="000000">
                      <a:alpha val="43137"/>
                    </a:srgbClr>
                  </a:outerShdw>
                </a:effectLst>
              </a:rPr>
              <a:t>char * p;</a:t>
            </a:r>
          </a:p>
          <a:p>
            <a:pPr eaLnBrk="1" hangingPunct="1">
              <a:buNone/>
            </a:pPr>
            <a:r>
              <a:rPr lang="en-US" altLang="zh-CN" sz="2400" dirty="0">
                <a:solidFill>
                  <a:srgbClr val="C00000"/>
                </a:solidFill>
                <a:effectLst>
                  <a:outerShdw blurRad="38100" dist="38100" dir="2700000" algn="tl">
                    <a:srgbClr val="000000">
                      <a:alpha val="43137"/>
                    </a:srgbClr>
                  </a:outerShdw>
                </a:effectLst>
              </a:rPr>
              <a:t>public:</a:t>
            </a: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chunk () </a:t>
            </a:r>
            <a:r>
              <a:rPr lang="en-US" altLang="zh-CN" sz="2400" dirty="0">
                <a:effectLst>
                  <a:outerShdw blurRad="38100" dist="38100" dir="2700000" algn="tl">
                    <a:srgbClr val="000000">
                      <a:alpha val="43137"/>
                    </a:srgbClr>
                  </a:outerShdw>
                </a:effectLst>
              </a:rPr>
              <a:t>{p = new char[10];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&lt;&lt;"start\n";}</a:t>
            </a:r>
          </a:p>
          <a:p>
            <a:pPr eaLnBrk="1" hangingPunct="1">
              <a:buNone/>
            </a:pPr>
            <a:r>
              <a:rPr lang="en-US" altLang="zh-CN" sz="2400" dirty="0">
                <a:solidFill>
                  <a:srgbClr val="0070C0"/>
                </a:solidFill>
                <a:effectLst>
                  <a:outerShdw blurRad="38100" dist="38100" dir="2700000" algn="tl">
                    <a:srgbClr val="000000">
                      <a:alpha val="43137"/>
                    </a:srgbClr>
                  </a:outerShdw>
                </a:effectLst>
              </a:rPr>
              <a:t>  ~chunk () </a:t>
            </a:r>
            <a:r>
              <a:rPr lang="en-US" altLang="zh-CN" sz="2400" dirty="0">
                <a:effectLst>
                  <a:outerShdw blurRad="38100" dist="38100" dir="2700000" algn="tl">
                    <a:srgbClr val="000000">
                      <a:alpha val="43137"/>
                    </a:srgbClr>
                  </a:outerShdw>
                </a:effectLst>
              </a:rPr>
              <a:t>{delete[] p;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&lt;&lt;"end\n";}</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350700" y="3672000"/>
            <a:ext cx="2065600" cy="15696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chunk c;</a:t>
            </a: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p>
        </p:txBody>
      </p:sp>
      <p:sp>
        <p:nvSpPr>
          <p:cNvPr id="6" name="Text Box 36"/>
          <p:cNvSpPr txBox="1">
            <a:spLocks noChangeArrowheads="1"/>
          </p:cNvSpPr>
          <p:nvPr/>
        </p:nvSpPr>
        <p:spPr bwMode="auto">
          <a:xfrm>
            <a:off x="1333500" y="5436000"/>
            <a:ext cx="1905000" cy="1200329"/>
          </a:xfrm>
          <a:prstGeom prst="rect">
            <a:avLst/>
          </a:prstGeom>
          <a:solidFill>
            <a:srgbClr val="33CCCC"/>
          </a:solidFill>
          <a:ln w="9525">
            <a:noFill/>
            <a:miter lim="800000"/>
            <a:headEnd/>
            <a:tailEnd/>
          </a:ln>
        </p:spPr>
        <p:txBody>
          <a:bodyPr wrap="square">
            <a:spAutoFit/>
          </a:bodyPr>
          <a:lstStyle/>
          <a:p>
            <a:pPr eaLnBrk="1" hangingPunct="1"/>
            <a:r>
              <a:rPr lang="zh-CN" altLang="en-US" sz="2400" dirty="0"/>
              <a:t>运行结果：</a:t>
            </a:r>
            <a:r>
              <a:rPr lang="en-US" altLang="zh-CN" sz="2400" dirty="0"/>
              <a:t> </a:t>
            </a:r>
          </a:p>
          <a:p>
            <a:pPr eaLnBrk="1" hangingPunct="1"/>
            <a:r>
              <a:rPr lang="en-US" altLang="zh-CN" sz="2400" dirty="0"/>
              <a:t>start</a:t>
            </a:r>
          </a:p>
          <a:p>
            <a:pPr eaLnBrk="1" hangingPunct="1"/>
            <a:r>
              <a:rPr lang="en-US" altLang="zh-CN" sz="2400" dirty="0"/>
              <a:t>end</a:t>
            </a:r>
          </a:p>
        </p:txBody>
      </p:sp>
      <p:sp>
        <p:nvSpPr>
          <p:cNvPr id="7" name="矩形 6"/>
          <p:cNvSpPr/>
          <p:nvPr/>
        </p:nvSpPr>
        <p:spPr>
          <a:xfrm>
            <a:off x="1162475" y="337552"/>
            <a:ext cx="3068469" cy="584775"/>
          </a:xfrm>
          <a:prstGeom prst="rect">
            <a:avLst/>
          </a:prstGeom>
        </p:spPr>
        <p:txBody>
          <a:bodyPr wrap="none">
            <a:spAutoFit/>
          </a:bodyPr>
          <a:lstStyle/>
          <a:p>
            <a:r>
              <a:rPr lang="zh-CN" altLang="en-US" sz="3200" dirty="0">
                <a:solidFill>
                  <a:srgbClr val="002060"/>
                </a:solidFill>
                <a:ea typeface="宋体" charset="-122"/>
              </a:rPr>
              <a:t>析构函数的执行</a:t>
            </a:r>
            <a:endParaRPr lang="en-US" altLang="zh-CN" sz="3200" dirty="0">
              <a:solidFill>
                <a:srgbClr val="00206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175300" y="2257200"/>
            <a:ext cx="7486100" cy="378565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Ctest</a:t>
            </a:r>
            <a:r>
              <a:rPr lang="en-US" altLang="zh-CN" sz="2400" dirty="0">
                <a:solidFill>
                  <a:srgbClr val="C00000"/>
                </a:solidFill>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a:t>
            </a:r>
          </a:p>
          <a:p>
            <a:pPr eaLnBrk="1" hangingPunct="1">
              <a:buNone/>
            </a:pP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Ctest</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“destructor called” &lt;&lt; </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a:t>
            </a:r>
          </a:p>
          <a:p>
            <a:pPr eaLnBrk="1" hangingPunct="1">
              <a:buNone/>
            </a:pP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 () {</a:t>
            </a: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Ctest</a:t>
            </a:r>
            <a:r>
              <a:rPr lang="en-US" altLang="zh-CN" sz="2400" dirty="0">
                <a:solidFill>
                  <a:srgbClr val="0070C0"/>
                </a:solidFill>
                <a:effectLst>
                  <a:outerShdw blurRad="38100" dist="38100" dir="2700000" algn="tl">
                    <a:srgbClr val="000000">
                      <a:alpha val="43137"/>
                    </a:srgbClr>
                  </a:outerShdw>
                </a:effectLst>
              </a:rPr>
              <a:t> array[2];</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 &lt;&lt; “End Main” &lt;&lt; </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return 0;</a:t>
            </a:r>
          </a:p>
          <a:p>
            <a:pPr eaLnBrk="1" hangingPunct="1">
              <a:buNone/>
            </a:pPr>
            <a:r>
              <a:rPr lang="en-US" altLang="zh-CN" sz="2400" dirty="0">
                <a:solidFill>
                  <a:srgbClr val="C00000"/>
                </a:solidFill>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
        <p:nvSpPr>
          <p:cNvPr id="6" name="Text Box 36"/>
          <p:cNvSpPr txBox="1">
            <a:spLocks noChangeArrowheads="1"/>
          </p:cNvSpPr>
          <p:nvPr/>
        </p:nvSpPr>
        <p:spPr bwMode="auto">
          <a:xfrm>
            <a:off x="5918200" y="3550503"/>
            <a:ext cx="2667000" cy="1569660"/>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rPr>
              <a:t>运行结果：</a:t>
            </a:r>
            <a:r>
              <a:rPr lang="en-US" altLang="zh-CN" sz="2400" dirty="0">
                <a:solidFill>
                  <a:srgbClr val="C00000"/>
                </a:solidFill>
              </a:rPr>
              <a:t> </a:t>
            </a:r>
          </a:p>
          <a:p>
            <a:pPr eaLnBrk="1" hangingPunct="1"/>
            <a:r>
              <a:rPr lang="en-US" altLang="zh-CN" sz="2400" dirty="0"/>
              <a:t>End Main</a:t>
            </a:r>
          </a:p>
          <a:p>
            <a:pPr eaLnBrk="1" hangingPunct="1"/>
            <a:r>
              <a:rPr lang="en-US" altLang="zh-CN" sz="2400" dirty="0"/>
              <a:t>destructor called</a:t>
            </a:r>
          </a:p>
          <a:p>
            <a:pPr eaLnBrk="1" hangingPunct="1"/>
            <a:r>
              <a:rPr lang="en-US" altLang="zh-CN" sz="2400" dirty="0"/>
              <a:t>destructor called</a:t>
            </a:r>
          </a:p>
        </p:txBody>
      </p:sp>
      <p:sp>
        <p:nvSpPr>
          <p:cNvPr id="7" name="矩形 6"/>
          <p:cNvSpPr/>
          <p:nvPr/>
        </p:nvSpPr>
        <p:spPr>
          <a:xfrm>
            <a:off x="1175175" y="337552"/>
            <a:ext cx="3068469" cy="584775"/>
          </a:xfrm>
          <a:prstGeom prst="rect">
            <a:avLst/>
          </a:prstGeom>
        </p:spPr>
        <p:txBody>
          <a:bodyPr wrap="none">
            <a:spAutoFit/>
          </a:bodyPr>
          <a:lstStyle/>
          <a:p>
            <a:r>
              <a:rPr lang="zh-CN" altLang="en-US" sz="3200" dirty="0">
                <a:solidFill>
                  <a:srgbClr val="002060"/>
                </a:solidFill>
                <a:ea typeface="宋体" charset="-122"/>
              </a:rPr>
              <a:t>析构函数和数组</a:t>
            </a:r>
            <a:endParaRPr lang="en-US" altLang="zh-CN" sz="3200" dirty="0">
              <a:solidFill>
                <a:srgbClr val="002060"/>
              </a:solidFill>
              <a:ea typeface="宋体" charset="-122"/>
            </a:endParaRPr>
          </a:p>
        </p:txBody>
      </p:sp>
      <p:sp>
        <p:nvSpPr>
          <p:cNvPr id="8" name="Text Box 78"/>
          <p:cNvSpPr txBox="1">
            <a:spLocks noChangeArrowheads="1"/>
          </p:cNvSpPr>
          <p:nvPr/>
        </p:nvSpPr>
        <p:spPr bwMode="gray">
          <a:xfrm>
            <a:off x="1103300" y="1137500"/>
            <a:ext cx="77424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对象数组生命期结束时，</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对象数组的每个元素</a:t>
            </a:r>
            <a:r>
              <a:rPr lang="zh-CN" altLang="en-US" dirty="0">
                <a:solidFill>
                  <a:schemeClr val="tx1"/>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析构函数都会被调用</a:t>
            </a:r>
            <a:r>
              <a:rPr lang="zh-CN" altLang="en-US"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3327400" y="6027003"/>
            <a:ext cx="5359400" cy="830997"/>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rPr>
              <a:t>问题</a:t>
            </a:r>
            <a:r>
              <a:rPr lang="zh-CN" altLang="en-US" sz="2400" dirty="0"/>
              <a:t>：若改成如下语句，结果是什么？</a:t>
            </a:r>
            <a:endParaRPr lang="en-US" altLang="zh-CN" sz="2400" dirty="0"/>
          </a:p>
          <a:p>
            <a:pPr eaLnBrk="1" hangingPunct="1"/>
            <a:r>
              <a:rPr lang="en-US" altLang="zh-CN" sz="2400" dirty="0" err="1"/>
              <a:t>Ctest</a:t>
            </a:r>
            <a:r>
              <a:rPr lang="en-US" altLang="zh-CN" sz="2400" dirty="0"/>
              <a:t> *array=new </a:t>
            </a:r>
            <a:r>
              <a:rPr lang="en-US" altLang="zh-CN" sz="2400" dirty="0" err="1"/>
              <a:t>Ctest</a:t>
            </a:r>
            <a:r>
              <a:rPr lang="en-US" altLang="zh-CN" sz="2400" dirty="0"/>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out)">
                                      <p:cBhvr>
                                        <p:cTn id="16" dur="500"/>
                                        <p:tgtEl>
                                          <p:spTgt spid="9"/>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autoUpdateAnimBg="0"/>
      <p:bldP spid="9"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487420" y="1841501"/>
            <a:ext cx="5967479" cy="16255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Ctest	* pTest;</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pTest = new Ctest;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构造函数调用</a:t>
            </a:r>
            <a:endPar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delete pTest;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析构函数调用</a:t>
            </a:r>
            <a:endPar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7" name="矩形 16"/>
          <p:cNvSpPr/>
          <p:nvPr/>
        </p:nvSpPr>
        <p:spPr>
          <a:xfrm>
            <a:off x="1124374" y="299452"/>
            <a:ext cx="6165425" cy="584775"/>
          </a:xfrm>
          <a:prstGeom prst="rect">
            <a:avLst/>
          </a:prstGeom>
        </p:spPr>
        <p:txBody>
          <a:bodyPr wrap="square">
            <a:spAutoFit/>
          </a:bodyPr>
          <a:lstStyle/>
          <a:p>
            <a:r>
              <a:rPr lang="zh-CN" altLang="en-US" sz="3200" dirty="0">
                <a:solidFill>
                  <a:srgbClr val="002060"/>
                </a:solidFill>
                <a:ea typeface="宋体" charset="-122"/>
              </a:rPr>
              <a:t>析构函数和运算符 </a:t>
            </a:r>
            <a:r>
              <a:rPr lang="en-US" altLang="zh-CN" sz="3200" dirty="0">
                <a:solidFill>
                  <a:srgbClr val="002060"/>
                </a:solidFill>
                <a:ea typeface="宋体" charset="-122"/>
              </a:rPr>
              <a:t>delete</a:t>
            </a:r>
          </a:p>
        </p:txBody>
      </p:sp>
      <p:sp>
        <p:nvSpPr>
          <p:cNvPr id="8" name="AutoShape 52"/>
          <p:cNvSpPr>
            <a:spLocks noChangeArrowheads="1"/>
          </p:cNvSpPr>
          <p:nvPr/>
        </p:nvSpPr>
        <p:spPr bwMode="gray">
          <a:xfrm>
            <a:off x="1377353" y="3697176"/>
            <a:ext cx="6128347" cy="1586024"/>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pTest = new Ctest[3]; </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构造函数调用</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3</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delete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pTest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析构函数调用</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3</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delete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pTest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析构函数调用</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次</a:t>
            </a:r>
            <a:endPar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6" name="Text Box 78"/>
          <p:cNvSpPr txBox="1">
            <a:spLocks noChangeArrowheads="1"/>
          </p:cNvSpPr>
          <p:nvPr/>
        </p:nvSpPr>
        <p:spPr bwMode="gray">
          <a:xfrm>
            <a:off x="1103300" y="1137500"/>
            <a:ext cx="7742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delete</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运算导致</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析构函数调用</a:t>
            </a:r>
          </a:p>
        </p:txBody>
      </p:sp>
      <p:sp>
        <p:nvSpPr>
          <p:cNvPr id="10" name="Text Box 36"/>
          <p:cNvSpPr txBox="1">
            <a:spLocks noChangeArrowheads="1"/>
          </p:cNvSpPr>
          <p:nvPr/>
        </p:nvSpPr>
        <p:spPr bwMode="auto">
          <a:xfrm>
            <a:off x="1371600" y="5582503"/>
            <a:ext cx="6616700" cy="830997"/>
          </a:xfrm>
          <a:prstGeom prst="rect">
            <a:avLst/>
          </a:prstGeom>
          <a:solidFill>
            <a:srgbClr val="33CCCC"/>
          </a:solidFill>
          <a:ln w="9525">
            <a:noFill/>
            <a:miter lim="800000"/>
            <a:headEnd/>
            <a:tailEnd/>
          </a:ln>
        </p:spPr>
        <p:txBody>
          <a:bodyPr wrap="square">
            <a:spAutoFit/>
          </a:bodyPr>
          <a:lstStyle/>
          <a:p>
            <a:pPr eaLnBrk="1" hangingPunct="1"/>
            <a:r>
              <a:rPr lang="zh-CN" altLang="en-US" sz="2400" dirty="0">
                <a:solidFill>
                  <a:srgbClr val="C00000"/>
                </a:solidFill>
                <a:effectLst>
                  <a:outerShdw blurRad="38100" dist="38100" dir="2700000" algn="tl">
                    <a:srgbClr val="000000">
                      <a:alpha val="43137"/>
                    </a:srgbClr>
                  </a:outerShdw>
                </a:effectLst>
              </a:rPr>
              <a:t>注意</a:t>
            </a:r>
            <a:r>
              <a:rPr lang="zh-CN" altLang="en-US" sz="2400" dirty="0"/>
              <a:t>：</a:t>
            </a:r>
            <a:r>
              <a:rPr lang="zh-CN" altLang="en-US" sz="2400" dirty="0">
                <a:effectLst>
                  <a:outerShdw blurRad="38100" dist="38100" dir="2700000" algn="tl">
                    <a:srgbClr val="000000">
                      <a:alpha val="43137"/>
                    </a:srgbClr>
                  </a:outerShdw>
                </a:effectLst>
                <a:latin typeface="宋体" pitchFamily="2" charset="-122"/>
                <a:ea typeface="宋体" pitchFamily="2" charset="-122"/>
                <a:cs typeface="黑体"/>
              </a:rPr>
              <a:t>若</a:t>
            </a:r>
            <a:r>
              <a:rPr lang="en-US" altLang="zh-CN" sz="2400" spc="-10" dirty="0">
                <a:effectLst>
                  <a:outerShdw blurRad="38100" dist="38100" dir="2700000" algn="tl">
                    <a:srgbClr val="000000">
                      <a:alpha val="43137"/>
                    </a:srgbClr>
                  </a:outerShdw>
                </a:effectLst>
                <a:latin typeface="宋体" pitchFamily="2" charset="-122"/>
                <a:ea typeface="宋体" pitchFamily="2" charset="-122"/>
                <a:cs typeface="Times New Roman"/>
              </a:rPr>
              <a:t>ne</a:t>
            </a:r>
            <a:r>
              <a:rPr lang="en-US" altLang="zh-CN" sz="2400" spc="-5" dirty="0">
                <a:effectLst>
                  <a:outerShdw blurRad="38100" dist="38100" dir="2700000" algn="tl">
                    <a:srgbClr val="000000">
                      <a:alpha val="43137"/>
                    </a:srgbClr>
                  </a:outerShdw>
                </a:effectLst>
                <a:latin typeface="宋体" pitchFamily="2" charset="-122"/>
                <a:ea typeface="宋体" pitchFamily="2" charset="-122"/>
                <a:cs typeface="Times New Roman"/>
              </a:rPr>
              <a:t>w</a:t>
            </a:r>
            <a:r>
              <a:rPr lang="zh-CN" altLang="en-US" sz="2400" spc="-5" dirty="0">
                <a:effectLst>
                  <a:outerShdw blurRad="38100" dist="38100" dir="2700000" algn="tl">
                    <a:srgbClr val="000000">
                      <a:alpha val="43137"/>
                    </a:srgbClr>
                  </a:outerShdw>
                </a:effectLst>
                <a:latin typeface="宋体" pitchFamily="2" charset="-122"/>
                <a:ea typeface="宋体" pitchFamily="2" charset="-122"/>
                <a:cs typeface="黑体"/>
              </a:rPr>
              <a:t>一个对象数组，那么用</a:t>
            </a:r>
            <a:r>
              <a:rPr lang="en-US" altLang="zh-CN" sz="2400" spc="-5" dirty="0">
                <a:effectLst>
                  <a:outerShdw blurRad="38100" dist="38100" dir="2700000" algn="tl">
                    <a:srgbClr val="000000">
                      <a:alpha val="43137"/>
                    </a:srgbClr>
                  </a:outerShdw>
                </a:effectLst>
                <a:latin typeface="宋体" pitchFamily="2" charset="-122"/>
                <a:ea typeface="宋体" pitchFamily="2" charset="-122"/>
                <a:cs typeface="Times New Roman"/>
              </a:rPr>
              <a:t>delet</a:t>
            </a:r>
            <a:r>
              <a:rPr lang="en-US" altLang="zh-CN" sz="2400" spc="-10" dirty="0">
                <a:effectLst>
                  <a:outerShdw blurRad="38100" dist="38100" dir="2700000" algn="tl">
                    <a:srgbClr val="000000">
                      <a:alpha val="43137"/>
                    </a:srgbClr>
                  </a:outerShdw>
                </a:effectLst>
                <a:latin typeface="宋体" pitchFamily="2" charset="-122"/>
                <a:ea typeface="宋体" pitchFamily="2" charset="-122"/>
                <a:cs typeface="Times New Roman"/>
              </a:rPr>
              <a:t>e</a:t>
            </a:r>
            <a:r>
              <a:rPr lang="zh-CN" altLang="en-US" sz="2400" spc="-5" dirty="0">
                <a:effectLst>
                  <a:outerShdw blurRad="38100" dist="38100" dir="2700000" algn="tl">
                    <a:srgbClr val="000000">
                      <a:alpha val="43137"/>
                    </a:srgbClr>
                  </a:outerShdw>
                </a:effectLst>
                <a:latin typeface="宋体" pitchFamily="2" charset="-122"/>
                <a:ea typeface="宋体" pitchFamily="2" charset="-122"/>
                <a:cs typeface="黑体"/>
              </a:rPr>
              <a:t>释放时应该</a:t>
            </a:r>
            <a:r>
              <a:rPr lang="zh-CN" altLang="en-US" sz="2400" dirty="0">
                <a:effectLst>
                  <a:outerShdw blurRad="38100" dist="38100" dir="2700000" algn="tl">
                    <a:srgbClr val="000000">
                      <a:alpha val="43137"/>
                    </a:srgbClr>
                  </a:outerShdw>
                </a:effectLst>
                <a:latin typeface="宋体" pitchFamily="2" charset="-122"/>
                <a:ea typeface="宋体" pitchFamily="2" charset="-122"/>
                <a:cs typeface="黑体"/>
              </a:rPr>
              <a:t>写</a:t>
            </a:r>
            <a:r>
              <a:rPr lang="zh-CN" altLang="en-US" sz="2400" spc="-710" dirty="0">
                <a:effectLst>
                  <a:outerShdw blurRad="38100" dist="38100" dir="2700000" algn="tl">
                    <a:srgbClr val="000000">
                      <a:alpha val="43137"/>
                    </a:srgbClr>
                  </a:outerShdw>
                </a:effectLst>
                <a:latin typeface="宋体" pitchFamily="2" charset="-122"/>
                <a:ea typeface="宋体" pitchFamily="2" charset="-122"/>
                <a:cs typeface="黑体"/>
              </a:rPr>
              <a:t> </a:t>
            </a:r>
            <a:r>
              <a:rPr lang="en-US" altLang="zh-CN" sz="2400" dirty="0">
                <a:effectLst>
                  <a:outerShdw blurRad="38100" dist="38100" dir="2700000" algn="tl">
                    <a:srgbClr val="000000">
                      <a:alpha val="43137"/>
                    </a:srgbClr>
                  </a:outerShdw>
                </a:effectLst>
                <a:latin typeface="宋体" pitchFamily="2" charset="-122"/>
                <a:ea typeface="宋体" pitchFamily="2" charset="-122"/>
                <a:cs typeface="Times New Roman"/>
              </a:rPr>
              <a:t>[]</a:t>
            </a:r>
            <a:r>
              <a:rPr lang="zh-CN" altLang="en-US" sz="2400" dirty="0">
                <a:effectLst>
                  <a:outerShdw blurRad="38100" dist="38100" dir="2700000" algn="tl">
                    <a:srgbClr val="000000">
                      <a:alpha val="43137"/>
                    </a:srgbClr>
                  </a:outerShdw>
                </a:effectLst>
                <a:latin typeface="宋体" pitchFamily="2" charset="-122"/>
                <a:ea typeface="宋体" pitchFamily="2" charset="-122"/>
                <a:cs typeface="Times New Roman"/>
              </a:rPr>
              <a:t>。</a:t>
            </a:r>
            <a:endParaRPr lang="en-US" altLang="zh-CN" sz="2400"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500"/>
                                        <p:tgtEl>
                                          <p:spTgt spid="10"/>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137200" y="1190400"/>
            <a:ext cx="7244800" cy="440120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CMyclass</a:t>
            </a:r>
            <a:r>
              <a:rPr lang="en-US" altLang="zh-CN" sz="2400" dirty="0">
                <a:solidFill>
                  <a:srgbClr val="C0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CMyclass</a:t>
            </a:r>
            <a:r>
              <a:rPr lang="en-US" altLang="zh-CN" sz="2400" dirty="0">
                <a:solidFill>
                  <a:srgbClr val="0070C0"/>
                </a:solidFill>
                <a:effectLst>
                  <a:outerShdw blurRad="38100" dist="38100" dir="2700000" algn="tl">
                    <a:srgbClr val="000000">
                      <a:alpha val="43137"/>
                    </a:srgbClr>
                  </a:outerShdw>
                </a:effectLst>
              </a:rPr>
              <a:t>() { </a:t>
            </a:r>
            <a:r>
              <a:rPr lang="en-US" altLang="zh-CN" sz="2400" dirty="0" err="1">
                <a:solidFill>
                  <a:srgbClr val="0070C0"/>
                </a:solidFill>
                <a:effectLst>
                  <a:outerShdw blurRad="38100" dist="38100" dir="2700000" algn="tl">
                    <a:srgbClr val="000000">
                      <a:alpha val="43137"/>
                    </a:srgbClr>
                  </a:outerShdw>
                </a:effectLst>
              </a:rPr>
              <a:t>cout</a:t>
            </a:r>
            <a:r>
              <a:rPr lang="en-US" altLang="zh-CN" sz="2400" dirty="0">
                <a:solidFill>
                  <a:srgbClr val="0070C0"/>
                </a:solidFill>
                <a:effectLst>
                  <a:outerShdw blurRad="38100" dist="38100" dir="2700000" algn="tl">
                    <a:srgbClr val="000000">
                      <a:alpha val="43137"/>
                    </a:srgbClr>
                  </a:outerShdw>
                </a:effectLst>
              </a:rPr>
              <a:t> &lt;&lt; "constructor" &lt;&lt; </a:t>
            </a:r>
            <a:r>
              <a:rPr lang="en-US" altLang="zh-CN" sz="2400" dirty="0" err="1">
                <a:solidFill>
                  <a:srgbClr val="0070C0"/>
                </a:solidFill>
                <a:effectLst>
                  <a:outerShdw blurRad="38100" dist="38100" dir="2700000" algn="tl">
                    <a:srgbClr val="000000">
                      <a:alpha val="43137"/>
                    </a:srgbClr>
                  </a:outerShdw>
                </a:effectLst>
              </a:rPr>
              <a:t>endl</a:t>
            </a:r>
            <a:r>
              <a:rPr lang="en-US" altLang="zh-CN" sz="2400" dirty="0">
                <a:solidFill>
                  <a:srgbClr val="0070C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CMyclass</a:t>
            </a:r>
            <a:r>
              <a:rPr lang="en-US" altLang="zh-CN" sz="2400" dirty="0">
                <a:solidFill>
                  <a:srgbClr val="0070C0"/>
                </a:solidFill>
                <a:effectLst>
                  <a:outerShdw blurRad="38100" dist="38100" dir="2700000" algn="tl">
                    <a:srgbClr val="000000">
                      <a:alpha val="43137"/>
                    </a:srgbClr>
                  </a:outerShdw>
                </a:effectLst>
              </a:rPr>
              <a:t>(const </a:t>
            </a:r>
            <a:r>
              <a:rPr lang="en-US" altLang="zh-CN" sz="2400" dirty="0" err="1">
                <a:solidFill>
                  <a:srgbClr val="0070C0"/>
                </a:solidFill>
                <a:effectLst>
                  <a:outerShdw blurRad="38100" dist="38100" dir="2700000" algn="tl">
                    <a:srgbClr val="000000">
                      <a:alpha val="43137"/>
                    </a:srgbClr>
                  </a:outerShdw>
                </a:effectLst>
              </a:rPr>
              <a:t>CMyclass</a:t>
            </a:r>
            <a:r>
              <a:rPr lang="en-US" altLang="zh-CN" sz="2400" dirty="0">
                <a:solidFill>
                  <a:srgbClr val="0070C0"/>
                </a:solidFill>
                <a:effectLst>
                  <a:outerShdw blurRad="38100" dist="38100" dir="2700000" algn="tl">
                    <a:srgbClr val="000000">
                      <a:alpha val="43137"/>
                    </a:srgbClr>
                  </a:outerShdw>
                </a:effectLst>
              </a:rPr>
              <a:t>&amp; c){ </a:t>
            </a:r>
          </a:p>
          <a:p>
            <a:pPr eaLnBrk="1" hangingPunct="1">
              <a:buNone/>
            </a:pP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cout</a:t>
            </a:r>
            <a:r>
              <a:rPr lang="en-US" altLang="zh-CN" sz="2400" dirty="0">
                <a:solidFill>
                  <a:srgbClr val="0070C0"/>
                </a:solidFill>
                <a:effectLst>
                  <a:outerShdw blurRad="38100" dist="38100" dir="2700000" algn="tl">
                    <a:srgbClr val="000000">
                      <a:alpha val="43137"/>
                    </a:srgbClr>
                  </a:outerShdw>
                </a:effectLst>
              </a:rPr>
              <a:t> &lt;&lt; "copy constructor" &lt;&lt; </a:t>
            </a:r>
            <a:r>
              <a:rPr lang="en-US" altLang="zh-CN" sz="2400" dirty="0" err="1">
                <a:solidFill>
                  <a:srgbClr val="0070C0"/>
                </a:solidFill>
                <a:effectLst>
                  <a:outerShdw blurRad="38100" dist="38100" dir="2700000" algn="tl">
                    <a:srgbClr val="000000">
                      <a:alpha val="43137"/>
                    </a:srgbClr>
                  </a:outerShdw>
                </a:effectLst>
              </a:rPr>
              <a:t>endl</a:t>
            </a:r>
            <a:r>
              <a:rPr lang="en-US" altLang="zh-CN" sz="2400" dirty="0">
                <a:solidFill>
                  <a:srgbClr val="0070C0"/>
                </a:solidFill>
                <a:effectLst>
                  <a:outerShdw blurRad="38100" dist="38100" dir="2700000" algn="tl">
                    <a:srgbClr val="000000">
                      <a:alpha val="43137"/>
                    </a:srgbClr>
                  </a:outerShdw>
                </a:effectLst>
              </a:rPr>
              <a:t>; }</a:t>
            </a:r>
          </a:p>
          <a:p>
            <a:pPr eaLnBrk="1" hangingPunct="1">
              <a:buNone/>
            </a:pP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CMyclass</a:t>
            </a:r>
            <a:r>
              <a:rPr lang="en-US" altLang="zh-CN" sz="2400" dirty="0">
                <a:solidFill>
                  <a:srgbClr val="0070C0"/>
                </a:solidFill>
                <a:effectLst>
                  <a:outerShdw blurRad="38100" dist="38100" dir="2700000" algn="tl">
                    <a:srgbClr val="000000">
                      <a:alpha val="43137"/>
                    </a:srgbClr>
                  </a:outerShdw>
                </a:effectLst>
              </a:rPr>
              <a:t>() { </a:t>
            </a:r>
            <a:r>
              <a:rPr lang="en-US" altLang="zh-CN" sz="2400" dirty="0" err="1">
                <a:solidFill>
                  <a:srgbClr val="0070C0"/>
                </a:solidFill>
                <a:effectLst>
                  <a:outerShdw blurRad="38100" dist="38100" dir="2700000" algn="tl">
                    <a:srgbClr val="000000">
                      <a:alpha val="43137"/>
                    </a:srgbClr>
                  </a:outerShdw>
                </a:effectLst>
              </a:rPr>
              <a:t>cout</a:t>
            </a:r>
            <a:r>
              <a:rPr lang="en-US" altLang="zh-CN" sz="2400" dirty="0">
                <a:solidFill>
                  <a:srgbClr val="0070C0"/>
                </a:solidFill>
                <a:effectLst>
                  <a:outerShdw blurRad="38100" dist="38100" dir="2700000" algn="tl">
                    <a:srgbClr val="000000">
                      <a:alpha val="43137"/>
                    </a:srgbClr>
                  </a:outerShdw>
                </a:effectLst>
              </a:rPr>
              <a:t> &lt;&lt; "destructor" &lt;&lt; </a:t>
            </a:r>
            <a:r>
              <a:rPr lang="en-US" altLang="zh-CN" sz="2400" dirty="0" err="1">
                <a:solidFill>
                  <a:srgbClr val="0070C0"/>
                </a:solidFill>
                <a:effectLst>
                  <a:outerShdw blurRad="38100" dist="38100" dir="2700000" algn="tl">
                    <a:srgbClr val="000000">
                      <a:alpha val="43137"/>
                    </a:srgbClr>
                  </a:outerShdw>
                </a:effectLst>
              </a:rPr>
              <a:t>endl</a:t>
            </a:r>
            <a:r>
              <a:rPr lang="en-US" altLang="zh-CN" sz="2400" dirty="0">
                <a:solidFill>
                  <a:srgbClr val="0070C0"/>
                </a:solidFill>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err="1">
                <a:solidFill>
                  <a:srgbClr val="C00000"/>
                </a:solidFill>
                <a:effectLst>
                  <a:outerShdw blurRad="38100" dist="38100" dir="2700000" algn="tl">
                    <a:srgbClr val="000000">
                      <a:alpha val="43137"/>
                    </a:srgbClr>
                  </a:outerShdw>
                </a:effectLst>
              </a:rPr>
              <a:t>CMyclass</a:t>
            </a: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obj</a:t>
            </a:r>
            <a:r>
              <a:rPr lang="en-US" altLang="zh-CN" sz="2400" dirty="0">
                <a:solidFill>
                  <a:srgbClr val="0070C0"/>
                </a:solidFill>
                <a:effectLst>
                  <a:outerShdw blurRad="38100" dist="38100" dir="2700000" algn="tl">
                    <a:srgbClr val="000000">
                      <a:alpha val="43137"/>
                    </a:srgbClr>
                  </a:outerShdw>
                </a:effectLst>
              </a:rPr>
              <a:t>;</a:t>
            </a:r>
          </a:p>
          <a:p>
            <a:pPr eaLnBrk="1" hangingPunct="1">
              <a:buNone/>
            </a:pPr>
            <a:r>
              <a:rPr lang="en-US" altLang="zh-CN" sz="2400" dirty="0" err="1">
                <a:solidFill>
                  <a:srgbClr val="C00000"/>
                </a:solidFill>
                <a:effectLst>
                  <a:outerShdw blurRad="38100" dist="38100" dir="2700000" algn="tl">
                    <a:srgbClr val="000000">
                      <a:alpha val="43137"/>
                    </a:srgbClr>
                  </a:outerShdw>
                </a:effectLst>
              </a:rPr>
              <a:t>CMyclass</a:t>
            </a:r>
            <a:r>
              <a:rPr lang="en-US" altLang="zh-CN" sz="2400" dirty="0">
                <a:effectLst>
                  <a:outerShdw blurRad="38100" dist="38100" dir="2700000" algn="tl">
                    <a:srgbClr val="000000">
                      <a:alpha val="43137"/>
                    </a:srgbClr>
                  </a:outerShdw>
                </a:effectLst>
              </a:rPr>
              <a:t> fun(</a:t>
            </a:r>
            <a:r>
              <a:rPr lang="en-US" altLang="zh-CN" sz="2400" dirty="0" err="1">
                <a:solidFill>
                  <a:srgbClr val="0070C0"/>
                </a:solidFill>
                <a:effectLst>
                  <a:outerShdw blurRad="38100" dist="38100" dir="2700000" algn="tl">
                    <a:srgbClr val="000000">
                      <a:alpha val="43137"/>
                    </a:srgbClr>
                  </a:outerShdw>
                </a:effectLst>
              </a:rPr>
              <a:t>CMyclass</a:t>
            </a: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sobj</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 { </a:t>
            </a:r>
            <a:r>
              <a:rPr lang="en-US" altLang="zh-CN" sz="2400" dirty="0">
                <a:solidFill>
                  <a:srgbClr val="0070C0"/>
                </a:solidFill>
                <a:effectLst>
                  <a:outerShdw blurRad="38100" dist="38100" dir="2700000" algn="tl">
                    <a:srgbClr val="000000">
                      <a:alpha val="43137"/>
                    </a:srgbClr>
                  </a:outerShdw>
                </a:effectLst>
              </a:rPr>
              <a:t>return </a:t>
            </a:r>
            <a:r>
              <a:rPr lang="en-US" altLang="zh-CN" sz="2400" dirty="0" err="1">
                <a:solidFill>
                  <a:srgbClr val="0070C0"/>
                </a:solidFill>
                <a:effectLst>
                  <a:outerShdw blurRad="38100" dist="38100" dir="2700000" algn="tl">
                    <a:srgbClr val="000000">
                      <a:alpha val="43137"/>
                    </a:srgbClr>
                  </a:outerShdw>
                </a:effectLst>
              </a:rPr>
              <a:t>sobj</a:t>
            </a:r>
            <a:r>
              <a:rPr lang="en-US" altLang="zh-CN" sz="2400" dirty="0">
                <a:solidFill>
                  <a:srgbClr val="0070C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t>                   </a:t>
            </a:r>
            <a:r>
              <a:rPr lang="en-US" altLang="zh-CN" sz="2000" dirty="0"/>
              <a:t>//</a:t>
            </a:r>
            <a:r>
              <a:rPr lang="zh-CN" altLang="en-US" sz="2000" dirty="0"/>
              <a:t>函数调用返回时生成临时对象返回</a:t>
            </a:r>
            <a:endParaRPr lang="en-US" altLang="zh-CN" sz="2000" dirty="0"/>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  </a:t>
            </a:r>
            <a:r>
              <a:rPr lang="en-US" altLang="zh-CN" sz="2400" dirty="0" err="1">
                <a:solidFill>
                  <a:srgbClr val="0070C0"/>
                </a:solidFill>
                <a:effectLst>
                  <a:outerShdw blurRad="38100" dist="38100" dir="2700000" algn="tl">
                    <a:srgbClr val="000000">
                      <a:alpha val="43137"/>
                    </a:srgbClr>
                  </a:outerShdw>
                </a:effectLst>
              </a:rPr>
              <a:t>obj</a:t>
            </a:r>
            <a:r>
              <a:rPr lang="en-US" altLang="zh-CN" sz="2400" dirty="0">
                <a:solidFill>
                  <a:srgbClr val="0070C0"/>
                </a:solidFill>
                <a:effectLst>
                  <a:outerShdw blurRad="38100" dist="38100" dir="2700000" algn="tl">
                    <a:srgbClr val="000000">
                      <a:alpha val="43137"/>
                    </a:srgbClr>
                  </a:outerShdw>
                </a:effectLst>
              </a:rPr>
              <a:t> = fun(</a:t>
            </a:r>
            <a:r>
              <a:rPr lang="en-US" altLang="zh-CN" sz="2400" dirty="0" err="1">
                <a:solidFill>
                  <a:srgbClr val="0070C0"/>
                </a:solidFill>
                <a:effectLst>
                  <a:outerShdw blurRad="38100" dist="38100" dir="2700000" algn="tl">
                    <a:srgbClr val="000000">
                      <a:alpha val="43137"/>
                    </a:srgbClr>
                  </a:outerShdw>
                </a:effectLst>
              </a:rPr>
              <a:t>obj</a:t>
            </a:r>
            <a:r>
              <a:rPr lang="en-US" altLang="zh-CN" sz="2400" dirty="0">
                <a:solidFill>
                  <a:srgbClr val="0070C0"/>
                </a:solidFill>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000" dirty="0"/>
              <a:t>                      //</a:t>
            </a:r>
            <a:r>
              <a:rPr lang="zh-CN" altLang="en-US" sz="2000" dirty="0"/>
              <a:t>函数调用的返回值（临时对象）被用过后，该临时对象析构函数被调用</a:t>
            </a:r>
          </a:p>
        </p:txBody>
      </p:sp>
      <p:sp>
        <p:nvSpPr>
          <p:cNvPr id="6" name="Text Box 36"/>
          <p:cNvSpPr txBox="1">
            <a:spLocks noChangeArrowheads="1"/>
          </p:cNvSpPr>
          <p:nvPr/>
        </p:nvSpPr>
        <p:spPr bwMode="auto">
          <a:xfrm>
            <a:off x="6324600" y="4180344"/>
            <a:ext cx="2819400" cy="2677656"/>
          </a:xfrm>
          <a:prstGeom prst="rect">
            <a:avLst/>
          </a:prstGeom>
          <a:solidFill>
            <a:srgbClr val="33CCCC"/>
          </a:solidFill>
          <a:ln w="9525">
            <a:noFill/>
            <a:miter lim="800000"/>
            <a:headEnd/>
            <a:tailEnd/>
          </a:ln>
        </p:spPr>
        <p:txBody>
          <a:bodyPr wrap="square">
            <a:spAutoFit/>
          </a:bodyPr>
          <a:lstStyle/>
          <a:p>
            <a:pPr eaLnBrk="1" hangingPunct="1"/>
            <a:r>
              <a:rPr lang="zh-CN" altLang="en-US" sz="2400" dirty="0"/>
              <a:t>运行结果：</a:t>
            </a:r>
            <a:endParaRPr lang="en-US" altLang="zh-CN" sz="2400" dirty="0"/>
          </a:p>
          <a:p>
            <a:pPr eaLnBrk="1" hangingPunct="1"/>
            <a:r>
              <a:rPr lang="es-ES" altLang="zh-CN" sz="2400" dirty="0"/>
              <a:t>constructor</a:t>
            </a:r>
          </a:p>
          <a:p>
            <a:pPr eaLnBrk="1" hangingPunct="1"/>
            <a:r>
              <a:rPr lang="es-ES" altLang="zh-CN" sz="2400" dirty="0"/>
              <a:t>copy constructor</a:t>
            </a:r>
          </a:p>
          <a:p>
            <a:pPr eaLnBrk="1" hangingPunct="1"/>
            <a:r>
              <a:rPr lang="es-ES" altLang="zh-CN" sz="2400" dirty="0"/>
              <a:t>copy constructor</a:t>
            </a:r>
          </a:p>
          <a:p>
            <a:pPr eaLnBrk="1" hangingPunct="1"/>
            <a:r>
              <a:rPr lang="es-ES" altLang="zh-CN" sz="2400" dirty="0"/>
              <a:t>destructor</a:t>
            </a:r>
          </a:p>
          <a:p>
            <a:pPr eaLnBrk="1" hangingPunct="1"/>
            <a:r>
              <a:rPr lang="es-ES" altLang="zh-CN" sz="2400" dirty="0"/>
              <a:t>destructor</a:t>
            </a:r>
          </a:p>
          <a:p>
            <a:pPr eaLnBrk="1" hangingPunct="1"/>
            <a:r>
              <a:rPr lang="es-ES" altLang="zh-CN" sz="2400" dirty="0"/>
              <a:t>destructor</a:t>
            </a:r>
            <a:endParaRPr lang="en-US" altLang="zh-CN" sz="2400" dirty="0"/>
          </a:p>
        </p:txBody>
      </p:sp>
      <p:sp>
        <p:nvSpPr>
          <p:cNvPr id="7" name="矩形 6"/>
          <p:cNvSpPr/>
          <p:nvPr/>
        </p:nvSpPr>
        <p:spPr>
          <a:xfrm>
            <a:off x="719899" y="312152"/>
            <a:ext cx="8424101" cy="584775"/>
          </a:xfrm>
          <a:prstGeom prst="rect">
            <a:avLst/>
          </a:prstGeom>
        </p:spPr>
        <p:txBody>
          <a:bodyPr wrap="none">
            <a:spAutoFit/>
          </a:bodyPr>
          <a:lstStyle/>
          <a:p>
            <a:r>
              <a:rPr lang="zh-CN" altLang="en-US" sz="3200" dirty="0">
                <a:solidFill>
                  <a:srgbClr val="002060"/>
                </a:solidFill>
                <a:ea typeface="宋体" charset="-122"/>
              </a:rPr>
              <a:t>析构函数在对象作为函数返回值返回后被调用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0438"/>
            <a:ext cx="3710000" cy="479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在一般情况下，</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调用析构函数的次序</a:t>
            </a:r>
            <a:r>
              <a:rPr lang="zh-CN" altLang="en-US" sz="2800" dirty="0">
                <a:solidFill>
                  <a:srgbClr val="000000"/>
                </a:solidFill>
                <a:ea typeface="宋体" panose="02010600030101010101" pitchFamily="2" charset="-122"/>
              </a:rPr>
              <a:t>正好与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调用构造函数的次序</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相反</a:t>
            </a: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最先</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被调用的构造函数</a:t>
            </a:r>
            <a:r>
              <a:rPr lang="zh-CN" altLang="en-US" sz="2800" dirty="0">
                <a:solidFill>
                  <a:srgbClr val="000000"/>
                </a:solidFill>
                <a:ea typeface="宋体" panose="02010600030101010101" pitchFamily="2" charset="-122"/>
              </a:rPr>
              <a:t>，其对应的</a:t>
            </a:r>
            <a:r>
              <a:rPr lang="en-US" altLang="zh-CN" sz="2800" dirty="0">
                <a:solidFill>
                  <a:srgbClr val="000000"/>
                </a:solidFill>
                <a:ea typeface="宋体" panose="02010600030101010101" pitchFamily="2" charset="-122"/>
              </a:rPr>
              <a:t>(</a:t>
            </a:r>
            <a:r>
              <a:rPr lang="zh-CN" altLang="en-US" sz="2800" dirty="0">
                <a:solidFill>
                  <a:srgbClr val="000000"/>
                </a:solidFill>
                <a:ea typeface="宋体" panose="02010600030101010101" pitchFamily="2" charset="-122"/>
              </a:rPr>
              <a:t>同一对象中的</a:t>
            </a:r>
            <a:r>
              <a:rPr lang="en-US" altLang="zh-CN"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最后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被调用</a:t>
            </a:r>
            <a:r>
              <a:rPr lang="zh-CN" altLang="en-US" sz="2800" dirty="0">
                <a:solidFill>
                  <a:srgbClr val="000000"/>
                </a:solidFill>
                <a:ea typeface="宋体" panose="02010600030101010101" pitchFamily="2" charset="-122"/>
              </a:rPr>
              <a:t>，而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最后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被调用的构造函数</a:t>
            </a:r>
            <a:r>
              <a:rPr lang="zh-CN" altLang="en-US" sz="2800" dirty="0">
                <a:solidFill>
                  <a:srgbClr val="000000"/>
                </a:solidFill>
                <a:ea typeface="宋体" panose="02010600030101010101" pitchFamily="2" charset="-122"/>
              </a:rPr>
              <a:t>，其对应的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最先</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被调用</a:t>
            </a:r>
            <a:r>
              <a:rPr lang="zh-CN" altLang="en-US" sz="2800" dirty="0">
                <a:solidFill>
                  <a:srgbClr val="000000"/>
                </a:solidFill>
                <a:ea typeface="宋体" panose="02010600030101010101" pitchFamily="2" charset="-122"/>
              </a:rPr>
              <a:t>。</a:t>
            </a:r>
          </a:p>
        </p:txBody>
      </p:sp>
      <p:sp>
        <p:nvSpPr>
          <p:cNvPr id="10" name="Rectangle 9"/>
          <p:cNvSpPr txBox="1">
            <a:spLocks noChangeArrowheads="1"/>
          </p:cNvSpPr>
          <p:nvPr/>
        </p:nvSpPr>
        <p:spPr bwMode="auto">
          <a:xfrm>
            <a:off x="1080000" y="1088951"/>
            <a:ext cx="6959100"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a:t>
            </a:r>
            <a:r>
              <a:rPr lang="zh-CN" altLang="en-US" dirty="0">
                <a:ea typeface="宋体" panose="02010600030101010101" pitchFamily="2" charset="-122"/>
              </a:rPr>
              <a:t>调用构造函数和析构函数的顺序</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pic>
        <p:nvPicPr>
          <p:cNvPr id="9" name="图片 1027" descr="F:\C++程序设计\tu\tu\图9.1.tif"/>
          <p:cNvPicPr>
            <a:picLocks noChangeAspect="1" noChangeArrowheads="1"/>
          </p:cNvPicPr>
          <p:nvPr/>
        </p:nvPicPr>
        <p:blipFill>
          <a:blip r:embed="rId3" cstate="print"/>
          <a:srcRect/>
          <a:stretch>
            <a:fillRect/>
          </a:stretch>
        </p:blipFill>
        <p:spPr bwMode="auto">
          <a:xfrm>
            <a:off x="4865688" y="1778000"/>
            <a:ext cx="3976687" cy="5080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80000" y="1116000"/>
            <a:ext cx="7657600"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ffectLst>
                  <a:outerShdw blurRad="38100" dist="38100" dir="2700000" algn="tl">
                    <a:srgbClr val="000000">
                      <a:alpha val="43137"/>
                    </a:srgbClr>
                  </a:outerShdw>
                </a:effectLst>
                <a:ea typeface="宋体" panose="02010600030101010101" pitchFamily="2" charset="-122"/>
              </a:rPr>
              <a:t>2. </a:t>
            </a:r>
            <a:r>
              <a:rPr lang="zh-CN" altLang="en-US" dirty="0">
                <a:effectLst>
                  <a:outerShdw blurRad="38100" dist="38100" dir="2700000" algn="tl">
                    <a:srgbClr val="000000">
                      <a:alpha val="43137"/>
                    </a:srgbClr>
                  </a:outerShdw>
                </a:effectLst>
                <a:ea typeface="宋体" panose="02010600030101010101" pitchFamily="2" charset="-122"/>
              </a:rPr>
              <a:t>面向对象程序设计</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1" name="Rectangle 77"/>
          <p:cNvSpPr>
            <a:spLocks noChangeArrowheads="1"/>
          </p:cNvSpPr>
          <p:nvPr/>
        </p:nvSpPr>
        <p:spPr bwMode="auto">
          <a:xfrm>
            <a:off x="1080000" y="1754900"/>
            <a:ext cx="7496659"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面向对象程序设计</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基本思想</a:t>
            </a: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将世界看成是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不同种</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的对象</a:t>
            </a:r>
            <a:r>
              <a:rPr lang="zh-CN" altLang="en-US" sz="2400" dirty="0">
                <a:solidFill>
                  <a:schemeClr val="tx1"/>
                </a:solidFill>
                <a:ea typeface="宋体" panose="02010600030101010101" pitchFamily="2" charset="-122"/>
              </a:rPr>
              <a:t>构成的</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每个对象拥有自己的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属性</a:t>
            </a:r>
            <a:r>
              <a:rPr lang="zh-CN" altLang="en-US" sz="2400" dirty="0">
                <a:solidFill>
                  <a:schemeClr val="tx1"/>
                </a:solidFill>
                <a:ea typeface="宋体" panose="02010600030101010101" pitchFamily="2" charset="-122"/>
              </a:rPr>
              <a:t>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行为</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一个对象可以向另一个对象</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发消息</a:t>
            </a:r>
            <a:r>
              <a:rPr lang="zh-CN" altLang="en-US" sz="2400" dirty="0">
                <a:solidFill>
                  <a:schemeClr val="tx1"/>
                </a:solidFill>
                <a:ea typeface="宋体" panose="02010600030101010101" pitchFamily="2" charset="-122"/>
              </a:rPr>
              <a:t>，要求另一个</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对象做某件事情</a:t>
            </a:r>
          </a:p>
        </p:txBody>
      </p:sp>
      <p:sp>
        <p:nvSpPr>
          <p:cNvPr id="7" name="Rectangle 77"/>
          <p:cNvSpPr>
            <a:spLocks noChangeArrowheads="1"/>
          </p:cNvSpPr>
          <p:nvPr/>
        </p:nvSpPr>
        <p:spPr bwMode="auto">
          <a:xfrm>
            <a:off x="1080000" y="4068000"/>
            <a:ext cx="7496659"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程序</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执行过程</a:t>
            </a:r>
            <a:r>
              <a:rPr lang="zh-CN" altLang="en-US" sz="2800" dirty="0">
                <a:solidFill>
                  <a:schemeClr val="tx1"/>
                </a:solidFill>
                <a:ea typeface="宋体" panose="02010600030101010101" pitchFamily="2" charset="-122"/>
              </a:rPr>
              <a:t>的变化：</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一方面一个对象可以顺序地向不同对象发消息，</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zh-CN" altLang="en-US" sz="2400" dirty="0">
                <a:solidFill>
                  <a:schemeClr val="tx1"/>
                </a:solidFill>
                <a:ea typeface="宋体" panose="02010600030101010101" pitchFamily="2" charset="-122"/>
              </a:rPr>
              <a:t>而一方面一个对象在接到某条消息而进行某个动作</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zh-CN" altLang="en-US" sz="2400" dirty="0">
                <a:solidFill>
                  <a:schemeClr val="tx1"/>
                </a:solidFill>
                <a:ea typeface="宋体" panose="02010600030101010101" pitchFamily="2" charset="-122"/>
              </a:rPr>
              <a:t>时还可以向其他对象发消息，由这样的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消息序列</a:t>
            </a:r>
            <a:r>
              <a:rPr lang="zh-CN" altLang="en-US" sz="2400" dirty="0">
                <a:solidFill>
                  <a:schemeClr val="tx1"/>
                </a:solidFill>
                <a:ea typeface="宋体" panose="02010600030101010101" pitchFamily="2" charset="-122"/>
              </a:rPr>
              <a:t>和</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消息链</a:t>
            </a:r>
            <a:r>
              <a:rPr lang="zh-CN" altLang="en-US" sz="2400" dirty="0">
                <a:solidFill>
                  <a:schemeClr val="tx1"/>
                </a:solidFill>
                <a:ea typeface="宋体" panose="02010600030101010101" pitchFamily="2" charset="-122"/>
              </a:rPr>
              <a:t>引发的行为过程，就是程序运行的过程。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055688" y="1076325"/>
            <a:ext cx="7532700" cy="4187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设有一个包含</a:t>
            </a:r>
            <a:r>
              <a:rPr lang="en-US" altLang="zh-CN" sz="2400" dirty="0">
                <a:solidFill>
                  <a:schemeClr val="tx1"/>
                </a:solidFill>
                <a:ea typeface="宋体" panose="02010600030101010101" pitchFamily="2" charset="-122"/>
              </a:rPr>
              <a:t>size</a:t>
            </a:r>
            <a:r>
              <a:rPr lang="zh-CN" altLang="en-US" sz="2400" dirty="0">
                <a:solidFill>
                  <a:schemeClr val="tx1"/>
                </a:solidFill>
                <a:ea typeface="宋体" panose="02010600030101010101" pitchFamily="2" charset="-122"/>
              </a:rPr>
              <a:t>个整数的数列，要求能够把从指定位置</a:t>
            </a:r>
            <a:r>
              <a:rPr lang="en-US" altLang="zh-CN" sz="2400" dirty="0">
                <a:solidFill>
                  <a:schemeClr val="tx1"/>
                </a:solidFill>
                <a:ea typeface="宋体" panose="02010600030101010101" pitchFamily="2" charset="-122"/>
              </a:rPr>
              <a:t>m</a:t>
            </a:r>
            <a:r>
              <a:rPr lang="zh-CN" altLang="en-US" sz="2400" dirty="0">
                <a:solidFill>
                  <a:schemeClr val="tx1"/>
                </a:solidFill>
                <a:ea typeface="宋体" panose="02010600030101010101" pitchFamily="2" charset="-122"/>
              </a:rPr>
              <a:t>开始的</a:t>
            </a:r>
            <a:r>
              <a:rPr lang="en-US" altLang="zh-CN" sz="2400" dirty="0">
                <a:solidFill>
                  <a:schemeClr val="tx1"/>
                </a:solidFill>
                <a:ea typeface="宋体" panose="02010600030101010101" pitchFamily="2" charset="-122"/>
              </a:rPr>
              <a:t>n</a:t>
            </a:r>
            <a:r>
              <a:rPr lang="zh-CN" altLang="en-US" sz="2400" dirty="0">
                <a:solidFill>
                  <a:schemeClr val="tx1"/>
                </a:solidFill>
                <a:ea typeface="宋体" panose="02010600030101010101" pitchFamily="2" charset="-122"/>
              </a:rPr>
              <a:t>个数排成降序，并输出新的完整的数列，数列存放在一维数组中。例如，原来数列有</a:t>
            </a:r>
            <a:r>
              <a:rPr lang="en-US" altLang="zh-CN" sz="2400" dirty="0">
                <a:solidFill>
                  <a:schemeClr val="tx1"/>
                </a:solidFill>
                <a:ea typeface="宋体" panose="02010600030101010101" pitchFamily="2" charset="-122"/>
              </a:rPr>
              <a:t>10</a:t>
            </a:r>
            <a:r>
              <a:rPr lang="zh-CN" altLang="en-US" sz="2400" dirty="0">
                <a:solidFill>
                  <a:schemeClr val="tx1"/>
                </a:solidFill>
                <a:ea typeface="宋体" panose="02010600030101010101" pitchFamily="2" charset="-122"/>
              </a:rPr>
              <a:t>个数，值为</a:t>
            </a:r>
            <a:r>
              <a:rPr lang="en-US" altLang="zh-CN" sz="2400" dirty="0">
                <a:solidFill>
                  <a:schemeClr val="tx1"/>
                </a:solidFill>
                <a:ea typeface="宋体" panose="02010600030101010101" pitchFamily="2" charset="-122"/>
              </a:rPr>
              <a:t>{1,8,3,0,5,9,7,6,9,8}</a:t>
            </a:r>
            <a:r>
              <a:rPr lang="zh-CN" altLang="en-US" sz="2400" dirty="0">
                <a:solidFill>
                  <a:schemeClr val="tx1"/>
                </a:solidFill>
                <a:ea typeface="宋体" panose="02010600030101010101" pitchFamily="2" charset="-122"/>
              </a:rPr>
              <a:t>，若要求把从第</a:t>
            </a:r>
            <a:r>
              <a:rPr lang="en-US" altLang="zh-CN" sz="2400" dirty="0">
                <a:solidFill>
                  <a:schemeClr val="tx1"/>
                </a:solidFill>
                <a:ea typeface="宋体" panose="02010600030101010101" pitchFamily="2" charset="-122"/>
              </a:rPr>
              <a:t>4</a:t>
            </a:r>
            <a:r>
              <a:rPr lang="zh-CN" altLang="en-US" sz="2400" dirty="0">
                <a:solidFill>
                  <a:schemeClr val="tx1"/>
                </a:solidFill>
                <a:ea typeface="宋体" panose="02010600030101010101" pitchFamily="2" charset="-122"/>
              </a:rPr>
              <a:t>个数开始的</a:t>
            </a:r>
            <a:r>
              <a:rPr lang="en-US" altLang="zh-CN" sz="2400" dirty="0">
                <a:solidFill>
                  <a:schemeClr val="tx1"/>
                </a:solidFill>
                <a:ea typeface="宋体" panose="02010600030101010101" pitchFamily="2" charset="-122"/>
              </a:rPr>
              <a:t>5</a:t>
            </a:r>
            <a:r>
              <a:rPr lang="zh-CN" altLang="en-US" sz="2400" dirty="0">
                <a:solidFill>
                  <a:schemeClr val="tx1"/>
                </a:solidFill>
                <a:ea typeface="宋体" panose="02010600030101010101" pitchFamily="2" charset="-122"/>
              </a:rPr>
              <a:t>个数排成降序，则得到的新数列为</a:t>
            </a:r>
            <a:r>
              <a:rPr lang="en-US" altLang="zh-CN" sz="2400">
                <a:solidFill>
                  <a:schemeClr val="tx1"/>
                </a:solidFill>
                <a:ea typeface="宋体" panose="02010600030101010101" pitchFamily="2" charset="-122"/>
              </a:rPr>
              <a:t>{1,8,3,9,7,6,5,0,9,8</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试建立一个类</a:t>
            </a:r>
            <a:r>
              <a:rPr lang="en-US" altLang="zh-CN" sz="2400" dirty="0">
                <a:solidFill>
                  <a:schemeClr val="tx1"/>
                </a:solidFill>
                <a:ea typeface="宋体" panose="02010600030101010101" pitchFamily="2" charset="-122"/>
              </a:rPr>
              <a:t>LIST</a:t>
            </a:r>
            <a:r>
              <a:rPr lang="zh-CN" altLang="en-US" sz="2400" dirty="0">
                <a:solidFill>
                  <a:schemeClr val="tx1"/>
                </a:solidFill>
                <a:ea typeface="宋体" panose="02010600030101010101" pitchFamily="2" charset="-122"/>
              </a:rPr>
              <a:t>，完成上述功能。具体要求如下：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私有数据成员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size</a:t>
            </a:r>
            <a:r>
              <a:rPr lang="zh-CN" altLang="en-US" sz="2400" dirty="0">
                <a:solidFill>
                  <a:schemeClr val="tx1"/>
                </a:solidFill>
                <a:ea typeface="宋体" panose="02010600030101010101" pitchFamily="2" charset="-122"/>
              </a:rPr>
              <a:t>：数列元素个数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arr</a:t>
            </a:r>
            <a:r>
              <a:rPr lang="zh-CN" altLang="en-US" sz="2400" dirty="0">
                <a:solidFill>
                  <a:schemeClr val="tx1"/>
                </a:solidFill>
                <a:ea typeface="宋体" panose="02010600030101010101" pitchFamily="2" charset="-122"/>
              </a:rPr>
              <a:t>：数列数组的起始指针</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286355802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055688" y="1076325"/>
            <a:ext cx="7835219" cy="331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LIST(int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 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len</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：构造函数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LIST(const LST &amp; a)</a:t>
            </a:r>
            <a:r>
              <a:rPr lang="zh-CN" altLang="en-US" sz="2400" dirty="0">
                <a:solidFill>
                  <a:schemeClr val="tx1"/>
                </a:solidFill>
                <a:ea typeface="宋体" panose="02010600030101010101" pitchFamily="2" charset="-122"/>
              </a:rPr>
              <a:t>：拷贝构造函数</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LIST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sortpart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m,int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n)</a:t>
            </a:r>
            <a:r>
              <a:rPr lang="zh-CN" altLang="en-US" sz="2400" dirty="0">
                <a:solidFill>
                  <a:schemeClr val="tx1"/>
                </a:solidFill>
                <a:ea typeface="宋体" panose="02010600030101010101" pitchFamily="2" charset="-122"/>
              </a:rPr>
              <a:t>：将数列从第</a:t>
            </a:r>
            <a:r>
              <a:rPr lang="en-US" altLang="zh-CN" sz="2400" dirty="0">
                <a:solidFill>
                  <a:schemeClr val="tx1"/>
                </a:solidFill>
                <a:ea typeface="宋体" panose="02010600030101010101" pitchFamily="2" charset="-122"/>
              </a:rPr>
              <a:t>m</a:t>
            </a:r>
            <a:r>
              <a:rPr lang="zh-CN" altLang="en-US" sz="2400" dirty="0">
                <a:solidFill>
                  <a:schemeClr val="tx1"/>
                </a:solidFill>
                <a:ea typeface="宋体" panose="02010600030101010101" pitchFamily="2" charset="-122"/>
              </a:rPr>
              <a:t>个元素开</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始的</a:t>
            </a:r>
            <a:r>
              <a:rPr lang="en-US" altLang="zh-CN" sz="2400" dirty="0">
                <a:solidFill>
                  <a:schemeClr val="tx1"/>
                </a:solidFill>
                <a:ea typeface="宋体" panose="02010600030101010101" pitchFamily="2" charset="-122"/>
              </a:rPr>
              <a:t>n</a:t>
            </a:r>
            <a:r>
              <a:rPr lang="zh-CN" altLang="en-US" sz="2400" dirty="0">
                <a:solidFill>
                  <a:schemeClr val="tx1"/>
                </a:solidFill>
                <a:ea typeface="宋体" panose="02010600030101010101" pitchFamily="2" charset="-122"/>
              </a:rPr>
              <a:t>个数排成降序，并返回一个</a:t>
            </a:r>
            <a:r>
              <a:rPr lang="en-US" altLang="zh-CN" sz="2400" dirty="0">
                <a:solidFill>
                  <a:schemeClr val="tx1"/>
                </a:solidFill>
                <a:ea typeface="宋体" panose="02010600030101010101" pitchFamily="2" charset="-122"/>
              </a:rPr>
              <a:t>LST</a:t>
            </a:r>
            <a:r>
              <a:rPr lang="zh-CN" altLang="en-US" sz="2400" dirty="0">
                <a:solidFill>
                  <a:schemeClr val="tx1"/>
                </a:solidFill>
                <a:ea typeface="宋体" panose="02010600030101010101" pitchFamily="2" charset="-122"/>
              </a:rPr>
              <a:t>对象。</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print()</a:t>
            </a:r>
            <a:r>
              <a:rPr lang="zh-CN" altLang="en-US" sz="2400" dirty="0">
                <a:solidFill>
                  <a:schemeClr val="tx1"/>
                </a:solidFill>
                <a:ea typeface="宋体" panose="02010600030101010101" pitchFamily="2" charset="-122"/>
              </a:rPr>
              <a:t>：输出新的完整数列</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~LST()</a:t>
            </a:r>
            <a:r>
              <a:rPr lang="zh-CN" altLang="en-US" sz="2400" dirty="0">
                <a:solidFill>
                  <a:schemeClr val="tx1"/>
                </a:solidFill>
                <a:ea typeface="宋体" panose="02010600030101010101" pitchFamily="2" charset="-122"/>
              </a:rPr>
              <a:t>：析构函数，释放数组空间</a:t>
            </a:r>
            <a:endParaRPr lang="en-US" altLang="zh-CN" sz="2400" dirty="0">
              <a:solidFill>
                <a:schemeClr val="tx1"/>
              </a:solidFill>
              <a:ea typeface="宋体" panose="02010600030101010101" pitchFamily="2" charset="-122"/>
            </a:endParaRPr>
          </a:p>
          <a:p>
            <a:pPr>
              <a:lnSpc>
                <a:spcPct val="110000"/>
              </a:lnSpc>
              <a:spcBef>
                <a:spcPct val="0"/>
              </a:spcBef>
              <a:buSzTx/>
              <a:buNone/>
            </a:pP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107639346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itchFamily="2" charset="-122"/>
                <a:ea typeface="宋体" pitchFamily="2" charset="-122"/>
              </a:rPr>
              <a:t>（三）</a:t>
            </a:r>
          </a:p>
        </p:txBody>
      </p:sp>
    </p:spTree>
    <p:extLst>
      <p:ext uri="{BB962C8B-B14F-4D97-AF65-F5344CB8AC3E}">
        <p14:creationId xmlns:p14="http://schemas.microsoft.com/office/powerpoint/2010/main" val="358748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三、复合类</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2600"/>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复合类</a:t>
            </a:r>
            <a:r>
              <a:rPr lang="zh-CN" altLang="en-US" dirty="0">
                <a:solidFill>
                  <a:srgbClr val="000000"/>
                </a:solidFill>
                <a:ea typeface="宋体" panose="02010600030101010101" pitchFamily="2" charset="-122"/>
              </a:rPr>
              <a:t>是指</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以其他类的对象</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不能是复合类本</a:t>
            </a:r>
            <a:endParaRPr lang="en-US" altLang="zh-CN" dirty="0">
              <a:solidFill>
                <a:srgbClr val="000000"/>
              </a:solidFill>
              <a:ea typeface="宋体" panose="02010600030101010101" pitchFamily="2" charset="-122"/>
            </a:endParaRPr>
          </a:p>
          <a:p>
            <a:pPr marL="0" lvl="1" indent="0">
              <a:lnSpc>
                <a:spcPct val="110000"/>
              </a:lnSpc>
              <a:spcBef>
                <a:spcPct val="0"/>
              </a:spcBef>
              <a:buClrTx/>
              <a:buSzTx/>
              <a:buNone/>
            </a:pPr>
            <a:r>
              <a:rPr lang="zh-CN" altLang="en-US" dirty="0">
                <a:solidFill>
                  <a:srgbClr val="000000"/>
                </a:solidFill>
                <a:ea typeface="宋体" panose="02010600030101010101" pitchFamily="2" charset="-122"/>
              </a:rPr>
              <a:t>身的对象</a:t>
            </a:r>
            <a:r>
              <a:rPr lang="en-US" altLang="zh-CN" dirty="0">
                <a:solidFill>
                  <a:srgbClr val="000000"/>
                </a:solidFill>
                <a:ea typeface="宋体" panose="02010600030101010101" pitchFamily="2" charset="-122"/>
              </a:rPr>
              <a:t>)</a:t>
            </a:r>
            <a:r>
              <a:rPr lang="zh-CN" altLang="en-US" dirty="0">
                <a:solidFill>
                  <a:schemeClr val="tx1"/>
                </a:solidFill>
                <a:ea typeface="宋体" panose="02010600030101010101" pitchFamily="2" charset="-122"/>
              </a:rPr>
              <a:t>作为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rgbClr val="000000"/>
                </a:solidFill>
                <a:ea typeface="宋体" panose="02010600030101010101" pitchFamily="2" charset="-122"/>
              </a:rPr>
              <a:t>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rgbClr val="000000"/>
                </a:solidFill>
                <a:ea typeface="宋体" panose="02010600030101010101" pitchFamily="2" charset="-122"/>
              </a:rPr>
              <a:t>。</a:t>
            </a:r>
          </a:p>
        </p:txBody>
      </p:sp>
      <p:sp>
        <p:nvSpPr>
          <p:cNvPr id="7" name="AutoShape 52"/>
          <p:cNvSpPr>
            <a:spLocks noChangeArrowheads="1"/>
          </p:cNvSpPr>
          <p:nvPr/>
        </p:nvSpPr>
        <p:spPr bwMode="gray">
          <a:xfrm>
            <a:off x="1584000" y="2772000"/>
            <a:ext cx="1979679" cy="12191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A</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8" name="AutoShape 52"/>
          <p:cNvSpPr>
            <a:spLocks noChangeArrowheads="1"/>
          </p:cNvSpPr>
          <p:nvPr/>
        </p:nvSpPr>
        <p:spPr bwMode="gray">
          <a:xfrm>
            <a:off x="4040121" y="2772000"/>
            <a:ext cx="1992379" cy="12191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B</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9" name="AutoShape 52"/>
          <p:cNvSpPr>
            <a:spLocks noChangeArrowheads="1"/>
          </p:cNvSpPr>
          <p:nvPr/>
        </p:nvSpPr>
        <p:spPr bwMode="gray">
          <a:xfrm>
            <a:off x="1584001" y="4114801"/>
            <a:ext cx="6588956" cy="24129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C</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private:   </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A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对象数据成员</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B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b</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endPar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复合类的对象的初始化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2600"/>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先对类中的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对象成员</a:t>
            </a:r>
            <a:r>
              <a:rPr lang="zh-CN" altLang="en-US" dirty="0">
                <a:solidFill>
                  <a:srgbClr val="000000"/>
                </a:solidFill>
                <a:ea typeface="宋体" panose="02010600030101010101" pitchFamily="2" charset="-122"/>
              </a:rPr>
              <a:t>进行初始化（调用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该类</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p:txBody>
      </p:sp>
      <p:sp>
        <p:nvSpPr>
          <p:cNvPr id="9" name="AutoShape 52"/>
          <p:cNvSpPr>
            <a:spLocks noChangeArrowheads="1"/>
          </p:cNvSpPr>
          <p:nvPr/>
        </p:nvSpPr>
        <p:spPr bwMode="gray">
          <a:xfrm>
            <a:off x="1114100" y="3568701"/>
            <a:ext cx="6709100" cy="2257564"/>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n(</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m(</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函数体</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endPar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0" name="Rectangle 77"/>
          <p:cNvSpPr>
            <a:spLocks noChangeArrowheads="1"/>
          </p:cNvSpPr>
          <p:nvPr/>
        </p:nvSpPr>
        <p:spPr bwMode="auto">
          <a:xfrm>
            <a:off x="1166800" y="21405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再对类中其他</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非对象成员的成员</a:t>
            </a:r>
            <a:r>
              <a:rPr lang="zh-CN" altLang="en-US" dirty="0">
                <a:solidFill>
                  <a:srgbClr val="000000"/>
                </a:solidFill>
                <a:ea typeface="宋体" panose="02010600030101010101" pitchFamily="2" charset="-122"/>
              </a:rPr>
              <a:t>进行初始化</a:t>
            </a:r>
            <a:endParaRPr lang="en-US" altLang="zh-CN" dirty="0">
              <a:solidFill>
                <a:srgbClr val="000000"/>
              </a:solidFill>
              <a:ea typeface="宋体" panose="02010600030101010101" pitchFamily="2" charset="-122"/>
            </a:endParaRPr>
          </a:p>
        </p:txBody>
      </p:sp>
      <p:sp>
        <p:nvSpPr>
          <p:cNvPr id="12" name="矩形 11"/>
          <p:cNvSpPr/>
          <p:nvPr/>
        </p:nvSpPr>
        <p:spPr>
          <a:xfrm>
            <a:off x="1228174" y="3015734"/>
            <a:ext cx="5290231" cy="461665"/>
          </a:xfrm>
          <a:prstGeom prst="rect">
            <a:avLst/>
          </a:prstGeom>
        </p:spPr>
        <p:txBody>
          <a:bodyPr wrap="none">
            <a:spAutoFit/>
          </a:bodyPr>
          <a:lstStyle/>
          <a:p>
            <a:r>
              <a:rPr lang="zh-CN" altLang="en-US" sz="24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复合类的构造函数应定义为如下形式</a:t>
            </a:r>
            <a:r>
              <a:rPr lang="en-US" altLang="zh-CN" sz="24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zh-CN" altLang="en-US" sz="24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8" name="AutoShape 10">
            <a:extLst>
              <a:ext uri="{FF2B5EF4-FFF2-40B4-BE49-F238E27FC236}">
                <a16:creationId xmlns:a16="http://schemas.microsoft.com/office/drawing/2014/main" id="{46004830-6E3E-4331-8A11-E95DD0248F30}"/>
              </a:ext>
            </a:extLst>
          </p:cNvPr>
          <p:cNvSpPr>
            <a:spLocks noChangeArrowheads="1"/>
          </p:cNvSpPr>
          <p:nvPr/>
        </p:nvSpPr>
        <p:spPr bwMode="auto">
          <a:xfrm>
            <a:off x="1427990" y="5949308"/>
            <a:ext cx="3927782" cy="400110"/>
          </a:xfrm>
          <a:prstGeom prst="wedgeRectCallout">
            <a:avLst>
              <a:gd name="adj1" fmla="val -24993"/>
              <a:gd name="adj2" fmla="val -489791"/>
            </a:avLst>
          </a:prstGeom>
          <a:solidFill>
            <a:schemeClr val="bg1"/>
          </a:solidFill>
          <a:ln w="38100">
            <a:solidFill>
              <a:srgbClr val="993300"/>
            </a:solidFill>
            <a:miter lim="800000"/>
            <a:headEnd type="none" w="lg" len="lg"/>
            <a:tailEnd/>
          </a:ln>
        </p:spPr>
        <p:txBody>
          <a:bodyPr wrap="square" anchor="ctr">
            <a:spAutoFit/>
          </a:bodyPr>
          <a:lstStyle/>
          <a:p>
            <a:pPr eaLnBrk="1" hangingPunct="1"/>
            <a:r>
              <a:rPr lang="zh-CN" altLang="en-US" sz="2000" dirty="0">
                <a:latin typeface="黑体"/>
                <a:cs typeface="黑体"/>
              </a:rPr>
              <a:t>类型</a:t>
            </a:r>
            <a:r>
              <a:rPr lang="en-US" altLang="zh-CN" sz="2000" dirty="0">
                <a:latin typeface="黑体"/>
                <a:cs typeface="黑体"/>
              </a:rPr>
              <a:t>1 </a:t>
            </a:r>
            <a:r>
              <a:rPr lang="zh-CN" altLang="en-US" sz="2000" dirty="0">
                <a:latin typeface="黑体"/>
                <a:cs typeface="黑体"/>
              </a:rPr>
              <a:t>形参</a:t>
            </a:r>
            <a:r>
              <a:rPr lang="en-US" altLang="zh-CN" sz="2000" dirty="0">
                <a:latin typeface="黑体"/>
                <a:cs typeface="黑体"/>
              </a:rPr>
              <a:t>1</a:t>
            </a:r>
            <a:r>
              <a:rPr lang="zh-CN" altLang="en-US" sz="2000" dirty="0">
                <a:latin typeface="黑体"/>
                <a:cs typeface="黑体"/>
              </a:rPr>
              <a:t>，</a:t>
            </a:r>
            <a:r>
              <a:rPr lang="en-US" altLang="zh-CN" sz="2000" dirty="0">
                <a:latin typeface="黑体"/>
                <a:cs typeface="黑体"/>
              </a:rPr>
              <a:t>…</a:t>
            </a:r>
            <a:r>
              <a:rPr lang="zh-CN" altLang="en-US" sz="2000" dirty="0">
                <a:latin typeface="黑体"/>
                <a:cs typeface="黑体"/>
              </a:rPr>
              <a:t>，类型</a:t>
            </a:r>
            <a:r>
              <a:rPr lang="en-US" altLang="zh-CN" sz="2000" dirty="0">
                <a:latin typeface="黑体"/>
                <a:cs typeface="黑体"/>
              </a:rPr>
              <a:t>n </a:t>
            </a:r>
            <a:r>
              <a:rPr lang="zh-CN" altLang="en-US" sz="2000" dirty="0">
                <a:latin typeface="黑体"/>
                <a:cs typeface="黑体"/>
              </a:rPr>
              <a:t>形参</a:t>
            </a:r>
            <a:r>
              <a:rPr lang="en-US" altLang="zh-CN" sz="2000" dirty="0">
                <a:latin typeface="黑体"/>
                <a:cs typeface="黑体"/>
              </a:rPr>
              <a:t>n</a:t>
            </a:r>
            <a:endParaRPr lang="zh-CN" altLang="en-US" sz="2000" dirty="0">
              <a:solidFill>
                <a:srgbClr val="0070C0"/>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out)">
                                      <p:cBhvr>
                                        <p:cTn id="23" dur="500"/>
                                        <p:tgtEl>
                                          <p:spTgt spid="8"/>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P spid="10" grpId="0"/>
      <p:bldP spid="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077900" y="2089700"/>
            <a:ext cx="75073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对类中的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包含的对象成员</a:t>
            </a:r>
            <a:r>
              <a:rPr lang="zh-CN" altLang="en-US" dirty="0">
                <a:solidFill>
                  <a:srgbClr val="000000"/>
                </a:solidFill>
                <a:ea typeface="宋体" panose="02010600030101010101" pitchFamily="2" charset="-122"/>
              </a:rPr>
              <a:t>进行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初始化</a:t>
            </a:r>
          </a:p>
        </p:txBody>
      </p:sp>
      <p:sp>
        <p:nvSpPr>
          <p:cNvPr id="10" name="Rectangle 77"/>
          <p:cNvSpPr>
            <a:spLocks noChangeArrowheads="1"/>
          </p:cNvSpPr>
          <p:nvPr/>
        </p:nvSpPr>
        <p:spPr bwMode="auto">
          <a:xfrm>
            <a:off x="1001700" y="2788200"/>
            <a:ext cx="7507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类的构造函数</a:t>
            </a:r>
            <a:r>
              <a:rPr lang="zh-CN" altLang="en-US" dirty="0">
                <a:solidFill>
                  <a:srgbClr val="000000"/>
                </a:solidFill>
                <a:ea typeface="宋体" panose="02010600030101010101" pitchFamily="2" charset="-122"/>
              </a:rPr>
              <a:t>的定义（初始化列表）中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分别引用对象成员所属类的构造函数</a:t>
            </a:r>
            <a:r>
              <a:rPr lang="zh-CN" altLang="en-US" dirty="0">
                <a:solidFill>
                  <a:srgbClr val="000000"/>
                </a:solidFill>
                <a:ea typeface="宋体" panose="02010600030101010101" pitchFamily="2" charset="-122"/>
              </a:rPr>
              <a:t>来进行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初始化</a:t>
            </a:r>
            <a:r>
              <a:rPr lang="zh-CN" altLang="en-US" dirty="0">
                <a:solidFill>
                  <a:srgbClr val="000000"/>
                </a:solidFill>
                <a:ea typeface="宋体" panose="02010600030101010101" pitchFamily="2" charset="-122"/>
              </a:rPr>
              <a:t>；</a:t>
            </a:r>
          </a:p>
        </p:txBody>
      </p:sp>
      <p:sp>
        <p:nvSpPr>
          <p:cNvPr id="13" name="Rectangle 77"/>
          <p:cNvSpPr>
            <a:spLocks noChangeArrowheads="1"/>
          </p:cNvSpPr>
          <p:nvPr/>
        </p:nvSpPr>
        <p:spPr bwMode="auto">
          <a:xfrm>
            <a:off x="1065200" y="3791500"/>
            <a:ext cx="7507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如果</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对象成员所对应类的构造函数需要提供参数</a:t>
            </a:r>
            <a:r>
              <a:rPr lang="zh-CN" altLang="en-US" dirty="0">
                <a:solidFill>
                  <a:srgbClr val="000000"/>
                </a:solidFill>
                <a:ea typeface="宋体" panose="02010600030101010101" pitchFamily="2" charset="-122"/>
              </a:rPr>
              <a:t>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必须在类定义构造函数的参数表中提供</a:t>
            </a:r>
            <a:r>
              <a:rPr lang="zh-CN" altLang="en-US" dirty="0">
                <a:solidFill>
                  <a:srgbClr val="000000"/>
                </a:solidFill>
                <a:ea typeface="宋体" panose="02010600030101010101" pitchFamily="2" charset="-122"/>
              </a:rPr>
              <a:t>。</a:t>
            </a:r>
          </a:p>
        </p:txBody>
      </p:sp>
      <p:grpSp>
        <p:nvGrpSpPr>
          <p:cNvPr id="6" name="Group 79"/>
          <p:cNvGrpSpPr>
            <a:grpSpLocks/>
          </p:cNvGrpSpPr>
          <p:nvPr/>
        </p:nvGrpSpPr>
        <p:grpSpPr bwMode="auto">
          <a:xfrm>
            <a:off x="1154100" y="1193800"/>
            <a:ext cx="5375275" cy="695325"/>
            <a:chOff x="624" y="670"/>
            <a:chExt cx="3386" cy="547"/>
          </a:xfrm>
        </p:grpSpPr>
        <p:sp>
          <p:nvSpPr>
            <p:cNvPr id="7"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8"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26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带有对象成员的类的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调用对象成员对应构造函数的次序 ：</a:t>
            </a:r>
            <a:endParaRPr lang="zh-CN" altLang="en-US"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0" name="Rectangle 77"/>
          <p:cNvSpPr>
            <a:spLocks noChangeArrowheads="1"/>
          </p:cNvSpPr>
          <p:nvPr/>
        </p:nvSpPr>
        <p:spPr bwMode="auto">
          <a:xfrm>
            <a:off x="1116000" y="2232000"/>
            <a:ext cx="7507300" cy="46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依</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类定义中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对象成员出现</a:t>
            </a:r>
            <a:r>
              <a:rPr lang="zh-CN" altLang="en-US" dirty="0">
                <a:solidFill>
                  <a:srgbClr val="000000"/>
                </a:solidFill>
                <a:ea typeface="宋体" panose="02010600030101010101" pitchFamily="2" charset="-122"/>
              </a:rPr>
              <a:t>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先后次序</a:t>
            </a:r>
            <a:r>
              <a:rPr lang="zh-CN" altLang="en-US" dirty="0">
                <a:solidFill>
                  <a:srgbClr val="000000"/>
                </a:solidFill>
                <a:ea typeface="宋体" panose="02010600030101010101" pitchFamily="2" charset="-122"/>
              </a:rPr>
              <a:t>； </a:t>
            </a:r>
          </a:p>
        </p:txBody>
      </p:sp>
      <p:sp>
        <p:nvSpPr>
          <p:cNvPr id="13" name="Rectangle 77"/>
          <p:cNvSpPr>
            <a:spLocks noChangeArrowheads="1"/>
          </p:cNvSpPr>
          <p:nvPr/>
        </p:nvSpPr>
        <p:spPr bwMode="auto">
          <a:xfrm>
            <a:off x="1116000" y="2775500"/>
            <a:ext cx="7507300" cy="8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构造函数调用次序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依对象成员出现次序执行</a:t>
            </a:r>
            <a:r>
              <a:rPr lang="zh-CN" altLang="en-US" dirty="0">
                <a:solidFill>
                  <a:srgbClr val="000000"/>
                </a:solidFill>
                <a:ea typeface="宋体" panose="02010600030101010101" pitchFamily="2" charset="-122"/>
              </a:rPr>
              <a:t>，而</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依构造函数中所示调用先后的次序 </a:t>
            </a:r>
            <a:r>
              <a:rPr lang="zh-CN" altLang="en-US" dirty="0">
                <a:solidFill>
                  <a:srgbClr val="000000"/>
                </a:solidFill>
                <a:ea typeface="宋体" panose="02010600030101010101" pitchFamily="2" charset="-122"/>
              </a:rPr>
              <a:t>。</a:t>
            </a:r>
          </a:p>
        </p:txBody>
      </p:sp>
      <p:sp>
        <p:nvSpPr>
          <p:cNvPr id="6" name="Rectangle 77"/>
          <p:cNvSpPr>
            <a:spLocks noChangeArrowheads="1"/>
          </p:cNvSpPr>
          <p:nvPr/>
        </p:nvSpPr>
        <p:spPr bwMode="auto">
          <a:xfrm>
            <a:off x="1116000" y="39693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析构函数</a:t>
            </a:r>
            <a:r>
              <a:rPr lang="zh-CN" altLang="en-US" dirty="0">
                <a:solidFill>
                  <a:srgbClr val="000000"/>
                </a:solidFill>
                <a:ea typeface="宋体" panose="02010600030101010101" pitchFamily="2" charset="-122"/>
              </a:rPr>
              <a:t>调用次序恰好与构造函数调用次序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相反</a:t>
            </a:r>
            <a:r>
              <a:rPr lang="zh-CN" altLang="en-US" dirty="0">
                <a:solidFill>
                  <a:srgbClr val="000000"/>
                </a:solidFill>
                <a:ea typeface="宋体" panose="02010600030101010101" pitchFamily="2" charset="-122"/>
              </a:rPr>
              <a:t>。</a:t>
            </a:r>
            <a:endParaRPr lang="zh-CN" altLang="en-US"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3"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990600" y="917912"/>
            <a:ext cx="7988300" cy="5940088"/>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class A</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private: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int</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x</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err="1">
                <a:effectLst>
                  <a:outerShdw blurRad="38100" dist="38100" dir="2700000" algn="tl">
                    <a:srgbClr val="000000">
                      <a:alpha val="43137"/>
                    </a:srgbClr>
                  </a:outerShdw>
                </a:effectLst>
                <a:latin typeface="Times New Roman" pitchFamily="18" charset="0"/>
              </a:rPr>
              <a:t>public:</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A</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():x(0){</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&lt;&lt;"A0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int</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x1):x(x1)</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&lt;&lt;"A1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p>
          <a:p>
            <a:pPr marL="342900" indent="-342900" eaLnBrk="1" hangingPunct="1">
              <a:spcBef>
                <a:spcPct val="20000"/>
              </a:spcBef>
              <a:buClr>
                <a:srgbClr val="FF5050"/>
              </a:buClr>
            </a:pPr>
            <a:r>
              <a:rPr lang="en-US" altLang="zh-CN" sz="2000" dirty="0">
                <a:solidFill>
                  <a:srgbClr val="0070C0"/>
                </a:solidFill>
                <a:effectLst>
                  <a:outerShdw blurRad="38100" dist="38100" dir="2700000" algn="tl">
                    <a:srgbClr val="000000">
                      <a:alpha val="43137"/>
                    </a:srgbClr>
                  </a:outerShdw>
                </a:effectLst>
                <a:latin typeface="Times New Roman" pitchFamily="18" charset="0"/>
              </a:rPr>
              <a:t>  </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A(A&amp; a):x(</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a.x</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&lt;&lt;“copy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endParaRPr lang="en-US" altLang="zh-CN" sz="2000" dirty="0">
              <a:solidFill>
                <a:srgbClr val="0070C0"/>
              </a:solidFill>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a:solidFill>
                  <a:srgbClr val="0070C0"/>
                </a:solidFill>
                <a:effectLst>
                  <a:outerShdw blurRad="38100" dist="38100" dir="2700000" algn="tl">
                    <a:srgbClr val="000000">
                      <a:alpha val="43137"/>
                    </a:srgbClr>
                  </a:outerShdw>
                </a:effectLst>
                <a:latin typeface="Times New Roman" pitchFamily="18" charset="0"/>
              </a:rPr>
              <a:t>    ~A()</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&lt;&lt;x&lt;&lt;",A destructor"&lt;&lt;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p>
          <a:p>
            <a:pPr marL="342900" indent="-342900" eaLnBrk="1" hangingPunct="1">
              <a:spcBef>
                <a:spcPct val="20000"/>
              </a:spcBef>
              <a:buClr>
                <a:srgbClr val="FF5050"/>
              </a:buClr>
            </a:pPr>
            <a:endParaRPr lang="en-US" altLang="zh-CN" sz="2000" dirty="0">
              <a:solidFill>
                <a:srgbClr val="000000"/>
              </a:solidFill>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class B</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private: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string name; A a1;</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public:</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~B(){</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&lt;&lt;"B destructor"&lt;&lt;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B():name("Java")</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&lt;&lt;"B0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B(string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s,A</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a):name(s),a1(a)</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&lt;&lt;"B1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0070C0"/>
                </a:solidFill>
                <a:effectLst>
                  <a:outerShdw blurRad="38100" dist="38100" dir="2700000" algn="tl">
                    <a:srgbClr val="000000">
                      <a:alpha val="43137"/>
                    </a:srgbClr>
                  </a:outerShdw>
                </a:effectLst>
                <a:latin typeface="Times New Roman" pitchFamily="18" charset="0"/>
              </a:rPr>
              <a:t>    B(string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s,int</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x):name(s),a1(x)</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cout</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&lt;&lt;"B2 constructor"&lt;&lt;</a:t>
            </a:r>
            <a:r>
              <a:rPr lang="en-US" altLang="zh-CN" sz="2000" dirty="0" err="1">
                <a:solidFill>
                  <a:srgbClr val="000000"/>
                </a:solidFill>
                <a:effectLst>
                  <a:outerShdw blurRad="38100" dist="38100" dir="2700000" algn="tl">
                    <a:srgbClr val="000000">
                      <a:alpha val="43137"/>
                    </a:srgbClr>
                  </a:outerShdw>
                </a:effectLst>
                <a:latin typeface="Times New Roman" pitchFamily="18" charset="0"/>
              </a:rPr>
              <a:t>endl</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endParaRPr lang="en-US" altLang="zh-CN" sz="2000" dirty="0">
              <a:solidFill>
                <a:srgbClr val="000000"/>
              </a:solidFill>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err="1">
                <a:solidFill>
                  <a:srgbClr val="C00000"/>
                </a:solidFill>
                <a:effectLst>
                  <a:outerShdw blurRad="38100" dist="38100" dir="2700000" algn="tl">
                    <a:srgbClr val="000000">
                      <a:alpha val="43137"/>
                    </a:srgbClr>
                  </a:outerShdw>
                </a:effectLst>
                <a:latin typeface="Times New Roman" pitchFamily="18" charset="0"/>
              </a:rPr>
              <a:t>int</a:t>
            </a:r>
            <a:r>
              <a:rPr lang="en-US" altLang="zh-CN" sz="2000" dirty="0">
                <a:solidFill>
                  <a:srgbClr val="C00000"/>
                </a:solidFill>
                <a:effectLst>
                  <a:outerShdw blurRad="38100" dist="38100" dir="2700000" algn="tl">
                    <a:srgbClr val="000000">
                      <a:alpha val="43137"/>
                    </a:srgbClr>
                  </a:outerShdw>
                </a:effectLst>
                <a:latin typeface="Times New Roman" pitchFamily="18" charset="0"/>
              </a:rPr>
              <a:t> main()</a:t>
            </a:r>
          </a:p>
          <a:p>
            <a:pPr marL="342900" indent="-342900" eaLnBrk="1" hangingPunct="1">
              <a:spcBef>
                <a:spcPct val="20000"/>
              </a:spcBef>
              <a:buClr>
                <a:srgbClr val="FF5050"/>
              </a:buClr>
            </a:pPr>
            <a:r>
              <a:rPr lang="en-US" altLang="zh-CN" sz="2000" dirty="0">
                <a:solidFill>
                  <a:srgbClr val="0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B b1; </a:t>
            </a:r>
            <a:r>
              <a:rPr lang="en-US" altLang="zh-CN" sz="2000" dirty="0">
                <a:solidFill>
                  <a:srgbClr val="000000"/>
                </a:solidFill>
                <a:effectLst>
                  <a:outerShdw blurRad="38100" dist="38100" dir="2700000" algn="tl">
                    <a:srgbClr val="000000">
                      <a:alpha val="43137"/>
                    </a:srgbClr>
                  </a:outerShdw>
                </a:effectLst>
                <a:latin typeface="Times New Roman" pitchFamily="18" charset="0"/>
              </a:rPr>
              <a:t>}</a:t>
            </a:r>
          </a:p>
        </p:txBody>
      </p:sp>
      <p:sp>
        <p:nvSpPr>
          <p:cNvPr id="8" name="Text Box 36"/>
          <p:cNvSpPr txBox="1">
            <a:spLocks noChangeArrowheads="1"/>
          </p:cNvSpPr>
          <p:nvPr/>
        </p:nvSpPr>
        <p:spPr bwMode="auto">
          <a:xfrm>
            <a:off x="6747905" y="917912"/>
            <a:ext cx="2207649"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运行结果为：</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s-ES" altLang="zh-CN" sz="2400" dirty="0">
                <a:solidFill>
                  <a:srgbClr val="000000"/>
                </a:solidFill>
                <a:latin typeface="Times New Roman" pitchFamily="18" charset="0"/>
              </a:rPr>
              <a:t>A0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B0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B destructor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0,A destructor</a:t>
            </a:r>
            <a:endParaRPr lang="en-US" altLang="zh-CN" sz="2400" dirty="0">
              <a:solidFill>
                <a:srgbClr val="000000"/>
              </a:solidFill>
              <a:latin typeface="Times New Roman" pitchFamily="18" charset="0"/>
            </a:endParaRPr>
          </a:p>
        </p:txBody>
      </p:sp>
      <p:sp>
        <p:nvSpPr>
          <p:cNvPr id="9" name="Text Box 36"/>
          <p:cNvSpPr txBox="1">
            <a:spLocks noChangeArrowheads="1"/>
          </p:cNvSpPr>
          <p:nvPr/>
        </p:nvSpPr>
        <p:spPr bwMode="auto">
          <a:xfrm>
            <a:off x="2994211" y="5731538"/>
            <a:ext cx="5961343" cy="112646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当主程序中的</a:t>
            </a:r>
            <a:r>
              <a:rPr lang="en-US" altLang="zh-CN" sz="2400" dirty="0">
                <a:solidFill>
                  <a:srgbClr val="000000"/>
                </a:solidFill>
                <a:latin typeface="Times New Roman" pitchFamily="18" charset="0"/>
              </a:rPr>
              <a:t>B b1;</a:t>
            </a:r>
            <a:r>
              <a:rPr lang="zh-CN" altLang="en-US" sz="2400" dirty="0">
                <a:solidFill>
                  <a:srgbClr val="000000"/>
                </a:solidFill>
                <a:latin typeface="Times New Roman" pitchFamily="18" charset="0"/>
              </a:rPr>
              <a:t>分别改为下列形</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式时</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程序运行的输出结果会怎样</a:t>
            </a:r>
            <a:r>
              <a:rPr lang="en-US" altLang="zh-CN" sz="2400" dirty="0">
                <a:solidFill>
                  <a:srgbClr val="000000"/>
                </a:solidFill>
                <a:latin typeface="Times New Roman" pitchFamily="18" charset="0"/>
              </a:rPr>
              <a:t>?</a:t>
            </a:r>
          </a:p>
          <a:p>
            <a:pPr marL="342900" indent="-342900" eaLnBrk="1" hangingPunct="1">
              <a:buClr>
                <a:srgbClr val="FF5050"/>
              </a:buClr>
            </a:pPr>
            <a:r>
              <a:rPr lang="en-US" altLang="zh-CN" sz="2400" dirty="0">
                <a:solidFill>
                  <a:srgbClr val="000000"/>
                </a:solidFill>
                <a:latin typeface="Times New Roman" pitchFamily="18" charset="0"/>
              </a:rPr>
              <a:t> 1. A </a:t>
            </a:r>
            <a:r>
              <a:rPr lang="en-US" altLang="zh-CN" sz="2400" dirty="0" err="1">
                <a:solidFill>
                  <a:srgbClr val="000000"/>
                </a:solidFill>
                <a:latin typeface="Times New Roman" pitchFamily="18" charset="0"/>
              </a:rPr>
              <a:t>a</a:t>
            </a:r>
            <a:r>
              <a:rPr lang="en-US" altLang="zh-CN" sz="2400" dirty="0">
                <a:solidFill>
                  <a:srgbClr val="000000"/>
                </a:solidFill>
                <a:latin typeface="Times New Roman" pitchFamily="18" charset="0"/>
              </a:rPr>
              <a:t>(10);</a:t>
            </a:r>
            <a:r>
              <a:rPr lang="pt-BR" altLang="zh-CN" sz="2400" dirty="0">
                <a:solidFill>
                  <a:srgbClr val="000000"/>
                </a:solidFill>
                <a:latin typeface="Times New Roman" pitchFamily="18" charset="0"/>
              </a:rPr>
              <a:t>B b2("c++", a);</a:t>
            </a:r>
            <a:r>
              <a:rPr lang="en-US" altLang="zh-CN" sz="2400" dirty="0">
                <a:solidFill>
                  <a:srgbClr val="000000"/>
                </a:solidFill>
                <a:latin typeface="Times New Roman" pitchFamily="18" charset="0"/>
              </a:rPr>
              <a:t>   2. B b3("c",20);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r>
              <a:rPr lang="zh-CN" altLang="en-US" sz="3200" dirty="0">
                <a:ea typeface="宋体" panose="02010600030101010101" pitchFamily="2" charset="-122"/>
              </a:rPr>
              <a:t>下面程序的输出是什么？</a:t>
            </a:r>
            <a:endParaRPr lang="en-US" altLang="zh-CN" sz="3200" dirty="0">
              <a:ea typeface="宋体" panose="02010600030101010101" pitchFamily="2" charset="-122"/>
            </a:endParaRPr>
          </a:p>
        </p:txBody>
      </p:sp>
      <p:sp>
        <p:nvSpPr>
          <p:cNvPr id="6" name="Rectangle 6"/>
          <p:cNvSpPr>
            <a:spLocks noChangeArrowheads="1"/>
          </p:cNvSpPr>
          <p:nvPr/>
        </p:nvSpPr>
        <p:spPr bwMode="auto">
          <a:xfrm>
            <a:off x="990600" y="917912"/>
            <a:ext cx="7988300" cy="5940088"/>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class A</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public:</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A(int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i</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&lt;&lt;"A Constructor"&lt;&lt;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&lt;&lt;"A Destructor"&lt;&lt;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class B</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public:</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B(int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i</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&lt;&lt;"B Constructor"&lt;&lt;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~B()</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&lt;&lt;"B Destructor"&lt;&lt;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class Sample</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a</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B b;</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public:</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Sample():b(20),a(10)</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&lt;&lt;"Sample Constructor"&lt;&lt;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~Sample()</a:t>
            </a:r>
            <a:r>
              <a:rPr lang="en-US" altLang="zh-CN" sz="2000" dirty="0">
                <a:effectLst>
                  <a:outerShdw blurRad="38100" dist="38100" dir="2700000" algn="tl">
                    <a:srgbClr val="000000">
                      <a:alpha val="43137"/>
                    </a:srgbClr>
                  </a:outerShdw>
                </a:effectLst>
                <a:latin typeface="Times New Roman" pitchFamily="18" charset="0"/>
              </a:rPr>
              <a:t>{</a:t>
            </a:r>
            <a:r>
              <a:rPr lang="en-US" altLang="zh-CN" sz="2000" dirty="0" err="1">
                <a:effectLst>
                  <a:outerShdw blurRad="38100" dist="38100" dir="2700000" algn="tl">
                    <a:srgbClr val="000000">
                      <a:alpha val="43137"/>
                    </a:srgbClr>
                  </a:outerShdw>
                </a:effectLst>
                <a:latin typeface="Times New Roman" pitchFamily="18" charset="0"/>
              </a:rPr>
              <a:t>cout</a:t>
            </a:r>
            <a:r>
              <a:rPr lang="en-US" altLang="zh-CN" sz="2000" dirty="0">
                <a:effectLst>
                  <a:outerShdw blurRad="38100" dist="38100" dir="2700000" algn="tl">
                    <a:srgbClr val="000000">
                      <a:alpha val="43137"/>
                    </a:srgbClr>
                  </a:outerShdw>
                </a:effectLst>
                <a:latin typeface="Times New Roman" pitchFamily="18" charset="0"/>
              </a:rPr>
              <a:t>&lt;&lt;"Sample Destructor"&lt;&lt;</a:t>
            </a:r>
            <a:r>
              <a:rPr lang="en-US" altLang="zh-CN" sz="2000" dirty="0" err="1">
                <a:effectLst>
                  <a:outerShdw blurRad="38100" dist="38100" dir="2700000" algn="tl">
                    <a:srgbClr val="000000">
                      <a:alpha val="43137"/>
                    </a:srgbClr>
                  </a:outerShdw>
                </a:effectLst>
                <a:latin typeface="Times New Roman" pitchFamily="18" charset="0"/>
              </a:rPr>
              <a:t>endl</a:t>
            </a: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a:t>
            </a:r>
          </a:p>
        </p:txBody>
      </p:sp>
      <p:sp>
        <p:nvSpPr>
          <p:cNvPr id="8" name="Text Box 36"/>
          <p:cNvSpPr txBox="1">
            <a:spLocks noChangeArrowheads="1"/>
          </p:cNvSpPr>
          <p:nvPr/>
        </p:nvSpPr>
        <p:spPr bwMode="auto">
          <a:xfrm>
            <a:off x="6125453" y="871938"/>
            <a:ext cx="2853447" cy="2419124"/>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运行结果为：</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s-ES" altLang="zh-CN" sz="2400" dirty="0">
                <a:solidFill>
                  <a:srgbClr val="000000"/>
                </a:solidFill>
                <a:latin typeface="Times New Roman" pitchFamily="18" charset="0"/>
              </a:rPr>
              <a:t>A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B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Sample Constructor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Sample Destructor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B Destructor</a:t>
            </a:r>
          </a:p>
          <a:p>
            <a:pPr marL="342900" indent="-342900" eaLnBrk="1" hangingPunct="1">
              <a:lnSpc>
                <a:spcPct val="90000"/>
              </a:lnSpc>
              <a:buClr>
                <a:srgbClr val="FF5050"/>
              </a:buClr>
            </a:pPr>
            <a:r>
              <a:rPr lang="es-ES" altLang="zh-CN" sz="2400" dirty="0">
                <a:solidFill>
                  <a:srgbClr val="000000"/>
                </a:solidFill>
                <a:latin typeface="Times New Roman" pitchFamily="18" charset="0"/>
              </a:rPr>
              <a:t>A Destructor</a:t>
            </a:r>
            <a:endParaRPr lang="en-US" altLang="zh-CN" sz="2400" dirty="0">
              <a:solidFill>
                <a:srgbClr val="000000"/>
              </a:solidFill>
              <a:latin typeface="Times New Roman" pitchFamily="18" charset="0"/>
            </a:endParaRPr>
          </a:p>
        </p:txBody>
      </p:sp>
      <p:sp>
        <p:nvSpPr>
          <p:cNvPr id="7" name="Rectangle 6">
            <a:extLst>
              <a:ext uri="{FF2B5EF4-FFF2-40B4-BE49-F238E27FC236}">
                <a16:creationId xmlns:a16="http://schemas.microsoft.com/office/drawing/2014/main" id="{5C13FF22-1344-4A00-9DD0-920B41ACB691}"/>
              </a:ext>
            </a:extLst>
          </p:cNvPr>
          <p:cNvSpPr>
            <a:spLocks noChangeArrowheads="1"/>
          </p:cNvSpPr>
          <p:nvPr/>
        </p:nvSpPr>
        <p:spPr bwMode="auto">
          <a:xfrm>
            <a:off x="7329670" y="4143886"/>
            <a:ext cx="1647459" cy="1138773"/>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int main(){</a:t>
            </a:r>
          </a:p>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Sample s;</a:t>
            </a:r>
          </a:p>
          <a:p>
            <a:pPr marL="342900" indent="-342900" eaLnBrk="1" hangingPunct="1">
              <a:spcBef>
                <a:spcPct val="20000"/>
              </a:spcBef>
              <a:buClr>
                <a:srgbClr val="FF5050"/>
              </a:buClr>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a:t>
            </a:r>
            <a:endParaRPr lang="en-US" altLang="zh-CN" sz="2000" dirty="0">
              <a:solidFill>
                <a:srgbClr val="000000"/>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40070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080000" y="977900"/>
            <a:ext cx="4943295" cy="26034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CDate</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private: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year, month, day</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public: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CDate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CDate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(int y, int m, int d);</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CDate</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(CDate&amp; c)</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7" name="矩形 16"/>
          <p:cNvSpPr/>
          <p:nvPr/>
        </p:nvSpPr>
        <p:spPr>
          <a:xfrm>
            <a:off x="1124374" y="299452"/>
            <a:ext cx="6165425" cy="584775"/>
          </a:xfrm>
          <a:prstGeom prst="rect">
            <a:avLst/>
          </a:prstGeom>
        </p:spPr>
        <p:txBody>
          <a:bodyPr wrap="square">
            <a:spAutoFit/>
          </a:bodyPr>
          <a:lstStyle/>
          <a:p>
            <a:r>
              <a:rPr lang="zh-CN" altLang="en-US" sz="3200" dirty="0">
                <a:solidFill>
                  <a:srgbClr val="002060"/>
                </a:solidFill>
                <a:ea typeface="宋体" charset="-122"/>
              </a:rPr>
              <a:t>复合类的例子</a:t>
            </a:r>
            <a:endParaRPr lang="en-US" altLang="zh-CN" sz="3200" dirty="0">
              <a:solidFill>
                <a:srgbClr val="002060"/>
              </a:solidFill>
              <a:ea typeface="宋体" charset="-122"/>
            </a:endParaRPr>
          </a:p>
        </p:txBody>
      </p:sp>
      <p:sp>
        <p:nvSpPr>
          <p:cNvPr id="8" name="AutoShape 52"/>
          <p:cNvSpPr>
            <a:spLocks noChangeArrowheads="1"/>
          </p:cNvSpPr>
          <p:nvPr/>
        </p:nvSpPr>
        <p:spPr bwMode="gray">
          <a:xfrm>
            <a:off x="1080001" y="3636000"/>
            <a:ext cx="6503648" cy="31623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pt-BR" altLang="zh-CN" sz="2400" dirty="0">
                <a:solidFill>
                  <a:srgbClr val="C00000"/>
                </a:solidFill>
                <a:effectLst>
                  <a:outerShdw blurRad="38100" dist="38100" dir="2700000" algn="tl">
                    <a:srgbClr val="000000">
                      <a:alpha val="43137"/>
                    </a:srgbClr>
                  </a:outerShdw>
                </a:effectLst>
                <a:ea typeface="宋体" panose="02010600030101010101" pitchFamily="2" charset="-122"/>
              </a:rPr>
              <a:t>Software</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string name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CDate date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public: </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Software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         Software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(string s,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CDate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&amp; c</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rgbClr val="0070C0"/>
                </a:solidFill>
                <a:effectLst>
                  <a:outerShdw blurRad="38100" dist="38100" dir="2700000" algn="tl">
                    <a:srgbClr val="000000">
                      <a:alpha val="43137"/>
                    </a:srgbClr>
                  </a:outerShdw>
                </a:effectLst>
                <a:ea typeface="宋体" panose="02010600030101010101" pitchFamily="2" charset="-122"/>
              </a:rPr>
              <a:t>Software</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(string s,int y,int m,int d);</a:t>
            </a:r>
          </a:p>
          <a:p>
            <a:pPr marL="0" lvl="1" indent="0">
              <a:lnSpc>
                <a:spcPct val="110000"/>
              </a:lnSpc>
              <a:spcBef>
                <a:spcPct val="0"/>
              </a:spcBef>
              <a:buClrTx/>
              <a:buSzTx/>
              <a:buNone/>
            </a:pP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080000" y="1208800"/>
            <a:ext cx="749665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基于面向对象的程序设计的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过程</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抽象</a:t>
            </a:r>
            <a:r>
              <a:rPr lang="zh-CN" altLang="en-US" sz="2400" dirty="0">
                <a:solidFill>
                  <a:schemeClr val="tx1"/>
                </a:solidFill>
                <a:ea typeface="宋体" panose="02010600030101010101" pitchFamily="2" charset="-122"/>
              </a:rPr>
              <a:t>出一个个的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chemeClr val="tx1"/>
                </a:solidFill>
                <a:ea typeface="宋体" panose="02010600030101010101" pitchFamily="2" charset="-122"/>
              </a:rPr>
              <a:t>，定义出不同类的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在对象之间</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发消息</a:t>
            </a:r>
            <a:r>
              <a:rPr lang="zh-CN" altLang="en-US" sz="20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最终完成需求的目标</a:t>
            </a:r>
          </a:p>
        </p:txBody>
      </p:sp>
      <p:graphicFrame>
        <p:nvGraphicFramePr>
          <p:cNvPr id="63490" name="Object 2"/>
          <p:cNvGraphicFramePr>
            <a:graphicFrameLocks noGrp="1" noChangeAspect="1"/>
          </p:cNvGraphicFramePr>
          <p:nvPr/>
        </p:nvGraphicFramePr>
        <p:xfrm>
          <a:off x="2108200" y="2438400"/>
          <a:ext cx="4851400" cy="3695700"/>
        </p:xfrm>
        <a:graphic>
          <a:graphicData uri="http://schemas.openxmlformats.org/presentationml/2006/ole">
            <mc:AlternateContent xmlns:mc="http://schemas.openxmlformats.org/markup-compatibility/2006">
              <mc:Choice xmlns:v="urn:schemas-microsoft-com:vml" Requires="v">
                <p:oleObj spid="_x0000_s2052" name="Picture" r:id="rId4" imgW="3238500" imgH="2476500" progId="Word.Picture.8">
                  <p:embed/>
                </p:oleObj>
              </mc:Choice>
              <mc:Fallback>
                <p:oleObj name="Picture" r:id="rId4" imgW="3238500" imgH="2476500" progId="Word.Picture.8">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b="12466"/>
                      <a:stretch>
                        <a:fillRect/>
                      </a:stretch>
                    </p:blipFill>
                    <p:spPr bwMode="auto">
                      <a:xfrm>
                        <a:off x="2108200" y="2438400"/>
                        <a:ext cx="4851400" cy="3695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6" name="矩形 5"/>
          <p:cNvSpPr/>
          <p:nvPr/>
        </p:nvSpPr>
        <p:spPr>
          <a:xfrm>
            <a:off x="2634801" y="6178034"/>
            <a:ext cx="3671198" cy="369332"/>
          </a:xfrm>
          <a:prstGeom prst="rect">
            <a:avLst/>
          </a:prstGeom>
        </p:spPr>
        <p:txBody>
          <a:bodyPr wrap="none">
            <a:spAutoFit/>
          </a:bodyPr>
          <a:lstStyle/>
          <a:p>
            <a:pPr eaLnBrk="1" hangingPunct="1"/>
            <a:r>
              <a:rPr lang="zh-Hans" altLang="en-US" dirty="0"/>
              <a:t>虚线表示数据流，实线表示消息流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081021" y="1854200"/>
            <a:ext cx="7758179" cy="4000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Point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double x, y;</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public:</a:t>
            </a:r>
          </a:p>
          <a:p>
            <a:pPr marL="0" lvl="1" indent="0">
              <a:lnSpc>
                <a:spcPct val="110000"/>
              </a:lnSpc>
              <a:spcBef>
                <a:spcPct val="0"/>
              </a:spcBef>
              <a:buClrTx/>
              <a:buSzTx/>
              <a:buNone/>
            </a:pP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Point():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x(0),y(0){}</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Point(double x1,double y1):</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x(x1),y(y1){}</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setX</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x1){x=x1;}</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setY</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y1){y=y1;}</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void print()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cout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&lt;&lt;"x="&lt;&lt;x&lt;&lt;" y="&lt;&lt;y&lt;&lt;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endl</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7" name="矩形 16"/>
          <p:cNvSpPr/>
          <p:nvPr/>
        </p:nvSpPr>
        <p:spPr>
          <a:xfrm>
            <a:off x="1124374" y="299452"/>
            <a:ext cx="6165425" cy="584775"/>
          </a:xfrm>
          <a:prstGeom prst="rect">
            <a:avLst/>
          </a:prstGeom>
        </p:spPr>
        <p:txBody>
          <a:bodyPr wrap="square">
            <a:spAutoFit/>
          </a:bodyPr>
          <a:lstStyle/>
          <a:p>
            <a:r>
              <a:rPr lang="zh-CN" altLang="fr-FR" sz="3200" dirty="0">
                <a:solidFill>
                  <a:srgbClr val="002060"/>
                </a:solidFill>
                <a:ea typeface="宋体" charset="-122"/>
              </a:rPr>
              <a:t>例子：包含</a:t>
            </a:r>
            <a:r>
              <a:rPr lang="fr-FR" altLang="zh-CN" sz="3200" dirty="0">
                <a:solidFill>
                  <a:srgbClr val="002060"/>
                </a:solidFill>
                <a:ea typeface="宋体" charset="-122"/>
              </a:rPr>
              <a:t>Point</a:t>
            </a:r>
            <a:r>
              <a:rPr lang="zh-CN" altLang="fr-FR" sz="3200" dirty="0">
                <a:solidFill>
                  <a:srgbClr val="002060"/>
                </a:solidFill>
                <a:ea typeface="宋体" charset="-122"/>
              </a:rPr>
              <a:t>的</a:t>
            </a:r>
            <a:r>
              <a:rPr lang="fr-FR" altLang="zh-CN" sz="3200" dirty="0">
                <a:solidFill>
                  <a:srgbClr val="002060"/>
                </a:solidFill>
                <a:ea typeface="宋体" charset="-122"/>
              </a:rPr>
              <a:t>Circle</a:t>
            </a:r>
            <a:endParaRPr lang="en-US" altLang="zh-CN" sz="3200" dirty="0">
              <a:solidFill>
                <a:srgbClr val="002060"/>
              </a:solidFill>
              <a:ea typeface="宋体" charset="-122"/>
            </a:endParaRPr>
          </a:p>
        </p:txBody>
      </p:sp>
      <p:sp>
        <p:nvSpPr>
          <p:cNvPr id="6" name="Rectangle 77"/>
          <p:cNvSpPr>
            <a:spLocks noChangeArrowheads="1"/>
          </p:cNvSpPr>
          <p:nvPr/>
        </p:nvSpPr>
        <p:spPr bwMode="auto">
          <a:xfrm>
            <a:off x="1116000" y="11689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类</a:t>
            </a:r>
            <a:r>
              <a:rPr lang="en-US" altLang="zh-CN" dirty="0">
                <a:solidFill>
                  <a:srgbClr val="000000"/>
                </a:solidFill>
                <a:ea typeface="宋体" panose="02010600030101010101" pitchFamily="2" charset="-122"/>
              </a:rPr>
              <a:t>Point</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068321" y="1790700"/>
            <a:ext cx="7758179" cy="4762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Circle</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Point centre;</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double radius;</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public: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Circle();</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C</a:t>
            </a:r>
            <a:r>
              <a:rPr lang="en-US" altLang="zh-CN" sz="2400" dirty="0" err="1">
                <a:solidFill>
                  <a:srgbClr val="007E39"/>
                </a:solidFill>
                <a:effectLst>
                  <a:outerShdw blurRad="38100" dist="38100" dir="2700000" algn="tl">
                    <a:srgbClr val="000000">
                      <a:alpha val="43137"/>
                    </a:srgbClr>
                  </a:outerShdw>
                </a:effectLst>
                <a:ea typeface="宋体" panose="02010600030101010101" pitchFamily="2" charset="-122"/>
              </a:rPr>
              <a:t>ir</a:t>
            </a: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cle(double x,double y,double r);</a:t>
            </a:r>
          </a:p>
          <a:p>
            <a:pPr marL="0" lvl="1" indent="0">
              <a:lnSpc>
                <a:spcPct val="110000"/>
              </a:lnSpc>
              <a:spcBef>
                <a:spcPct val="0"/>
              </a:spcBef>
              <a:buClrTx/>
              <a:buSzTx/>
              <a:buNone/>
            </a:pP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           Circle(Point&amp; p,double r);</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double getArea();</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void moveCentreTo(Point&amp; p);</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void print();</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int Contain(Point &amp;p);</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6" name="Rectangle 77"/>
          <p:cNvSpPr>
            <a:spLocks noChangeArrowheads="1"/>
          </p:cNvSpPr>
          <p:nvPr/>
        </p:nvSpPr>
        <p:spPr bwMode="auto">
          <a:xfrm>
            <a:off x="1116000" y="1168900"/>
            <a:ext cx="7507300" cy="52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复合类</a:t>
            </a:r>
            <a:r>
              <a:rPr lang="en-US" altLang="zh-CN" dirty="0">
                <a:solidFill>
                  <a:srgbClr val="000000"/>
                </a:solidFill>
                <a:ea typeface="宋体" panose="02010600030101010101" pitchFamily="2" charset="-122"/>
              </a:rPr>
              <a:t>Circle</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AutoShape 52"/>
          <p:cNvSpPr>
            <a:spLocks noChangeArrowheads="1"/>
          </p:cNvSpPr>
          <p:nvPr/>
        </p:nvSpPr>
        <p:spPr bwMode="gray">
          <a:xfrm>
            <a:off x="1084089" y="1065486"/>
            <a:ext cx="7050920" cy="5587863"/>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class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CircleSet</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C00000"/>
                </a:solidFill>
                <a:effectLst>
                  <a:outerShdw blurRad="38100" dist="38100" dir="2700000" algn="tl">
                    <a:srgbClr val="000000">
                      <a:alpha val="43137"/>
                    </a:srgbClr>
                  </a:outerShdw>
                </a:effectLst>
                <a:ea typeface="宋体" panose="02010600030101010101" pitchFamily="2" charset="-122"/>
              </a:rPr>
              <a:t>Circle *c;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int num;</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public:</a:t>
            </a: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CircleSet();</a:t>
            </a:r>
          </a:p>
          <a:p>
            <a:pPr marL="0" lvl="1" indent="0">
              <a:lnSpc>
                <a:spcPct val="110000"/>
              </a:lnSpc>
              <a:spcBef>
                <a:spcPct val="0"/>
              </a:spcBef>
              <a:buClrTx/>
              <a:buSzTx/>
              <a:buNone/>
            </a:pP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	 CircleSet(int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t>
            </a: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	 CircleSet(Circle c[],int n);</a:t>
            </a:r>
          </a:p>
          <a:p>
            <a:pPr marL="0" lvl="1" indent="0">
              <a:lnSpc>
                <a:spcPct val="110000"/>
              </a:lnSpc>
              <a:spcBef>
                <a:spcPct val="0"/>
              </a:spcBef>
              <a:buClrTx/>
              <a:buSzTx/>
              <a:buNone/>
            </a:pPr>
            <a:r>
              <a:rPr lang="fr-FR" altLang="zh-CN" sz="2400" dirty="0">
                <a:solidFill>
                  <a:srgbClr val="007E39"/>
                </a:solidFill>
                <a:effectLst>
                  <a:outerShdw blurRad="38100" dist="38100" dir="2700000" algn="tl">
                    <a:srgbClr val="000000">
                      <a:alpha val="43137"/>
                    </a:srgbClr>
                  </a:outerShdw>
                </a:effectLst>
                <a:ea typeface="宋体" panose="02010600030101010101" pitchFamily="2" charset="-122"/>
              </a:rPr>
              <a:t>            CircleSet(Circle &amp;circleSet);</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int find(Cirlce &amp;c);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void add(Circle &amp;c);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int delCircle(Circle &amp;c);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int comp(Circle &amp;c);</a:t>
            </a:r>
          </a:p>
          <a:p>
            <a:pPr marL="0" lvl="1" indent="0">
              <a:lnSpc>
                <a:spcPct val="110000"/>
              </a:lnSpc>
              <a:spcBef>
                <a:spcPct val="0"/>
              </a:spcBef>
              <a:buClrTx/>
              <a:buSzTx/>
              <a:buNone/>
            </a:pP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sort(); 		</a:t>
            </a:r>
          </a:p>
          <a:p>
            <a:pPr marL="0" lvl="1" indent="0">
              <a:lnSpc>
                <a:spcPct val="110000"/>
              </a:lnSpc>
              <a:spcBef>
                <a:spcPct val="0"/>
              </a:spcBef>
              <a:buClrTx/>
              <a:buSzTx/>
              <a:buNone/>
            </a:pPr>
            <a:r>
              <a:rPr lang="fr-FR" altLang="zh-CN" sz="2400" dirty="0">
                <a:solidFill>
                  <a:srgbClr val="0070C0"/>
                </a:solidFill>
                <a:effectLst>
                  <a:outerShdw blurRad="38100" dist="38100" dir="2700000" algn="tl">
                    <a:srgbClr val="000000">
                      <a:alpha val="43137"/>
                    </a:srgbClr>
                  </a:outerShdw>
                </a:effectLst>
                <a:ea typeface="宋体" panose="02010600030101010101" pitchFamily="2" charset="-122"/>
              </a:rPr>
              <a:t>            void print();   </a:t>
            </a:r>
            <a:r>
              <a:rPr lang="fr-FR"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6" name="Rectangle 77"/>
          <p:cNvSpPr>
            <a:spLocks noChangeArrowheads="1"/>
          </p:cNvSpPr>
          <p:nvPr/>
        </p:nvSpPr>
        <p:spPr bwMode="auto">
          <a:xfrm>
            <a:off x="1090600" y="4069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复合类</a:t>
            </a:r>
            <a:r>
              <a:rPr lang="en-US" altLang="zh-CN" dirty="0" err="1">
                <a:solidFill>
                  <a:srgbClr val="000000"/>
                </a:solidFill>
                <a:ea typeface="宋体" panose="02010600030101010101" pitchFamily="2" charset="-122"/>
              </a:rPr>
              <a:t>CircleSet</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230300" y="1772400"/>
            <a:ext cx="740067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构造函数</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定义</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调用方式</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隐式</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p>
        </p:txBody>
      </p:sp>
      <p:sp>
        <p:nvSpPr>
          <p:cNvPr id="7" name="Rectangle 77"/>
          <p:cNvSpPr>
            <a:spLocks noChangeArrowheads="1"/>
          </p:cNvSpPr>
          <p:nvPr/>
        </p:nvSpPr>
        <p:spPr bwMode="auto">
          <a:xfrm>
            <a:off x="1230300" y="3644400"/>
            <a:ext cx="7528271"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析造函数</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定义</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调用时机</a:t>
            </a:r>
          </a:p>
        </p:txBody>
      </p:sp>
      <p:sp>
        <p:nvSpPr>
          <p:cNvPr id="11" name="Rectangle 77"/>
          <p:cNvSpPr>
            <a:spLocks noChangeArrowheads="1"/>
          </p:cNvSpPr>
          <p:nvPr/>
        </p:nvSpPr>
        <p:spPr bwMode="auto">
          <a:xfrm>
            <a:off x="1230300" y="5156400"/>
            <a:ext cx="752827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各种构造函数和析构函数的调用时机</a:t>
            </a:r>
          </a:p>
        </p:txBody>
      </p:sp>
      <p:sp>
        <p:nvSpPr>
          <p:cNvPr id="9" name="object 2"/>
          <p:cNvSpPr txBox="1">
            <a:spLocks noGrp="1"/>
          </p:cNvSpPr>
          <p:nvPr>
            <p:ph type="title"/>
          </p:nvPr>
        </p:nvSpPr>
        <p:spPr>
          <a:xfrm>
            <a:off x="689235" y="800100"/>
            <a:ext cx="8832329" cy="830652"/>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effectLst>
                  <a:outerShdw blurRad="38100" dist="38100" dir="2700000" algn="tl">
                    <a:srgbClr val="000000">
                      <a:alpha val="43137"/>
                    </a:srgbClr>
                  </a:outerShdw>
                </a:effectLst>
                <a:ea typeface="宋体" panose="02010600030101010101" pitchFamily="2" charset="-122"/>
              </a:rPr>
              <a:t>构造函数和析构函数小结</a:t>
            </a:r>
            <a:endParaRPr sz="3600" dirty="0">
              <a:solidFill>
                <a:srgbClr val="002060"/>
              </a:solidFill>
              <a:effectLst>
                <a:outerShdw blurRad="38100" dist="38100" dir="2700000" algn="tl">
                  <a:srgbClr val="000000">
                    <a:alpha val="43137"/>
                  </a:srgbClr>
                </a:outerShdw>
              </a:effectLst>
              <a:latin typeface="宋体" pitchFamily="2" charset="-122"/>
              <a:ea typeface="宋体" pitchFamily="2" charset="-122"/>
              <a:cs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882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构造函数是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public</a:t>
            </a: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的</a:t>
            </a:r>
            <a:r>
              <a:rPr lang="en-US" altLang="zh-CN"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752735" y="0"/>
            <a:ext cx="8832329" cy="830652"/>
          </a:xfrm>
          <a:prstGeom prst="rect">
            <a:avLst/>
          </a:prstGeom>
        </p:spPr>
        <p:txBody>
          <a:bodyPr vert="horz" wrap="square" lIns="0" tIns="270169" rIns="0" bIns="0" rtlCol="0">
            <a:spAutoFit/>
          </a:bodyPr>
          <a:lstStyle/>
          <a:p>
            <a:pPr marL="510540">
              <a:lnSpc>
                <a:spcPts val="4890"/>
              </a:lnSpc>
            </a:pPr>
            <a:r>
              <a:rPr sz="3600" dirty="0">
                <a:solidFill>
                  <a:srgbClr val="002060"/>
                </a:solidFill>
                <a:latin typeface="宋体" pitchFamily="2" charset="-122"/>
                <a:ea typeface="宋体" pitchFamily="2" charset="-122"/>
                <a:cs typeface="黑体"/>
              </a:rPr>
              <a:t>构造函数（定义）</a:t>
            </a:r>
          </a:p>
        </p:txBody>
      </p:sp>
      <p:sp>
        <p:nvSpPr>
          <p:cNvPr id="12" name="Rectangle 77"/>
          <p:cNvSpPr>
            <a:spLocks noChangeArrowheads="1"/>
          </p:cNvSpPr>
          <p:nvPr/>
        </p:nvSpPr>
        <p:spPr bwMode="auto">
          <a:xfrm>
            <a:off x="1152000" y="1771436"/>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无返回值</a:t>
            </a:r>
            <a:r>
              <a:rPr lang="zh-CN" altLang="en-US" sz="2800" dirty="0">
                <a:solidFill>
                  <a:srgbClr val="000000"/>
                </a:solidFill>
                <a:ea typeface="宋体" panose="02010600030101010101" pitchFamily="2" charset="-122"/>
              </a:rPr>
              <a:t>，可以有</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0</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到多个参数</a:t>
            </a:r>
            <a:r>
              <a:rPr lang="zh-CN" altLang="en-US" sz="28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52000" y="2431836"/>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用户</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不定义</a:t>
            </a:r>
            <a:r>
              <a:rPr lang="zh-CN" altLang="en-US" sz="2800" dirty="0">
                <a:solidFill>
                  <a:srgbClr val="000000"/>
                </a:solidFill>
                <a:ea typeface="宋体" panose="02010600030101010101" pitchFamily="2" charset="-122"/>
              </a:rPr>
              <a:t>，自动生成</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缺省</a:t>
            </a:r>
            <a:r>
              <a:rPr lang="zh-CN" altLang="en-US" sz="2800" dirty="0">
                <a:solidFill>
                  <a:srgbClr val="000000"/>
                </a:solidFill>
                <a:ea typeface="宋体" panose="02010600030101010101" pitchFamily="2" charset="-122"/>
              </a:rPr>
              <a:t>的；</a:t>
            </a:r>
          </a:p>
        </p:txBody>
      </p:sp>
      <p:sp>
        <p:nvSpPr>
          <p:cNvPr id="14" name="Rectangle 77"/>
          <p:cNvSpPr>
            <a:spLocks noChangeArrowheads="1"/>
          </p:cNvSpPr>
          <p:nvPr/>
        </p:nvSpPr>
        <p:spPr bwMode="auto">
          <a:xfrm>
            <a:off x="1152000" y="3062287"/>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缺省的</a:t>
            </a:r>
            <a:r>
              <a:rPr lang="zh-CN" altLang="en-US" sz="2800" dirty="0">
                <a:solidFill>
                  <a:srgbClr val="000000"/>
                </a:solidFill>
                <a:ea typeface="宋体" panose="02010600030101010101" pitchFamily="2" charset="-122"/>
              </a:rPr>
              <a:t>构造函数</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什么也不做</a:t>
            </a:r>
            <a:r>
              <a:rPr lang="zh-CN" altLang="en-US" sz="2800" dirty="0">
                <a:solidFill>
                  <a:srgbClr val="000000"/>
                </a:solidFill>
                <a:ea typeface="宋体" panose="02010600030101010101" pitchFamily="2" charset="-122"/>
              </a:rPr>
              <a:t>，没有参数；</a:t>
            </a:r>
          </a:p>
        </p:txBody>
      </p:sp>
      <p:sp>
        <p:nvSpPr>
          <p:cNvPr id="15" name="Rectangle 77"/>
          <p:cNvSpPr>
            <a:spLocks noChangeArrowheads="1"/>
          </p:cNvSpPr>
          <p:nvPr/>
        </p:nvSpPr>
        <p:spPr bwMode="auto">
          <a:xfrm>
            <a:off x="1152000" y="3714063"/>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用户</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a:t>
            </a:r>
            <a:r>
              <a:rPr lang="zh-CN" altLang="en-US" sz="2800" dirty="0">
                <a:solidFill>
                  <a:srgbClr val="000000"/>
                </a:solidFill>
                <a:ea typeface="宋体" panose="02010600030101010101" pitchFamily="2" charset="-122"/>
              </a:rPr>
              <a:t>，则</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没有缺省</a:t>
            </a:r>
            <a:r>
              <a:rPr lang="zh-CN" altLang="en-US" sz="2800" dirty="0">
                <a:solidFill>
                  <a:srgbClr val="000000"/>
                </a:solidFill>
                <a:ea typeface="宋体" panose="02010600030101010101" pitchFamily="2" charset="-122"/>
              </a:rPr>
              <a:t>的；</a:t>
            </a:r>
          </a:p>
        </p:txBody>
      </p:sp>
      <p:sp>
        <p:nvSpPr>
          <p:cNvPr id="16" name="Rectangle 77"/>
          <p:cNvSpPr>
            <a:spLocks noChangeArrowheads="1"/>
          </p:cNvSpPr>
          <p:nvPr/>
        </p:nvSpPr>
        <p:spPr bwMode="auto">
          <a:xfrm>
            <a:off x="1152000" y="4349063"/>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可以定义</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sz="2800" dirty="0">
                <a:solidFill>
                  <a:srgbClr val="000000"/>
                </a:solidFill>
                <a:ea typeface="宋体" panose="02010600030101010101" pitchFamily="2" charset="-122"/>
              </a:rPr>
              <a:t>构造函数；</a:t>
            </a:r>
          </a:p>
        </p:txBody>
      </p:sp>
      <p:sp>
        <p:nvSpPr>
          <p:cNvPr id="17" name="Rectangle 77"/>
          <p:cNvSpPr>
            <a:spLocks noChangeArrowheads="1"/>
          </p:cNvSpPr>
          <p:nvPr/>
        </p:nvSpPr>
        <p:spPr bwMode="auto">
          <a:xfrm>
            <a:off x="1152000" y="5047563"/>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用于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初始化</a:t>
            </a:r>
            <a:r>
              <a:rPr lang="zh-CN" altLang="en-US" sz="2800" dirty="0">
                <a:solidFill>
                  <a:srgbClr val="000000"/>
                </a:solidFill>
                <a:ea typeface="宋体" panose="02010600030101010101" pitchFamily="2" charset="-122"/>
              </a:rPr>
              <a:t>对象的数据成员。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16000"/>
            <a:ext cx="7400679"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定义</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对象变量</a:t>
            </a:r>
            <a:r>
              <a:rPr lang="zh-CN" altLang="en-US" sz="2800" dirty="0">
                <a:solidFill>
                  <a:srgbClr val="000000"/>
                </a:solidFill>
                <a:ea typeface="宋体" panose="02010600030101010101" pitchFamily="2" charset="-122"/>
              </a:rPr>
              <a:t>时：</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Complex c1, c2(2), c3(3,5);</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构造函数（调用方式）</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52000" y="2304000"/>
            <a:ext cx="740067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创建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新变量对象</a:t>
            </a:r>
            <a:r>
              <a:rPr lang="zh-CN" altLang="en-US" sz="2800" dirty="0">
                <a:solidFill>
                  <a:srgbClr val="000000"/>
                </a:solidFill>
                <a:ea typeface="宋体" panose="02010600030101010101" pitchFamily="2" charset="-122"/>
              </a:rPr>
              <a:t>时：</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Complex * pc1 = new Complex </a:t>
            </a:r>
            <a:r>
              <a:rPr lang="en-US" altLang="zh-CN" sz="24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Complex * pc2 = new Complex(3,4)</a:t>
            </a:r>
            <a:r>
              <a:rPr lang="zh-CN" altLang="en-US" sz="24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52000" y="3852000"/>
            <a:ext cx="8398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创建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数组对象</a:t>
            </a:r>
            <a:r>
              <a:rPr lang="zh-CN" altLang="en-US" sz="2800" dirty="0">
                <a:solidFill>
                  <a:srgbClr val="000000"/>
                </a:solidFill>
                <a:ea typeface="宋体" panose="02010600030101010101" pitchFamily="2" charset="-122"/>
              </a:rPr>
              <a:t>时</a:t>
            </a:r>
            <a:r>
              <a:rPr lang="en-US" altLang="zh-CN" sz="28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Test  array1[3] = { 1, Test(1,2) };</a:t>
            </a:r>
          </a:p>
          <a:p>
            <a:pPr lvl="1">
              <a:lnSpc>
                <a:spcPct val="110000"/>
              </a:lnSpc>
              <a:spcBef>
                <a:spcPct val="0"/>
              </a:spcBef>
              <a:buSzTx/>
              <a:buFont typeface="Wingdings" pitchFamily="2" charset="2"/>
              <a:buChar char="Ø"/>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Test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pArray</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[3] = new Test[3];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16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特殊构造函数</a:t>
            </a:r>
            <a:r>
              <a:rPr lang="zh-CN" altLang="en-US" sz="2800" dirty="0">
                <a:solidFill>
                  <a:srgbClr val="000000"/>
                </a:solidFill>
                <a:ea typeface="宋体" panose="02010600030101010101" pitchFamily="2" charset="-122"/>
              </a:rPr>
              <a:t>，只有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一个参数</a:t>
            </a:r>
            <a:r>
              <a:rPr lang="zh-CN" altLang="en-US" sz="2800" dirty="0">
                <a:solidFill>
                  <a:srgbClr val="000000"/>
                </a:solidFill>
                <a:ea typeface="宋体" panose="02010600030101010101" pitchFamily="2" charset="-122"/>
              </a:rPr>
              <a:t>，类型为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本类的引用</a:t>
            </a:r>
            <a:r>
              <a:rPr lang="en-US" altLang="zh-CN" sz="2800" dirty="0">
                <a:solidFill>
                  <a:srgbClr val="000000"/>
                </a:solidFill>
                <a:ea typeface="宋体" panose="02010600030101010101" pitchFamily="2" charset="-122"/>
              </a:rPr>
              <a:t>;</a:t>
            </a:r>
          </a:p>
        </p:txBody>
      </p:sp>
      <p:sp>
        <p:nvSpPr>
          <p:cNvPr id="9" name="object 2"/>
          <p:cNvSpPr txBox="1">
            <a:spLocks noGrp="1"/>
          </p:cNvSpPr>
          <p:nvPr>
            <p:ph type="title"/>
          </p:nvPr>
        </p:nvSpPr>
        <p:spPr>
          <a:xfrm>
            <a:off x="684000" y="-35267"/>
            <a:ext cx="8832329" cy="901185"/>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拷贝构造函数（复制构造函数）</a:t>
            </a:r>
            <a:endParaRPr sz="3600" dirty="0">
              <a:solidFill>
                <a:srgbClr val="002060"/>
              </a:solidFill>
              <a:latin typeface="宋体" pitchFamily="2" charset="-122"/>
              <a:ea typeface="宋体" pitchFamily="2" charset="-122"/>
              <a:cs typeface="黑体"/>
            </a:endParaRPr>
          </a:p>
        </p:txBody>
      </p:sp>
      <p:sp>
        <p:nvSpPr>
          <p:cNvPr id="13" name="Rectangle 77"/>
          <p:cNvSpPr>
            <a:spLocks noChangeArrowheads="1"/>
          </p:cNvSpPr>
          <p:nvPr/>
        </p:nvSpPr>
        <p:spPr bwMode="auto">
          <a:xfrm>
            <a:off x="1152000" y="2232000"/>
            <a:ext cx="76999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没有定义</a:t>
            </a:r>
            <a:r>
              <a:rPr lang="zh-CN" altLang="en-US" sz="2800" dirty="0">
                <a:solidFill>
                  <a:srgbClr val="000000"/>
                </a:solidFill>
                <a:ea typeface="宋体" panose="02010600030101010101" pitchFamily="2" charset="-122"/>
              </a:rPr>
              <a:t>，</a:t>
            </a:r>
            <a:r>
              <a:rPr lang="en-US" altLang="zh-CN" sz="2800" dirty="0">
                <a:solidFill>
                  <a:srgbClr val="000000"/>
                </a:solidFill>
                <a:ea typeface="宋体" panose="02010600030101010101" pitchFamily="2" charset="-122"/>
              </a:rPr>
              <a:t> </a:t>
            </a:r>
            <a:r>
              <a:rPr lang="zh-CN" altLang="en-US" sz="2800" dirty="0">
                <a:solidFill>
                  <a:srgbClr val="000000"/>
                </a:solidFill>
                <a:ea typeface="宋体" panose="02010600030101010101" pitchFamily="2" charset="-122"/>
              </a:rPr>
              <a:t>生成</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缺省的拷贝构造函数</a:t>
            </a:r>
            <a:r>
              <a:rPr lang="zh-CN" altLang="en-US" sz="2800" dirty="0">
                <a:solidFill>
                  <a:srgbClr val="000000"/>
                </a:solidFill>
                <a:ea typeface="宋体" panose="02010600030101010101" pitchFamily="2" charset="-122"/>
              </a:rPr>
              <a:t>；</a:t>
            </a:r>
          </a:p>
        </p:txBody>
      </p:sp>
      <p:sp>
        <p:nvSpPr>
          <p:cNvPr id="14" name="Rectangle 77"/>
          <p:cNvSpPr>
            <a:spLocks noChangeArrowheads="1"/>
          </p:cNvSpPr>
          <p:nvPr/>
        </p:nvSpPr>
        <p:spPr bwMode="auto">
          <a:xfrm>
            <a:off x="1152000" y="2880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没有缺省拷贝构造函数</a:t>
            </a:r>
            <a:r>
              <a:rPr lang="zh-CN" altLang="en-US" sz="2800" dirty="0">
                <a:solidFill>
                  <a:srgbClr val="000000"/>
                </a:solidFill>
                <a:ea typeface="宋体" panose="02010600030101010101" pitchFamily="2" charset="-122"/>
              </a:rPr>
              <a:t>；</a:t>
            </a:r>
          </a:p>
        </p:txBody>
      </p:sp>
      <p:sp>
        <p:nvSpPr>
          <p:cNvPr id="15" name="Rectangle 77"/>
          <p:cNvSpPr>
            <a:spLocks noChangeArrowheads="1"/>
          </p:cNvSpPr>
          <p:nvPr/>
        </p:nvSpPr>
        <p:spPr bwMode="auto">
          <a:xfrm>
            <a:off x="1152000" y="3564000"/>
            <a:ext cx="740067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与前面说的构造函数无关</a:t>
            </a:r>
            <a:r>
              <a:rPr lang="en-US" altLang="zh-CN" sz="2800" dirty="0">
                <a:solidFill>
                  <a:srgbClr val="000000"/>
                </a:solidFill>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Complex  c2(c1);  </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Complex c2 = c1;</a:t>
            </a:r>
          </a:p>
        </p:txBody>
      </p:sp>
      <p:sp>
        <p:nvSpPr>
          <p:cNvPr id="16" name="Rectangle 77"/>
          <p:cNvSpPr>
            <a:spLocks noChangeArrowheads="1"/>
          </p:cNvSpPr>
          <p:nvPr/>
        </p:nvSpPr>
        <p:spPr bwMode="auto">
          <a:xfrm>
            <a:off x="1152000" y="49107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参数传递</a:t>
            </a:r>
            <a:r>
              <a:rPr lang="zh-CN" altLang="en-US" sz="2800" dirty="0">
                <a:solidFill>
                  <a:srgbClr val="000000"/>
                </a:solidFill>
                <a:ea typeface="宋体" panose="02010600030101010101" pitchFamily="2" charset="-122"/>
              </a:rPr>
              <a:t>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复制参数</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7" name="Rectangle 77"/>
          <p:cNvSpPr>
            <a:spLocks noChangeArrowheads="1"/>
          </p:cNvSpPr>
          <p:nvPr/>
        </p:nvSpPr>
        <p:spPr bwMode="auto">
          <a:xfrm>
            <a:off x="1152000" y="55227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函数返回</a:t>
            </a:r>
            <a:r>
              <a:rPr lang="zh-CN" altLang="en-US" sz="2800" dirty="0">
                <a:solidFill>
                  <a:srgbClr val="000000"/>
                </a:solidFill>
                <a:ea typeface="宋体" panose="02010600030101010101" pitchFamily="2" charset="-122"/>
              </a:rPr>
              <a:t>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复制返回值</a:t>
            </a:r>
            <a:r>
              <a:rPr lang="zh-CN" altLang="en-US" sz="28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882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只有</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一个</a:t>
            </a:r>
            <a:r>
              <a:rPr lang="en-US" altLang="zh-CN"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752735"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析构函数（定义）</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52000" y="1771436"/>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没有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sz="2800" dirty="0">
                <a:solidFill>
                  <a:srgbClr val="000000"/>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返回值</a:t>
            </a:r>
            <a:r>
              <a:rPr lang="zh-CN" altLang="en-US" sz="28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52000" y="2431836"/>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不定义</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自动生成</a:t>
            </a:r>
            <a:r>
              <a:rPr lang="zh-CN" altLang="en-US" sz="2800" dirty="0">
                <a:solidFill>
                  <a:srgbClr val="000000"/>
                </a:solidFill>
                <a:ea typeface="宋体" panose="02010600030101010101" pitchFamily="2" charset="-122"/>
              </a:rPr>
              <a:t>，什么也不做；</a:t>
            </a:r>
          </a:p>
        </p:txBody>
      </p:sp>
      <p:sp>
        <p:nvSpPr>
          <p:cNvPr id="14" name="Rectangle 77"/>
          <p:cNvSpPr>
            <a:spLocks noChangeArrowheads="1"/>
          </p:cNvSpPr>
          <p:nvPr/>
        </p:nvSpPr>
        <p:spPr bwMode="auto">
          <a:xfrm>
            <a:off x="1152000" y="3062287"/>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如果</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没有缺省</a:t>
            </a:r>
            <a:r>
              <a:rPr lang="zh-CN" altLang="en-US" sz="2800" dirty="0">
                <a:solidFill>
                  <a:srgbClr val="000000"/>
                </a:solidFill>
                <a:ea typeface="宋体" panose="02010600030101010101" pitchFamily="2" charset="-122"/>
              </a:rPr>
              <a:t>的；</a:t>
            </a:r>
          </a:p>
        </p:txBody>
      </p:sp>
      <p:sp>
        <p:nvSpPr>
          <p:cNvPr id="15" name="Rectangle 77"/>
          <p:cNvSpPr>
            <a:spLocks noChangeArrowheads="1"/>
          </p:cNvSpPr>
          <p:nvPr/>
        </p:nvSpPr>
        <p:spPr bwMode="auto">
          <a:xfrm>
            <a:off x="1152000" y="3714063"/>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完成对象消亡前的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收尾工作</a:t>
            </a:r>
            <a:r>
              <a:rPr lang="zh-CN" altLang="en-US" sz="2800" dirty="0">
                <a:solidFill>
                  <a:srgbClr val="000000"/>
                </a:solidFill>
                <a:ea typeface="宋体" panose="02010600030101010101" pitchFamily="2" charset="-122"/>
              </a:rPr>
              <a:t>；</a:t>
            </a:r>
          </a:p>
        </p:txBody>
      </p:sp>
      <p:sp>
        <p:nvSpPr>
          <p:cNvPr id="16" name="Rectangle 77"/>
          <p:cNvSpPr>
            <a:spLocks noChangeArrowheads="1"/>
          </p:cNvSpPr>
          <p:nvPr/>
        </p:nvSpPr>
        <p:spPr bwMode="auto">
          <a:xfrm>
            <a:off x="1152000" y="4349063"/>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	</a:t>
            </a:r>
            <a:r>
              <a:rPr lang="en-US" altLang="zh-CN" sz="2800" dirty="0">
                <a:solidFill>
                  <a:srgbClr val="000000"/>
                </a:solidFill>
                <a:ea typeface="宋体" panose="02010600030101010101" pitchFamily="2" charset="-122"/>
              </a:rPr>
              <a:t>… }</a:t>
            </a:r>
            <a:endParaRPr lang="zh-CN" altLang="en-US" sz="2800"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16000"/>
            <a:ext cx="7400679"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对象变量消亡</a:t>
            </a:r>
          </a:p>
          <a:p>
            <a:pPr lvl="1">
              <a:lnSpc>
                <a:spcPct val="110000"/>
              </a:lnSpc>
              <a:spcBef>
                <a:spcPct val="0"/>
              </a:spcBef>
              <a:buSzTx/>
              <a:buFont typeface="Wingdings" pitchFamily="2" charset="2"/>
              <a:buChar char="Ø"/>
            </a:pPr>
            <a:r>
              <a:rPr lang="zh-CN" altLang="en-US"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对象出作用域</a:t>
            </a:r>
          </a:p>
          <a:p>
            <a:pPr lvl="1">
              <a:lnSpc>
                <a:spcPct val="110000"/>
              </a:lnSpc>
              <a:spcBef>
                <a:spcPct val="0"/>
              </a:spcBef>
              <a:buSzTx/>
              <a:buFont typeface="Wingdings" pitchFamily="2" charset="2"/>
              <a:buChar char="Ø"/>
            </a:pPr>
            <a:r>
              <a:rPr lang="en-US" altLang="zh-CN" sz="2400" dirty="0">
                <a:solidFill>
                  <a:srgbClr val="000000"/>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使用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删除动态对象</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析造函数（调用时机）</a:t>
            </a:r>
            <a:endParaRPr sz="3600" dirty="0">
              <a:solidFill>
                <a:srgbClr val="002060"/>
              </a:solidFill>
              <a:latin typeface="宋体" pitchFamily="2" charset="-122"/>
              <a:ea typeface="宋体" pitchFamily="2" charset="-122"/>
              <a:cs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2000" y="11882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全局变量</a:t>
            </a:r>
            <a:r>
              <a:rPr lang="en-US" altLang="zh-CN" sz="2800" dirty="0">
                <a:solidFill>
                  <a:srgbClr val="000000"/>
                </a:solidFill>
                <a:ea typeface="宋体" panose="02010600030101010101" pitchFamily="2" charset="-122"/>
              </a:rPr>
              <a:t>: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main</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函数运行前</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752735"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各种构造函数调用时机</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52000" y="1771436"/>
            <a:ext cx="75602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main</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中变量</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main</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函数开始后</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7"/>
          <p:cNvSpPr>
            <a:spLocks noChangeArrowheads="1"/>
          </p:cNvSpPr>
          <p:nvPr/>
        </p:nvSpPr>
        <p:spPr bwMode="auto">
          <a:xfrm>
            <a:off x="1152000" y="3132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函数中变量</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静态变量</a:t>
            </a:r>
            <a:r>
              <a:rPr lang="en-US" altLang="zh-CN"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函数开始后</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4" name="Rectangle 77"/>
          <p:cNvSpPr>
            <a:spLocks noChangeArrowheads="1"/>
          </p:cNvSpPr>
          <p:nvPr/>
        </p:nvSpPr>
        <p:spPr bwMode="auto">
          <a:xfrm>
            <a:off x="1152000" y="2448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函数参数</a:t>
            </a:r>
            <a:r>
              <a:rPr lang="en-US" altLang="zh-CN"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函数被调用时</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6" name="Rectangle 77"/>
          <p:cNvSpPr>
            <a:spLocks noChangeArrowheads="1"/>
          </p:cNvSpPr>
          <p:nvPr/>
        </p:nvSpPr>
        <p:spPr bwMode="auto">
          <a:xfrm>
            <a:off x="1152000" y="38160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函数返回值</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函数返回时</a:t>
            </a:r>
            <a:r>
              <a:rPr lang="zh-CN" altLang="en-US" sz="28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一、类和对象</a:t>
            </a:r>
            <a:endParaRPr lang="en-US" altLang="zh-CN" sz="3600" dirty="0">
              <a:ea typeface="宋体" panose="02010600030101010101" pitchFamily="2" charset="-122"/>
            </a:endParaRPr>
          </a:p>
        </p:txBody>
      </p:sp>
      <p:sp>
        <p:nvSpPr>
          <p:cNvPr id="10" name="Rectangle 9"/>
          <p:cNvSpPr txBox="1">
            <a:spLocks noChangeArrowheads="1"/>
          </p:cNvSpPr>
          <p:nvPr/>
        </p:nvSpPr>
        <p:spPr bwMode="auto">
          <a:xfrm>
            <a:off x="1080000" y="1088951"/>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对象和类的概念</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1400"/>
            <a:ext cx="7507300"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dirty="0">
                <a:solidFill>
                  <a:srgbClr val="000000"/>
                </a:solidFill>
                <a:ea typeface="宋体" panose="02010600030101010101" pitchFamily="2" charset="-122"/>
              </a:rPr>
              <a:t>代表了我们需要解决的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一个子问题</a:t>
            </a:r>
            <a:r>
              <a:rPr lang="zh-CN" altLang="en-US" dirty="0">
                <a:solidFill>
                  <a:srgbClr val="000000"/>
                </a:solidFill>
                <a:ea typeface="宋体" panose="02010600030101010101" pitchFamily="2" charset="-122"/>
              </a:rPr>
              <a:t>，包括：</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描述这个问题用到的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数据</a:t>
            </a:r>
            <a:r>
              <a:rPr lang="zh-CN" altLang="en-US" dirty="0">
                <a:solidFill>
                  <a:srgbClr val="000000"/>
                </a:solidFill>
                <a:ea typeface="宋体" panose="02010600030101010101" pitchFamily="2" charset="-122"/>
              </a:rPr>
              <a:t>：作为对象的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成员属性</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解决这个子问题用到的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算法</a:t>
            </a:r>
            <a:r>
              <a:rPr lang="zh-CN" altLang="en-US" dirty="0">
                <a:solidFill>
                  <a:srgbClr val="000000"/>
                </a:solidFill>
                <a:ea typeface="宋体" panose="02010600030101010101" pitchFamily="2" charset="-122"/>
              </a:rPr>
              <a:t>：作为对象的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成员方 </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法</a:t>
            </a:r>
            <a:r>
              <a:rPr lang="zh-CN" altLang="en-US" dirty="0">
                <a:solidFill>
                  <a:srgbClr val="000000"/>
                </a:solidFill>
                <a:ea typeface="宋体" panose="02010600030101010101" pitchFamily="2" charset="-122"/>
              </a:rPr>
              <a:t>，也称成员服务、成员函数</a:t>
            </a:r>
          </a:p>
        </p:txBody>
      </p:sp>
      <p:sp>
        <p:nvSpPr>
          <p:cNvPr id="12" name="Rectangle 77"/>
          <p:cNvSpPr>
            <a:spLocks noChangeArrowheads="1"/>
          </p:cNvSpPr>
          <p:nvPr/>
        </p:nvSpPr>
        <p:spPr bwMode="auto">
          <a:xfrm>
            <a:off x="1116000" y="4180300"/>
            <a:ext cx="74311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对象的例子：</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学生对象</a:t>
            </a:r>
            <a:r>
              <a:rPr lang="zh-CN" altLang="en-US" dirty="0">
                <a:solidFill>
                  <a:srgbClr val="000000"/>
                </a:solidFill>
                <a:ea typeface="宋体" panose="02010600030101010101" pitchFamily="2" charset="-122"/>
              </a:rPr>
              <a:t>：张三、李四、</a:t>
            </a:r>
            <a:r>
              <a:rPr lang="en-US" altLang="zh-CN"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51998" y="4716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全局变量</a:t>
            </a:r>
            <a:r>
              <a:rPr lang="en-US" altLang="zh-CN" sz="2800" dirty="0">
                <a:solidFill>
                  <a:srgbClr val="000000"/>
                </a:solidFill>
                <a:ea typeface="宋体" panose="02010600030101010101" pitchFamily="2" charset="-122"/>
              </a:rPr>
              <a:t>: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main</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函数结束后</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8" name="Text Box 26"/>
          <p:cNvSpPr txBox="1">
            <a:spLocks noChangeArrowheads="1"/>
          </p:cNvSpPr>
          <p:nvPr/>
        </p:nvSpPr>
        <p:spPr bwMode="auto">
          <a:xfrm>
            <a:off x="6978565" y="4041947"/>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752735" y="-35267"/>
            <a:ext cx="8832329" cy="901185"/>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各种析构函数调用时机</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51999" y="326928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main</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中变量</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main</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函数结束时</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7"/>
          <p:cNvSpPr>
            <a:spLocks noChangeArrowheads="1"/>
          </p:cNvSpPr>
          <p:nvPr/>
        </p:nvSpPr>
        <p:spPr bwMode="auto">
          <a:xfrm>
            <a:off x="1151998" y="403200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函数中静态变量</a:t>
            </a:r>
            <a:r>
              <a:rPr lang="en-US" altLang="zh-CN" sz="2800" dirty="0">
                <a:solidFill>
                  <a:srgbClr val="000000"/>
                </a:solidFill>
                <a:ea typeface="宋体" panose="02010600030101010101" pitchFamily="2" charset="-122"/>
              </a:rPr>
              <a:t>:  </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main</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函数结束后</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4" name="Rectangle 77"/>
          <p:cNvSpPr>
            <a:spLocks noChangeArrowheads="1"/>
          </p:cNvSpPr>
          <p:nvPr/>
        </p:nvSpPr>
        <p:spPr bwMode="auto">
          <a:xfrm>
            <a:off x="1151999" y="254928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函数参数</a:t>
            </a:r>
            <a:r>
              <a:rPr lang="en-US" altLang="zh-CN"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函数被调用结束后</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5" name="Rectangle 77"/>
          <p:cNvSpPr>
            <a:spLocks noChangeArrowheads="1"/>
          </p:cNvSpPr>
          <p:nvPr/>
        </p:nvSpPr>
        <p:spPr bwMode="auto">
          <a:xfrm>
            <a:off x="1151999" y="114528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函数中变量</a:t>
            </a:r>
            <a:r>
              <a:rPr lang="en-US" altLang="zh-CN"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函数结束时</a:t>
            </a:r>
            <a:r>
              <a:rPr lang="en-US" altLang="zh-CN" sz="2800" dirty="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
        <p:nvSpPr>
          <p:cNvPr id="16" name="Rectangle 77"/>
          <p:cNvSpPr>
            <a:spLocks noChangeArrowheads="1"/>
          </p:cNvSpPr>
          <p:nvPr/>
        </p:nvSpPr>
        <p:spPr bwMode="auto">
          <a:xfrm>
            <a:off x="1151999" y="1829280"/>
            <a:ext cx="7400679"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函数返回值</a:t>
            </a:r>
            <a:r>
              <a:rPr lang="zh-CN" altLang="en-US" sz="2800" dirty="0">
                <a:solidFill>
                  <a:srgbClr val="000000"/>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函数被调用结束后</a:t>
            </a:r>
            <a:r>
              <a:rPr lang="zh-CN" altLang="en-US" sz="2800"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练习：</a:t>
            </a:r>
          </a:p>
        </p:txBody>
      </p:sp>
      <p:sp>
        <p:nvSpPr>
          <p:cNvPr id="5" name="Rectangle 77"/>
          <p:cNvSpPr>
            <a:spLocks noChangeArrowheads="1"/>
          </p:cNvSpPr>
          <p:nvPr/>
        </p:nvSpPr>
        <p:spPr bwMode="auto">
          <a:xfrm>
            <a:off x="1055687" y="1076325"/>
            <a:ext cx="7735387" cy="459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假设坐标系采用下图中的三维坐标系</a:t>
            </a:r>
            <a:r>
              <a:rPr lang="en-US" altLang="zh-CN" sz="2400" dirty="0">
                <a:solidFill>
                  <a:schemeClr val="tx1"/>
                </a:solidFill>
                <a:ea typeface="宋体" panose="02010600030101010101" pitchFamily="2" charset="-122"/>
              </a:rPr>
              <a:t>(</a:t>
            </a:r>
            <a:r>
              <a:rPr lang="en-US" altLang="zh-CN" sz="2400" dirty="0" err="1">
                <a:solidFill>
                  <a:schemeClr val="tx1"/>
                </a:solidFill>
                <a:ea typeface="宋体" panose="02010600030101010101" pitchFamily="2" charset="-122"/>
              </a:rPr>
              <a:t>x,y,z</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，原点为</a:t>
            </a:r>
            <a:r>
              <a:rPr lang="en-US" altLang="zh-CN" sz="2400" dirty="0">
                <a:solidFill>
                  <a:schemeClr val="tx1"/>
                </a:solidFill>
                <a:ea typeface="宋体" panose="02010600030101010101" pitchFamily="2" charset="-122"/>
              </a:rPr>
              <a:t>(0,0,0)</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定义点类</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CPoint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400" dirty="0">
                <a:solidFill>
                  <a:schemeClr val="tx1"/>
                </a:solidFill>
                <a:ea typeface="宋体" panose="02010600030101010101" pitchFamily="2" charset="-122"/>
              </a:rPr>
              <a:t>    包含数据成员</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x</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坐标，</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y</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坐标，</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z</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坐标</a:t>
            </a:r>
            <a:r>
              <a:rPr lang="zh-CN" altLang="en-US" sz="2400" dirty="0">
                <a:solidFill>
                  <a:schemeClr val="tx1"/>
                </a:solidFill>
                <a:ea typeface="宋体" panose="02010600030101010101" pitchFamily="2" charset="-122"/>
              </a:rPr>
              <a:t>。方法有：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返回各个数据成员的函数</a:t>
            </a:r>
            <a:r>
              <a:rPr lang="zh-CN" altLang="en-US" sz="2400" dirty="0">
                <a:solidFill>
                  <a:schemeClr val="tx1"/>
                </a:solidFill>
                <a:ea typeface="宋体" panose="02010600030101010101" pitchFamily="2" charset="-122"/>
              </a:rPr>
              <a:t>等。</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定义立方体类</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CCube</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假设立方体的边与坐标轴平行</a:t>
            </a:r>
            <a:r>
              <a:rPr lang="en-US" altLang="zh-CN" sz="2400" dirty="0">
                <a:solidFill>
                  <a:schemeClr val="tx1"/>
                </a:solidFill>
                <a:ea typeface="宋体" panose="02010600030101010101" pitchFamily="2" charset="-122"/>
              </a:rPr>
              <a:t>)</a:t>
            </a: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包含数据成员：</a:t>
            </a:r>
            <a:r>
              <a:rPr lang="en-US" altLang="zh-CN" sz="2400" dirty="0" err="1">
                <a:solidFill>
                  <a:srgbClr val="007E39"/>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*point</a:t>
            </a:r>
            <a:r>
              <a:rPr lang="zh-CN" altLang="en-US" sz="2400" dirty="0">
                <a:solidFill>
                  <a:schemeClr val="tx1"/>
                </a:solidFill>
                <a:ea typeface="宋体" panose="02010600030101010101" pitchFamily="2" charset="-122"/>
              </a:rPr>
              <a:t>。方法有：带参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动态生成点对象数组，数组大小为</a:t>
            </a: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。并根据参数设置立方体的坐标点</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，坐标点</a:t>
            </a: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，如下图所示；</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sz="2400" dirty="0">
                <a:solidFill>
                  <a:schemeClr val="tx1"/>
                </a:solidFill>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int collide(</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Ccube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r)</a:t>
            </a:r>
            <a:r>
              <a:rPr lang="zh-CN" altLang="en-US" sz="2400" dirty="0">
                <a:solidFill>
                  <a:schemeClr val="tx1"/>
                </a:solidFill>
                <a:ea typeface="宋体" panose="02010600030101010101" pitchFamily="2" charset="-122"/>
              </a:rPr>
              <a:t>：判断与立方体</a:t>
            </a:r>
            <a:r>
              <a:rPr lang="en-US" altLang="zh-CN" sz="2400" dirty="0">
                <a:solidFill>
                  <a:schemeClr val="tx1"/>
                </a:solidFill>
                <a:ea typeface="宋体" panose="02010600030101010101" pitchFamily="2" charset="-122"/>
              </a:rPr>
              <a:t>r</a:t>
            </a:r>
            <a:r>
              <a:rPr lang="zh-CN" altLang="en-US" sz="2400" dirty="0">
                <a:solidFill>
                  <a:schemeClr val="tx1"/>
                </a:solidFill>
                <a:ea typeface="宋体" panose="02010600030101010101" pitchFamily="2" charset="-122"/>
              </a:rPr>
              <a:t>是否发生碰撞。碰撞返回</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，否则返回</a:t>
            </a:r>
            <a:r>
              <a:rPr lang="en-US" altLang="zh-CN" sz="2400" dirty="0">
                <a:solidFill>
                  <a:schemeClr val="tx1"/>
                </a:solidFill>
                <a:ea typeface="宋体" panose="02010600030101010101" pitchFamily="2" charset="-122"/>
              </a:rPr>
              <a:t>0</a:t>
            </a:r>
            <a:r>
              <a:rPr lang="zh-CN" altLang="en-US" sz="2400" dirty="0">
                <a:solidFill>
                  <a:schemeClr val="tx1"/>
                </a:solidFill>
                <a:ea typeface="宋体" panose="02010600030101010101" pitchFamily="2" charset="-122"/>
              </a:rPr>
              <a:t>。</a:t>
            </a:r>
          </a:p>
        </p:txBody>
      </p:sp>
      <p:pic>
        <p:nvPicPr>
          <p:cNvPr id="2" name="图片 1">
            <a:extLst>
              <a:ext uri="{FF2B5EF4-FFF2-40B4-BE49-F238E27FC236}">
                <a16:creationId xmlns:a16="http://schemas.microsoft.com/office/drawing/2014/main" id="{02B9E055-A6DA-4FBC-B2C4-E806559D1375}"/>
              </a:ext>
            </a:extLst>
          </p:cNvPr>
          <p:cNvPicPr>
            <a:picLocks noChangeAspect="1"/>
          </p:cNvPicPr>
          <p:nvPr/>
        </p:nvPicPr>
        <p:blipFill>
          <a:blip r:embed="rId3"/>
          <a:stretch>
            <a:fillRect/>
          </a:stretch>
        </p:blipFill>
        <p:spPr>
          <a:xfrm>
            <a:off x="4970719" y="5158009"/>
            <a:ext cx="2282007" cy="1699991"/>
          </a:xfrm>
          <a:prstGeom prst="rect">
            <a:avLst/>
          </a:prstGeom>
        </p:spPr>
      </p:pic>
    </p:spTree>
    <p:extLst>
      <p:ext uri="{BB962C8B-B14F-4D97-AF65-F5344CB8AC3E}">
        <p14:creationId xmlns:p14="http://schemas.microsoft.com/office/powerpoint/2010/main" val="292691458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四、静态成员</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2600"/>
            <a:ext cx="7507300" cy="5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静态成员</a:t>
            </a:r>
            <a:r>
              <a:rPr lang="zh-CN" altLang="en-US" dirty="0">
                <a:solidFill>
                  <a:srgbClr val="000000"/>
                </a:solidFill>
                <a:ea typeface="宋体" panose="02010600030101010101" pitchFamily="2" charset="-122"/>
              </a:rPr>
              <a:t>：用来说明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rgbClr val="000000"/>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成员属性</a:t>
            </a:r>
          </a:p>
        </p:txBody>
      </p:sp>
      <p:sp>
        <p:nvSpPr>
          <p:cNvPr id="12" name="Rectangle 77"/>
          <p:cNvSpPr>
            <a:spLocks noChangeArrowheads="1"/>
          </p:cNvSpPr>
          <p:nvPr/>
        </p:nvSpPr>
        <p:spPr bwMode="auto">
          <a:xfrm>
            <a:off x="1116000" y="1734100"/>
            <a:ext cx="7507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类的所有对象共用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一个存储空间</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描述这一类的对象</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共有的数据</a:t>
            </a:r>
          </a:p>
        </p:txBody>
      </p:sp>
      <p:sp>
        <p:nvSpPr>
          <p:cNvPr id="8" name="Rectangle 77"/>
          <p:cNvSpPr>
            <a:spLocks noChangeArrowheads="1"/>
          </p:cNvSpPr>
          <p:nvPr/>
        </p:nvSpPr>
        <p:spPr bwMode="auto">
          <a:xfrm>
            <a:off x="1116000" y="28644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例子</a:t>
            </a:r>
            <a:r>
              <a:rPr lang="zh-CN" altLang="en-US" dirty="0">
                <a:solidFill>
                  <a:srgbClr val="000000"/>
                </a:solidFill>
                <a:ea typeface="宋体" panose="02010600030101010101" pitchFamily="2" charset="-122"/>
              </a:rPr>
              <a:t>：计算一个群体中每个人</a:t>
            </a:r>
            <a:r>
              <a:rPr lang="en-US" altLang="zh-CN" dirty="0">
                <a:solidFill>
                  <a:srgbClr val="000000"/>
                </a:solidFill>
                <a:ea typeface="宋体" panose="02010600030101010101" pitchFamily="2" charset="-122"/>
              </a:rPr>
              <a:t>(1)</a:t>
            </a:r>
            <a:r>
              <a:rPr lang="zh-CN" altLang="en-US" dirty="0">
                <a:solidFill>
                  <a:srgbClr val="000000"/>
                </a:solidFill>
                <a:ea typeface="宋体" panose="02010600030101010101" pitchFamily="2" charset="-122"/>
              </a:rPr>
              <a:t>体重是否正常、</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体重指数与大家的平均体重指数的差。</a:t>
            </a:r>
          </a:p>
        </p:txBody>
      </p:sp>
      <p:sp>
        <p:nvSpPr>
          <p:cNvPr id="13" name="Rectangle 77"/>
          <p:cNvSpPr>
            <a:spLocks noChangeArrowheads="1"/>
          </p:cNvSpPr>
          <p:nvPr/>
        </p:nvSpPr>
        <p:spPr bwMode="auto">
          <a:xfrm>
            <a:off x="1116000" y="3996000"/>
            <a:ext cx="75073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问题</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dirty="0">
                <a:solidFill>
                  <a:srgbClr val="000000"/>
                </a:solidFill>
                <a:ea typeface="宋体" panose="02010600030101010101" pitchFamily="2" charset="-122"/>
              </a:rPr>
              <a:t>只与他自己的身高、体重有关</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问题</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000000"/>
                </a:solidFill>
                <a:ea typeface="宋体" panose="02010600030101010101" pitchFamily="2" charset="-122"/>
              </a:rPr>
              <a:t>既与他自己的体重指数有关、也与群体中</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其他所有人的体重指数有关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155700" y="1105960"/>
            <a:ext cx="7721600" cy="5570756"/>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class </a:t>
            </a:r>
            <a:r>
              <a:rPr lang="en-US" altLang="zh-CN" sz="2000" dirty="0" err="1">
                <a:solidFill>
                  <a:srgbClr val="C00000"/>
                </a:solidFill>
                <a:effectLst>
                  <a:outerShdw blurRad="38100" dist="38100" dir="2700000" algn="tl">
                    <a:srgbClr val="000000">
                      <a:alpha val="43137"/>
                    </a:srgbClr>
                  </a:outerShdw>
                </a:effectLst>
                <a:latin typeface="Times New Roman" pitchFamily="18" charset="0"/>
              </a:rPr>
              <a:t>CMan</a:t>
            </a:r>
            <a:r>
              <a:rPr lang="en-US" altLang="zh-CN" sz="2000" dirty="0">
                <a:effectLst>
                  <a:outerShdw blurRad="38100" dist="38100" dir="2700000" algn="tl">
                    <a:srgbClr val="000000">
                      <a:alpha val="43137"/>
                    </a:srgbClr>
                  </a:outerShdw>
                </a:effectLst>
                <a:latin typeface="Times New Roman" pitchFamily="18" charset="0"/>
              </a:rPr>
              <a:t> { </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string </a:t>
            </a:r>
            <a:r>
              <a:rPr lang="en-US" altLang="zh-CN" sz="2000" dirty="0" err="1">
                <a:effectLst>
                  <a:outerShdw blurRad="38100" dist="38100" dir="2700000" algn="tl">
                    <a:srgbClr val="000000">
                      <a:alpha val="43137"/>
                    </a:srgbClr>
                  </a:outerShdw>
                </a:effectLst>
                <a:latin typeface="Times New Roman" pitchFamily="18" charset="0"/>
              </a:rPr>
              <a:t>szName</a:t>
            </a:r>
            <a:r>
              <a:rPr lang="en-US" altLang="zh-CN" sz="2000" dirty="0">
                <a:effectLst>
                  <a:outerShdw blurRad="38100" dist="38100" dir="2700000" algn="tl">
                    <a:srgbClr val="000000">
                      <a:alpha val="43137"/>
                    </a:srgbClr>
                  </a:outerShdw>
                </a:effectLst>
                <a:latin typeface="Times New Roman" pitchFamily="18" charset="0"/>
              </a:rPr>
              <a:t>;//</a:t>
            </a:r>
            <a:r>
              <a:rPr lang="zh-CN" altLang="en-US" sz="2000" dirty="0">
                <a:effectLst>
                  <a:outerShdw blurRad="38100" dist="38100" dir="2700000" algn="tl">
                    <a:srgbClr val="000000">
                      <a:alpha val="43137"/>
                    </a:srgbClr>
                  </a:outerShdw>
                </a:effectLst>
                <a:latin typeface="Times New Roman" pitchFamily="18" charset="0"/>
              </a:rPr>
              <a:t>区分不同的人</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float height, weight;//</a:t>
            </a:r>
            <a:r>
              <a:rPr lang="zh-CN" altLang="en-US" sz="2000" dirty="0">
                <a:effectLst>
                  <a:outerShdw blurRad="38100" dist="38100" dir="2700000" algn="tl">
                    <a:srgbClr val="000000">
                      <a:alpha val="43137"/>
                    </a:srgbClr>
                  </a:outerShdw>
                </a:effectLst>
                <a:latin typeface="Times New Roman" pitchFamily="18" charset="0"/>
              </a:rPr>
              <a:t>保存一个人的身高和体重信息</a:t>
            </a:r>
            <a:endParaRPr lang="en-US" altLang="zh-CN" sz="2000" dirty="0">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zh-CN" altLang="en-US" sz="2000" dirty="0">
                <a:effectLst>
                  <a:outerShdw blurRad="38100" dist="38100" dir="2700000" algn="tl">
                    <a:srgbClr val="000000">
                      <a:alpha val="43137"/>
                    </a:srgbClr>
                  </a:outerShdw>
                </a:effectLst>
                <a:latin typeface="Times New Roman" pitchFamily="18" charset="0"/>
              </a:rPr>
              <a:t>  </a:t>
            </a:r>
            <a:r>
              <a:rPr lang="en-US" altLang="zh-CN" sz="2000" dirty="0">
                <a:effectLst>
                  <a:outerShdw blurRad="38100" dist="38100" dir="2700000" algn="tl">
                    <a:srgbClr val="000000">
                      <a:alpha val="43137"/>
                    </a:srgbClr>
                  </a:outerShdw>
                </a:effectLst>
                <a:latin typeface="Times New Roman" pitchFamily="18" charset="0"/>
              </a:rPr>
              <a:t>float </a:t>
            </a:r>
            <a:r>
              <a:rPr lang="en-US" altLang="zh-CN" sz="2000" dirty="0" err="1">
                <a:effectLst>
                  <a:outerShdw blurRad="38100" dist="38100" dir="2700000" algn="tl">
                    <a:srgbClr val="000000">
                      <a:alpha val="43137"/>
                    </a:srgbClr>
                  </a:outerShdw>
                </a:effectLst>
                <a:latin typeface="Times New Roman" pitchFamily="18" charset="0"/>
              </a:rPr>
              <a:t>figureQuota</a:t>
            </a:r>
            <a:r>
              <a:rPr lang="en-US" altLang="zh-CN" sz="2000" dirty="0">
                <a:effectLst>
                  <a:outerShdw blurRad="38100" dist="38100" dir="2700000" algn="tl">
                    <a:srgbClr val="000000">
                      <a:alpha val="43137"/>
                    </a:srgbClr>
                  </a:outerShdw>
                </a:effectLst>
                <a:latin typeface="Times New Roman" pitchFamily="18" charset="0"/>
              </a:rPr>
              <a:t>; //</a:t>
            </a:r>
            <a:r>
              <a:rPr lang="zh-CN" altLang="en-US" sz="2000" dirty="0">
                <a:effectLst>
                  <a:outerShdw blurRad="38100" dist="38100" dir="2700000" algn="tl">
                    <a:srgbClr val="000000">
                      <a:alpha val="43137"/>
                    </a:srgbClr>
                  </a:outerShdw>
                </a:effectLst>
                <a:latin typeface="Times New Roman" pitchFamily="18" charset="0"/>
              </a:rPr>
              <a:t>保存一个人的体重指标信息 </a:t>
            </a:r>
            <a:endParaRPr lang="en-US" altLang="zh-CN" sz="2000" dirty="0">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a:solidFill>
                  <a:srgbClr val="0070C0"/>
                </a:solidFill>
                <a:effectLst>
                  <a:outerShdw blurRad="38100" dist="38100" dir="2700000" algn="tl">
                    <a:srgbClr val="000000">
                      <a:alpha val="43137"/>
                    </a:srgbClr>
                  </a:outerShdw>
                </a:effectLst>
                <a:latin typeface="Times New Roman" pitchFamily="18" charset="0"/>
              </a:rPr>
              <a:t>  static </a:t>
            </a:r>
            <a:r>
              <a:rPr lang="en-US" altLang="zh-CN" sz="2000" dirty="0" err="1">
                <a:effectLst>
                  <a:outerShdw blurRad="38100" dist="38100" dir="2700000" algn="tl">
                    <a:srgbClr val="000000">
                      <a:alpha val="43137"/>
                    </a:srgbClr>
                  </a:outerShdw>
                </a:effectLst>
                <a:latin typeface="Times New Roman" pitchFamily="18" charset="0"/>
              </a:rPr>
              <a:t>int</a:t>
            </a: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err="1">
                <a:effectLst>
                  <a:outerShdw blurRad="38100" dist="38100" dir="2700000" algn="tl">
                    <a:srgbClr val="000000">
                      <a:alpha val="43137"/>
                    </a:srgbClr>
                  </a:outerShdw>
                </a:effectLst>
                <a:latin typeface="Times New Roman" pitchFamily="18" charset="0"/>
              </a:rPr>
              <a:t>peopleTotal</a:t>
            </a:r>
            <a:r>
              <a:rPr lang="en-US" altLang="zh-CN" sz="2000" dirty="0">
                <a:effectLst>
                  <a:outerShdw blurRad="38100" dist="38100" dir="2700000" algn="tl">
                    <a:srgbClr val="000000">
                      <a:alpha val="43137"/>
                    </a:srgbClr>
                  </a:outerShdw>
                </a:effectLst>
                <a:latin typeface="Times New Roman" pitchFamily="18" charset="0"/>
              </a:rPr>
              <a:t>; //</a:t>
            </a:r>
            <a:r>
              <a:rPr lang="zh-CN" altLang="en-US" sz="2000" dirty="0">
                <a:effectLst>
                  <a:outerShdw blurRad="38100" dist="38100" dir="2700000" algn="tl">
                    <a:srgbClr val="000000">
                      <a:alpha val="43137"/>
                    </a:srgbClr>
                  </a:outerShdw>
                </a:effectLst>
                <a:latin typeface="Times New Roman" pitchFamily="18" charset="0"/>
              </a:rPr>
              <a:t>保存群体的总人数</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static</a:t>
            </a:r>
            <a:r>
              <a:rPr lang="en-US" altLang="zh-CN" sz="2000" dirty="0">
                <a:effectLst>
                  <a:outerShdw blurRad="38100" dist="38100" dir="2700000" algn="tl">
                    <a:srgbClr val="000000">
                      <a:alpha val="43137"/>
                    </a:srgbClr>
                  </a:outerShdw>
                </a:effectLst>
                <a:latin typeface="Times New Roman" pitchFamily="18" charset="0"/>
              </a:rPr>
              <a:t> float quotaSum; //</a:t>
            </a:r>
            <a:r>
              <a:rPr lang="zh-CN" altLang="en-US" sz="2000" dirty="0">
                <a:effectLst>
                  <a:outerShdw blurRad="38100" dist="38100" dir="2700000" algn="tl">
                    <a:srgbClr val="000000">
                      <a:alpha val="43137"/>
                    </a:srgbClr>
                  </a:outerShdw>
                </a:effectLst>
                <a:latin typeface="Times New Roman" pitchFamily="18" charset="0"/>
              </a:rPr>
              <a:t>保存群体的全部体重指标之和</a:t>
            </a:r>
            <a:endParaRPr lang="en-US" altLang="zh-CN" sz="2000" dirty="0">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public: </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err="1">
                <a:effectLst>
                  <a:outerShdw blurRad="38100" dist="38100" dir="2700000" algn="tl">
                    <a:srgbClr val="000000">
                      <a:alpha val="43137"/>
                    </a:srgbClr>
                  </a:outerShdw>
                </a:effectLst>
                <a:latin typeface="Times New Roman" pitchFamily="18" charset="0"/>
              </a:rPr>
              <a:t>CMan</a:t>
            </a:r>
            <a:r>
              <a:rPr lang="en-US" altLang="zh-CN" sz="2000" dirty="0">
                <a:effectLst>
                  <a:outerShdw blurRad="38100" dist="38100" dir="2700000" algn="tl">
                    <a:srgbClr val="000000">
                      <a:alpha val="43137"/>
                    </a:srgbClr>
                  </a:outerShdw>
                </a:effectLst>
                <a:latin typeface="Times New Roman" pitchFamily="18" charset="0"/>
              </a:rPr>
              <a:t>(string name, float h, float w); </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float </a:t>
            </a:r>
            <a:r>
              <a:rPr lang="en-US" altLang="zh-CN" sz="2000" dirty="0" err="1">
                <a:effectLst>
                  <a:outerShdw blurRad="38100" dist="38100" dir="2700000" algn="tl">
                    <a:srgbClr val="000000">
                      <a:alpha val="43137"/>
                    </a:srgbClr>
                  </a:outerShdw>
                </a:effectLst>
                <a:latin typeface="Times New Roman" pitchFamily="18" charset="0"/>
              </a:rPr>
              <a:t>computeQuota</a:t>
            </a:r>
            <a:r>
              <a:rPr lang="en-US" altLang="zh-CN" sz="2000" dirty="0">
                <a:effectLst>
                  <a:outerShdw blurRad="38100" dist="38100" dir="2700000" algn="tl">
                    <a:srgbClr val="000000">
                      <a:alpha val="43137"/>
                    </a:srgbClr>
                  </a:outerShdw>
                </a:effectLst>
                <a:latin typeface="Times New Roman" pitchFamily="18" charset="0"/>
              </a:rPr>
              <a:t>();//</a:t>
            </a:r>
            <a:r>
              <a:rPr lang="zh-CN" altLang="en-US" sz="2000" dirty="0">
                <a:effectLst>
                  <a:outerShdw blurRad="38100" dist="38100" dir="2700000" algn="tl">
                    <a:srgbClr val="000000">
                      <a:alpha val="43137"/>
                    </a:srgbClr>
                  </a:outerShdw>
                </a:effectLst>
                <a:latin typeface="Times New Roman" pitchFamily="18" charset="0"/>
              </a:rPr>
              <a:t>计算体重指标 </a:t>
            </a:r>
            <a:r>
              <a:rPr lang="en-US" altLang="zh-CN" sz="2000" dirty="0">
                <a:effectLst>
                  <a:outerShdw blurRad="38100" dist="38100" dir="2700000" algn="tl">
                    <a:srgbClr val="000000">
                      <a:alpha val="43137"/>
                    </a:srgbClr>
                  </a:outerShdw>
                </a:effectLst>
                <a:latin typeface="Times New Roman" pitchFamily="18" charset="0"/>
              </a:rPr>
              <a:t>public :</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float </a:t>
            </a:r>
            <a:r>
              <a:rPr lang="en-US" altLang="zh-CN" sz="2000" dirty="0" err="1">
                <a:effectLst>
                  <a:outerShdw blurRad="38100" dist="38100" dir="2700000" algn="tl">
                    <a:srgbClr val="000000">
                      <a:alpha val="43137"/>
                    </a:srgbClr>
                  </a:outerShdw>
                </a:effectLst>
                <a:latin typeface="Times New Roman" pitchFamily="18" charset="0"/>
              </a:rPr>
              <a:t>getDiffToAverage</a:t>
            </a:r>
            <a:r>
              <a:rPr lang="en-US" altLang="zh-CN" sz="2000" dirty="0">
                <a:effectLst>
                  <a:outerShdw blurRad="38100" dist="38100" dir="2700000" algn="tl">
                    <a:srgbClr val="000000">
                      <a:alpha val="43137"/>
                    </a:srgbClr>
                  </a:outerShdw>
                </a:effectLst>
                <a:latin typeface="Times New Roman" pitchFamily="18" charset="0"/>
              </a:rPr>
              <a:t>();   //</a:t>
            </a:r>
            <a:r>
              <a:rPr lang="zh-CN" altLang="en-US" sz="2000" dirty="0">
                <a:effectLst>
                  <a:outerShdw blurRad="38100" dist="38100" dir="2700000" algn="tl">
                    <a:srgbClr val="000000">
                      <a:alpha val="43137"/>
                    </a:srgbClr>
                  </a:outerShdw>
                </a:effectLst>
                <a:latin typeface="Times New Roman" pitchFamily="18" charset="0"/>
              </a:rPr>
              <a:t>查看体重指标与群体平均指标的差</a:t>
            </a:r>
            <a:endParaRPr lang="en-US" altLang="zh-CN" sz="2000" dirty="0">
              <a:effectLst>
                <a:outerShdw blurRad="38100" dist="38100" dir="2700000" algn="tl">
                  <a:srgbClr val="000000">
                    <a:alpha val="43137"/>
                  </a:srgbClr>
                </a:outerShdw>
              </a:effectLst>
              <a:latin typeface="Times New Roman" pitchFamily="18" charset="0"/>
            </a:endParaRP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zh-CN" altLang="en-US" sz="2000" dirty="0">
                <a:effectLst>
                  <a:outerShdw blurRad="38100" dist="38100" dir="2700000" algn="tl">
                    <a:srgbClr val="000000">
                      <a:alpha val="43137"/>
                    </a:srgbClr>
                  </a:outerShdw>
                </a:effectLst>
                <a:latin typeface="Times New Roman" pitchFamily="18" charset="0"/>
              </a:rPr>
              <a:t>  </a:t>
            </a:r>
            <a:r>
              <a:rPr lang="en-US" altLang="zh-CN" sz="2000" dirty="0">
                <a:effectLst>
                  <a:outerShdw blurRad="38100" dist="38100" dir="2700000" algn="tl">
                    <a:srgbClr val="000000">
                      <a:alpha val="43137"/>
                    </a:srgbClr>
                  </a:outerShdw>
                </a:effectLst>
                <a:latin typeface="Times New Roman" pitchFamily="18" charset="0"/>
              </a:rPr>
              <a:t>float </a:t>
            </a:r>
            <a:r>
              <a:rPr lang="en-US" altLang="zh-CN" sz="2000" dirty="0" err="1">
                <a:effectLst>
                  <a:outerShdw blurRad="38100" dist="38100" dir="2700000" algn="tl">
                    <a:srgbClr val="000000">
                      <a:alpha val="43137"/>
                    </a:srgbClr>
                  </a:outerShdw>
                </a:effectLst>
                <a:latin typeface="Times New Roman" pitchFamily="18" charset="0"/>
              </a:rPr>
              <a:t>getQuota</a:t>
            </a:r>
            <a:r>
              <a:rPr lang="en-US" altLang="zh-CN" sz="2000" dirty="0">
                <a:effectLst>
                  <a:outerShdw blurRad="38100" dist="38100" dir="2700000" algn="tl">
                    <a:srgbClr val="000000">
                      <a:alpha val="43137"/>
                    </a:srgbClr>
                  </a:outerShdw>
                </a:effectLst>
                <a:latin typeface="Times New Roman" pitchFamily="18" charset="0"/>
              </a:rPr>
              <a:t>();//</a:t>
            </a:r>
            <a:r>
              <a:rPr lang="zh-CN" altLang="en-US" sz="2000" dirty="0">
                <a:effectLst>
                  <a:outerShdw blurRad="38100" dist="38100" dir="2700000" algn="tl">
                    <a:srgbClr val="000000">
                      <a:alpha val="43137"/>
                    </a:srgbClr>
                  </a:outerShdw>
                </a:effectLst>
                <a:latin typeface="Times New Roman" pitchFamily="18" charset="0"/>
              </a:rPr>
              <a:t>查看体重指标</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   ~</a:t>
            </a:r>
            <a:r>
              <a:rPr lang="en-US" altLang="zh-CN" sz="2000" dirty="0" err="1">
                <a:effectLst>
                  <a:outerShdw blurRad="38100" dist="38100" dir="2700000" algn="tl">
                    <a:srgbClr val="000000">
                      <a:alpha val="43137"/>
                    </a:srgbClr>
                  </a:outerShdw>
                </a:effectLst>
                <a:latin typeface="Times New Roman" pitchFamily="18" charset="0"/>
              </a:rPr>
              <a:t>CMan</a:t>
            </a:r>
            <a:r>
              <a:rPr lang="en-US" altLang="zh-CN" sz="2000" dirty="0">
                <a:effectLst>
                  <a:outerShdw blurRad="38100" dist="38100" dir="2700000" algn="tl">
                    <a:srgbClr val="000000">
                      <a:alpha val="43137"/>
                    </a:srgbClr>
                  </a:outerShdw>
                </a:effectLst>
                <a:latin typeface="Times New Roman" pitchFamily="18" charset="0"/>
              </a:rPr>
              <a:t>();//</a:t>
            </a:r>
            <a:r>
              <a:rPr lang="zh-CN" altLang="en-US" sz="2000" dirty="0">
                <a:effectLst>
                  <a:outerShdw blurRad="38100" dist="38100" dir="2700000" algn="tl">
                    <a:srgbClr val="000000">
                      <a:alpha val="43137"/>
                    </a:srgbClr>
                  </a:outerShdw>
                </a:effectLst>
                <a:latin typeface="Times New Roman" pitchFamily="18" charset="0"/>
              </a:rPr>
              <a:t>消除一个人对群体平均体重指标的影响</a:t>
            </a:r>
          </a:p>
          <a:p>
            <a:pPr marL="342900" indent="-342900" eaLnBrk="1" hangingPunct="1">
              <a:spcBef>
                <a:spcPct val="20000"/>
              </a:spcBef>
              <a:buClr>
                <a:srgbClr val="FF5050"/>
              </a:buClr>
            </a:pPr>
            <a:r>
              <a:rPr lang="en-US" altLang="zh-CN" sz="2000" dirty="0">
                <a:effectLst>
                  <a:outerShdw blurRad="38100" dist="38100" dir="2700000" algn="tl">
                    <a:srgbClr val="000000">
                      <a:alpha val="43137"/>
                    </a:srgbClr>
                  </a:outerShdw>
                </a:effectLst>
                <a:latin typeface="Times New Roman" pitchFamily="18" charset="0"/>
              </a:rPr>
              <a:t>};</a:t>
            </a:r>
          </a:p>
          <a:p>
            <a:pPr marL="342900" indent="-342900" eaLnBrk="1" hangingPunct="1">
              <a:spcBef>
                <a:spcPct val="20000"/>
              </a:spcBef>
              <a:buClr>
                <a:srgbClr val="FF5050"/>
              </a:buClr>
            </a:pP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int</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CMan</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peopleTotal</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=0; </a:t>
            </a:r>
          </a:p>
          <a:p>
            <a:pPr marL="342900" indent="-342900" eaLnBrk="1" hangingPunct="1">
              <a:spcBef>
                <a:spcPct val="20000"/>
              </a:spcBef>
              <a:buClr>
                <a:srgbClr val="FF5050"/>
              </a:buClr>
            </a:pPr>
            <a:r>
              <a:rPr lang="en-US" altLang="zh-CN" sz="2000" dirty="0">
                <a:solidFill>
                  <a:srgbClr val="0070C0"/>
                </a:solidFill>
                <a:effectLst>
                  <a:outerShdw blurRad="38100" dist="38100" dir="2700000" algn="tl">
                    <a:srgbClr val="000000">
                      <a:alpha val="43137"/>
                    </a:srgbClr>
                  </a:outerShdw>
                </a:effectLst>
                <a:latin typeface="Times New Roman" pitchFamily="18" charset="0"/>
              </a:rPr>
              <a:t>float </a:t>
            </a:r>
            <a:r>
              <a:rPr lang="en-US" altLang="zh-CN" sz="2000" dirty="0" err="1">
                <a:solidFill>
                  <a:srgbClr val="0070C0"/>
                </a:solidFill>
                <a:effectLst>
                  <a:outerShdw blurRad="38100" dist="38100" dir="2700000" algn="tl">
                    <a:srgbClr val="000000">
                      <a:alpha val="43137"/>
                    </a:srgbClr>
                  </a:outerShdw>
                </a:effectLst>
                <a:latin typeface="Times New Roman" pitchFamily="18" charset="0"/>
              </a:rPr>
              <a:t>CMan</a:t>
            </a:r>
            <a:r>
              <a:rPr lang="en-US" altLang="zh-CN" sz="2000" dirty="0">
                <a:solidFill>
                  <a:srgbClr val="0070C0"/>
                </a:solidFill>
                <a:effectLst>
                  <a:outerShdw blurRad="38100" dist="38100" dir="2700000" algn="tl">
                    <a:srgbClr val="000000">
                      <a:alpha val="43137"/>
                    </a:srgbClr>
                  </a:outerShdw>
                </a:effectLst>
                <a:latin typeface="Times New Roman" pitchFamily="18" charset="0"/>
              </a:rPr>
              <a:t>::quotaSum=0;</a:t>
            </a:r>
          </a:p>
        </p:txBody>
      </p:sp>
      <p:sp>
        <p:nvSpPr>
          <p:cNvPr id="16" name="AutoShape 1076"/>
          <p:cNvSpPr>
            <a:spLocks noChangeArrowheads="1"/>
          </p:cNvSpPr>
          <p:nvPr/>
        </p:nvSpPr>
        <p:spPr bwMode="auto">
          <a:xfrm>
            <a:off x="4838892" y="1179802"/>
            <a:ext cx="2027734" cy="463846"/>
          </a:xfrm>
          <a:prstGeom prst="wedgeRectCallout">
            <a:avLst>
              <a:gd name="adj1" fmla="val -96537"/>
              <a:gd name="adj2" fmla="val 259119"/>
            </a:avLst>
          </a:prstGeom>
          <a:solidFill>
            <a:srgbClr val="CCFFFF"/>
          </a:solidFill>
          <a:ln w="38100">
            <a:solidFill>
              <a:schemeClr val="accent2"/>
            </a:solidFill>
            <a:miter lim="800000"/>
            <a:headEnd type="none" w="lg" len="lg"/>
            <a:tailEnd/>
          </a:ln>
        </p:spPr>
        <p:txBody>
          <a:bodyPr wrap="square" lIns="90000" tIns="46800" rIns="90000" bIns="46800" anchor="ctr">
            <a:spAutoFit/>
          </a:bodyPr>
          <a:lstStyle/>
          <a:p>
            <a:pPr eaLnBrk="1" hangingPunct="1"/>
            <a:r>
              <a:rPr lang="zh-CN" altLang="en-US" sz="2400"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Symbol" pitchFamily="18" charset="2"/>
              </a:rPr>
              <a:t>说明静态成员</a:t>
            </a:r>
          </a:p>
        </p:txBody>
      </p:sp>
      <p:sp>
        <p:nvSpPr>
          <p:cNvPr id="17" name="AutoShape 1076"/>
          <p:cNvSpPr>
            <a:spLocks noChangeArrowheads="1"/>
          </p:cNvSpPr>
          <p:nvPr/>
        </p:nvSpPr>
        <p:spPr bwMode="auto">
          <a:xfrm>
            <a:off x="4800601" y="5630636"/>
            <a:ext cx="3894825" cy="833178"/>
          </a:xfrm>
          <a:prstGeom prst="wedgeRectCallout">
            <a:avLst>
              <a:gd name="adj1" fmla="val -66142"/>
              <a:gd name="adj2" fmla="val 23739"/>
            </a:avLst>
          </a:prstGeom>
          <a:solidFill>
            <a:srgbClr val="CCFFFF"/>
          </a:solidFill>
          <a:ln w="38100">
            <a:solidFill>
              <a:schemeClr val="accent2"/>
            </a:solidFill>
            <a:miter lim="800000"/>
            <a:headEnd type="none" w="lg" len="lg"/>
            <a:tailEnd/>
          </a:ln>
        </p:spPr>
        <p:txBody>
          <a:bodyPr wrap="square" lIns="90000" tIns="46800" rIns="90000" bIns="46800" anchor="ctr">
            <a:spAutoFit/>
          </a:bodyPr>
          <a:lstStyle/>
          <a:p>
            <a:pPr eaLnBrk="1" hangingPunct="1"/>
            <a:r>
              <a:rPr lang="zh-CN" altLang="en-US" sz="2400"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Symbol" pitchFamily="18" charset="2"/>
              </a:rPr>
              <a:t>在类之外以全局变量的方式对类的静态成员进行声明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out)">
                                      <p:cBhvr>
                                        <p:cTn id="12" dur="500"/>
                                        <p:tgtEl>
                                          <p:spTgt spid="1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2328785" y="2717105"/>
            <a:ext cx="4081145" cy="3328670"/>
          </a:xfrm>
          <a:custGeom>
            <a:avLst/>
            <a:gdLst/>
            <a:ahLst/>
            <a:cxnLst/>
            <a:rect l="l" t="t" r="r" b="b"/>
            <a:pathLst>
              <a:path w="4081145" h="3328670">
                <a:moveTo>
                  <a:pt x="31775" y="217991"/>
                </a:moveTo>
                <a:lnTo>
                  <a:pt x="31699" y="257653"/>
                </a:lnTo>
                <a:lnTo>
                  <a:pt x="31487" y="304124"/>
                </a:lnTo>
                <a:lnTo>
                  <a:pt x="31163" y="356647"/>
                </a:lnTo>
                <a:lnTo>
                  <a:pt x="30751" y="414465"/>
                </a:lnTo>
                <a:lnTo>
                  <a:pt x="30275" y="476821"/>
                </a:lnTo>
                <a:lnTo>
                  <a:pt x="29759" y="542957"/>
                </a:lnTo>
                <a:lnTo>
                  <a:pt x="29227" y="612117"/>
                </a:lnTo>
                <a:lnTo>
                  <a:pt x="28703" y="683542"/>
                </a:lnTo>
                <a:lnTo>
                  <a:pt x="28211" y="756477"/>
                </a:lnTo>
                <a:lnTo>
                  <a:pt x="27775" y="830163"/>
                </a:lnTo>
                <a:lnTo>
                  <a:pt x="27419" y="903843"/>
                </a:lnTo>
                <a:lnTo>
                  <a:pt x="27167" y="976760"/>
                </a:lnTo>
                <a:lnTo>
                  <a:pt x="27043" y="1048157"/>
                </a:lnTo>
                <a:lnTo>
                  <a:pt x="27071" y="1117277"/>
                </a:lnTo>
                <a:lnTo>
                  <a:pt x="27275" y="1183362"/>
                </a:lnTo>
                <a:lnTo>
                  <a:pt x="27679" y="1245655"/>
                </a:lnTo>
                <a:lnTo>
                  <a:pt x="28307" y="1303398"/>
                </a:lnTo>
                <a:lnTo>
                  <a:pt x="29183" y="1355836"/>
                </a:lnTo>
                <a:lnTo>
                  <a:pt x="30331" y="1402210"/>
                </a:lnTo>
                <a:lnTo>
                  <a:pt x="31775" y="1441763"/>
                </a:lnTo>
                <a:lnTo>
                  <a:pt x="33332" y="1475223"/>
                </a:lnTo>
                <a:lnTo>
                  <a:pt x="34625" y="1503866"/>
                </a:lnTo>
                <a:lnTo>
                  <a:pt x="36738" y="1548321"/>
                </a:lnTo>
                <a:lnTo>
                  <a:pt x="39917" y="1589015"/>
                </a:lnTo>
                <a:lnTo>
                  <a:pt x="58504" y="1619492"/>
                </a:lnTo>
                <a:lnTo>
                  <a:pt x="63601" y="1622428"/>
                </a:lnTo>
                <a:lnTo>
                  <a:pt x="93269" y="1646862"/>
                </a:lnTo>
                <a:lnTo>
                  <a:pt x="113406" y="1669815"/>
                </a:lnTo>
                <a:lnTo>
                  <a:pt x="122157" y="1679816"/>
                </a:lnTo>
                <a:lnTo>
                  <a:pt x="151636" y="1709846"/>
                </a:lnTo>
                <a:lnTo>
                  <a:pt x="189033" y="1739419"/>
                </a:lnTo>
                <a:lnTo>
                  <a:pt x="217685" y="1760492"/>
                </a:lnTo>
                <a:lnTo>
                  <a:pt x="235722" y="1773731"/>
                </a:lnTo>
                <a:lnTo>
                  <a:pt x="280961" y="1807225"/>
                </a:lnTo>
                <a:lnTo>
                  <a:pt x="340752" y="1852230"/>
                </a:lnTo>
                <a:lnTo>
                  <a:pt x="376976" y="1879856"/>
                </a:lnTo>
                <a:lnTo>
                  <a:pt x="417886" y="1911328"/>
                </a:lnTo>
                <a:lnTo>
                  <a:pt x="463829" y="1946969"/>
                </a:lnTo>
                <a:lnTo>
                  <a:pt x="515573" y="1988449"/>
                </a:lnTo>
                <a:lnTo>
                  <a:pt x="573304" y="2036702"/>
                </a:lnTo>
                <a:lnTo>
                  <a:pt x="636506" y="2090944"/>
                </a:lnTo>
                <a:lnTo>
                  <a:pt x="704664" y="2150392"/>
                </a:lnTo>
                <a:lnTo>
                  <a:pt x="777262" y="2214264"/>
                </a:lnTo>
                <a:lnTo>
                  <a:pt x="853782" y="2281776"/>
                </a:lnTo>
                <a:lnTo>
                  <a:pt x="933710" y="2352146"/>
                </a:lnTo>
                <a:lnTo>
                  <a:pt x="1016529" y="2424591"/>
                </a:lnTo>
                <a:lnTo>
                  <a:pt x="1101724" y="2498326"/>
                </a:lnTo>
                <a:lnTo>
                  <a:pt x="1188777" y="2572571"/>
                </a:lnTo>
                <a:lnTo>
                  <a:pt x="1277174" y="2646541"/>
                </a:lnTo>
                <a:lnTo>
                  <a:pt x="1366397" y="2719454"/>
                </a:lnTo>
                <a:lnTo>
                  <a:pt x="1455931" y="2790527"/>
                </a:lnTo>
                <a:lnTo>
                  <a:pt x="1545261" y="2858976"/>
                </a:lnTo>
                <a:lnTo>
                  <a:pt x="1633869" y="2924020"/>
                </a:lnTo>
                <a:lnTo>
                  <a:pt x="1721239" y="2984874"/>
                </a:lnTo>
                <a:lnTo>
                  <a:pt x="1806856" y="3040756"/>
                </a:lnTo>
                <a:lnTo>
                  <a:pt x="1890204" y="3090883"/>
                </a:lnTo>
                <a:lnTo>
                  <a:pt x="1970767" y="3134473"/>
                </a:lnTo>
                <a:lnTo>
                  <a:pt x="2048027" y="3170741"/>
                </a:lnTo>
                <a:lnTo>
                  <a:pt x="2124152" y="3201224"/>
                </a:lnTo>
                <a:lnTo>
                  <a:pt x="2201468" y="3228070"/>
                </a:lnTo>
                <a:lnTo>
                  <a:pt x="2279706" y="3251412"/>
                </a:lnTo>
                <a:lnTo>
                  <a:pt x="2358594" y="3271386"/>
                </a:lnTo>
                <a:lnTo>
                  <a:pt x="2437862" y="3288125"/>
                </a:lnTo>
                <a:lnTo>
                  <a:pt x="2517238" y="3301763"/>
                </a:lnTo>
                <a:lnTo>
                  <a:pt x="2596452" y="3312435"/>
                </a:lnTo>
                <a:lnTo>
                  <a:pt x="2675233" y="3320276"/>
                </a:lnTo>
                <a:lnTo>
                  <a:pt x="2753309" y="3325419"/>
                </a:lnTo>
                <a:lnTo>
                  <a:pt x="2830411" y="3327999"/>
                </a:lnTo>
                <a:lnTo>
                  <a:pt x="2906267" y="3328150"/>
                </a:lnTo>
                <a:lnTo>
                  <a:pt x="2980606" y="3326006"/>
                </a:lnTo>
                <a:lnTo>
                  <a:pt x="3053157" y="3321702"/>
                </a:lnTo>
                <a:lnTo>
                  <a:pt x="3123650" y="3315372"/>
                </a:lnTo>
                <a:lnTo>
                  <a:pt x="3191813" y="3307151"/>
                </a:lnTo>
                <a:lnTo>
                  <a:pt x="3257376" y="3297172"/>
                </a:lnTo>
                <a:lnTo>
                  <a:pt x="3320068" y="3285570"/>
                </a:lnTo>
                <a:lnTo>
                  <a:pt x="3379618" y="3272479"/>
                </a:lnTo>
                <a:lnTo>
                  <a:pt x="3435755" y="3258034"/>
                </a:lnTo>
                <a:lnTo>
                  <a:pt x="3488207" y="3242369"/>
                </a:lnTo>
                <a:lnTo>
                  <a:pt x="3537447" y="3223944"/>
                </a:lnTo>
                <a:lnTo>
                  <a:pt x="3584370" y="3201385"/>
                </a:lnTo>
                <a:lnTo>
                  <a:pt x="3629006" y="3175071"/>
                </a:lnTo>
                <a:lnTo>
                  <a:pt x="3671380" y="3145382"/>
                </a:lnTo>
                <a:lnTo>
                  <a:pt x="3711521" y="3112698"/>
                </a:lnTo>
                <a:lnTo>
                  <a:pt x="3749456" y="3077400"/>
                </a:lnTo>
                <a:lnTo>
                  <a:pt x="3785213" y="3039867"/>
                </a:lnTo>
                <a:lnTo>
                  <a:pt x="3818818" y="3000480"/>
                </a:lnTo>
                <a:lnTo>
                  <a:pt x="3850300" y="2959618"/>
                </a:lnTo>
                <a:lnTo>
                  <a:pt x="3879685" y="2917662"/>
                </a:lnTo>
                <a:lnTo>
                  <a:pt x="3907002" y="2874991"/>
                </a:lnTo>
                <a:lnTo>
                  <a:pt x="3932277" y="2831986"/>
                </a:lnTo>
                <a:lnTo>
                  <a:pt x="3955538" y="2789027"/>
                </a:lnTo>
                <a:lnTo>
                  <a:pt x="3976813" y="2746494"/>
                </a:lnTo>
                <a:lnTo>
                  <a:pt x="3996128" y="2704766"/>
                </a:lnTo>
                <a:lnTo>
                  <a:pt x="4013512" y="2664224"/>
                </a:lnTo>
                <a:lnTo>
                  <a:pt x="4028992" y="2625248"/>
                </a:lnTo>
                <a:lnTo>
                  <a:pt x="4042594" y="2588219"/>
                </a:lnTo>
                <a:lnTo>
                  <a:pt x="4064279" y="2521517"/>
                </a:lnTo>
                <a:lnTo>
                  <a:pt x="4077396" y="2461205"/>
                </a:lnTo>
                <a:lnTo>
                  <a:pt x="4081062" y="2402499"/>
                </a:lnTo>
                <a:lnTo>
                  <a:pt x="4079555" y="2373820"/>
                </a:lnTo>
                <a:lnTo>
                  <a:pt x="4070272" y="2317957"/>
                </a:lnTo>
                <a:lnTo>
                  <a:pt x="4053172" y="2264283"/>
                </a:lnTo>
                <a:lnTo>
                  <a:pt x="4028911" y="2213029"/>
                </a:lnTo>
                <a:lnTo>
                  <a:pt x="3998141" y="2164429"/>
                </a:lnTo>
                <a:lnTo>
                  <a:pt x="3961517" y="2118717"/>
                </a:lnTo>
                <a:lnTo>
                  <a:pt x="3919692" y="2076124"/>
                </a:lnTo>
                <a:lnTo>
                  <a:pt x="3873320" y="2036886"/>
                </a:lnTo>
                <a:lnTo>
                  <a:pt x="3822230" y="2001175"/>
                </a:lnTo>
                <a:lnTo>
                  <a:pt x="3762964" y="1969308"/>
                </a:lnTo>
                <a:lnTo>
                  <a:pt x="3695983" y="1941063"/>
                </a:lnTo>
                <a:lnTo>
                  <a:pt x="3659936" y="1928167"/>
                </a:lnTo>
                <a:lnTo>
                  <a:pt x="3622362" y="1916019"/>
                </a:lnTo>
                <a:lnTo>
                  <a:pt x="3583397" y="1904565"/>
                </a:lnTo>
                <a:lnTo>
                  <a:pt x="3543174" y="1893754"/>
                </a:lnTo>
                <a:lnTo>
                  <a:pt x="3501828" y="1883532"/>
                </a:lnTo>
                <a:lnTo>
                  <a:pt x="3459494" y="1873848"/>
                </a:lnTo>
                <a:lnTo>
                  <a:pt x="3416305" y="1864649"/>
                </a:lnTo>
                <a:lnTo>
                  <a:pt x="3372396" y="1855881"/>
                </a:lnTo>
                <a:lnTo>
                  <a:pt x="3327902" y="1847493"/>
                </a:lnTo>
                <a:lnTo>
                  <a:pt x="3282956" y="1839432"/>
                </a:lnTo>
                <a:lnTo>
                  <a:pt x="3237692" y="1831645"/>
                </a:lnTo>
                <a:lnTo>
                  <a:pt x="3192246" y="1824080"/>
                </a:lnTo>
                <a:lnTo>
                  <a:pt x="3146751" y="1816684"/>
                </a:lnTo>
                <a:lnTo>
                  <a:pt x="3101342" y="1809404"/>
                </a:lnTo>
                <a:lnTo>
                  <a:pt x="3056153" y="1802189"/>
                </a:lnTo>
                <a:lnTo>
                  <a:pt x="3009569" y="1795524"/>
                </a:lnTo>
                <a:lnTo>
                  <a:pt x="2960155" y="1789648"/>
                </a:lnTo>
                <a:lnTo>
                  <a:pt x="2908316" y="1784483"/>
                </a:lnTo>
                <a:lnTo>
                  <a:pt x="2854455" y="1779951"/>
                </a:lnTo>
                <a:lnTo>
                  <a:pt x="2798978" y="1775971"/>
                </a:lnTo>
                <a:lnTo>
                  <a:pt x="2742290" y="1772466"/>
                </a:lnTo>
                <a:lnTo>
                  <a:pt x="2684795" y="1769357"/>
                </a:lnTo>
                <a:lnTo>
                  <a:pt x="2626898" y="1766564"/>
                </a:lnTo>
                <a:lnTo>
                  <a:pt x="2569002" y="1764009"/>
                </a:lnTo>
                <a:lnTo>
                  <a:pt x="2511514" y="1761612"/>
                </a:lnTo>
                <a:lnTo>
                  <a:pt x="2454837" y="1759296"/>
                </a:lnTo>
                <a:lnTo>
                  <a:pt x="2399377" y="1756981"/>
                </a:lnTo>
                <a:lnTo>
                  <a:pt x="2345537" y="1754588"/>
                </a:lnTo>
                <a:lnTo>
                  <a:pt x="2293722" y="1752039"/>
                </a:lnTo>
                <a:lnTo>
                  <a:pt x="2244338" y="1749254"/>
                </a:lnTo>
                <a:lnTo>
                  <a:pt x="2197788" y="1746155"/>
                </a:lnTo>
                <a:lnTo>
                  <a:pt x="2154477" y="1742662"/>
                </a:lnTo>
                <a:lnTo>
                  <a:pt x="2114811" y="1738698"/>
                </a:lnTo>
                <a:lnTo>
                  <a:pt x="2048027" y="1729037"/>
                </a:lnTo>
                <a:lnTo>
                  <a:pt x="2021243" y="1724524"/>
                </a:lnTo>
                <a:lnTo>
                  <a:pt x="1998299" y="1721529"/>
                </a:lnTo>
                <a:lnTo>
                  <a:pt x="1978899" y="1719754"/>
                </a:lnTo>
                <a:lnTo>
                  <a:pt x="1962744" y="1718899"/>
                </a:lnTo>
                <a:lnTo>
                  <a:pt x="1949539" y="1718667"/>
                </a:lnTo>
                <a:lnTo>
                  <a:pt x="1938985" y="1718757"/>
                </a:lnTo>
                <a:lnTo>
                  <a:pt x="1930786" y="1718871"/>
                </a:lnTo>
                <a:lnTo>
                  <a:pt x="1924644" y="1718710"/>
                </a:lnTo>
                <a:lnTo>
                  <a:pt x="1914357" y="1695235"/>
                </a:lnTo>
                <a:lnTo>
                  <a:pt x="1914296" y="1684781"/>
                </a:lnTo>
                <a:lnTo>
                  <a:pt x="1911005" y="1636228"/>
                </a:lnTo>
                <a:lnTo>
                  <a:pt x="1903247" y="1586543"/>
                </a:lnTo>
                <a:lnTo>
                  <a:pt x="1898054" y="1554949"/>
                </a:lnTo>
                <a:lnTo>
                  <a:pt x="1888654" y="1476639"/>
                </a:lnTo>
                <a:lnTo>
                  <a:pt x="1884393" y="1431003"/>
                </a:lnTo>
                <a:lnTo>
                  <a:pt x="1880387" y="1381767"/>
                </a:lnTo>
                <a:lnTo>
                  <a:pt x="1876611" y="1329471"/>
                </a:lnTo>
                <a:lnTo>
                  <a:pt x="1873036" y="1274654"/>
                </a:lnTo>
                <a:lnTo>
                  <a:pt x="1869634" y="1217857"/>
                </a:lnTo>
                <a:lnTo>
                  <a:pt x="1866379" y="1159620"/>
                </a:lnTo>
                <a:lnTo>
                  <a:pt x="1863242" y="1100482"/>
                </a:lnTo>
                <a:lnTo>
                  <a:pt x="1860198" y="1040985"/>
                </a:lnTo>
                <a:lnTo>
                  <a:pt x="1857217" y="981667"/>
                </a:lnTo>
                <a:lnTo>
                  <a:pt x="1854272" y="923070"/>
                </a:lnTo>
                <a:lnTo>
                  <a:pt x="1851337" y="865733"/>
                </a:lnTo>
                <a:lnTo>
                  <a:pt x="1848383" y="810196"/>
                </a:lnTo>
                <a:lnTo>
                  <a:pt x="1845384" y="756999"/>
                </a:lnTo>
                <a:lnTo>
                  <a:pt x="1842312" y="706683"/>
                </a:lnTo>
                <a:lnTo>
                  <a:pt x="1839139" y="659787"/>
                </a:lnTo>
                <a:lnTo>
                  <a:pt x="1835838" y="616852"/>
                </a:lnTo>
                <a:lnTo>
                  <a:pt x="1832381" y="578417"/>
                </a:lnTo>
                <a:lnTo>
                  <a:pt x="1829332" y="543301"/>
                </a:lnTo>
                <a:lnTo>
                  <a:pt x="1827372" y="509926"/>
                </a:lnTo>
                <a:lnTo>
                  <a:pt x="1826310" y="478240"/>
                </a:lnTo>
                <a:lnTo>
                  <a:pt x="1825956" y="448188"/>
                </a:lnTo>
                <a:lnTo>
                  <a:pt x="1826119" y="419719"/>
                </a:lnTo>
                <a:lnTo>
                  <a:pt x="1826607" y="392778"/>
                </a:lnTo>
                <a:lnTo>
                  <a:pt x="1827230" y="367313"/>
                </a:lnTo>
                <a:lnTo>
                  <a:pt x="1827797" y="343270"/>
                </a:lnTo>
                <a:lnTo>
                  <a:pt x="1828118" y="320596"/>
                </a:lnTo>
                <a:lnTo>
                  <a:pt x="1828000" y="299239"/>
                </a:lnTo>
                <a:lnTo>
                  <a:pt x="1827254" y="279145"/>
                </a:lnTo>
                <a:lnTo>
                  <a:pt x="1819335" y="225909"/>
                </a:lnTo>
                <a:lnTo>
                  <a:pt x="1798886" y="182127"/>
                </a:lnTo>
                <a:lnTo>
                  <a:pt x="1760753" y="146363"/>
                </a:lnTo>
                <a:lnTo>
                  <a:pt x="1724152" y="129142"/>
                </a:lnTo>
                <a:lnTo>
                  <a:pt x="1679994" y="119150"/>
                </a:lnTo>
                <a:lnTo>
                  <a:pt x="1629361" y="115111"/>
                </a:lnTo>
                <a:lnTo>
                  <a:pt x="1601956" y="114925"/>
                </a:lnTo>
                <a:lnTo>
                  <a:pt x="1573338" y="115749"/>
                </a:lnTo>
                <a:lnTo>
                  <a:pt x="1513008" y="119788"/>
                </a:lnTo>
                <a:lnTo>
                  <a:pt x="1449455" y="125954"/>
                </a:lnTo>
                <a:lnTo>
                  <a:pt x="1383762" y="132969"/>
                </a:lnTo>
                <a:lnTo>
                  <a:pt x="1350452" y="136397"/>
                </a:lnTo>
                <a:lnTo>
                  <a:pt x="1283582" y="142297"/>
                </a:lnTo>
                <a:lnTo>
                  <a:pt x="1217280" y="145858"/>
                </a:lnTo>
                <a:lnTo>
                  <a:pt x="1151527" y="146537"/>
                </a:lnTo>
                <a:lnTo>
                  <a:pt x="1117095" y="147021"/>
                </a:lnTo>
                <a:lnTo>
                  <a:pt x="1045046" y="148704"/>
                </a:lnTo>
                <a:lnTo>
                  <a:pt x="969834" y="150972"/>
                </a:lnTo>
                <a:lnTo>
                  <a:pt x="931447" y="152188"/>
                </a:lnTo>
                <a:lnTo>
                  <a:pt x="892756" y="153386"/>
                </a:lnTo>
                <a:lnTo>
                  <a:pt x="853924" y="154510"/>
                </a:lnTo>
                <a:lnTo>
                  <a:pt x="815111" y="155507"/>
                </a:lnTo>
                <a:lnTo>
                  <a:pt x="776482" y="156321"/>
                </a:lnTo>
                <a:lnTo>
                  <a:pt x="738198" y="156897"/>
                </a:lnTo>
                <a:lnTo>
                  <a:pt x="700422" y="157180"/>
                </a:lnTo>
                <a:lnTo>
                  <a:pt x="663315" y="157116"/>
                </a:lnTo>
                <a:lnTo>
                  <a:pt x="591760" y="155726"/>
                </a:lnTo>
                <a:lnTo>
                  <a:pt x="524832" y="152288"/>
                </a:lnTo>
                <a:lnTo>
                  <a:pt x="463829" y="146363"/>
                </a:lnTo>
                <a:lnTo>
                  <a:pt x="407004" y="135952"/>
                </a:lnTo>
                <a:lnTo>
                  <a:pt x="352035" y="120047"/>
                </a:lnTo>
                <a:lnTo>
                  <a:pt x="299361" y="100373"/>
                </a:lnTo>
                <a:lnTo>
                  <a:pt x="249421" y="78661"/>
                </a:lnTo>
                <a:lnTo>
                  <a:pt x="202654" y="56637"/>
                </a:lnTo>
                <a:lnTo>
                  <a:pt x="180598" y="46049"/>
                </a:lnTo>
                <a:lnTo>
                  <a:pt x="159499" y="36031"/>
                </a:lnTo>
                <a:lnTo>
                  <a:pt x="120395" y="18571"/>
                </a:lnTo>
                <a:lnTo>
                  <a:pt x="70293" y="2059"/>
                </a:lnTo>
                <a:lnTo>
                  <a:pt x="56094" y="0"/>
                </a:lnTo>
                <a:lnTo>
                  <a:pt x="43236" y="23"/>
                </a:lnTo>
                <a:lnTo>
                  <a:pt x="31775" y="2345"/>
                </a:lnTo>
                <a:lnTo>
                  <a:pt x="22079" y="5401"/>
                </a:lnTo>
                <a:lnTo>
                  <a:pt x="14370" y="7663"/>
                </a:lnTo>
                <a:lnTo>
                  <a:pt x="0" y="16427"/>
                </a:lnTo>
                <a:lnTo>
                  <a:pt x="832" y="19548"/>
                </a:lnTo>
                <a:lnTo>
                  <a:pt x="2524" y="23750"/>
                </a:lnTo>
                <a:lnTo>
                  <a:pt x="4915" y="29301"/>
                </a:lnTo>
                <a:lnTo>
                  <a:pt x="7843" y="36469"/>
                </a:lnTo>
                <a:lnTo>
                  <a:pt x="21703" y="86677"/>
                </a:lnTo>
                <a:lnTo>
                  <a:pt x="27666" y="128454"/>
                </a:lnTo>
                <a:lnTo>
                  <a:pt x="31265" y="184205"/>
                </a:lnTo>
                <a:lnTo>
                  <a:pt x="31775" y="217991"/>
                </a:lnTo>
                <a:close/>
              </a:path>
            </a:pathLst>
          </a:custGeom>
          <a:ln w="57150">
            <a:solidFill>
              <a:srgbClr val="0000FF"/>
            </a:solidFill>
          </a:ln>
        </p:spPr>
        <p:txBody>
          <a:bodyPr wrap="square" lIns="0" tIns="0" rIns="0" bIns="0" rtlCol="0"/>
          <a:lstStyle/>
          <a:p>
            <a:endParaRPr/>
          </a:p>
        </p:txBody>
      </p:sp>
      <p:sp>
        <p:nvSpPr>
          <p:cNvPr id="8" name="object 5"/>
          <p:cNvSpPr txBox="1"/>
          <p:nvPr/>
        </p:nvSpPr>
        <p:spPr>
          <a:xfrm>
            <a:off x="2616841" y="2476878"/>
            <a:ext cx="2690495" cy="330200"/>
          </a:xfrm>
          <a:prstGeom prst="rect">
            <a:avLst/>
          </a:prstGeom>
        </p:spPr>
        <p:txBody>
          <a:bodyPr vert="horz" wrap="square" lIns="0" tIns="0" rIns="0" bIns="0" rtlCol="0">
            <a:spAutoFit/>
          </a:bodyPr>
          <a:lstStyle/>
          <a:p>
            <a:pPr marL="12700">
              <a:lnSpc>
                <a:spcPct val="100000"/>
              </a:lnSpc>
              <a:tabLst>
                <a:tab pos="2221230" algn="l"/>
              </a:tabLst>
            </a:pPr>
            <a:r>
              <a:rPr sz="2400" spc="-5" dirty="0">
                <a:latin typeface="Times New Roman"/>
                <a:cs typeface="Times New Roman"/>
              </a:rPr>
              <a:t>Jimm</a:t>
            </a:r>
            <a:r>
              <a:rPr sz="2400" dirty="0">
                <a:latin typeface="Times New Roman"/>
                <a:cs typeface="Times New Roman"/>
              </a:rPr>
              <a:t>y	</a:t>
            </a:r>
            <a:r>
              <a:rPr sz="2400" spc="-5" dirty="0">
                <a:latin typeface="Times New Roman"/>
                <a:cs typeface="Times New Roman"/>
              </a:rPr>
              <a:t>Bill</a:t>
            </a:r>
            <a:endParaRPr sz="2400">
              <a:latin typeface="Times New Roman"/>
              <a:cs typeface="Times New Roman"/>
            </a:endParaRPr>
          </a:p>
        </p:txBody>
      </p:sp>
      <p:sp>
        <p:nvSpPr>
          <p:cNvPr id="9" name="object 6"/>
          <p:cNvSpPr txBox="1"/>
          <p:nvPr/>
        </p:nvSpPr>
        <p:spPr>
          <a:xfrm>
            <a:off x="927100" y="2842232"/>
            <a:ext cx="1286261" cy="1285352"/>
          </a:xfrm>
          <a:prstGeom prst="rect">
            <a:avLst/>
          </a:prstGeom>
        </p:spPr>
        <p:txBody>
          <a:bodyPr vert="horz" wrap="square" lIns="0" tIns="0" rIns="0" bIns="0" rtlCol="0">
            <a:spAutoFit/>
          </a:bodyPr>
          <a:lstStyle/>
          <a:p>
            <a:pPr marL="12065" marR="5080" algn="ctr">
              <a:lnSpc>
                <a:spcPct val="115799"/>
              </a:lnSpc>
            </a:pPr>
            <a:r>
              <a:rPr sz="2400" dirty="0">
                <a:latin typeface="Times New Roman"/>
                <a:cs typeface="Times New Roman"/>
              </a:rPr>
              <a:t>szName </a:t>
            </a:r>
            <a:r>
              <a:rPr sz="2400" spc="-5" dirty="0">
                <a:latin typeface="Times New Roman"/>
                <a:cs typeface="Times New Roman"/>
              </a:rPr>
              <a:t>height weight</a:t>
            </a:r>
            <a:endParaRPr sz="2400" dirty="0">
              <a:latin typeface="Times New Roman"/>
              <a:cs typeface="Times New Roman"/>
            </a:endParaRPr>
          </a:p>
        </p:txBody>
      </p:sp>
      <p:sp>
        <p:nvSpPr>
          <p:cNvPr id="10" name="object 9"/>
          <p:cNvSpPr txBox="1"/>
          <p:nvPr/>
        </p:nvSpPr>
        <p:spPr>
          <a:xfrm>
            <a:off x="6909187" y="2405860"/>
            <a:ext cx="1103936" cy="369332"/>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Geroge</a:t>
            </a:r>
          </a:p>
        </p:txBody>
      </p:sp>
      <p:sp>
        <p:nvSpPr>
          <p:cNvPr id="11" name="object 10"/>
          <p:cNvSpPr/>
          <p:nvPr/>
        </p:nvSpPr>
        <p:spPr>
          <a:xfrm>
            <a:off x="4521593" y="4766945"/>
            <a:ext cx="1367790" cy="416559"/>
          </a:xfrm>
          <a:custGeom>
            <a:avLst/>
            <a:gdLst/>
            <a:ahLst/>
            <a:cxnLst/>
            <a:rect l="l" t="t" r="r" b="b"/>
            <a:pathLst>
              <a:path w="1367789" h="416560">
                <a:moveTo>
                  <a:pt x="0" y="0"/>
                </a:moveTo>
                <a:lnTo>
                  <a:pt x="0" y="416051"/>
                </a:lnTo>
                <a:lnTo>
                  <a:pt x="1367789" y="416051"/>
                </a:lnTo>
                <a:lnTo>
                  <a:pt x="1367789" y="0"/>
                </a:lnTo>
                <a:lnTo>
                  <a:pt x="0" y="0"/>
                </a:lnTo>
                <a:close/>
              </a:path>
            </a:pathLst>
          </a:custGeom>
          <a:ln w="28574">
            <a:solidFill>
              <a:srgbClr val="FF3300"/>
            </a:solidFill>
          </a:ln>
        </p:spPr>
        <p:txBody>
          <a:bodyPr wrap="square" lIns="0" tIns="0" rIns="0" bIns="0" rtlCol="0"/>
          <a:lstStyle/>
          <a:p>
            <a:endParaRPr/>
          </a:p>
        </p:txBody>
      </p:sp>
      <p:sp>
        <p:nvSpPr>
          <p:cNvPr id="12" name="object 11"/>
          <p:cNvSpPr txBox="1"/>
          <p:nvPr/>
        </p:nvSpPr>
        <p:spPr>
          <a:xfrm>
            <a:off x="5116201" y="4828258"/>
            <a:ext cx="177800" cy="33020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3" name="object 12"/>
          <p:cNvSpPr/>
          <p:nvPr/>
        </p:nvSpPr>
        <p:spPr>
          <a:xfrm>
            <a:off x="4521593" y="5182996"/>
            <a:ext cx="1367790" cy="416559"/>
          </a:xfrm>
          <a:custGeom>
            <a:avLst/>
            <a:gdLst/>
            <a:ahLst/>
            <a:cxnLst/>
            <a:rect l="l" t="t" r="r" b="b"/>
            <a:pathLst>
              <a:path w="1367789" h="416560">
                <a:moveTo>
                  <a:pt x="0" y="0"/>
                </a:moveTo>
                <a:lnTo>
                  <a:pt x="0" y="416051"/>
                </a:lnTo>
                <a:lnTo>
                  <a:pt x="1367789" y="416051"/>
                </a:lnTo>
                <a:lnTo>
                  <a:pt x="1367789" y="0"/>
                </a:lnTo>
                <a:lnTo>
                  <a:pt x="0" y="0"/>
                </a:lnTo>
                <a:close/>
              </a:path>
            </a:pathLst>
          </a:custGeom>
          <a:ln w="28574">
            <a:solidFill>
              <a:srgbClr val="FF3300"/>
            </a:solidFill>
          </a:ln>
        </p:spPr>
        <p:txBody>
          <a:bodyPr wrap="square" lIns="0" tIns="0" rIns="0" bIns="0" rtlCol="0"/>
          <a:lstStyle/>
          <a:p>
            <a:endParaRPr/>
          </a:p>
        </p:txBody>
      </p:sp>
      <p:sp>
        <p:nvSpPr>
          <p:cNvPr id="14" name="object 13"/>
          <p:cNvSpPr txBox="1"/>
          <p:nvPr/>
        </p:nvSpPr>
        <p:spPr>
          <a:xfrm>
            <a:off x="4697101" y="5244310"/>
            <a:ext cx="1016000" cy="33020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290.749</a:t>
            </a:r>
            <a:endParaRPr sz="2400">
              <a:latin typeface="Times New Roman"/>
              <a:cs typeface="Times New Roman"/>
            </a:endParaRPr>
          </a:p>
        </p:txBody>
      </p:sp>
      <p:sp>
        <p:nvSpPr>
          <p:cNvPr id="15" name="object 14"/>
          <p:cNvSpPr txBox="1"/>
          <p:nvPr/>
        </p:nvSpPr>
        <p:spPr>
          <a:xfrm>
            <a:off x="1003301" y="4912078"/>
            <a:ext cx="1722634" cy="842025"/>
          </a:xfrm>
          <a:prstGeom prst="rect">
            <a:avLst/>
          </a:prstGeom>
        </p:spPr>
        <p:txBody>
          <a:bodyPr vert="horz" wrap="square" lIns="0" tIns="0" rIns="0" bIns="0" rtlCol="0">
            <a:spAutoFit/>
          </a:bodyPr>
          <a:lstStyle/>
          <a:p>
            <a:pPr marL="49530" marR="5080" indent="-37465">
              <a:lnSpc>
                <a:spcPct val="113700"/>
              </a:lnSpc>
            </a:pPr>
            <a:r>
              <a:rPr sz="2400" spc="-5" dirty="0">
                <a:latin typeface="Times New Roman"/>
                <a:cs typeface="Times New Roman"/>
              </a:rPr>
              <a:t>peopleTotal quotaSum</a:t>
            </a:r>
            <a:endParaRPr sz="2400" dirty="0">
              <a:latin typeface="Times New Roman"/>
              <a:cs typeface="Times New Roman"/>
            </a:endParaRPr>
          </a:p>
        </p:txBody>
      </p:sp>
      <p:sp>
        <p:nvSpPr>
          <p:cNvPr id="18" name="object 15"/>
          <p:cNvSpPr/>
          <p:nvPr/>
        </p:nvSpPr>
        <p:spPr>
          <a:xfrm>
            <a:off x="3931978" y="2760122"/>
            <a:ext cx="4838065" cy="3233420"/>
          </a:xfrm>
          <a:custGeom>
            <a:avLst/>
            <a:gdLst/>
            <a:ahLst/>
            <a:cxnLst/>
            <a:rect l="l" t="t" r="r" b="b"/>
            <a:pathLst>
              <a:path w="4838065" h="3233420">
                <a:moveTo>
                  <a:pt x="2748348" y="103346"/>
                </a:moveTo>
                <a:lnTo>
                  <a:pt x="2716604" y="131049"/>
                </a:lnTo>
                <a:lnTo>
                  <a:pt x="2689661" y="163349"/>
                </a:lnTo>
                <a:lnTo>
                  <a:pt x="2667089" y="199814"/>
                </a:lnTo>
                <a:lnTo>
                  <a:pt x="2648453" y="240012"/>
                </a:lnTo>
                <a:lnTo>
                  <a:pt x="2633322" y="283511"/>
                </a:lnTo>
                <a:lnTo>
                  <a:pt x="2621263" y="329879"/>
                </a:lnTo>
                <a:lnTo>
                  <a:pt x="2611843" y="378684"/>
                </a:lnTo>
                <a:lnTo>
                  <a:pt x="2604629" y="429494"/>
                </a:lnTo>
                <a:lnTo>
                  <a:pt x="2599189" y="481876"/>
                </a:lnTo>
                <a:lnTo>
                  <a:pt x="2595091" y="535400"/>
                </a:lnTo>
                <a:lnTo>
                  <a:pt x="2591901" y="589632"/>
                </a:lnTo>
                <a:lnTo>
                  <a:pt x="2589188" y="644140"/>
                </a:lnTo>
                <a:lnTo>
                  <a:pt x="2586518" y="698493"/>
                </a:lnTo>
                <a:lnTo>
                  <a:pt x="2583458" y="752259"/>
                </a:lnTo>
                <a:lnTo>
                  <a:pt x="2579577" y="805005"/>
                </a:lnTo>
                <a:lnTo>
                  <a:pt x="2574442" y="856299"/>
                </a:lnTo>
                <a:lnTo>
                  <a:pt x="2567619" y="905710"/>
                </a:lnTo>
                <a:lnTo>
                  <a:pt x="2558677" y="952805"/>
                </a:lnTo>
                <a:lnTo>
                  <a:pt x="2547182" y="997152"/>
                </a:lnTo>
                <a:lnTo>
                  <a:pt x="2532702" y="1038320"/>
                </a:lnTo>
                <a:lnTo>
                  <a:pt x="2516632" y="1077681"/>
                </a:lnTo>
                <a:lnTo>
                  <a:pt x="2500792" y="1116634"/>
                </a:lnTo>
                <a:lnTo>
                  <a:pt x="2485047" y="1155124"/>
                </a:lnTo>
                <a:lnTo>
                  <a:pt x="2469261" y="1193097"/>
                </a:lnTo>
                <a:lnTo>
                  <a:pt x="2453300" y="1230499"/>
                </a:lnTo>
                <a:lnTo>
                  <a:pt x="2437026" y="1267274"/>
                </a:lnTo>
                <a:lnTo>
                  <a:pt x="2420306" y="1303370"/>
                </a:lnTo>
                <a:lnTo>
                  <a:pt x="2403004" y="1338731"/>
                </a:lnTo>
                <a:lnTo>
                  <a:pt x="2384984" y="1373303"/>
                </a:lnTo>
                <a:lnTo>
                  <a:pt x="2366110" y="1407033"/>
                </a:lnTo>
                <a:lnTo>
                  <a:pt x="2346248" y="1439865"/>
                </a:lnTo>
                <a:lnTo>
                  <a:pt x="2325262" y="1471745"/>
                </a:lnTo>
                <a:lnTo>
                  <a:pt x="2279375" y="1532435"/>
                </a:lnTo>
                <a:lnTo>
                  <a:pt x="2254203" y="1561135"/>
                </a:lnTo>
                <a:lnTo>
                  <a:pt x="2227366" y="1588667"/>
                </a:lnTo>
                <a:lnTo>
                  <a:pt x="2198727" y="1614975"/>
                </a:lnTo>
                <a:lnTo>
                  <a:pt x="2168152" y="1640006"/>
                </a:lnTo>
                <a:lnTo>
                  <a:pt x="2135504" y="1663706"/>
                </a:lnTo>
                <a:lnTo>
                  <a:pt x="2100648" y="1686020"/>
                </a:lnTo>
                <a:lnTo>
                  <a:pt x="2062984" y="1706939"/>
                </a:lnTo>
                <a:lnTo>
                  <a:pt x="2022200" y="1726316"/>
                </a:lnTo>
                <a:lnTo>
                  <a:pt x="1978591" y="1744232"/>
                </a:lnTo>
                <a:lnTo>
                  <a:pt x="1932454" y="1760769"/>
                </a:lnTo>
                <a:lnTo>
                  <a:pt x="1884086" y="1776007"/>
                </a:lnTo>
                <a:lnTo>
                  <a:pt x="1833783" y="1790028"/>
                </a:lnTo>
                <a:lnTo>
                  <a:pt x="1781842" y="1802913"/>
                </a:lnTo>
                <a:lnTo>
                  <a:pt x="1728561" y="1814743"/>
                </a:lnTo>
                <a:lnTo>
                  <a:pt x="1674234" y="1825599"/>
                </a:lnTo>
                <a:lnTo>
                  <a:pt x="1619160" y="1835562"/>
                </a:lnTo>
                <a:lnTo>
                  <a:pt x="1563634" y="1844714"/>
                </a:lnTo>
                <a:lnTo>
                  <a:pt x="1507953" y="1853135"/>
                </a:lnTo>
                <a:lnTo>
                  <a:pt x="1452413" y="1860908"/>
                </a:lnTo>
                <a:lnTo>
                  <a:pt x="1397312" y="1868112"/>
                </a:lnTo>
                <a:lnTo>
                  <a:pt x="1342946" y="1874829"/>
                </a:lnTo>
                <a:lnTo>
                  <a:pt x="1289612" y="1881141"/>
                </a:lnTo>
                <a:lnTo>
                  <a:pt x="1237606" y="1887127"/>
                </a:lnTo>
                <a:lnTo>
                  <a:pt x="1187224" y="1892871"/>
                </a:lnTo>
                <a:lnTo>
                  <a:pt x="1138764" y="1898452"/>
                </a:lnTo>
                <a:lnTo>
                  <a:pt x="1092522" y="1903952"/>
                </a:lnTo>
                <a:lnTo>
                  <a:pt x="1047246" y="1907796"/>
                </a:lnTo>
                <a:lnTo>
                  <a:pt x="1001595" y="1908643"/>
                </a:lnTo>
                <a:lnTo>
                  <a:pt x="955730" y="1906925"/>
                </a:lnTo>
                <a:lnTo>
                  <a:pt x="909813" y="1903074"/>
                </a:lnTo>
                <a:lnTo>
                  <a:pt x="864006" y="1897522"/>
                </a:lnTo>
                <a:lnTo>
                  <a:pt x="818470" y="1890702"/>
                </a:lnTo>
                <a:lnTo>
                  <a:pt x="773367" y="1883045"/>
                </a:lnTo>
                <a:lnTo>
                  <a:pt x="728859" y="1874984"/>
                </a:lnTo>
                <a:lnTo>
                  <a:pt x="685108" y="1866949"/>
                </a:lnTo>
                <a:lnTo>
                  <a:pt x="642276" y="1859375"/>
                </a:lnTo>
                <a:lnTo>
                  <a:pt x="600523" y="1852692"/>
                </a:lnTo>
                <a:lnTo>
                  <a:pt x="560012" y="1847332"/>
                </a:lnTo>
                <a:lnTo>
                  <a:pt x="520905" y="1843728"/>
                </a:lnTo>
                <a:lnTo>
                  <a:pt x="447549" y="1843516"/>
                </a:lnTo>
                <a:lnTo>
                  <a:pt x="381748" y="1855510"/>
                </a:lnTo>
                <a:lnTo>
                  <a:pt x="324796" y="1883169"/>
                </a:lnTo>
                <a:lnTo>
                  <a:pt x="275397" y="1930238"/>
                </a:lnTo>
                <a:lnTo>
                  <a:pt x="248547" y="1962082"/>
                </a:lnTo>
                <a:lnTo>
                  <a:pt x="220166" y="1998919"/>
                </a:lnTo>
                <a:lnTo>
                  <a:pt x="190930" y="2040179"/>
                </a:lnTo>
                <a:lnTo>
                  <a:pt x="161513" y="2085296"/>
                </a:lnTo>
                <a:lnTo>
                  <a:pt x="132591" y="2133702"/>
                </a:lnTo>
                <a:lnTo>
                  <a:pt x="104837" y="2184829"/>
                </a:lnTo>
                <a:lnTo>
                  <a:pt x="78928" y="2238110"/>
                </a:lnTo>
                <a:lnTo>
                  <a:pt x="55538" y="2292978"/>
                </a:lnTo>
                <a:lnTo>
                  <a:pt x="35343" y="2348865"/>
                </a:lnTo>
                <a:lnTo>
                  <a:pt x="19016" y="2405203"/>
                </a:lnTo>
                <a:lnTo>
                  <a:pt x="7233" y="2461425"/>
                </a:lnTo>
                <a:lnTo>
                  <a:pt x="669" y="2516964"/>
                </a:lnTo>
                <a:lnTo>
                  <a:pt x="0" y="2571251"/>
                </a:lnTo>
                <a:lnTo>
                  <a:pt x="5898" y="2623720"/>
                </a:lnTo>
                <a:lnTo>
                  <a:pt x="19041" y="2673803"/>
                </a:lnTo>
                <a:lnTo>
                  <a:pt x="40103" y="2720933"/>
                </a:lnTo>
                <a:lnTo>
                  <a:pt x="69758" y="2764542"/>
                </a:lnTo>
                <a:lnTo>
                  <a:pt x="108681" y="2804062"/>
                </a:lnTo>
                <a:lnTo>
                  <a:pt x="157548" y="2838926"/>
                </a:lnTo>
                <a:lnTo>
                  <a:pt x="218085" y="2871671"/>
                </a:lnTo>
                <a:lnTo>
                  <a:pt x="290847" y="2904979"/>
                </a:lnTo>
                <a:lnTo>
                  <a:pt x="374755" y="2938497"/>
                </a:lnTo>
                <a:lnTo>
                  <a:pt x="468731" y="2971873"/>
                </a:lnTo>
                <a:lnTo>
                  <a:pt x="571695" y="3004756"/>
                </a:lnTo>
                <a:lnTo>
                  <a:pt x="682569" y="3036793"/>
                </a:lnTo>
                <a:lnTo>
                  <a:pt x="800274" y="3067632"/>
                </a:lnTo>
                <a:lnTo>
                  <a:pt x="923730" y="3096921"/>
                </a:lnTo>
                <a:lnTo>
                  <a:pt x="1051859" y="3124308"/>
                </a:lnTo>
                <a:lnTo>
                  <a:pt x="1183581" y="3149441"/>
                </a:lnTo>
                <a:lnTo>
                  <a:pt x="1317818" y="3171968"/>
                </a:lnTo>
                <a:lnTo>
                  <a:pt x="1453491" y="3191537"/>
                </a:lnTo>
                <a:lnTo>
                  <a:pt x="1589520" y="3207795"/>
                </a:lnTo>
                <a:lnTo>
                  <a:pt x="1724827" y="3220392"/>
                </a:lnTo>
                <a:lnTo>
                  <a:pt x="1858332" y="3228975"/>
                </a:lnTo>
                <a:lnTo>
                  <a:pt x="1988957" y="3233191"/>
                </a:lnTo>
                <a:lnTo>
                  <a:pt x="2115623" y="3232688"/>
                </a:lnTo>
                <a:lnTo>
                  <a:pt x="2237251" y="3227116"/>
                </a:lnTo>
                <a:lnTo>
                  <a:pt x="2352761" y="3216121"/>
                </a:lnTo>
                <a:lnTo>
                  <a:pt x="2461074" y="3199352"/>
                </a:lnTo>
                <a:lnTo>
                  <a:pt x="2565903" y="3176144"/>
                </a:lnTo>
                <a:lnTo>
                  <a:pt x="2671669" y="3146394"/>
                </a:lnTo>
                <a:lnTo>
                  <a:pt x="2778019" y="3110586"/>
                </a:lnTo>
                <a:lnTo>
                  <a:pt x="2884600" y="3069208"/>
                </a:lnTo>
                <a:lnTo>
                  <a:pt x="2991057" y="3022746"/>
                </a:lnTo>
                <a:lnTo>
                  <a:pt x="3097037" y="2971687"/>
                </a:lnTo>
                <a:lnTo>
                  <a:pt x="3202186" y="2916516"/>
                </a:lnTo>
                <a:lnTo>
                  <a:pt x="3306151" y="2857720"/>
                </a:lnTo>
                <a:lnTo>
                  <a:pt x="3408576" y="2795785"/>
                </a:lnTo>
                <a:lnTo>
                  <a:pt x="3509110" y="2731198"/>
                </a:lnTo>
                <a:lnTo>
                  <a:pt x="3607398" y="2664445"/>
                </a:lnTo>
                <a:lnTo>
                  <a:pt x="3703086" y="2596012"/>
                </a:lnTo>
                <a:lnTo>
                  <a:pt x="3795820" y="2526386"/>
                </a:lnTo>
                <a:lnTo>
                  <a:pt x="3885247" y="2456054"/>
                </a:lnTo>
                <a:lnTo>
                  <a:pt x="3971013" y="2385500"/>
                </a:lnTo>
                <a:lnTo>
                  <a:pt x="4052764" y="2315212"/>
                </a:lnTo>
                <a:lnTo>
                  <a:pt x="4130147" y="2245677"/>
                </a:lnTo>
                <a:lnTo>
                  <a:pt x="4202807" y="2177379"/>
                </a:lnTo>
                <a:lnTo>
                  <a:pt x="4270392" y="2110807"/>
                </a:lnTo>
                <a:lnTo>
                  <a:pt x="4332546" y="2046446"/>
                </a:lnTo>
                <a:lnTo>
                  <a:pt x="4389655" y="1981802"/>
                </a:lnTo>
                <a:lnTo>
                  <a:pt x="4442443" y="1914330"/>
                </a:lnTo>
                <a:lnTo>
                  <a:pt x="4491074" y="1844435"/>
                </a:lnTo>
                <a:lnTo>
                  <a:pt x="4535708" y="1772522"/>
                </a:lnTo>
                <a:lnTo>
                  <a:pt x="4576505" y="1698998"/>
                </a:lnTo>
                <a:lnTo>
                  <a:pt x="4613628" y="1624267"/>
                </a:lnTo>
                <a:lnTo>
                  <a:pt x="4647238" y="1548737"/>
                </a:lnTo>
                <a:lnTo>
                  <a:pt x="4677495" y="1472812"/>
                </a:lnTo>
                <a:lnTo>
                  <a:pt x="4704560" y="1396899"/>
                </a:lnTo>
                <a:lnTo>
                  <a:pt x="4728596" y="1321403"/>
                </a:lnTo>
                <a:lnTo>
                  <a:pt x="4749762" y="1246730"/>
                </a:lnTo>
                <a:lnTo>
                  <a:pt x="4768221" y="1173285"/>
                </a:lnTo>
                <a:lnTo>
                  <a:pt x="4784134" y="1101475"/>
                </a:lnTo>
                <a:lnTo>
                  <a:pt x="4797660" y="1031706"/>
                </a:lnTo>
                <a:lnTo>
                  <a:pt x="4808963" y="964382"/>
                </a:lnTo>
                <a:lnTo>
                  <a:pt x="4818202" y="899910"/>
                </a:lnTo>
                <a:lnTo>
                  <a:pt x="4825540" y="838696"/>
                </a:lnTo>
                <a:lnTo>
                  <a:pt x="4831137" y="781145"/>
                </a:lnTo>
                <a:lnTo>
                  <a:pt x="4835154" y="727663"/>
                </a:lnTo>
                <a:lnTo>
                  <a:pt x="4837752" y="678656"/>
                </a:lnTo>
                <a:lnTo>
                  <a:pt x="4837378" y="633584"/>
                </a:lnTo>
                <a:lnTo>
                  <a:pt x="4832815" y="591741"/>
                </a:lnTo>
                <a:lnTo>
                  <a:pt x="4824388" y="552937"/>
                </a:lnTo>
                <a:lnTo>
                  <a:pt x="4797247" y="483691"/>
                </a:lnTo>
                <a:lnTo>
                  <a:pt x="4758562" y="424331"/>
                </a:lnTo>
                <a:lnTo>
                  <a:pt x="4710939" y="373345"/>
                </a:lnTo>
                <a:lnTo>
                  <a:pt x="4656984" y="329220"/>
                </a:lnTo>
                <a:lnTo>
                  <a:pt x="4599303" y="290441"/>
                </a:lnTo>
                <a:lnTo>
                  <a:pt x="4540501" y="255496"/>
                </a:lnTo>
                <a:lnTo>
                  <a:pt x="4511494" y="238988"/>
                </a:lnTo>
                <a:lnTo>
                  <a:pt x="4483185" y="222871"/>
                </a:lnTo>
                <a:lnTo>
                  <a:pt x="4455899" y="206956"/>
                </a:lnTo>
                <a:lnTo>
                  <a:pt x="4429961" y="191053"/>
                </a:lnTo>
                <a:lnTo>
                  <a:pt x="4405698" y="174974"/>
                </a:lnTo>
                <a:lnTo>
                  <a:pt x="4382870" y="159358"/>
                </a:lnTo>
                <a:lnTo>
                  <a:pt x="4360897" y="144936"/>
                </a:lnTo>
                <a:lnTo>
                  <a:pt x="4318775" y="119470"/>
                </a:lnTo>
                <a:lnTo>
                  <a:pt x="4277851" y="98164"/>
                </a:lnTo>
                <a:lnTo>
                  <a:pt x="4236644" y="80608"/>
                </a:lnTo>
                <a:lnTo>
                  <a:pt x="4193672" y="66389"/>
                </a:lnTo>
                <a:lnTo>
                  <a:pt x="4147453" y="55096"/>
                </a:lnTo>
                <a:lnTo>
                  <a:pt x="4096508" y="46318"/>
                </a:lnTo>
                <a:lnTo>
                  <a:pt x="4039353" y="39643"/>
                </a:lnTo>
                <a:lnTo>
                  <a:pt x="3974508" y="34659"/>
                </a:lnTo>
                <a:lnTo>
                  <a:pt x="3900492" y="30956"/>
                </a:lnTo>
                <a:lnTo>
                  <a:pt x="3858179" y="28739"/>
                </a:lnTo>
                <a:lnTo>
                  <a:pt x="3810522" y="25679"/>
                </a:lnTo>
                <a:lnTo>
                  <a:pt x="3758143" y="22019"/>
                </a:lnTo>
                <a:lnTo>
                  <a:pt x="3701665" y="18002"/>
                </a:lnTo>
                <a:lnTo>
                  <a:pt x="3641710" y="13870"/>
                </a:lnTo>
                <a:lnTo>
                  <a:pt x="3578900" y="9867"/>
                </a:lnTo>
                <a:lnTo>
                  <a:pt x="3513858" y="6236"/>
                </a:lnTo>
                <a:lnTo>
                  <a:pt x="3447206" y="3219"/>
                </a:lnTo>
                <a:lnTo>
                  <a:pt x="3379566" y="1059"/>
                </a:lnTo>
                <a:lnTo>
                  <a:pt x="3311562" y="0"/>
                </a:lnTo>
                <a:lnTo>
                  <a:pt x="3243814" y="283"/>
                </a:lnTo>
                <a:lnTo>
                  <a:pt x="3176946" y="2152"/>
                </a:lnTo>
                <a:lnTo>
                  <a:pt x="3111580" y="5850"/>
                </a:lnTo>
                <a:lnTo>
                  <a:pt x="3048338" y="11620"/>
                </a:lnTo>
                <a:lnTo>
                  <a:pt x="2987843" y="19704"/>
                </a:lnTo>
                <a:lnTo>
                  <a:pt x="2930716" y="30346"/>
                </a:lnTo>
                <a:lnTo>
                  <a:pt x="2877581" y="43788"/>
                </a:lnTo>
                <a:lnTo>
                  <a:pt x="2829060" y="60274"/>
                </a:lnTo>
                <a:lnTo>
                  <a:pt x="2785775" y="80045"/>
                </a:lnTo>
                <a:lnTo>
                  <a:pt x="2748348" y="103346"/>
                </a:lnTo>
                <a:close/>
              </a:path>
            </a:pathLst>
          </a:custGeom>
          <a:ln w="57150">
            <a:solidFill>
              <a:srgbClr val="000000"/>
            </a:solidFill>
          </a:ln>
        </p:spPr>
        <p:txBody>
          <a:bodyPr wrap="square" lIns="0" tIns="0" rIns="0" bIns="0" rtlCol="0"/>
          <a:lstStyle/>
          <a:p>
            <a:endParaRPr/>
          </a:p>
        </p:txBody>
      </p:sp>
      <p:sp>
        <p:nvSpPr>
          <p:cNvPr id="19" name="object 16"/>
          <p:cNvSpPr/>
          <p:nvPr/>
        </p:nvSpPr>
        <p:spPr>
          <a:xfrm>
            <a:off x="4010287" y="2813689"/>
            <a:ext cx="2322195" cy="3573779"/>
          </a:xfrm>
          <a:custGeom>
            <a:avLst/>
            <a:gdLst/>
            <a:ahLst/>
            <a:cxnLst/>
            <a:rect l="l" t="t" r="r" b="b"/>
            <a:pathLst>
              <a:path w="2322195" h="3573779">
                <a:moveTo>
                  <a:pt x="438154" y="86355"/>
                </a:moveTo>
                <a:lnTo>
                  <a:pt x="392885" y="113557"/>
                </a:lnTo>
                <a:lnTo>
                  <a:pt x="350941" y="144498"/>
                </a:lnTo>
                <a:lnTo>
                  <a:pt x="312182" y="178961"/>
                </a:lnTo>
                <a:lnTo>
                  <a:pt x="276470" y="216731"/>
                </a:lnTo>
                <a:lnTo>
                  <a:pt x="243665" y="257591"/>
                </a:lnTo>
                <a:lnTo>
                  <a:pt x="213630" y="301326"/>
                </a:lnTo>
                <a:lnTo>
                  <a:pt x="186225" y="347720"/>
                </a:lnTo>
                <a:lnTo>
                  <a:pt x="161310" y="396556"/>
                </a:lnTo>
                <a:lnTo>
                  <a:pt x="138748" y="447619"/>
                </a:lnTo>
                <a:lnTo>
                  <a:pt x="118400" y="500693"/>
                </a:lnTo>
                <a:lnTo>
                  <a:pt x="100126" y="555561"/>
                </a:lnTo>
                <a:lnTo>
                  <a:pt x="83787" y="612007"/>
                </a:lnTo>
                <a:lnTo>
                  <a:pt x="69246" y="669816"/>
                </a:lnTo>
                <a:lnTo>
                  <a:pt x="56362" y="728772"/>
                </a:lnTo>
                <a:lnTo>
                  <a:pt x="44998" y="788657"/>
                </a:lnTo>
                <a:lnTo>
                  <a:pt x="35013" y="849258"/>
                </a:lnTo>
                <a:lnTo>
                  <a:pt x="26270" y="910356"/>
                </a:lnTo>
                <a:lnTo>
                  <a:pt x="18630" y="971737"/>
                </a:lnTo>
                <a:lnTo>
                  <a:pt x="11953" y="1033184"/>
                </a:lnTo>
                <a:lnTo>
                  <a:pt x="6100" y="1094481"/>
                </a:lnTo>
                <a:lnTo>
                  <a:pt x="1854" y="1157304"/>
                </a:lnTo>
                <a:lnTo>
                  <a:pt x="0" y="1223028"/>
                </a:lnTo>
                <a:lnTo>
                  <a:pt x="401" y="1291330"/>
                </a:lnTo>
                <a:lnTo>
                  <a:pt x="2924" y="1361889"/>
                </a:lnTo>
                <a:lnTo>
                  <a:pt x="7434" y="1434381"/>
                </a:lnTo>
                <a:lnTo>
                  <a:pt x="13795" y="1508485"/>
                </a:lnTo>
                <a:lnTo>
                  <a:pt x="21873" y="1583879"/>
                </a:lnTo>
                <a:lnTo>
                  <a:pt x="31533" y="1660239"/>
                </a:lnTo>
                <a:lnTo>
                  <a:pt x="42639" y="1737244"/>
                </a:lnTo>
                <a:lnTo>
                  <a:pt x="55059" y="1814571"/>
                </a:lnTo>
                <a:lnTo>
                  <a:pt x="68655" y="1891899"/>
                </a:lnTo>
                <a:lnTo>
                  <a:pt x="83294" y="1968904"/>
                </a:lnTo>
                <a:lnTo>
                  <a:pt x="98840" y="2045264"/>
                </a:lnTo>
                <a:lnTo>
                  <a:pt x="115159" y="2120658"/>
                </a:lnTo>
                <a:lnTo>
                  <a:pt x="132116" y="2194762"/>
                </a:lnTo>
                <a:lnTo>
                  <a:pt x="149576" y="2267254"/>
                </a:lnTo>
                <a:lnTo>
                  <a:pt x="167403" y="2337813"/>
                </a:lnTo>
                <a:lnTo>
                  <a:pt x="185464" y="2406115"/>
                </a:lnTo>
                <a:lnTo>
                  <a:pt x="203623" y="2471839"/>
                </a:lnTo>
                <a:lnTo>
                  <a:pt x="221746" y="2534661"/>
                </a:lnTo>
                <a:lnTo>
                  <a:pt x="240013" y="2596388"/>
                </a:lnTo>
                <a:lnTo>
                  <a:pt x="258523" y="2659031"/>
                </a:lnTo>
                <a:lnTo>
                  <a:pt x="277358" y="2722241"/>
                </a:lnTo>
                <a:lnTo>
                  <a:pt x="296599" y="2785664"/>
                </a:lnTo>
                <a:lnTo>
                  <a:pt x="316329" y="2848951"/>
                </a:lnTo>
                <a:lnTo>
                  <a:pt x="336631" y="2911749"/>
                </a:lnTo>
                <a:lnTo>
                  <a:pt x="357587" y="2973706"/>
                </a:lnTo>
                <a:lnTo>
                  <a:pt x="379279" y="3034472"/>
                </a:lnTo>
                <a:lnTo>
                  <a:pt x="401789" y="3093696"/>
                </a:lnTo>
                <a:lnTo>
                  <a:pt x="425200" y="3151024"/>
                </a:lnTo>
                <a:lnTo>
                  <a:pt x="449594" y="3206107"/>
                </a:lnTo>
                <a:lnTo>
                  <a:pt x="475053" y="3258592"/>
                </a:lnTo>
                <a:lnTo>
                  <a:pt x="501660" y="3308128"/>
                </a:lnTo>
                <a:lnTo>
                  <a:pt x="529497" y="3354364"/>
                </a:lnTo>
                <a:lnTo>
                  <a:pt x="558645" y="3396948"/>
                </a:lnTo>
                <a:lnTo>
                  <a:pt x="589189" y="3435528"/>
                </a:lnTo>
                <a:lnTo>
                  <a:pt x="621209" y="3469754"/>
                </a:lnTo>
                <a:lnTo>
                  <a:pt x="654788" y="3499273"/>
                </a:lnTo>
                <a:lnTo>
                  <a:pt x="690008" y="3523735"/>
                </a:lnTo>
                <a:lnTo>
                  <a:pt x="726952" y="3542787"/>
                </a:lnTo>
                <a:lnTo>
                  <a:pt x="766527" y="3556696"/>
                </a:lnTo>
                <a:lnTo>
                  <a:pt x="809351" y="3566294"/>
                </a:lnTo>
                <a:lnTo>
                  <a:pt x="855072" y="3571743"/>
                </a:lnTo>
                <a:lnTo>
                  <a:pt x="903340" y="3573200"/>
                </a:lnTo>
                <a:lnTo>
                  <a:pt x="953802" y="3570827"/>
                </a:lnTo>
                <a:lnTo>
                  <a:pt x="1006107" y="3564781"/>
                </a:lnTo>
                <a:lnTo>
                  <a:pt x="1059904" y="3555223"/>
                </a:lnTo>
                <a:lnTo>
                  <a:pt x="1114841" y="3542312"/>
                </a:lnTo>
                <a:lnTo>
                  <a:pt x="1170566" y="3526207"/>
                </a:lnTo>
                <a:lnTo>
                  <a:pt x="1226729" y="3507069"/>
                </a:lnTo>
                <a:lnTo>
                  <a:pt x="1282977" y="3485055"/>
                </a:lnTo>
                <a:lnTo>
                  <a:pt x="1338960" y="3460327"/>
                </a:lnTo>
                <a:lnTo>
                  <a:pt x="1394325" y="3433043"/>
                </a:lnTo>
                <a:lnTo>
                  <a:pt x="1448722" y="3403362"/>
                </a:lnTo>
                <a:lnTo>
                  <a:pt x="1501799" y="3371445"/>
                </a:lnTo>
                <a:lnTo>
                  <a:pt x="1553204" y="3337450"/>
                </a:lnTo>
                <a:lnTo>
                  <a:pt x="1602586" y="3301537"/>
                </a:lnTo>
                <a:lnTo>
                  <a:pt x="1649593" y="3263866"/>
                </a:lnTo>
                <a:lnTo>
                  <a:pt x="1693874" y="3224595"/>
                </a:lnTo>
                <a:lnTo>
                  <a:pt x="1735078" y="3183885"/>
                </a:lnTo>
                <a:lnTo>
                  <a:pt x="1774518" y="3140284"/>
                </a:lnTo>
                <a:lnTo>
                  <a:pt x="1813650" y="3092660"/>
                </a:lnTo>
                <a:lnTo>
                  <a:pt x="1852340" y="3041310"/>
                </a:lnTo>
                <a:lnTo>
                  <a:pt x="1890453" y="2986534"/>
                </a:lnTo>
                <a:lnTo>
                  <a:pt x="1927852" y="2928627"/>
                </a:lnTo>
                <a:lnTo>
                  <a:pt x="1964403" y="2867889"/>
                </a:lnTo>
                <a:lnTo>
                  <a:pt x="1999969" y="2804617"/>
                </a:lnTo>
                <a:lnTo>
                  <a:pt x="2034416" y="2739109"/>
                </a:lnTo>
                <a:lnTo>
                  <a:pt x="2067608" y="2671662"/>
                </a:lnTo>
                <a:lnTo>
                  <a:pt x="2099409" y="2602575"/>
                </a:lnTo>
                <a:lnTo>
                  <a:pt x="2129685" y="2532144"/>
                </a:lnTo>
                <a:lnTo>
                  <a:pt x="2158299" y="2460668"/>
                </a:lnTo>
                <a:lnTo>
                  <a:pt x="2185116" y="2388445"/>
                </a:lnTo>
                <a:lnTo>
                  <a:pt x="2210001" y="2315772"/>
                </a:lnTo>
                <a:lnTo>
                  <a:pt x="2232819" y="2242946"/>
                </a:lnTo>
                <a:lnTo>
                  <a:pt x="2253433" y="2170267"/>
                </a:lnTo>
                <a:lnTo>
                  <a:pt x="2271709" y="2098031"/>
                </a:lnTo>
                <a:lnTo>
                  <a:pt x="2287511" y="2026536"/>
                </a:lnTo>
                <a:lnTo>
                  <a:pt x="2300703" y="1956080"/>
                </a:lnTo>
                <a:lnTo>
                  <a:pt x="2311150" y="1886961"/>
                </a:lnTo>
                <a:lnTo>
                  <a:pt x="2318246" y="1816972"/>
                </a:lnTo>
                <a:lnTo>
                  <a:pt x="2321674" y="1744013"/>
                </a:lnTo>
                <a:lnTo>
                  <a:pt x="2321731" y="1668544"/>
                </a:lnTo>
                <a:lnTo>
                  <a:pt x="2318715" y="1591025"/>
                </a:lnTo>
                <a:lnTo>
                  <a:pt x="2312924" y="1511915"/>
                </a:lnTo>
                <a:lnTo>
                  <a:pt x="2304656" y="1431673"/>
                </a:lnTo>
                <a:lnTo>
                  <a:pt x="2294207" y="1350758"/>
                </a:lnTo>
                <a:lnTo>
                  <a:pt x="2281877" y="1269632"/>
                </a:lnTo>
                <a:lnTo>
                  <a:pt x="2267963" y="1188752"/>
                </a:lnTo>
                <a:lnTo>
                  <a:pt x="2252762" y="1108578"/>
                </a:lnTo>
                <a:lnTo>
                  <a:pt x="2236572" y="1029571"/>
                </a:lnTo>
                <a:lnTo>
                  <a:pt x="2219692" y="952189"/>
                </a:lnTo>
                <a:lnTo>
                  <a:pt x="2202418" y="876891"/>
                </a:lnTo>
                <a:lnTo>
                  <a:pt x="2185049" y="804138"/>
                </a:lnTo>
                <a:lnTo>
                  <a:pt x="2167882" y="734389"/>
                </a:lnTo>
                <a:lnTo>
                  <a:pt x="2151215" y="668103"/>
                </a:lnTo>
                <a:lnTo>
                  <a:pt x="2135346" y="605740"/>
                </a:lnTo>
                <a:lnTo>
                  <a:pt x="2120573" y="547759"/>
                </a:lnTo>
                <a:lnTo>
                  <a:pt x="2107193" y="494619"/>
                </a:lnTo>
                <a:lnTo>
                  <a:pt x="2095504" y="446781"/>
                </a:lnTo>
                <a:lnTo>
                  <a:pt x="2086209" y="403867"/>
                </a:lnTo>
                <a:lnTo>
                  <a:pt x="2079507" y="365030"/>
                </a:lnTo>
                <a:lnTo>
                  <a:pt x="2072047" y="298618"/>
                </a:lnTo>
                <a:lnTo>
                  <a:pt x="2069451" y="245602"/>
                </a:lnTo>
                <a:lnTo>
                  <a:pt x="2068829" y="223510"/>
                </a:lnTo>
                <a:lnTo>
                  <a:pt x="2068048" y="204039"/>
                </a:lnTo>
                <a:lnTo>
                  <a:pt x="2060150" y="158917"/>
                </a:lnTo>
                <a:lnTo>
                  <a:pt x="2034286" y="128635"/>
                </a:lnTo>
                <a:lnTo>
                  <a:pt x="1978065" y="106634"/>
                </a:lnTo>
                <a:lnTo>
                  <a:pt x="1917600" y="93328"/>
                </a:lnTo>
                <a:lnTo>
                  <a:pt x="1879096" y="86355"/>
                </a:lnTo>
                <a:lnTo>
                  <a:pt x="1833533" y="78760"/>
                </a:lnTo>
                <a:lnTo>
                  <a:pt x="1780155" y="70328"/>
                </a:lnTo>
                <a:lnTo>
                  <a:pt x="1719800" y="61333"/>
                </a:lnTo>
                <a:lnTo>
                  <a:pt x="1653306" y="52047"/>
                </a:lnTo>
                <a:lnTo>
                  <a:pt x="1581511" y="42743"/>
                </a:lnTo>
                <a:lnTo>
                  <a:pt x="1505253" y="33693"/>
                </a:lnTo>
                <a:lnTo>
                  <a:pt x="1425369" y="25170"/>
                </a:lnTo>
                <a:lnTo>
                  <a:pt x="1342697" y="17446"/>
                </a:lnTo>
                <a:lnTo>
                  <a:pt x="1258075" y="10795"/>
                </a:lnTo>
                <a:lnTo>
                  <a:pt x="1172341" y="5488"/>
                </a:lnTo>
                <a:lnTo>
                  <a:pt x="1086333" y="1799"/>
                </a:lnTo>
                <a:lnTo>
                  <a:pt x="1000888" y="0"/>
                </a:lnTo>
                <a:lnTo>
                  <a:pt x="916845" y="363"/>
                </a:lnTo>
                <a:lnTo>
                  <a:pt x="835040" y="3161"/>
                </a:lnTo>
                <a:lnTo>
                  <a:pt x="756313" y="8667"/>
                </a:lnTo>
                <a:lnTo>
                  <a:pt x="681500" y="17154"/>
                </a:lnTo>
                <a:lnTo>
                  <a:pt x="611440" y="28893"/>
                </a:lnTo>
                <a:lnTo>
                  <a:pt x="546971" y="44158"/>
                </a:lnTo>
                <a:lnTo>
                  <a:pt x="488929" y="63221"/>
                </a:lnTo>
                <a:lnTo>
                  <a:pt x="438154" y="86355"/>
                </a:lnTo>
                <a:close/>
              </a:path>
            </a:pathLst>
          </a:custGeom>
          <a:ln w="57150">
            <a:solidFill>
              <a:srgbClr val="00FF00"/>
            </a:solidFill>
          </a:ln>
        </p:spPr>
        <p:txBody>
          <a:bodyPr wrap="square" lIns="0" tIns="0" rIns="0" bIns="0" rtlCol="0"/>
          <a:lstStyle/>
          <a:p>
            <a:endParaRPr/>
          </a:p>
        </p:txBody>
      </p:sp>
      <p:graphicFrame>
        <p:nvGraphicFramePr>
          <p:cNvPr id="20" name="object 4"/>
          <p:cNvGraphicFramePr>
            <a:graphicFrameLocks noGrp="1"/>
          </p:cNvGraphicFramePr>
          <p:nvPr/>
        </p:nvGraphicFramePr>
        <p:xfrm>
          <a:off x="2484196" y="2936811"/>
          <a:ext cx="1368552" cy="1263393"/>
        </p:xfrm>
        <a:graphic>
          <a:graphicData uri="http://schemas.openxmlformats.org/drawingml/2006/table">
            <a:tbl>
              <a:tblPr firstRow="1" bandRow="1">
                <a:tableStyleId>{2D5ABB26-0587-4C30-8999-92F81FD0307C}</a:tableStyleId>
              </a:tblPr>
              <a:tblGrid>
                <a:gridCol w="1368552">
                  <a:extLst>
                    <a:ext uri="{9D8B030D-6E8A-4147-A177-3AD203B41FA5}">
                      <a16:colId xmlns:a16="http://schemas.microsoft.com/office/drawing/2014/main" val="20000"/>
                    </a:ext>
                  </a:extLst>
                </a:gridCol>
              </a:tblGrid>
              <a:tr h="424052">
                <a:tc>
                  <a:txBody>
                    <a:bodyPr/>
                    <a:lstStyle/>
                    <a:p>
                      <a:pPr marL="255270">
                        <a:lnSpc>
                          <a:spcPct val="100000"/>
                        </a:lnSpc>
                      </a:pPr>
                      <a:r>
                        <a:rPr sz="2400" spc="-5" dirty="0">
                          <a:latin typeface="Times New Roman"/>
                          <a:cs typeface="Times New Roman"/>
                        </a:rPr>
                        <a:t>Jimmy</a:t>
                      </a:r>
                      <a:endParaRPr sz="2400">
                        <a:latin typeface="Times New Roman"/>
                        <a:cs typeface="Times New Roman"/>
                      </a:endParaRPr>
                    </a:p>
                  </a:txBody>
                  <a:tcPr marL="0" marR="0" marT="0" marB="0">
                    <a:lnL w="28575">
                      <a:solidFill>
                        <a:srgbClr val="FF3300"/>
                      </a:solidFill>
                      <a:prstDash val="solid"/>
                    </a:lnL>
                    <a:lnR w="28575">
                      <a:solidFill>
                        <a:srgbClr val="FF3300"/>
                      </a:solidFill>
                      <a:prstDash val="solid"/>
                    </a:lnR>
                    <a:lnT w="28575">
                      <a:solidFill>
                        <a:srgbClr val="FF3300"/>
                      </a:solidFill>
                      <a:prstDash val="solid"/>
                    </a:lnT>
                    <a:lnB w="28575">
                      <a:solidFill>
                        <a:srgbClr val="FF3300"/>
                      </a:solidFill>
                      <a:prstDash val="solid"/>
                    </a:lnB>
                  </a:tcPr>
                </a:tc>
                <a:extLst>
                  <a:ext uri="{0D108BD9-81ED-4DB2-BD59-A6C34878D82A}">
                    <a16:rowId xmlns:a16="http://schemas.microsoft.com/office/drawing/2014/main" val="10000"/>
                  </a:ext>
                </a:extLst>
              </a:tr>
              <a:tr h="423290">
                <a:tc>
                  <a:txBody>
                    <a:bodyPr/>
                    <a:lstStyle/>
                    <a:p>
                      <a:pPr marL="455295">
                        <a:lnSpc>
                          <a:spcPct val="100000"/>
                        </a:lnSpc>
                      </a:pPr>
                      <a:r>
                        <a:rPr sz="2400" dirty="0">
                          <a:latin typeface="Times New Roman"/>
                          <a:cs typeface="Times New Roman"/>
                        </a:rPr>
                        <a:t>185</a:t>
                      </a:r>
                      <a:endParaRPr sz="2400">
                        <a:latin typeface="Times New Roman"/>
                        <a:cs typeface="Times New Roman"/>
                      </a:endParaRPr>
                    </a:p>
                  </a:txBody>
                  <a:tcPr marL="0" marR="0" marT="0" marB="0">
                    <a:lnT w="28575">
                      <a:solidFill>
                        <a:srgbClr val="FF3300"/>
                      </a:solidFill>
                      <a:prstDash val="solid"/>
                    </a:lnT>
                  </a:tcPr>
                </a:tc>
                <a:extLst>
                  <a:ext uri="{0D108BD9-81ED-4DB2-BD59-A6C34878D82A}">
                    <a16:rowId xmlns:a16="http://schemas.microsoft.com/office/drawing/2014/main" val="10001"/>
                  </a:ext>
                </a:extLst>
              </a:tr>
              <a:tr h="416051">
                <a:tc>
                  <a:txBody>
                    <a:bodyPr/>
                    <a:lstStyle/>
                    <a:p>
                      <a:pPr algn="ctr">
                        <a:lnSpc>
                          <a:spcPct val="100000"/>
                        </a:lnSpc>
                      </a:pPr>
                      <a:r>
                        <a:rPr sz="2400" dirty="0">
                          <a:latin typeface="Times New Roman"/>
                          <a:cs typeface="Times New Roman"/>
                        </a:rPr>
                        <a:t>90</a:t>
                      </a:r>
                      <a:endParaRPr sz="24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21" name="object 7"/>
          <p:cNvGraphicFramePr>
            <a:graphicFrameLocks noGrp="1"/>
          </p:cNvGraphicFramePr>
          <p:nvPr/>
        </p:nvGraphicFramePr>
        <p:xfrm>
          <a:off x="4507306" y="2936811"/>
          <a:ext cx="1367789" cy="1263394"/>
        </p:xfrm>
        <a:graphic>
          <a:graphicData uri="http://schemas.openxmlformats.org/drawingml/2006/table">
            <a:tbl>
              <a:tblPr firstRow="1" bandRow="1">
                <a:tableStyleId>{2D5ABB26-0587-4C30-8999-92F81FD0307C}</a:tableStyleId>
              </a:tblPr>
              <a:tblGrid>
                <a:gridCol w="1367789">
                  <a:extLst>
                    <a:ext uri="{9D8B030D-6E8A-4147-A177-3AD203B41FA5}">
                      <a16:colId xmlns:a16="http://schemas.microsoft.com/office/drawing/2014/main" val="20000"/>
                    </a:ext>
                  </a:extLst>
                </a:gridCol>
              </a:tblGrid>
              <a:tr h="424053">
                <a:tc>
                  <a:txBody>
                    <a:bodyPr/>
                    <a:lstStyle/>
                    <a:p>
                      <a:pPr marL="441325">
                        <a:lnSpc>
                          <a:spcPct val="100000"/>
                        </a:lnSpc>
                      </a:pPr>
                      <a:r>
                        <a:rPr sz="2400" spc="-5" dirty="0">
                          <a:latin typeface="Times New Roman"/>
                          <a:cs typeface="Times New Roman"/>
                        </a:rPr>
                        <a:t>Bill</a:t>
                      </a:r>
                      <a:endParaRPr sz="2400">
                        <a:latin typeface="Times New Roman"/>
                        <a:cs typeface="Times New Roman"/>
                      </a:endParaRPr>
                    </a:p>
                  </a:txBody>
                  <a:tcPr marL="0" marR="0" marT="0" marB="0">
                    <a:lnL w="28574">
                      <a:solidFill>
                        <a:srgbClr val="FF3300"/>
                      </a:solidFill>
                      <a:prstDash val="solid"/>
                    </a:lnL>
                    <a:lnR w="28574">
                      <a:solidFill>
                        <a:srgbClr val="FF3300"/>
                      </a:solidFill>
                      <a:prstDash val="solid"/>
                    </a:lnR>
                    <a:lnT w="28574">
                      <a:solidFill>
                        <a:srgbClr val="FF3300"/>
                      </a:solidFill>
                      <a:prstDash val="solid"/>
                    </a:lnT>
                    <a:lnB w="28574">
                      <a:solidFill>
                        <a:srgbClr val="FF3300"/>
                      </a:solidFill>
                      <a:prstDash val="solid"/>
                    </a:lnB>
                  </a:tcPr>
                </a:tc>
                <a:extLst>
                  <a:ext uri="{0D108BD9-81ED-4DB2-BD59-A6C34878D82A}">
                    <a16:rowId xmlns:a16="http://schemas.microsoft.com/office/drawing/2014/main" val="10000"/>
                  </a:ext>
                </a:extLst>
              </a:tr>
              <a:tr h="423290">
                <a:tc>
                  <a:txBody>
                    <a:bodyPr/>
                    <a:lstStyle/>
                    <a:p>
                      <a:pPr marL="454659">
                        <a:lnSpc>
                          <a:spcPct val="100000"/>
                        </a:lnSpc>
                      </a:pPr>
                      <a:r>
                        <a:rPr sz="2400" dirty="0">
                          <a:latin typeface="Times New Roman"/>
                          <a:cs typeface="Times New Roman"/>
                        </a:rPr>
                        <a:t>178</a:t>
                      </a:r>
                      <a:endParaRPr sz="2400">
                        <a:latin typeface="Times New Roman"/>
                        <a:cs typeface="Times New Roman"/>
                      </a:endParaRPr>
                    </a:p>
                  </a:txBody>
                  <a:tcPr marL="0" marR="0" marT="0" marB="0">
                    <a:lnT w="28574">
                      <a:solidFill>
                        <a:srgbClr val="FF3300"/>
                      </a:solidFill>
                      <a:prstDash val="solid"/>
                    </a:lnT>
                  </a:tcPr>
                </a:tc>
                <a:extLst>
                  <a:ext uri="{0D108BD9-81ED-4DB2-BD59-A6C34878D82A}">
                    <a16:rowId xmlns:a16="http://schemas.microsoft.com/office/drawing/2014/main" val="10001"/>
                  </a:ext>
                </a:extLst>
              </a:tr>
              <a:tr h="416051">
                <a:tc>
                  <a:txBody>
                    <a:bodyPr/>
                    <a:lstStyle/>
                    <a:p>
                      <a:pPr algn="ctr">
                        <a:lnSpc>
                          <a:spcPct val="100000"/>
                        </a:lnSpc>
                      </a:pPr>
                      <a:r>
                        <a:rPr sz="2400" dirty="0">
                          <a:latin typeface="Times New Roman"/>
                          <a:cs typeface="Times New Roman"/>
                        </a:rPr>
                        <a:t>65</a:t>
                      </a:r>
                      <a:endParaRPr sz="24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22" name="object 8"/>
          <p:cNvGraphicFramePr>
            <a:graphicFrameLocks noGrp="1"/>
          </p:cNvGraphicFramePr>
          <p:nvPr/>
        </p:nvGraphicFramePr>
        <p:xfrm>
          <a:off x="6810832" y="2936811"/>
          <a:ext cx="1367790" cy="1263394"/>
        </p:xfrm>
        <a:graphic>
          <a:graphicData uri="http://schemas.openxmlformats.org/drawingml/2006/table">
            <a:tbl>
              <a:tblPr firstRow="1" bandRow="1">
                <a:tableStyleId>{2D5ABB26-0587-4C30-8999-92F81FD0307C}</a:tableStyleId>
              </a:tblPr>
              <a:tblGrid>
                <a:gridCol w="1367790">
                  <a:extLst>
                    <a:ext uri="{9D8B030D-6E8A-4147-A177-3AD203B41FA5}">
                      <a16:colId xmlns:a16="http://schemas.microsoft.com/office/drawing/2014/main" val="20000"/>
                    </a:ext>
                  </a:extLst>
                </a:gridCol>
              </a:tblGrid>
              <a:tr h="424053">
                <a:tc>
                  <a:txBody>
                    <a:bodyPr/>
                    <a:lstStyle/>
                    <a:p>
                      <a:pPr marL="271145">
                        <a:lnSpc>
                          <a:spcPct val="100000"/>
                        </a:lnSpc>
                      </a:pPr>
                      <a:r>
                        <a:rPr sz="2400" dirty="0">
                          <a:latin typeface="Times New Roman"/>
                          <a:cs typeface="Times New Roman"/>
                        </a:rPr>
                        <a:t>Geoge</a:t>
                      </a:r>
                      <a:endParaRPr sz="2400">
                        <a:latin typeface="Times New Roman"/>
                        <a:cs typeface="Times New Roman"/>
                      </a:endParaRPr>
                    </a:p>
                  </a:txBody>
                  <a:tcPr marL="0" marR="0" marT="0" marB="0">
                    <a:lnL w="28575">
                      <a:solidFill>
                        <a:srgbClr val="FF3300"/>
                      </a:solidFill>
                      <a:prstDash val="solid"/>
                    </a:lnL>
                    <a:lnR w="28575">
                      <a:solidFill>
                        <a:srgbClr val="FF3300"/>
                      </a:solidFill>
                      <a:prstDash val="solid"/>
                    </a:lnR>
                    <a:lnT w="28575">
                      <a:solidFill>
                        <a:srgbClr val="FF3300"/>
                      </a:solidFill>
                      <a:prstDash val="solid"/>
                    </a:lnT>
                    <a:lnB w="28575">
                      <a:solidFill>
                        <a:srgbClr val="FF3300"/>
                      </a:solidFill>
                      <a:prstDash val="solid"/>
                    </a:lnB>
                  </a:tcPr>
                </a:tc>
                <a:extLst>
                  <a:ext uri="{0D108BD9-81ED-4DB2-BD59-A6C34878D82A}">
                    <a16:rowId xmlns:a16="http://schemas.microsoft.com/office/drawing/2014/main" val="10000"/>
                  </a:ext>
                </a:extLst>
              </a:tr>
              <a:tr h="423290">
                <a:tc>
                  <a:txBody>
                    <a:bodyPr/>
                    <a:lstStyle/>
                    <a:p>
                      <a:pPr marL="454659">
                        <a:lnSpc>
                          <a:spcPct val="100000"/>
                        </a:lnSpc>
                      </a:pPr>
                      <a:r>
                        <a:rPr sz="2400" dirty="0">
                          <a:latin typeface="Times New Roman"/>
                          <a:cs typeface="Times New Roman"/>
                        </a:rPr>
                        <a:t>165</a:t>
                      </a:r>
                      <a:endParaRPr sz="2400">
                        <a:latin typeface="Times New Roman"/>
                        <a:cs typeface="Times New Roman"/>
                      </a:endParaRPr>
                    </a:p>
                  </a:txBody>
                  <a:tcPr marL="0" marR="0" marT="0" marB="0">
                    <a:lnT w="28575">
                      <a:solidFill>
                        <a:srgbClr val="FF3300"/>
                      </a:solidFill>
                      <a:prstDash val="solid"/>
                    </a:lnT>
                  </a:tcPr>
                </a:tc>
                <a:extLst>
                  <a:ext uri="{0D108BD9-81ED-4DB2-BD59-A6C34878D82A}">
                    <a16:rowId xmlns:a16="http://schemas.microsoft.com/office/drawing/2014/main" val="10001"/>
                  </a:ext>
                </a:extLst>
              </a:tr>
              <a:tr h="416051">
                <a:tc>
                  <a:txBody>
                    <a:bodyPr/>
                    <a:lstStyle/>
                    <a:p>
                      <a:pPr algn="ctr">
                        <a:lnSpc>
                          <a:spcPct val="100000"/>
                        </a:lnSpc>
                      </a:pPr>
                      <a:r>
                        <a:rPr sz="2400" dirty="0">
                          <a:latin typeface="Times New Roman"/>
                          <a:cs typeface="Times New Roman"/>
                        </a:rPr>
                        <a:t>67</a:t>
                      </a:r>
                      <a:endParaRPr sz="24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23" name="Rectangle 6"/>
          <p:cNvSpPr>
            <a:spLocks noChangeArrowheads="1"/>
          </p:cNvSpPr>
          <p:nvPr/>
        </p:nvSpPr>
        <p:spPr bwMode="auto">
          <a:xfrm>
            <a:off x="1167001" y="1147300"/>
            <a:ext cx="4827399" cy="1200329"/>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pPr>
            <a:r>
              <a:rPr lang="en-US" altLang="zh-CN" sz="2400" dirty="0" err="1">
                <a:effectLst>
                  <a:outerShdw blurRad="38100" dist="38100" dir="2700000" algn="tl">
                    <a:srgbClr val="000000">
                      <a:alpha val="43137"/>
                    </a:srgbClr>
                  </a:outerShdw>
                </a:effectLst>
                <a:latin typeface="Times New Roman"/>
                <a:cs typeface="Times New Roman"/>
              </a:rPr>
              <a:t>CMan</a:t>
            </a:r>
            <a:r>
              <a:rPr lang="en-US" altLang="zh-CN" sz="2400" dirty="0">
                <a:effectLst>
                  <a:outerShdw blurRad="38100" dist="38100" dir="2700000" algn="tl">
                    <a:srgbClr val="000000">
                      <a:alpha val="43137"/>
                    </a:srgbClr>
                  </a:outerShdw>
                </a:effectLst>
                <a:latin typeface="Times New Roman"/>
                <a:cs typeface="Times New Roman"/>
              </a:rPr>
              <a:t>  Jimmy("Jimmy", 185, 90), </a:t>
            </a:r>
          </a:p>
          <a:p>
            <a:pPr marL="12700">
              <a:lnSpc>
                <a:spcPct val="100000"/>
              </a:lnSpc>
            </a:pPr>
            <a:r>
              <a:rPr lang="en-US" altLang="zh-CN" sz="2400" dirty="0">
                <a:effectLst>
                  <a:outerShdw blurRad="38100" dist="38100" dir="2700000" algn="tl">
                    <a:srgbClr val="000000">
                      <a:alpha val="43137"/>
                    </a:srgbClr>
                  </a:outerShdw>
                </a:effectLst>
                <a:latin typeface="Times New Roman"/>
                <a:cs typeface="Times New Roman"/>
              </a:rPr>
              <a:t>Bill("Bill", 178, 65), </a:t>
            </a:r>
          </a:p>
          <a:p>
            <a:pPr marL="12700">
              <a:lnSpc>
                <a:spcPct val="100000"/>
              </a:lnSpc>
            </a:pPr>
            <a:r>
              <a:rPr lang="en-US" altLang="zh-CN" sz="2400" dirty="0">
                <a:effectLst>
                  <a:outerShdw blurRad="38100" dist="38100" dir="2700000" algn="tl">
                    <a:srgbClr val="000000">
                      <a:alpha val="43137"/>
                    </a:srgbClr>
                  </a:outerShdw>
                </a:effectLst>
                <a:latin typeface="Times New Roman"/>
                <a:cs typeface="Times New Roman"/>
              </a:rPr>
              <a:t>George("</a:t>
            </a:r>
            <a:r>
              <a:rPr lang="en-US" altLang="zh-CN" sz="2400" dirty="0" err="1">
                <a:effectLst>
                  <a:outerShdw blurRad="38100" dist="38100" dir="2700000" algn="tl">
                    <a:srgbClr val="000000">
                      <a:alpha val="43137"/>
                    </a:srgbClr>
                  </a:outerShdw>
                </a:effectLst>
                <a:latin typeface="Times New Roman"/>
                <a:cs typeface="Times New Roman"/>
              </a:rPr>
              <a:t>Geroge</a:t>
            </a:r>
            <a:r>
              <a:rPr lang="en-US" altLang="zh-CN" sz="2400" dirty="0">
                <a:effectLst>
                  <a:outerShdw blurRad="38100" dist="38100" dir="2700000" algn="tl">
                    <a:srgbClr val="000000">
                      <a:alpha val="43137"/>
                    </a:srgbClr>
                  </a:outerShdw>
                </a:effectLst>
                <a:latin typeface="Times New Roman"/>
                <a:cs typeface="Times New Roman"/>
              </a:rPr>
              <a:t>", 165, 67);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静态成员的基本概念</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26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在类成员前加关键字</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static</a:t>
            </a:r>
            <a:r>
              <a:rPr lang="zh-CN" altLang="en-US" dirty="0">
                <a:solidFill>
                  <a:srgbClr val="000000"/>
                </a:solidFill>
                <a:ea typeface="宋体" panose="02010600030101010101" pitchFamily="2" charset="-122"/>
              </a:rPr>
              <a:t>，则该成员成为静态成员。</a:t>
            </a:r>
          </a:p>
        </p:txBody>
      </p:sp>
      <p:sp>
        <p:nvSpPr>
          <p:cNvPr id="9" name="AutoShape 52"/>
          <p:cNvSpPr>
            <a:spLocks noChangeArrowheads="1"/>
          </p:cNvSpPr>
          <p:nvPr/>
        </p:nvSpPr>
        <p:spPr bwMode="gray">
          <a:xfrm>
            <a:off x="1492900" y="4457701"/>
            <a:ext cx="6035999" cy="11937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a:t>
            </a:r>
            <a:r>
              <a:rPr lang="pt-BR"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pt-BR" altLang="zh-CN"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静态数据成员</a:t>
            </a:r>
            <a:endParaRPr lang="en-US" altLang="zh-CN" sz="2400" dirty="0">
              <a:solidFill>
                <a:schemeClr val="tx1"/>
              </a:solidFill>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static</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void </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func</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chemeClr val="tx1"/>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x</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静态成员函数</a:t>
            </a:r>
          </a:p>
        </p:txBody>
      </p:sp>
      <p:sp>
        <p:nvSpPr>
          <p:cNvPr id="10" name="Rectangle 77"/>
          <p:cNvSpPr>
            <a:spLocks noChangeArrowheads="1"/>
          </p:cNvSpPr>
          <p:nvPr/>
        </p:nvSpPr>
        <p:spPr bwMode="auto">
          <a:xfrm>
            <a:off x="1116000" y="2196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静态成员是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属于整个类</a:t>
            </a:r>
            <a:r>
              <a:rPr lang="zh-CN" altLang="en-US" dirty="0">
                <a:solidFill>
                  <a:srgbClr val="000000"/>
                </a:solidFill>
                <a:ea typeface="宋体" panose="02010600030101010101" pitchFamily="2" charset="-122"/>
              </a:rPr>
              <a:t>的，而不是属于该类的特定的对象的。</a:t>
            </a:r>
          </a:p>
        </p:txBody>
      </p:sp>
      <p:sp>
        <p:nvSpPr>
          <p:cNvPr id="12" name="Rectangle 77"/>
          <p:cNvSpPr>
            <a:spLocks noChangeArrowheads="1"/>
          </p:cNvSpPr>
          <p:nvPr/>
        </p:nvSpPr>
        <p:spPr bwMode="auto">
          <a:xfrm>
            <a:off x="1116000" y="331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静态成员，包括了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rgbClr val="000000"/>
                </a:solidFill>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P spid="10" grpId="0"/>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txBox="1">
            <a:spLocks noChangeArrowheads="1"/>
          </p:cNvSpPr>
          <p:nvPr/>
        </p:nvSpPr>
        <p:spPr bwMode="auto">
          <a:xfrm>
            <a:off x="10779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静态数据成员</a:t>
            </a:r>
          </a:p>
          <a:p>
            <a:pPr marL="0" indent="0" eaLnBrk="1" hangingPunct="1">
              <a:buClr>
                <a:schemeClr val="accent2"/>
              </a:buClr>
              <a:buNone/>
            </a:pPr>
            <a:endParaRPr lang="en-US" altLang="zh-CN" sz="30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4" name="Rectangle 6"/>
          <p:cNvSpPr>
            <a:spLocks noChangeArrowheads="1"/>
          </p:cNvSpPr>
          <p:nvPr/>
        </p:nvSpPr>
        <p:spPr bwMode="auto">
          <a:xfrm>
            <a:off x="1154301" y="1833100"/>
            <a:ext cx="3887599" cy="341632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class Cylinder</a:t>
            </a:r>
          </a:p>
          <a:p>
            <a:pPr eaLnBrk="1" hangingPunct="1">
              <a:buNone/>
            </a:pPr>
            <a:r>
              <a:rPr lang="en-US" altLang="zh-CN" sz="2400" dirty="0">
                <a:effectLst>
                  <a:outerShdw blurRad="38100" dist="38100" dir="2700000" algn="tl">
                    <a:srgbClr val="000000">
                      <a:alpha val="43137"/>
                    </a:srgbClr>
                  </a:outerShdw>
                </a:effectLst>
              </a:rPr>
              <a:t>{   double radius;		</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static</a:t>
            </a:r>
            <a:r>
              <a:rPr lang="en-US" altLang="zh-CN" sz="2400" dirty="0">
                <a:effectLst>
                  <a:outerShdw blurRad="38100" dist="38100" dir="2700000" algn="tl">
                    <a:srgbClr val="000000">
                      <a:alpha val="43137"/>
                    </a:srgbClr>
                  </a:outerShdw>
                </a:effectLst>
              </a:rPr>
              <a:t> double height;	</a:t>
            </a:r>
          </a:p>
          <a:p>
            <a:pPr eaLnBrk="1" hangingPunct="1">
              <a:buNone/>
            </a:pPr>
            <a:r>
              <a:rPr lang="en-US" altLang="zh-CN" sz="2400" dirty="0">
                <a:effectLst>
                  <a:outerShdw blurRad="38100" dist="38100" dir="2700000" algn="tl">
                    <a:srgbClr val="000000">
                      <a:alpha val="43137"/>
                    </a:srgbClr>
                  </a:outerShdw>
                </a:effectLst>
              </a:rPr>
              <a:t>     //height</a:t>
            </a:r>
            <a:r>
              <a:rPr lang="zh-CN" altLang="en-US" sz="2400" dirty="0">
                <a:effectLst>
                  <a:outerShdw blurRad="38100" dist="38100" dir="2700000" algn="tl">
                    <a:srgbClr val="000000">
                      <a:alpha val="43137"/>
                    </a:srgbClr>
                  </a:outerShdw>
                </a:effectLst>
              </a:rPr>
              <a:t>定义为静态成员</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			           </a:t>
            </a:r>
          </a:p>
          <a:p>
            <a:pPr eaLnBrk="1" hangingPunct="1">
              <a:buNone/>
            </a:pPr>
            <a:r>
              <a:rPr lang="en-US" altLang="zh-CN" sz="2400" dirty="0">
                <a:effectLst>
                  <a:outerShdw blurRad="38100" dist="38100" dir="2700000" algn="tl">
                    <a:srgbClr val="000000">
                      <a:alpha val="43137"/>
                    </a:srgbClr>
                  </a:outerShdw>
                </a:effectLst>
              </a:rPr>
              <a:t>      double volume();</a:t>
            </a:r>
            <a:r>
              <a:rPr lang="zh-CN" altLang="en-US"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Cylinder c1,c2;</a:t>
            </a:r>
          </a:p>
        </p:txBody>
      </p:sp>
      <p:grpSp>
        <p:nvGrpSpPr>
          <p:cNvPr id="22" name="组合 21"/>
          <p:cNvGrpSpPr/>
          <p:nvPr/>
        </p:nvGrpSpPr>
        <p:grpSpPr>
          <a:xfrm>
            <a:off x="5492750" y="2138363"/>
            <a:ext cx="3397250" cy="2944812"/>
            <a:chOff x="5492750" y="2138363"/>
            <a:chExt cx="3397250" cy="2944812"/>
          </a:xfrm>
        </p:grpSpPr>
        <p:sp>
          <p:nvSpPr>
            <p:cNvPr id="49" name="矩形 48"/>
            <p:cNvSpPr/>
            <p:nvPr/>
          </p:nvSpPr>
          <p:spPr>
            <a:xfrm>
              <a:off x="5740401" y="4725988"/>
              <a:ext cx="3111500" cy="357187"/>
            </a:xfrm>
            <a:prstGeom prst="rect">
              <a:avLst/>
            </a:prstGeom>
            <a:solidFill>
              <a:srgbClr val="00FFFF"/>
            </a:solidFill>
            <a:ln w="25400" cap="flat" cmpd="sng" algn="ctr">
              <a:solidFill>
                <a:srgbClr val="FF33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4C3A1C"/>
                  </a:solidFill>
                  <a:effectLst/>
                  <a:uLnTx/>
                  <a:uFillTx/>
                  <a:latin typeface="Arial"/>
                  <a:ea typeface="隶书"/>
                  <a:cs typeface="+mn-cs"/>
                </a:rPr>
                <a:t>height</a:t>
              </a:r>
              <a:endParaRPr kumimoji="0" lang="zh-CN" altLang="en-US" sz="1800" b="1" i="0" u="none" strike="noStrike" kern="0" cap="none" spc="0" normalizeH="0" baseline="0" noProof="0" dirty="0">
                <a:ln>
                  <a:noFill/>
                </a:ln>
                <a:solidFill>
                  <a:srgbClr val="4C3A1C"/>
                </a:solidFill>
                <a:effectLst/>
                <a:uLnTx/>
                <a:uFillTx/>
                <a:latin typeface="Arial"/>
                <a:ea typeface="隶书"/>
                <a:cs typeface="+mn-cs"/>
              </a:endParaRPr>
            </a:p>
          </p:txBody>
        </p:sp>
        <p:grpSp>
          <p:nvGrpSpPr>
            <p:cNvPr id="50" name="组合 13"/>
            <p:cNvGrpSpPr>
              <a:grpSpLocks/>
            </p:cNvGrpSpPr>
            <p:nvPr/>
          </p:nvGrpSpPr>
          <p:grpSpPr bwMode="auto">
            <a:xfrm>
              <a:off x="5492750" y="2138363"/>
              <a:ext cx="1571625" cy="2286000"/>
              <a:chOff x="1500166" y="3786190"/>
              <a:chExt cx="2143140" cy="2643206"/>
            </a:xfrm>
          </p:grpSpPr>
          <p:sp>
            <p:nvSpPr>
              <p:cNvPr id="59" name="圆角矩形 58"/>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60" name="圆角矩形 59"/>
              <p:cNvSpPr/>
              <p:nvPr/>
            </p:nvSpPr>
            <p:spPr>
              <a:xfrm>
                <a:off x="1643042" y="3999115"/>
                <a:ext cx="1857388" cy="2287107"/>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61" name="直接连接符 60"/>
              <p:cNvCxnSpPr/>
              <p:nvPr/>
            </p:nvCxnSpPr>
            <p:spPr>
              <a:xfrm>
                <a:off x="1643042" y="4643396"/>
                <a:ext cx="1857388" cy="1836"/>
              </a:xfrm>
              <a:prstGeom prst="line">
                <a:avLst/>
              </a:prstGeom>
              <a:noFill/>
              <a:ln w="9525" cap="flat" cmpd="sng" algn="ctr">
                <a:solidFill>
                  <a:srgbClr val="4C3A1C"/>
                </a:solidFill>
                <a:prstDash val="solid"/>
              </a:ln>
              <a:effectLst/>
            </p:spPr>
          </p:cxnSp>
          <p:sp>
            <p:nvSpPr>
              <p:cNvPr id="62" name="TextBox 8"/>
              <p:cNvSpPr txBox="1">
                <a:spLocks noChangeArrowheads="1"/>
              </p:cNvSpPr>
              <p:nvPr/>
            </p:nvSpPr>
            <p:spPr bwMode="auto">
              <a:xfrm>
                <a:off x="2071670" y="4143380"/>
                <a:ext cx="584080" cy="42704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c1</a:t>
                </a:r>
                <a:endParaRPr kumimoji="0" lang="zh-CN" altLang="en-US" sz="1800" b="0" i="0" u="none" strike="noStrike" kern="0" cap="none" spc="0" normalizeH="0" baseline="0" noProof="0" dirty="0">
                  <a:ln>
                    <a:noFill/>
                  </a:ln>
                  <a:solidFill>
                    <a:srgbClr val="4C3A1C"/>
                  </a:solidFill>
                  <a:effectLst/>
                  <a:uLnTx/>
                  <a:uFillTx/>
                </a:endParaRPr>
              </a:p>
            </p:txBody>
          </p:sp>
          <p:cxnSp>
            <p:nvCxnSpPr>
              <p:cNvPr id="63" name="直接连接符 62"/>
              <p:cNvCxnSpPr/>
              <p:nvPr/>
            </p:nvCxnSpPr>
            <p:spPr>
              <a:xfrm>
                <a:off x="1643042" y="5643776"/>
                <a:ext cx="1857388" cy="0"/>
              </a:xfrm>
              <a:prstGeom prst="line">
                <a:avLst/>
              </a:prstGeom>
              <a:noFill/>
              <a:ln w="9525" cap="flat" cmpd="sng" algn="ctr">
                <a:solidFill>
                  <a:srgbClr val="4C3A1C">
                    <a:shade val="95000"/>
                    <a:satMod val="105000"/>
                  </a:srgbClr>
                </a:solidFill>
                <a:prstDash val="solid"/>
              </a:ln>
              <a:effectLst/>
            </p:spPr>
          </p:cxnSp>
          <p:sp>
            <p:nvSpPr>
              <p:cNvPr id="64" name="TextBox 11"/>
              <p:cNvSpPr txBox="1">
                <a:spLocks noChangeArrowheads="1"/>
              </p:cNvSpPr>
              <p:nvPr/>
            </p:nvSpPr>
            <p:spPr bwMode="auto">
              <a:xfrm>
                <a:off x="1939619" y="4828391"/>
                <a:ext cx="1108703" cy="74732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radius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 </a:t>
                </a:r>
                <a:endParaRPr kumimoji="0" lang="zh-CN" altLang="en-US" sz="1800" b="0" i="0" u="none" strike="noStrike" kern="0" cap="none" spc="0" normalizeH="0" baseline="0" noProof="0" dirty="0">
                  <a:ln>
                    <a:noFill/>
                  </a:ln>
                  <a:solidFill>
                    <a:srgbClr val="4C3A1C"/>
                  </a:solidFill>
                  <a:effectLst/>
                  <a:uLnTx/>
                  <a:uFillTx/>
                </a:endParaRPr>
              </a:p>
            </p:txBody>
          </p:sp>
          <p:sp>
            <p:nvSpPr>
              <p:cNvPr id="65" name="TextBox 12"/>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grpSp>
          <p:nvGrpSpPr>
            <p:cNvPr id="51" name="组合 14"/>
            <p:cNvGrpSpPr>
              <a:grpSpLocks/>
            </p:cNvGrpSpPr>
            <p:nvPr/>
          </p:nvGrpSpPr>
          <p:grpSpPr bwMode="auto">
            <a:xfrm>
              <a:off x="7318375" y="2151063"/>
              <a:ext cx="1571625" cy="2286000"/>
              <a:chOff x="1500166" y="3786190"/>
              <a:chExt cx="2143140" cy="2643206"/>
            </a:xfrm>
          </p:grpSpPr>
          <p:sp>
            <p:nvSpPr>
              <p:cNvPr id="52" name="圆角矩形 51"/>
              <p:cNvSpPr/>
              <p:nvPr/>
            </p:nvSpPr>
            <p:spPr>
              <a:xfrm>
                <a:off x="1500166" y="3786190"/>
                <a:ext cx="2143140" cy="2643206"/>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sp>
            <p:nvSpPr>
              <p:cNvPr id="53" name="圆角矩形 52"/>
              <p:cNvSpPr/>
              <p:nvPr/>
            </p:nvSpPr>
            <p:spPr>
              <a:xfrm>
                <a:off x="1643042" y="3999115"/>
                <a:ext cx="1857388" cy="2287107"/>
              </a:xfrm>
              <a:prstGeom prst="roundRect">
                <a:avLst/>
              </a:prstGeom>
              <a:noFill/>
              <a:ln w="12700" cap="flat" cmpd="sng" algn="ctr">
                <a:solidFill>
                  <a:srgbClr val="4C3A1C"/>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隶书"/>
                  <a:cs typeface="+mn-cs"/>
                </a:endParaRPr>
              </a:p>
            </p:txBody>
          </p:sp>
          <p:cxnSp>
            <p:nvCxnSpPr>
              <p:cNvPr id="54" name="直接连接符 53"/>
              <p:cNvCxnSpPr/>
              <p:nvPr/>
            </p:nvCxnSpPr>
            <p:spPr>
              <a:xfrm>
                <a:off x="1643042" y="4643396"/>
                <a:ext cx="1857388" cy="1836"/>
              </a:xfrm>
              <a:prstGeom prst="line">
                <a:avLst/>
              </a:prstGeom>
              <a:noFill/>
              <a:ln w="9525" cap="flat" cmpd="sng" algn="ctr">
                <a:solidFill>
                  <a:srgbClr val="4C3A1C"/>
                </a:solidFill>
                <a:prstDash val="solid"/>
              </a:ln>
              <a:effectLst/>
            </p:spPr>
          </p:cxnSp>
          <p:sp>
            <p:nvSpPr>
              <p:cNvPr id="55" name="TextBox 18"/>
              <p:cNvSpPr txBox="1">
                <a:spLocks noChangeArrowheads="1"/>
              </p:cNvSpPr>
              <p:nvPr/>
            </p:nvSpPr>
            <p:spPr bwMode="auto">
              <a:xfrm>
                <a:off x="2296808" y="4143380"/>
                <a:ext cx="584080" cy="42704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c2</a:t>
                </a:r>
                <a:endParaRPr kumimoji="0" lang="zh-CN" altLang="en-US" sz="1800" b="0" i="0" u="none" strike="noStrike" kern="0" cap="none" spc="0" normalizeH="0" baseline="0" noProof="0" dirty="0">
                  <a:ln>
                    <a:noFill/>
                  </a:ln>
                  <a:solidFill>
                    <a:srgbClr val="4C3A1C"/>
                  </a:solidFill>
                  <a:effectLst/>
                  <a:uLnTx/>
                  <a:uFillTx/>
                </a:endParaRPr>
              </a:p>
            </p:txBody>
          </p:sp>
          <p:cxnSp>
            <p:nvCxnSpPr>
              <p:cNvPr id="56" name="直接连接符 55"/>
              <p:cNvCxnSpPr/>
              <p:nvPr/>
            </p:nvCxnSpPr>
            <p:spPr>
              <a:xfrm>
                <a:off x="1643042" y="5643776"/>
                <a:ext cx="1857388" cy="0"/>
              </a:xfrm>
              <a:prstGeom prst="line">
                <a:avLst/>
              </a:prstGeom>
              <a:noFill/>
              <a:ln w="9525" cap="flat" cmpd="sng" algn="ctr">
                <a:solidFill>
                  <a:srgbClr val="4C3A1C">
                    <a:shade val="95000"/>
                    <a:satMod val="105000"/>
                  </a:srgbClr>
                </a:solidFill>
                <a:prstDash val="solid"/>
              </a:ln>
              <a:effectLst/>
            </p:spPr>
          </p:cxnSp>
          <p:sp>
            <p:nvSpPr>
              <p:cNvPr id="57" name="TextBox 20"/>
              <p:cNvSpPr txBox="1">
                <a:spLocks noChangeArrowheads="1"/>
              </p:cNvSpPr>
              <p:nvPr/>
            </p:nvSpPr>
            <p:spPr bwMode="auto">
              <a:xfrm>
                <a:off x="2073835" y="4843076"/>
                <a:ext cx="1108690" cy="724681"/>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C3A1C"/>
                    </a:solidFill>
                    <a:effectLst/>
                    <a:uLnTx/>
                    <a:uFillTx/>
                  </a:rPr>
                  <a:t>radius</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4C3A1C"/>
                  </a:solidFill>
                  <a:effectLst/>
                  <a:uLnTx/>
                  <a:uFillTx/>
                </a:endParaRPr>
              </a:p>
            </p:txBody>
          </p:sp>
          <p:sp>
            <p:nvSpPr>
              <p:cNvPr id="58" name="TextBox 21"/>
              <p:cNvSpPr txBox="1">
                <a:spLocks noChangeArrowheads="1"/>
              </p:cNvSpPr>
              <p:nvPr/>
            </p:nvSpPr>
            <p:spPr bwMode="auto">
              <a:xfrm>
                <a:off x="2285984" y="5786454"/>
                <a:ext cx="646331"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4C3A1C"/>
                    </a:solidFill>
                    <a:effectLst/>
                    <a:uLnTx/>
                    <a:uFillTx/>
                  </a:rPr>
                  <a:t>……</a:t>
                </a:r>
                <a:endParaRPr kumimoji="0" lang="zh-CN" altLang="en-US" sz="1800" b="1" i="0" u="none" strike="noStrike" kern="0" cap="none" spc="0" normalizeH="0" baseline="0" noProof="0">
                  <a:ln>
                    <a:noFill/>
                  </a:ln>
                  <a:solidFill>
                    <a:srgbClr val="4C3A1C"/>
                  </a:solidFill>
                  <a:effectLst/>
                  <a:uLnTx/>
                  <a:uFillTx/>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只要在类中定义了静态数据成员，</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即使不定义对象</a:t>
            </a:r>
            <a:r>
              <a:rPr lang="zh-CN" altLang="en-US" sz="2800" dirty="0">
                <a:solidFill>
                  <a:srgbClr val="000000"/>
                </a:solidFill>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也为静态数据成员分配空间</a:t>
            </a:r>
            <a:r>
              <a:rPr lang="zh-CN" altLang="en-US" sz="2800" dirty="0">
                <a:solidFill>
                  <a:srgbClr val="000000"/>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96700" y="36000"/>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静态数据成员的初始化</a:t>
            </a:r>
            <a:endParaRPr sz="3600" dirty="0">
              <a:solidFill>
                <a:srgbClr val="002060"/>
              </a:solidFill>
              <a:latin typeface="宋体" pitchFamily="2" charset="-122"/>
              <a:ea typeface="宋体" pitchFamily="2" charset="-122"/>
              <a:cs typeface="黑体"/>
            </a:endParaRPr>
          </a:p>
        </p:txBody>
      </p:sp>
      <p:sp>
        <p:nvSpPr>
          <p:cNvPr id="12" name="Rectangle 77"/>
          <p:cNvSpPr>
            <a:spLocks noChangeArrowheads="1"/>
          </p:cNvSpPr>
          <p:nvPr/>
        </p:nvSpPr>
        <p:spPr bwMode="auto">
          <a:xfrm>
            <a:off x="1116000" y="22680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静态数据成员</a:t>
            </a:r>
            <a:r>
              <a:rPr lang="zh-CN" altLang="en-US" sz="2800" dirty="0">
                <a:solidFill>
                  <a:schemeClr val="tx1"/>
                </a:solidFill>
                <a:ea typeface="宋体" panose="02010600030101010101" pitchFamily="2" charset="-122"/>
              </a:rPr>
              <a:t>在程序</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编译时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分配空间</a:t>
            </a:r>
            <a:r>
              <a:rPr lang="zh-CN" altLang="en-US" sz="2800" dirty="0">
                <a:solidFill>
                  <a:srgbClr val="000000"/>
                </a:solidFill>
                <a:ea typeface="宋体" panose="02010600030101010101" pitchFamily="2" charset="-122"/>
              </a:rPr>
              <a:t>，</a:t>
            </a:r>
            <a:r>
              <a:rPr lang="zh-CN" altLang="en-US" sz="2800" dirty="0">
                <a:solidFill>
                  <a:schemeClr val="tx1"/>
                </a:solidFill>
                <a:ea typeface="宋体" panose="02010600030101010101" pitchFamily="2" charset="-122"/>
              </a:rPr>
              <a:t>到程序</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结束时</a:t>
            </a:r>
            <a:r>
              <a:rPr lang="zh-CN" altLang="en-US" sz="2800" dirty="0">
                <a:solidFill>
                  <a:schemeClr val="tx1"/>
                </a:solidFill>
                <a:ea typeface="宋体" panose="02010600030101010101" pitchFamily="2" charset="-122"/>
              </a:rPr>
              <a:t>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释放空间</a:t>
            </a:r>
            <a:r>
              <a:rPr lang="zh-CN" altLang="en-US" sz="2800" dirty="0">
                <a:solidFill>
                  <a:srgbClr val="000000"/>
                </a:solidFill>
                <a:ea typeface="宋体" panose="02010600030101010101" pitchFamily="2" charset="-122"/>
              </a:rPr>
              <a:t>。</a:t>
            </a:r>
          </a:p>
        </p:txBody>
      </p:sp>
      <p:sp>
        <p:nvSpPr>
          <p:cNvPr id="13" name="Rectangle 77"/>
          <p:cNvSpPr>
            <a:spLocks noChangeArrowheads="1"/>
          </p:cNvSpPr>
          <p:nvPr/>
        </p:nvSpPr>
        <p:spPr bwMode="auto">
          <a:xfrm>
            <a:off x="1116000" y="3420000"/>
            <a:ext cx="7687200" cy="141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静态数据成员的初始化</a:t>
            </a:r>
            <a:r>
              <a:rPr lang="zh-CN" altLang="en-US" sz="2800" dirty="0">
                <a:solidFill>
                  <a:srgbClr val="000000"/>
                </a:solidFill>
                <a:ea typeface="宋体" panose="02010600030101010101" pitchFamily="2" charset="-122"/>
              </a:rPr>
              <a:t>只能在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类体外进行</a:t>
            </a:r>
            <a:r>
              <a:rPr lang="zh-CN" altLang="en-US" sz="2800" dirty="0">
                <a:solidFill>
                  <a:srgbClr val="000000"/>
                </a:solidFill>
                <a:ea typeface="宋体" panose="02010600030101010101" pitchFamily="2" charset="-122"/>
              </a:rPr>
              <a:t>，若不初始化，系统会默认赋值</a:t>
            </a:r>
            <a:r>
              <a:rPr lang="zh-CN" altLang="en-US" sz="2400" dirty="0">
                <a:solidFill>
                  <a:srgbClr val="000000"/>
                </a:solidFill>
                <a:ea typeface="宋体" panose="02010600030101010101" pitchFamily="2" charset="-122"/>
              </a:rPr>
              <a:t>（比如数值型数据默认为</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a:t>
            </a:r>
          </a:p>
        </p:txBody>
      </p:sp>
      <p:sp>
        <p:nvSpPr>
          <p:cNvPr id="7" name="AutoShape 52"/>
          <p:cNvSpPr>
            <a:spLocks noChangeArrowheads="1"/>
          </p:cNvSpPr>
          <p:nvPr/>
        </p:nvSpPr>
        <p:spPr bwMode="gray">
          <a:xfrm>
            <a:off x="1573217" y="4949182"/>
            <a:ext cx="5858200" cy="11175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数据类型 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静态数据成员名</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值；</a:t>
            </a:r>
          </a:p>
          <a:p>
            <a:pPr marL="0" lvl="1" indent="0">
              <a:lnSpc>
                <a:spcPct val="110000"/>
              </a:lnSpc>
              <a:spcBef>
                <a:spcPct val="0"/>
              </a:spcBef>
              <a:buClrTx/>
              <a:buSzTx/>
              <a:buNone/>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double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Cylinder::</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height=10;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16000"/>
            <a:ext cx="7400679"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类外</a:t>
            </a:r>
            <a:r>
              <a:rPr lang="zh-CN" altLang="en-US" sz="2800" dirty="0">
                <a:solidFill>
                  <a:srgbClr val="000000"/>
                </a:solidFill>
                <a:ea typeface="宋体" panose="02010600030101010101" pitchFamily="2" charset="-122"/>
              </a:rPr>
              <a:t>引用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公有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静态成员</a:t>
            </a:r>
            <a:r>
              <a:rPr lang="zh-CN" altLang="en-US" sz="2800" dirty="0">
                <a:solidFill>
                  <a:srgbClr val="000000"/>
                </a:solidFill>
                <a:ea typeface="宋体" panose="02010600030101010101" pitchFamily="2" charset="-122"/>
              </a:rPr>
              <a:t>时，既可以</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通过类名</a:t>
            </a:r>
            <a:r>
              <a:rPr lang="zh-CN" altLang="en-US" sz="2800" dirty="0">
                <a:solidFill>
                  <a:srgbClr val="000000"/>
                </a:solidFill>
                <a:ea typeface="宋体" panose="02010600030101010101" pitchFamily="2" charset="-122"/>
              </a:rPr>
              <a:t>，也可以</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通过对象名</a:t>
            </a:r>
            <a:r>
              <a:rPr lang="zh-CN" altLang="en-US" sz="2800" dirty="0">
                <a:solidFill>
                  <a:srgbClr val="000000"/>
                </a:solidFill>
                <a:ea typeface="宋体" panose="02010600030101010101" pitchFamily="2" charset="-122"/>
              </a:rPr>
              <a:t>。 </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Rectangle 77"/>
          <p:cNvSpPr>
            <a:spLocks noChangeArrowheads="1"/>
          </p:cNvSpPr>
          <p:nvPr/>
        </p:nvSpPr>
        <p:spPr bwMode="auto">
          <a:xfrm>
            <a:off x="1116000" y="3421600"/>
            <a:ext cx="7400679"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静态数据成员解决了</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同类对象之间</a:t>
            </a:r>
            <a:r>
              <a:rPr lang="zh-CN" altLang="en-US" sz="2800" dirty="0">
                <a:solidFill>
                  <a:srgbClr val="000000"/>
                </a:solidFill>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数据共享问题</a:t>
            </a:r>
            <a:r>
              <a:rPr lang="zh-CN" altLang="en-US" sz="2800" dirty="0">
                <a:solidFill>
                  <a:srgbClr val="000000"/>
                </a:solidFill>
                <a:ea typeface="宋体" panose="02010600030101010101" pitchFamily="2" charset="-122"/>
              </a:rPr>
              <a:t>。</a:t>
            </a:r>
          </a:p>
        </p:txBody>
      </p:sp>
      <p:sp>
        <p:nvSpPr>
          <p:cNvPr id="7" name="AutoShape 52"/>
          <p:cNvSpPr>
            <a:spLocks noChangeArrowheads="1"/>
          </p:cNvSpPr>
          <p:nvPr/>
        </p:nvSpPr>
        <p:spPr bwMode="gray">
          <a:xfrm>
            <a:off x="1776532" y="2239265"/>
            <a:ext cx="2978348" cy="914399"/>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静态成员名</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静态成员名</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7"/>
          <p:cNvSpPr>
            <a:spLocks noChangeArrowheads="1"/>
          </p:cNvSpPr>
          <p:nvPr/>
        </p:nvSpPr>
        <p:spPr bwMode="auto">
          <a:xfrm>
            <a:off x="1116001" y="1248780"/>
            <a:ext cx="7333056" cy="147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chemeClr val="tx1"/>
                </a:solidFill>
                <a:ea typeface="宋体" panose="02010600030101010101" pitchFamily="2" charset="-122"/>
              </a:rPr>
              <a:t>函数中定义的静态变量使用的</a:t>
            </a:r>
            <a:r>
              <a:rPr lang="en-US" altLang="zh-CN" sz="2800" dirty="0">
                <a:solidFill>
                  <a:schemeClr val="tx1"/>
                </a:solidFill>
                <a:ea typeface="宋体" panose="02010600030101010101" pitchFamily="2" charset="-122"/>
              </a:rPr>
              <a:t>static</a:t>
            </a:r>
            <a:r>
              <a:rPr lang="zh-CN" altLang="en-US" sz="2800" dirty="0">
                <a:solidFill>
                  <a:schemeClr val="tx1"/>
                </a:solidFill>
                <a:ea typeface="宋体" panose="02010600030101010101" pitchFamily="2" charset="-122"/>
              </a:rPr>
              <a:t>表示该变量是放在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全局变量区存储</a:t>
            </a:r>
            <a:r>
              <a:rPr lang="zh-CN" altLang="en-US" sz="2800" dirty="0">
                <a:solidFill>
                  <a:schemeClr val="tx1"/>
                </a:solidFill>
                <a:ea typeface="宋体" panose="02010600030101010101" pitchFamily="2" charset="-122"/>
              </a:rPr>
              <a:t>，在程序运行中始终存在，但是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只能在函数内访问</a:t>
            </a:r>
            <a:r>
              <a:rPr lang="zh-CN" altLang="en-US" sz="2800" dirty="0">
                <a:solidFill>
                  <a:schemeClr val="tx1"/>
                </a:solidFill>
                <a:ea typeface="宋体" panose="02010600030101010101" pitchFamily="2" charset="-122"/>
              </a:rPr>
              <a:t>。</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116000" y="3132000"/>
            <a:ext cx="7241618" cy="194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chemeClr val="tx1"/>
                </a:solidFill>
                <a:ea typeface="宋体" panose="02010600030101010101" pitchFamily="2" charset="-122"/>
              </a:rPr>
              <a:t>类中使用</a:t>
            </a:r>
            <a:r>
              <a:rPr lang="en-US" altLang="zh-CN" sz="2800" dirty="0">
                <a:solidFill>
                  <a:schemeClr val="tx1"/>
                </a:solidFill>
                <a:ea typeface="宋体" panose="02010600030101010101" pitchFamily="2" charset="-122"/>
              </a:rPr>
              <a:t>static</a:t>
            </a:r>
            <a:r>
              <a:rPr lang="zh-CN" altLang="en-US" sz="2800" dirty="0">
                <a:solidFill>
                  <a:schemeClr val="tx1"/>
                </a:solidFill>
                <a:ea typeface="宋体" panose="02010600030101010101" pitchFamily="2" charset="-122"/>
              </a:rPr>
              <a:t>来定义静态数据，表示该成员是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属于类</a:t>
            </a:r>
            <a:r>
              <a:rPr lang="zh-CN" altLang="en-US" sz="2800" dirty="0">
                <a:solidFill>
                  <a:schemeClr val="tx1"/>
                </a:solidFill>
                <a:ea typeface="宋体" panose="02010600030101010101" pitchFamily="2" charset="-122"/>
              </a:rPr>
              <a:t>的，而不是属于某个对象，当然该类的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每个对象都可以访问这个静态变量</a:t>
            </a:r>
            <a:r>
              <a:rPr lang="zh-CN" altLang="en-US"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p:txBody>
      </p:sp>
      <p:sp>
        <p:nvSpPr>
          <p:cNvPr id="7" name="object 2">
            <a:extLst>
              <a:ext uri="{FF2B5EF4-FFF2-40B4-BE49-F238E27FC236}">
                <a16:creationId xmlns:a16="http://schemas.microsoft.com/office/drawing/2014/main" id="{5C115FF7-B206-4E02-A5C8-51951A6A9E2D}"/>
              </a:ext>
            </a:extLst>
          </p:cNvPr>
          <p:cNvSpPr txBox="1">
            <a:spLocks noGrp="1"/>
          </p:cNvSpPr>
          <p:nvPr>
            <p:ph type="title"/>
          </p:nvPr>
        </p:nvSpPr>
        <p:spPr>
          <a:xfrm>
            <a:off x="614404" y="6380"/>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函数中的静态变量和类中的静态变量</a:t>
            </a:r>
            <a:endParaRPr sz="3600" dirty="0">
              <a:solidFill>
                <a:srgbClr val="002060"/>
              </a:solidFill>
              <a:latin typeface="宋体" pitchFamily="2" charset="-122"/>
              <a:ea typeface="宋体" pitchFamily="2" charset="-122"/>
              <a:cs typeface="黑体"/>
            </a:endParaRPr>
          </a:p>
        </p:txBody>
      </p:sp>
    </p:spTree>
    <p:extLst>
      <p:ext uri="{BB962C8B-B14F-4D97-AF65-F5344CB8AC3E}">
        <p14:creationId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headEnd/>
          <a:tailEnd/>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49815</TotalTime>
  <Words>15431</Words>
  <Application>Microsoft Office PowerPoint</Application>
  <PresentationFormat>全屏显示(4:3)</PresentationFormat>
  <Paragraphs>3533</Paragraphs>
  <Slides>147</Slides>
  <Notes>142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60" baseType="lpstr">
      <vt:lpstr>等线</vt:lpstr>
      <vt:lpstr>黑体</vt:lpstr>
      <vt:lpstr>楷体</vt:lpstr>
      <vt:lpstr>隶书</vt:lpstr>
      <vt:lpstr>宋体</vt:lpstr>
      <vt:lpstr>Arial</vt:lpstr>
      <vt:lpstr>Calibri</vt:lpstr>
      <vt:lpstr>Courier New</vt:lpstr>
      <vt:lpstr>Symbol</vt:lpstr>
      <vt:lpstr>Times New Roman</vt:lpstr>
      <vt:lpstr>Wingdings</vt:lpstr>
      <vt:lpstr>2008最新商务办公系列精品PPT模板</vt:lpstr>
      <vt:lpstr>Picture</vt:lpstr>
      <vt:lpstr>类和对象</vt:lpstr>
      <vt:lpstr>前言：面向过程 vs 面向对象</vt:lpstr>
      <vt:lpstr>PowerPoint 演示文稿</vt:lpstr>
      <vt:lpstr>PowerPoint 演示文稿</vt:lpstr>
      <vt:lpstr>PowerPoint 演示文稿</vt:lpstr>
      <vt:lpstr>PowerPoint 演示文稿</vt:lpstr>
      <vt:lpstr>PowerPoint 演示文稿</vt:lpstr>
      <vt:lpstr>PowerPoint 演示文稿</vt:lpstr>
      <vt:lpstr>一、类和对象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二、构造函数和析构函数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三、复合类</vt:lpstr>
      <vt:lpstr>复合类的对象的初始化 </vt:lpstr>
      <vt:lpstr>PowerPoint 演示文稿</vt:lpstr>
      <vt:lpstr>PowerPoint 演示文稿</vt:lpstr>
      <vt:lpstr>课堂练习：下面程序的输出是什么？</vt:lpstr>
      <vt:lpstr>课堂练习：下面程序的输出是什么？</vt:lpstr>
      <vt:lpstr>PowerPoint 演示文稿</vt:lpstr>
      <vt:lpstr>PowerPoint 演示文稿</vt:lpstr>
      <vt:lpstr>PowerPoint 演示文稿</vt:lpstr>
      <vt:lpstr>PowerPoint 演示文稿</vt:lpstr>
      <vt:lpstr>构造函数和析构函数小结</vt:lpstr>
      <vt:lpstr>构造函数（定义）</vt:lpstr>
      <vt:lpstr>构造函数（调用方式）</vt:lpstr>
      <vt:lpstr>拷贝构造函数（复制构造函数）</vt:lpstr>
      <vt:lpstr>析构函数（定义）</vt:lpstr>
      <vt:lpstr>析造函数（调用时机）</vt:lpstr>
      <vt:lpstr>各种构造函数调用时机</vt:lpstr>
      <vt:lpstr>各种析构函数调用时机</vt:lpstr>
      <vt:lpstr>练习：</vt:lpstr>
      <vt:lpstr>四、静态成员</vt:lpstr>
      <vt:lpstr>PowerPoint 演示文稿</vt:lpstr>
      <vt:lpstr>PowerPoint 演示文稿</vt:lpstr>
      <vt:lpstr>静态成员的基本概念</vt:lpstr>
      <vt:lpstr>PowerPoint 演示文稿</vt:lpstr>
      <vt:lpstr>静态数据成员的初始化</vt:lpstr>
      <vt:lpstr>PowerPoint 演示文稿</vt:lpstr>
      <vt:lpstr>函数中的静态变量和类中的静态变量</vt:lpstr>
      <vt:lpstr>静态数据成员常用的场合</vt:lpstr>
      <vt:lpstr>PowerPoint 演示文稿</vt:lpstr>
      <vt:lpstr>调用静态成员函数</vt:lpstr>
      <vt:lpstr>PowerPoint 演示文稿</vt:lpstr>
      <vt:lpstr>PowerPoint 演示文稿</vt:lpstr>
      <vt:lpstr>PowerPoint 演示文稿</vt:lpstr>
      <vt:lpstr>静态成员的使用</vt:lpstr>
      <vt:lpstr>静态成员函数的使用例子：计算学生的平均分</vt:lpstr>
      <vt:lpstr>PowerPoint 演示文稿</vt:lpstr>
      <vt:lpstr>练习：</vt:lpstr>
      <vt:lpstr>五、友元</vt:lpstr>
      <vt:lpstr>PowerPoint 演示文稿</vt:lpstr>
      <vt:lpstr>1、将普通函数声明为友元函数</vt:lpstr>
      <vt:lpstr>2、将另一个类的成员函数声明为友元</vt:lpstr>
      <vt:lpstr>PowerPoint 演示文稿</vt:lpstr>
      <vt:lpstr>例子：</vt:lpstr>
      <vt:lpstr>关于友元的说明 </vt:lpstr>
      <vt:lpstr>关于友元利弊的分析</vt:lpstr>
      <vt:lpstr>例子1：友元函数</vt:lpstr>
      <vt:lpstr>例子2：友元类</vt:lpstr>
      <vt:lpstr>友元的实例讲解</vt:lpstr>
      <vt:lpstr>PowerPoint 演示文稿</vt:lpstr>
      <vt:lpstr>PowerPoint 演示文稿</vt:lpstr>
      <vt:lpstr>六、this指针</vt:lpstr>
      <vt:lpstr>成员函数的存储方式</vt:lpstr>
      <vt:lpstr>显式使用this指针</vt:lpstr>
      <vt:lpstr>this指针的使用</vt:lpstr>
      <vt:lpstr>七、常对象、常成员函数与常数据成员</vt:lpstr>
      <vt:lpstr>PowerPoint 演示文稿</vt:lpstr>
      <vt:lpstr>PowerPoint 演示文稿</vt:lpstr>
      <vt:lpstr>const成员示例</vt:lpstr>
      <vt:lpstr>使用场合</vt:lpstr>
      <vt:lpstr>八、类的作用域</vt:lpstr>
      <vt:lpstr>PowerPoint 演示文稿</vt:lpstr>
      <vt:lpstr>九、对象的生存期</vt:lpstr>
      <vt:lpstr>不同存储类型的对象生存期</vt:lpstr>
      <vt:lpstr>PowerPoint 演示文稿</vt:lpstr>
      <vt:lpstr>PowerPoint 演示文稿</vt:lpstr>
      <vt:lpstr>十、类复习</vt:lpstr>
      <vt:lpstr>练习1：简单类和构造函数</vt:lpstr>
      <vt:lpstr>练习2：拷贝构造函数</vt:lpstr>
      <vt:lpstr>练习3：析构函数</vt:lpstr>
      <vt:lpstr>练习4：对象数组</vt:lpstr>
      <vt:lpstr>练习5：复合类</vt:lpstr>
      <vt:lpstr>练习6：静态成员</vt:lpstr>
      <vt:lpstr>练习7：友元类和友元函数</vt:lpstr>
      <vt:lpstr>练习8：链表</vt:lpstr>
      <vt:lpstr>PowerPoint 演示文稿</vt:lpstr>
    </vt:vector>
  </TitlesOfParts>
  <Company>rst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Net</cp:lastModifiedBy>
  <cp:revision>2730</cp:revision>
  <dcterms:created xsi:type="dcterms:W3CDTF">2008-07-07T07:12:37Z</dcterms:created>
  <dcterms:modified xsi:type="dcterms:W3CDTF">2021-03-26T07:24:54Z</dcterms:modified>
</cp:coreProperties>
</file>