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434" r:id="rId3"/>
    <p:sldId id="1412" r:id="rId5"/>
    <p:sldId id="1141" r:id="rId6"/>
    <p:sldId id="1153" r:id="rId7"/>
    <p:sldId id="1304" r:id="rId8"/>
    <p:sldId id="1305" r:id="rId9"/>
    <p:sldId id="1398" r:id="rId10"/>
    <p:sldId id="1307" r:id="rId11"/>
    <p:sldId id="1308" r:id="rId12"/>
    <p:sldId id="1309" r:id="rId13"/>
    <p:sldId id="1310" r:id="rId14"/>
    <p:sldId id="1399" r:id="rId15"/>
    <p:sldId id="1313" r:id="rId16"/>
    <p:sldId id="1312" r:id="rId17"/>
    <p:sldId id="1314" r:id="rId18"/>
    <p:sldId id="1332" r:id="rId19"/>
    <p:sldId id="1333" r:id="rId20"/>
    <p:sldId id="1334" r:id="rId21"/>
    <p:sldId id="1335" r:id="rId22"/>
    <p:sldId id="1336" r:id="rId23"/>
    <p:sldId id="1343" r:id="rId24"/>
    <p:sldId id="1400" r:id="rId25"/>
    <p:sldId id="1402" r:id="rId26"/>
    <p:sldId id="1401" r:id="rId27"/>
    <p:sldId id="1337" r:id="rId28"/>
    <p:sldId id="1404" r:id="rId29"/>
    <p:sldId id="1338" r:id="rId30"/>
    <p:sldId id="1339" r:id="rId31"/>
    <p:sldId id="1405" r:id="rId32"/>
    <p:sldId id="1340" r:id="rId33"/>
    <p:sldId id="1341" r:id="rId34"/>
    <p:sldId id="1406" r:id="rId35"/>
    <p:sldId id="1342" r:id="rId36"/>
    <p:sldId id="1324" r:id="rId37"/>
    <p:sldId id="1325" r:id="rId38"/>
    <p:sldId id="1329" r:id="rId39"/>
    <p:sldId id="1326" r:id="rId40"/>
    <p:sldId id="1327" r:id="rId41"/>
    <p:sldId id="1330" r:id="rId42"/>
    <p:sldId id="1331" r:id="rId43"/>
    <p:sldId id="1344" r:id="rId44"/>
    <p:sldId id="1345" r:id="rId45"/>
    <p:sldId id="1346" r:id="rId46"/>
    <p:sldId id="1348" r:id="rId47"/>
    <p:sldId id="1349" r:id="rId48"/>
    <p:sldId id="1351" r:id="rId49"/>
    <p:sldId id="1350" r:id="rId50"/>
    <p:sldId id="1352" r:id="rId51"/>
    <p:sldId id="945" r:id="rId52"/>
  </p:sldIdLst>
  <p:sldSz cx="9144000" cy="6858000" type="screen4x3"/>
  <p:notesSz cx="972312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C0C0C0"/>
    <a:srgbClr val="969696"/>
    <a:srgbClr val="F8F8F8"/>
    <a:srgbClr val="FFFFFF"/>
    <a:srgbClr val="2FBFFF"/>
    <a:srgbClr val="1C1C1C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5" autoAdjust="0"/>
    <p:restoredTop sz="62715" autoAdjust="0"/>
  </p:normalViewPr>
  <p:slideViewPr>
    <p:cSldViewPr snapToGrid="0">
      <p:cViewPr varScale="1">
        <p:scale>
          <a:sx n="62" d="100"/>
          <a:sy n="62" d="100"/>
        </p:scale>
        <p:origin x="23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29T14:57: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8870 13048 0,'0'0'15,"0"-6"0,0 6 0,0 0 16,0 0 0,0 0 0,0 0 0,0 0 15,0 0 0,0 0 0,0 0 16,0 0 0,0 0 0,0 0 16,0 0 0,0-5 0,0 5 0,0 0 15,0 0 0,0 0 0,0 0 16,0 0 0,0 0 0,0 0 0,0 0 16,0 0 0,0 0 0,0-7 15,0 7 0,12 0 0,0 0 0,-2 0 16,1 0 0,-3 0 0,6 0 15,-4-7 0,11 7 0,-9 0 0,-2 0 16,2-5 0,7 5 0,-5 0 16,6 0 0,-10 5 0,13-5 0,-13 0 15,12 7 0,1-7 0,-3 0 16,2 7 0,-11-7 0,20 5 16,-7-5 0,-4 0 0,2 6 0,-1-6 15,12 6 0,-11-6 0,10 6 16,-11-6 0,12 7 0,-2-7 0,-7 5 15,8-5 0,1 0 0,-2 6 0,-1-6 16,5 6 0,-3-6 0,-1 7 16,3-7 0,-1 5 0,0 1 15,-1-6 0,1 6 0,-1-6 16,-1 6 0,0 5 0,3-4 0,-1 0 16,-2-7 0,13 5 0,-11-5 15,10 7 0,-11-7 0,11 0 0,-10 0 16,11 0 0,-13-7 0,14 7 15,-2 0 0,-11-5 0,9-2 0,4 7 16,-12-7 0,-1 7 0,1-4 16,10 4 0,-11-7 0,1 1 0,10 0 15,-11 0 0,-1 1 0,14 5 16,-13-7 0,11 7 0,-12-6 0,14 6 16,-13 0 0,-1-6 0,-7 6 15,-5 0 0,5 0 0,-2 0 0,-13-5 16,13 5 0,-10 0 0,-2 0 15,-10 0 0,9 5 0,-9-5 16,0 0 0,0 0 0,0 0 0,0 0 16,0 0 0,0 0 0,0-5 15,-19-2 0,7 1 0</inkml:trace>
  <inkml:trace contextRef="#ctx0" brushRef="#br0">6569 14403 0,'12'0'0,"-2"0"0,2 0 15,-2-6 0,-1 6 0,5-7 0,-14-5 16,10 6 0,0 1 0,2 5 16,-12-7 0,11 0 0,-1 2 0,0-1 15,-10 6 0,12-7 0,-3 2 16,3 5 0,0-7 0,-2 7 15,0 0 0,13-6 0,-13 1 0,12 5 16,-13-7 0,15 7 0,-14-5 16,0 5 0,13-7 0,-3 7 0,-9 0 15,11 0 0,0-6 0,0 6 16,9-5 0,-8 5 0,-1 0 16,-2 0 0,13 0 0,-11 0 0,-1 0 15,11 0 0,-9 5 0,-4-5 0,15 0 16,-12 0 0,11 6 0,-13-6 15,13 7 0,-11-7 0,11 0 0,-11 0 16,7 5 0,-5-5 0,7 0 16,-7 7 0,5-7 0,-5 5 15,9-5 0,-1 0 0,-11 6 0,12-6 16,-1 7 0,1-7 0,-1 5 16,1-5 0,-2 7 0,3-7 0,-1 0 15,-3 0 0,3 0 0,0 0 16,-1-7 0,1 7 0,10 0 15,-12-5 0,3-2 0,-2 7 0,1-6 16,10 1 0,-11-2 0,11 2 0,-10 5 16,-1-7 0,-1 1 0,14 6 15,-13-5 0,1 5 0,0-7 0,-1 7 16,11 0 0,-12 0 0,3 0 16,-1 0 0,-1 0 0,11 7 15,-10-7 0,-2 5 0,3-5 0,-15 0 16,15 6 0,-1-6 0,-1 0 15,-9 0 0,6 0 0,-5 7 16,7-2 0,3-5 0,-15 0 0,15 7 16,-12-2 0,11-5 0,-1 6 15,-11-6 0,1 7 0,11-2 0,-12-5 16,1 7 0,10-7 0,-9 6 0,-3-1 16,3 2 0,9 0 0,-11-7 15,1 0 0,11 5 0,-13-5 0,13 0 16,-11 6 0,11-6 0,-1 0 15,1 0 0,8 0 0,-7 0 16,-1 0 0,10 0 0,-11 0 0,1-6 16,-2 6 0,13-5 0,-11-2 15,-1 7 0,-1-7 0,2 7 0,11 0 16,-13-5 0,2 5 0,11-6 16,-14 6 0,16-7 0,-14 7 0,11-5 15,-12 5 0,14-7 0,-13 1 16,11 1 0,0-2 0,-2 7 0,-6-5 15,9-2 0,9 1 0,-10 6 16,0-5 0,-10-2 0,11 7 16,-13 0 0,14 0 0,-13 0 0,-1 0 15,0 0 0,3 0 0,-1 0 16,-2 7 0,3-7 0,-1 5 0,-1-5 16,1 6 0,-1-6 0,1 0 15,-2 7 0,0-7 0,3 5 0,-2-5 16,-1 0 0,4 7 0,-3-7 15,1 0 0,-1 0 0,1 0 0,-2 0 16,1 0 0,13 0 0,-14 0 16,1 0 0,1 0 0,8 0 0,-7 0 15,-1 0 0,0 5 0,-1-5 16,1 6 0,-1-6 0,1 0 16,-2 0 0,3 0 0,-1 7 0,-4-7 15,-5 0 0,7 5 0,3 2 16,-2-7 0,1 6 0,0-1 0,-2-5 15,1 0 0,1 7 0,-2-7 0,13 7 16,-11-2 0,10-5 0,-13 0 16,17 6 0,-4-6 0,-11 0 15,11 0 0,-10 7 0,9-7 0,-9 0 16,-2 0 0,-9 0 0,9 5 16,3-5 0,-13 7 0,13-1 0,-13-6 15,1 5 0,-1-5 0,1 7 16,0 0 0,-1 0 0,1-3 15,0 3 0,-11 0 0,9-7 0,3 5 16,-1-5 0,-3-5 0,-6-13 16,-2-8 0,-1-5 0</inkml:trace>
  <inkml:trace contextRef="#ctx0" brushRef="#br0">6397 16742 0,'0'0'16,"-10"7"0,10-7 0,0 0 16,0 0 0,0 0 0,0 0 0,0 0 15,0 0 0,0 0 0,0 0 16,0 0 0,0 0 0,0 0 0,0 0 16,0 0 0,0 0 0,0 0 15,0 0 0,10-7 0,1 7 16,-11 0 0,10 0 0,2 0 0,-12 0 15,10 0 0,1 0 0,1-6 16,8 6 0,-8 0 0,7 0 0,-5 0 16,6 0 0,1-5 0,1 5 15,0 0 0,1 0 0,9 0 16,-11 0 0,1 0 0,-1 0 0,11 0 16,-9 0 0,9 5 0,-11-5 15,11 0 0,-9 0 0,8-5 0,3 5 16,-2 0 0,-1 0 0,-8-7 0,7 0 15,5 2 0,-3-1 0,9 1 16,-6 5 0,-3-7 0,-1-4 16,14 11 0,-13-7 0,-1 7 0,3-7 15,9 7 0,-10 0 0,0 0 16,-1 0 0,-3 7 0,6 0 16,9-3 0,-13 3 0,12 0 0,1-2 15,-1 1 0,0-1 0,0 2 16,12 0 0,-12-2 0,0 1 0,-1-6 15,3 0 0,-2 0 0,-10 0 16,-3 7 0,5-7 0,-3 0 0,-11 5 16,1 2 0,11-1 0,-13-1 15,3 2 0,-3 5 0,13 1 0,-13-1 16,4 1 0,-3-8 0,1-5 16,-12-5 0,1-8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Rect</a:t>
            </a:r>
            <a:endParaRPr lang="en-US" altLang="zh-CN" dirty="0"/>
          </a:p>
          <a:p>
            <a:r>
              <a:rPr lang="en-US" altLang="zh-CN" dirty="0"/>
              <a:t>{ protected:</a:t>
            </a:r>
            <a:endParaRPr lang="en-US" altLang="zh-CN" dirty="0"/>
          </a:p>
          <a:p>
            <a:r>
              <a:rPr lang="en-US" altLang="zh-CN" dirty="0"/>
              <a:t>     double width;</a:t>
            </a:r>
            <a:endParaRPr lang="en-US" altLang="zh-CN" dirty="0"/>
          </a:p>
          <a:p>
            <a:r>
              <a:rPr lang="en-US" altLang="zh-CN" dirty="0"/>
              <a:t>     double length;</a:t>
            </a:r>
            <a:endParaRPr lang="en-US" altLang="zh-CN" dirty="0"/>
          </a:p>
          <a:p>
            <a:r>
              <a:rPr lang="en-US" altLang="zh-CN" dirty="0"/>
              <a:t>   public:</a:t>
            </a:r>
            <a:endParaRPr lang="en-US" altLang="zh-CN" dirty="0"/>
          </a:p>
          <a:p>
            <a:r>
              <a:rPr lang="en-US" altLang="zh-CN" dirty="0"/>
              <a:t>     double </a:t>
            </a:r>
            <a:r>
              <a:rPr lang="en-US" altLang="zh-CN" dirty="0" err="1"/>
              <a:t>getarea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void print();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class  Cylinder: public </a:t>
            </a:r>
            <a:r>
              <a:rPr lang="en-US" altLang="zh-CN" dirty="0" err="1"/>
              <a:t>Rect</a:t>
            </a:r>
            <a:endParaRPr lang="en-US" altLang="zh-CN" dirty="0"/>
          </a:p>
          <a:p>
            <a:r>
              <a:rPr lang="en-US" altLang="zh-CN" dirty="0"/>
              <a:t>{  private:</a:t>
            </a:r>
            <a:endParaRPr lang="en-US" altLang="zh-CN" dirty="0"/>
          </a:p>
          <a:p>
            <a:r>
              <a:rPr lang="en-US" altLang="zh-CN" dirty="0"/>
              <a:t>      double height;</a:t>
            </a:r>
            <a:endParaRPr lang="en-US" altLang="zh-CN" dirty="0"/>
          </a:p>
          <a:p>
            <a:r>
              <a:rPr lang="en-US" altLang="zh-CN" dirty="0"/>
              <a:t>            //</a:t>
            </a:r>
            <a:r>
              <a:rPr lang="zh-CN" altLang="en-US" dirty="0"/>
              <a:t>新增加的数据成员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   double </a:t>
            </a:r>
            <a:r>
              <a:rPr lang="en-US" altLang="zh-CN" dirty="0" err="1"/>
              <a:t>getVol</a:t>
            </a:r>
            <a:r>
              <a:rPr lang="en-US" altLang="zh-CN" dirty="0"/>
              <a:t>();  </a:t>
            </a:r>
            <a:endParaRPr lang="en-US" altLang="zh-CN" dirty="0"/>
          </a:p>
          <a:p>
            <a:r>
              <a:rPr lang="en-US" altLang="zh-CN" dirty="0"/>
              <a:t>             //</a:t>
            </a:r>
            <a:r>
              <a:rPr lang="zh-CN" altLang="en-US" dirty="0"/>
              <a:t>新增加的成员函数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void print(); </a:t>
            </a:r>
            <a:endParaRPr lang="en-US" altLang="zh-CN" dirty="0"/>
          </a:p>
          <a:p>
            <a:r>
              <a:rPr lang="en-US" altLang="zh-CN" dirty="0"/>
              <a:t>             //</a:t>
            </a:r>
            <a:r>
              <a:rPr lang="zh-CN" altLang="en-US" dirty="0"/>
              <a:t>重写父类的方法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Rect</a:t>
            </a:r>
            <a:endParaRPr lang="en-US" altLang="zh-CN" dirty="0"/>
          </a:p>
          <a:p>
            <a:r>
              <a:rPr lang="en-US" altLang="zh-CN" dirty="0"/>
              <a:t>{ protected:</a:t>
            </a:r>
            <a:endParaRPr lang="en-US" altLang="zh-CN" dirty="0"/>
          </a:p>
          <a:p>
            <a:r>
              <a:rPr lang="en-US" altLang="zh-CN" dirty="0"/>
              <a:t>     double width;</a:t>
            </a:r>
            <a:endParaRPr lang="en-US" altLang="zh-CN" dirty="0"/>
          </a:p>
          <a:p>
            <a:r>
              <a:rPr lang="en-US" altLang="zh-CN" dirty="0"/>
              <a:t>     double length;</a:t>
            </a:r>
            <a:endParaRPr lang="en-US" altLang="zh-CN" dirty="0"/>
          </a:p>
          <a:p>
            <a:r>
              <a:rPr lang="en-US" altLang="zh-CN" dirty="0"/>
              <a:t>   public: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(double </a:t>
            </a:r>
            <a:r>
              <a:rPr lang="en-US" altLang="zh-CN" dirty="0" err="1"/>
              <a:t>width,double</a:t>
            </a:r>
            <a:r>
              <a:rPr lang="en-US" altLang="zh-CN" dirty="0"/>
              <a:t> length):width(width),length(length){};</a:t>
            </a:r>
            <a:endParaRPr lang="en-US" altLang="zh-CN" dirty="0"/>
          </a:p>
          <a:p>
            <a:r>
              <a:rPr lang="en-US" altLang="zh-CN" dirty="0"/>
              <a:t>     double </a:t>
            </a:r>
            <a:r>
              <a:rPr lang="en-US" altLang="zh-CN" dirty="0" err="1"/>
              <a:t>getarea</a:t>
            </a:r>
            <a:r>
              <a:rPr lang="en-US" altLang="zh-CN" dirty="0"/>
              <a:t>(){return width*length;}</a:t>
            </a:r>
            <a:endParaRPr lang="en-US" altLang="zh-CN" dirty="0"/>
          </a:p>
          <a:p>
            <a:r>
              <a:rPr lang="en-US" altLang="zh-CN" dirty="0"/>
              <a:t>  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&lt;&lt;"width="&lt;&lt;width&lt;&lt;",length="&lt;&lt;length;}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class  Cylinder: public </a:t>
            </a:r>
            <a:r>
              <a:rPr lang="en-US" altLang="zh-CN" dirty="0" err="1"/>
              <a:t>Rect</a:t>
            </a:r>
            <a:endParaRPr lang="en-US" altLang="zh-CN" dirty="0"/>
          </a:p>
          <a:p>
            <a:r>
              <a:rPr lang="en-US" altLang="zh-CN" dirty="0"/>
              <a:t>{  private:</a:t>
            </a:r>
            <a:endParaRPr lang="en-US" altLang="zh-CN" dirty="0"/>
          </a:p>
          <a:p>
            <a:r>
              <a:rPr lang="en-US" altLang="zh-CN" dirty="0"/>
              <a:t>      double height;</a:t>
            </a:r>
            <a:endParaRPr lang="en-US" altLang="zh-CN" dirty="0"/>
          </a:p>
          <a:p>
            <a:r>
              <a:rPr lang="en-US" altLang="zh-CN" dirty="0"/>
              <a:t>            //</a:t>
            </a:r>
            <a:r>
              <a:rPr lang="zh-CN" altLang="en-US" dirty="0"/>
              <a:t>新增加的数据成员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   Cylinder(double </a:t>
            </a:r>
            <a:r>
              <a:rPr lang="en-US" altLang="zh-CN" dirty="0" err="1"/>
              <a:t>width,double</a:t>
            </a:r>
            <a:r>
              <a:rPr lang="en-US" altLang="zh-CN" dirty="0"/>
              <a:t> </a:t>
            </a:r>
            <a:r>
              <a:rPr lang="en-US" altLang="zh-CN" dirty="0" err="1"/>
              <a:t>length,double</a:t>
            </a:r>
            <a:r>
              <a:rPr lang="en-US" altLang="zh-CN" dirty="0"/>
              <a:t> height):</a:t>
            </a:r>
            <a:r>
              <a:rPr lang="en-US" altLang="zh-CN" dirty="0" err="1"/>
              <a:t>Rect</a:t>
            </a:r>
            <a:r>
              <a:rPr lang="en-US" altLang="zh-CN" dirty="0"/>
              <a:t>(</a:t>
            </a:r>
            <a:r>
              <a:rPr lang="en-US" altLang="zh-CN" dirty="0" err="1"/>
              <a:t>width,length</a:t>
            </a:r>
            <a:r>
              <a:rPr lang="en-US" altLang="zh-CN" dirty="0"/>
              <a:t>),height(height){}</a:t>
            </a:r>
            <a:endParaRPr lang="en-US" altLang="zh-CN" dirty="0"/>
          </a:p>
          <a:p>
            <a:r>
              <a:rPr lang="en-US" altLang="zh-CN" dirty="0"/>
              <a:t>      double </a:t>
            </a:r>
            <a:r>
              <a:rPr lang="en-US" altLang="zh-CN" dirty="0" err="1"/>
              <a:t>getVol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          return </a:t>
            </a:r>
            <a:r>
              <a:rPr lang="en-US" altLang="zh-CN" dirty="0" err="1"/>
              <a:t>getarea</a:t>
            </a:r>
            <a:r>
              <a:rPr lang="en-US" altLang="zh-CN" dirty="0"/>
              <a:t>()*height;</a:t>
            </a:r>
            <a:endParaRPr lang="en-US" altLang="zh-CN" dirty="0"/>
          </a:p>
          <a:p>
            <a:r>
              <a:rPr lang="en-US" altLang="zh-CN" dirty="0"/>
              <a:t>      }</a:t>
            </a:r>
            <a:endParaRPr lang="en-US" altLang="zh-CN" dirty="0"/>
          </a:p>
          <a:p>
            <a:r>
              <a:rPr lang="en-US" altLang="zh-CN" dirty="0"/>
              <a:t>             //</a:t>
            </a:r>
            <a:r>
              <a:rPr lang="zh-CN" altLang="en-US" dirty="0"/>
              <a:t>新增加的成员函数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void print(){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Rect</a:t>
            </a:r>
            <a:r>
              <a:rPr lang="en-US" altLang="zh-CN" dirty="0"/>
              <a:t>::print();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}</a:t>
            </a:r>
            <a:endParaRPr lang="en-US" altLang="zh-CN" dirty="0"/>
          </a:p>
          <a:p>
            <a:r>
              <a:rPr lang="en-US" altLang="zh-CN" dirty="0"/>
              <a:t>             //</a:t>
            </a:r>
            <a:r>
              <a:rPr lang="zh-CN" altLang="en-US" dirty="0"/>
              <a:t>重写父类的方法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  <a:endParaRPr lang="en-US" altLang="zh-CN" dirty="0"/>
          </a:p>
          <a:p>
            <a:r>
              <a:rPr lang="en-US" altLang="zh-CN" dirty="0"/>
              <a:t>  Cylinder c(1,2,3);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c.getarea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c.getVol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93750" indent="-457200" algn="l" eaLnBrk="1" hangingPunct="1">
              <a:lnSpc>
                <a:spcPct val="150000"/>
              </a:lnSpc>
              <a:defRPr/>
            </a:pPr>
            <a:endParaRPr lang="en-US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A{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=10;</a:t>
            </a:r>
            <a:endParaRPr lang="en-US" altLang="zh-CN" dirty="0"/>
          </a:p>
          <a:p>
            <a:r>
              <a:rPr lang="en-US" altLang="zh-CN" dirty="0"/>
              <a:t>    void f(){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&lt;&lt;"A"&lt;&lt;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B:public A{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=100;</a:t>
            </a:r>
            <a:endParaRPr lang="en-US" altLang="zh-CN" dirty="0"/>
          </a:p>
          <a:p>
            <a:r>
              <a:rPr lang="en-US" altLang="zh-CN" dirty="0"/>
              <a:t>   void f(){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&lt;&lt;"B"&lt;&lt;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  <a:endParaRPr lang="en-US" altLang="zh-CN" dirty="0"/>
          </a:p>
          <a:p>
            <a:r>
              <a:rPr lang="en-US" altLang="zh-CN" dirty="0"/>
              <a:t>    A </a:t>
            </a:r>
            <a:r>
              <a:rPr lang="en-US" altLang="zh-CN" dirty="0" err="1"/>
              <a:t>a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B </a:t>
            </a:r>
            <a:r>
              <a:rPr lang="en-US" altLang="zh-CN" dirty="0" err="1"/>
              <a:t>b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b.i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b.f</a:t>
            </a:r>
            <a:r>
              <a:rPr lang="en-US" altLang="zh-CN" dirty="0"/>
              <a:t>();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//b=a;  error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a=b;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a.i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a.f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运行后的结果：</a:t>
            </a:r>
            <a:endParaRPr lang="en-US" altLang="zh-CN" dirty="0"/>
          </a:p>
          <a:p>
            <a:r>
              <a:rPr lang="en-US" altLang="zh-CN" dirty="0"/>
              <a:t>100</a:t>
            </a:r>
            <a:endParaRPr lang="en-US" altLang="zh-CN" dirty="0"/>
          </a:p>
          <a:p>
            <a:r>
              <a:rPr lang="en-US" altLang="zh-CN" dirty="0"/>
              <a:t>B</a:t>
            </a:r>
            <a:endParaRPr lang="en-US" altLang="zh-CN" dirty="0"/>
          </a:p>
          <a:p>
            <a:r>
              <a:rPr lang="en-US" altLang="zh-CN" dirty="0"/>
              <a:t>10</a:t>
            </a:r>
            <a:endParaRPr lang="en-US" altLang="zh-CN" dirty="0"/>
          </a:p>
          <a:p>
            <a:r>
              <a:rPr lang="en-US" altLang="zh-CN" dirty="0"/>
              <a:t>A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以下的赋值是合法的：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#include&lt;iostream&gt;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using namespace std;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ea typeface="宋体" panose="02010600030101010101" pitchFamily="2" charset="-122"/>
              </a:rPr>
              <a:t>CPoint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protected: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double x;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double y;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public: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ea typeface="宋体" panose="02010600030101010101" pitchFamily="2" charset="-122"/>
              </a:rPr>
              <a:t>CPoint</a:t>
            </a:r>
            <a:r>
              <a:rPr lang="en-US" altLang="zh-CN" dirty="0">
                <a:ea typeface="宋体" panose="02010600030101010101" pitchFamily="2" charset="-122"/>
              </a:rPr>
              <a:t>(double x=0,double y=0):x(x),y(y){}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void print(){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&lt;&lt;"x="&lt;&lt;x&lt;&lt;",y="&lt;&lt;y;}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};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ea typeface="宋体" panose="02010600030101010101" pitchFamily="2" charset="-122"/>
              </a:rPr>
              <a:t>CCircle:public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CPoint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protected: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double r;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public: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ea typeface="宋体" panose="02010600030101010101" pitchFamily="2" charset="-122"/>
              </a:rPr>
              <a:t>CCircle</a:t>
            </a:r>
            <a:r>
              <a:rPr lang="en-US" altLang="zh-CN" dirty="0">
                <a:ea typeface="宋体" panose="02010600030101010101" pitchFamily="2" charset="-122"/>
              </a:rPr>
              <a:t>(double x=0,double y=0,double r=0):</a:t>
            </a:r>
            <a:r>
              <a:rPr lang="en-US" altLang="zh-CN" dirty="0" err="1">
                <a:ea typeface="宋体" panose="02010600030101010101" pitchFamily="2" charset="-122"/>
              </a:rPr>
              <a:t>CPoint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x,y</a:t>
            </a:r>
            <a:r>
              <a:rPr lang="en-US" altLang="zh-CN" dirty="0">
                <a:ea typeface="宋体" panose="02010600030101010101" pitchFamily="2" charset="-122"/>
              </a:rPr>
              <a:t>),r(r){}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double </a:t>
            </a:r>
            <a:r>
              <a:rPr lang="en-US" altLang="zh-CN" dirty="0" err="1">
                <a:ea typeface="宋体" panose="02010600030101010101" pitchFamily="2" charset="-122"/>
              </a:rPr>
              <a:t>getarea</a:t>
            </a:r>
            <a:r>
              <a:rPr lang="en-US" altLang="zh-CN" dirty="0">
                <a:ea typeface="宋体" panose="02010600030101010101" pitchFamily="2" charset="-122"/>
              </a:rPr>
              <a:t>(){return 3.14*r*r;}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void print(){</a:t>
            </a:r>
            <a:r>
              <a:rPr lang="en-US" altLang="zh-CN" dirty="0" err="1">
                <a:ea typeface="宋体" panose="02010600030101010101" pitchFamily="2" charset="-122"/>
              </a:rPr>
              <a:t>CPoint</a:t>
            </a:r>
            <a:r>
              <a:rPr lang="en-US" altLang="zh-CN" dirty="0">
                <a:ea typeface="宋体" panose="02010600030101010101" pitchFamily="2" charset="-122"/>
              </a:rPr>
              <a:t>::print();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&lt;&lt;",r="&lt;&lt;r;}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};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ea typeface="宋体" panose="02010600030101010101" pitchFamily="2" charset="-122"/>
              </a:rPr>
              <a:t>CCylinder:public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CCircle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double h;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public: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CCylinder</a:t>
            </a:r>
            <a:r>
              <a:rPr lang="en-US" altLang="zh-CN" dirty="0">
                <a:ea typeface="宋体" panose="02010600030101010101" pitchFamily="2" charset="-122"/>
              </a:rPr>
              <a:t>(double x=0,double y=0,double r=0,double h=0):</a:t>
            </a:r>
            <a:r>
              <a:rPr lang="en-US" altLang="zh-CN" dirty="0" err="1">
                <a:ea typeface="宋体" panose="02010600030101010101" pitchFamily="2" charset="-122"/>
              </a:rPr>
              <a:t>CCircle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x,y,r</a:t>
            </a:r>
            <a:r>
              <a:rPr lang="en-US" altLang="zh-CN" dirty="0">
                <a:ea typeface="宋体" panose="02010600030101010101" pitchFamily="2" charset="-122"/>
              </a:rPr>
              <a:t>),h(h){}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double </a:t>
            </a:r>
            <a:r>
              <a:rPr lang="en-US" altLang="zh-CN" dirty="0" err="1">
                <a:ea typeface="宋体" panose="02010600030101010101" pitchFamily="2" charset="-122"/>
              </a:rPr>
              <a:t>getvolume</a:t>
            </a:r>
            <a:r>
              <a:rPr lang="en-US" altLang="zh-CN" dirty="0">
                <a:ea typeface="宋体" panose="02010600030101010101" pitchFamily="2" charset="-122"/>
              </a:rPr>
              <a:t>(){return </a:t>
            </a:r>
            <a:r>
              <a:rPr lang="en-US" altLang="zh-CN" dirty="0" err="1">
                <a:ea typeface="宋体" panose="02010600030101010101" pitchFamily="2" charset="-122"/>
              </a:rPr>
              <a:t>getarea</a:t>
            </a:r>
            <a:r>
              <a:rPr lang="en-US" altLang="zh-CN" dirty="0">
                <a:ea typeface="宋体" panose="02010600030101010101" pitchFamily="2" charset="-122"/>
              </a:rPr>
              <a:t>()*h;}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void print(){</a:t>
            </a:r>
            <a:r>
              <a:rPr lang="en-US" altLang="zh-CN" dirty="0" err="1">
                <a:ea typeface="宋体" panose="02010600030101010101" pitchFamily="2" charset="-122"/>
              </a:rPr>
              <a:t>CCircle</a:t>
            </a:r>
            <a:r>
              <a:rPr lang="en-US" altLang="zh-CN" dirty="0">
                <a:ea typeface="宋体" panose="02010600030101010101" pitchFamily="2" charset="-122"/>
              </a:rPr>
              <a:t>::print();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&lt;&lt;",h="&lt;&lt;h;}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};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int main(){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CCylinder</a:t>
            </a:r>
            <a:r>
              <a:rPr lang="en-US" altLang="zh-CN" dirty="0">
                <a:ea typeface="宋体" panose="02010600030101010101" pitchFamily="2" charset="-122"/>
              </a:rPr>
              <a:t> c(1,2,3,4);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c.print</a:t>
            </a:r>
            <a:r>
              <a:rPr lang="en-US" altLang="zh-CN" dirty="0">
                <a:ea typeface="宋体" panose="02010600030101010101" pitchFamily="2" charset="-122"/>
              </a:rPr>
              <a:t>();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CCircle</a:t>
            </a:r>
            <a:r>
              <a:rPr lang="en-US" altLang="zh-CN" dirty="0">
                <a:ea typeface="宋体" panose="02010600030101010101" pitchFamily="2" charset="-122"/>
              </a:rPr>
              <a:t> c1;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c1=c;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c1.print();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CPoint</a:t>
            </a:r>
            <a:r>
              <a:rPr lang="en-US" altLang="zh-CN" dirty="0">
                <a:ea typeface="宋体" panose="02010600030101010101" pitchFamily="2" charset="-122"/>
              </a:rPr>
              <a:t> c2;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c2=c;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c2.print();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return 1;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CPoint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protected:</a:t>
            </a:r>
            <a:endParaRPr lang="en-US" altLang="zh-CN" dirty="0"/>
          </a:p>
          <a:p>
            <a:r>
              <a:rPr lang="en-US" altLang="zh-CN" dirty="0"/>
              <a:t>    double x;</a:t>
            </a:r>
            <a:endParaRPr lang="en-US" altLang="zh-CN" dirty="0"/>
          </a:p>
          <a:p>
            <a:r>
              <a:rPr lang="en-US" altLang="zh-CN" dirty="0"/>
              <a:t>    double y;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CPoint</a:t>
            </a:r>
            <a:r>
              <a:rPr lang="en-US" altLang="zh-CN" dirty="0"/>
              <a:t>(double x=0,double y=0):x(x),y(y){}</a:t>
            </a:r>
            <a:endParaRPr lang="en-US" altLang="zh-CN" dirty="0"/>
          </a:p>
          <a:p>
            <a:r>
              <a:rPr lang="en-US" altLang="zh-CN" dirty="0"/>
              <a:t> 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&lt;&lt;"x="&lt;&lt;x&lt;&lt;",y="&lt;&lt;y;}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CCircle:public</a:t>
            </a:r>
            <a:r>
              <a:rPr lang="en-US" altLang="zh-CN" dirty="0"/>
              <a:t> </a:t>
            </a:r>
            <a:r>
              <a:rPr lang="en-US" altLang="zh-CN" dirty="0" err="1"/>
              <a:t>CPoint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protected:</a:t>
            </a:r>
            <a:endParaRPr lang="en-US" altLang="zh-CN" dirty="0"/>
          </a:p>
          <a:p>
            <a:r>
              <a:rPr lang="en-US" altLang="zh-CN" dirty="0"/>
              <a:t>    double r;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CCircle</a:t>
            </a:r>
            <a:r>
              <a:rPr lang="en-US" altLang="zh-CN" dirty="0"/>
              <a:t>(double x=0,double y=0,double r=0):</a:t>
            </a:r>
            <a:r>
              <a:rPr lang="en-US" altLang="zh-CN" dirty="0" err="1"/>
              <a:t>CPoint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),r(r){}</a:t>
            </a:r>
            <a:endParaRPr lang="en-US" altLang="zh-CN" dirty="0"/>
          </a:p>
          <a:p>
            <a:r>
              <a:rPr lang="en-US" altLang="zh-CN" dirty="0"/>
              <a:t>    double </a:t>
            </a:r>
            <a:r>
              <a:rPr lang="en-US" altLang="zh-CN" dirty="0" err="1"/>
              <a:t>getarea</a:t>
            </a:r>
            <a:r>
              <a:rPr lang="en-US" altLang="zh-CN" dirty="0"/>
              <a:t>(){return 3.14*r*r;}</a:t>
            </a:r>
            <a:endParaRPr lang="en-US" altLang="zh-CN" dirty="0"/>
          </a:p>
          <a:p>
            <a:r>
              <a:rPr lang="en-US" altLang="zh-CN" dirty="0"/>
              <a:t>    void print(){</a:t>
            </a:r>
            <a:r>
              <a:rPr lang="en-US" altLang="zh-CN" dirty="0" err="1"/>
              <a:t>CPoint</a:t>
            </a:r>
            <a:r>
              <a:rPr lang="en-US" altLang="zh-CN" dirty="0"/>
              <a:t>::print();</a:t>
            </a:r>
            <a:r>
              <a:rPr lang="en-US" altLang="zh-CN" dirty="0" err="1"/>
              <a:t>cout</a:t>
            </a:r>
            <a:r>
              <a:rPr lang="en-US" altLang="zh-CN" dirty="0"/>
              <a:t>&lt;&lt;",r="&lt;&lt;r;}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CCylinder:public</a:t>
            </a:r>
            <a:r>
              <a:rPr lang="en-US" altLang="zh-CN" dirty="0"/>
              <a:t> </a:t>
            </a:r>
            <a:r>
              <a:rPr lang="en-US" altLang="zh-CN" dirty="0" err="1"/>
              <a:t>CCircle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double h;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CCylinder</a:t>
            </a:r>
            <a:r>
              <a:rPr lang="en-US" altLang="zh-CN" dirty="0"/>
              <a:t>(double x=0,double y=0,double r=0,double h=0):</a:t>
            </a:r>
            <a:r>
              <a:rPr lang="en-US" altLang="zh-CN" dirty="0" err="1"/>
              <a:t>CCircle</a:t>
            </a:r>
            <a:r>
              <a:rPr lang="en-US" altLang="zh-CN" dirty="0"/>
              <a:t>(</a:t>
            </a:r>
            <a:r>
              <a:rPr lang="en-US" altLang="zh-CN" dirty="0" err="1"/>
              <a:t>x,y,r</a:t>
            </a:r>
            <a:r>
              <a:rPr lang="en-US" altLang="zh-CN" dirty="0"/>
              <a:t>),h(h){}</a:t>
            </a:r>
            <a:endParaRPr lang="en-US" altLang="zh-CN" dirty="0"/>
          </a:p>
          <a:p>
            <a:r>
              <a:rPr lang="en-US" altLang="zh-CN" dirty="0"/>
              <a:t>   double </a:t>
            </a:r>
            <a:r>
              <a:rPr lang="en-US" altLang="zh-CN" dirty="0" err="1"/>
              <a:t>getvolume</a:t>
            </a:r>
            <a:r>
              <a:rPr lang="en-US" altLang="zh-CN" dirty="0"/>
              <a:t>(){return </a:t>
            </a:r>
            <a:r>
              <a:rPr lang="en-US" altLang="zh-CN" dirty="0" err="1"/>
              <a:t>getarea</a:t>
            </a:r>
            <a:r>
              <a:rPr lang="en-US" altLang="zh-CN" dirty="0"/>
              <a:t>()*h;}</a:t>
            </a:r>
            <a:endParaRPr lang="en-US" altLang="zh-CN" dirty="0"/>
          </a:p>
          <a:p>
            <a:r>
              <a:rPr lang="en-US" altLang="zh-CN" dirty="0"/>
              <a:t>   void print(){</a:t>
            </a:r>
            <a:r>
              <a:rPr lang="en-US" altLang="zh-CN" dirty="0" err="1"/>
              <a:t>CCircle</a:t>
            </a:r>
            <a:r>
              <a:rPr lang="en-US" altLang="zh-CN" dirty="0"/>
              <a:t>::print();</a:t>
            </a:r>
            <a:r>
              <a:rPr lang="en-US" altLang="zh-CN" dirty="0" err="1"/>
              <a:t>cout</a:t>
            </a:r>
            <a:r>
              <a:rPr lang="en-US" altLang="zh-CN" dirty="0"/>
              <a:t>&lt;&lt;",h="&lt;&lt;h;}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CCylinder</a:t>
            </a:r>
            <a:r>
              <a:rPr lang="en-US" altLang="zh-CN" dirty="0"/>
              <a:t> c(1,2,3,4);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CCircle</a:t>
            </a:r>
            <a:r>
              <a:rPr lang="en-US" altLang="zh-CN" dirty="0"/>
              <a:t> c1;</a:t>
            </a:r>
            <a:endParaRPr lang="en-US" altLang="zh-CN" dirty="0"/>
          </a:p>
          <a:p>
            <a:r>
              <a:rPr lang="en-US" altLang="zh-CN" dirty="0"/>
              <a:t>   c1=c;</a:t>
            </a:r>
            <a:endParaRPr lang="en-US" altLang="zh-CN" dirty="0"/>
          </a:p>
          <a:p>
            <a:r>
              <a:rPr lang="en-US" altLang="zh-CN" dirty="0"/>
              <a:t>   c1.print();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CPoint</a:t>
            </a:r>
            <a:r>
              <a:rPr lang="en-US" altLang="zh-CN" dirty="0"/>
              <a:t> c2;</a:t>
            </a:r>
            <a:endParaRPr lang="en-US" altLang="zh-CN" dirty="0"/>
          </a:p>
          <a:p>
            <a:r>
              <a:rPr lang="en-US" altLang="zh-CN" dirty="0"/>
              <a:t>   c2=c;</a:t>
            </a:r>
            <a:endParaRPr lang="en-US" altLang="zh-CN" dirty="0"/>
          </a:p>
          <a:p>
            <a:r>
              <a:rPr lang="en-US" altLang="zh-CN" dirty="0"/>
              <a:t>   c2.print();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CPoint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protected:</a:t>
            </a:r>
            <a:endParaRPr lang="en-US" altLang="zh-CN" dirty="0"/>
          </a:p>
          <a:p>
            <a:r>
              <a:rPr lang="en-US" altLang="zh-CN" dirty="0"/>
              <a:t>	double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CPoint</a:t>
            </a:r>
            <a:r>
              <a:rPr lang="en-US" altLang="zh-CN" dirty="0"/>
              <a:t>(double _</a:t>
            </a:r>
            <a:r>
              <a:rPr lang="en-US" altLang="zh-CN" dirty="0" err="1"/>
              <a:t>x,double</a:t>
            </a:r>
            <a:r>
              <a:rPr lang="en-US" altLang="zh-CN" dirty="0"/>
              <a:t> _y):x(_x),y(_y){}</a:t>
            </a:r>
            <a:endParaRPr lang="en-US" altLang="zh-CN" dirty="0"/>
          </a:p>
          <a:p>
            <a:r>
              <a:rPr lang="en-US" altLang="zh-CN" dirty="0"/>
              <a:t>	void print(){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&lt;&lt;"Point:("&lt;&lt;x&lt;&lt;","&lt;&lt;y&lt;&lt;")"&lt;&lt;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CCircle:public</a:t>
            </a:r>
            <a:r>
              <a:rPr lang="en-US" altLang="zh-CN" dirty="0"/>
              <a:t> </a:t>
            </a:r>
            <a:r>
              <a:rPr lang="en-US" altLang="zh-CN" dirty="0" err="1"/>
              <a:t>CPoint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protected:</a:t>
            </a:r>
            <a:endParaRPr lang="en-US" altLang="zh-CN" dirty="0"/>
          </a:p>
          <a:p>
            <a:r>
              <a:rPr lang="en-US" altLang="zh-CN" dirty="0"/>
              <a:t>	double r;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CCircle</a:t>
            </a:r>
            <a:r>
              <a:rPr lang="en-US" altLang="zh-CN" dirty="0"/>
              <a:t>(double _</a:t>
            </a:r>
            <a:r>
              <a:rPr lang="en-US" altLang="zh-CN" dirty="0" err="1"/>
              <a:t>x,double</a:t>
            </a:r>
            <a:r>
              <a:rPr lang="en-US" altLang="zh-CN" dirty="0"/>
              <a:t> _</a:t>
            </a:r>
            <a:r>
              <a:rPr lang="en-US" altLang="zh-CN" dirty="0" err="1"/>
              <a:t>y,double</a:t>
            </a:r>
            <a:r>
              <a:rPr lang="en-US" altLang="zh-CN" dirty="0"/>
              <a:t> _r):</a:t>
            </a:r>
            <a:r>
              <a:rPr lang="en-US" altLang="zh-CN" dirty="0" err="1"/>
              <a:t>CPoint</a:t>
            </a:r>
            <a:r>
              <a:rPr lang="en-US" altLang="zh-CN" dirty="0"/>
              <a:t>(_</a:t>
            </a:r>
            <a:r>
              <a:rPr lang="en-US" altLang="zh-CN" dirty="0" err="1"/>
              <a:t>x,_y</a:t>
            </a:r>
            <a:r>
              <a:rPr lang="en-US" altLang="zh-CN" dirty="0"/>
              <a:t>),r(_r){}</a:t>
            </a:r>
            <a:endParaRPr lang="en-US" altLang="zh-CN" dirty="0"/>
          </a:p>
          <a:p>
            <a:r>
              <a:rPr lang="en-US" altLang="zh-CN" dirty="0"/>
              <a:t>	double </a:t>
            </a:r>
            <a:r>
              <a:rPr lang="en-US" altLang="zh-CN" dirty="0" err="1"/>
              <a:t>getArea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		return 3.14*r*r;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void print(){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&lt;&lt;"Circle:("&lt;&lt;x&lt;&lt;","&lt;&lt;y&lt;&lt;"),"&lt;&lt;r&lt;&lt;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void </a:t>
            </a:r>
            <a:r>
              <a:rPr lang="en-US" altLang="zh-CN" dirty="0" err="1"/>
              <a:t>printCircle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&lt;&lt;"Circle"&lt;&lt;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CCylinder:public</a:t>
            </a:r>
            <a:r>
              <a:rPr lang="en-US" altLang="zh-CN" dirty="0"/>
              <a:t> </a:t>
            </a:r>
            <a:r>
              <a:rPr lang="en-US" altLang="zh-CN" dirty="0" err="1"/>
              <a:t>CCircle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double h;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CCylinder</a:t>
            </a:r>
            <a:r>
              <a:rPr lang="en-US" altLang="zh-CN" dirty="0"/>
              <a:t>(double _</a:t>
            </a:r>
            <a:r>
              <a:rPr lang="en-US" altLang="zh-CN" dirty="0" err="1"/>
              <a:t>x,double</a:t>
            </a:r>
            <a:r>
              <a:rPr lang="en-US" altLang="zh-CN" dirty="0"/>
              <a:t> _</a:t>
            </a:r>
            <a:r>
              <a:rPr lang="en-US" altLang="zh-CN" dirty="0" err="1"/>
              <a:t>y,double</a:t>
            </a:r>
            <a:r>
              <a:rPr lang="en-US" altLang="zh-CN" dirty="0"/>
              <a:t> _</a:t>
            </a:r>
            <a:r>
              <a:rPr lang="en-US" altLang="zh-CN" dirty="0" err="1"/>
              <a:t>r,double</a:t>
            </a:r>
            <a:r>
              <a:rPr lang="en-US" altLang="zh-CN" dirty="0"/>
              <a:t> _h):</a:t>
            </a:r>
            <a:r>
              <a:rPr lang="en-US" altLang="zh-CN" dirty="0" err="1"/>
              <a:t>CCircle</a:t>
            </a:r>
            <a:r>
              <a:rPr lang="en-US" altLang="zh-CN" dirty="0"/>
              <a:t>(_</a:t>
            </a:r>
            <a:r>
              <a:rPr lang="en-US" altLang="zh-CN" dirty="0" err="1"/>
              <a:t>x,_y,_r</a:t>
            </a:r>
            <a:r>
              <a:rPr lang="en-US" altLang="zh-CN" dirty="0"/>
              <a:t>),h(_h){}</a:t>
            </a:r>
            <a:endParaRPr lang="en-US" altLang="zh-CN" dirty="0"/>
          </a:p>
          <a:p>
            <a:r>
              <a:rPr lang="en-US" altLang="zh-CN" dirty="0"/>
              <a:t>	double </a:t>
            </a:r>
            <a:r>
              <a:rPr lang="en-US" altLang="zh-CN" dirty="0" err="1"/>
              <a:t>getVol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		return </a:t>
            </a:r>
            <a:r>
              <a:rPr lang="en-US" altLang="zh-CN" dirty="0" err="1"/>
              <a:t>getArea</a:t>
            </a:r>
            <a:r>
              <a:rPr lang="en-US" altLang="zh-CN" dirty="0"/>
              <a:t>()*h;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void print(){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&lt;&lt;"Cylinder:("&lt;&lt;x&lt;&lt;","&lt;&lt;y&lt;&lt;"),"&lt;&lt;r&lt;&lt;","&lt;&lt;h&lt;&lt;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double </a:t>
            </a:r>
            <a:r>
              <a:rPr lang="en-US" altLang="zh-CN" dirty="0" err="1"/>
              <a:t>x,y,r,h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&gt;&gt;x&gt;&gt;y&gt;&gt;r&gt;&gt;h;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CPoint</a:t>
            </a:r>
            <a:r>
              <a:rPr lang="en-US" altLang="zh-CN" dirty="0"/>
              <a:t>  point(</a:t>
            </a:r>
            <a:r>
              <a:rPr lang="en-US" altLang="zh-CN" dirty="0" err="1"/>
              <a:t>x,y</a:t>
            </a:r>
            <a:r>
              <a:rPr lang="en-US" altLang="zh-CN" dirty="0"/>
              <a:t>), *</a:t>
            </a:r>
            <a:r>
              <a:rPr lang="en-US" altLang="zh-CN" dirty="0" err="1"/>
              <a:t>p_point</a:t>
            </a:r>
            <a:r>
              <a:rPr lang="en-US" altLang="zh-CN" dirty="0"/>
              <a:t> = &amp;point;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CCircle</a:t>
            </a:r>
            <a:r>
              <a:rPr lang="en-US" altLang="zh-CN" dirty="0"/>
              <a:t>  circle(</a:t>
            </a:r>
            <a:r>
              <a:rPr lang="en-US" altLang="zh-CN" dirty="0" err="1"/>
              <a:t>x,y,r</a:t>
            </a:r>
            <a:r>
              <a:rPr lang="en-US" altLang="zh-CN" dirty="0"/>
              <a:t>), *</a:t>
            </a:r>
            <a:r>
              <a:rPr lang="en-US" altLang="zh-CN" dirty="0" err="1"/>
              <a:t>p_circle</a:t>
            </a:r>
            <a:r>
              <a:rPr lang="en-US" altLang="zh-CN" dirty="0"/>
              <a:t> = &amp;circle;</a:t>
            </a:r>
            <a:endParaRPr lang="en-US" altLang="zh-CN" dirty="0"/>
          </a:p>
          <a:p>
            <a:r>
              <a:rPr lang="en-US" altLang="zh-CN" dirty="0"/>
              <a:t>    ((</a:t>
            </a:r>
            <a:r>
              <a:rPr lang="en-US" altLang="zh-CN" dirty="0" err="1"/>
              <a:t>CCircle</a:t>
            </a:r>
            <a:r>
              <a:rPr lang="en-US" altLang="zh-CN" dirty="0"/>
              <a:t>*)</a:t>
            </a:r>
            <a:r>
              <a:rPr lang="en-US" altLang="zh-CN" dirty="0" err="1"/>
              <a:t>p_point</a:t>
            </a:r>
            <a:r>
              <a:rPr lang="en-US" altLang="zh-CN" dirty="0"/>
              <a:t>)-&gt;</a:t>
            </a:r>
            <a:r>
              <a:rPr lang="en-US" altLang="zh-CN" dirty="0" err="1"/>
              <a:t>printCircle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((</a:t>
            </a:r>
            <a:r>
              <a:rPr lang="en-US" altLang="zh-CN" dirty="0" err="1"/>
              <a:t>CCircle</a:t>
            </a:r>
            <a:r>
              <a:rPr lang="en-US" altLang="zh-CN" dirty="0"/>
              <a:t>*)</a:t>
            </a:r>
            <a:r>
              <a:rPr lang="en-US" altLang="zh-CN" dirty="0" err="1"/>
              <a:t>p_point</a:t>
            </a:r>
            <a:r>
              <a:rPr lang="en-US" altLang="zh-CN" dirty="0"/>
              <a:t>)-&gt;print();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p_point</a:t>
            </a:r>
            <a:r>
              <a:rPr lang="en-US" altLang="zh-CN" dirty="0"/>
              <a:t>=</a:t>
            </a:r>
            <a:r>
              <a:rPr lang="en-US" altLang="zh-CN" dirty="0" err="1"/>
              <a:t>p_circle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p_point</a:t>
            </a:r>
            <a:r>
              <a:rPr lang="en-US" altLang="zh-CN" dirty="0"/>
              <a:t>-&gt;print();</a:t>
            </a:r>
            <a:endParaRPr lang="en-US" altLang="zh-CN" dirty="0"/>
          </a:p>
          <a:p>
            <a:r>
              <a:rPr lang="en-US" altLang="zh-CN" dirty="0"/>
              <a:t>    return 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fr-FR" altLang="zh-CN" dirty="0"/>
              <a:t>1 2 3 4</a:t>
            </a:r>
            <a:endParaRPr lang="fr-FR" altLang="zh-CN" dirty="0"/>
          </a:p>
          <a:p>
            <a:r>
              <a:rPr lang="fr-FR" altLang="zh-CN" dirty="0"/>
              <a:t>Circle</a:t>
            </a:r>
            <a:endParaRPr lang="fr-FR" altLang="zh-CN" dirty="0"/>
          </a:p>
          <a:p>
            <a:r>
              <a:rPr lang="fr-FR" altLang="zh-CN" dirty="0"/>
              <a:t>Circle:(1,2),4    </a:t>
            </a:r>
            <a:endParaRPr lang="fr-FR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注意这个</a:t>
            </a:r>
            <a:r>
              <a:rPr lang="en-US" altLang="zh-CN" dirty="0"/>
              <a:t>4</a:t>
            </a:r>
            <a:r>
              <a:rPr lang="zh-CN" altLang="en-US" dirty="0"/>
              <a:t>，派生类比基类多了一个数据，当把基类指针强制转换成派生类指针时，这个多出的数据值是不确定的，大部分时候是输入数据的最后一个值</a:t>
            </a:r>
            <a:endParaRPr lang="fr-FR" altLang="zh-CN" dirty="0"/>
          </a:p>
          <a:p>
            <a:r>
              <a:rPr lang="fr-FR" altLang="zh-CN" dirty="0"/>
              <a:t>Point:(1,2)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  <a:endParaRPr lang="zh-CN" altLang="en-US" noProof="0" dirty="0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  <a:endParaRPr lang="zh-CN" altLang="en-US" noProof="0"/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按一下以編輯母片</a:t>
            </a:r>
            <a:endParaRPr lang="zh-CN" altLang="en-US"/>
          </a:p>
          <a:p>
            <a:pPr lvl="1"/>
            <a:r>
              <a:rPr lang="zh-CN" altLang="en-US"/>
              <a:t>第二層</a:t>
            </a:r>
            <a:endParaRPr lang="zh-CN" altLang="en-US"/>
          </a:p>
          <a:p>
            <a:pPr lvl="2"/>
            <a:r>
              <a:rPr lang="zh-CN" altLang="en-US"/>
              <a:t>第三層</a:t>
            </a:r>
            <a:endParaRPr lang="zh-CN" altLang="en-US"/>
          </a:p>
          <a:p>
            <a:pPr lvl="3"/>
            <a:r>
              <a:rPr lang="zh-CN" altLang="en-US"/>
              <a:t>第四層</a:t>
            </a:r>
            <a:endParaRPr lang="zh-CN" altLang="en-US"/>
          </a:p>
          <a:p>
            <a:pPr lvl="4"/>
            <a:r>
              <a:rPr lang="zh-CN" altLang="en-US"/>
              <a:t>第五層</a:t>
            </a:r>
            <a:endParaRPr lang="zh-CN" altLang="en-US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customXml" Target="../ink/ink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继承和多态</a:t>
            </a:r>
            <a:endParaRPr lang="zh-CN" altLang="en-US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/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/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1069400"/>
            <a:ext cx="7454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的封装形式为用户提供了一种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自定义数据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80000" y="186505"/>
            <a:ext cx="7572867" cy="71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计算机应用中的实际问题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2085400"/>
            <a:ext cx="7454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随着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用户需求的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原来的数据类型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可能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无法满足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用户的新要求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228400"/>
            <a:ext cx="7454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按照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传统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程序设计方法，就要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改写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甚至重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写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这些前面定义的数据类型。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4392000"/>
            <a:ext cx="7454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改写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了数据类型，用户原来的程序就很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无法使用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1190400"/>
            <a:ext cx="74544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面向对象程序设计提供“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”这种机制，可以方便地把这些原有程序进行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改造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扩充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，达到用户的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新要求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2808000"/>
            <a:ext cx="74544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用户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不必直接修改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更不必重写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原有的程序，而是利用系统所提供的“继承”定义，使用原来定义的数据类型，方便地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定义出新的数据类型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4932000"/>
            <a:ext cx="7454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这样，不仅能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原来的程序，而且还能不断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扩展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新的程序，适应用户需求的变化。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105400" y="161105"/>
            <a:ext cx="7572867" cy="71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解决方案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620000"/>
            <a:ext cx="7400679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在定义一个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新的类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时，如果该类与某个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已有的 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相似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指的是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拥有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的全部特点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，那么就可以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把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作为一个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（也称为父类），而把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作为基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（也称子类）。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008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继承的基本概念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313595" y="4351770"/>
            <a:ext cx="71954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又可以作为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另一个类的基类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即继承具有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层次性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3816000"/>
            <a:ext cx="7400679" cy="26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派生类可以定义一个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和基类成员同名的成员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 这叫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覆盖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在派生类中访问这类成员时，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的情况是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中定义的成员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要在派生类中访问由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定义的同名成员时，要使用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作用域符号：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::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16000" y="1944000"/>
            <a:ext cx="740067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是通过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对基类进行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修改和扩充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得到的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在派生类中，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可以扩充新的成员变量和成员函数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派生类一经定义后，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可以独立使用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，不依赖于基类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Group 79"/>
          <p:cNvGrpSpPr/>
          <p:nvPr/>
        </p:nvGrpSpPr>
        <p:grpSpPr bwMode="auto">
          <a:xfrm>
            <a:off x="1152000" y="1117600"/>
            <a:ext cx="5375275" cy="695325"/>
            <a:chOff x="624" y="670"/>
            <a:chExt cx="3386" cy="547"/>
          </a:xfrm>
        </p:grpSpPr>
        <p:sp>
          <p:nvSpPr>
            <p:cNvPr id="9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＋＋继承形式主要有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单重继承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多重继承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两种。如下图所示：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72000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en-US" altLang="zh-CN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C++</a:t>
            </a:r>
            <a:r>
              <a:rPr lang="zh-CN" altLang="en-US" sz="3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的继承形式 </a:t>
            </a:r>
            <a:endParaRPr sz="36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6" name="图片 3" descr="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4088" y="2606675"/>
            <a:ext cx="8027987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6200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单继承派生类的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定义格式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40466" y="6396335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413438" y="2268000"/>
            <a:ext cx="6473262" cy="2235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class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继承方式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{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新增加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的数据成员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&lt;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新增加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的成员函数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};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894550" y="4842063"/>
            <a:ext cx="73549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继承方式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，也称为派生类型，包括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public(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公用的)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protected(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受保护的)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private(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私有的)：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默认类型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1080000" y="1008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派生类的定义方法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1080000" y="0"/>
            <a:ext cx="883232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二、单继承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派生类定义举例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假设有一个基类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Rect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长方形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，在此基础上通过单继承建立一个派生类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Cylinder(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柱体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):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6400" y="2320700"/>
            <a:ext cx="3231600" cy="30469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double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double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public: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double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getarea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void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449500" y="2295585"/>
            <a:ext cx="4288100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Cylinder: public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private: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zh-CN" sz="2400" dirty="0"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cs typeface="Times New Roman" panose="02020603050405020304" pitchFamily="18" charset="0"/>
              </a:rPr>
              <a:t>新增加的数据成员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public: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getVol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cs typeface="Times New Roman" panose="02020603050405020304" pitchFamily="18" charset="0"/>
              </a:rPr>
              <a:t>新增加的成员函数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400" dirty="0"/>
              <a:t>             //</a:t>
            </a:r>
            <a:r>
              <a:rPr lang="zh-CN" altLang="en-US" sz="2400" dirty="0"/>
              <a:t>重写父类的方法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54100" y="1765800"/>
            <a:ext cx="75073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派生类中的成员分为两大部分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: 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一部分是从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来的部分。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另一部分是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新增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加的部分。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每一部分均分别包括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154100" y="1135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派生类的构成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005013" y="1732904"/>
            <a:ext cx="2089150" cy="31686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33575" y="1877367"/>
            <a:ext cx="2308226" cy="27066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60638" y="1909117"/>
            <a:ext cx="1091966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Rect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类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933574" y="2382192"/>
            <a:ext cx="2320926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005013" y="2453629"/>
            <a:ext cx="215155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length; 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05013" y="2885429"/>
            <a:ext cx="200728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width;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1933574" y="3377554"/>
            <a:ext cx="23209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860550" y="3461692"/>
            <a:ext cx="249542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getArea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509838" y="1302692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基类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986463" y="1837679"/>
            <a:ext cx="2420937" cy="44862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491288" y="1910704"/>
            <a:ext cx="165622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Cylinder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类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986463" y="2342504"/>
            <a:ext cx="2395537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57900" y="2363142"/>
            <a:ext cx="215155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length; 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83300" y="2769542"/>
            <a:ext cx="200728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width;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961063" y="3248966"/>
            <a:ext cx="24590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915025" y="3347392"/>
            <a:ext cx="249542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getArea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62725" y="1263004"/>
            <a:ext cx="1112805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派生类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986463" y="3928416"/>
            <a:ext cx="2408237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072188" y="4596754"/>
            <a:ext cx="215155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height; 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986463" y="4503092"/>
            <a:ext cx="24082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049963" y="5185717"/>
            <a:ext cx="2362122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getVol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(); 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" name="AutoShape 29"/>
          <p:cNvSpPr/>
          <p:nvPr/>
        </p:nvSpPr>
        <p:spPr bwMode="auto">
          <a:xfrm>
            <a:off x="1717675" y="2382192"/>
            <a:ext cx="142875" cy="1008062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52488" y="2382192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成员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95350" y="3390254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成员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函数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AutoShape 32"/>
          <p:cNvSpPr/>
          <p:nvPr/>
        </p:nvSpPr>
        <p:spPr bwMode="auto">
          <a:xfrm>
            <a:off x="4297362" y="2420292"/>
            <a:ext cx="223837" cy="2100262"/>
          </a:xfrm>
          <a:prstGeom prst="rightBrace">
            <a:avLst>
              <a:gd name="adj1" fmla="val 6390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3"/>
          <p:cNvSpPr/>
          <p:nvPr/>
        </p:nvSpPr>
        <p:spPr bwMode="auto">
          <a:xfrm>
            <a:off x="5694363" y="2331392"/>
            <a:ext cx="96837" cy="2189162"/>
          </a:xfrm>
          <a:prstGeom prst="leftBrace">
            <a:avLst>
              <a:gd name="adj1" fmla="val 9139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4457700" y="3402954"/>
            <a:ext cx="1190625" cy="6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833938" y="2559992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继承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AutoShape 36"/>
          <p:cNvSpPr/>
          <p:nvPr/>
        </p:nvSpPr>
        <p:spPr bwMode="auto">
          <a:xfrm>
            <a:off x="5732463" y="4609453"/>
            <a:ext cx="134937" cy="1673225"/>
          </a:xfrm>
          <a:prstGeom prst="leftBrace">
            <a:avLst>
              <a:gd name="adj1" fmla="val 1079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795838" y="5003154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新增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986463" y="5088878"/>
            <a:ext cx="24082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1958975" y="3987154"/>
            <a:ext cx="22701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2051050" y="4071292"/>
            <a:ext cx="180049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void print();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5935663" y="5663554"/>
            <a:ext cx="2446337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6178550" y="5760392"/>
            <a:ext cx="180049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void print();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91250" y="3995092"/>
            <a:ext cx="180049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void print();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6" name="AutoShape 29"/>
          <p:cNvSpPr/>
          <p:nvPr/>
        </p:nvSpPr>
        <p:spPr bwMode="auto">
          <a:xfrm>
            <a:off x="1704975" y="3563292"/>
            <a:ext cx="142875" cy="1008062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文本框 13"/>
          <p:cNvSpPr txBox="1"/>
          <p:nvPr/>
        </p:nvSpPr>
        <p:spPr>
          <a:xfrm>
            <a:off x="4180182" y="3445768"/>
            <a:ext cx="1649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private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protected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构造一个派生类所做的工作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从基类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接收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派生类把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基类全部的成员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不包括构造函数和析构函数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接收过来，也就是说是没有选择的，不能选择接收其中一部分成员，而舍弃另一部分成员。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4428000"/>
            <a:ext cx="75073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调整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从基类接收的成员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接收基类成员是程序人员不能选择的，但是程序人员可以对这些成员作某些调整。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631095" y="2916000"/>
            <a:ext cx="6598505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要求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我们根据派生类的需要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慎重选择基类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使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冗余量最小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。事实上，有些类是专门作为基类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而设计的，在设计时充分考虑到派生类的要求。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3679862" y="26400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746537" y="331628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679862" y="39243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408399" y="1963738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3341724" y="4330700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283112" y="1760538"/>
            <a:ext cx="3420000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740312" y="1747986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一、继承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4283112" y="2425700"/>
            <a:ext cx="3420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AutoShape 49"/>
          <p:cNvSpPr>
            <a:spLocks noChangeArrowheads="1"/>
          </p:cNvSpPr>
          <p:nvPr/>
        </p:nvSpPr>
        <p:spPr bwMode="gray">
          <a:xfrm>
            <a:off x="4279937" y="3084513"/>
            <a:ext cx="3420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203737" y="1865313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4214849" y="25431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4214849" y="321468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4283112" y="3733800"/>
            <a:ext cx="3420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4203737" y="385762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4283112" y="4435475"/>
            <a:ext cx="3420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214849" y="455295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1576424" y="20939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458" y="2160"/>
              <a:ext cx="1060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740312" y="2386161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二、单继承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740312" y="3089424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三、多重继承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740312" y="3751411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四、虚拟继承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740312" y="4421336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五、虚函数与多态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2279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声明派生类时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增加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的成员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这部分内容是很重要的，它体现了派生类对基类功能的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扩展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554895" y="2555506"/>
            <a:ext cx="6433405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此外，在声明派生类时，一般还应当自己定义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派生类的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构造函数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析构函数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，因为构造函数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和析构函数是不能从基类继承的。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7108741" y="67779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5073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既然派生类中包含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派生类自己增加的成员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，就产生了这两部分成员的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关系和访问属性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的问题。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384000"/>
            <a:ext cx="7507300" cy="14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在建立派生类的时候，并不是简单地把基类的私有成员直接作为派生类的私有成员，把基类的公有成员直接作为派生类的公有成员。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5112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对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派生类自己增加的成员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按不同的原则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处理的。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1116000" y="1080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派生类成员的访问属性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80000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类定义中的“访问控制”的含义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03800"/>
            <a:ext cx="75962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（私有）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私有数据成员与私有成员函数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只能在类中的成员函数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内访问。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2412000"/>
            <a:ext cx="75073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公有）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公有数据成员及公有成员函数用于描述一个类与外部世界的界面，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其它类的函数成员（其它程序）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也可访问这些公有成员。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4284000"/>
            <a:ext cx="7507300" cy="307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protected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（保护）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派生类的成员函数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而言，它是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而对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类外函数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即全局函数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及非派生类的成员函数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而言，它是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即：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protected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成员可以由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本类及其派生类的成员函数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访问，其它类则不能访问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80000" y="65088"/>
            <a:ext cx="7958137" cy="101123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继承的访问控制规则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96200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含义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从基类中继承过来的成员的访问控制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－派生类按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指定的访问控制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（继承访问控制）从基类中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具有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不同访问控制的成员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，这些成员在派生类中，其访问控制将发生变化。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478800"/>
            <a:ext cx="75073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它们由以下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两个因素共同决定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基类中该成员的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访问控制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派生类定义中的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继承访问控制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80000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756519" y="1481137"/>
          <a:ext cx="1440160" cy="3429986"/>
        </p:xfrm>
        <a:graphic>
          <a:graphicData uri="http://schemas.openxmlformats.org/drawingml/2006/table">
            <a:tbl>
              <a:tblPr firstRow="1" bandRow="1"/>
              <a:tblGrid>
                <a:gridCol w="1440160"/>
              </a:tblGrid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私有数据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保护数据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公有数据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私有方法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公有方法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843963" y="1482415"/>
          <a:ext cx="1584176" cy="4735552"/>
        </p:xfrm>
        <a:graphic>
          <a:graphicData uri="http://schemas.openxmlformats.org/drawingml/2006/table">
            <a:tbl>
              <a:tblPr firstRow="1" bandRow="1"/>
              <a:tblGrid>
                <a:gridCol w="1584176"/>
              </a:tblGrid>
              <a:tr h="48260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派生类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不可访问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？？数据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？？数据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不可访问方法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？？方法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？？方法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新增数据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新增方法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>
            <a:off x="3268687" y="2000969"/>
            <a:ext cx="65066" cy="2808312"/>
          </a:xfrm>
          <a:prstGeom prst="righ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 w="0">
                <a:solidFill>
                  <a:sysClr val="windowText" lastClr="000000"/>
                </a:solidFill>
              </a:ln>
              <a:solidFill>
                <a:srgbClr val="2DA2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555931" y="1986471"/>
            <a:ext cx="150958" cy="3038834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556719" y="3135844"/>
            <a:ext cx="187220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5" name="文本框 12"/>
          <p:cNvSpPr txBox="1"/>
          <p:nvPr/>
        </p:nvSpPr>
        <p:spPr>
          <a:xfrm>
            <a:off x="3700735" y="264904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派生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13"/>
          <p:cNvSpPr txBox="1"/>
          <p:nvPr/>
        </p:nvSpPr>
        <p:spPr>
          <a:xfrm>
            <a:off x="3635669" y="3225105"/>
            <a:ext cx="186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private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protected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公有继承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在定义一个派生类时将基类的继承方式指定为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的，称为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公有继承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03300" y="3351900"/>
            <a:ext cx="75073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采用公有继承方式时，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基类中的公有成员和保护成员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的访问权限在在派生类中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保持不变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基类的私有成员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无论在派生类中，还是在类外都是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不可访问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730938" y="2235200"/>
            <a:ext cx="4149162" cy="723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class  B: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250095" y="5540006"/>
            <a:ext cx="6674705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注意“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私有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”和“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不可访问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”之区别：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私有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(private 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：私有成员可以由类本身访问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不可访问：即使是类本身也不能访问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9" grpId="0" animBg="1"/>
      <p:bldP spid="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03300" y="4190100"/>
            <a:ext cx="7507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派生类新增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57250" lvl="3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访问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保护成员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780332" y="1371600"/>
          <a:ext cx="1440160" cy="1959992"/>
        </p:xfrm>
        <a:graphic>
          <a:graphicData uri="http://schemas.openxmlformats.org/drawingml/2006/table">
            <a:tbl>
              <a:tblPr firstRow="1" bandRow="1"/>
              <a:tblGrid>
                <a:gridCol w="1440160"/>
              </a:tblGrid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私有成员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保护成员</a:t>
                      </a:r>
                      <a:endParaRPr lang="zh-CN" altLang="en-US" sz="2400" b="1" dirty="0"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公有成员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867776" y="1372878"/>
          <a:ext cx="1584176" cy="2442598"/>
        </p:xfrm>
        <a:graphic>
          <a:graphicData uri="http://schemas.openxmlformats.org/drawingml/2006/table">
            <a:tbl>
              <a:tblPr firstRow="1" bandRow="1"/>
              <a:tblGrid>
                <a:gridCol w="1584176"/>
              </a:tblGrid>
              <a:tr h="48260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派生类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C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不可访问</a:t>
                      </a:r>
                      <a:endParaRPr lang="zh-CN" altLang="en-US" sz="2400" b="1" dirty="0">
                        <a:solidFill>
                          <a:srgbClr val="C0C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保护成员</a:t>
                      </a:r>
                      <a:endParaRPr lang="zh-CN" altLang="en-US" sz="2400" b="1" dirty="0"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公有成员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新增成员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>
            <a:off x="3292500" y="1891432"/>
            <a:ext cx="72008" cy="1440160"/>
          </a:xfrm>
          <a:prstGeom prst="righ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 w="0">
                <a:solidFill>
                  <a:sysClr val="windowText" lastClr="000000"/>
                </a:solidFill>
              </a:ln>
              <a:solidFill>
                <a:srgbClr val="2DA2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747714" y="1876934"/>
            <a:ext cx="55320" cy="144016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580532" y="2594259"/>
            <a:ext cx="187220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5" name="文本框 12"/>
          <p:cNvSpPr txBox="1"/>
          <p:nvPr/>
        </p:nvSpPr>
        <p:spPr>
          <a:xfrm>
            <a:off x="3724548" y="210745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派生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Rectangle 77"/>
          <p:cNvSpPr>
            <a:spLocks noChangeArrowheads="1"/>
          </p:cNvSpPr>
          <p:nvPr/>
        </p:nvSpPr>
        <p:spPr bwMode="auto">
          <a:xfrm>
            <a:off x="1128700" y="5403231"/>
            <a:ext cx="7507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57250" lvl="3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访问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新增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7875" y="379155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ea typeface="宋体" panose="02010600030101010101" pitchFamily="2" charset="-122"/>
              </a:rPr>
              <a:t>实例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15000" y="1292000"/>
            <a:ext cx="30538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A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private: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a1;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a2;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a3;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4690800" y="1320800"/>
            <a:ext cx="323400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B: public A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a1;  //</a:t>
            </a:r>
            <a:r>
              <a:rPr lang="zh-CN" altLang="en-US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不可访问</a:t>
            </a:r>
            <a:endParaRPr lang="zh-CN" altLang="en-US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a2;</a:t>
            </a:r>
            <a:endParaRPr lang="en-US" altLang="zh-CN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a3;</a:t>
            </a:r>
            <a:endParaRPr lang="en-US" altLang="zh-CN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 test()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a1 = 1;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 = 2; //O.K.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a3 = 3; //O.K. 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87875" y="3627009"/>
            <a:ext cx="31496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main(){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b.a1 = 1;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b.a2 = 2;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b.a3 = 3;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//O.K.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保护继承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在定义一个派生类时将基类的继承方式指定为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protected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的，称为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保护继承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03300" y="3491600"/>
            <a:ext cx="75073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在保护继承中，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基类的私有成员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与公有继承时相同，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不可访问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基类的公用成员和保护成员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在派生类中都成了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保护成员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730938" y="2235200"/>
            <a:ext cx="4149162" cy="723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class B: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protected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A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03300" y="4190100"/>
            <a:ext cx="7507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派生类新增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57250" lvl="3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访问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保护成员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780332" y="1371600"/>
          <a:ext cx="1440160" cy="1959992"/>
        </p:xfrm>
        <a:graphic>
          <a:graphicData uri="http://schemas.openxmlformats.org/drawingml/2006/table">
            <a:tbl>
              <a:tblPr firstRow="1" bandRow="1"/>
              <a:tblGrid>
                <a:gridCol w="1440160"/>
              </a:tblGrid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私有成员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保护成员</a:t>
                      </a:r>
                      <a:endParaRPr lang="zh-CN" altLang="en-US" sz="2400" b="1" dirty="0"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公有成员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867776" y="1372878"/>
          <a:ext cx="1584176" cy="2442598"/>
        </p:xfrm>
        <a:graphic>
          <a:graphicData uri="http://schemas.openxmlformats.org/drawingml/2006/table">
            <a:tbl>
              <a:tblPr firstRow="1" bandRow="1"/>
              <a:tblGrid>
                <a:gridCol w="1584176"/>
              </a:tblGrid>
              <a:tr h="48260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派生类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C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不可访问</a:t>
                      </a:r>
                      <a:endParaRPr lang="zh-CN" altLang="en-US" sz="2400" b="1" dirty="0">
                        <a:solidFill>
                          <a:srgbClr val="C0C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保护成员</a:t>
                      </a:r>
                      <a:endParaRPr lang="zh-CN" altLang="en-US" sz="2400" b="1" dirty="0"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保护成员</a:t>
                      </a:r>
                      <a:endParaRPr lang="zh-CN" altLang="en-US" sz="2400" b="1" dirty="0"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新增成员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>
            <a:off x="3292500" y="1891432"/>
            <a:ext cx="72008" cy="1440160"/>
          </a:xfrm>
          <a:prstGeom prst="righ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 w="0">
                <a:solidFill>
                  <a:sysClr val="windowText" lastClr="000000"/>
                </a:solidFill>
              </a:ln>
              <a:solidFill>
                <a:srgbClr val="2DA2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747714" y="1876934"/>
            <a:ext cx="55320" cy="144016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580532" y="2594259"/>
            <a:ext cx="187220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5" name="文本框 12"/>
          <p:cNvSpPr txBox="1"/>
          <p:nvPr/>
        </p:nvSpPr>
        <p:spPr>
          <a:xfrm>
            <a:off x="3556000" y="2107456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protected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派生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Rectangle 77"/>
          <p:cNvSpPr>
            <a:spLocks noChangeArrowheads="1"/>
          </p:cNvSpPr>
          <p:nvPr/>
        </p:nvSpPr>
        <p:spPr bwMode="auto">
          <a:xfrm>
            <a:off x="1128700" y="5403231"/>
            <a:ext cx="7507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57250" lvl="3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访问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派生类新增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78700"/>
            <a:ext cx="7496659" cy="58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面向对象程序设计有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主要特点：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512000" y="2376000"/>
            <a:ext cx="300086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封装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512000" y="3096000"/>
            <a:ext cx="300086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endParaRPr lang="zh-CN" altLang="en-US" sz="28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512000" y="3780000"/>
            <a:ext cx="300086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多态性</a:t>
            </a:r>
            <a:endParaRPr lang="zh-CN" altLang="en-US" sz="28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10800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继承的提出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080000" y="0"/>
            <a:ext cx="883232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一、继承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2155" y="269427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ea typeface="宋体" panose="02010600030101010101" pitchFamily="2" charset="-122"/>
              </a:rPr>
              <a:t>实例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15000" y="1292000"/>
            <a:ext cx="30538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A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private: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a1;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a2;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a3;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4690800" y="1320800"/>
            <a:ext cx="345031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B: protected A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a1;  //</a:t>
            </a:r>
            <a:r>
              <a:rPr lang="zh-CN" altLang="en-US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不可访问</a:t>
            </a:r>
            <a:endParaRPr lang="zh-CN" altLang="en-US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a2;</a:t>
            </a:r>
            <a:endParaRPr lang="en-US" altLang="zh-CN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a3;</a:t>
            </a:r>
            <a:endParaRPr lang="en-US" altLang="zh-CN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 test()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a1 = 1;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a2 = 2; //O.K.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a3 = 3; //O.K. 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267100" y="3555361"/>
            <a:ext cx="31496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main(){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b.a1 = 1;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b.a2 = 2;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b.a3 = 3;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私有继承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在声明一个派生类时将基类的继承方式指定为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的，称为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私有继承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03300" y="3491600"/>
            <a:ext cx="75073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私有继承中，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基类的私有成员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与公有继承时相同，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不可访问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基类的公用成员和保护成员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在派生类中则变为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730938" y="2235200"/>
            <a:ext cx="4149162" cy="723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class B: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03300" y="4190100"/>
            <a:ext cx="7507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派生类新增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57250" lvl="3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访问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保护成员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780332" y="1371600"/>
          <a:ext cx="1440160" cy="1959992"/>
        </p:xfrm>
        <a:graphic>
          <a:graphicData uri="http://schemas.openxmlformats.org/drawingml/2006/table">
            <a:tbl>
              <a:tblPr firstRow="1" bandRow="1"/>
              <a:tblGrid>
                <a:gridCol w="1440160"/>
              </a:tblGrid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私有成员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保护成员</a:t>
                      </a:r>
                      <a:endParaRPr lang="zh-CN" altLang="en-US" sz="2400" b="1" dirty="0"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公有成员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867776" y="1372878"/>
          <a:ext cx="1584176" cy="2442598"/>
        </p:xfrm>
        <a:graphic>
          <a:graphicData uri="http://schemas.openxmlformats.org/drawingml/2006/table">
            <a:tbl>
              <a:tblPr firstRow="1" bandRow="1"/>
              <a:tblGrid>
                <a:gridCol w="1584176"/>
              </a:tblGrid>
              <a:tr h="482606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派生类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C0C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不可访问</a:t>
                      </a:r>
                      <a:endParaRPr lang="zh-CN" altLang="en-US" sz="2400" b="1" dirty="0">
                        <a:solidFill>
                          <a:srgbClr val="C0C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私有成员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私有成员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99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新增成员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>
            <a:off x="3292500" y="1891432"/>
            <a:ext cx="72008" cy="1440160"/>
          </a:xfrm>
          <a:prstGeom prst="righ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 w="0">
                <a:solidFill>
                  <a:sysClr val="windowText" lastClr="000000"/>
                </a:solidFill>
              </a:ln>
              <a:solidFill>
                <a:srgbClr val="2DA2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747714" y="1876934"/>
            <a:ext cx="55320" cy="1440160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 panose="020B0602030504020204"/>
              <a:ea typeface="黑体" panose="02010609060101010101" charset="-122"/>
              <a:cs typeface="+mn-cs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580532" y="2594259"/>
            <a:ext cx="187220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5" name="文本框 12"/>
          <p:cNvSpPr txBox="1"/>
          <p:nvPr/>
        </p:nvSpPr>
        <p:spPr>
          <a:xfrm>
            <a:off x="3594100" y="2107456"/>
            <a:ext cx="164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private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派生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Rectangle 77"/>
          <p:cNvSpPr>
            <a:spLocks noChangeArrowheads="1"/>
          </p:cNvSpPr>
          <p:nvPr/>
        </p:nvSpPr>
        <p:spPr bwMode="auto">
          <a:xfrm>
            <a:off x="1128700" y="5403231"/>
            <a:ext cx="7507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57250" lvl="3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访问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派生类新增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7875" y="260283"/>
            <a:ext cx="1487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宋体" panose="02010600030101010101" pitchFamily="2" charset="-122"/>
              </a:rPr>
              <a:t> 实例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15000" y="1292000"/>
            <a:ext cx="30538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A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private: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a1;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a2;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a3;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4690800" y="1320800"/>
            <a:ext cx="323400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B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private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a1;  //</a:t>
            </a:r>
            <a:r>
              <a:rPr lang="zh-CN" altLang="en-US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不可访问</a:t>
            </a:r>
            <a:endParaRPr lang="zh-CN" altLang="en-US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a2;</a:t>
            </a:r>
            <a:endParaRPr lang="en-US" altLang="zh-CN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eaLnBrk="1" hangingPunct="1"/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private:int</a:t>
            </a:r>
            <a:r>
              <a:rPr lang="en-US" altLang="zh-CN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a3;</a:t>
            </a:r>
            <a:endParaRPr lang="en-US" altLang="zh-CN" sz="2400" dirty="0">
              <a:solidFill>
                <a:srgbClr val="C0C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 test()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a1 = 1;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a2 = 2; //O.K.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a3 = 3; //O.K. 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219200" y="3627009"/>
            <a:ext cx="31496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main(){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b.a1 = 1;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b.a2 = 2;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b.a3 = 3; //error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7108741" y="70573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584000"/>
            <a:ext cx="75073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并不继承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基类的构造函数和析构函数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，而派生类的构造函数必须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为基类的构造函数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提供实际参数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132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功能应该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包含对从基类继承过来的继承成员的初始化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4284000"/>
            <a:ext cx="75073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若一个类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没有定义构造函数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编译会自动为该类生成一个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，但函数体为空。用这样的类创建对象时，其对象的状态将是不确定的。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080000" y="1008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派生类的构造函数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18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派生类对象的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成员组成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从基类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过来的成员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新加入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的成员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2691500"/>
            <a:ext cx="75073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构造函数构成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调用基类构造函数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，对继承成员进行初始化；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按常规方法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对新加入的数据成员初始化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派生类的构造函数构成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派生类构造函数的定义格式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435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派生类构造函数一般的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定义格式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为：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248338" y="1828800"/>
            <a:ext cx="7387662" cy="3352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基类所需形参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派生类对象成员形参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非对象成员所需形参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基类名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基类的参数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派生类对象成员名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&gt;(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对象成员的参数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..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&lt;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派生类非对象成员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&gt;(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非对象成员的参数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)…</a:t>
            </a:r>
            <a:endParaRPr lang="en-US" altLang="zh-CN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函数体；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派生类成员初始化赋值语句；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派生类构造函数的执行：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先调用基类的构造函数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对继承成员进行初始化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再执行对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新加成员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初始化的部分。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54100" y="2628000"/>
            <a:ext cx="7507300" cy="27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基类构造函数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带有参数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：则必须由派生类构造函数的形式参数中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为基类构造函数提供实参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在初始化列表中对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继承来的基类成员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以及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派生类中新增成员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初始化。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在函数体中对派生类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新增成员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进行初始化。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派生类的构造函数的执行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288195" y="5436000"/>
            <a:ext cx="7017605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注意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：即使派生类本身的构造函数不带参数也必须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在冒号“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:”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之后调用基类的构造函数，但这时传递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给基类构造函数的实参通常是一些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常量表达式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03300" y="1270900"/>
            <a:ext cx="73676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若基类构造函数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不带参数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：定义派生类构造函数时，可以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不必显式的调用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基类构造函数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(C++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编译程序认为已自动调用了基类中形式参数列表为空的构造函数。无参数的构造函数可以是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编译程序自动产生的，也可以是程序员自己声明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定义的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300895" y="4549271"/>
            <a:ext cx="7157305" cy="7571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建议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：定义基类时，最好为它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定义无参的构造函数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以免继承的时候出错。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派生类构造函数的调用次序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55688" y="1110431"/>
            <a:ext cx="7703535" cy="30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派生类构造函数的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调用顺序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如下：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根据派生类定义顺序依次调用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对基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类数据成员初始化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对象数据成员类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（若有多个对象成员，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按声明的次序构造）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构造函数体内的代码 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96659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类将表示实体状态的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和作用在这些数据上的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行为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有机地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组合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在一起。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类可以实现对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内部组成细节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的信息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隐藏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对象之间的交互只能通过类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公开的接口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来进行。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672000"/>
            <a:ext cx="77613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带来的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好处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保持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内聚性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的同时，对类与类间的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合进行控制。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提高了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可重用性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可维护性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对象实现了封装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91266" y="6713835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7054"/>
            <a:ext cx="75073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析构函数也不能被继承，当派生类对象撤消，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派生类的析构函数被执行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派生类的析构函数后，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自动调用基类的析构函数。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384000"/>
            <a:ext cx="7507300" cy="320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派生类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析构函数的执行顺序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与派生类构造函数的调用顺序正好相反：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子对象数据成员类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的析构函数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（如果有子对象数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据成员的话）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的析构函数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116000" y="1080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5. </a:t>
            </a:r>
            <a:r>
              <a:rPr lang="zh-CN" altLang="en-US" dirty="0">
                <a:ea typeface="宋体" panose="02010600030101010101" pitchFamily="2" charset="-122"/>
              </a:rPr>
              <a:t>派生类的析构函数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299320" y="4686480"/>
              <a:ext cx="2652840" cy="1374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299320" y="4686480"/>
                <a:ext cx="2652840" cy="137412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3549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两个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不同类的类对象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一般是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不能互相赋值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的，但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两个具有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公有继承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关系的对象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可赋值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024000"/>
            <a:ext cx="72660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在继承层次结构中，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赋值兼容规则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是指：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公有派生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的条件下，任何使用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基类对象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的地方都可以用其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派生类的对象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替代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。反之不成立。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80000" y="1080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赋值兼容原则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556500"/>
            <a:ext cx="93869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创建对象：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5054601" y="1220788"/>
            <a:ext cx="2705100" cy="23606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72000" y="1341438"/>
            <a:ext cx="2447925" cy="503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CPoint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000" y="2132013"/>
            <a:ext cx="2447925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CCircle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72000" y="2924175"/>
            <a:ext cx="2447925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CCylinder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691200" y="1844675"/>
            <a:ext cx="0" cy="287338"/>
          </a:xfrm>
          <a:prstGeom prst="straightConnector1">
            <a:avLst/>
          </a:prstGeom>
          <a:noFill/>
          <a:ln w="38100" cap="flat" cmpd="sng" algn="ctr">
            <a:solidFill>
              <a:srgbClr val="46341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7" name="直接箭头连接符 36"/>
          <p:cNvCxnSpPr/>
          <p:nvPr/>
        </p:nvCxnSpPr>
        <p:spPr>
          <a:xfrm flipV="1">
            <a:off x="6678500" y="2649538"/>
            <a:ext cx="0" cy="287337"/>
          </a:xfrm>
          <a:prstGeom prst="straightConnector1">
            <a:avLst/>
          </a:prstGeom>
          <a:noFill/>
          <a:ln w="38100" cap="flat" cmpd="sng" algn="ctr">
            <a:solidFill>
              <a:srgbClr val="46341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1116000" y="1199634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设已有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类层次：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1224000" y="4201390"/>
            <a:ext cx="6815100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CPoint point;   CCircle circle;  C</a:t>
            </a:r>
            <a:r>
              <a:rPr lang="en-US" altLang="zh-CN" sz="2400" spc="-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C</a:t>
            </a:r>
            <a:r>
              <a:rPr lang="fr-FR" altLang="zh-CN" sz="2400" spc="-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ylinder </a:t>
            </a: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cylinder;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Rectangle 77"/>
          <p:cNvSpPr>
            <a:spLocks noChangeArrowheads="1"/>
          </p:cNvSpPr>
          <p:nvPr/>
        </p:nvSpPr>
        <p:spPr bwMode="auto">
          <a:xfrm>
            <a:off x="1116000" y="4940800"/>
            <a:ext cx="60341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以下赋值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合法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1224000" y="5458690"/>
            <a:ext cx="6827800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point=circle;    point=cylinder;    circle=cylinder;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 animBg="1"/>
      <p:bldP spid="41" grpId="0"/>
      <p:bldP spid="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解析：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54100" y="1118100"/>
            <a:ext cx="73549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理由：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后代类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包含的信息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多于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祖先类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。当后代类的对象赋值给祖先类的对象时，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后代类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所有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继承下来的数据成员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都可完全地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给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祖先类的对象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；但当祖先类的对象赋值给后代类的对象时，就会产生某些数据成员无法赋值的问题。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338995" y="4435106"/>
            <a:ext cx="5995255" cy="12557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被赋值的基类对象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只能访问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基类的公有成员</a:t>
            </a:r>
            <a:endParaRPr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不能访问派生类中新增的公有成员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基类对象与派生类对象的关系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79500" y="2083300"/>
            <a:ext cx="7507300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则：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188100" y="1142500"/>
            <a:ext cx="62922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CPoint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point;   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//point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为基类对象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circle;  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//circle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为派生类对象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150000" y="2603500"/>
            <a:ext cx="7689200" cy="3327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point = circle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     //ok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，派生类对象赋给基类对象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 = point;      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//error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，基类对象不能直接赋给派生类对象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CPoint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 = point;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//ok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，派生类对象经过显式类型转换成基类对象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 = 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)point;   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//error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，基类对象不能显式转换成派生类 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224695" y="6200406"/>
            <a:ext cx="7271605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具有私有继承和保护继承关系的对象间不可互相赋值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9" grpId="0" animBg="1"/>
      <p:bldP spid="1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42" name="文本框 9"/>
          <p:cNvSpPr txBox="1">
            <a:spLocks noChangeArrowheads="1"/>
          </p:cNvSpPr>
          <p:nvPr/>
        </p:nvSpPr>
        <p:spPr bwMode="auto">
          <a:xfrm>
            <a:off x="4170363" y="1615800"/>
            <a:ext cx="10567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10"/>
          <p:cNvSpPr txBox="1">
            <a:spLocks noChangeArrowheads="1"/>
          </p:cNvSpPr>
          <p:nvPr/>
        </p:nvSpPr>
        <p:spPr bwMode="auto">
          <a:xfrm>
            <a:off x="4187825" y="2443800"/>
            <a:ext cx="10567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11"/>
          <p:cNvSpPr txBox="1">
            <a:spLocks noChangeArrowheads="1"/>
          </p:cNvSpPr>
          <p:nvPr/>
        </p:nvSpPr>
        <p:spPr bwMode="auto">
          <a:xfrm>
            <a:off x="4183063" y="3199800"/>
            <a:ext cx="10567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4500" y="1615800"/>
            <a:ext cx="2447925" cy="503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CPoint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500" y="2407800"/>
            <a:ext cx="2447925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CCircle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4500" y="3199800"/>
            <a:ext cx="2447925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CCylinder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563700" y="2119800"/>
            <a:ext cx="0" cy="287338"/>
          </a:xfrm>
          <a:prstGeom prst="straightConnector1">
            <a:avLst/>
          </a:prstGeom>
          <a:noFill/>
          <a:ln w="38100" cap="flat" cmpd="sng" algn="ctr">
            <a:solidFill>
              <a:srgbClr val="46341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>
          <a:xfrm flipV="1">
            <a:off x="2551000" y="2947800"/>
            <a:ext cx="0" cy="287337"/>
          </a:xfrm>
          <a:prstGeom prst="straightConnector1">
            <a:avLst/>
          </a:prstGeom>
          <a:noFill/>
          <a:ln w="38100" cap="flat" cmpd="sng" algn="ctr">
            <a:solidFill>
              <a:srgbClr val="46341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1116000" y="1008000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设已有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类层次：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296000" y="5112000"/>
            <a:ext cx="4300500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point=circle;	point.print();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1296000" y="5688000"/>
            <a:ext cx="4313200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circle=cylinder;   circle.print();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1296000" y="6264000"/>
            <a:ext cx="4300500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point=cylinder;	point.print();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6000" y="4104000"/>
            <a:ext cx="741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问：当分别执行以下三组数据时，执行的是哪个类中的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6037995" y="5095506"/>
            <a:ext cx="1797905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CPoint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CCircle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CPoint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/>
      <p:bldP spid="2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8570912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基类对象指针与派生类对象指针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8756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两个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不同类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的指针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一般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互相赋值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1656000"/>
            <a:ext cx="74438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若指针指向的两个对象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具有公共继承关系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派生类对象指针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或引用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可以赋值给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基类对象指针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或引用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，反之则不然。此时被赋值的基类对象指针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只能访问基类的公有成员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，而不能访问派生类中新增的成员。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可用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类型转换运算符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指针显式转换为指向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的指针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访问派生类的公有成员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491395" y="5552706"/>
            <a:ext cx="6255605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提问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：使用对象和使用指针的差别？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79500" y="2083300"/>
            <a:ext cx="7507300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则：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137300" y="1129800"/>
            <a:ext cx="8006700" cy="85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CPoint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point, *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p_point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&amp;point;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//point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为基类对象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circle, *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&amp;circle;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//circle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为派生类对象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251600" y="2616200"/>
            <a:ext cx="7257400" cy="3327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p_point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       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//ok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，派生类对象指针赋给基类对象指针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p_point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      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//error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，基类对象不能直接赋给派生类对象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p_point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printCircle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          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//error,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基类指针不能调用派生类成员函数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*)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p_point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)-&gt;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printCircle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//ok,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基类指针转换后可调用派生类成员函数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224695" y="6200406"/>
            <a:ext cx="7271605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具有私有继承和保护继承关系的对象间不可互相赋值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9" grpId="0" animBg="1"/>
      <p:bldP spid="1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4170363" y="1615800"/>
            <a:ext cx="10567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4187825" y="2443800"/>
            <a:ext cx="30340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printCircle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4183063" y="3199800"/>
            <a:ext cx="10567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4500" y="1615800"/>
            <a:ext cx="2447925" cy="503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CPoint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4500" y="2407800"/>
            <a:ext cx="2447925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CCircle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4500" y="3199800"/>
            <a:ext cx="2447925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3399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463416"/>
                </a:solidFill>
                <a:effectLst/>
                <a:uLnTx/>
                <a:uFillTx/>
                <a:latin typeface="Candara" panose="020E0502030303020204"/>
                <a:ea typeface="华文楷体" panose="02010600040101010101" charset="-122"/>
                <a:cs typeface="+mn-cs"/>
              </a:rPr>
              <a:t>CCylinder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463416"/>
              </a:solidFill>
              <a:effectLst/>
              <a:uLnTx/>
              <a:uFillTx/>
              <a:latin typeface="Candara" panose="020E0502030303020204"/>
              <a:ea typeface="华文楷体" panose="02010600040101010101" charset="-122"/>
              <a:cs typeface="+mn-cs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563700" y="2119800"/>
            <a:ext cx="0" cy="287338"/>
          </a:xfrm>
          <a:prstGeom prst="straightConnector1">
            <a:avLst/>
          </a:prstGeom>
          <a:noFill/>
          <a:ln w="38100" cap="flat" cmpd="sng" algn="ctr">
            <a:solidFill>
              <a:srgbClr val="46341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>
          <a:xfrm flipV="1">
            <a:off x="2551000" y="2947800"/>
            <a:ext cx="0" cy="287337"/>
          </a:xfrm>
          <a:prstGeom prst="straightConnector1">
            <a:avLst/>
          </a:prstGeom>
          <a:noFill/>
          <a:ln w="38100" cap="flat" cmpd="sng" algn="ctr">
            <a:solidFill>
              <a:srgbClr val="46341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1116000" y="1008000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设已有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类层次：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1384900" y="4134100"/>
            <a:ext cx="5015900" cy="83099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CPoint  point, 	*p_point = &amp;point; 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CCircle  circle, 	*p_circle = &amp;circle;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384900" y="5002200"/>
            <a:ext cx="5015900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((CCircle*)p_point)-&gt;printCircle();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((CCircle*)p_point)-&gt;print();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p_point=p_circle;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fr-FR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 p_point-&gt;print();</a:t>
            </a:r>
            <a:endParaRPr lang="fr-FR" altLang="zh-CN" sz="2400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  <a:endParaRPr lang="zh-CN" altLang="en-US" sz="3600" kern="10">
              <a:ln w="254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3A265E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latin typeface="+mn-ea"/>
              <a:cs typeface="+mn-ea"/>
            </a:endParaRPr>
          </a:p>
        </p:txBody>
      </p:sp>
      <p:grpSp>
        <p:nvGrpSpPr>
          <p:cNvPr id="2" name="Group 512"/>
          <p:cNvGrpSpPr/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/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1" y="1188000"/>
            <a:ext cx="7342200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类的扩展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深大计算机与软件学院成立，为给计算机与软件学院学生创造好的学习环境，学校规定，软件学院新生可以在宿舍装电脑，如何修改宿舍管理系统？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41400" y="3532300"/>
            <a:ext cx="7761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类的抽象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不准养狗、养猫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不准养宠物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新问题：如何扩展？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41400" y="1213400"/>
            <a:ext cx="7431099" cy="259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此类问题的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特点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类与类之间存在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IS-A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软件学院新生也是一类新生，但其行为与一般的新生有所不同（更准确的说是有所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扩展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狗是宠物，猫是宠物，小强也是宠物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——“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宠物”概念的提出，可以使狗、猫、小强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等的一些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共同性的行为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被提取出来。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353196" y="4441590"/>
            <a:ext cx="6304904" cy="52322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提问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身边还有哪些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IS-A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关系的例子？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393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5832" y="224605"/>
            <a:ext cx="7572867" cy="812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自然界的继承举例</a:t>
            </a:r>
            <a:endParaRPr lang="zh-CN" altLang="en-US" sz="32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3" descr="untitled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5350" y="1354138"/>
            <a:ext cx="80645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3551666" y="56349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pic>
        <p:nvPicPr>
          <p:cNvPr id="12" name="图片 3" descr="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9950" y="1167766"/>
            <a:ext cx="8274050" cy="275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989000" y="4451602"/>
            <a:ext cx="81550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苹果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是一种水果（苹果继承了水果的共性行为）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国光苹果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是一种苹果（国光苹果继承了苹果的共性行为）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989000" y="5387602"/>
            <a:ext cx="73803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梨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是一种水果；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雪梨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是一种梨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602466" y="5126981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989000" y="5927602"/>
            <a:ext cx="74311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蕉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是一种水果；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香蕉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是一种蕉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080000" y="1044000"/>
            <a:ext cx="748574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“IS-A”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关系：</a:t>
            </a:r>
            <a:endParaRPr lang="en-US" altLang="zh-CN" sz="2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描述了一种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关系。例如：苹果是一种水果，苹果具有水果共同有的特点；同时兼有苹果所特有的特点。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080000" y="2844000"/>
            <a:ext cx="7432578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复合：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“HAS-A”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关系：</a:t>
            </a:r>
            <a:endParaRPr lang="en-US" altLang="zh-CN" sz="2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描述了一种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聚集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关系（组成关系） 。例如：水果由果皮、果肉、果核等组成。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3" descr="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27188" y="4262339"/>
            <a:ext cx="5548312" cy="259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504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继承和复合概念的区分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5556896" y="5473005"/>
            <a:ext cx="3587104" cy="138499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面向对象设计的原则之一：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优先使用对象复合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，而不是类继承。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6" grpId="0" animBg="1" autoUpdateAnimBg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0</TotalTime>
  <Words>7515</Words>
  <Application>WPS 演示</Application>
  <PresentationFormat>全屏显示(4:3)</PresentationFormat>
  <Paragraphs>708</Paragraphs>
  <Slides>49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Arial Unicode MS</vt:lpstr>
      <vt:lpstr>等线</vt:lpstr>
      <vt:lpstr>Times New Roman</vt:lpstr>
      <vt:lpstr>黑体</vt:lpstr>
      <vt:lpstr>楷体</vt:lpstr>
      <vt:lpstr>Lucida Sans Unicode</vt:lpstr>
      <vt:lpstr>Candara</vt:lpstr>
      <vt:lpstr>华文楷体</vt:lpstr>
      <vt:lpstr>Times New Roman</vt:lpstr>
      <vt:lpstr>2008最新商务办公系列精品PPT模板</vt:lpstr>
      <vt:lpstr>继承和多态</vt:lpstr>
      <vt:lpstr>目  录</vt:lpstr>
      <vt:lpstr>一、继承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C++的继承形式 </vt:lpstr>
      <vt:lpstr>二、单继承</vt:lpstr>
      <vt:lpstr>派生类定义举例</vt:lpstr>
      <vt:lpstr>PowerPoint 演示文稿</vt:lpstr>
      <vt:lpstr>PowerPoint 演示文稿</vt:lpstr>
      <vt:lpstr>构造一个派生类所做的工作</vt:lpstr>
      <vt:lpstr>PowerPoint 演示文稿</vt:lpstr>
      <vt:lpstr>PowerPoint 演示文稿</vt:lpstr>
      <vt:lpstr>类定义中的“访问控制”的含义</vt:lpstr>
      <vt:lpstr>继承的访问控制规则</vt:lpstr>
      <vt:lpstr>继承</vt:lpstr>
      <vt:lpstr>1.公有继承</vt:lpstr>
      <vt:lpstr>PowerPoint 演示文稿</vt:lpstr>
      <vt:lpstr>PowerPoint 演示文稿</vt:lpstr>
      <vt:lpstr>2.保护继承</vt:lpstr>
      <vt:lpstr>PowerPoint 演示文稿</vt:lpstr>
      <vt:lpstr>PowerPoint 演示文稿</vt:lpstr>
      <vt:lpstr>3.私有继承</vt:lpstr>
      <vt:lpstr>PowerPoint 演示文稿</vt:lpstr>
      <vt:lpstr>PowerPoint 演示文稿</vt:lpstr>
      <vt:lpstr>PowerPoint 演示文稿</vt:lpstr>
      <vt:lpstr>派生类的构造函数构成</vt:lpstr>
      <vt:lpstr>派生类构造函数的定义格式</vt:lpstr>
      <vt:lpstr>派生类的构造函数的执行</vt:lpstr>
      <vt:lpstr>PowerPoint 演示文稿</vt:lpstr>
      <vt:lpstr>派生类构造函数的调用次序</vt:lpstr>
      <vt:lpstr>PowerPoint 演示文稿</vt:lpstr>
      <vt:lpstr>PowerPoint 演示文稿</vt:lpstr>
      <vt:lpstr>PowerPoint 演示文稿</vt:lpstr>
      <vt:lpstr>解析：</vt:lpstr>
      <vt:lpstr>基类对象与派生类对象的关系</vt:lpstr>
      <vt:lpstr>PowerPoint 演示文稿</vt:lpstr>
      <vt:lpstr>基类对象指针与派生类对象指针</vt:lpstr>
      <vt:lpstr>PowerPoint 演示文稿</vt:lpstr>
      <vt:lpstr>PowerPoint 演示文稿</vt:lpstr>
      <vt:lpstr>PowerPoint 演示文稿</vt:lpstr>
    </vt:vector>
  </TitlesOfParts>
  <Company>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苦涩薄荷味</cp:lastModifiedBy>
  <cp:revision>2753</cp:revision>
  <dcterms:created xsi:type="dcterms:W3CDTF">2008-07-07T07:12:00Z</dcterms:created>
  <dcterms:modified xsi:type="dcterms:W3CDTF">2021-04-29T06:57:14Z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1ED4FE1188BE46B4A805DCC44876D69E</vt:lpwstr>
  </property>
  <property fmtid="{D5CDD505-2E9C-101B-9397-08002B2CF9AE}" pid="3" name="KSOProductBuildVer">
    <vt:lpwstr>2052-11.1.0.10463</vt:lpwstr>
  </property>
</Properties>
</file>