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434" r:id="rId3"/>
    <p:sldId id="908" r:id="rId5"/>
    <p:sldId id="1353" r:id="rId6"/>
    <p:sldId id="1354" r:id="rId7"/>
    <p:sldId id="1355" r:id="rId8"/>
    <p:sldId id="1356" r:id="rId9"/>
    <p:sldId id="1358" r:id="rId10"/>
    <p:sldId id="1359" r:id="rId11"/>
    <p:sldId id="1361" r:id="rId12"/>
    <p:sldId id="1413" r:id="rId13"/>
    <p:sldId id="1362" r:id="rId14"/>
    <p:sldId id="1363" r:id="rId15"/>
    <p:sldId id="1364" r:id="rId16"/>
    <p:sldId id="1365" r:id="rId17"/>
    <p:sldId id="1366" r:id="rId18"/>
    <p:sldId id="1367" r:id="rId19"/>
    <p:sldId id="1368" r:id="rId20"/>
    <p:sldId id="1369" r:id="rId21"/>
    <p:sldId id="1370" r:id="rId22"/>
    <p:sldId id="1371" r:id="rId23"/>
    <p:sldId id="1372" r:id="rId24"/>
    <p:sldId id="1373" r:id="rId25"/>
    <p:sldId id="1374" r:id="rId26"/>
    <p:sldId id="1376" r:id="rId27"/>
    <p:sldId id="1375" r:id="rId28"/>
    <p:sldId id="1414" r:id="rId29"/>
    <p:sldId id="1440" r:id="rId30"/>
    <p:sldId id="1452" r:id="rId31"/>
    <p:sldId id="945" r:id="rId32"/>
  </p:sldIdLst>
  <p:sldSz cx="9144000" cy="6858000" type="screen4x3"/>
  <p:notesSz cx="9723120"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E39"/>
    <a:srgbClr val="C0C0C0"/>
    <a:srgbClr val="969696"/>
    <a:srgbClr val="F8F8F8"/>
    <a:srgbClr val="FFFFFF"/>
    <a:srgbClr val="2FBFFF"/>
    <a:srgbClr val="1C1C1C"/>
    <a:srgbClr val="E3680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6315" autoAdjust="0"/>
    <p:restoredTop sz="66244" autoAdjust="0"/>
  </p:normalViewPr>
  <p:slideViewPr>
    <p:cSldViewPr snapToGrid="0">
      <p:cViewPr varScale="1">
        <p:scale>
          <a:sx n="66" d="100"/>
          <a:sy n="66" d="100"/>
        </p:scale>
        <p:origin x="2244" y="40"/>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4004"/>
    </p:cViewPr>
  </p:sorterViewPr>
  <p:notesViewPr>
    <p:cSldViewPr snapToGrid="0">
      <p:cViewPr varScale="1">
        <p:scale>
          <a:sx n="68" d="100"/>
          <a:sy n="68" d="100"/>
        </p:scale>
        <p:origin x="1728"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1EF2C57C-DB31-44E9-81E4-607D253F6634}"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771E443A-DDB4-424F-AD02-EE58CDCED87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dirty="0">
                <a:ea typeface="宋体" panose="02010600030101010101" pitchFamily="2" charset="-122"/>
              </a:rPr>
              <a:t>#include&lt;iostream&gt;</a:t>
            </a:r>
            <a:endParaRPr lang="en-US" altLang="zh-CN" dirty="0">
              <a:ea typeface="宋体" panose="02010600030101010101" pitchFamily="2" charset="-122"/>
            </a:endParaRPr>
          </a:p>
          <a:p>
            <a:r>
              <a:rPr lang="en-US" altLang="zh-CN" dirty="0">
                <a:ea typeface="宋体" panose="02010600030101010101" pitchFamily="2" charset="-122"/>
              </a:rPr>
              <a:t>using namespace std;</a:t>
            </a:r>
            <a:endParaRPr lang="en-US" altLang="zh-CN" dirty="0">
              <a:ea typeface="宋体" panose="02010600030101010101" pitchFamily="2" charset="-122"/>
            </a:endParaRPr>
          </a:p>
          <a:p>
            <a:r>
              <a:rPr lang="en-US" altLang="zh-CN" dirty="0">
                <a:ea typeface="宋体" panose="02010600030101010101" pitchFamily="2" charset="-122"/>
              </a:rPr>
              <a:t>#include&lt;string&gt;</a:t>
            </a:r>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CPerson</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string name;</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():name("</a:t>
            </a:r>
            <a:r>
              <a:rPr lang="en-US" altLang="zh-CN" dirty="0" err="1">
                <a:ea typeface="宋体" panose="02010600030101010101" pitchFamily="2" charset="-122"/>
              </a:rPr>
              <a:t>zhangsan</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CPerson</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(string _name):name(_name){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CPerson</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CPerson</a:t>
            </a:r>
            <a:r>
              <a:rPr lang="en-US" altLang="zh-CN" dirty="0">
                <a:ea typeface="宋体" panose="02010600030101010101" pitchFamily="2" charset="-122"/>
              </a:rPr>
              <a:t> </a:t>
            </a:r>
            <a:r>
              <a:rPr lang="en-US" altLang="zh-CN" dirty="0" err="1">
                <a:ea typeface="宋体" panose="02010600030101010101" pitchFamily="2" charset="-122"/>
              </a:rPr>
              <a:t>distructor</a:t>
            </a:r>
            <a:r>
              <a:rPr lang="en-US" altLang="zh-CN" dirty="0">
                <a:ea typeface="宋体" panose="02010600030101010101" pitchFamily="2" charset="-122"/>
              </a:rPr>
              <a:t>---"&lt;&lt;name&lt;&lt;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CStudent</a:t>
            </a:r>
            <a:r>
              <a:rPr lang="en-US" altLang="zh-CN" dirty="0">
                <a:ea typeface="宋体" panose="02010600030101010101" pitchFamily="2" charset="-122"/>
              </a:rPr>
              <a:t> :public </a:t>
            </a:r>
            <a:r>
              <a:rPr lang="en-US" altLang="zh-CN" dirty="0" err="1">
                <a:ea typeface="宋体" panose="02010600030101010101" pitchFamily="2" charset="-122"/>
              </a:rPr>
              <a:t>CPerson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int</a:t>
            </a:r>
            <a:r>
              <a:rPr lang="en-US" altLang="zh-CN" dirty="0">
                <a:ea typeface="宋体" panose="02010600030101010101" pitchFamily="2" charset="-122"/>
              </a:rPr>
              <a:t> </a:t>
            </a:r>
            <a:r>
              <a:rPr lang="en-US" altLang="zh-CN" dirty="0" err="1">
                <a:ea typeface="宋体" panose="02010600030101010101" pitchFamily="2" charset="-122"/>
              </a:rPr>
              <a:t>stuNo</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(string _name="</a:t>
            </a:r>
            <a:r>
              <a:rPr lang="en-US" altLang="zh-CN" dirty="0" err="1">
                <a:ea typeface="宋体" panose="02010600030101010101" pitchFamily="2" charset="-122"/>
              </a:rPr>
              <a:t>zhangsan",int</a:t>
            </a:r>
            <a:r>
              <a:rPr lang="en-US" altLang="zh-CN" dirty="0">
                <a:ea typeface="宋体" panose="02010600030101010101" pitchFamily="2" charset="-122"/>
              </a:rPr>
              <a:t> _no=2018150001):</a:t>
            </a:r>
            <a:r>
              <a:rPr lang="en-US" altLang="zh-CN" dirty="0" err="1">
                <a:ea typeface="宋体" panose="02010600030101010101" pitchFamily="2" charset="-122"/>
              </a:rPr>
              <a:t>stuNo</a:t>
            </a:r>
            <a:r>
              <a:rPr lang="en-US" altLang="zh-CN" dirty="0">
                <a:ea typeface="宋体" panose="02010600030101010101" pitchFamily="2" charset="-122"/>
              </a:rPr>
              <a:t>(_no),</a:t>
            </a:r>
            <a:r>
              <a:rPr lang="en-US" altLang="zh-CN" dirty="0" err="1">
                <a:ea typeface="宋体" panose="02010600030101010101" pitchFamily="2" charset="-122"/>
              </a:rPr>
              <a:t>CPerson</a:t>
            </a:r>
            <a:r>
              <a:rPr lang="en-US" altLang="zh-CN" dirty="0">
                <a:ea typeface="宋体" panose="02010600030101010101" pitchFamily="2" charset="-122"/>
              </a:rPr>
              <a:t>(_name){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CStudent</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&lt;&lt;"Student:"&lt;&lt;</a:t>
            </a:r>
            <a:r>
              <a:rPr lang="en-US" altLang="zh-CN" dirty="0" err="1">
                <a:ea typeface="宋体" panose="02010600030101010101" pitchFamily="2" charset="-122"/>
              </a:rPr>
              <a:t>stuNo</a:t>
            </a:r>
            <a:r>
              <a:rPr lang="en-US" altLang="zh-CN" dirty="0">
                <a:ea typeface="宋体" panose="02010600030101010101" pitchFamily="2" charset="-122"/>
              </a:rPr>
              <a:t>&lt;&lt;" "&lt;&lt;name&lt;&lt;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CStudent</a:t>
            </a:r>
            <a:r>
              <a:rPr lang="en-US" altLang="zh-CN" dirty="0">
                <a:ea typeface="宋体" panose="02010600030101010101" pitchFamily="2" charset="-122"/>
              </a:rPr>
              <a:t> Destructor---"&lt;&lt;</a:t>
            </a:r>
            <a:r>
              <a:rPr lang="en-US" altLang="zh-CN" dirty="0" err="1">
                <a:ea typeface="宋体" panose="02010600030101010101" pitchFamily="2" charset="-122"/>
              </a:rPr>
              <a:t>endl</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CTeacher:public</a:t>
            </a:r>
            <a:r>
              <a:rPr lang="en-US" altLang="zh-CN" dirty="0">
                <a:ea typeface="宋体" panose="02010600030101010101" pitchFamily="2" charset="-122"/>
              </a:rPr>
              <a:t> </a:t>
            </a:r>
            <a:r>
              <a:rPr lang="en-US" altLang="zh-CN" dirty="0" err="1">
                <a:ea typeface="宋体" panose="02010600030101010101" pitchFamily="2" charset="-122"/>
              </a:rPr>
              <a:t>CPerson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string title;</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CTeacher</a:t>
            </a:r>
            <a:r>
              <a:rPr lang="en-US" altLang="zh-CN" dirty="0">
                <a:ea typeface="宋体" panose="02010600030101010101" pitchFamily="2" charset="-122"/>
              </a:rPr>
              <a:t>(string _name="</a:t>
            </a:r>
            <a:r>
              <a:rPr lang="en-US" altLang="zh-CN" dirty="0" err="1">
                <a:ea typeface="宋体" panose="02010600030101010101" pitchFamily="2" charset="-122"/>
              </a:rPr>
              <a:t>lisi",string</a:t>
            </a:r>
            <a:r>
              <a:rPr lang="en-US" altLang="zh-CN" dirty="0">
                <a:ea typeface="宋体" panose="02010600030101010101" pitchFamily="2" charset="-122"/>
              </a:rPr>
              <a:t> _title="Professor"):title(_title),</a:t>
            </a:r>
            <a:r>
              <a:rPr lang="en-US" altLang="zh-CN" dirty="0" err="1">
                <a:ea typeface="宋体" panose="02010600030101010101" pitchFamily="2" charset="-122"/>
              </a:rPr>
              <a:t>CPerson</a:t>
            </a:r>
            <a:r>
              <a:rPr lang="en-US" altLang="zh-CN" dirty="0">
                <a:ea typeface="宋体" panose="02010600030101010101" pitchFamily="2" charset="-122"/>
              </a:rPr>
              <a:t>(_name){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CTeacher</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&lt;&lt;"Teacher:"&lt;&lt;title&lt;&lt;" "&lt;&lt;name&lt;&lt;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CTeacher</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CTeacher</a:t>
            </a:r>
            <a:r>
              <a:rPr lang="en-US" altLang="zh-CN" dirty="0">
                <a:ea typeface="宋体" panose="02010600030101010101" pitchFamily="2" charset="-122"/>
              </a:rPr>
              <a:t> Destructor---"&lt;&lt;</a:t>
            </a:r>
            <a:r>
              <a:rPr lang="en-US" altLang="zh-CN" dirty="0" err="1">
                <a:ea typeface="宋体" panose="02010600030101010101" pitchFamily="2" charset="-122"/>
              </a:rPr>
              <a:t>endl</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CStudentOnJob : public </a:t>
            </a:r>
            <a:r>
              <a:rPr lang="en-US" altLang="zh-CN" dirty="0" err="1">
                <a:ea typeface="宋体" panose="02010600030101010101" pitchFamily="2" charset="-122"/>
              </a:rPr>
              <a:t>CStudent,public</a:t>
            </a:r>
            <a:r>
              <a:rPr lang="en-US" altLang="zh-CN" dirty="0">
                <a:ea typeface="宋体" panose="02010600030101010101" pitchFamily="2" charset="-122"/>
              </a:rPr>
              <a:t> </a:t>
            </a:r>
            <a:r>
              <a:rPr lang="en-US" altLang="zh-CN" dirty="0" err="1">
                <a:ea typeface="宋体" panose="02010600030101010101" pitchFamily="2" charset="-122"/>
              </a:rPr>
              <a:t>CTeacher</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private:</a:t>
            </a:r>
            <a:endParaRPr lang="en-US" altLang="zh-CN" dirty="0">
              <a:ea typeface="宋体" panose="02010600030101010101" pitchFamily="2" charset="-122"/>
            </a:endParaRPr>
          </a:p>
          <a:p>
            <a:r>
              <a:rPr lang="en-US" altLang="zh-CN" dirty="0">
                <a:ea typeface="宋体" panose="02010600030101010101" pitchFamily="2" charset="-122"/>
              </a:rPr>
              <a:t>    string research;     //</a:t>
            </a:r>
            <a:r>
              <a:rPr lang="zh-CN" altLang="en-US" dirty="0">
                <a:ea typeface="宋体" panose="02010600030101010101" pitchFamily="2" charset="-122"/>
              </a:rPr>
              <a:t>研究方向</a:t>
            </a:r>
            <a:endParaRPr lang="zh-CN" altLang="en-US"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CStudentOnJob(string _research):research(_research){</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&lt;&lt;"***CStudentOnJob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CStudentOnJob(string _</a:t>
            </a:r>
            <a:r>
              <a:rPr lang="en-US" altLang="zh-CN" dirty="0" err="1">
                <a:ea typeface="宋体" panose="02010600030101010101" pitchFamily="2" charset="-122"/>
              </a:rPr>
              <a:t>name,int</a:t>
            </a:r>
            <a:r>
              <a:rPr lang="en-US" altLang="zh-CN" dirty="0">
                <a:ea typeface="宋体" panose="02010600030101010101" pitchFamily="2" charset="-122"/>
              </a:rPr>
              <a:t> _</a:t>
            </a:r>
            <a:r>
              <a:rPr lang="en-US" altLang="zh-CN" dirty="0" err="1">
                <a:ea typeface="宋体" panose="02010600030101010101" pitchFamily="2" charset="-122"/>
              </a:rPr>
              <a:t>stuNo,string</a:t>
            </a:r>
            <a:r>
              <a:rPr lang="en-US" altLang="zh-CN" dirty="0">
                <a:ea typeface="宋体" panose="02010600030101010101" pitchFamily="2" charset="-122"/>
              </a:rPr>
              <a:t> _</a:t>
            </a:r>
            <a:r>
              <a:rPr lang="en-US" altLang="zh-CN" dirty="0" err="1">
                <a:ea typeface="宋体" panose="02010600030101010101" pitchFamily="2" charset="-122"/>
              </a:rPr>
              <a:t>title,string</a:t>
            </a:r>
            <a:r>
              <a:rPr lang="en-US" altLang="zh-CN" dirty="0">
                <a:ea typeface="宋体" panose="02010600030101010101" pitchFamily="2" charset="-122"/>
              </a:rPr>
              <a:t> _research):</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(_</a:t>
            </a:r>
            <a:r>
              <a:rPr lang="en-US" altLang="zh-CN" dirty="0" err="1">
                <a:ea typeface="宋体" panose="02010600030101010101" pitchFamily="2" charset="-122"/>
              </a:rPr>
              <a:t>name,_stuNo</a:t>
            </a:r>
            <a:r>
              <a:rPr lang="en-US" altLang="zh-CN" dirty="0">
                <a:ea typeface="宋体" panose="02010600030101010101" pitchFamily="2" charset="-122"/>
              </a:rPr>
              <a:t>),</a:t>
            </a:r>
            <a:r>
              <a:rPr lang="en-US" altLang="zh-CN" dirty="0" err="1">
                <a:ea typeface="宋体" panose="02010600030101010101" pitchFamily="2" charset="-122"/>
              </a:rPr>
              <a:t>CTeacher</a:t>
            </a:r>
            <a:r>
              <a:rPr lang="en-US" altLang="zh-CN" dirty="0">
                <a:ea typeface="宋体" panose="02010600030101010101" pitchFamily="2" charset="-122"/>
              </a:rPr>
              <a:t>(_</a:t>
            </a:r>
            <a:r>
              <a:rPr lang="en-US" altLang="zh-CN" dirty="0" err="1">
                <a:ea typeface="宋体" panose="02010600030101010101" pitchFamily="2" charset="-122"/>
              </a:rPr>
              <a:t>name,_title</a:t>
            </a:r>
            <a:r>
              <a:rPr lang="en-US" altLang="zh-CN" dirty="0">
                <a:ea typeface="宋体" panose="02010600030101010101" pitchFamily="2" charset="-122"/>
              </a:rPr>
              <a:t>),research(_research){</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&lt;&lt;"***CStudentOnJob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&lt;&lt;name&lt;&lt;" "&lt;&lt;</a:t>
            </a:r>
            <a:r>
              <a:rPr lang="en-US" altLang="zh-CN" dirty="0" err="1">
                <a:ea typeface="宋体" panose="02010600030101010101" pitchFamily="2" charset="-122"/>
              </a:rPr>
              <a:t>stuNo</a:t>
            </a:r>
            <a:r>
              <a:rPr lang="en-US" altLang="zh-CN" dirty="0">
                <a:ea typeface="宋体" panose="02010600030101010101" pitchFamily="2" charset="-122"/>
              </a:rPr>
              <a:t>&lt;&lt;" "&lt;&lt;title&lt;&lt;" "&lt;&lt; research&lt;&lt;</a:t>
            </a:r>
            <a:r>
              <a:rPr lang="en-US" altLang="zh-CN" dirty="0" err="1">
                <a:ea typeface="宋体" panose="02010600030101010101" pitchFamily="2" charset="-122"/>
              </a:rPr>
              <a:t>endl</a:t>
            </a:r>
            <a:r>
              <a:rPr lang="en-US" altLang="zh-CN" dirty="0">
                <a:ea typeface="宋体" panose="02010600030101010101" pitchFamily="2" charset="-122"/>
              </a:rPr>
              <a:t>;//</a:t>
            </a:r>
            <a:r>
              <a:rPr lang="zh-CN" altLang="en-US" dirty="0">
                <a:ea typeface="宋体" panose="02010600030101010101" pitchFamily="2" charset="-122"/>
              </a:rPr>
              <a:t>二义性</a:t>
            </a:r>
            <a:endParaRPr lang="zh-CN" altLang="en-US"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~CStudentOnJob()</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&lt;&lt;"---CStudentOnJob Destructor---"&lt;&lt;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err="1">
                <a:ea typeface="宋体" panose="02010600030101010101" pitchFamily="2" charset="-122"/>
              </a:rPr>
              <a:t>int</a:t>
            </a:r>
            <a:r>
              <a:rPr lang="en-US" altLang="zh-CN" dirty="0">
                <a:ea typeface="宋体" panose="02010600030101010101" pitchFamily="2" charset="-122"/>
              </a:rPr>
              <a:t> main()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CStudentOnJob </a:t>
            </a:r>
            <a:r>
              <a:rPr lang="en-US" altLang="zh-CN" dirty="0" err="1">
                <a:ea typeface="宋体" panose="02010600030101010101" pitchFamily="2" charset="-122"/>
              </a:rPr>
              <a:t>stu</a:t>
            </a:r>
            <a:r>
              <a:rPr lang="en-US" altLang="zh-CN" dirty="0">
                <a:ea typeface="宋体" panose="02010600030101010101" pitchFamily="2" charset="-122"/>
              </a:rPr>
              <a:t>("chen",2017001,"Lecture","software");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stu.print</a:t>
            </a:r>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	return 1;</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该程序出错：</a:t>
            </a:r>
            <a:endParaRPr lang="en-US" altLang="zh-CN" dirty="0">
              <a:ea typeface="宋体" panose="02010600030101010101" pitchFamily="2" charset="-122"/>
            </a:endParaRPr>
          </a:p>
          <a:p>
            <a:r>
              <a:rPr lang="en-US" altLang="zh-CN" dirty="0">
                <a:ea typeface="宋体" panose="02010600030101010101" pitchFamily="2" charset="-122"/>
              </a:rPr>
              <a:t>void print()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&lt;&lt;name&lt;&lt;" "&lt;&lt;</a:t>
            </a:r>
            <a:r>
              <a:rPr lang="en-US" altLang="zh-CN" dirty="0" err="1">
                <a:ea typeface="宋体" panose="02010600030101010101" pitchFamily="2" charset="-122"/>
              </a:rPr>
              <a:t>stuNo</a:t>
            </a:r>
            <a:r>
              <a:rPr lang="en-US" altLang="zh-CN" dirty="0">
                <a:ea typeface="宋体" panose="02010600030101010101" pitchFamily="2" charset="-122"/>
              </a:rPr>
              <a:t>&lt;&lt;" "&lt;&lt;title&lt;&lt;" "&lt;&lt; research&lt;&lt;</a:t>
            </a:r>
            <a:r>
              <a:rPr lang="en-US" altLang="zh-CN" dirty="0" err="1">
                <a:ea typeface="宋体" panose="02010600030101010101" pitchFamily="2" charset="-122"/>
              </a:rPr>
              <a:t>endl</a:t>
            </a:r>
            <a:r>
              <a:rPr lang="en-US" altLang="zh-CN" dirty="0">
                <a:ea typeface="宋体" panose="02010600030101010101" pitchFamily="2" charset="-122"/>
              </a:rPr>
              <a:t>;//</a:t>
            </a:r>
            <a:r>
              <a:rPr lang="zh-CN" altLang="en-US" dirty="0">
                <a:ea typeface="宋体" panose="02010600030101010101" pitchFamily="2" charset="-122"/>
              </a:rPr>
              <a:t>二义性</a:t>
            </a:r>
            <a:endParaRPr lang="zh-CN" altLang="en-US"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a:t>
            </a:r>
            <a:endParaRPr lang="zh-CN" altLang="en-US" dirty="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dirty="0">
                <a:ea typeface="宋体" panose="02010600030101010101" pitchFamily="2" charset="-122"/>
              </a:rPr>
              <a:t>测试程序：</a:t>
            </a:r>
            <a:endParaRPr lang="en-US" altLang="zh-CN" dirty="0">
              <a:ea typeface="宋体" panose="02010600030101010101" pitchFamily="2" charset="-122"/>
            </a:endParaRPr>
          </a:p>
          <a:p>
            <a:r>
              <a:rPr lang="en-US" altLang="zh-CN" dirty="0">
                <a:ea typeface="宋体" panose="02010600030101010101" pitchFamily="2" charset="-122"/>
              </a:rPr>
              <a:t>#include&lt;iostream&gt;</a:t>
            </a:r>
            <a:endParaRPr lang="en-US" altLang="zh-CN" dirty="0">
              <a:ea typeface="宋体" panose="02010600030101010101" pitchFamily="2" charset="-122"/>
            </a:endParaRPr>
          </a:p>
          <a:p>
            <a:r>
              <a:rPr lang="en-US" altLang="zh-CN" dirty="0">
                <a:ea typeface="宋体" panose="02010600030101010101" pitchFamily="2" charset="-122"/>
              </a:rPr>
              <a:t>using namespace std;</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CPerson</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string name;</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(string _name="</a:t>
            </a:r>
            <a:r>
              <a:rPr lang="en-US" altLang="zh-CN" dirty="0" err="1">
                <a:ea typeface="宋体" panose="02010600030101010101" pitchFamily="2" charset="-122"/>
              </a:rPr>
              <a:t>zhangsan</a:t>
            </a:r>
            <a:r>
              <a:rPr lang="en-US" altLang="zh-CN" dirty="0">
                <a:ea typeface="宋体" panose="02010600030101010101" pitchFamily="2" charset="-122"/>
              </a:rPr>
              <a:t>"):name(_name){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CPerson</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CPerson</a:t>
            </a:r>
            <a:r>
              <a:rPr lang="en-US" altLang="zh-CN" dirty="0">
                <a:ea typeface="宋体" panose="02010600030101010101" pitchFamily="2" charset="-122"/>
              </a:rPr>
              <a:t> </a:t>
            </a:r>
            <a:r>
              <a:rPr lang="en-US" altLang="zh-CN" dirty="0" err="1">
                <a:ea typeface="宋体" panose="02010600030101010101" pitchFamily="2" charset="-122"/>
              </a:rPr>
              <a:t>distructor</a:t>
            </a:r>
            <a:r>
              <a:rPr lang="en-US" altLang="zh-CN" dirty="0">
                <a:ea typeface="宋体" panose="02010600030101010101" pitchFamily="2" charset="-122"/>
              </a:rPr>
              <a:t>---"&lt;&lt;name&lt;&lt;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CStudent</a:t>
            </a:r>
            <a:r>
              <a:rPr lang="en-US" altLang="zh-CN" dirty="0">
                <a:ea typeface="宋体" panose="02010600030101010101" pitchFamily="2" charset="-122"/>
              </a:rPr>
              <a:t> :virtual public </a:t>
            </a:r>
            <a:r>
              <a:rPr lang="en-US" altLang="zh-CN" dirty="0" err="1">
                <a:ea typeface="宋体" panose="02010600030101010101" pitchFamily="2" charset="-122"/>
              </a:rPr>
              <a:t>CPerson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int </a:t>
            </a:r>
            <a:r>
              <a:rPr lang="en-US" altLang="zh-CN" dirty="0" err="1">
                <a:ea typeface="宋体" panose="02010600030101010101" pitchFamily="2" charset="-122"/>
              </a:rPr>
              <a:t>stuNo</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(string _name="</a:t>
            </a:r>
            <a:r>
              <a:rPr lang="en-US" altLang="zh-CN" dirty="0" err="1">
                <a:ea typeface="宋体" panose="02010600030101010101" pitchFamily="2" charset="-122"/>
              </a:rPr>
              <a:t>zhangsan</a:t>
            </a:r>
            <a:r>
              <a:rPr lang="en-US" altLang="zh-CN" dirty="0">
                <a:ea typeface="宋体" panose="02010600030101010101" pitchFamily="2" charset="-122"/>
              </a:rPr>
              <a:t>",int _no=2018150001):</a:t>
            </a:r>
            <a:r>
              <a:rPr lang="en-US" altLang="zh-CN" dirty="0" err="1">
                <a:ea typeface="宋体" panose="02010600030101010101" pitchFamily="2" charset="-122"/>
              </a:rPr>
              <a:t>stuNo</a:t>
            </a:r>
            <a:r>
              <a:rPr lang="en-US" altLang="zh-CN" dirty="0">
                <a:ea typeface="宋体" panose="02010600030101010101" pitchFamily="2" charset="-122"/>
              </a:rPr>
              <a:t>(_no),</a:t>
            </a:r>
            <a:r>
              <a:rPr lang="en-US" altLang="zh-CN" dirty="0" err="1">
                <a:ea typeface="宋体" panose="02010600030101010101" pitchFamily="2" charset="-122"/>
              </a:rPr>
              <a:t>CPerson</a:t>
            </a:r>
            <a:r>
              <a:rPr lang="en-US" altLang="zh-CN" dirty="0">
                <a:ea typeface="宋体" panose="02010600030101010101" pitchFamily="2" charset="-122"/>
              </a:rPr>
              <a:t>(_name){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CStudent</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&lt;&lt;"Student:"&lt;&lt;name&lt;&lt;" "&lt;&lt;</a:t>
            </a:r>
            <a:r>
              <a:rPr lang="en-US" altLang="zh-CN" dirty="0" err="1">
                <a:ea typeface="宋体" panose="02010600030101010101" pitchFamily="2" charset="-122"/>
              </a:rPr>
              <a:t>stuNo</a:t>
            </a:r>
            <a:r>
              <a:rPr lang="en-US" altLang="zh-CN" dirty="0">
                <a:ea typeface="宋体" panose="02010600030101010101" pitchFamily="2" charset="-122"/>
              </a:rPr>
              <a:t>&lt;&lt;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CStudent</a:t>
            </a:r>
            <a:r>
              <a:rPr lang="en-US" altLang="zh-CN" dirty="0">
                <a:ea typeface="宋体" panose="02010600030101010101" pitchFamily="2" charset="-122"/>
              </a:rPr>
              <a:t> Destructor---"&lt;&lt;</a:t>
            </a:r>
            <a:r>
              <a:rPr lang="en-US" altLang="zh-CN" dirty="0" err="1">
                <a:ea typeface="宋体" panose="02010600030101010101" pitchFamily="2" charset="-122"/>
              </a:rPr>
              <a:t>endl</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a:t>
            </a:r>
            <a:r>
              <a:rPr lang="en-US" altLang="zh-CN" dirty="0" err="1">
                <a:ea typeface="宋体" panose="02010600030101010101" pitchFamily="2" charset="-122"/>
              </a:rPr>
              <a:t>CTeacher:virtual</a:t>
            </a:r>
            <a:r>
              <a:rPr lang="en-US" altLang="zh-CN" dirty="0">
                <a:ea typeface="宋体" panose="02010600030101010101" pitchFamily="2" charset="-122"/>
              </a:rPr>
              <a:t> public </a:t>
            </a:r>
            <a:r>
              <a:rPr lang="en-US" altLang="zh-CN" dirty="0" err="1">
                <a:ea typeface="宋体" panose="02010600030101010101" pitchFamily="2" charset="-122"/>
              </a:rPr>
              <a:t>CPerson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protected:</a:t>
            </a:r>
            <a:endParaRPr lang="en-US" altLang="zh-CN" dirty="0">
              <a:ea typeface="宋体" panose="02010600030101010101" pitchFamily="2" charset="-122"/>
            </a:endParaRPr>
          </a:p>
          <a:p>
            <a:r>
              <a:rPr lang="en-US" altLang="zh-CN" dirty="0">
                <a:ea typeface="宋体" panose="02010600030101010101" pitchFamily="2" charset="-122"/>
              </a:rPr>
              <a:t>     string title;</a:t>
            </a:r>
            <a:endParaRPr lang="en-US" altLang="zh-CN"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CTeacher</a:t>
            </a:r>
            <a:r>
              <a:rPr lang="en-US" altLang="zh-CN" dirty="0">
                <a:ea typeface="宋体" panose="02010600030101010101" pitchFamily="2" charset="-122"/>
              </a:rPr>
              <a:t>(string _name="</a:t>
            </a:r>
            <a:r>
              <a:rPr lang="en-US" altLang="zh-CN" dirty="0" err="1">
                <a:ea typeface="宋体" panose="02010600030101010101" pitchFamily="2" charset="-122"/>
              </a:rPr>
              <a:t>lisi</a:t>
            </a:r>
            <a:r>
              <a:rPr lang="en-US" altLang="zh-CN" dirty="0">
                <a:ea typeface="宋体" panose="02010600030101010101" pitchFamily="2" charset="-122"/>
              </a:rPr>
              <a:t>",string _title="Professor"):title(_title),</a:t>
            </a:r>
            <a:r>
              <a:rPr lang="en-US" altLang="zh-CN" dirty="0" err="1">
                <a:ea typeface="宋体" panose="02010600030101010101" pitchFamily="2" charset="-122"/>
              </a:rPr>
              <a:t>CPerson</a:t>
            </a:r>
            <a:r>
              <a:rPr lang="en-US" altLang="zh-CN" dirty="0">
                <a:ea typeface="宋体" panose="02010600030101010101" pitchFamily="2" charset="-122"/>
              </a:rPr>
              <a:t>(_name){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CTeacher</a:t>
            </a:r>
            <a:r>
              <a:rPr lang="en-US" altLang="zh-CN" dirty="0">
                <a:ea typeface="宋体" panose="02010600030101010101" pitchFamily="2" charset="-122"/>
              </a:rPr>
              <a:t>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&lt;&lt;"Teacher:"&lt;&lt;name&lt;&lt;" "&lt;&lt;title&lt;&lt;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CTeacher</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CTeacher</a:t>
            </a:r>
            <a:r>
              <a:rPr lang="en-US" altLang="zh-CN" dirty="0">
                <a:ea typeface="宋体" panose="02010600030101010101" pitchFamily="2" charset="-122"/>
              </a:rPr>
              <a:t> Destructor---"&lt;&lt;</a:t>
            </a:r>
            <a:r>
              <a:rPr lang="en-US" altLang="zh-CN" dirty="0" err="1">
                <a:ea typeface="宋体" panose="02010600030101010101" pitchFamily="2" charset="-122"/>
              </a:rPr>
              <a:t>endl</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class CStudentOnJob : public </a:t>
            </a:r>
            <a:r>
              <a:rPr lang="en-US" altLang="zh-CN" dirty="0" err="1">
                <a:ea typeface="宋体" panose="02010600030101010101" pitchFamily="2" charset="-122"/>
              </a:rPr>
              <a:t>CStudent,public</a:t>
            </a:r>
            <a:r>
              <a:rPr lang="en-US" altLang="zh-CN" dirty="0">
                <a:ea typeface="宋体" panose="02010600030101010101" pitchFamily="2" charset="-122"/>
              </a:rPr>
              <a:t> </a:t>
            </a:r>
            <a:r>
              <a:rPr lang="en-US" altLang="zh-CN" dirty="0" err="1">
                <a:ea typeface="宋体" panose="02010600030101010101" pitchFamily="2" charset="-122"/>
              </a:rPr>
              <a:t>CTeacher</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private:</a:t>
            </a:r>
            <a:endParaRPr lang="en-US" altLang="zh-CN" dirty="0">
              <a:ea typeface="宋体" panose="02010600030101010101" pitchFamily="2" charset="-122"/>
            </a:endParaRPr>
          </a:p>
          <a:p>
            <a:r>
              <a:rPr lang="en-US" altLang="zh-CN" dirty="0">
                <a:ea typeface="宋体" panose="02010600030101010101" pitchFamily="2" charset="-122"/>
              </a:rPr>
              <a:t>    string research;     //</a:t>
            </a:r>
            <a:r>
              <a:rPr lang="zh-CN" altLang="en-US" dirty="0">
                <a:ea typeface="宋体" panose="02010600030101010101" pitchFamily="2" charset="-122"/>
              </a:rPr>
              <a:t>研究方向</a:t>
            </a:r>
            <a:endParaRPr lang="zh-CN" altLang="en-US" dirty="0">
              <a:ea typeface="宋体" panose="02010600030101010101" pitchFamily="2" charset="-122"/>
            </a:endParaRPr>
          </a:p>
          <a:p>
            <a:r>
              <a:rPr lang="en-US" altLang="zh-CN" dirty="0">
                <a:ea typeface="宋体" panose="02010600030101010101" pitchFamily="2" charset="-122"/>
              </a:rPr>
              <a:t>public:</a:t>
            </a:r>
            <a:endParaRPr lang="en-US" altLang="zh-CN" dirty="0">
              <a:ea typeface="宋体" panose="02010600030101010101" pitchFamily="2" charset="-122"/>
            </a:endParaRPr>
          </a:p>
          <a:p>
            <a:r>
              <a:rPr lang="en-US" altLang="zh-CN" dirty="0">
                <a:ea typeface="宋体" panose="02010600030101010101" pitchFamily="2" charset="-122"/>
              </a:rPr>
              <a:t>	CStudentOnJob(string _</a:t>
            </a:r>
            <a:r>
              <a:rPr lang="en-US" altLang="zh-CN" dirty="0" err="1">
                <a:ea typeface="宋体" panose="02010600030101010101" pitchFamily="2" charset="-122"/>
              </a:rPr>
              <a:t>name,int</a:t>
            </a:r>
            <a:r>
              <a:rPr lang="en-US" altLang="zh-CN" dirty="0">
                <a:ea typeface="宋体" panose="02010600030101010101" pitchFamily="2" charset="-122"/>
              </a:rPr>
              <a:t> _</a:t>
            </a:r>
            <a:r>
              <a:rPr lang="en-US" altLang="zh-CN" dirty="0" err="1">
                <a:ea typeface="宋体" panose="02010600030101010101" pitchFamily="2" charset="-122"/>
              </a:rPr>
              <a:t>stuNo,string</a:t>
            </a:r>
            <a:r>
              <a:rPr lang="en-US" altLang="zh-CN" dirty="0">
                <a:ea typeface="宋体" panose="02010600030101010101" pitchFamily="2" charset="-122"/>
              </a:rPr>
              <a:t> _</a:t>
            </a:r>
            <a:r>
              <a:rPr lang="en-US" altLang="zh-CN" dirty="0" err="1">
                <a:ea typeface="宋体" panose="02010600030101010101" pitchFamily="2" charset="-122"/>
              </a:rPr>
              <a:t>title,string</a:t>
            </a:r>
            <a:r>
              <a:rPr lang="en-US" altLang="zh-CN" dirty="0">
                <a:ea typeface="宋体" panose="02010600030101010101" pitchFamily="2" charset="-122"/>
              </a:rPr>
              <a:t> _research):</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CPerson</a:t>
            </a:r>
            <a:r>
              <a:rPr lang="en-US" altLang="zh-CN" dirty="0">
                <a:ea typeface="宋体" panose="02010600030101010101" pitchFamily="2" charset="-122"/>
              </a:rPr>
              <a:t>(_name),     //</a:t>
            </a:r>
            <a:r>
              <a:rPr lang="zh-CN" altLang="en-US" dirty="0">
                <a:ea typeface="宋体" panose="02010600030101010101" pitchFamily="2" charset="-122"/>
              </a:rPr>
              <a:t>如果缺省，</a:t>
            </a:r>
            <a:r>
              <a:rPr lang="en-US" altLang="zh-CN" dirty="0" err="1">
                <a:ea typeface="宋体" panose="02010600030101010101" pitchFamily="2" charset="-122"/>
              </a:rPr>
              <a:t>Cperson</a:t>
            </a:r>
            <a:r>
              <a:rPr lang="zh-CN" altLang="en-US" dirty="0">
                <a:ea typeface="宋体" panose="02010600030101010101" pitchFamily="2" charset="-122"/>
              </a:rPr>
              <a:t>就会调用不带参数的构造方法，姓名并没有赋值进去。</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CStudent</a:t>
            </a:r>
            <a:r>
              <a:rPr lang="en-US" altLang="zh-CN" dirty="0">
                <a:ea typeface="宋体" panose="02010600030101010101" pitchFamily="2" charset="-122"/>
              </a:rPr>
              <a:t>(_name,_</a:t>
            </a:r>
            <a:r>
              <a:rPr lang="en-US" altLang="zh-CN" dirty="0" err="1">
                <a:ea typeface="宋体" panose="02010600030101010101" pitchFamily="2" charset="-122"/>
              </a:rPr>
              <a:t>stuNo</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CTeacher</a:t>
            </a:r>
            <a:r>
              <a:rPr lang="en-US" altLang="zh-CN" dirty="0">
                <a:ea typeface="宋体" panose="02010600030101010101" pitchFamily="2" charset="-122"/>
              </a:rPr>
              <a:t>(_</a:t>
            </a:r>
            <a:r>
              <a:rPr lang="en-US" altLang="zh-CN" dirty="0" err="1">
                <a:ea typeface="宋体" panose="02010600030101010101" pitchFamily="2" charset="-122"/>
              </a:rPr>
              <a:t>name,_title</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research(_research){</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&lt;&lt;"***CStudentOnJob Constructor***"&lt;&lt;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void print()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a:t>
            </a:r>
            <a:r>
              <a:rPr lang="en-US" altLang="zh-CN" dirty="0" err="1">
                <a:ea typeface="宋体" panose="02010600030101010101" pitchFamily="2" charset="-122"/>
              </a:rPr>
              <a:t>StudentOnJob</a:t>
            </a:r>
            <a:r>
              <a:rPr lang="en-US" altLang="zh-CN" dirty="0">
                <a:ea typeface="宋体" panose="02010600030101010101" pitchFamily="2" charset="-122"/>
              </a:rPr>
              <a:t>:"&lt;&lt;name&lt;&lt;" "&lt;&lt;</a:t>
            </a:r>
            <a:r>
              <a:rPr lang="en-US" altLang="zh-CN" dirty="0" err="1">
                <a:ea typeface="宋体" panose="02010600030101010101" pitchFamily="2" charset="-122"/>
              </a:rPr>
              <a:t>stuNo</a:t>
            </a:r>
            <a:r>
              <a:rPr lang="en-US" altLang="zh-CN" dirty="0">
                <a:ea typeface="宋体" panose="02010600030101010101" pitchFamily="2" charset="-122"/>
              </a:rPr>
              <a:t>&lt;&lt;" "&lt;&lt;title&lt;&lt;" "&lt;&lt; research&lt;&lt;</a:t>
            </a:r>
            <a:r>
              <a:rPr lang="en-US" altLang="zh-CN" dirty="0" err="1">
                <a:ea typeface="宋体" panose="02010600030101010101" pitchFamily="2" charset="-122"/>
              </a:rPr>
              <a:t>endl</a:t>
            </a:r>
            <a:r>
              <a:rPr lang="en-US" altLang="zh-CN" dirty="0">
                <a:ea typeface="宋体" panose="02010600030101010101" pitchFamily="2" charset="-122"/>
              </a:rPr>
              <a:t>;//</a:t>
            </a:r>
            <a:r>
              <a:rPr lang="zh-CN" altLang="en-US" dirty="0">
                <a:ea typeface="宋体" panose="02010600030101010101" pitchFamily="2" charset="-122"/>
              </a:rPr>
              <a:t>二义性</a:t>
            </a:r>
            <a:endParaRPr lang="zh-CN" altLang="en-US"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~CStudentOnJob()</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cout</a:t>
            </a:r>
            <a:r>
              <a:rPr lang="en-US" altLang="zh-CN" dirty="0">
                <a:ea typeface="宋体" panose="02010600030101010101" pitchFamily="2" charset="-122"/>
              </a:rPr>
              <a:t>&lt;&lt;"---CStudentOnJob Destructor---"&lt;&lt;</a:t>
            </a:r>
            <a:r>
              <a:rPr lang="en-US" altLang="zh-CN" dirty="0" err="1">
                <a:ea typeface="宋体" panose="02010600030101010101" pitchFamily="2" charset="-122"/>
              </a:rPr>
              <a:t>endl</a:t>
            </a:r>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int main()</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a:p>
            <a:r>
              <a:rPr lang="en-US" altLang="zh-CN" dirty="0">
                <a:ea typeface="宋体" panose="02010600030101010101" pitchFamily="2" charset="-122"/>
              </a:rPr>
              <a:t>	CStudentOnJob </a:t>
            </a:r>
            <a:r>
              <a:rPr lang="en-US" altLang="zh-CN" dirty="0" err="1">
                <a:ea typeface="宋体" panose="02010600030101010101" pitchFamily="2" charset="-122"/>
              </a:rPr>
              <a:t>stu</a:t>
            </a:r>
            <a:r>
              <a:rPr lang="en-US" altLang="zh-CN" dirty="0">
                <a:ea typeface="宋体" panose="02010600030101010101" pitchFamily="2" charset="-122"/>
              </a:rPr>
              <a:t>("chen",2017001,"professor","software");</a:t>
            </a:r>
            <a:endParaRPr lang="en-US" altLang="zh-CN" dirty="0">
              <a:ea typeface="宋体" panose="02010600030101010101" pitchFamily="2" charset="-122"/>
            </a:endParaRPr>
          </a:p>
          <a:p>
            <a:r>
              <a:rPr lang="en-US" altLang="zh-CN" dirty="0">
                <a:ea typeface="宋体" panose="02010600030101010101" pitchFamily="2" charset="-122"/>
              </a:rPr>
              <a:t>	</a:t>
            </a:r>
            <a:r>
              <a:rPr lang="en-US" altLang="zh-CN" dirty="0" err="1">
                <a:ea typeface="宋体" panose="02010600030101010101" pitchFamily="2" charset="-122"/>
              </a:rPr>
              <a:t>stu.print</a:t>
            </a:r>
            <a:r>
              <a:rPr lang="en-US" altLang="zh-CN" dirty="0">
                <a:ea typeface="宋体" panose="02010600030101010101" pitchFamily="2" charset="-122"/>
              </a:rPr>
              <a: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	return 1;</a:t>
            </a:r>
            <a:endParaRPr lang="en-US" altLang="zh-CN" dirty="0">
              <a:ea typeface="宋体" panose="02010600030101010101" pitchFamily="2" charset="-122"/>
            </a:endParaRPr>
          </a:p>
          <a:p>
            <a:r>
              <a:rPr lang="en-US" altLang="zh-CN" dirty="0">
                <a:ea typeface="宋体" panose="02010600030101010101" pitchFamily="2" charset="-122"/>
              </a:rPr>
              <a:t>}</a:t>
            </a:r>
            <a:endParaRPr lang="en-US" altLang="zh-CN" dirty="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en-US" altLang="zh-CN" dirty="0"/>
          </a:p>
          <a:p>
            <a:r>
              <a:rPr lang="zh-CN" altLang="en-US" dirty="0"/>
              <a:t>原始程序：</a:t>
            </a:r>
            <a:endParaRPr lang="en-US" altLang="zh-CN" dirty="0"/>
          </a:p>
          <a:p>
            <a:r>
              <a:rPr lang="en-US" altLang="zh-CN" dirty="0"/>
              <a:t>#include&lt;iostream&gt;</a:t>
            </a:r>
            <a:endParaRPr lang="en-US" altLang="zh-CN" dirty="0"/>
          </a:p>
          <a:p>
            <a:r>
              <a:rPr lang="en-US" altLang="zh-CN" dirty="0"/>
              <a:t>using namespace std;</a:t>
            </a:r>
            <a:endParaRPr lang="en-US" altLang="zh-CN" dirty="0"/>
          </a:p>
          <a:p>
            <a:endParaRPr lang="en-US" altLang="zh-CN" dirty="0"/>
          </a:p>
          <a:p>
            <a:r>
              <a:rPr lang="en-US" altLang="zh-CN" dirty="0"/>
              <a:t>class </a:t>
            </a:r>
            <a:r>
              <a:rPr lang="en-US" altLang="zh-CN" dirty="0" err="1"/>
              <a:t>CPerson</a:t>
            </a:r>
            <a:r>
              <a:rPr lang="en-US" altLang="zh-CN" dirty="0"/>
              <a:t>{</a:t>
            </a:r>
            <a:endParaRPr lang="en-US" altLang="zh-CN" dirty="0"/>
          </a:p>
          <a:p>
            <a:r>
              <a:rPr lang="en-US" altLang="zh-CN" dirty="0"/>
              <a:t>protected:</a:t>
            </a:r>
            <a:endParaRPr lang="en-US" altLang="zh-CN" dirty="0"/>
          </a:p>
          <a:p>
            <a:r>
              <a:rPr lang="en-US" altLang="zh-CN" dirty="0"/>
              <a:t>	string name;</a:t>
            </a:r>
            <a:endParaRPr lang="en-US" altLang="zh-CN" dirty="0"/>
          </a:p>
          <a:p>
            <a:r>
              <a:rPr lang="en-US" altLang="zh-CN" dirty="0"/>
              <a:t>public:</a:t>
            </a:r>
            <a:endParaRPr lang="en-US" altLang="zh-CN" dirty="0"/>
          </a:p>
          <a:p>
            <a:r>
              <a:rPr lang="en-US" altLang="zh-CN" dirty="0"/>
              <a:t>	</a:t>
            </a:r>
            <a:r>
              <a:rPr lang="en-US" altLang="zh-CN" dirty="0" err="1"/>
              <a:t>CPerson</a:t>
            </a:r>
            <a:r>
              <a:rPr lang="en-US" altLang="zh-CN" dirty="0"/>
              <a:t>(string _name="</a:t>
            </a:r>
            <a:r>
              <a:rPr lang="en-US" altLang="zh-CN" dirty="0" err="1"/>
              <a:t>zhangsan</a:t>
            </a:r>
            <a:r>
              <a:rPr lang="en-US" altLang="zh-CN" dirty="0"/>
              <a:t>"):name(_name){</a:t>
            </a:r>
            <a:endParaRPr lang="en-US" altLang="zh-CN" dirty="0"/>
          </a:p>
          <a:p>
            <a:r>
              <a:rPr lang="en-US" altLang="zh-CN" dirty="0"/>
              <a:t>		</a:t>
            </a:r>
            <a:r>
              <a:rPr lang="en-US" altLang="zh-CN" dirty="0" err="1"/>
              <a:t>cout</a:t>
            </a:r>
            <a:r>
              <a:rPr lang="en-US" altLang="zh-CN" dirty="0"/>
              <a:t>&lt;&lt;"***</a:t>
            </a:r>
            <a:r>
              <a:rPr lang="en-US" altLang="zh-CN" dirty="0" err="1"/>
              <a:t>CPerson</a:t>
            </a:r>
            <a:r>
              <a:rPr lang="en-US" altLang="zh-CN" dirty="0"/>
              <a:t> Constructor***"&lt;&lt;</a:t>
            </a:r>
            <a:r>
              <a:rPr lang="en-US" altLang="zh-CN" dirty="0" err="1"/>
              <a:t>endl</a:t>
            </a:r>
            <a:r>
              <a:rPr lang="en-US" altLang="zh-CN" dirty="0"/>
              <a:t>;</a:t>
            </a:r>
            <a:endParaRPr lang="en-US" altLang="zh-CN" dirty="0"/>
          </a:p>
          <a:p>
            <a:r>
              <a:rPr lang="en-US" altLang="zh-CN" dirty="0"/>
              <a:t>	}</a:t>
            </a:r>
            <a:endParaRPr lang="en-US" altLang="zh-CN" dirty="0"/>
          </a:p>
          <a:p>
            <a:r>
              <a:rPr lang="en-US" altLang="zh-CN" dirty="0"/>
              <a:t>	~</a:t>
            </a:r>
            <a:r>
              <a:rPr lang="en-US" altLang="zh-CN" dirty="0" err="1"/>
              <a:t>CPerson</a:t>
            </a:r>
            <a:r>
              <a:rPr lang="en-US" altLang="zh-CN" dirty="0"/>
              <a:t>(){</a:t>
            </a:r>
            <a:endParaRPr lang="en-US" altLang="zh-CN" dirty="0"/>
          </a:p>
          <a:p>
            <a:r>
              <a:rPr lang="en-US" altLang="zh-CN" dirty="0"/>
              <a:t>		</a:t>
            </a:r>
            <a:r>
              <a:rPr lang="en-US" altLang="zh-CN" dirty="0" err="1"/>
              <a:t>cout</a:t>
            </a:r>
            <a:r>
              <a:rPr lang="en-US" altLang="zh-CN" dirty="0"/>
              <a:t>&lt;&lt;"---</a:t>
            </a:r>
            <a:r>
              <a:rPr lang="en-US" altLang="zh-CN" dirty="0" err="1"/>
              <a:t>CPerson</a:t>
            </a:r>
            <a:r>
              <a:rPr lang="en-US" altLang="zh-CN" dirty="0"/>
              <a:t> </a:t>
            </a:r>
            <a:r>
              <a:rPr lang="en-US" altLang="zh-CN" dirty="0" err="1"/>
              <a:t>distructor</a:t>
            </a:r>
            <a:r>
              <a:rPr lang="en-US" altLang="zh-CN" dirty="0"/>
              <a:t>---"&lt;&lt;name&lt;&lt;</a:t>
            </a:r>
            <a:r>
              <a:rPr lang="en-US" altLang="zh-CN" dirty="0" err="1"/>
              <a:t>endl</a:t>
            </a:r>
            <a:r>
              <a:rPr lang="en-US" altLang="zh-CN" dirty="0"/>
              <a:t>;</a:t>
            </a:r>
            <a:endParaRPr lang="en-US" altLang="zh-CN" dirty="0"/>
          </a:p>
          <a:p>
            <a:r>
              <a:rPr lang="en-US" altLang="zh-CN" dirty="0"/>
              <a:t>	}</a:t>
            </a:r>
            <a:endParaRPr lang="en-US" altLang="zh-CN" dirty="0"/>
          </a:p>
          <a:p>
            <a:r>
              <a:rPr lang="en-US" altLang="zh-CN" dirty="0"/>
              <a:t>};</a:t>
            </a:r>
            <a:endParaRPr lang="en-US" altLang="zh-CN" dirty="0"/>
          </a:p>
          <a:p>
            <a:r>
              <a:rPr lang="en-US" altLang="zh-CN" dirty="0"/>
              <a:t>class </a:t>
            </a:r>
            <a:r>
              <a:rPr lang="en-US" altLang="zh-CN" dirty="0" err="1"/>
              <a:t>CStudent</a:t>
            </a:r>
            <a:r>
              <a:rPr lang="en-US" altLang="zh-CN" dirty="0"/>
              <a:t> :virtual public </a:t>
            </a:r>
            <a:r>
              <a:rPr lang="en-US" altLang="zh-CN" dirty="0" err="1"/>
              <a:t>CPerson</a:t>
            </a:r>
            <a:endParaRPr lang="en-US" altLang="zh-CN" dirty="0"/>
          </a:p>
          <a:p>
            <a:r>
              <a:rPr lang="en-US" altLang="zh-CN" dirty="0"/>
              <a:t>{</a:t>
            </a:r>
            <a:endParaRPr lang="en-US" altLang="zh-CN" dirty="0"/>
          </a:p>
          <a:p>
            <a:r>
              <a:rPr lang="en-US" altLang="zh-CN" dirty="0"/>
              <a:t>protected:</a:t>
            </a:r>
            <a:endParaRPr lang="en-US" altLang="zh-CN" dirty="0"/>
          </a:p>
          <a:p>
            <a:r>
              <a:rPr lang="en-US" altLang="zh-CN" dirty="0"/>
              <a:t>    int </a:t>
            </a:r>
            <a:r>
              <a:rPr lang="en-US" altLang="zh-CN" dirty="0" err="1"/>
              <a:t>stuNo</a:t>
            </a:r>
            <a:r>
              <a:rPr lang="en-US" altLang="zh-CN" dirty="0"/>
              <a:t>;</a:t>
            </a:r>
            <a:endParaRPr lang="en-US" altLang="zh-CN" dirty="0"/>
          </a:p>
          <a:p>
            <a:r>
              <a:rPr lang="en-US" altLang="zh-CN" dirty="0"/>
              <a:t>public:</a:t>
            </a:r>
            <a:endParaRPr lang="en-US" altLang="zh-CN" dirty="0"/>
          </a:p>
          <a:p>
            <a:r>
              <a:rPr lang="en-US" altLang="zh-CN" dirty="0"/>
              <a:t>    </a:t>
            </a:r>
            <a:r>
              <a:rPr lang="en-US" altLang="zh-CN" dirty="0" err="1"/>
              <a:t>CStudent</a:t>
            </a:r>
            <a:r>
              <a:rPr lang="en-US" altLang="zh-CN" dirty="0"/>
              <a:t>(string _name="</a:t>
            </a:r>
            <a:r>
              <a:rPr lang="en-US" altLang="zh-CN" dirty="0" err="1"/>
              <a:t>zhangsan</a:t>
            </a:r>
            <a:r>
              <a:rPr lang="en-US" altLang="zh-CN" dirty="0"/>
              <a:t>",int _no=2018150001):</a:t>
            </a:r>
            <a:r>
              <a:rPr lang="en-US" altLang="zh-CN" dirty="0" err="1"/>
              <a:t>stuNo</a:t>
            </a:r>
            <a:r>
              <a:rPr lang="en-US" altLang="zh-CN" dirty="0"/>
              <a:t>(_no),</a:t>
            </a:r>
            <a:r>
              <a:rPr lang="en-US" altLang="zh-CN" dirty="0" err="1"/>
              <a:t>CPerson</a:t>
            </a:r>
            <a:r>
              <a:rPr lang="en-US" altLang="zh-CN" dirty="0"/>
              <a:t>(_name){</a:t>
            </a:r>
            <a:endParaRPr lang="en-US" altLang="zh-CN" dirty="0"/>
          </a:p>
          <a:p>
            <a:r>
              <a:rPr lang="en-US" altLang="zh-CN" dirty="0"/>
              <a:t>		</a:t>
            </a:r>
            <a:r>
              <a:rPr lang="en-US" altLang="zh-CN" dirty="0" err="1"/>
              <a:t>cout</a:t>
            </a:r>
            <a:r>
              <a:rPr lang="en-US" altLang="zh-CN" dirty="0"/>
              <a:t>&lt;&lt;"***</a:t>
            </a:r>
            <a:r>
              <a:rPr lang="en-US" altLang="zh-CN" dirty="0" err="1"/>
              <a:t>CStudent</a:t>
            </a:r>
            <a:r>
              <a:rPr lang="en-US" altLang="zh-CN" dirty="0"/>
              <a:t> Constructor***"&lt;&lt;</a:t>
            </a:r>
            <a:r>
              <a:rPr lang="en-US" altLang="zh-CN" dirty="0" err="1"/>
              <a:t>endl</a:t>
            </a:r>
            <a:r>
              <a:rPr lang="en-US" altLang="zh-CN" dirty="0"/>
              <a:t>;}</a:t>
            </a:r>
            <a:endParaRPr lang="en-US" altLang="zh-CN" dirty="0"/>
          </a:p>
          <a:p>
            <a:r>
              <a:rPr lang="en-US" altLang="zh-CN" dirty="0"/>
              <a:t>	void print(){</a:t>
            </a:r>
            <a:endParaRPr lang="en-US" altLang="zh-CN" dirty="0"/>
          </a:p>
          <a:p>
            <a:r>
              <a:rPr lang="en-US" altLang="zh-CN" dirty="0"/>
              <a:t>		</a:t>
            </a:r>
            <a:r>
              <a:rPr lang="en-US" altLang="zh-CN" dirty="0" err="1"/>
              <a:t>cout</a:t>
            </a:r>
            <a:r>
              <a:rPr lang="en-US" altLang="zh-CN" dirty="0"/>
              <a:t>&lt;&lt;"Student:"&lt;&lt;name&lt;&lt;" "&lt;&lt;</a:t>
            </a:r>
            <a:r>
              <a:rPr lang="en-US" altLang="zh-CN" dirty="0" err="1"/>
              <a:t>stuNo</a:t>
            </a:r>
            <a:r>
              <a:rPr lang="en-US" altLang="zh-CN" dirty="0"/>
              <a:t>&lt;&lt;</a:t>
            </a:r>
            <a:r>
              <a:rPr lang="en-US" altLang="zh-CN" dirty="0" err="1"/>
              <a:t>endl</a:t>
            </a:r>
            <a:r>
              <a:rPr lang="en-US" altLang="zh-CN" dirty="0"/>
              <a:t>;}</a:t>
            </a:r>
            <a:endParaRPr lang="en-US" altLang="zh-CN" dirty="0"/>
          </a:p>
          <a:p>
            <a:r>
              <a:rPr lang="en-US" altLang="zh-CN" dirty="0"/>
              <a:t>    ~</a:t>
            </a:r>
            <a:r>
              <a:rPr lang="en-US" altLang="zh-CN" dirty="0" err="1"/>
              <a:t>CStudent</a:t>
            </a:r>
            <a:r>
              <a:rPr lang="en-US" altLang="zh-CN" dirty="0"/>
              <a:t>(){</a:t>
            </a:r>
            <a:endParaRPr lang="en-US" altLang="zh-CN" dirty="0"/>
          </a:p>
          <a:p>
            <a:r>
              <a:rPr lang="en-US" altLang="zh-CN" dirty="0"/>
              <a:t>		</a:t>
            </a:r>
            <a:r>
              <a:rPr lang="en-US" altLang="zh-CN" dirty="0" err="1"/>
              <a:t>cout</a:t>
            </a:r>
            <a:r>
              <a:rPr lang="en-US" altLang="zh-CN" dirty="0"/>
              <a:t>&lt;&lt;"---</a:t>
            </a:r>
            <a:r>
              <a:rPr lang="en-US" altLang="zh-CN" dirty="0" err="1"/>
              <a:t>CStudent</a:t>
            </a:r>
            <a:r>
              <a:rPr lang="en-US" altLang="zh-CN" dirty="0"/>
              <a:t> Destructor---"&lt;&lt;</a:t>
            </a:r>
            <a:r>
              <a:rPr lang="en-US" altLang="zh-CN" dirty="0" err="1"/>
              <a:t>endl</a:t>
            </a:r>
            <a:r>
              <a:rPr lang="en-US" altLang="zh-CN" dirty="0"/>
              <a:t>; }</a:t>
            </a:r>
            <a:endParaRPr lang="en-US" altLang="zh-CN" dirty="0"/>
          </a:p>
          <a:p>
            <a:r>
              <a:rPr lang="en-US" altLang="zh-CN" dirty="0"/>
              <a:t>};</a:t>
            </a:r>
            <a:endParaRPr lang="en-US" altLang="zh-CN" dirty="0"/>
          </a:p>
          <a:p>
            <a:r>
              <a:rPr lang="en-US" altLang="zh-CN" dirty="0"/>
              <a:t>class </a:t>
            </a:r>
            <a:r>
              <a:rPr lang="en-US" altLang="zh-CN" dirty="0" err="1"/>
              <a:t>CTeacher:virtual</a:t>
            </a:r>
            <a:r>
              <a:rPr lang="en-US" altLang="zh-CN" dirty="0"/>
              <a:t> public </a:t>
            </a:r>
            <a:r>
              <a:rPr lang="en-US" altLang="zh-CN" dirty="0" err="1"/>
              <a:t>CPerson</a:t>
            </a:r>
            <a:endParaRPr lang="en-US" altLang="zh-CN" dirty="0"/>
          </a:p>
          <a:p>
            <a:r>
              <a:rPr lang="en-US" altLang="zh-CN" dirty="0"/>
              <a:t>{</a:t>
            </a:r>
            <a:endParaRPr lang="en-US" altLang="zh-CN" dirty="0"/>
          </a:p>
          <a:p>
            <a:r>
              <a:rPr lang="en-US" altLang="zh-CN" dirty="0"/>
              <a:t>protected:</a:t>
            </a:r>
            <a:endParaRPr lang="en-US" altLang="zh-CN" dirty="0"/>
          </a:p>
          <a:p>
            <a:r>
              <a:rPr lang="en-US" altLang="zh-CN" dirty="0"/>
              <a:t>     string title;</a:t>
            </a:r>
            <a:endParaRPr lang="en-US" altLang="zh-CN" dirty="0"/>
          </a:p>
          <a:p>
            <a:r>
              <a:rPr lang="en-US" altLang="zh-CN" dirty="0"/>
              <a:t>public:</a:t>
            </a:r>
            <a:endParaRPr lang="en-US" altLang="zh-CN" dirty="0"/>
          </a:p>
          <a:p>
            <a:r>
              <a:rPr lang="en-US" altLang="zh-CN" dirty="0"/>
              <a:t>	</a:t>
            </a:r>
            <a:r>
              <a:rPr lang="en-US" altLang="zh-CN" dirty="0" err="1"/>
              <a:t>CTeacher</a:t>
            </a:r>
            <a:r>
              <a:rPr lang="en-US" altLang="zh-CN" dirty="0"/>
              <a:t>(string _name="</a:t>
            </a:r>
            <a:r>
              <a:rPr lang="en-US" altLang="zh-CN" dirty="0" err="1"/>
              <a:t>lisi</a:t>
            </a:r>
            <a:r>
              <a:rPr lang="en-US" altLang="zh-CN" dirty="0"/>
              <a:t>",string _title="Professor"):title(_title),</a:t>
            </a:r>
            <a:r>
              <a:rPr lang="en-US" altLang="zh-CN" dirty="0" err="1"/>
              <a:t>CPerson</a:t>
            </a:r>
            <a:r>
              <a:rPr lang="en-US" altLang="zh-CN" dirty="0"/>
              <a:t>(_name){</a:t>
            </a:r>
            <a:endParaRPr lang="en-US" altLang="zh-CN" dirty="0"/>
          </a:p>
          <a:p>
            <a:r>
              <a:rPr lang="en-US" altLang="zh-CN" dirty="0"/>
              <a:t>	  </a:t>
            </a:r>
            <a:r>
              <a:rPr lang="en-US" altLang="zh-CN" dirty="0" err="1"/>
              <a:t>cout</a:t>
            </a:r>
            <a:r>
              <a:rPr lang="en-US" altLang="zh-CN" dirty="0"/>
              <a:t>&lt;&lt;"***</a:t>
            </a:r>
            <a:r>
              <a:rPr lang="en-US" altLang="zh-CN" dirty="0" err="1"/>
              <a:t>CTeacher</a:t>
            </a:r>
            <a:r>
              <a:rPr lang="en-US" altLang="zh-CN" dirty="0"/>
              <a:t> Constructor***"&lt;&lt;</a:t>
            </a:r>
            <a:r>
              <a:rPr lang="en-US" altLang="zh-CN" dirty="0" err="1"/>
              <a:t>endl</a:t>
            </a:r>
            <a:r>
              <a:rPr lang="en-US" altLang="zh-CN" dirty="0"/>
              <a:t>;}</a:t>
            </a:r>
            <a:endParaRPr lang="en-US" altLang="zh-CN" dirty="0"/>
          </a:p>
          <a:p>
            <a:r>
              <a:rPr lang="en-US" altLang="zh-CN" dirty="0"/>
              <a:t>    void print(){</a:t>
            </a:r>
            <a:endParaRPr lang="en-US" altLang="zh-CN" dirty="0"/>
          </a:p>
          <a:p>
            <a:r>
              <a:rPr lang="en-US" altLang="zh-CN" dirty="0"/>
              <a:t>		</a:t>
            </a:r>
            <a:r>
              <a:rPr lang="en-US" altLang="zh-CN" dirty="0" err="1"/>
              <a:t>cout</a:t>
            </a:r>
            <a:r>
              <a:rPr lang="en-US" altLang="zh-CN" dirty="0"/>
              <a:t>&lt;&lt;"Teacher:"&lt;&lt;name&lt;&lt;" "&lt;&lt;title&lt;&lt;</a:t>
            </a:r>
            <a:r>
              <a:rPr lang="en-US" altLang="zh-CN" dirty="0" err="1"/>
              <a:t>endl</a:t>
            </a:r>
            <a:r>
              <a:rPr lang="en-US" altLang="zh-CN" dirty="0"/>
              <a:t>;}</a:t>
            </a:r>
            <a:endParaRPr lang="en-US" altLang="zh-CN" dirty="0"/>
          </a:p>
          <a:p>
            <a:r>
              <a:rPr lang="en-US" altLang="zh-CN" dirty="0"/>
              <a:t>    ~</a:t>
            </a:r>
            <a:r>
              <a:rPr lang="en-US" altLang="zh-CN" dirty="0" err="1"/>
              <a:t>CTeacher</a:t>
            </a:r>
            <a:r>
              <a:rPr lang="en-US" altLang="zh-CN" dirty="0"/>
              <a:t>() {</a:t>
            </a:r>
            <a:endParaRPr lang="en-US" altLang="zh-CN" dirty="0"/>
          </a:p>
          <a:p>
            <a:r>
              <a:rPr lang="en-US" altLang="zh-CN" dirty="0"/>
              <a:t>		</a:t>
            </a:r>
            <a:r>
              <a:rPr lang="en-US" altLang="zh-CN" dirty="0" err="1"/>
              <a:t>cout</a:t>
            </a:r>
            <a:r>
              <a:rPr lang="en-US" altLang="zh-CN" dirty="0"/>
              <a:t>&lt;&lt;"---</a:t>
            </a:r>
            <a:r>
              <a:rPr lang="en-US" altLang="zh-CN" dirty="0" err="1"/>
              <a:t>CTeacher</a:t>
            </a:r>
            <a:r>
              <a:rPr lang="en-US" altLang="zh-CN" dirty="0"/>
              <a:t> Destructor---"&lt;&lt;</a:t>
            </a:r>
            <a:r>
              <a:rPr lang="en-US" altLang="zh-CN" dirty="0" err="1"/>
              <a:t>endl</a:t>
            </a:r>
            <a:r>
              <a:rPr lang="en-US" altLang="zh-CN" dirty="0"/>
              <a:t>; }</a:t>
            </a:r>
            <a:endParaRPr lang="en-US" altLang="zh-CN" dirty="0"/>
          </a:p>
          <a:p>
            <a:r>
              <a:rPr lang="en-US" altLang="zh-CN" dirty="0"/>
              <a:t>};</a:t>
            </a:r>
            <a:endParaRPr lang="en-US" altLang="zh-CN" dirty="0"/>
          </a:p>
          <a:p>
            <a:r>
              <a:rPr lang="en-US" altLang="zh-CN" dirty="0"/>
              <a:t>class </a:t>
            </a:r>
            <a:r>
              <a:rPr lang="en-US" altLang="zh-CN" dirty="0" err="1"/>
              <a:t>CStudentOnJob</a:t>
            </a:r>
            <a:r>
              <a:rPr lang="en-US" altLang="zh-CN" dirty="0"/>
              <a:t> : public </a:t>
            </a:r>
            <a:r>
              <a:rPr lang="en-US" altLang="zh-CN" dirty="0" err="1"/>
              <a:t>CStudent,public</a:t>
            </a:r>
            <a:r>
              <a:rPr lang="en-US" altLang="zh-CN" dirty="0"/>
              <a:t> </a:t>
            </a:r>
            <a:r>
              <a:rPr lang="en-US" altLang="zh-CN" dirty="0" err="1"/>
              <a:t>CTeacher</a:t>
            </a:r>
            <a:endParaRPr lang="en-US" altLang="zh-CN" dirty="0"/>
          </a:p>
          <a:p>
            <a:r>
              <a:rPr lang="en-US" altLang="zh-CN" dirty="0"/>
              <a:t>{</a:t>
            </a:r>
            <a:endParaRPr lang="en-US" altLang="zh-CN" dirty="0"/>
          </a:p>
          <a:p>
            <a:r>
              <a:rPr lang="en-US" altLang="zh-CN" dirty="0"/>
              <a:t>private:</a:t>
            </a:r>
            <a:endParaRPr lang="en-US" altLang="zh-CN" dirty="0"/>
          </a:p>
          <a:p>
            <a:r>
              <a:rPr lang="en-US" altLang="zh-CN" dirty="0"/>
              <a:t>    string research;     //</a:t>
            </a:r>
            <a:r>
              <a:rPr lang="zh-CN" altLang="en-US" dirty="0"/>
              <a:t>研究方向</a:t>
            </a:r>
            <a:endParaRPr lang="zh-CN" altLang="en-US" dirty="0"/>
          </a:p>
          <a:p>
            <a:r>
              <a:rPr lang="en-US" altLang="zh-CN" dirty="0"/>
              <a:t>public:</a:t>
            </a:r>
            <a:endParaRPr lang="en-US" altLang="zh-CN" dirty="0"/>
          </a:p>
          <a:p>
            <a:r>
              <a:rPr lang="en-US" altLang="zh-CN" dirty="0"/>
              <a:t>	</a:t>
            </a:r>
            <a:r>
              <a:rPr lang="en-US" altLang="zh-CN" dirty="0" err="1"/>
              <a:t>CStudentOnJob</a:t>
            </a:r>
            <a:r>
              <a:rPr lang="en-US" altLang="zh-CN" dirty="0"/>
              <a:t>(string _</a:t>
            </a:r>
            <a:r>
              <a:rPr lang="en-US" altLang="zh-CN" dirty="0" err="1"/>
              <a:t>name,int</a:t>
            </a:r>
            <a:r>
              <a:rPr lang="en-US" altLang="zh-CN" dirty="0"/>
              <a:t> _</a:t>
            </a:r>
            <a:r>
              <a:rPr lang="en-US" altLang="zh-CN" dirty="0" err="1"/>
              <a:t>stuNo,string</a:t>
            </a:r>
            <a:r>
              <a:rPr lang="en-US" altLang="zh-CN" dirty="0"/>
              <a:t> _</a:t>
            </a:r>
            <a:r>
              <a:rPr lang="en-US" altLang="zh-CN" dirty="0" err="1"/>
              <a:t>title,string</a:t>
            </a:r>
            <a:r>
              <a:rPr lang="en-US" altLang="zh-CN" dirty="0"/>
              <a:t> _research):</a:t>
            </a:r>
            <a:endParaRPr lang="en-US" altLang="zh-CN" dirty="0"/>
          </a:p>
          <a:p>
            <a:r>
              <a:rPr lang="en-US" altLang="zh-CN" dirty="0"/>
              <a:t>		 </a:t>
            </a:r>
            <a:r>
              <a:rPr lang="en-US" altLang="zh-CN" dirty="0" err="1"/>
              <a:t>CPerson</a:t>
            </a:r>
            <a:r>
              <a:rPr lang="en-US" altLang="zh-CN" dirty="0"/>
              <a:t>(_name),     //</a:t>
            </a:r>
            <a:r>
              <a:rPr lang="zh-CN" altLang="en-US" dirty="0"/>
              <a:t>如果缺省，</a:t>
            </a:r>
            <a:r>
              <a:rPr lang="en-US" altLang="zh-CN" dirty="0" err="1"/>
              <a:t>Cperson</a:t>
            </a:r>
            <a:r>
              <a:rPr lang="zh-CN" altLang="en-US" dirty="0"/>
              <a:t>就会调用不带参数的构造方法，姓名并没有赋值进去。</a:t>
            </a:r>
            <a:endParaRPr lang="zh-CN" altLang="en-US" dirty="0"/>
          </a:p>
          <a:p>
            <a:r>
              <a:rPr lang="zh-CN" altLang="en-US" dirty="0"/>
              <a:t>         </a:t>
            </a:r>
            <a:r>
              <a:rPr lang="en-US" altLang="zh-CN" dirty="0" err="1"/>
              <a:t>CStudent</a:t>
            </a:r>
            <a:r>
              <a:rPr lang="en-US" altLang="zh-CN" dirty="0"/>
              <a:t>(_name,_</a:t>
            </a:r>
            <a:r>
              <a:rPr lang="en-US" altLang="zh-CN" dirty="0" err="1"/>
              <a:t>stuNo</a:t>
            </a:r>
            <a:r>
              <a:rPr lang="en-US" altLang="zh-CN" dirty="0"/>
              <a:t>),</a:t>
            </a:r>
            <a:endParaRPr lang="en-US" altLang="zh-CN" dirty="0"/>
          </a:p>
          <a:p>
            <a:r>
              <a:rPr lang="en-US" altLang="zh-CN" dirty="0"/>
              <a:t>         </a:t>
            </a:r>
            <a:r>
              <a:rPr lang="en-US" altLang="zh-CN" dirty="0" err="1"/>
              <a:t>CTeacher</a:t>
            </a:r>
            <a:r>
              <a:rPr lang="en-US" altLang="zh-CN" dirty="0"/>
              <a:t>(_</a:t>
            </a:r>
            <a:r>
              <a:rPr lang="en-US" altLang="zh-CN" dirty="0" err="1"/>
              <a:t>name,_title</a:t>
            </a:r>
            <a:r>
              <a:rPr lang="en-US" altLang="zh-CN" dirty="0"/>
              <a:t>),</a:t>
            </a:r>
            <a:endParaRPr lang="en-US" altLang="zh-CN" dirty="0"/>
          </a:p>
          <a:p>
            <a:r>
              <a:rPr lang="en-US" altLang="zh-CN" dirty="0"/>
              <a:t>         research(_research){</a:t>
            </a:r>
            <a:endParaRPr lang="en-US" altLang="zh-CN" dirty="0"/>
          </a:p>
          <a:p>
            <a:r>
              <a:rPr lang="en-US" altLang="zh-CN" dirty="0"/>
              <a:t>		</a:t>
            </a:r>
            <a:r>
              <a:rPr lang="en-US" altLang="zh-CN" dirty="0" err="1"/>
              <a:t>cout</a:t>
            </a:r>
            <a:r>
              <a:rPr lang="en-US" altLang="zh-CN" dirty="0"/>
              <a:t>&lt;&lt;"***</a:t>
            </a:r>
            <a:r>
              <a:rPr lang="en-US" altLang="zh-CN" dirty="0" err="1"/>
              <a:t>CStudentOnJob</a:t>
            </a:r>
            <a:r>
              <a:rPr lang="en-US" altLang="zh-CN" dirty="0"/>
              <a:t> Constructor***"&lt;&lt;</a:t>
            </a:r>
            <a:r>
              <a:rPr lang="en-US" altLang="zh-CN" dirty="0" err="1"/>
              <a:t>endl</a:t>
            </a:r>
            <a:r>
              <a:rPr lang="en-US" altLang="zh-CN" dirty="0"/>
              <a:t>;}</a:t>
            </a:r>
            <a:endParaRPr lang="en-US" altLang="zh-CN" dirty="0"/>
          </a:p>
          <a:p>
            <a:r>
              <a:rPr lang="en-US" altLang="zh-CN" dirty="0"/>
              <a:t>    void print()</a:t>
            </a:r>
            <a:endParaRPr lang="en-US" altLang="zh-CN" dirty="0"/>
          </a:p>
          <a:p>
            <a:r>
              <a:rPr lang="en-US" altLang="zh-CN" dirty="0"/>
              <a:t>    {</a:t>
            </a:r>
            <a:endParaRPr lang="en-US" altLang="zh-CN" dirty="0"/>
          </a:p>
          <a:p>
            <a:r>
              <a:rPr lang="en-US" altLang="zh-CN" dirty="0"/>
              <a:t>         </a:t>
            </a:r>
            <a:r>
              <a:rPr lang="en-US" altLang="zh-CN" dirty="0" err="1"/>
              <a:t>cout</a:t>
            </a:r>
            <a:r>
              <a:rPr lang="en-US" altLang="zh-CN" dirty="0"/>
              <a:t>&lt;&lt;"</a:t>
            </a:r>
            <a:r>
              <a:rPr lang="en-US" altLang="zh-CN" dirty="0" err="1"/>
              <a:t>StudentOnJob</a:t>
            </a:r>
            <a:r>
              <a:rPr lang="en-US" altLang="zh-CN" dirty="0"/>
              <a:t>:"&lt;&lt;name&lt;&lt;" "&lt;&lt;</a:t>
            </a:r>
            <a:r>
              <a:rPr lang="en-US" altLang="zh-CN" dirty="0" err="1"/>
              <a:t>stuNo</a:t>
            </a:r>
            <a:r>
              <a:rPr lang="en-US" altLang="zh-CN" dirty="0"/>
              <a:t>&lt;&lt;" "&lt;&lt;title&lt;&lt;" "&lt;&lt; research&lt;&lt;</a:t>
            </a:r>
            <a:r>
              <a:rPr lang="en-US" altLang="zh-CN" dirty="0" err="1"/>
              <a:t>endl</a:t>
            </a:r>
            <a:r>
              <a:rPr lang="en-US" altLang="zh-CN" dirty="0"/>
              <a:t>;//</a:t>
            </a:r>
            <a:r>
              <a:rPr lang="zh-CN" altLang="en-US" dirty="0"/>
              <a:t>二义性</a:t>
            </a:r>
            <a:endParaRPr lang="zh-CN" altLang="en-US" dirty="0"/>
          </a:p>
          <a:p>
            <a:r>
              <a:rPr lang="zh-CN" altLang="en-US" dirty="0"/>
              <a:t>    </a:t>
            </a:r>
            <a:r>
              <a:rPr lang="en-US" altLang="zh-CN" dirty="0"/>
              <a:t>}</a:t>
            </a:r>
            <a:endParaRPr lang="en-US" altLang="zh-CN" dirty="0"/>
          </a:p>
          <a:p>
            <a:r>
              <a:rPr lang="en-US" altLang="zh-CN" dirty="0"/>
              <a:t>    ~</a:t>
            </a:r>
            <a:r>
              <a:rPr lang="en-US" altLang="zh-CN" dirty="0" err="1"/>
              <a:t>CStudentOnJob</a:t>
            </a:r>
            <a:r>
              <a:rPr lang="en-US" altLang="zh-CN" dirty="0"/>
              <a:t>()</a:t>
            </a:r>
            <a:endParaRPr lang="en-US" altLang="zh-CN" dirty="0"/>
          </a:p>
          <a:p>
            <a:r>
              <a:rPr lang="en-US" altLang="zh-CN" dirty="0"/>
              <a:t>    {</a:t>
            </a:r>
            <a:endParaRPr lang="en-US" altLang="zh-CN" dirty="0"/>
          </a:p>
          <a:p>
            <a:r>
              <a:rPr lang="en-US" altLang="zh-CN" dirty="0"/>
              <a:t>         </a:t>
            </a:r>
            <a:r>
              <a:rPr lang="en-US" altLang="zh-CN" dirty="0" err="1"/>
              <a:t>cout</a:t>
            </a:r>
            <a:r>
              <a:rPr lang="en-US" altLang="zh-CN" dirty="0"/>
              <a:t>&lt;&lt;"---</a:t>
            </a:r>
            <a:r>
              <a:rPr lang="en-US" altLang="zh-CN" dirty="0" err="1"/>
              <a:t>CStudentOnJob</a:t>
            </a:r>
            <a:r>
              <a:rPr lang="en-US" altLang="zh-CN" dirty="0"/>
              <a:t> Destructor---"&lt;&lt;</a:t>
            </a:r>
            <a:r>
              <a:rPr lang="en-US" altLang="zh-CN" dirty="0" err="1"/>
              <a:t>endl</a:t>
            </a:r>
            <a:r>
              <a:rPr lang="en-US" altLang="zh-CN" dirty="0"/>
              <a:t>;</a:t>
            </a:r>
            <a:endParaRPr lang="en-US" altLang="zh-CN" dirty="0"/>
          </a:p>
          <a:p>
            <a:r>
              <a:rPr lang="en-US" altLang="zh-CN" dirty="0"/>
              <a:t>    }</a:t>
            </a:r>
            <a:endParaRPr lang="en-US" altLang="zh-CN" dirty="0"/>
          </a:p>
          <a:p>
            <a:r>
              <a:rPr lang="en-US" altLang="zh-CN" dirty="0"/>
              <a:t>};</a:t>
            </a:r>
            <a:endParaRPr lang="en-US" altLang="zh-CN" dirty="0"/>
          </a:p>
          <a:p>
            <a:endParaRPr lang="en-US" altLang="zh-CN" dirty="0"/>
          </a:p>
          <a:p>
            <a:r>
              <a:rPr lang="en-US" altLang="zh-CN" dirty="0"/>
              <a:t>int main()</a:t>
            </a:r>
            <a:endParaRPr lang="en-US" altLang="zh-CN" dirty="0"/>
          </a:p>
          <a:p>
            <a:r>
              <a:rPr lang="en-US" altLang="zh-CN" dirty="0"/>
              <a:t>{</a:t>
            </a:r>
            <a:endParaRPr lang="en-US" altLang="zh-CN" dirty="0"/>
          </a:p>
          <a:p>
            <a:r>
              <a:rPr lang="en-US" altLang="zh-CN" dirty="0"/>
              <a:t>	</a:t>
            </a:r>
            <a:r>
              <a:rPr lang="en-US" altLang="zh-CN" dirty="0" err="1"/>
              <a:t>CStudentOnJob</a:t>
            </a:r>
            <a:r>
              <a:rPr lang="en-US" altLang="zh-CN" dirty="0"/>
              <a:t> </a:t>
            </a:r>
            <a:r>
              <a:rPr lang="en-US" altLang="zh-CN" dirty="0" err="1"/>
              <a:t>stu</a:t>
            </a:r>
            <a:r>
              <a:rPr lang="en-US" altLang="zh-CN" dirty="0"/>
              <a:t>("chen",2017001,"professor","software");</a:t>
            </a:r>
            <a:endParaRPr lang="en-US" altLang="zh-CN" dirty="0"/>
          </a:p>
          <a:p>
            <a:r>
              <a:rPr lang="en-US" altLang="zh-CN" dirty="0"/>
              <a:t>	</a:t>
            </a:r>
            <a:r>
              <a:rPr lang="en-US" altLang="zh-CN" dirty="0" err="1"/>
              <a:t>stu.print</a:t>
            </a:r>
            <a:r>
              <a:rPr lang="en-US" altLang="zh-CN" dirty="0"/>
              <a:t>();</a:t>
            </a:r>
            <a:endParaRPr lang="en-US" altLang="zh-CN" dirty="0"/>
          </a:p>
          <a:p>
            <a:endParaRPr lang="en-US" altLang="zh-CN" dirty="0"/>
          </a:p>
          <a:p>
            <a:r>
              <a:rPr lang="en-US" altLang="zh-CN" dirty="0"/>
              <a:t>	return 1;</a:t>
            </a:r>
            <a:endParaRPr lang="en-US" altLang="zh-CN" dirty="0"/>
          </a:p>
          <a:p>
            <a:r>
              <a:rPr lang="en-US" altLang="zh-CN"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测试数据：</a:t>
            </a:r>
            <a:r>
              <a:rPr lang="en-US" altLang="zh-CN" dirty="0"/>
              <a:t>1-</a:t>
            </a:r>
            <a:r>
              <a:rPr lang="zh-CN" altLang="en-US" dirty="0"/>
              <a:t>表示经理；</a:t>
            </a:r>
            <a:r>
              <a:rPr lang="en-US" altLang="zh-CN" dirty="0"/>
              <a:t>2-</a:t>
            </a:r>
            <a:r>
              <a:rPr lang="zh-CN" altLang="en-US" dirty="0"/>
              <a:t>表示技术人员；</a:t>
            </a:r>
            <a:r>
              <a:rPr lang="en-US" altLang="zh-CN" dirty="0"/>
              <a:t>3-</a:t>
            </a:r>
            <a:r>
              <a:rPr lang="zh-CN" altLang="en-US" dirty="0"/>
              <a:t>销售员；</a:t>
            </a:r>
            <a:r>
              <a:rPr lang="en-US" altLang="zh-CN" dirty="0"/>
              <a:t>4-</a:t>
            </a:r>
            <a:r>
              <a:rPr lang="zh-CN" altLang="en-US" dirty="0"/>
              <a:t>销售经理</a:t>
            </a:r>
            <a:endParaRPr lang="en-US" altLang="zh-CN" dirty="0"/>
          </a:p>
          <a:p>
            <a:endParaRPr lang="en-US" altLang="zh-CN" dirty="0"/>
          </a:p>
          <a:p>
            <a:r>
              <a:rPr lang="en-US" altLang="zh-CN" dirty="0"/>
              <a:t>4</a:t>
            </a:r>
            <a:endParaRPr lang="en-US" altLang="zh-CN" dirty="0"/>
          </a:p>
          <a:p>
            <a:r>
              <a:rPr lang="en-US" altLang="zh-CN" dirty="0"/>
              <a:t>1 001 </a:t>
            </a:r>
            <a:r>
              <a:rPr lang="zh-CN" altLang="en-US" dirty="0"/>
              <a:t>张三</a:t>
            </a:r>
            <a:endParaRPr lang="zh-CN" altLang="en-US" dirty="0"/>
          </a:p>
          <a:p>
            <a:r>
              <a:rPr lang="en-US" altLang="zh-CN" dirty="0"/>
              <a:t>2 002 </a:t>
            </a:r>
            <a:r>
              <a:rPr lang="zh-CN" altLang="en-US" dirty="0"/>
              <a:t>李四 </a:t>
            </a:r>
            <a:r>
              <a:rPr lang="en-US" altLang="zh-CN" dirty="0"/>
              <a:t>200</a:t>
            </a:r>
            <a:endParaRPr lang="en-US" altLang="zh-CN" dirty="0"/>
          </a:p>
          <a:p>
            <a:r>
              <a:rPr lang="en-US" altLang="zh-CN" dirty="0"/>
              <a:t>3 003 </a:t>
            </a:r>
            <a:r>
              <a:rPr lang="zh-CN" altLang="en-US" dirty="0"/>
              <a:t>王五 </a:t>
            </a:r>
            <a:r>
              <a:rPr lang="en-US" altLang="zh-CN" dirty="0"/>
              <a:t>100000</a:t>
            </a:r>
            <a:endParaRPr lang="en-US" altLang="zh-CN" dirty="0"/>
          </a:p>
          <a:p>
            <a:r>
              <a:rPr lang="en-US" altLang="zh-CN" dirty="0"/>
              <a:t>4 004 </a:t>
            </a:r>
            <a:r>
              <a:rPr lang="zh-CN" altLang="en-US" dirty="0"/>
              <a:t>赵六 </a:t>
            </a:r>
            <a:r>
              <a:rPr lang="en-US" altLang="zh-CN" dirty="0"/>
              <a:t>500000</a:t>
            </a:r>
            <a:endParaRPr lang="en-US" altLang="zh-CN" dirty="0"/>
          </a:p>
          <a:p>
            <a:endParaRPr lang="en-US" altLang="zh-CN" dirty="0"/>
          </a:p>
          <a:p>
            <a:r>
              <a:rPr lang="zh-CN" altLang="en-US" dirty="0"/>
              <a:t>运行结果：</a:t>
            </a:r>
            <a:endParaRPr lang="en-US" altLang="zh-CN" dirty="0"/>
          </a:p>
          <a:p>
            <a:endParaRPr lang="en-US" altLang="zh-CN" dirty="0"/>
          </a:p>
          <a:p>
            <a:r>
              <a:rPr lang="zh-CN" altLang="en-US" dirty="0"/>
              <a:t>编号</a:t>
            </a:r>
            <a:r>
              <a:rPr lang="en-US" altLang="zh-CN" dirty="0"/>
              <a:t>:001,</a:t>
            </a:r>
            <a:r>
              <a:rPr lang="zh-CN" altLang="en-US" dirty="0"/>
              <a:t>姓名</a:t>
            </a:r>
            <a:r>
              <a:rPr lang="en-US" altLang="zh-CN" dirty="0"/>
              <a:t>:</a:t>
            </a:r>
            <a:r>
              <a:rPr lang="zh-CN" altLang="en-US" dirty="0"/>
              <a:t>张三</a:t>
            </a:r>
            <a:r>
              <a:rPr lang="en-US" altLang="zh-CN" dirty="0"/>
              <a:t>,</a:t>
            </a:r>
            <a:r>
              <a:rPr lang="zh-CN" altLang="en-US" dirty="0"/>
              <a:t>职位</a:t>
            </a:r>
            <a:r>
              <a:rPr lang="en-US" altLang="zh-CN" dirty="0"/>
              <a:t>:</a:t>
            </a:r>
            <a:r>
              <a:rPr lang="zh-CN" altLang="en-US" dirty="0"/>
              <a:t>经理</a:t>
            </a:r>
            <a:endParaRPr lang="zh-CN" altLang="en-US" dirty="0"/>
          </a:p>
          <a:p>
            <a:r>
              <a:rPr lang="zh-CN" altLang="en-US" dirty="0"/>
              <a:t>月薪：</a:t>
            </a:r>
            <a:r>
              <a:rPr lang="en-US" altLang="zh-CN" dirty="0"/>
              <a:t>50000</a:t>
            </a:r>
            <a:r>
              <a:rPr lang="zh-CN" altLang="en-US" dirty="0"/>
              <a:t>元</a:t>
            </a:r>
            <a:endParaRPr lang="zh-CN" altLang="en-US" dirty="0"/>
          </a:p>
          <a:p>
            <a:r>
              <a:rPr lang="zh-CN" altLang="en-US" dirty="0"/>
              <a:t>编号</a:t>
            </a:r>
            <a:r>
              <a:rPr lang="en-US" altLang="zh-CN" dirty="0"/>
              <a:t>:002,</a:t>
            </a:r>
            <a:r>
              <a:rPr lang="zh-CN" altLang="en-US" dirty="0"/>
              <a:t>姓名</a:t>
            </a:r>
            <a:r>
              <a:rPr lang="en-US" altLang="zh-CN" dirty="0"/>
              <a:t>:</a:t>
            </a:r>
            <a:r>
              <a:rPr lang="zh-CN" altLang="en-US" dirty="0"/>
              <a:t>李四</a:t>
            </a:r>
            <a:r>
              <a:rPr lang="en-US" altLang="zh-CN" dirty="0"/>
              <a:t>,</a:t>
            </a:r>
            <a:r>
              <a:rPr lang="zh-CN" altLang="en-US" dirty="0"/>
              <a:t>职位</a:t>
            </a:r>
            <a:r>
              <a:rPr lang="en-US" altLang="zh-CN" dirty="0"/>
              <a:t>:</a:t>
            </a:r>
            <a:r>
              <a:rPr lang="zh-CN" altLang="en-US" dirty="0"/>
              <a:t>技术人员</a:t>
            </a:r>
            <a:r>
              <a:rPr lang="en-US" altLang="zh-CN" dirty="0"/>
              <a:t>,</a:t>
            </a:r>
            <a:r>
              <a:rPr lang="zh-CN" altLang="en-US" dirty="0"/>
              <a:t>工作时间</a:t>
            </a:r>
            <a:r>
              <a:rPr lang="en-US" altLang="zh-CN" dirty="0"/>
              <a:t>:200</a:t>
            </a:r>
            <a:r>
              <a:rPr lang="zh-CN" altLang="en-US" dirty="0"/>
              <a:t>小时</a:t>
            </a:r>
            <a:endParaRPr lang="zh-CN" altLang="en-US" dirty="0"/>
          </a:p>
          <a:p>
            <a:r>
              <a:rPr lang="zh-CN" altLang="en-US" dirty="0"/>
              <a:t>月薪：</a:t>
            </a:r>
            <a:r>
              <a:rPr lang="en-US" altLang="zh-CN" dirty="0"/>
              <a:t>14000</a:t>
            </a:r>
            <a:r>
              <a:rPr lang="zh-CN" altLang="en-US" dirty="0"/>
              <a:t>元</a:t>
            </a:r>
            <a:endParaRPr lang="zh-CN" altLang="en-US" dirty="0"/>
          </a:p>
          <a:p>
            <a:r>
              <a:rPr lang="zh-CN" altLang="en-US" dirty="0"/>
              <a:t>编号</a:t>
            </a:r>
            <a:r>
              <a:rPr lang="en-US" altLang="zh-CN" dirty="0"/>
              <a:t>:003,</a:t>
            </a:r>
            <a:r>
              <a:rPr lang="zh-CN" altLang="en-US" dirty="0"/>
              <a:t>姓名</a:t>
            </a:r>
            <a:r>
              <a:rPr lang="en-US" altLang="zh-CN" dirty="0"/>
              <a:t>:</a:t>
            </a:r>
            <a:r>
              <a:rPr lang="zh-CN" altLang="en-US" dirty="0"/>
              <a:t>王五</a:t>
            </a:r>
            <a:r>
              <a:rPr lang="en-US" altLang="zh-CN" dirty="0"/>
              <a:t>,</a:t>
            </a:r>
            <a:r>
              <a:rPr lang="zh-CN" altLang="en-US" dirty="0"/>
              <a:t>职位</a:t>
            </a:r>
            <a:r>
              <a:rPr lang="en-US" altLang="zh-CN" dirty="0"/>
              <a:t>:</a:t>
            </a:r>
            <a:r>
              <a:rPr lang="zh-CN" altLang="en-US" dirty="0"/>
              <a:t>销售人员</a:t>
            </a:r>
            <a:r>
              <a:rPr lang="en-US" altLang="zh-CN" dirty="0"/>
              <a:t>,</a:t>
            </a:r>
            <a:r>
              <a:rPr lang="zh-CN" altLang="en-US" dirty="0"/>
              <a:t>销售额</a:t>
            </a:r>
            <a:r>
              <a:rPr lang="en-US" altLang="zh-CN" dirty="0"/>
              <a:t>:100000</a:t>
            </a:r>
            <a:r>
              <a:rPr lang="zh-CN" altLang="en-US" dirty="0"/>
              <a:t>元</a:t>
            </a:r>
            <a:endParaRPr lang="zh-CN" altLang="en-US" dirty="0"/>
          </a:p>
          <a:p>
            <a:r>
              <a:rPr lang="zh-CN" altLang="en-US" dirty="0"/>
              <a:t>月薪：</a:t>
            </a:r>
            <a:r>
              <a:rPr lang="en-US" altLang="zh-CN" dirty="0"/>
              <a:t>10000</a:t>
            </a:r>
            <a:r>
              <a:rPr lang="zh-CN" altLang="en-US" dirty="0"/>
              <a:t>元</a:t>
            </a:r>
            <a:endParaRPr lang="zh-CN" altLang="en-US" dirty="0"/>
          </a:p>
          <a:p>
            <a:r>
              <a:rPr lang="zh-CN" altLang="en-US" dirty="0"/>
              <a:t>编号</a:t>
            </a:r>
            <a:r>
              <a:rPr lang="en-US" altLang="zh-CN" dirty="0"/>
              <a:t>:004,</a:t>
            </a:r>
            <a:r>
              <a:rPr lang="zh-CN" altLang="en-US" dirty="0"/>
              <a:t>姓名</a:t>
            </a:r>
            <a:r>
              <a:rPr lang="en-US" altLang="zh-CN" dirty="0"/>
              <a:t>:</a:t>
            </a:r>
            <a:r>
              <a:rPr lang="zh-CN" altLang="en-US" dirty="0"/>
              <a:t>赵六</a:t>
            </a:r>
            <a:r>
              <a:rPr lang="en-US" altLang="zh-CN" dirty="0"/>
              <a:t>,</a:t>
            </a:r>
            <a:r>
              <a:rPr lang="zh-CN" altLang="en-US" dirty="0"/>
              <a:t>职位</a:t>
            </a:r>
            <a:r>
              <a:rPr lang="en-US" altLang="zh-CN" dirty="0"/>
              <a:t>:</a:t>
            </a:r>
            <a:r>
              <a:rPr lang="zh-CN" altLang="en-US" dirty="0"/>
              <a:t>销售经理</a:t>
            </a:r>
            <a:r>
              <a:rPr lang="en-US" altLang="zh-CN" dirty="0"/>
              <a:t>,</a:t>
            </a:r>
            <a:r>
              <a:rPr lang="zh-CN" altLang="en-US" dirty="0"/>
              <a:t>月销售额总额</a:t>
            </a:r>
            <a:r>
              <a:rPr lang="en-US" altLang="zh-CN" dirty="0"/>
              <a:t>:500000</a:t>
            </a:r>
            <a:r>
              <a:rPr lang="zh-CN" altLang="en-US" dirty="0"/>
              <a:t>元</a:t>
            </a:r>
            <a:endParaRPr lang="zh-CN" altLang="en-US" dirty="0"/>
          </a:p>
          <a:p>
            <a:r>
              <a:rPr lang="zh-CN" altLang="en-US" dirty="0"/>
              <a:t>月薪：</a:t>
            </a:r>
            <a:r>
              <a:rPr lang="en-US" altLang="zh-CN" dirty="0"/>
              <a:t>25000</a:t>
            </a:r>
            <a:r>
              <a:rPr lang="zh-CN" altLang="en-US" dirty="0"/>
              <a:t>元</a:t>
            </a:r>
            <a:endParaRPr lang="zh-CN" altLang="en-US"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endParaRPr lang="zh-CN" altLang="en-US" noProof="0" dirty="0"/>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endParaRPr lang="zh-CN" altLang="en-US" noProof="0"/>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10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62"/>
          <p:cNvSpPr>
            <a:spLocks noGrp="1" noChangeArrowheads="1"/>
          </p:cNvSpPr>
          <p:nvPr>
            <p:ph type="dt" sz="half" idx="10"/>
          </p:nvPr>
        </p:nvSpPr>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p:txBody>
          <a:bodyPr/>
          <a:lstStyle>
            <a:lvl1pPr>
              <a:defRPr/>
            </a:lvl1pPr>
          </a:lstStyle>
          <a:p>
            <a:pPr>
              <a:defRPr/>
            </a:pPr>
            <a:fld id="{13A42F47-74C9-4A15-869F-B4D80016636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030288" y="65088"/>
            <a:ext cx="5835650" cy="645953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62"/>
          <p:cNvSpPr>
            <a:spLocks noGrp="1" noChangeArrowheads="1"/>
          </p:cNvSpPr>
          <p:nvPr>
            <p:ph type="dt" sz="half" idx="10"/>
          </p:nvPr>
        </p:nvSpPr>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p:txBody>
          <a:bodyPr/>
          <a:lstStyle>
            <a:lvl1pPr>
              <a:defRPr/>
            </a:lvl1pPr>
          </a:lstStyle>
          <a:p>
            <a:pPr>
              <a:defRPr/>
            </a:pPr>
            <a:fld id="{E3529580-A285-4EE2-9DBB-BCD0B7CD19DE}"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p:txBody>
          <a:bodyPr/>
          <a:lstStyle>
            <a:lvl1pPr>
              <a:defRPr/>
            </a:lvl1pPr>
          </a:lstStyle>
          <a:p>
            <a:pPr>
              <a:defRPr/>
            </a:pPr>
            <a:fld id="{C3C787F2-FB59-43BA-B988-201E4767008D}"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62"/>
          <p:cNvSpPr>
            <a:spLocks noGrp="1" noChangeArrowheads="1"/>
          </p:cNvSpPr>
          <p:nvPr>
            <p:ph type="dt" sz="half" idx="10"/>
          </p:nvPr>
        </p:nvSpPr>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p:txBody>
          <a:bodyPr/>
          <a:lstStyle>
            <a:lvl1pPr>
              <a:defRPr/>
            </a:lvl1pPr>
          </a:lstStyle>
          <a:p>
            <a:pPr>
              <a:defRPr/>
            </a:pPr>
            <a:fld id="{583DBAEB-DCCE-498C-A008-1C7A5FDA32C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462"/>
          <p:cNvSpPr>
            <a:spLocks noGrp="1" noChangeArrowheads="1"/>
          </p:cNvSpPr>
          <p:nvPr>
            <p:ph type="dt" sz="half" idx="10"/>
          </p:nvPr>
        </p:nvSpPr>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p:txBody>
          <a:bodyPr/>
          <a:lstStyle>
            <a:lvl1pPr>
              <a:defRPr/>
            </a:lvl1pPr>
          </a:lstStyle>
          <a:p>
            <a:pPr>
              <a:defRPr/>
            </a:pPr>
            <a:fld id="{AB06CB8C-AF3F-463D-B822-8D5955701E0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1030288" y="1163638"/>
            <a:ext cx="3903662" cy="53609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5086350" y="1163638"/>
            <a:ext cx="3905250" cy="53609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62"/>
          <p:cNvSpPr>
            <a:spLocks noGrp="1" noChangeArrowheads="1"/>
          </p:cNvSpPr>
          <p:nvPr>
            <p:ph type="dt" sz="half" idx="10"/>
          </p:nvPr>
        </p:nvSpPr>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p:txBody>
          <a:bodyPr/>
          <a:lstStyle>
            <a:lvl1pPr>
              <a:defRPr/>
            </a:lvl1pPr>
          </a:lstStyle>
          <a:p>
            <a:pPr>
              <a:defRPr/>
            </a:pPr>
            <a:fld id="{C8325776-3203-4F30-950D-96A629279DB9}"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62"/>
          <p:cNvSpPr>
            <a:spLocks noGrp="1" noChangeArrowheads="1"/>
          </p:cNvSpPr>
          <p:nvPr>
            <p:ph type="dt" sz="half" idx="10"/>
          </p:nvPr>
        </p:nvSpPr>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p:txBody>
          <a:bodyPr/>
          <a:lstStyle>
            <a:lvl1pPr>
              <a:defRPr/>
            </a:lvl1pPr>
          </a:lstStyle>
          <a:p>
            <a:pPr>
              <a:defRPr/>
            </a:pPr>
            <a:fld id="{2A3F6F0C-0F7A-4CE2-A0F6-7CE65880374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62"/>
          <p:cNvSpPr>
            <a:spLocks noGrp="1" noChangeArrowheads="1"/>
          </p:cNvSpPr>
          <p:nvPr>
            <p:ph type="dt" sz="half" idx="10"/>
          </p:nvPr>
        </p:nvSpPr>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p:txBody>
          <a:bodyPr/>
          <a:lstStyle>
            <a:lvl1pPr>
              <a:defRPr/>
            </a:lvl1pPr>
          </a:lstStyle>
          <a:p>
            <a:pPr>
              <a:defRPr/>
            </a:pPr>
            <a:fld id="{58C36085-C021-4DD6-A471-9461B8C45B4F}"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p:txBody>
          <a:bodyPr/>
          <a:lstStyle>
            <a:lvl1pPr>
              <a:defRPr/>
            </a:lvl1pPr>
          </a:lstStyle>
          <a:p>
            <a:pPr>
              <a:defRPr/>
            </a:pPr>
            <a:fld id="{F9FD1F59-41CD-4FC4-9567-88123B8F6050}"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62"/>
          <p:cNvSpPr>
            <a:spLocks noGrp="1" noChangeArrowheads="1"/>
          </p:cNvSpPr>
          <p:nvPr>
            <p:ph type="dt" sz="half" idx="10"/>
          </p:nvPr>
        </p:nvSpPr>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p:txBody>
          <a:bodyPr/>
          <a:lstStyle>
            <a:lvl1pPr>
              <a:defRPr/>
            </a:lvl1pPr>
          </a:lstStyle>
          <a:p>
            <a:pPr>
              <a:defRPr/>
            </a:pPr>
            <a:fld id="{83C6DC49-FF4B-4545-8535-8EE16164310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62"/>
          <p:cNvSpPr>
            <a:spLocks noGrp="1" noChangeArrowheads="1"/>
          </p:cNvSpPr>
          <p:nvPr>
            <p:ph type="dt" sz="half" idx="10"/>
          </p:nvPr>
        </p:nvSpPr>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p:txBody>
          <a:bodyPr/>
          <a:lstStyle>
            <a:lvl1pPr>
              <a:defRPr/>
            </a:lvl1pPr>
          </a:lstStyle>
          <a:p>
            <a:pPr>
              <a:defRPr/>
            </a:pPr>
            <a:fld id="{A34F6AA1-7645-4974-8670-EC62B1640161}"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按一下以編輯母片標題樣式</a:t>
            </a:r>
            <a:endParaRPr lang="zh-CN" altLang="en-US"/>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按一下以編輯母片</a:t>
            </a:r>
            <a:endParaRPr lang="zh-CN" altLang="en-US"/>
          </a:p>
          <a:p>
            <a:pPr lvl="1"/>
            <a:r>
              <a:rPr lang="zh-CN" altLang="en-US"/>
              <a:t>第二層</a:t>
            </a:r>
            <a:endParaRPr lang="zh-CN" altLang="en-US"/>
          </a:p>
          <a:p>
            <a:pPr lvl="2"/>
            <a:r>
              <a:rPr lang="zh-CN" altLang="en-US"/>
              <a:t>第三層</a:t>
            </a:r>
            <a:endParaRPr lang="zh-CN" altLang="en-US"/>
          </a:p>
          <a:p>
            <a:pPr lvl="3"/>
            <a:r>
              <a:rPr lang="zh-CN" altLang="en-US"/>
              <a:t>第四層</a:t>
            </a:r>
            <a:endParaRPr lang="zh-CN" altLang="en-US"/>
          </a:p>
          <a:p>
            <a:pPr lvl="4"/>
            <a:r>
              <a:rPr lang="zh-CN" altLang="en-US"/>
              <a:t>第五層</a:t>
            </a:r>
            <a:endParaRPr lang="zh-CN" altLang="en-US"/>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ea typeface="宋体" panose="02010600030101010101" pitchFamily="2" charset="-122"/>
              </a:defRPr>
            </a:lvl1pPr>
          </a:lstStyle>
          <a:p>
            <a:pPr>
              <a:defRPr/>
            </a:pPr>
            <a:fld id="{5BA4AF4B-91E7-4363-9BEC-897795207D9D}" type="slidenum">
              <a:rPr lang="zh-CN" altLang="en-US"/>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3" cstate="print"/>
            <a:srcRect/>
            <a:stretch>
              <a:fillRect/>
            </a:stretch>
          </a:blipFill>
          <a:ln w="28575" algn="ctr">
            <a:solidFill>
              <a:srgbClr val="F8F8F8">
                <a:alpha val="70195"/>
              </a:srgbClr>
            </a:solidFill>
            <a:rou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4" cstate="print"/>
            <a:srcRect/>
            <a:stretch>
              <a:fillRect/>
            </a:stretch>
          </a:blipFill>
          <a:ln w="57150" algn="ctr">
            <a:solidFill>
              <a:srgbClr val="F8F8F8">
                <a:alpha val="70195"/>
              </a:srgbClr>
            </a:solidFill>
            <a:rou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5" cstate="print"/>
            <a:srcRect/>
            <a:stretch>
              <a:fillRect/>
            </a:stretch>
          </a:blipFill>
          <a:ln w="38100" algn="ctr">
            <a:solidFill>
              <a:srgbClr val="F8F8F8">
                <a:alpha val="70195"/>
              </a:srgbClr>
            </a:solidFill>
            <a:rou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p:stCondLst>
                              <p:cond delay="1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rPr>
              <a:t>继承和多态</a:t>
            </a:r>
            <a:endParaRPr lang="zh-CN" altLang="en-US" sz="54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442418" name="Group 50"/>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2421" name="Group 53"/>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3" cstate="print"/>
            <a:srcRect/>
            <a:stretch>
              <a:fillRect/>
            </a:stretch>
          </a:blipFill>
          <a:ln w="28575"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4" cstate="print"/>
            <a:srcRect/>
            <a:stretch>
              <a:fillRect/>
            </a:stretch>
          </a:blipFill>
          <a:ln w="76200"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5" cstate="print"/>
            <a:srcRect/>
            <a:stretch>
              <a:fillRect/>
            </a:stretch>
          </a:blipFill>
          <a:ln w="57150"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16"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p:stCondLst>
                              <p:cond delay="32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p:stCondLst>
                              <p:cond delay="42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p:stCondLst>
                              <p:cond delay="52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829710" y="6031856"/>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矩形 10"/>
          <p:cNvSpPr/>
          <p:nvPr/>
        </p:nvSpPr>
        <p:spPr>
          <a:xfrm>
            <a:off x="1276350" y="1412875"/>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2" name="矩形 11"/>
          <p:cNvSpPr/>
          <p:nvPr/>
        </p:nvSpPr>
        <p:spPr>
          <a:xfrm>
            <a:off x="1276350" y="1989138"/>
            <a:ext cx="2232025"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3" name="文本框 30"/>
          <p:cNvSpPr txBox="1">
            <a:spLocks noChangeArrowheads="1"/>
          </p:cNvSpPr>
          <p:nvPr/>
        </p:nvSpPr>
        <p:spPr bwMode="auto">
          <a:xfrm>
            <a:off x="1525588" y="977900"/>
            <a:ext cx="1435008" cy="461665"/>
          </a:xfrm>
          <a:prstGeom prst="rect">
            <a:avLst/>
          </a:prstGeom>
          <a:noFill/>
          <a:ln w="9525">
            <a:noFill/>
            <a:miter lim="800000"/>
          </a:ln>
        </p:spPr>
        <p:txBody>
          <a:bodyPr wrap="none">
            <a:spAutoFit/>
          </a:bodyPr>
          <a:lstStyle/>
          <a:p>
            <a:r>
              <a:rPr lang="en-US" altLang="zh-CN"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CStudent</a:t>
            </a:r>
            <a:endPar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文本框 31"/>
          <p:cNvSpPr txBox="1">
            <a:spLocks noChangeArrowheads="1"/>
          </p:cNvSpPr>
          <p:nvPr/>
        </p:nvSpPr>
        <p:spPr bwMode="auto">
          <a:xfrm>
            <a:off x="1335088" y="1492250"/>
            <a:ext cx="1468672"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stuNo</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15" name="文本框 32"/>
          <p:cNvSpPr txBox="1">
            <a:spLocks noChangeArrowheads="1"/>
          </p:cNvSpPr>
          <p:nvPr/>
        </p:nvSpPr>
        <p:spPr bwMode="auto">
          <a:xfrm>
            <a:off x="1289050" y="2046288"/>
            <a:ext cx="2335213" cy="461665"/>
          </a:xfrm>
          <a:prstGeom prst="rect">
            <a:avLst/>
          </a:prstGeom>
          <a:noFill/>
          <a:ln w="9525">
            <a:noFill/>
            <a:miter lim="800000"/>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矩形 15"/>
          <p:cNvSpPr/>
          <p:nvPr/>
        </p:nvSpPr>
        <p:spPr>
          <a:xfrm>
            <a:off x="1276350" y="2565400"/>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17" name="文本框 34"/>
          <p:cNvSpPr txBox="1">
            <a:spLocks noChangeArrowheads="1"/>
          </p:cNvSpPr>
          <p:nvPr/>
        </p:nvSpPr>
        <p:spPr bwMode="auto">
          <a:xfrm>
            <a:off x="1284288" y="3108325"/>
            <a:ext cx="1774845" cy="461665"/>
          </a:xfrm>
          <a:prstGeom prst="rect">
            <a:avLst/>
          </a:prstGeom>
          <a:noFill/>
          <a:ln w="9525">
            <a:noFill/>
            <a:miter lim="800000"/>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 print() </a:t>
            </a:r>
            <a:endParaRPr lang="zh-CN" altLang="en-US"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矩形 18"/>
          <p:cNvSpPr/>
          <p:nvPr/>
        </p:nvSpPr>
        <p:spPr>
          <a:xfrm>
            <a:off x="1276350" y="3136900"/>
            <a:ext cx="2232025"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1" name="文本框 34"/>
          <p:cNvSpPr txBox="1">
            <a:spLocks noChangeArrowheads="1"/>
          </p:cNvSpPr>
          <p:nvPr/>
        </p:nvSpPr>
        <p:spPr bwMode="auto">
          <a:xfrm>
            <a:off x="1266825" y="2595563"/>
            <a:ext cx="2603500" cy="461665"/>
          </a:xfrm>
          <a:prstGeom prst="rect">
            <a:avLst/>
          </a:prstGeom>
          <a:noFill/>
          <a:ln w="9525">
            <a:noFill/>
            <a:miter lim="800000"/>
          </a:ln>
        </p:spPr>
        <p:txBody>
          <a:bodyPr>
            <a:spAutoFit/>
          </a:bodyPr>
          <a:lstStyle/>
          <a:p>
            <a:r>
              <a:rPr lang="en-US" altLang="zh-CN" sz="2400" dirty="0" err="1">
                <a:latin typeface="Times New Roman" panose="02020603050405020304" pitchFamily="18" charset="0"/>
                <a:cs typeface="Times New Roman" panose="02020603050405020304" pitchFamily="18" charset="0"/>
              </a:rPr>
              <a:t>CStudent</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22" name="矩形 21"/>
          <p:cNvSpPr/>
          <p:nvPr/>
        </p:nvSpPr>
        <p:spPr>
          <a:xfrm>
            <a:off x="1287463" y="3694113"/>
            <a:ext cx="2220912"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3" name="文本框 34"/>
          <p:cNvSpPr txBox="1">
            <a:spLocks noChangeArrowheads="1"/>
          </p:cNvSpPr>
          <p:nvPr/>
        </p:nvSpPr>
        <p:spPr bwMode="auto">
          <a:xfrm>
            <a:off x="1360488" y="3717925"/>
            <a:ext cx="2362200" cy="461665"/>
          </a:xfrm>
          <a:prstGeom prst="rect">
            <a:avLst/>
          </a:prstGeom>
          <a:noFill/>
          <a:ln w="9525">
            <a:noFill/>
            <a:miter lim="800000"/>
          </a:ln>
        </p:spPr>
        <p:txBody>
          <a:bodyPr>
            <a:spAutoFit/>
          </a:bodyPr>
          <a:lstStyle/>
          <a:p>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Cstudent</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24" name="矩形 23"/>
          <p:cNvSpPr/>
          <p:nvPr/>
        </p:nvSpPr>
        <p:spPr>
          <a:xfrm>
            <a:off x="6473825" y="1390650"/>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5" name="矩形 24"/>
          <p:cNvSpPr/>
          <p:nvPr/>
        </p:nvSpPr>
        <p:spPr>
          <a:xfrm>
            <a:off x="6473825" y="1966913"/>
            <a:ext cx="2247900"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6" name="文本框 31"/>
          <p:cNvSpPr txBox="1">
            <a:spLocks noChangeArrowheads="1"/>
          </p:cNvSpPr>
          <p:nvPr/>
        </p:nvSpPr>
        <p:spPr bwMode="auto">
          <a:xfrm>
            <a:off x="6532563" y="1470025"/>
            <a:ext cx="1619354" cy="461665"/>
          </a:xfrm>
          <a:prstGeom prst="rect">
            <a:avLst/>
          </a:prstGeom>
          <a:noFill/>
          <a:ln w="9525">
            <a:noFill/>
            <a:miter lim="800000"/>
          </a:ln>
        </p:spPr>
        <p:txBody>
          <a:bodyPr wrap="none">
            <a:spAutoFit/>
          </a:bodyPr>
          <a:lstStyle/>
          <a:p>
            <a:r>
              <a:rPr lang="en-US" altLang="zh-CN" sz="2400" dirty="0">
                <a:latin typeface="Times New Roman" panose="02020603050405020304" pitchFamily="18" charset="0"/>
                <a:cs typeface="Times New Roman" panose="02020603050405020304" pitchFamily="18" charset="0"/>
              </a:rPr>
              <a:t>string title </a:t>
            </a:r>
            <a:endParaRPr lang="zh-CN" altLang="en-US" sz="2400" dirty="0">
              <a:latin typeface="Times New Roman" panose="02020603050405020304" pitchFamily="18" charset="0"/>
              <a:cs typeface="Times New Roman" panose="02020603050405020304" pitchFamily="18" charset="0"/>
            </a:endParaRPr>
          </a:p>
        </p:txBody>
      </p:sp>
      <p:sp>
        <p:nvSpPr>
          <p:cNvPr id="27" name="文本框 32"/>
          <p:cNvSpPr txBox="1">
            <a:spLocks noChangeArrowheads="1"/>
          </p:cNvSpPr>
          <p:nvPr/>
        </p:nvSpPr>
        <p:spPr bwMode="auto">
          <a:xfrm>
            <a:off x="6461125" y="2012028"/>
            <a:ext cx="2682875" cy="461665"/>
          </a:xfrm>
          <a:prstGeom prst="rect">
            <a:avLst/>
          </a:prstGeom>
          <a:noFill/>
          <a:ln w="9525">
            <a:noFill/>
            <a:miter lim="800000"/>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name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8" name="矩形 27"/>
          <p:cNvSpPr/>
          <p:nvPr/>
        </p:nvSpPr>
        <p:spPr>
          <a:xfrm>
            <a:off x="6473825" y="2543175"/>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9" name="文本框 34"/>
          <p:cNvSpPr txBox="1">
            <a:spLocks noChangeArrowheads="1"/>
          </p:cNvSpPr>
          <p:nvPr/>
        </p:nvSpPr>
        <p:spPr bwMode="auto">
          <a:xfrm>
            <a:off x="6481763" y="3084513"/>
            <a:ext cx="2263775" cy="461665"/>
          </a:xfrm>
          <a:prstGeom prst="rect">
            <a:avLst/>
          </a:prstGeom>
          <a:noFill/>
          <a:ln w="9525">
            <a:noFill/>
            <a:miter lim="800000"/>
          </a:ln>
        </p:spPr>
        <p:txBody>
          <a:bodyPr>
            <a:spAutoFit/>
          </a:bodyPr>
          <a:lstStyle/>
          <a:p>
            <a:r>
              <a:rPr lang="en-US" altLang="zh-CN"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void print() </a:t>
            </a:r>
            <a:endParaRPr lang="zh-CN" altLang="en-US"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矩形 29"/>
          <p:cNvSpPr/>
          <p:nvPr/>
        </p:nvSpPr>
        <p:spPr>
          <a:xfrm>
            <a:off x="6473825" y="3114675"/>
            <a:ext cx="2247900"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2" name="文本框 34"/>
          <p:cNvSpPr txBox="1">
            <a:spLocks noChangeArrowheads="1"/>
          </p:cNvSpPr>
          <p:nvPr/>
        </p:nvSpPr>
        <p:spPr bwMode="auto">
          <a:xfrm>
            <a:off x="6459538" y="2560638"/>
            <a:ext cx="1813895" cy="461665"/>
          </a:xfrm>
          <a:prstGeom prst="rect">
            <a:avLst/>
          </a:prstGeom>
          <a:noFill/>
          <a:ln w="9525">
            <a:noFill/>
            <a:miter lim="800000"/>
          </a:ln>
        </p:spPr>
        <p:txBody>
          <a:bodyPr wrap="none">
            <a:spAutoFit/>
          </a:bodyPr>
          <a:lstStyle/>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CTeacher</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33" name="矩形 32"/>
          <p:cNvSpPr/>
          <p:nvPr/>
        </p:nvSpPr>
        <p:spPr>
          <a:xfrm>
            <a:off x="6484938" y="3671888"/>
            <a:ext cx="2236787"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4" name="文本框 34"/>
          <p:cNvSpPr txBox="1">
            <a:spLocks noChangeArrowheads="1"/>
          </p:cNvSpPr>
          <p:nvPr/>
        </p:nvSpPr>
        <p:spPr bwMode="auto">
          <a:xfrm>
            <a:off x="6407150" y="3651250"/>
            <a:ext cx="2395538" cy="461665"/>
          </a:xfrm>
          <a:prstGeom prst="rect">
            <a:avLst/>
          </a:prstGeom>
          <a:noFill/>
          <a:ln w="9525">
            <a:noFill/>
            <a:miter lim="800000"/>
          </a:ln>
        </p:spPr>
        <p:txBody>
          <a:bodyPr>
            <a:spAutoFit/>
          </a:bodyPr>
          <a:lstStyle/>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CTeacher</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35" name="文本框 30"/>
          <p:cNvSpPr txBox="1">
            <a:spLocks noChangeArrowheads="1"/>
          </p:cNvSpPr>
          <p:nvPr/>
        </p:nvSpPr>
        <p:spPr bwMode="auto">
          <a:xfrm>
            <a:off x="6979131" y="975537"/>
            <a:ext cx="1454822" cy="461665"/>
          </a:xfrm>
          <a:prstGeom prst="rect">
            <a:avLst/>
          </a:prstGeom>
          <a:noFill/>
          <a:ln w="9525">
            <a:noFill/>
            <a:miter lim="800000"/>
          </a:ln>
        </p:spPr>
        <p:txBody>
          <a:bodyPr wrap="none">
            <a:spAutoFit/>
          </a:bodyPr>
          <a:lstStyle/>
          <a:p>
            <a:r>
              <a:rPr lang="en-US" altLang="zh-CN"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CTeacher</a:t>
            </a:r>
            <a:endPar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6" name="矩形 35"/>
          <p:cNvSpPr/>
          <p:nvPr/>
        </p:nvSpPr>
        <p:spPr>
          <a:xfrm>
            <a:off x="3851643" y="4576763"/>
            <a:ext cx="2644849"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7" name="文本框 31"/>
          <p:cNvSpPr txBox="1">
            <a:spLocks noChangeArrowheads="1"/>
          </p:cNvSpPr>
          <p:nvPr/>
        </p:nvSpPr>
        <p:spPr bwMode="auto">
          <a:xfrm>
            <a:off x="3816719" y="4564063"/>
            <a:ext cx="2300694" cy="461665"/>
          </a:xfrm>
          <a:prstGeom prst="rect">
            <a:avLst/>
          </a:prstGeom>
          <a:noFill/>
          <a:ln w="9525">
            <a:noFill/>
            <a:miter lim="800000"/>
          </a:ln>
        </p:spPr>
        <p:txBody>
          <a:bodyPr wrap="none">
            <a:spAutoFit/>
          </a:bodyPr>
          <a:lstStyle/>
          <a:p>
            <a:r>
              <a:rPr lang="en-US" altLang="zh-CN" sz="2400" dirty="0">
                <a:latin typeface="Times New Roman" panose="02020603050405020304" pitchFamily="18" charset="0"/>
                <a:cs typeface="Times New Roman" panose="02020603050405020304" pitchFamily="18" charset="0"/>
              </a:rPr>
              <a:t> string research </a:t>
            </a:r>
            <a:endParaRPr lang="zh-CN" altLang="en-US" sz="2400" dirty="0">
              <a:latin typeface="Times New Roman" panose="02020603050405020304" pitchFamily="18" charset="0"/>
              <a:cs typeface="Times New Roman" panose="02020603050405020304" pitchFamily="18" charset="0"/>
            </a:endParaRPr>
          </a:p>
        </p:txBody>
      </p:sp>
      <p:sp>
        <p:nvSpPr>
          <p:cNvPr id="38" name="矩形 37"/>
          <p:cNvSpPr/>
          <p:nvPr/>
        </p:nvSpPr>
        <p:spPr>
          <a:xfrm>
            <a:off x="3851644" y="5153025"/>
            <a:ext cx="2634216"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39" name="文本框 34"/>
          <p:cNvSpPr txBox="1">
            <a:spLocks noChangeArrowheads="1"/>
          </p:cNvSpPr>
          <p:nvPr/>
        </p:nvSpPr>
        <p:spPr bwMode="auto">
          <a:xfrm>
            <a:off x="3859582" y="5694363"/>
            <a:ext cx="2263775" cy="461665"/>
          </a:xfrm>
          <a:prstGeom prst="rect">
            <a:avLst/>
          </a:prstGeom>
          <a:noFill/>
          <a:ln w="9525">
            <a:noFill/>
            <a:miter lim="800000"/>
          </a:ln>
        </p:spPr>
        <p:txBody>
          <a:bodyPr>
            <a:spAutoFit/>
          </a:bodyPr>
          <a:lstStyle/>
          <a:p>
            <a:r>
              <a:rPr lang="en-US" altLang="zh-CN" sz="2400" dirty="0">
                <a:latin typeface="Times New Roman" panose="02020603050405020304" pitchFamily="18" charset="0"/>
                <a:cs typeface="Times New Roman" panose="02020603050405020304" pitchFamily="18" charset="0"/>
              </a:rPr>
              <a:t>void print() </a:t>
            </a:r>
            <a:endParaRPr lang="zh-CN" altLang="en-US" sz="2400" dirty="0">
              <a:latin typeface="Times New Roman" panose="02020603050405020304" pitchFamily="18" charset="0"/>
              <a:cs typeface="Times New Roman" panose="02020603050405020304" pitchFamily="18" charset="0"/>
            </a:endParaRPr>
          </a:p>
        </p:txBody>
      </p:sp>
      <p:sp>
        <p:nvSpPr>
          <p:cNvPr id="40" name="矩形 39"/>
          <p:cNvSpPr/>
          <p:nvPr/>
        </p:nvSpPr>
        <p:spPr>
          <a:xfrm>
            <a:off x="3851643" y="5724525"/>
            <a:ext cx="2644849" cy="576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41" name="文本框 36"/>
          <p:cNvSpPr txBox="1">
            <a:spLocks noChangeArrowheads="1"/>
          </p:cNvSpPr>
          <p:nvPr/>
        </p:nvSpPr>
        <p:spPr bwMode="auto">
          <a:xfrm>
            <a:off x="3965944" y="5708650"/>
            <a:ext cx="274638" cy="522288"/>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42" name="文本框 34"/>
          <p:cNvSpPr txBox="1">
            <a:spLocks noChangeArrowheads="1"/>
          </p:cNvSpPr>
          <p:nvPr/>
        </p:nvSpPr>
        <p:spPr bwMode="auto">
          <a:xfrm>
            <a:off x="3849576" y="5213018"/>
            <a:ext cx="2508694" cy="461665"/>
          </a:xfrm>
          <a:prstGeom prst="rect">
            <a:avLst/>
          </a:prstGeom>
          <a:noFill/>
          <a:ln w="9525">
            <a:noFill/>
            <a:miter lim="800000"/>
          </a:ln>
        </p:spPr>
        <p:txBody>
          <a:bodyPr wrap="square">
            <a:spAutoFit/>
          </a:bodyPr>
          <a:lstStyle/>
          <a:p>
            <a:r>
              <a:rPr lang="en-US" altLang="zh-CN" sz="2400" dirty="0">
                <a:latin typeface="Times New Roman" panose="02020603050405020304" pitchFamily="18" charset="0"/>
                <a:cs typeface="Times New Roman" panose="02020603050405020304" pitchFamily="18" charset="0"/>
              </a:rPr>
              <a:t>CStudentOnJob() </a:t>
            </a:r>
            <a:endParaRPr lang="zh-CN" altLang="en-US" sz="2400" dirty="0">
              <a:latin typeface="Times New Roman" panose="02020603050405020304" pitchFamily="18" charset="0"/>
              <a:cs typeface="Times New Roman" panose="02020603050405020304" pitchFamily="18" charset="0"/>
            </a:endParaRPr>
          </a:p>
        </p:txBody>
      </p:sp>
      <p:sp>
        <p:nvSpPr>
          <p:cNvPr id="43" name="矩形 42"/>
          <p:cNvSpPr/>
          <p:nvPr/>
        </p:nvSpPr>
        <p:spPr>
          <a:xfrm>
            <a:off x="3862757" y="6281738"/>
            <a:ext cx="2623103" cy="5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44" name="文本框 34"/>
          <p:cNvSpPr txBox="1">
            <a:spLocks noChangeArrowheads="1"/>
          </p:cNvSpPr>
          <p:nvPr/>
        </p:nvSpPr>
        <p:spPr bwMode="auto">
          <a:xfrm>
            <a:off x="3816719" y="6372225"/>
            <a:ext cx="3076575" cy="461665"/>
          </a:xfrm>
          <a:prstGeom prst="rect">
            <a:avLst/>
          </a:prstGeom>
          <a:noFill/>
          <a:ln w="9525">
            <a:noFill/>
            <a:miter lim="800000"/>
          </a:ln>
        </p:spPr>
        <p:txBody>
          <a:bodyPr>
            <a:spAutoFit/>
          </a:bodyPr>
          <a:lstStyle/>
          <a:p>
            <a:r>
              <a:rPr lang="en-US" altLang="zh-CN" sz="2400" dirty="0">
                <a:latin typeface="Times New Roman" panose="02020603050405020304" pitchFamily="18" charset="0"/>
                <a:cs typeface="Times New Roman" panose="02020603050405020304" pitchFamily="18" charset="0"/>
              </a:rPr>
              <a:t>~CStudentOnJob() </a:t>
            </a:r>
            <a:endParaRPr lang="zh-CN" altLang="en-US" sz="2400" dirty="0">
              <a:latin typeface="Times New Roman" panose="02020603050405020304" pitchFamily="18" charset="0"/>
              <a:cs typeface="Times New Roman" panose="02020603050405020304" pitchFamily="18" charset="0"/>
            </a:endParaRPr>
          </a:p>
        </p:txBody>
      </p:sp>
      <p:sp>
        <p:nvSpPr>
          <p:cNvPr id="45" name="文本框 30"/>
          <p:cNvSpPr txBox="1">
            <a:spLocks noChangeArrowheads="1"/>
          </p:cNvSpPr>
          <p:nvPr/>
        </p:nvSpPr>
        <p:spPr bwMode="auto">
          <a:xfrm>
            <a:off x="3813730" y="4029075"/>
            <a:ext cx="2324675" cy="461665"/>
          </a:xfrm>
          <a:prstGeom prst="rect">
            <a:avLst/>
          </a:prstGeom>
          <a:noFill/>
          <a:ln w="9525">
            <a:noFill/>
            <a:miter lim="800000"/>
          </a:ln>
        </p:spPr>
        <p:txBody>
          <a:bodyPr wrap="none">
            <a:spAutoFit/>
          </a:bodyPr>
          <a:lstStyle/>
          <a:p>
            <a:r>
              <a:rPr lang="en-US" altLang="zh-C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CStudentOnJob</a:t>
            </a:r>
            <a:endPar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6" name="直接箭头连接符 45"/>
          <p:cNvCxnSpPr/>
          <p:nvPr/>
        </p:nvCxnSpPr>
        <p:spPr>
          <a:xfrm flipH="1" flipV="1">
            <a:off x="2604977" y="4295553"/>
            <a:ext cx="1262211" cy="1272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6474232" y="4274288"/>
            <a:ext cx="1319433" cy="1328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anose="02010600030101010101" pitchFamily="2" charset="-122"/>
                <a:ea typeface="宋体" panose="02010600030101010101" pitchFamily="2" charset="-122"/>
                <a:cs typeface="黑体" panose="02010609060101010101" charset="-122"/>
              </a:rPr>
              <a:t>举例：</a:t>
            </a:r>
            <a:endParaRPr sz="3600" dirty="0">
              <a:solidFill>
                <a:srgbClr val="00206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548199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0528"/>
            <a:ext cx="74184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1</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使用作用域运算符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使用</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作用域运算符</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0000"/>
                </a:solidFill>
                <a:ea typeface="宋体" panose="02010600030101010101" pitchFamily="2" charset="-122"/>
              </a:rPr>
              <a:t>指明所使用名字是哪个基类的作用域。 </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3276000"/>
            <a:ext cx="7812100" cy="256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方法</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重定义有冲突的成员</a:t>
            </a:r>
            <a:endParaRPr lang="zh-CN" altLang="en-US"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“重定义”的含义：名称相同；</a:t>
            </a:r>
            <a:endParaRPr lang="zh-CN" altLang="en-US" dirty="0">
              <a:solidFill>
                <a:srgbClr val="000000"/>
              </a:solidFill>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执行原则：编译调用派生类对象中的成员函数时，先查找派生类对象中有没有定义该成员，若有定义，就调用该成员，若找不到，再到其祖先类中去寻找，</a:t>
            </a:r>
            <a:r>
              <a:rPr lang="en-US" altLang="zh-CN"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解决二义性的方法</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4532010" cy="584775"/>
          </a:xfrm>
          <a:prstGeom prst="rect">
            <a:avLst/>
          </a:prstGeom>
        </p:spPr>
        <p:txBody>
          <a:bodyPr wrap="none">
            <a:spAutoFit/>
          </a:bodyPr>
          <a:lstStyle/>
          <a:p>
            <a:r>
              <a:rPr lang="zh-CN" altLang="en-US" sz="3200" dirty="0">
                <a:solidFill>
                  <a:srgbClr val="002060"/>
                </a:solidFill>
                <a:ea typeface="宋体" panose="02010600030101010101" pitchFamily="2" charset="-122"/>
              </a:rPr>
              <a:t>方法</a:t>
            </a:r>
            <a:r>
              <a:rPr lang="en-US" altLang="zh-CN" sz="3200" dirty="0">
                <a:solidFill>
                  <a:srgbClr val="002060"/>
                </a:solidFill>
                <a:ea typeface="宋体" panose="02010600030101010101" pitchFamily="2" charset="-122"/>
              </a:rPr>
              <a:t>1</a:t>
            </a:r>
            <a:r>
              <a:rPr lang="zh-CN" altLang="en-US" sz="3200" dirty="0">
                <a:solidFill>
                  <a:srgbClr val="002060"/>
                </a:solidFill>
                <a:ea typeface="宋体" panose="02010600030101010101" pitchFamily="2" charset="-122"/>
              </a:rPr>
              <a:t>举例：</a:t>
            </a:r>
            <a:r>
              <a:rPr lang="zh-CN" altLang="en-US" sz="3200" dirty="0">
                <a:solidFill>
                  <a:srgbClr val="002060"/>
                </a:solidFill>
                <a:effectLst>
                  <a:outerShdw blurRad="38100" dist="38100" dir="2700000" algn="tl">
                    <a:srgbClr val="000000">
                      <a:alpha val="43137"/>
                    </a:srgbClr>
                  </a:outerShdw>
                </a:effectLst>
                <a:ea typeface="宋体" panose="02010600030101010101" pitchFamily="2" charset="-122"/>
              </a:rPr>
              <a:t>使用作用域</a:t>
            </a:r>
            <a:endParaRPr lang="zh-CN" altLang="en-US" sz="3200" dirty="0">
              <a:solidFill>
                <a:srgbClr val="002060"/>
              </a:solidFill>
              <a:effectLst>
                <a:outerShdw blurRad="38100" dist="38100" dir="2700000" algn="tl">
                  <a:srgbClr val="000000">
                    <a:alpha val="43137"/>
                  </a:srgbClr>
                </a:outerShdw>
              </a:effectLst>
              <a:ea typeface="宋体" panose="02010600030101010101" pitchFamily="2" charset="-122"/>
            </a:endParaRPr>
          </a:p>
        </p:txBody>
      </p:sp>
      <p:sp>
        <p:nvSpPr>
          <p:cNvPr id="4" name="Rectangle 6"/>
          <p:cNvSpPr>
            <a:spLocks noChangeArrowheads="1"/>
          </p:cNvSpPr>
          <p:nvPr/>
        </p:nvSpPr>
        <p:spPr bwMode="auto">
          <a:xfrm>
            <a:off x="809626" y="1063734"/>
            <a:ext cx="7724774" cy="4524315"/>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A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B</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B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C: public B, public A</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print</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C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
        <p:nvSpPr>
          <p:cNvPr id="5" name="Rectangle 31"/>
          <p:cNvSpPr>
            <a:spLocks noChangeArrowheads="1"/>
          </p:cNvSpPr>
          <p:nvPr/>
        </p:nvSpPr>
        <p:spPr bwMode="auto">
          <a:xfrm>
            <a:off x="1436097" y="5288340"/>
            <a:ext cx="3326403" cy="1569660"/>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C </a:t>
            </a:r>
            <a:r>
              <a:rPr lang="en-US" altLang="zh-CN" sz="2400" dirty="0" err="1">
                <a:effectLst>
                  <a:outerShdw blurRad="38100" dist="38100" dir="2700000" algn="tl">
                    <a:srgbClr val="000000">
                      <a:alpha val="43137"/>
                    </a:srgbClr>
                  </a:outerShdw>
                </a:effectLst>
              </a:rPr>
              <a:t>c</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a:t>
            </a:r>
            <a:r>
              <a:rPr lang="en-US" altLang="zh-CN" sz="2400" dirty="0" err="1">
                <a:solidFill>
                  <a:srgbClr val="0070C0"/>
                </a:solidFill>
                <a:effectLst>
                  <a:outerShdw blurRad="38100" dist="38100" dir="2700000" algn="tl">
                    <a:srgbClr val="000000">
                      <a:alpha val="43137"/>
                    </a:srgbClr>
                  </a:outerShdw>
                </a:effectLst>
              </a:rPr>
              <a:t>A</a:t>
            </a:r>
            <a:r>
              <a:rPr lang="en-US" altLang="zh-CN" sz="2400" dirty="0">
                <a:solidFill>
                  <a:srgbClr val="0070C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fun();	</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a:t>
            </a:r>
            <a:r>
              <a:rPr lang="en-US" altLang="zh-CN" sz="2400" dirty="0" err="1">
                <a:solidFill>
                  <a:srgbClr val="0070C0"/>
                </a:solidFill>
                <a:effectLst>
                  <a:outerShdw blurRad="38100" dist="38100" dir="2700000" algn="tl">
                    <a:srgbClr val="000000">
                      <a:alpha val="43137"/>
                    </a:srgbClr>
                  </a:outerShdw>
                </a:effectLst>
              </a:rPr>
              <a:t>B</a:t>
            </a:r>
            <a:r>
              <a:rPr lang="en-US" altLang="zh-CN" sz="2400" dirty="0">
                <a:solidFill>
                  <a:srgbClr val="0070C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fun(); 	}</a:t>
            </a:r>
            <a:endParaRPr lang="en-US" altLang="zh-CN" sz="2400" dirty="0">
              <a:effectLst>
                <a:outerShdw blurRad="38100" dist="38100" dir="2700000" algn="tl">
                  <a:srgbClr val="000000">
                    <a:alpha val="43137"/>
                  </a:srgbClr>
                </a:outerShdw>
              </a:effectLs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6179897" cy="584775"/>
          </a:xfrm>
          <a:prstGeom prst="rect">
            <a:avLst/>
          </a:prstGeom>
        </p:spPr>
        <p:txBody>
          <a:bodyPr wrap="none">
            <a:spAutoFit/>
          </a:bodyPr>
          <a:lstStyle/>
          <a:p>
            <a:r>
              <a:rPr lang="zh-CN" altLang="en-US" sz="3200" dirty="0">
                <a:solidFill>
                  <a:srgbClr val="002060"/>
                </a:solidFill>
                <a:ea typeface="宋体" panose="02010600030101010101" pitchFamily="2" charset="-122"/>
              </a:rPr>
              <a:t>方法</a:t>
            </a:r>
            <a:r>
              <a:rPr lang="en-US" altLang="zh-CN" sz="3200" dirty="0">
                <a:solidFill>
                  <a:srgbClr val="002060"/>
                </a:solidFill>
                <a:ea typeface="宋体" panose="02010600030101010101" pitchFamily="2" charset="-122"/>
              </a:rPr>
              <a:t>2</a:t>
            </a:r>
            <a:r>
              <a:rPr lang="zh-CN" altLang="en-US" sz="3200" dirty="0">
                <a:solidFill>
                  <a:srgbClr val="002060"/>
                </a:solidFill>
                <a:ea typeface="宋体" panose="02010600030101010101" pitchFamily="2" charset="-122"/>
              </a:rPr>
              <a:t>举例：</a:t>
            </a:r>
            <a:r>
              <a:rPr lang="zh-CN" altLang="en-US" sz="3200" dirty="0">
                <a:solidFill>
                  <a:srgbClr val="002060"/>
                </a:solidFill>
                <a:effectLst>
                  <a:outerShdw blurRad="38100" dist="38100" dir="2700000" algn="tl">
                    <a:srgbClr val="000000">
                      <a:alpha val="43137"/>
                    </a:srgbClr>
                  </a:outerShdw>
                </a:effectLst>
                <a:ea typeface="宋体" panose="02010600030101010101" pitchFamily="2" charset="-122"/>
              </a:rPr>
              <a:t>重定义有冲突的方法</a:t>
            </a:r>
            <a:endParaRPr lang="zh-CN" altLang="en-US" sz="3200" dirty="0">
              <a:solidFill>
                <a:srgbClr val="002060"/>
              </a:solidFill>
              <a:effectLst>
                <a:outerShdw blurRad="38100" dist="38100" dir="2700000" algn="tl">
                  <a:srgbClr val="000000">
                    <a:alpha val="43137"/>
                  </a:srgbClr>
                </a:outerShdw>
              </a:effectLst>
              <a:ea typeface="宋体" panose="02010600030101010101" pitchFamily="2" charset="-122"/>
            </a:endParaRPr>
          </a:p>
        </p:txBody>
      </p:sp>
      <p:sp>
        <p:nvSpPr>
          <p:cNvPr id="4" name="Rectangle 6"/>
          <p:cNvSpPr>
            <a:spLocks noChangeArrowheads="1"/>
          </p:cNvSpPr>
          <p:nvPr/>
        </p:nvSpPr>
        <p:spPr bwMode="auto">
          <a:xfrm>
            <a:off x="809626" y="1063734"/>
            <a:ext cx="7724774" cy="4893647"/>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A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B</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B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C: public B, public A</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public:</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void </a:t>
            </a:r>
            <a:r>
              <a:rPr lang="en-US" altLang="zh-CN" sz="2400" dirty="0">
                <a:solidFill>
                  <a:srgbClr val="0070C0"/>
                </a:solidFill>
                <a:effectLst>
                  <a:outerShdw blurRad="38100" dist="38100" dir="2700000" algn="tl">
                    <a:srgbClr val="000000">
                      <a:alpha val="43137"/>
                    </a:srgbClr>
                  </a:outerShdw>
                </a:effectLst>
              </a:rPr>
              <a:t>fun</a:t>
            </a: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t>
            </a:r>
            <a:r>
              <a:rPr lang="zh-CN" altLang="en-US" sz="2400" dirty="0">
                <a:effectLst>
                  <a:outerShdw blurRad="38100" dist="38100" dir="2700000" algn="tl">
                    <a:srgbClr val="000000">
                      <a:alpha val="43137"/>
                    </a:srgbClr>
                  </a:outerShdw>
                </a:effectLst>
              </a:rPr>
              <a:t>调用类 </a:t>
            </a:r>
            <a:r>
              <a:rPr lang="en-US" altLang="zh-CN" sz="2400" dirty="0">
                <a:effectLst>
                  <a:outerShdw blurRad="38100" dist="38100" dir="2700000" algn="tl">
                    <a:srgbClr val="000000">
                      <a:alpha val="43137"/>
                    </a:srgbClr>
                  </a:outerShdw>
                </a:effectLst>
              </a:rPr>
              <a:t>C </a:t>
            </a:r>
            <a:r>
              <a:rPr lang="zh-CN" altLang="en-US" sz="2400" dirty="0">
                <a:effectLst>
                  <a:outerShdw blurRad="38100" dist="38100" dir="2700000" algn="tl">
                    <a:srgbClr val="000000">
                      <a:alpha val="43137"/>
                    </a:srgbClr>
                  </a:outerShdw>
                </a:effectLst>
              </a:rPr>
              <a:t>成员函数”</a:t>
            </a:r>
            <a:r>
              <a:rPr lang="en-US" altLang="zh-CN" sz="2400" dirty="0">
                <a:effectLst>
                  <a:outerShdw blurRad="38100" dist="38100" dir="2700000" algn="tl">
                    <a:srgbClr val="000000">
                      <a:alpha val="43137"/>
                    </a:srgbClr>
                  </a:outerShdw>
                </a:effectLst>
              </a:rPr>
              <a:t>&lt;&lt;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在子类中重定义方法</a:t>
            </a:r>
            <a:endParaRPr lang="zh-CN" altLang="en-US"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
        <p:nvSpPr>
          <p:cNvPr id="5" name="Rectangle 31"/>
          <p:cNvSpPr>
            <a:spLocks noChangeArrowheads="1"/>
          </p:cNvSpPr>
          <p:nvPr/>
        </p:nvSpPr>
        <p:spPr bwMode="auto">
          <a:xfrm>
            <a:off x="4877797" y="5288340"/>
            <a:ext cx="2462803" cy="1569660"/>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err="1">
                <a:solidFill>
                  <a:srgbClr val="C00000"/>
                </a:solidFill>
                <a:effectLst>
                  <a:outerShdw blurRad="38100" dist="38100" dir="2700000" algn="tl">
                    <a:srgbClr val="000000">
                      <a:alpha val="43137"/>
                    </a:srgbClr>
                  </a:outerShdw>
                </a:effectLst>
              </a:rPr>
              <a:t>int</a:t>
            </a:r>
            <a:r>
              <a:rPr lang="en-US" altLang="zh-CN" sz="2400" dirty="0">
                <a:solidFill>
                  <a:srgbClr val="C00000"/>
                </a:solidFill>
                <a:effectLst>
                  <a:outerShdw blurRad="38100" dist="38100" dir="2700000" algn="tl">
                    <a:srgbClr val="000000">
                      <a:alpha val="43137"/>
                    </a:srgbClr>
                  </a:outerShdw>
                </a:effectLst>
              </a:rPr>
              <a:t> main()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C </a:t>
            </a:r>
            <a:r>
              <a:rPr lang="en-US" altLang="zh-CN" sz="2400" dirty="0" err="1">
                <a:effectLst>
                  <a:outerShdw blurRad="38100" dist="38100" dir="2700000" algn="tl">
                    <a:srgbClr val="000000">
                      <a:alpha val="43137"/>
                    </a:srgbClr>
                  </a:outerShdw>
                </a:effectLst>
              </a:rPr>
              <a:t>c</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c.fun();	</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7"/>
          <p:cNvSpPr>
            <a:spLocks noChangeArrowheads="1"/>
          </p:cNvSpPr>
          <p:nvPr/>
        </p:nvSpPr>
        <p:spPr bwMode="auto">
          <a:xfrm>
            <a:off x="1116000" y="1656000"/>
            <a:ext cx="7634300" cy="219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en-US" altLang="zh-CN" dirty="0">
                <a:solidFill>
                  <a:srgbClr val="000000"/>
                </a:solidFill>
                <a:ea typeface="宋体" panose="02010600030101010101" pitchFamily="2" charset="-122"/>
              </a:rPr>
              <a:t>C++</a:t>
            </a:r>
            <a:r>
              <a:rPr lang="zh-CN" altLang="en-US" dirty="0">
                <a:solidFill>
                  <a:srgbClr val="000000"/>
                </a:solidFill>
                <a:ea typeface="宋体" panose="02010600030101010101" pitchFamily="2" charset="-122"/>
              </a:rPr>
              <a:t>关于重复继承的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基本规则</a:t>
            </a:r>
            <a:endParaRPr lang="zh-CN" altLang="en-US" dirty="0">
              <a:solidFill>
                <a:srgbClr val="C00000"/>
              </a:solidFill>
              <a:effectLst>
                <a:outerShdw blurRad="38100" dist="38100" dir="2700000" algn="tl">
                  <a:srgbClr val="000000">
                    <a:alpha val="43137"/>
                  </a:srgbClr>
                </a:outerShdw>
              </a:effectLst>
              <a:ea typeface="宋体" panose="02010600030101010101" pitchFamily="2" charset="-122"/>
            </a:endParaRP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 </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一个类必须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完全定义</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后才可以作为基类</a:t>
            </a:r>
            <a:r>
              <a:rPr lang="zh-CN" altLang="en-US" dirty="0">
                <a:solidFill>
                  <a:srgbClr val="000000"/>
                </a:solidFill>
                <a:ea typeface="宋体" panose="02010600030101010101" pitchFamily="2" charset="-122"/>
              </a:rPr>
              <a:t>－－无法直接或间接让一个类继承自己（不能递归）。</a:t>
            </a:r>
            <a:endParaRPr lang="zh-CN" altLang="en-US" dirty="0">
              <a:solidFill>
                <a:srgbClr val="000000"/>
              </a:solidFill>
              <a:ea typeface="宋体" panose="02010600030101010101" pitchFamily="2" charset="-122"/>
            </a:endParaRPr>
          </a:p>
          <a:p>
            <a:pPr marL="857250" lvl="2" indent="-457200">
              <a:lnSpc>
                <a:spcPct val="110000"/>
              </a:lnSpc>
              <a:spcBef>
                <a:spcPct val="0"/>
              </a:spcBef>
              <a:buClrTx/>
              <a:buFont typeface="+mj-lt"/>
              <a:buAutoNum type="arabicPeriod"/>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不允许</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一个派生类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重复继承一个基类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两次</a:t>
            </a:r>
            <a:r>
              <a:rPr lang="zh-CN" altLang="en-US" dirty="0">
                <a:solidFill>
                  <a:srgbClr val="000000"/>
                </a:solidFill>
                <a:ea typeface="宋体" panose="02010600030101010101" pitchFamily="2" charset="-122"/>
              </a:rPr>
              <a:t>，如下图所示：</a:t>
            </a:r>
            <a:endParaRPr lang="zh-CN" altLang="en-US" dirty="0">
              <a:solidFill>
                <a:srgbClr val="000000"/>
              </a:solidFill>
              <a:ea typeface="宋体" panose="02010600030101010101" pitchFamily="2" charset="-122"/>
            </a:endParaRPr>
          </a:p>
        </p:txBody>
      </p:sp>
      <p:pic>
        <p:nvPicPr>
          <p:cNvPr id="9" name="Picture 4" descr="7"/>
          <p:cNvPicPr>
            <a:picLocks noChangeAspect="1" noChangeArrowheads="1"/>
          </p:cNvPicPr>
          <p:nvPr/>
        </p:nvPicPr>
        <p:blipFill>
          <a:blip r:embed="rId1" cstate="print"/>
          <a:srcRect/>
          <a:stretch>
            <a:fillRect/>
          </a:stretch>
        </p:blipFill>
        <p:spPr bwMode="auto">
          <a:xfrm>
            <a:off x="1656000" y="4032000"/>
            <a:ext cx="6983413" cy="2136775"/>
          </a:xfrm>
          <a:prstGeom prst="rect">
            <a:avLst/>
          </a:prstGeom>
          <a:noFill/>
          <a:ln w="9525">
            <a:noFill/>
            <a:miter lim="800000"/>
            <a:headEnd/>
            <a:tailEnd/>
          </a:ln>
        </p:spPr>
      </p:pic>
      <p:sp>
        <p:nvSpPr>
          <p:cNvPr id="7" name="Rectangle 9"/>
          <p:cNvSpPr txBox="1">
            <a:spLocks noChangeArrowheads="1"/>
          </p:cNvSpPr>
          <p:nvPr/>
        </p:nvSpPr>
        <p:spPr bwMode="auto">
          <a:xfrm>
            <a:off x="1116000" y="1008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重复继承</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709600" y="1181600"/>
            <a:ext cx="76343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914400" lvl="2" indent="-514350">
              <a:lnSpc>
                <a:spcPct val="110000"/>
              </a:lnSpc>
              <a:spcBef>
                <a:spcPct val="0"/>
              </a:spcBef>
              <a:buClrTx/>
              <a:buNone/>
            </a:pPr>
            <a:r>
              <a:rPr lang="en-US" altLang="zh-CN" dirty="0">
                <a:solidFill>
                  <a:srgbClr val="000000"/>
                </a:solidFill>
                <a:ea typeface="宋体" panose="02010600030101010101" pitchFamily="2" charset="-122"/>
              </a:rPr>
              <a:t>3.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不允许</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一个基类又是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基类又是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 </a:t>
            </a:r>
            <a:r>
              <a:rPr lang="zh-CN" altLang="en-US" dirty="0">
                <a:solidFill>
                  <a:srgbClr val="000000"/>
                </a:solidFill>
                <a:ea typeface="宋体" panose="02010600030101010101" pitchFamily="2" charset="-122"/>
              </a:rPr>
              <a:t>，如下图所示：</a:t>
            </a:r>
            <a:endParaRPr lang="zh-CN" altLang="en-US" dirty="0">
              <a:solidFill>
                <a:srgbClr val="000000"/>
              </a:solidFill>
              <a:ea typeface="宋体" panose="02010600030101010101" pitchFamily="2" charset="-122"/>
            </a:endParaRPr>
          </a:p>
        </p:txBody>
      </p:sp>
      <p:pic>
        <p:nvPicPr>
          <p:cNvPr id="8" name="Picture 4" descr="7"/>
          <p:cNvPicPr>
            <a:picLocks noChangeAspect="1" noChangeArrowheads="1"/>
          </p:cNvPicPr>
          <p:nvPr/>
        </p:nvPicPr>
        <p:blipFill>
          <a:blip r:embed="rId1" cstate="print"/>
          <a:srcRect/>
          <a:stretch>
            <a:fillRect/>
          </a:stretch>
        </p:blipFill>
        <p:spPr bwMode="auto">
          <a:xfrm>
            <a:off x="2531546" y="2375897"/>
            <a:ext cx="2912324" cy="25827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709600" y="1181600"/>
            <a:ext cx="76343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914400" lvl="2" indent="-514350">
              <a:lnSpc>
                <a:spcPct val="110000"/>
              </a:lnSpc>
              <a:spcBef>
                <a:spcPct val="0"/>
              </a:spcBef>
              <a:buClrTx/>
              <a:buNone/>
            </a:pPr>
            <a:r>
              <a:rPr lang="en-US" altLang="zh-CN" dirty="0">
                <a:solidFill>
                  <a:srgbClr val="000000"/>
                </a:solidFill>
                <a:ea typeface="宋体" panose="02010600030101010101" pitchFamily="2" charset="-122"/>
              </a:rPr>
              <a:t>4.   </a:t>
            </a:r>
            <a:r>
              <a:rPr lang="zh-CN" altLang="en-US" dirty="0">
                <a:solidFill>
                  <a:srgbClr val="000000"/>
                </a:solidFill>
                <a:ea typeface="宋体" panose="02010600030101010101" pitchFamily="2" charset="-122"/>
              </a:rPr>
              <a:t>如果</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所有派生类都是</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a:t>
            </a:r>
            <a:r>
              <a:rPr lang="zh-CN" altLang="en-US" dirty="0">
                <a:solidFill>
                  <a:schemeClr val="tx1"/>
                </a:solidFill>
                <a:ea typeface="宋体" panose="02010600030101010101" pitchFamily="2" charset="-122"/>
              </a:rPr>
              <a:t>的</a:t>
            </a:r>
            <a:r>
              <a:rPr lang="zh-CN" altLang="en-US" dirty="0">
                <a:solidFill>
                  <a:srgbClr val="000000"/>
                </a:solidFill>
                <a:ea typeface="宋体" panose="02010600030101010101" pitchFamily="2" charset="-122"/>
              </a:rPr>
              <a:t>，那么一个类可以从某个祖先类派生出</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次甚至多次：即</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允许通过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间接形式</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重复继承某个祖先类</a:t>
            </a:r>
            <a:r>
              <a:rPr lang="zh-CN" altLang="en-US" dirty="0">
                <a:solidFill>
                  <a:srgbClr val="000000"/>
                </a:solidFill>
                <a:ea typeface="宋体" panose="02010600030101010101" pitchFamily="2" charset="-122"/>
              </a:rPr>
              <a:t>，典型形式如下： </a:t>
            </a:r>
            <a:endParaRPr lang="zh-CN" altLang="en-US" dirty="0">
              <a:solidFill>
                <a:srgbClr val="000000"/>
              </a:solidFill>
              <a:ea typeface="宋体" panose="02010600030101010101" pitchFamily="2" charset="-122"/>
            </a:endParaRPr>
          </a:p>
        </p:txBody>
      </p:sp>
      <p:pic>
        <p:nvPicPr>
          <p:cNvPr id="5" name="Picture 4" descr="7"/>
          <p:cNvPicPr>
            <a:picLocks noChangeAspect="1" noChangeArrowheads="1"/>
          </p:cNvPicPr>
          <p:nvPr/>
        </p:nvPicPr>
        <p:blipFill>
          <a:blip r:embed="rId1" cstate="print"/>
          <a:srcRect/>
          <a:stretch>
            <a:fillRect/>
          </a:stretch>
        </p:blipFill>
        <p:spPr bwMode="auto">
          <a:xfrm>
            <a:off x="1852614" y="2876550"/>
            <a:ext cx="6132438" cy="266417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重复继承的二义性</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689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重复继承：一个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次以上</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继承同一个基类</a:t>
            </a:r>
            <a:r>
              <a:rPr lang="zh-CN" altLang="en-US" dirty="0">
                <a:solidFill>
                  <a:srgbClr val="000000"/>
                </a:solidFill>
                <a:ea typeface="宋体" panose="02010600030101010101" pitchFamily="2" charset="-122"/>
              </a:rPr>
              <a:t>。</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484000"/>
            <a:ext cx="78121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重复继承的二义性问题</a:t>
            </a:r>
            <a:endParaRPr lang="zh-CN" altLang="en-US" dirty="0">
              <a:solidFill>
                <a:srgbClr val="000000"/>
              </a:solidFill>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当不加特别声明时，出现二义性问题。</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p:cNvSpPr/>
          <p:nvPr/>
        </p:nvSpPr>
        <p:spPr>
          <a:xfrm>
            <a:off x="723900" y="2527300"/>
            <a:ext cx="2232025"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93" name="文本框 30"/>
          <p:cNvSpPr txBox="1">
            <a:spLocks noChangeArrowheads="1"/>
          </p:cNvSpPr>
          <p:nvPr/>
        </p:nvSpPr>
        <p:spPr bwMode="auto">
          <a:xfrm>
            <a:off x="1063625" y="1973263"/>
            <a:ext cx="1435008"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CStudent</a:t>
            </a:r>
            <a:endParaRPr lang="zh-CN" altLang="en-US" sz="2400" dirty="0">
              <a:latin typeface="Times New Roman" panose="02020603050405020304" pitchFamily="18" charset="0"/>
              <a:cs typeface="Times New Roman" panose="02020603050405020304" pitchFamily="18" charset="0"/>
            </a:endParaRPr>
          </a:p>
        </p:txBody>
      </p:sp>
      <p:sp>
        <p:nvSpPr>
          <p:cNvPr id="94" name="文本框 31"/>
          <p:cNvSpPr txBox="1">
            <a:spLocks noChangeArrowheads="1"/>
          </p:cNvSpPr>
          <p:nvPr/>
        </p:nvSpPr>
        <p:spPr bwMode="auto">
          <a:xfrm>
            <a:off x="808038" y="2538413"/>
            <a:ext cx="1468672" cy="461665"/>
          </a:xfrm>
          <a:prstGeom prst="rect">
            <a:avLst/>
          </a:prstGeom>
          <a:noFill/>
          <a:ln w="9525">
            <a:noFill/>
            <a:miter lim="800000"/>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5" name="矩形 94"/>
          <p:cNvSpPr/>
          <p:nvPr/>
        </p:nvSpPr>
        <p:spPr>
          <a:xfrm>
            <a:off x="723900" y="3103563"/>
            <a:ext cx="223202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96"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97" name="矩形 96"/>
          <p:cNvSpPr/>
          <p:nvPr/>
        </p:nvSpPr>
        <p:spPr>
          <a:xfrm>
            <a:off x="5922963" y="25034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98" name="文本框 31"/>
          <p:cNvSpPr txBox="1">
            <a:spLocks noChangeArrowheads="1"/>
          </p:cNvSpPr>
          <p:nvPr/>
        </p:nvSpPr>
        <p:spPr bwMode="auto">
          <a:xfrm>
            <a:off x="6057900" y="2533650"/>
            <a:ext cx="1619354" cy="461665"/>
          </a:xfrm>
          <a:prstGeom prst="rect">
            <a:avLst/>
          </a:prstGeom>
          <a:noFill/>
          <a:ln w="9525">
            <a:noFill/>
            <a:miter lim="800000"/>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9" name="矩形 98"/>
          <p:cNvSpPr/>
          <p:nvPr/>
        </p:nvSpPr>
        <p:spPr>
          <a:xfrm>
            <a:off x="5922963" y="30797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0" name="文本框 36"/>
          <p:cNvSpPr txBox="1">
            <a:spLocks noChangeArrowheads="1"/>
          </p:cNvSpPr>
          <p:nvPr/>
        </p:nvSpPr>
        <p:spPr bwMode="auto">
          <a:xfrm>
            <a:off x="6173788" y="3267075"/>
            <a:ext cx="273050" cy="523875"/>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101" name="文本框 30"/>
          <p:cNvSpPr txBox="1">
            <a:spLocks noChangeArrowheads="1"/>
          </p:cNvSpPr>
          <p:nvPr/>
        </p:nvSpPr>
        <p:spPr bwMode="auto">
          <a:xfrm>
            <a:off x="6283325" y="1944688"/>
            <a:ext cx="1454822"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CTeacher</a:t>
            </a:r>
            <a:endParaRPr lang="zh-CN" altLang="en-US" sz="2400" dirty="0">
              <a:latin typeface="Times New Roman" panose="02020603050405020304" pitchFamily="18" charset="0"/>
              <a:cs typeface="Times New Roman" panose="02020603050405020304" pitchFamily="18" charset="0"/>
            </a:endParaRPr>
          </a:p>
        </p:txBody>
      </p:sp>
      <p:sp>
        <p:nvSpPr>
          <p:cNvPr id="102" name="矩形 101"/>
          <p:cNvSpPr/>
          <p:nvPr/>
        </p:nvSpPr>
        <p:spPr>
          <a:xfrm>
            <a:off x="3395663" y="40401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3" name="文本框 31"/>
          <p:cNvSpPr txBox="1">
            <a:spLocks noChangeArrowheads="1"/>
          </p:cNvSpPr>
          <p:nvPr/>
        </p:nvSpPr>
        <p:spPr bwMode="auto">
          <a:xfrm>
            <a:off x="3359150" y="4027488"/>
            <a:ext cx="2223750" cy="461665"/>
          </a:xfrm>
          <a:prstGeom prst="rect">
            <a:avLst/>
          </a:prstGeom>
          <a:noFill/>
          <a:ln w="9525">
            <a:noFill/>
            <a:miter lim="800000"/>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research </a:t>
            </a:r>
            <a:endParaRPr lang="zh-CN" altLang="en-US"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 name="矩形 103"/>
          <p:cNvSpPr/>
          <p:nvPr/>
        </p:nvSpPr>
        <p:spPr>
          <a:xfrm>
            <a:off x="3395663" y="46164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5" name="矩形 104"/>
          <p:cNvSpPr/>
          <p:nvPr/>
        </p:nvSpPr>
        <p:spPr>
          <a:xfrm>
            <a:off x="3395663" y="51879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6" name="文本框 36"/>
          <p:cNvSpPr txBox="1">
            <a:spLocks noChangeArrowheads="1"/>
          </p:cNvSpPr>
          <p:nvPr/>
        </p:nvSpPr>
        <p:spPr bwMode="auto">
          <a:xfrm>
            <a:off x="3509963" y="5172075"/>
            <a:ext cx="273050" cy="523875"/>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107" name="矩形 106"/>
          <p:cNvSpPr/>
          <p:nvPr/>
        </p:nvSpPr>
        <p:spPr>
          <a:xfrm>
            <a:off x="3405188" y="5745163"/>
            <a:ext cx="2236787"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8" name="文本框 30"/>
          <p:cNvSpPr txBox="1">
            <a:spLocks noChangeArrowheads="1"/>
          </p:cNvSpPr>
          <p:nvPr/>
        </p:nvSpPr>
        <p:spPr bwMode="auto">
          <a:xfrm>
            <a:off x="3430588" y="3492500"/>
            <a:ext cx="2133600" cy="461963"/>
          </a:xfrm>
          <a:prstGeom prst="rect">
            <a:avLst/>
          </a:prstGeom>
          <a:noFill/>
          <a:ln w="9525">
            <a:noFill/>
            <a:miter lim="800000"/>
          </a:ln>
        </p:spPr>
        <p:txBody>
          <a:bodyPr wrap="none">
            <a:spAutoFit/>
          </a:bodyPr>
          <a:lstStyle/>
          <a:p>
            <a:r>
              <a:rPr lang="en-US" altLang="zh-CN" sz="2400" dirty="0">
                <a:latin typeface="Times New Roman" panose="02020603050405020304" pitchFamily="18" charset="0"/>
                <a:cs typeface="Times New Roman" panose="02020603050405020304" pitchFamily="18" charset="0"/>
              </a:rPr>
              <a:t>CStudentOnJob</a:t>
            </a:r>
            <a:endParaRPr lang="zh-CN" altLang="en-US" sz="2400" dirty="0">
              <a:latin typeface="Times New Roman" panose="02020603050405020304" pitchFamily="18" charset="0"/>
              <a:cs typeface="Times New Roman" panose="02020603050405020304" pitchFamily="18" charset="0"/>
            </a:endParaRPr>
          </a:p>
        </p:txBody>
      </p:sp>
      <p:cxnSp>
        <p:nvCxnSpPr>
          <p:cNvPr id="109" name="直接箭头连接符 108"/>
          <p:cNvCxnSpPr/>
          <p:nvPr/>
        </p:nvCxnSpPr>
        <p:spPr>
          <a:xfrm flipH="1" flipV="1">
            <a:off x="2273301" y="3695700"/>
            <a:ext cx="1122362" cy="935038"/>
          </a:xfrm>
          <a:prstGeom prst="straightConnector1">
            <a:avLst/>
          </a:prstGeom>
          <a:noFill/>
          <a:ln w="38100" cap="flat" cmpd="sng" algn="ctr">
            <a:solidFill>
              <a:srgbClr val="FF0000"/>
            </a:solidFill>
            <a:prstDash val="solid"/>
            <a:tailEnd type="triangle"/>
          </a:ln>
          <a:effectLst/>
        </p:spPr>
      </p:cxnSp>
      <p:cxnSp>
        <p:nvCxnSpPr>
          <p:cNvPr id="110" name="直接箭头连接符 109"/>
          <p:cNvCxnSpPr/>
          <p:nvPr/>
        </p:nvCxnSpPr>
        <p:spPr>
          <a:xfrm flipV="1">
            <a:off x="5696172" y="3695700"/>
            <a:ext cx="1171405" cy="2561433"/>
          </a:xfrm>
          <a:prstGeom prst="straightConnector1">
            <a:avLst/>
          </a:prstGeom>
          <a:noFill/>
          <a:ln w="38100" cap="flat" cmpd="sng" algn="ctr">
            <a:solidFill>
              <a:srgbClr val="FF0000"/>
            </a:solidFill>
            <a:prstDash val="solid"/>
            <a:tailEnd type="triangle"/>
          </a:ln>
          <a:effectLst/>
        </p:spPr>
      </p:cxnSp>
      <p:sp>
        <p:nvSpPr>
          <p:cNvPr id="111" name="矩形 110"/>
          <p:cNvSpPr/>
          <p:nvPr/>
        </p:nvSpPr>
        <p:spPr>
          <a:xfrm>
            <a:off x="3111500" y="1149350"/>
            <a:ext cx="2232025" cy="576263"/>
          </a:xfrm>
          <a:prstGeom prst="rect">
            <a:avLst/>
          </a:prstGeom>
          <a:solidFill>
            <a:srgbClr val="FFFFFF"/>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12" name="文本框 30"/>
          <p:cNvSpPr txBox="1">
            <a:spLocks noChangeArrowheads="1"/>
          </p:cNvSpPr>
          <p:nvPr/>
        </p:nvSpPr>
        <p:spPr bwMode="auto">
          <a:xfrm>
            <a:off x="3641725" y="606425"/>
            <a:ext cx="1313180"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CPerson</a:t>
            </a:r>
            <a:endParaRPr lang="zh-CN" altLang="en-US" sz="2400" dirty="0">
              <a:latin typeface="Times New Roman" panose="02020603050405020304" pitchFamily="18" charset="0"/>
              <a:cs typeface="Times New Roman" panose="02020603050405020304" pitchFamily="18" charset="0"/>
            </a:endParaRPr>
          </a:p>
        </p:txBody>
      </p:sp>
      <p:sp>
        <p:nvSpPr>
          <p:cNvPr id="113" name="文本框 32"/>
          <p:cNvSpPr txBox="1">
            <a:spLocks noChangeArrowheads="1"/>
          </p:cNvSpPr>
          <p:nvPr/>
        </p:nvSpPr>
        <p:spPr bwMode="auto">
          <a:xfrm>
            <a:off x="3282950" y="1133475"/>
            <a:ext cx="2335213"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14" name="直接箭头连接符 113"/>
          <p:cNvCxnSpPr/>
          <p:nvPr/>
        </p:nvCxnSpPr>
        <p:spPr>
          <a:xfrm flipV="1">
            <a:off x="2355850" y="1655763"/>
            <a:ext cx="793750" cy="847725"/>
          </a:xfrm>
          <a:prstGeom prst="straightConnector1">
            <a:avLst/>
          </a:prstGeom>
          <a:noFill/>
          <a:ln w="38100" cap="flat" cmpd="sng" algn="ctr">
            <a:solidFill>
              <a:srgbClr val="FF0000"/>
            </a:solidFill>
            <a:prstDash val="solid"/>
            <a:tailEnd type="triangle"/>
          </a:ln>
          <a:effectLst/>
        </p:spPr>
      </p:cxnSp>
      <p:cxnSp>
        <p:nvCxnSpPr>
          <p:cNvPr id="115" name="直接箭头连接符 114"/>
          <p:cNvCxnSpPr/>
          <p:nvPr/>
        </p:nvCxnSpPr>
        <p:spPr>
          <a:xfrm flipH="1" flipV="1">
            <a:off x="5402263" y="1722438"/>
            <a:ext cx="771525" cy="781050"/>
          </a:xfrm>
          <a:prstGeom prst="straightConnector1">
            <a:avLst/>
          </a:prstGeom>
          <a:noFill/>
          <a:ln w="38100" cap="flat" cmpd="sng" algn="ctr">
            <a:solidFill>
              <a:srgbClr val="FF0000"/>
            </a:solidFill>
            <a:prstDash val="solid"/>
            <a:tailEnd type="triangle"/>
          </a:ln>
          <a:effectLst/>
        </p:spPr>
      </p:cxnSp>
      <p:sp>
        <p:nvSpPr>
          <p:cNvPr id="116" name="文本框 32"/>
          <p:cNvSpPr txBox="1">
            <a:spLocks noChangeArrowheads="1"/>
          </p:cNvSpPr>
          <p:nvPr/>
        </p:nvSpPr>
        <p:spPr bwMode="auto">
          <a:xfrm>
            <a:off x="808038" y="3082925"/>
            <a:ext cx="2335212"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7" name="文本框 32"/>
          <p:cNvSpPr txBox="1">
            <a:spLocks noChangeArrowheads="1"/>
          </p:cNvSpPr>
          <p:nvPr/>
        </p:nvSpPr>
        <p:spPr bwMode="auto">
          <a:xfrm>
            <a:off x="5972175" y="3060700"/>
            <a:ext cx="2335213"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8" name="文本框 32"/>
          <p:cNvSpPr txBox="1">
            <a:spLocks noChangeArrowheads="1"/>
          </p:cNvSpPr>
          <p:nvPr/>
        </p:nvSpPr>
        <p:spPr bwMode="auto">
          <a:xfrm>
            <a:off x="3430588" y="4598988"/>
            <a:ext cx="2335212" cy="461665"/>
          </a:xfrm>
          <a:prstGeom prst="rect">
            <a:avLst/>
          </a:prstGeom>
          <a:noFill/>
          <a:ln w="9525">
            <a:noFill/>
            <a:miter lim="800000"/>
          </a:ln>
        </p:spPr>
        <p:txBody>
          <a:bodyPr>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 </a:t>
            </a:r>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9" name="文本框 32"/>
          <p:cNvSpPr txBox="1">
            <a:spLocks noChangeArrowheads="1"/>
          </p:cNvSpPr>
          <p:nvPr/>
        </p:nvSpPr>
        <p:spPr bwMode="auto">
          <a:xfrm>
            <a:off x="3419475" y="5160963"/>
            <a:ext cx="2335213"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0" name="文本框 31"/>
          <p:cNvSpPr txBox="1">
            <a:spLocks noChangeArrowheads="1"/>
          </p:cNvSpPr>
          <p:nvPr/>
        </p:nvSpPr>
        <p:spPr bwMode="auto">
          <a:xfrm>
            <a:off x="3459385" y="5771338"/>
            <a:ext cx="1826141" cy="461665"/>
          </a:xfrm>
          <a:prstGeom prst="rect">
            <a:avLst/>
          </a:prstGeom>
          <a:noFill/>
          <a:ln w="9525">
            <a:noFill/>
            <a:miter lim="800000"/>
          </a:ln>
        </p:spPr>
        <p:txBody>
          <a:bodyPr wrap="non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1" name="矩形 120"/>
          <p:cNvSpPr/>
          <p:nvPr/>
        </p:nvSpPr>
        <p:spPr>
          <a:xfrm>
            <a:off x="3405188" y="6302375"/>
            <a:ext cx="2247900"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22" name="文本框 31"/>
          <p:cNvSpPr txBox="1">
            <a:spLocks noChangeArrowheads="1"/>
          </p:cNvSpPr>
          <p:nvPr/>
        </p:nvSpPr>
        <p:spPr bwMode="auto">
          <a:xfrm>
            <a:off x="3457317" y="6396335"/>
            <a:ext cx="1619354" cy="461665"/>
          </a:xfrm>
          <a:prstGeom prst="rect">
            <a:avLst/>
          </a:prstGeom>
          <a:noFill/>
          <a:ln w="9525">
            <a:noFill/>
            <a:miter lim="800000"/>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3" name="文本框 52"/>
          <p:cNvSpPr txBox="1">
            <a:spLocks noChangeArrowheads="1"/>
          </p:cNvSpPr>
          <p:nvPr/>
        </p:nvSpPr>
        <p:spPr bwMode="auto">
          <a:xfrm>
            <a:off x="2911475" y="3130550"/>
            <a:ext cx="1108075" cy="460375"/>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rPr>
              <a:t>继承的</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24" name="文本框 62"/>
          <p:cNvSpPr txBox="1">
            <a:spLocks noChangeArrowheads="1"/>
          </p:cNvSpPr>
          <p:nvPr/>
        </p:nvSpPr>
        <p:spPr bwMode="auto">
          <a:xfrm>
            <a:off x="8035925" y="3120398"/>
            <a:ext cx="1108075" cy="46196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solidFill>
                <a:effectLst/>
                <a:uLnTx/>
                <a:uFillTx/>
              </a:rPr>
              <a:t>继承的</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25" name="右大括号 124"/>
          <p:cNvSpPr/>
          <p:nvPr/>
        </p:nvSpPr>
        <p:spPr>
          <a:xfrm>
            <a:off x="5653088" y="4616450"/>
            <a:ext cx="793750" cy="2241550"/>
          </a:xfrm>
          <a:prstGeom prst="rightBrace">
            <a:avLst/>
          </a:prstGeom>
          <a:noFill/>
          <a:ln w="9525"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ndara" panose="020E0502030303020204"/>
              <a:ea typeface="华文楷体" panose="02010600040101010101" charset="-122"/>
              <a:cs typeface="+mn-cs"/>
            </a:endParaRPr>
          </a:p>
        </p:txBody>
      </p:sp>
      <p:sp>
        <p:nvSpPr>
          <p:cNvPr id="126" name="文本框 64"/>
          <p:cNvSpPr txBox="1">
            <a:spLocks noChangeArrowheads="1"/>
          </p:cNvSpPr>
          <p:nvPr/>
        </p:nvSpPr>
        <p:spPr bwMode="auto">
          <a:xfrm>
            <a:off x="6472238" y="5476875"/>
            <a:ext cx="1108075"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rPr>
              <a:t>继承的</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27" name="文本框 61"/>
          <p:cNvSpPr txBox="1">
            <a:spLocks noChangeArrowheads="1"/>
          </p:cNvSpPr>
          <p:nvPr/>
        </p:nvSpPr>
        <p:spPr bwMode="auto">
          <a:xfrm>
            <a:off x="2671763" y="1981200"/>
            <a:ext cx="969962"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28" name="文本框 66"/>
          <p:cNvSpPr txBox="1">
            <a:spLocks noChangeArrowheads="1"/>
          </p:cNvSpPr>
          <p:nvPr/>
        </p:nvSpPr>
        <p:spPr bwMode="auto">
          <a:xfrm>
            <a:off x="4808538" y="2000250"/>
            <a:ext cx="969962"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29" name="文本框 67"/>
          <p:cNvSpPr txBox="1">
            <a:spLocks noChangeArrowheads="1"/>
          </p:cNvSpPr>
          <p:nvPr/>
        </p:nvSpPr>
        <p:spPr bwMode="auto">
          <a:xfrm>
            <a:off x="1906015" y="4090130"/>
            <a:ext cx="969963"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30" name="文本框 68"/>
          <p:cNvSpPr txBox="1">
            <a:spLocks noChangeArrowheads="1"/>
          </p:cNvSpPr>
          <p:nvPr/>
        </p:nvSpPr>
        <p:spPr bwMode="auto">
          <a:xfrm>
            <a:off x="6501035" y="4259506"/>
            <a:ext cx="969962" cy="46196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41" name="Rectangle 72"/>
          <p:cNvSpPr>
            <a:spLocks noGrp="1" noChangeArrowheads="1"/>
          </p:cNvSpPr>
          <p:nvPr>
            <p:ph type="title"/>
          </p:nvPr>
        </p:nvSpPr>
        <p:spPr>
          <a:xfrm>
            <a:off x="1055688" y="65088"/>
            <a:ext cx="1634349" cy="1011237"/>
          </a:xfrm>
        </p:spPr>
        <p:txBody>
          <a:bodyPr/>
          <a:lstStyle/>
          <a:p>
            <a:pPr eaLnBrk="1" hangingPunct="1"/>
            <a:r>
              <a:rPr lang="zh-CN" altLang="en-US" sz="3600" dirty="0">
                <a:ea typeface="宋体" panose="02010600030101010101" pitchFamily="2" charset="-122"/>
              </a:rPr>
              <a:t>举例：</a:t>
            </a:r>
            <a:endParaRPr lang="en-US" altLang="zh-CN" sz="3600" dirty="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解决方法</a:t>
            </a:r>
            <a:r>
              <a:rPr lang="en-US" altLang="zh-CN" sz="3600" dirty="0">
                <a:ea typeface="宋体" panose="02010600030101010101" pitchFamily="2" charset="-122"/>
              </a:rPr>
              <a:t>1</a:t>
            </a:r>
            <a:r>
              <a:rPr lang="zh-CN" altLang="en-US" sz="3600" dirty="0">
                <a:ea typeface="宋体" panose="02010600030101010101" pitchFamily="2" charset="-122"/>
              </a:rPr>
              <a:t>：</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181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在派生类中使用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作用域运算符</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000000"/>
                </a:solidFill>
                <a:ea typeface="宋体" panose="02010600030101010101" pitchFamily="2" charset="-122"/>
              </a:rPr>
              <a:t>标明该成员的作用域（从哪个基类继承过来）。</a:t>
            </a:r>
            <a:endParaRPr lang="zh-CN" altLang="en-US" dirty="0">
              <a:solidFill>
                <a:srgbClr val="000000"/>
              </a:solidFill>
              <a:ea typeface="宋体" panose="02010600030101010101" pitchFamily="2" charset="-122"/>
            </a:endParaRPr>
          </a:p>
        </p:txBody>
      </p:sp>
      <p:sp>
        <p:nvSpPr>
          <p:cNvPr id="7" name="Rectangle 6"/>
          <p:cNvSpPr>
            <a:spLocks noChangeArrowheads="1"/>
          </p:cNvSpPr>
          <p:nvPr/>
        </p:nvSpPr>
        <p:spPr bwMode="auto">
          <a:xfrm>
            <a:off x="1647826" y="2371834"/>
            <a:ext cx="6763604" cy="2677656"/>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void print()    //</a:t>
            </a:r>
            <a:r>
              <a:rPr lang="en-US" altLang="zh-CN" sz="2400" dirty="0"/>
              <a:t>CStudentOnJob</a:t>
            </a:r>
            <a:r>
              <a:rPr lang="zh-CN" altLang="en-US" sz="2400" dirty="0"/>
              <a:t>类中的成员函数</a:t>
            </a:r>
            <a:endParaRPr lang="en-US" altLang="zh-CN" sz="2400" dirty="0"/>
          </a:p>
          <a:p>
            <a:pPr eaLnBrk="1" hangingPunct="1">
              <a:buNone/>
            </a:pPr>
            <a:r>
              <a:rPr lang="en-US" altLang="zh-CN" sz="2400" dirty="0"/>
              <a:t>{    </a:t>
            </a:r>
            <a:endParaRPr lang="en-US" altLang="zh-CN" sz="2400" dirty="0"/>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a:t>
            </a:r>
            <a:r>
              <a:rPr lang="en-US" altLang="zh-CN" sz="2400" dirty="0" err="1">
                <a:effectLst>
                  <a:outerShdw blurRad="38100" dist="38100" dir="2700000" algn="tl">
                    <a:srgbClr val="000000">
                      <a:alpha val="43137"/>
                    </a:srgbClr>
                  </a:outerShdw>
                </a:effectLst>
              </a:rPr>
              <a:t>zhangsan</a:t>
            </a:r>
            <a:r>
              <a:rPr lang="en-US" altLang="zh-CN" sz="2400" dirty="0">
                <a:effectLst>
                  <a:outerShdw blurRad="38100" dist="38100" dir="2700000" algn="tl">
                    <a:srgbClr val="000000">
                      <a:alpha val="43137"/>
                    </a:srgbClr>
                  </a:outerShdw>
                </a:effectLst>
              </a:rPr>
              <a:t>”;		</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a:t>
            </a:r>
            <a:r>
              <a:rPr lang="en-US" altLang="zh-CN" sz="2400" dirty="0" err="1">
                <a:effectLst>
                  <a:outerShdw blurRad="38100" dist="38100" dir="2700000" algn="tl">
                    <a:srgbClr val="000000">
                      <a:alpha val="43137"/>
                    </a:srgbClr>
                  </a:outerShdw>
                </a:effectLst>
              </a:rPr>
              <a:t>lisi</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name &lt;&lt;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a:t>
            </a:r>
            <a:endParaRPr lang="zh-CN" altLang="en-US" sz="2400" dirty="0">
              <a:effectLst>
                <a:outerShdw blurRad="38100" dist="38100" dir="2700000" algn="tl">
                  <a:srgbClr val="000000">
                    <a:alpha val="43137"/>
                  </a:srgbClr>
                </a:outerShdw>
              </a:effectLst>
            </a:endParaRPr>
          </a:p>
        </p:txBody>
      </p:sp>
      <p:sp>
        <p:nvSpPr>
          <p:cNvPr id="8" name="Text Box 36"/>
          <p:cNvSpPr txBox="1">
            <a:spLocks noChangeArrowheads="1"/>
          </p:cNvSpPr>
          <p:nvPr/>
        </p:nvSpPr>
        <p:spPr bwMode="auto">
          <a:xfrm>
            <a:off x="1592995" y="5489206"/>
            <a:ext cx="6763605" cy="480131"/>
          </a:xfrm>
          <a:prstGeom prst="rect">
            <a:avLst/>
          </a:prstGeom>
          <a:solidFill>
            <a:srgbClr val="33CCCC"/>
          </a:solidFill>
          <a:ln w="9525">
            <a:noFill/>
            <a:miter lim="800000"/>
          </a:ln>
        </p:spPr>
        <p:txBody>
          <a:bodyPr wrap="square">
            <a:spAutoFit/>
          </a:bodyPr>
          <a:lstStyle/>
          <a:p>
            <a:pPr marL="342900" indent="-342900" eaLnBrk="1" hangingPunct="1">
              <a:lnSpc>
                <a:spcPct val="90000"/>
              </a:lnSpc>
              <a:buClr>
                <a:srgbClr val="FF5050"/>
              </a:buClr>
            </a:pPr>
            <a:r>
              <a:rPr lang="zh-CN" altLang="en-US" sz="2800" dirty="0">
                <a:solidFill>
                  <a:srgbClr val="000000"/>
                </a:solidFill>
                <a:latin typeface="Times New Roman" panose="02020603050405020304" pitchFamily="18" charset="0"/>
              </a:rPr>
              <a:t>可能产生的问题：一不小心就会出现错漏！</a:t>
            </a:r>
            <a:endParaRPr lang="zh-CN" altLang="en-US" sz="28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3365" y="2617076"/>
            <a:ext cx="2502608" cy="1015663"/>
          </a:xfrm>
          <a:prstGeom prst="rect">
            <a:avLst/>
          </a:prstGeom>
          <a:noFill/>
        </p:spPr>
        <p:txBody>
          <a:bodyPr wrap="none" rtlCol="0">
            <a:spAutoFit/>
          </a:bodyPr>
          <a:lstStyle/>
          <a:p>
            <a:r>
              <a:rPr lang="zh-CN" altLang="en-US" sz="6000" dirty="0">
                <a:latin typeface="宋体" panose="02010600030101010101" pitchFamily="2" charset="-122"/>
                <a:ea typeface="宋体" panose="02010600030101010101" pitchFamily="2" charset="-122"/>
              </a:rPr>
              <a:t>（二）</a:t>
            </a:r>
            <a:endParaRPr lang="zh-CN" altLang="en-US" sz="6000"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解决方法</a:t>
            </a:r>
            <a:r>
              <a:rPr lang="en-US" altLang="zh-CN" sz="3600" dirty="0">
                <a:ea typeface="宋体" panose="02010600030101010101" pitchFamily="2" charset="-122"/>
              </a:rPr>
              <a:t>2</a:t>
            </a:r>
            <a:r>
              <a:rPr lang="zh-CN" altLang="en-US" sz="3600" dirty="0">
                <a:ea typeface="宋体" panose="02010600030101010101" pitchFamily="2" charset="-122"/>
              </a:rPr>
              <a:t>：</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207000"/>
            <a:ext cx="74184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通过</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虚拟继承</a:t>
            </a:r>
            <a:r>
              <a:rPr lang="zh-CN" altLang="en-US" dirty="0">
                <a:solidFill>
                  <a:srgbClr val="000000"/>
                </a:solidFill>
                <a:ea typeface="宋体" panose="02010600030101010101" pitchFamily="2" charset="-122"/>
              </a:rPr>
              <a:t>，使某个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公共基类的成员</a:t>
            </a:r>
            <a:r>
              <a:rPr lang="zh-CN" altLang="en-US" dirty="0">
                <a:solidFill>
                  <a:srgbClr val="000000"/>
                </a:solidFill>
                <a:ea typeface="宋体" panose="02010600030101010101" pitchFamily="2" charset="-122"/>
              </a:rPr>
              <a:t>在其派生类中</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只产生一个拷贝</a:t>
            </a:r>
            <a:r>
              <a:rPr lang="zh-CN" altLang="en-US" dirty="0">
                <a:solidFill>
                  <a:srgbClr val="000000"/>
                </a:solidFill>
                <a:ea typeface="宋体" panose="02010600030101010101" pitchFamily="2" charset="-122"/>
              </a:rPr>
              <a:t>。</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80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在从基类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a:t>
            </a:r>
            <a:r>
              <a:rPr lang="zh-CN" altLang="en-US" dirty="0">
                <a:solidFill>
                  <a:srgbClr val="000000"/>
                </a:solidFill>
                <a:ea typeface="宋体" panose="02010600030101010101" pitchFamily="2" charset="-122"/>
              </a:rPr>
              <a:t>新的类时，将这个基类用</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virtual</a:t>
            </a:r>
            <a:r>
              <a:rPr lang="zh-CN" altLang="en-US" dirty="0">
                <a:solidFill>
                  <a:srgbClr val="000000"/>
                </a:solidFill>
                <a:ea typeface="宋体" panose="02010600030101010101" pitchFamily="2" charset="-122"/>
              </a:rPr>
              <a:t>关键字说明为</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。例如：</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3996000"/>
            <a:ext cx="75073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虚基类</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作用</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如果某个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被声明为虚基类，那么在被</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重复继承</a:t>
            </a:r>
            <a:r>
              <a:rPr lang="zh-CN" altLang="en-US" dirty="0">
                <a:solidFill>
                  <a:srgbClr val="000000"/>
                </a:solidFill>
                <a:ea typeface="宋体" panose="02010600030101010101" pitchFamily="2" charset="-122"/>
              </a:rPr>
              <a:t>时，在派生类对象实例中</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只存储一个副本</a:t>
            </a:r>
            <a:r>
              <a:rPr lang="zh-CN" altLang="en-US" dirty="0">
                <a:solidFill>
                  <a:srgbClr val="000000"/>
                </a:solidFill>
                <a:ea typeface="宋体" panose="02010600030101010101" pitchFamily="2" charset="-122"/>
              </a:rPr>
              <a:t>（若不声明为虚基类，就会出现多个副本）。</a:t>
            </a:r>
            <a:endParaRPr lang="zh-CN" altLang="en-US" dirty="0">
              <a:solidFill>
                <a:srgbClr val="000000"/>
              </a:solidFill>
              <a:ea typeface="宋体" panose="02010600030101010101" pitchFamily="2" charset="-122"/>
            </a:endParaRPr>
          </a:p>
        </p:txBody>
      </p:sp>
      <p:sp>
        <p:nvSpPr>
          <p:cNvPr id="9" name="AutoShape 52"/>
          <p:cNvSpPr>
            <a:spLocks noChangeArrowheads="1"/>
          </p:cNvSpPr>
          <p:nvPr/>
        </p:nvSpPr>
        <p:spPr bwMode="gray">
          <a:xfrm>
            <a:off x="1584000" y="2857500"/>
            <a:ext cx="6193862" cy="7239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class BASE1 : </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virtual</a:t>
            </a:r>
            <a:r>
              <a:rPr lang="en-US" altLang="zh-CN" dirty="0">
                <a:solidFill>
                  <a:srgbClr val="0070C0"/>
                </a:solidFill>
                <a:effectLst>
                  <a:outerShdw blurRad="38100" dist="38100" dir="2700000" algn="tl">
                    <a:srgbClr val="000000">
                      <a:alpha val="43137"/>
                    </a:srgbClr>
                  </a:outerShdw>
                </a:effectLst>
                <a:ea typeface="宋体" panose="02010600030101010101" pitchFamily="2" charset="-122"/>
              </a:rPr>
              <a:t> public BASE</a:t>
            </a:r>
            <a:endParaRPr lang="en-US" altLang="zh-CN"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Rectangle 9"/>
          <p:cNvSpPr txBox="1">
            <a:spLocks noChangeArrowheads="1"/>
          </p:cNvSpPr>
          <p:nvPr/>
        </p:nvSpPr>
        <p:spPr bwMode="auto">
          <a:xfrm>
            <a:off x="1116000" y="10842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4. </a:t>
            </a:r>
            <a:r>
              <a:rPr lang="zh-CN" altLang="en-US" dirty="0">
                <a:ea typeface="宋体" panose="02010600030101010101" pitchFamily="2" charset="-122"/>
              </a:rPr>
              <a:t>虚基类</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952501" y="2616200"/>
            <a:ext cx="2019300"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83" name="文本框 30"/>
          <p:cNvSpPr txBox="1">
            <a:spLocks noChangeArrowheads="1"/>
          </p:cNvSpPr>
          <p:nvPr/>
        </p:nvSpPr>
        <p:spPr bwMode="auto">
          <a:xfrm>
            <a:off x="1063625" y="2074863"/>
            <a:ext cx="1435008"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CStudent</a:t>
            </a:r>
            <a:endParaRPr lang="zh-CN" altLang="en-US" sz="2400" dirty="0">
              <a:latin typeface="Times New Roman" panose="02020603050405020304" pitchFamily="18" charset="0"/>
              <a:cs typeface="Times New Roman" panose="02020603050405020304" pitchFamily="18" charset="0"/>
            </a:endParaRPr>
          </a:p>
        </p:txBody>
      </p:sp>
      <p:sp>
        <p:nvSpPr>
          <p:cNvPr id="84" name="文本框 31"/>
          <p:cNvSpPr txBox="1">
            <a:spLocks noChangeArrowheads="1"/>
          </p:cNvSpPr>
          <p:nvPr/>
        </p:nvSpPr>
        <p:spPr bwMode="auto">
          <a:xfrm>
            <a:off x="1036638" y="2627313"/>
            <a:ext cx="1468672" cy="461665"/>
          </a:xfrm>
          <a:prstGeom prst="rect">
            <a:avLst/>
          </a:prstGeom>
          <a:noFill/>
          <a:ln w="9525">
            <a:noFill/>
            <a:miter lim="800000"/>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5" name="矩形 84"/>
          <p:cNvSpPr/>
          <p:nvPr/>
        </p:nvSpPr>
        <p:spPr>
          <a:xfrm>
            <a:off x="952501" y="3192463"/>
            <a:ext cx="2019300"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86" name="文本框 36"/>
          <p:cNvSpPr txBox="1">
            <a:spLocks noChangeArrowheads="1"/>
          </p:cNvSpPr>
          <p:nvPr/>
        </p:nvSpPr>
        <p:spPr bwMode="auto">
          <a:xfrm>
            <a:off x="838200" y="37226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87" name="矩形 86"/>
          <p:cNvSpPr/>
          <p:nvPr/>
        </p:nvSpPr>
        <p:spPr>
          <a:xfrm>
            <a:off x="5922963" y="2566988"/>
            <a:ext cx="2116137"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88" name="文本框 31"/>
          <p:cNvSpPr txBox="1">
            <a:spLocks noChangeArrowheads="1"/>
          </p:cNvSpPr>
          <p:nvPr/>
        </p:nvSpPr>
        <p:spPr bwMode="auto">
          <a:xfrm>
            <a:off x="6057900" y="2597150"/>
            <a:ext cx="1619354" cy="461665"/>
          </a:xfrm>
          <a:prstGeom prst="rect">
            <a:avLst/>
          </a:prstGeom>
          <a:noFill/>
          <a:ln w="9525">
            <a:noFill/>
            <a:miter lim="800000"/>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9" name="矩形 88"/>
          <p:cNvSpPr/>
          <p:nvPr/>
        </p:nvSpPr>
        <p:spPr>
          <a:xfrm>
            <a:off x="5922963" y="3143250"/>
            <a:ext cx="2128837"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90" name="文本框 36"/>
          <p:cNvSpPr txBox="1">
            <a:spLocks noChangeArrowheads="1"/>
          </p:cNvSpPr>
          <p:nvPr/>
        </p:nvSpPr>
        <p:spPr bwMode="auto">
          <a:xfrm>
            <a:off x="6037263" y="3698875"/>
            <a:ext cx="273050" cy="523875"/>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91" name="文本框 30"/>
          <p:cNvSpPr txBox="1">
            <a:spLocks noChangeArrowheads="1"/>
          </p:cNvSpPr>
          <p:nvPr/>
        </p:nvSpPr>
        <p:spPr bwMode="auto">
          <a:xfrm>
            <a:off x="6321425" y="2046288"/>
            <a:ext cx="1454822"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CTeacher</a:t>
            </a:r>
            <a:endParaRPr lang="zh-CN" altLang="en-US" sz="2400" dirty="0">
              <a:latin typeface="Times New Roman" panose="02020603050405020304" pitchFamily="18" charset="0"/>
              <a:cs typeface="Times New Roman" panose="02020603050405020304" pitchFamily="18" charset="0"/>
            </a:endParaRPr>
          </a:p>
        </p:txBody>
      </p:sp>
      <p:sp>
        <p:nvSpPr>
          <p:cNvPr id="131" name="矩形 130"/>
          <p:cNvSpPr/>
          <p:nvPr/>
        </p:nvSpPr>
        <p:spPr>
          <a:xfrm>
            <a:off x="3259138" y="4471988"/>
            <a:ext cx="2246312"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32" name="文本框 31"/>
          <p:cNvSpPr txBox="1">
            <a:spLocks noChangeArrowheads="1"/>
          </p:cNvSpPr>
          <p:nvPr/>
        </p:nvSpPr>
        <p:spPr bwMode="auto">
          <a:xfrm>
            <a:off x="3222625" y="4459288"/>
            <a:ext cx="2223750" cy="461665"/>
          </a:xfrm>
          <a:prstGeom prst="rect">
            <a:avLst/>
          </a:prstGeom>
          <a:noFill/>
          <a:ln w="9525">
            <a:noFill/>
            <a:miter lim="800000"/>
          </a:ln>
        </p:spPr>
        <p:txBody>
          <a:bodyPr wrap="none">
            <a:spAutoFit/>
          </a:bodyPr>
          <a:lstStyle/>
          <a:p>
            <a:r>
              <a:rPr lang="en-US" altLang="zh-CN"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research </a:t>
            </a:r>
            <a:endParaRPr lang="zh-CN" altLang="en-US" sz="2400" dirty="0">
              <a:solidFill>
                <a:srgbClr val="007E3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3" name="矩形 132"/>
          <p:cNvSpPr/>
          <p:nvPr/>
        </p:nvSpPr>
        <p:spPr>
          <a:xfrm>
            <a:off x="3259138" y="5048250"/>
            <a:ext cx="2246312"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34" name="文本框 36"/>
          <p:cNvSpPr txBox="1">
            <a:spLocks noChangeArrowheads="1"/>
          </p:cNvSpPr>
          <p:nvPr/>
        </p:nvSpPr>
        <p:spPr bwMode="auto">
          <a:xfrm>
            <a:off x="3373438" y="5603875"/>
            <a:ext cx="273050" cy="523875"/>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135" name="矩形 134"/>
          <p:cNvSpPr/>
          <p:nvPr/>
        </p:nvSpPr>
        <p:spPr>
          <a:xfrm>
            <a:off x="3257550" y="5641975"/>
            <a:ext cx="2236788" cy="576263"/>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36" name="文本框 30"/>
          <p:cNvSpPr txBox="1">
            <a:spLocks noChangeArrowheads="1"/>
          </p:cNvSpPr>
          <p:nvPr/>
        </p:nvSpPr>
        <p:spPr bwMode="auto">
          <a:xfrm>
            <a:off x="3294063" y="3924300"/>
            <a:ext cx="2133600" cy="461963"/>
          </a:xfrm>
          <a:prstGeom prst="rect">
            <a:avLst/>
          </a:prstGeom>
          <a:noFill/>
          <a:ln w="9525">
            <a:noFill/>
            <a:miter lim="800000"/>
          </a:ln>
        </p:spPr>
        <p:txBody>
          <a:bodyPr wrap="none">
            <a:spAutoFit/>
          </a:bodyPr>
          <a:lstStyle/>
          <a:p>
            <a:r>
              <a:rPr lang="en-US" altLang="zh-CN" sz="2400" dirty="0">
                <a:latin typeface="Times New Roman" panose="02020603050405020304" pitchFamily="18" charset="0"/>
                <a:cs typeface="Times New Roman" panose="02020603050405020304" pitchFamily="18" charset="0"/>
              </a:rPr>
              <a:t>CStudentOnJob</a:t>
            </a:r>
            <a:endParaRPr lang="zh-CN" altLang="en-US" sz="2400" dirty="0">
              <a:latin typeface="Times New Roman" panose="02020603050405020304" pitchFamily="18" charset="0"/>
              <a:cs typeface="Times New Roman" panose="02020603050405020304" pitchFamily="18" charset="0"/>
            </a:endParaRPr>
          </a:p>
        </p:txBody>
      </p:sp>
      <p:cxnSp>
        <p:nvCxnSpPr>
          <p:cNvPr id="137" name="直接箭头连接符 136"/>
          <p:cNvCxnSpPr/>
          <p:nvPr/>
        </p:nvCxnSpPr>
        <p:spPr>
          <a:xfrm flipH="1" flipV="1">
            <a:off x="2286000" y="3810000"/>
            <a:ext cx="946151" cy="1581151"/>
          </a:xfrm>
          <a:prstGeom prst="straightConnector1">
            <a:avLst/>
          </a:prstGeom>
          <a:noFill/>
          <a:ln w="38100" cap="flat" cmpd="sng" algn="ctr">
            <a:solidFill>
              <a:schemeClr val="tx1"/>
            </a:solidFill>
            <a:prstDash val="solid"/>
            <a:tailEnd type="triangle"/>
          </a:ln>
          <a:effectLst/>
        </p:spPr>
      </p:cxnSp>
      <p:cxnSp>
        <p:nvCxnSpPr>
          <p:cNvPr id="138" name="直接箭头连接符 137"/>
          <p:cNvCxnSpPr/>
          <p:nvPr/>
        </p:nvCxnSpPr>
        <p:spPr>
          <a:xfrm flipV="1">
            <a:off x="5543550" y="3784600"/>
            <a:ext cx="1098550" cy="1679575"/>
          </a:xfrm>
          <a:prstGeom prst="straightConnector1">
            <a:avLst/>
          </a:prstGeom>
          <a:noFill/>
          <a:ln w="38100" cap="flat" cmpd="sng" algn="ctr">
            <a:solidFill>
              <a:schemeClr val="tx1"/>
            </a:solidFill>
            <a:prstDash val="solid"/>
            <a:tailEnd type="triangle"/>
          </a:ln>
          <a:effectLst/>
        </p:spPr>
      </p:cxnSp>
      <p:sp>
        <p:nvSpPr>
          <p:cNvPr id="139" name="矩形 138"/>
          <p:cNvSpPr/>
          <p:nvPr/>
        </p:nvSpPr>
        <p:spPr>
          <a:xfrm>
            <a:off x="3124200" y="1200150"/>
            <a:ext cx="2232025" cy="576263"/>
          </a:xfrm>
          <a:prstGeom prst="rect">
            <a:avLst/>
          </a:prstGeom>
          <a:solidFill>
            <a:srgbClr val="FFFFFF"/>
          </a:solid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40" name="文本框 30"/>
          <p:cNvSpPr txBox="1">
            <a:spLocks noChangeArrowheads="1"/>
          </p:cNvSpPr>
          <p:nvPr/>
        </p:nvSpPr>
        <p:spPr bwMode="auto">
          <a:xfrm>
            <a:off x="3641725" y="644525"/>
            <a:ext cx="1313180" cy="461665"/>
          </a:xfrm>
          <a:prstGeom prst="rect">
            <a:avLst/>
          </a:prstGeom>
          <a:noFill/>
          <a:ln w="9525">
            <a:noFill/>
            <a:miter lim="800000"/>
          </a:ln>
        </p:spPr>
        <p:txBody>
          <a:bodyPr wrap="none">
            <a:spAutoFit/>
          </a:bodyPr>
          <a:lstStyle/>
          <a:p>
            <a:r>
              <a:rPr lang="en-US" altLang="zh-CN" sz="2400" dirty="0" err="1">
                <a:latin typeface="Times New Roman" panose="02020603050405020304" pitchFamily="18" charset="0"/>
                <a:cs typeface="Times New Roman" panose="02020603050405020304" pitchFamily="18" charset="0"/>
              </a:rPr>
              <a:t>CPerson</a:t>
            </a:r>
            <a:endParaRPr lang="zh-CN" altLang="en-US" sz="2400" dirty="0">
              <a:latin typeface="Times New Roman" panose="02020603050405020304" pitchFamily="18" charset="0"/>
              <a:cs typeface="Times New Roman" panose="02020603050405020304" pitchFamily="18" charset="0"/>
            </a:endParaRPr>
          </a:p>
        </p:txBody>
      </p:sp>
      <p:sp>
        <p:nvSpPr>
          <p:cNvPr id="141" name="文本框 32"/>
          <p:cNvSpPr txBox="1">
            <a:spLocks noChangeArrowheads="1"/>
          </p:cNvSpPr>
          <p:nvPr/>
        </p:nvSpPr>
        <p:spPr bwMode="auto">
          <a:xfrm>
            <a:off x="3346450" y="1184275"/>
            <a:ext cx="2335213"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42" name="直接箭头连接符 141"/>
          <p:cNvCxnSpPr/>
          <p:nvPr/>
        </p:nvCxnSpPr>
        <p:spPr>
          <a:xfrm flipV="1">
            <a:off x="2241550" y="1731963"/>
            <a:ext cx="793750" cy="847725"/>
          </a:xfrm>
          <a:prstGeom prst="straightConnector1">
            <a:avLst/>
          </a:prstGeom>
          <a:noFill/>
          <a:ln w="38100" cap="flat" cmpd="sng" algn="ctr">
            <a:solidFill>
              <a:schemeClr val="tx1"/>
            </a:solidFill>
            <a:prstDash val="solid"/>
            <a:tailEnd type="triangle"/>
          </a:ln>
          <a:effectLst/>
        </p:spPr>
      </p:cxnSp>
      <p:cxnSp>
        <p:nvCxnSpPr>
          <p:cNvPr id="143" name="直接箭头连接符 142"/>
          <p:cNvCxnSpPr/>
          <p:nvPr/>
        </p:nvCxnSpPr>
        <p:spPr>
          <a:xfrm flipH="1" flipV="1">
            <a:off x="5402263" y="1785938"/>
            <a:ext cx="771525" cy="781050"/>
          </a:xfrm>
          <a:prstGeom prst="straightConnector1">
            <a:avLst/>
          </a:prstGeom>
          <a:noFill/>
          <a:ln w="38100" cap="flat" cmpd="sng" algn="ctr">
            <a:solidFill>
              <a:schemeClr val="tx1"/>
            </a:solidFill>
            <a:prstDash val="solid"/>
            <a:tailEnd type="triangle"/>
          </a:ln>
          <a:effectLst/>
        </p:spPr>
      </p:cxnSp>
      <p:sp>
        <p:nvSpPr>
          <p:cNvPr id="144" name="文本框 32"/>
          <p:cNvSpPr txBox="1">
            <a:spLocks noChangeArrowheads="1"/>
          </p:cNvSpPr>
          <p:nvPr/>
        </p:nvSpPr>
        <p:spPr bwMode="auto">
          <a:xfrm>
            <a:off x="1036638" y="3171825"/>
            <a:ext cx="2335212"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5" name="文本框 32"/>
          <p:cNvSpPr txBox="1">
            <a:spLocks noChangeArrowheads="1"/>
          </p:cNvSpPr>
          <p:nvPr/>
        </p:nvSpPr>
        <p:spPr bwMode="auto">
          <a:xfrm>
            <a:off x="5972175" y="3124200"/>
            <a:ext cx="2335213"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6" name="文本框 32"/>
          <p:cNvSpPr txBox="1">
            <a:spLocks noChangeArrowheads="1"/>
          </p:cNvSpPr>
          <p:nvPr/>
        </p:nvSpPr>
        <p:spPr bwMode="auto">
          <a:xfrm>
            <a:off x="3294063" y="5030788"/>
            <a:ext cx="2335212" cy="461665"/>
          </a:xfrm>
          <a:prstGeom prst="rect">
            <a:avLst/>
          </a:prstGeom>
          <a:noFill/>
          <a:ln w="9525">
            <a:noFill/>
            <a:miter lim="800000"/>
          </a:ln>
        </p:spPr>
        <p:txBody>
          <a:bodyPr>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 </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7" name="文本框 31"/>
          <p:cNvSpPr txBox="1">
            <a:spLocks noChangeArrowheads="1"/>
          </p:cNvSpPr>
          <p:nvPr/>
        </p:nvSpPr>
        <p:spPr bwMode="auto">
          <a:xfrm>
            <a:off x="3363913" y="5665788"/>
            <a:ext cx="1468672" cy="461665"/>
          </a:xfrm>
          <a:prstGeom prst="rect">
            <a:avLst/>
          </a:prstGeom>
          <a:noFill/>
          <a:ln w="9525">
            <a:noFill/>
            <a:miter lim="800000"/>
          </a:ln>
        </p:spPr>
        <p:txBody>
          <a:bodyPr wrap="none">
            <a:spAutoFit/>
          </a:bodyPr>
          <a:lstStyle/>
          <a:p>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dirty="0" err="1">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stuNo</a:t>
            </a:r>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8" name="矩形 147"/>
          <p:cNvSpPr/>
          <p:nvPr/>
        </p:nvSpPr>
        <p:spPr>
          <a:xfrm>
            <a:off x="3257550" y="6199188"/>
            <a:ext cx="2247900"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49" name="文本框 31"/>
          <p:cNvSpPr txBox="1">
            <a:spLocks noChangeArrowheads="1"/>
          </p:cNvSpPr>
          <p:nvPr/>
        </p:nvSpPr>
        <p:spPr bwMode="auto">
          <a:xfrm>
            <a:off x="3376613" y="6229350"/>
            <a:ext cx="1619354" cy="461665"/>
          </a:xfrm>
          <a:prstGeom prst="rect">
            <a:avLst/>
          </a:prstGeom>
          <a:noFill/>
          <a:ln w="9525">
            <a:noFill/>
            <a:miter lim="800000"/>
          </a:ln>
        </p:spPr>
        <p:txBody>
          <a:bodyPr wrap="none">
            <a:spAutoFit/>
          </a:bodyPr>
          <a:lstStyle/>
          <a:p>
            <a:r>
              <a:rPr lang="en-US" altLang="zh-CN"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title </a:t>
            </a:r>
            <a:endParaRPr lang="zh-CN" altLang="en-US" sz="24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0" name="文本框 52"/>
          <p:cNvSpPr txBox="1">
            <a:spLocks noChangeArrowheads="1"/>
          </p:cNvSpPr>
          <p:nvPr/>
        </p:nvSpPr>
        <p:spPr bwMode="auto">
          <a:xfrm>
            <a:off x="2911475" y="3194050"/>
            <a:ext cx="1108075" cy="460375"/>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rPr>
              <a:t>继承的</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51" name="文本框 62"/>
          <p:cNvSpPr txBox="1">
            <a:spLocks noChangeArrowheads="1"/>
          </p:cNvSpPr>
          <p:nvPr/>
        </p:nvSpPr>
        <p:spPr bwMode="auto">
          <a:xfrm>
            <a:off x="8035925" y="3205163"/>
            <a:ext cx="1108075" cy="46196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ysClr val="windowText" lastClr="000000"/>
                </a:solidFill>
                <a:effectLst/>
                <a:uLnTx/>
                <a:uFillTx/>
              </a:rPr>
              <a:t>继承的</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52" name="右大括号 151"/>
          <p:cNvSpPr/>
          <p:nvPr/>
        </p:nvSpPr>
        <p:spPr>
          <a:xfrm>
            <a:off x="5516563" y="5048250"/>
            <a:ext cx="793750" cy="1717675"/>
          </a:xfrm>
          <a:prstGeom prst="rightBrace">
            <a:avLst/>
          </a:prstGeom>
          <a:noFill/>
          <a:ln w="9525"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ndara" panose="020E0502030303020204"/>
              <a:ea typeface="华文楷体" panose="02010600040101010101" charset="-122"/>
              <a:cs typeface="+mn-cs"/>
            </a:endParaRPr>
          </a:p>
        </p:txBody>
      </p:sp>
      <p:sp>
        <p:nvSpPr>
          <p:cNvPr id="153" name="文本框 64"/>
          <p:cNvSpPr txBox="1">
            <a:spLocks noChangeArrowheads="1"/>
          </p:cNvSpPr>
          <p:nvPr/>
        </p:nvSpPr>
        <p:spPr bwMode="auto">
          <a:xfrm>
            <a:off x="6335713" y="5908675"/>
            <a:ext cx="1108075"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sysClr val="windowText" lastClr="000000"/>
                </a:solidFill>
                <a:effectLst/>
                <a:uLnTx/>
                <a:uFillTx/>
              </a:rPr>
              <a:t>继承的</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54" name="文本框 61"/>
          <p:cNvSpPr txBox="1">
            <a:spLocks noChangeArrowheads="1"/>
          </p:cNvSpPr>
          <p:nvPr/>
        </p:nvSpPr>
        <p:spPr bwMode="auto">
          <a:xfrm>
            <a:off x="2532063" y="2170113"/>
            <a:ext cx="1778051" cy="400110"/>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155" name="文本框 67"/>
          <p:cNvSpPr txBox="1">
            <a:spLocks noChangeArrowheads="1"/>
          </p:cNvSpPr>
          <p:nvPr/>
        </p:nvSpPr>
        <p:spPr bwMode="auto">
          <a:xfrm>
            <a:off x="1971675" y="4645025"/>
            <a:ext cx="969963"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156" name="文本框 68"/>
          <p:cNvSpPr txBox="1">
            <a:spLocks noChangeArrowheads="1"/>
          </p:cNvSpPr>
          <p:nvPr/>
        </p:nvSpPr>
        <p:spPr bwMode="auto">
          <a:xfrm>
            <a:off x="6037263" y="4491038"/>
            <a:ext cx="969962" cy="46196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a:ln>
                  <a:noFill/>
                </a:ln>
                <a:solidFill>
                  <a:sysClr val="windowText" lastClr="000000"/>
                </a:solidFill>
                <a:effectLst/>
                <a:uLnTx/>
                <a:uFillTx/>
              </a:rPr>
              <a:t>public</a:t>
            </a:r>
            <a:endParaRPr kumimoji="0" lang="zh-CN" altLang="en-US" sz="2400" b="0" i="0" u="none" strike="noStrike" kern="0" cap="none" spc="0" normalizeH="0" baseline="0" noProof="0">
              <a:ln>
                <a:noFill/>
              </a:ln>
              <a:solidFill>
                <a:sysClr val="windowText" lastClr="000000"/>
              </a:solidFill>
              <a:effectLst/>
              <a:uLnTx/>
              <a:uFillTx/>
            </a:endParaRPr>
          </a:p>
        </p:txBody>
      </p:sp>
      <p:sp>
        <p:nvSpPr>
          <p:cNvPr id="157" name="文本框 46"/>
          <p:cNvSpPr txBox="1">
            <a:spLocks noChangeArrowheads="1"/>
          </p:cNvSpPr>
          <p:nvPr/>
        </p:nvSpPr>
        <p:spPr bwMode="auto">
          <a:xfrm>
            <a:off x="4246563" y="2182813"/>
            <a:ext cx="1778051" cy="400110"/>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kern="0" dirty="0">
                <a:solidFill>
                  <a:srgbClr val="C00000"/>
                </a:solidFill>
              </a:rPr>
              <a:t>v</a:t>
            </a:r>
            <a:r>
              <a:rPr kumimoji="0" lang="en-US" altLang="zh-CN" sz="2000" i="0" u="none" strike="noStrike" kern="0" cap="none" spc="0" normalizeH="0" baseline="0" noProof="0" dirty="0" err="1">
                <a:ln>
                  <a:noFill/>
                </a:ln>
                <a:solidFill>
                  <a:srgbClr val="C00000"/>
                </a:solidFill>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22775" y="401052"/>
            <a:ext cx="2501006" cy="646331"/>
          </a:xfrm>
          <a:prstGeom prst="rect">
            <a:avLst/>
          </a:prstGeom>
        </p:spPr>
        <p:txBody>
          <a:bodyPr wrap="none">
            <a:spAutoFit/>
          </a:bodyPr>
          <a:lstStyle/>
          <a:p>
            <a:r>
              <a:rPr lang="zh-CN" altLang="en-US" sz="3600" dirty="0">
                <a:solidFill>
                  <a:srgbClr val="002060"/>
                </a:solidFill>
                <a:ea typeface="宋体" panose="02010600030101010101" pitchFamily="2" charset="-122"/>
              </a:rPr>
              <a:t>虚基类举例</a:t>
            </a:r>
            <a:endParaRPr lang="zh-CN" altLang="en-US" sz="3600" dirty="0">
              <a:solidFill>
                <a:srgbClr val="002060"/>
              </a:solidFill>
              <a:ea typeface="宋体" panose="02010600030101010101" pitchFamily="2" charset="-122"/>
            </a:endParaRPr>
          </a:p>
        </p:txBody>
      </p:sp>
      <p:sp>
        <p:nvSpPr>
          <p:cNvPr id="4" name="Rectangle 6"/>
          <p:cNvSpPr>
            <a:spLocks noChangeArrowheads="1"/>
          </p:cNvSpPr>
          <p:nvPr/>
        </p:nvSpPr>
        <p:spPr bwMode="auto">
          <a:xfrm>
            <a:off x="606426" y="1063734"/>
            <a:ext cx="8537574" cy="3046988"/>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name;  </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CStudent</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int</a:t>
            </a:r>
            <a:r>
              <a:rPr lang="en-US" altLang="zh-CN" sz="2400" dirty="0">
                <a:solidFill>
                  <a:srgbClr val="0070C0"/>
                </a:solidFill>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stuNo</a:t>
            </a:r>
            <a:r>
              <a:rPr lang="en-US" altLang="zh-CN" sz="2400" dirty="0">
                <a:solidFill>
                  <a:srgbClr val="0070C0"/>
                </a:solidFill>
                <a:effectLst>
                  <a:outerShdw blurRad="38100" dist="38100" dir="2700000" algn="tl">
                    <a:srgbClr val="000000">
                      <a:alpha val="43137"/>
                    </a:srgbClr>
                  </a:outerShdw>
                </a:effectLst>
              </a:rPr>
              <a:t>;  </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a:t>
            </a:r>
            <a:r>
              <a:rPr lang="en-US" altLang="zh-CN" sz="2400" dirty="0" err="1">
                <a:solidFill>
                  <a:srgbClr val="C00000"/>
                </a:solidFill>
                <a:effectLst>
                  <a:outerShdw blurRad="38100" dist="38100" dir="2700000" algn="tl">
                    <a:srgbClr val="000000">
                      <a:alpha val="43137"/>
                    </a:srgbClr>
                  </a:outerShdw>
                </a:effectLst>
              </a:rPr>
              <a:t>CTeacher</a:t>
            </a:r>
            <a:r>
              <a:rPr lang="en-US" altLang="zh-CN" sz="2400" dirty="0">
                <a:solidFill>
                  <a:srgbClr val="C00000"/>
                </a:solidFill>
                <a:effectLst>
                  <a:outerShdw blurRad="38100" dist="38100" dir="2700000" algn="tl">
                    <a:srgbClr val="000000">
                      <a:alpha val="43137"/>
                    </a:srgbClr>
                  </a:outerShdw>
                </a:effectLst>
              </a:rPr>
              <a:t> : virtual public </a:t>
            </a:r>
            <a:r>
              <a:rPr lang="en-US" altLang="zh-CN" sz="2400" dirty="0" err="1">
                <a:solidFill>
                  <a:srgbClr val="C00000"/>
                </a:solidFill>
                <a:effectLst>
                  <a:outerShdw blurRad="38100" dist="38100" dir="2700000" algn="tl">
                    <a:srgbClr val="000000">
                      <a:alpha val="43137"/>
                    </a:srgbClr>
                  </a:outerShdw>
                </a:effectLst>
              </a:rPr>
              <a:t>CPerson</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title;  </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solidFill>
                  <a:srgbClr val="C00000"/>
                </a:solidFill>
                <a:effectLst>
                  <a:outerShdw blurRad="38100" dist="38100" dir="2700000" algn="tl">
                    <a:srgbClr val="000000">
                      <a:alpha val="43137"/>
                    </a:srgbClr>
                  </a:outerShdw>
                </a:effectLst>
              </a:rPr>
              <a:t>class CStudentOnJob : public </a:t>
            </a:r>
            <a:r>
              <a:rPr lang="en-US" altLang="zh-CN" sz="2400" dirty="0" err="1">
                <a:solidFill>
                  <a:srgbClr val="C00000"/>
                </a:solidFill>
                <a:effectLst>
                  <a:outerShdw blurRad="38100" dist="38100" dir="2700000" algn="tl">
                    <a:srgbClr val="000000">
                      <a:alpha val="43137"/>
                    </a:srgbClr>
                  </a:outerShdw>
                </a:effectLst>
              </a:rPr>
              <a:t>CStudent,public</a:t>
            </a:r>
            <a:r>
              <a:rPr lang="en-US" altLang="zh-CN" sz="2400" dirty="0">
                <a:solidFill>
                  <a:srgbClr val="C00000"/>
                </a:solidFill>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CTeacher</a:t>
            </a:r>
            <a:endParaRPr lang="en-US" altLang="zh-CN" sz="2400" dirty="0">
              <a:solidFill>
                <a:srgbClr val="C00000"/>
              </a:solidFill>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0C0"/>
                </a:solidFill>
                <a:effectLst>
                  <a:outerShdw blurRad="38100" dist="38100" dir="2700000" algn="tl">
                    <a:srgbClr val="000000">
                      <a:alpha val="43137"/>
                    </a:srgbClr>
                  </a:outerShdw>
                </a:effectLst>
              </a:rPr>
              <a:t>string research;</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
        <p:nvSpPr>
          <p:cNvPr id="5" name="Rectangle 31"/>
          <p:cNvSpPr>
            <a:spLocks noChangeArrowheads="1"/>
          </p:cNvSpPr>
          <p:nvPr/>
        </p:nvSpPr>
        <p:spPr bwMode="auto">
          <a:xfrm>
            <a:off x="606426" y="4240633"/>
            <a:ext cx="6925590" cy="2419124"/>
          </a:xfrm>
          <a:prstGeom prst="rect">
            <a:avLst/>
          </a:prstGeom>
          <a:solidFill>
            <a:srgbClr val="E1FFF7"/>
          </a:solidFill>
          <a:ln w="38100">
            <a:solidFill>
              <a:srgbClr val="008000"/>
            </a:solidFill>
            <a:miter lim="800000"/>
          </a:ln>
        </p:spPr>
        <p:txBody>
          <a:bodyPr wrap="square">
            <a:spAutoFit/>
          </a:bodyPr>
          <a:lstStyle/>
          <a:p>
            <a:pPr marL="342900" indent="-342900" eaLnBrk="1" hangingPunct="1">
              <a:spcBef>
                <a:spcPct val="10000"/>
              </a:spcBef>
              <a:buClr>
                <a:srgbClr val="FF5050"/>
              </a:buClr>
              <a:defRPr/>
            </a:pPr>
            <a:r>
              <a:rPr lang="zh-CN" altLang="en-US" sz="2400" dirty="0">
                <a:solidFill>
                  <a:srgbClr val="000000"/>
                </a:solidFill>
                <a:effectLst>
                  <a:outerShdw blurRad="38100" dist="38100" dir="2700000" algn="tl">
                    <a:srgbClr val="000000">
                      <a:alpha val="43137"/>
                    </a:srgbClr>
                  </a:outerShdw>
                </a:effectLst>
                <a:latin typeface="+mn-ea"/>
              </a:rPr>
              <a:t>下面的访问不会出现二义性：</a:t>
            </a:r>
            <a:endParaRPr lang="zh-CN" altLang="en-US" sz="2400" dirty="0">
              <a:solidFill>
                <a:srgbClr val="000000"/>
              </a:solidFill>
              <a:effectLst>
                <a:outerShdw blurRad="38100" dist="38100" dir="2700000" algn="tl">
                  <a:srgbClr val="000000">
                    <a:alpha val="43137"/>
                  </a:srgbClr>
                </a:outerShdw>
              </a:effectLst>
              <a:latin typeface="+mn-ea"/>
            </a:endParaRPr>
          </a:p>
          <a:p>
            <a:pPr eaLnBrk="1" hangingPunct="1">
              <a:buNone/>
            </a:pPr>
            <a:r>
              <a:rPr lang="en-US" altLang="zh-CN" sz="2400" dirty="0">
                <a:effectLst>
                  <a:outerShdw blurRad="38100" dist="38100" dir="2700000" algn="tl">
                    <a:srgbClr val="000000">
                      <a:alpha val="43137"/>
                    </a:srgbClr>
                  </a:outerShdw>
                </a:effectLst>
              </a:rPr>
              <a:t>void print()    //</a:t>
            </a:r>
            <a:r>
              <a:rPr lang="en-US" altLang="zh-CN" sz="2400" dirty="0"/>
              <a:t>CStudentOnJob</a:t>
            </a:r>
            <a:r>
              <a:rPr lang="zh-CN" altLang="en-US" sz="2400" dirty="0"/>
              <a:t>类中的成员函数</a:t>
            </a:r>
            <a:endParaRPr lang="en-US" altLang="zh-CN" sz="2400" dirty="0"/>
          </a:p>
          <a:p>
            <a:pPr eaLnBrk="1" hangingPunct="1">
              <a:buNone/>
            </a:pPr>
            <a:r>
              <a:rPr lang="en-US" altLang="zh-CN" sz="2400" dirty="0"/>
              <a:t>{    </a:t>
            </a:r>
            <a:r>
              <a:rPr lang="en-US" altLang="zh-CN" sz="2400" dirty="0">
                <a:solidFill>
                  <a:srgbClr val="0070C0"/>
                </a:solidFill>
                <a:effectLst>
                  <a:outerShdw blurRad="38100" dist="38100" dir="2700000" algn="tl">
                    <a:srgbClr val="000000">
                      <a:alpha val="43137"/>
                    </a:srgbClr>
                  </a:outerShdw>
                </a:effectLst>
                <a:latin typeface="+mn-ea"/>
              </a:rPr>
              <a:t>name=“</a:t>
            </a:r>
            <a:r>
              <a:rPr lang="en-US" altLang="zh-CN" sz="2400" dirty="0" err="1">
                <a:solidFill>
                  <a:srgbClr val="0070C0"/>
                </a:solidFill>
                <a:effectLst>
                  <a:outerShdw blurRad="38100" dist="38100" dir="2700000" algn="tl">
                    <a:srgbClr val="000000">
                      <a:alpha val="43137"/>
                    </a:srgbClr>
                  </a:outerShdw>
                </a:effectLst>
                <a:latin typeface="+mn-ea"/>
              </a:rPr>
              <a:t>chen</a:t>
            </a:r>
            <a:r>
              <a:rPr lang="en-US" altLang="zh-CN" sz="2400" dirty="0">
                <a:solidFill>
                  <a:srgbClr val="0070C0"/>
                </a:solidFill>
                <a:effectLst>
                  <a:outerShdw blurRad="38100" dist="38100" dir="2700000" algn="tl">
                    <a:srgbClr val="000000">
                      <a:alpha val="43137"/>
                    </a:srgbClr>
                  </a:outerShdw>
                </a:effectLst>
                <a:latin typeface="+mn-ea"/>
              </a:rPr>
              <a:t>”;</a:t>
            </a:r>
            <a:endParaRPr lang="en-US" altLang="zh-CN" sz="2400" dirty="0">
              <a:solidFill>
                <a:srgbClr val="0070C0"/>
              </a:solidFill>
              <a:effectLst>
                <a:outerShdw blurRad="38100" dist="38100" dir="2700000" algn="tl">
                  <a:srgbClr val="000000">
                    <a:alpha val="43137"/>
                  </a:srgbClr>
                </a:outerShdw>
              </a:effectLst>
              <a:latin typeface="+mn-ea"/>
            </a:endParaRP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CStudent</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a:t>
            </a:r>
            <a:endParaRPr lang="en-US" altLang="zh-CN" sz="2400" dirty="0">
              <a:solidFill>
                <a:srgbClr val="000000"/>
              </a:solidFill>
              <a:effectLst>
                <a:outerShdw blurRad="38100" dist="38100" dir="2700000" algn="tl">
                  <a:srgbClr val="000000">
                    <a:alpha val="43137"/>
                  </a:srgbClr>
                </a:outerShdw>
              </a:effectLst>
              <a:latin typeface="+mn-ea"/>
            </a:endParaRP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CTeacher</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a:t>
            </a:r>
            <a:endParaRPr lang="en-US" altLang="zh-CN" sz="2400" dirty="0">
              <a:solidFill>
                <a:srgbClr val="000000"/>
              </a:solidFill>
              <a:effectLst>
                <a:outerShdw blurRad="38100" dist="38100" dir="2700000" algn="tl">
                  <a:srgbClr val="000000">
                    <a:alpha val="43137"/>
                  </a:srgbClr>
                </a:outerShdw>
              </a:effectLst>
              <a:latin typeface="+mn-ea"/>
            </a:endParaRPr>
          </a:p>
          <a:p>
            <a:pPr marL="342900" indent="-342900" eaLnBrk="1" hangingPunct="1">
              <a:spcBef>
                <a:spcPct val="10000"/>
              </a:spcBef>
              <a:buClr>
                <a:srgbClr val="FF5050"/>
              </a:buClr>
              <a:defRPr/>
            </a:pPr>
            <a:r>
              <a:rPr lang="en-US" altLang="zh-CN" sz="2400" dirty="0">
                <a:solidFill>
                  <a:srgbClr val="000000"/>
                </a:solidFill>
                <a:effectLst>
                  <a:outerShdw blurRad="38100" dist="38100" dir="2700000" algn="tl">
                    <a:srgbClr val="000000">
                      <a:alpha val="43137"/>
                    </a:srgbClr>
                  </a:outerShdw>
                </a:effectLst>
                <a:latin typeface="+mn-ea"/>
              </a:rPr>
              <a:t>     //</a:t>
            </a:r>
            <a:r>
              <a:rPr lang="en-US" altLang="zh-CN" sz="2400" dirty="0" err="1">
                <a:solidFill>
                  <a:srgbClr val="000000"/>
                </a:solidFill>
                <a:effectLst>
                  <a:outerShdw blurRad="38100" dist="38100" dir="2700000" algn="tl">
                    <a:srgbClr val="000000">
                      <a:alpha val="43137"/>
                    </a:srgbClr>
                  </a:outerShdw>
                </a:effectLst>
                <a:latin typeface="+mn-ea"/>
              </a:rPr>
              <a:t>CPerson</a:t>
            </a:r>
            <a:r>
              <a:rPr lang="en-US" altLang="zh-CN" sz="2400" dirty="0">
                <a:solidFill>
                  <a:srgbClr val="000000"/>
                </a:solidFill>
                <a:effectLst>
                  <a:outerShdw blurRad="38100" dist="38100" dir="2700000" algn="tl">
                    <a:srgbClr val="000000">
                      <a:alpha val="43137"/>
                    </a:srgbClr>
                  </a:outerShdw>
                </a:effectLst>
                <a:latin typeface="+mn-ea"/>
              </a:rPr>
              <a:t>::name=“</a:t>
            </a:r>
            <a:r>
              <a:rPr lang="en-US" altLang="zh-CN" sz="2400" dirty="0" err="1">
                <a:solidFill>
                  <a:srgbClr val="000000"/>
                </a:solidFill>
                <a:effectLst>
                  <a:outerShdw blurRad="38100" dist="38100" dir="2700000" algn="tl">
                    <a:srgbClr val="000000">
                      <a:alpha val="43137"/>
                    </a:srgbClr>
                  </a:outerShdw>
                </a:effectLst>
                <a:latin typeface="+mn-ea"/>
              </a:rPr>
              <a:t>chen</a:t>
            </a:r>
            <a:r>
              <a:rPr lang="en-US" altLang="zh-CN" sz="2400" dirty="0">
                <a:solidFill>
                  <a:srgbClr val="000000"/>
                </a:solidFill>
                <a:effectLst>
                  <a:outerShdw blurRad="38100" dist="38100" dir="2700000" algn="tl">
                    <a:srgbClr val="000000">
                      <a:alpha val="43137"/>
                    </a:srgbClr>
                  </a:outerShdw>
                </a:effectLst>
                <a:latin typeface="+mn-ea"/>
              </a:rPr>
              <a:t>”;                 }</a:t>
            </a:r>
            <a:endParaRPr lang="en-US" altLang="zh-CN" sz="2400" dirty="0">
              <a:solidFill>
                <a:srgbClr val="000000"/>
              </a:solidFill>
              <a:effectLst>
                <a:outerShdw blurRad="38100" dist="38100" dir="2700000" algn="tl">
                  <a:srgbClr val="000000">
                    <a:alpha val="43137"/>
                  </a:srgbClr>
                </a:outerShdw>
              </a:effectLst>
              <a:latin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7958137" cy="1011237"/>
          </a:xfrm>
        </p:spPr>
        <p:txBody>
          <a:bodyPr/>
          <a:lstStyle/>
          <a:p>
            <a:pPr eaLnBrk="1" hangingPunct="1"/>
            <a:r>
              <a:rPr lang="zh-CN" altLang="en-US" sz="3600" dirty="0">
                <a:latin typeface="宋体" panose="02010600030101010101" pitchFamily="2" charset="-122"/>
                <a:ea typeface="宋体" panose="02010600030101010101" pitchFamily="2" charset="-122"/>
              </a:rPr>
              <a:t>带有虚基类的派生类的构造函数</a:t>
            </a:r>
            <a:endParaRPr lang="en-US" altLang="zh-CN" sz="3600" dirty="0">
              <a:latin typeface="宋体" panose="02010600030101010101" pitchFamily="2" charset="-122"/>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080000"/>
            <a:ext cx="75073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，再执行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不是虚基类的</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的构造函数</a:t>
            </a:r>
            <a:r>
              <a:rPr lang="zh-CN" altLang="en-US" dirty="0">
                <a:solidFill>
                  <a:srgbClr val="000000"/>
                </a:solidFill>
                <a:ea typeface="宋体" panose="02010600030101010101" pitchFamily="2" charset="-122"/>
              </a:rPr>
              <a:t>，最后执行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派生类构造函数中新加入部分</a:t>
            </a:r>
            <a:r>
              <a:rPr lang="zh-CN" altLang="en-US" dirty="0">
                <a:solidFill>
                  <a:srgbClr val="000000"/>
                </a:solidFill>
                <a:ea typeface="宋体" panose="02010600030101010101" pitchFamily="2" charset="-122"/>
              </a:rPr>
              <a:t>；</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6788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若有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虚基类</a:t>
            </a:r>
            <a:r>
              <a:rPr lang="zh-CN" altLang="en-US" dirty="0">
                <a:solidFill>
                  <a:srgbClr val="000000"/>
                </a:solidFill>
                <a:ea typeface="宋体" panose="02010600030101010101" pitchFamily="2" charset="-122"/>
              </a:rPr>
              <a:t>时</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时，虚基类出现次序从左至右地执行；</a:t>
            </a:r>
            <a:endParaRPr lang="zh-CN" altLang="en-US" dirty="0">
              <a:solidFill>
                <a:srgbClr val="000000"/>
              </a:solidFill>
              <a:ea typeface="宋体" panose="02010600030101010101" pitchFamily="2" charset="-122"/>
            </a:endParaRPr>
          </a:p>
        </p:txBody>
      </p:sp>
      <p:sp>
        <p:nvSpPr>
          <p:cNvPr id="8" name="Rectangle 77"/>
          <p:cNvSpPr>
            <a:spLocks noChangeArrowheads="1"/>
          </p:cNvSpPr>
          <p:nvPr/>
        </p:nvSpPr>
        <p:spPr bwMode="auto">
          <a:xfrm>
            <a:off x="1116000" y="3910700"/>
            <a:ext cx="75073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非虚基类</a:t>
            </a:r>
            <a:r>
              <a:rPr lang="zh-CN" altLang="en-US" dirty="0">
                <a:solidFill>
                  <a:srgbClr val="000000"/>
                </a:solidFill>
                <a:ea typeface="宋体" panose="02010600030101010101" pitchFamily="2" charset="-122"/>
              </a:rPr>
              <a:t>时，也依</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派生类定义</a:t>
            </a:r>
            <a:r>
              <a:rPr lang="zh-CN" altLang="en-US" dirty="0">
                <a:solidFill>
                  <a:srgbClr val="000000"/>
                </a:solidFill>
                <a:ea typeface="宋体" panose="02010600030101010101" pitchFamily="2" charset="-122"/>
              </a:rPr>
              <a:t>时，基类出现次序，从左至右地执行；</a:t>
            </a:r>
            <a:endParaRPr lang="zh-CN" altLang="en-US"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48175" y="274052"/>
            <a:ext cx="6598281" cy="584775"/>
          </a:xfrm>
          <a:prstGeom prst="rect">
            <a:avLst/>
          </a:prstGeom>
        </p:spPr>
        <p:txBody>
          <a:bodyPr wrap="none">
            <a:spAutoFit/>
          </a:bodyPr>
          <a:lstStyle/>
          <a:p>
            <a:r>
              <a:rPr lang="en-US" altLang="zh-CN" sz="3200" dirty="0">
                <a:solidFill>
                  <a:srgbClr val="002060"/>
                </a:solidFill>
                <a:ea typeface="宋体" panose="02010600030101010101" pitchFamily="2" charset="-122"/>
              </a:rPr>
              <a:t>CStudentOnJob</a:t>
            </a:r>
            <a:r>
              <a:rPr lang="zh-CN" altLang="en-US" sz="3200" dirty="0">
                <a:solidFill>
                  <a:srgbClr val="002060"/>
                </a:solidFill>
                <a:ea typeface="宋体" panose="02010600030101010101" pitchFamily="2" charset="-122"/>
              </a:rPr>
              <a:t>构造函数的实现：</a:t>
            </a:r>
            <a:endParaRPr lang="zh-CN" altLang="en-US" sz="3200" dirty="0">
              <a:solidFill>
                <a:srgbClr val="002060"/>
              </a:solidFill>
              <a:ea typeface="宋体" panose="02010600030101010101" pitchFamily="2" charset="-122"/>
            </a:endParaRPr>
          </a:p>
        </p:txBody>
      </p:sp>
      <p:sp>
        <p:nvSpPr>
          <p:cNvPr id="4" name="Rectangle 6"/>
          <p:cNvSpPr>
            <a:spLocks noChangeArrowheads="1"/>
          </p:cNvSpPr>
          <p:nvPr/>
        </p:nvSpPr>
        <p:spPr bwMode="auto">
          <a:xfrm>
            <a:off x="1101726" y="1254234"/>
            <a:ext cx="7610474" cy="2677656"/>
          </a:xfrm>
          <a:prstGeom prst="rect">
            <a:avLst/>
          </a:prstGeom>
          <a:solidFill>
            <a:srgbClr val="E1FFF7"/>
          </a:solidFill>
          <a:ln w="38100">
            <a:solidFill>
              <a:srgbClr val="008000"/>
            </a:solidFill>
            <a:miter lim="800000"/>
          </a:ln>
        </p:spPr>
        <p:txBody>
          <a:bodyPr wrap="square">
            <a:spAutoFit/>
          </a:bodyPr>
          <a:lstStyle/>
          <a:p>
            <a:pPr eaLnBrk="1" hangingPunct="1">
              <a:buNone/>
            </a:pPr>
            <a:r>
              <a:rPr lang="en-US" altLang="zh-CN" sz="2400" dirty="0">
                <a:effectLst>
                  <a:outerShdw blurRad="38100" dist="38100" dir="2700000" algn="tl">
                    <a:srgbClr val="000000">
                      <a:alpha val="43137"/>
                    </a:srgbClr>
                  </a:outerShdw>
                </a:effectLst>
              </a:rPr>
              <a:t>CStudentOnJob(string _name, int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 string _title, string _research):</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C00000"/>
                </a:solidFill>
                <a:effectLst>
                  <a:outerShdw blurRad="38100" dist="38100" dir="2700000" algn="tl">
                    <a:srgbClr val="000000">
                      <a:alpha val="43137"/>
                    </a:srgbClr>
                  </a:outerShdw>
                </a:effectLst>
              </a:rPr>
              <a:t>CPerson</a:t>
            </a:r>
            <a:r>
              <a:rPr lang="en-US" altLang="zh-CN" sz="2400" dirty="0">
                <a:effectLst>
                  <a:outerShdw blurRad="38100" dist="38100" dir="2700000" algn="tl">
                    <a:srgbClr val="000000">
                      <a:alpha val="43137"/>
                    </a:srgbClr>
                  </a:outerShdw>
                </a:effectLst>
              </a:rPr>
              <a:t>(_name),</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CStudent</a:t>
            </a:r>
            <a:r>
              <a:rPr lang="en-US" altLang="zh-CN" sz="2400" dirty="0">
                <a:effectLst>
                  <a:outerShdw blurRad="38100" dist="38100" dir="2700000" algn="tl">
                    <a:srgbClr val="000000">
                      <a:alpha val="43137"/>
                    </a:srgbClr>
                  </a:outerShdw>
                </a:effectLst>
              </a:rPr>
              <a:t>(_name, _</a:t>
            </a:r>
            <a:r>
              <a:rPr lang="en-US" altLang="zh-CN" sz="2400" dirty="0" err="1">
                <a:effectLst>
                  <a:outerShdw blurRad="38100" dist="38100" dir="2700000" algn="tl">
                    <a:srgbClr val="000000">
                      <a:alpha val="43137"/>
                    </a:srgbClr>
                  </a:outerShdw>
                </a:effectLst>
              </a:rPr>
              <a:t>stuNo</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solidFill>
                  <a:srgbClr val="0070C0"/>
                </a:solidFill>
                <a:effectLst>
                  <a:outerShdw blurRad="38100" dist="38100" dir="2700000" algn="tl">
                    <a:srgbClr val="000000">
                      <a:alpha val="43137"/>
                    </a:srgbClr>
                  </a:outerShdw>
                </a:effectLst>
              </a:rPr>
              <a:t>CTeacher</a:t>
            </a:r>
            <a:r>
              <a:rPr lang="en-US" altLang="zh-CN" sz="2400" dirty="0">
                <a:effectLst>
                  <a:outerShdw blurRad="38100" dist="38100" dir="2700000" algn="tl">
                    <a:srgbClr val="000000">
                      <a:alpha val="43137"/>
                    </a:srgbClr>
                  </a:outerShdw>
                </a:effectLst>
              </a:rPr>
              <a:t>(_name, _title),</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a:solidFill>
                  <a:srgbClr val="007E39"/>
                </a:solidFill>
                <a:effectLst>
                  <a:outerShdw blurRad="38100" dist="38100" dir="2700000" algn="tl">
                    <a:srgbClr val="000000">
                      <a:alpha val="43137"/>
                    </a:srgbClr>
                  </a:outerShdw>
                </a:effectLst>
              </a:rPr>
              <a:t>research</a:t>
            </a:r>
            <a:r>
              <a:rPr lang="en-US" altLang="zh-CN" sz="2400" dirty="0">
                <a:effectLst>
                  <a:outerShdw blurRad="38100" dist="38100" dir="2700000" algn="tl">
                    <a:srgbClr val="000000">
                      <a:alpha val="43137"/>
                    </a:srgbClr>
                  </a:outerShdw>
                </a:effectLst>
              </a:rPr>
              <a:t>(_research)</a:t>
            </a:r>
            <a:endParaRPr lang="en-US" altLang="zh-CN" sz="2400" dirty="0">
              <a:effectLst>
                <a:outerShdw blurRad="38100" dist="38100" dir="2700000" algn="tl">
                  <a:srgbClr val="000000">
                    <a:alpha val="43137"/>
                  </a:srgbClr>
                </a:outerShdw>
              </a:effectLst>
            </a:endParaRPr>
          </a:p>
          <a:p>
            <a:pPr eaLnBrk="1" hangingPunct="1">
              <a:buNone/>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&lt;&lt;"CStudentOnJob  Constructor"&lt;&lt;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 }</a:t>
            </a:r>
            <a:endParaRPr lang="en-US" altLang="zh-CN" sz="2400" dirty="0">
              <a:effectLst>
                <a:outerShdw blurRad="38100" dist="38100" dir="2700000" algn="tl">
                  <a:srgbClr val="000000">
                    <a:alpha val="43137"/>
                  </a:srgbClr>
                </a:outerShdw>
              </a:effectLst>
            </a:endParaRPr>
          </a:p>
        </p:txBody>
      </p:sp>
      <p:sp>
        <p:nvSpPr>
          <p:cNvPr id="5" name="Text Box 36"/>
          <p:cNvSpPr txBox="1">
            <a:spLocks noChangeArrowheads="1"/>
          </p:cNvSpPr>
          <p:nvPr/>
        </p:nvSpPr>
        <p:spPr bwMode="auto">
          <a:xfrm>
            <a:off x="1046895" y="4346206"/>
            <a:ext cx="7830405" cy="2086725"/>
          </a:xfrm>
          <a:prstGeom prst="rect">
            <a:avLst/>
          </a:prstGeom>
          <a:solidFill>
            <a:srgbClr val="33CCCC"/>
          </a:solidFill>
          <a:ln w="9525">
            <a:noFill/>
            <a:miter lim="800000"/>
          </a:ln>
        </p:spPr>
        <p:txBody>
          <a:bodyPr wrap="square">
            <a:spAutoFit/>
          </a:bodyPr>
          <a:lstStyle/>
          <a:p>
            <a:pPr marL="342900" indent="-342900" eaLnBrk="1" hangingPunct="1">
              <a:lnSpc>
                <a:spcPct val="90000"/>
              </a:lnSpc>
              <a:buClr>
                <a:srgbClr val="FF5050"/>
              </a:buClr>
            </a:pPr>
            <a:r>
              <a:rPr lang="zh-CN" altLang="en-US" sz="2400" dirty="0">
                <a:solidFill>
                  <a:srgbClr val="000000"/>
                </a:solidFill>
                <a:latin typeface="Times New Roman" panose="02020603050405020304" pitchFamily="18" charset="0"/>
              </a:rPr>
              <a:t>构造方法执行过程：</a:t>
            </a:r>
            <a:endParaRPr lang="en-US" altLang="zh-CN" sz="2400" dirty="0">
              <a:solidFill>
                <a:srgbClr val="000000"/>
              </a:solidFill>
              <a:latin typeface="Times New Roman" panose="02020603050405020304"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anose="02020603050405020304" pitchFamily="18" charset="0"/>
              </a:rPr>
              <a:t>使用参数初始化</a:t>
            </a:r>
            <a:r>
              <a:rPr lang="en-US" altLang="zh-CN" sz="2400" dirty="0" err="1">
                <a:solidFill>
                  <a:srgbClr val="000000"/>
                </a:solidFill>
                <a:latin typeface="Times New Roman" panose="02020603050405020304" pitchFamily="18" charset="0"/>
              </a:rPr>
              <a:t>Cperson</a:t>
            </a:r>
            <a:r>
              <a:rPr lang="zh-CN" altLang="en-US" sz="2400" dirty="0">
                <a:solidFill>
                  <a:srgbClr val="000000"/>
                </a:solidFill>
                <a:latin typeface="Times New Roman" panose="02020603050405020304" pitchFamily="18" charset="0"/>
              </a:rPr>
              <a:t>部分；</a:t>
            </a:r>
            <a:endParaRPr lang="zh-CN" altLang="en-US" sz="2400" dirty="0">
              <a:solidFill>
                <a:srgbClr val="000000"/>
              </a:solidFill>
              <a:latin typeface="Times New Roman" panose="02020603050405020304"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anose="02020603050405020304" pitchFamily="18" charset="0"/>
              </a:rPr>
              <a:t>构造</a:t>
            </a:r>
            <a:r>
              <a:rPr lang="en-US" altLang="zh-CN" sz="2400" dirty="0" err="1">
                <a:solidFill>
                  <a:srgbClr val="000000"/>
                </a:solidFill>
                <a:latin typeface="Times New Roman" panose="02020603050405020304" pitchFamily="18" charset="0"/>
              </a:rPr>
              <a:t>CStudent</a:t>
            </a:r>
            <a:r>
              <a:rPr lang="zh-CN" altLang="en-US" sz="2400" dirty="0">
                <a:solidFill>
                  <a:srgbClr val="000000"/>
                </a:solidFill>
                <a:latin typeface="Times New Roman" panose="02020603050405020304" pitchFamily="18" charset="0"/>
              </a:rPr>
              <a:t>部分，忽略</a:t>
            </a:r>
            <a:r>
              <a:rPr lang="en-US" altLang="zh-CN" sz="2400" dirty="0" err="1">
                <a:solidFill>
                  <a:srgbClr val="000000"/>
                </a:solidFill>
                <a:latin typeface="Times New Roman" panose="02020603050405020304" pitchFamily="18" charset="0"/>
              </a:rPr>
              <a:t>CStdent</a:t>
            </a:r>
            <a:r>
              <a:rPr lang="zh-CN" altLang="en-US" sz="2400" dirty="0">
                <a:solidFill>
                  <a:srgbClr val="000000"/>
                </a:solidFill>
                <a:latin typeface="Times New Roman" panose="02020603050405020304" pitchFamily="18" charset="0"/>
              </a:rPr>
              <a:t>用于</a:t>
            </a:r>
            <a:r>
              <a:rPr lang="en-US" altLang="zh-CN" sz="2400" dirty="0" err="1">
                <a:solidFill>
                  <a:srgbClr val="000000"/>
                </a:solidFill>
                <a:latin typeface="Times New Roman" panose="02020603050405020304" pitchFamily="18" charset="0"/>
              </a:rPr>
              <a:t>Cperson</a:t>
            </a:r>
            <a:r>
              <a:rPr lang="zh-CN" altLang="en-US" sz="2400" dirty="0">
                <a:solidFill>
                  <a:srgbClr val="000000"/>
                </a:solidFill>
                <a:latin typeface="Times New Roman" panose="02020603050405020304" pitchFamily="18" charset="0"/>
              </a:rPr>
              <a:t>的部分</a:t>
            </a:r>
            <a:endParaRPr lang="zh-CN" altLang="en-US" sz="2400" dirty="0">
              <a:solidFill>
                <a:srgbClr val="000000"/>
              </a:solidFill>
              <a:latin typeface="Times New Roman" panose="02020603050405020304"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anose="02020603050405020304" pitchFamily="18" charset="0"/>
              </a:rPr>
              <a:t>构造</a:t>
            </a:r>
            <a:r>
              <a:rPr lang="en-US" altLang="zh-CN" sz="2400" dirty="0" err="1">
                <a:solidFill>
                  <a:srgbClr val="000000"/>
                </a:solidFill>
                <a:latin typeface="Times New Roman" panose="02020603050405020304" pitchFamily="18" charset="0"/>
              </a:rPr>
              <a:t>CSTeacher</a:t>
            </a:r>
            <a:r>
              <a:rPr lang="zh-CN" altLang="en-US" sz="2400" dirty="0">
                <a:solidFill>
                  <a:srgbClr val="000000"/>
                </a:solidFill>
                <a:latin typeface="Times New Roman" panose="02020603050405020304" pitchFamily="18" charset="0"/>
              </a:rPr>
              <a:t>部分，忽略</a:t>
            </a:r>
            <a:r>
              <a:rPr lang="en-US" altLang="zh-CN" sz="2400" dirty="0" err="1">
                <a:solidFill>
                  <a:srgbClr val="000000"/>
                </a:solidFill>
                <a:latin typeface="Times New Roman" panose="02020603050405020304" pitchFamily="18" charset="0"/>
              </a:rPr>
              <a:t>CSTeacher</a:t>
            </a:r>
            <a:r>
              <a:rPr lang="zh-CN" altLang="en-US" sz="2400" dirty="0">
                <a:solidFill>
                  <a:srgbClr val="000000"/>
                </a:solidFill>
                <a:latin typeface="Times New Roman" panose="02020603050405020304" pitchFamily="18" charset="0"/>
              </a:rPr>
              <a:t>用于</a:t>
            </a:r>
            <a:r>
              <a:rPr lang="en-US" altLang="zh-CN" sz="2400" dirty="0" err="1">
                <a:solidFill>
                  <a:srgbClr val="000000"/>
                </a:solidFill>
                <a:latin typeface="Times New Roman" panose="02020603050405020304" pitchFamily="18" charset="0"/>
              </a:rPr>
              <a:t>Cperson</a:t>
            </a:r>
            <a:r>
              <a:rPr lang="zh-CN" altLang="en-US" sz="2400" dirty="0">
                <a:solidFill>
                  <a:srgbClr val="000000"/>
                </a:solidFill>
                <a:latin typeface="Times New Roman" panose="02020603050405020304" pitchFamily="18" charset="0"/>
              </a:rPr>
              <a:t>的部分</a:t>
            </a:r>
            <a:endParaRPr lang="zh-CN" altLang="en-US" sz="2400" dirty="0">
              <a:solidFill>
                <a:srgbClr val="000000"/>
              </a:solidFill>
              <a:latin typeface="Times New Roman" panose="02020603050405020304" pitchFamily="18" charset="0"/>
            </a:endParaRPr>
          </a:p>
          <a:p>
            <a:pPr marL="457200" indent="-457200" eaLnBrk="1" hangingPunct="1">
              <a:lnSpc>
                <a:spcPct val="90000"/>
              </a:lnSpc>
              <a:buFont typeface="+mj-lt"/>
              <a:buAutoNum type="arabicPeriod"/>
            </a:pPr>
            <a:r>
              <a:rPr lang="zh-CN" altLang="en-US" sz="2400" dirty="0">
                <a:solidFill>
                  <a:srgbClr val="000000"/>
                </a:solidFill>
                <a:latin typeface="Times New Roman" panose="02020603050405020304" pitchFamily="18" charset="0"/>
              </a:rPr>
              <a:t>构造</a:t>
            </a:r>
            <a:r>
              <a:rPr lang="en-US" altLang="zh-CN" sz="2400" dirty="0">
                <a:solidFill>
                  <a:srgbClr val="000000"/>
                </a:solidFill>
                <a:latin typeface="Times New Roman" panose="02020603050405020304" pitchFamily="18" charset="0"/>
              </a:rPr>
              <a:t>CStudentOnJob</a:t>
            </a:r>
            <a:r>
              <a:rPr lang="zh-CN" altLang="en-US" sz="2400" dirty="0">
                <a:solidFill>
                  <a:srgbClr val="000000"/>
                </a:solidFill>
                <a:latin typeface="Times New Roman" panose="02020603050405020304" pitchFamily="18" charset="0"/>
              </a:rPr>
              <a:t>部分</a:t>
            </a:r>
            <a:endParaRPr lang="zh-CN" altLang="en-US" sz="24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练习：</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41400" y="1207000"/>
            <a:ext cx="7418400"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CStudentOnJob</a:t>
            </a:r>
            <a:r>
              <a:rPr lang="zh-CN" altLang="en-US" dirty="0">
                <a:solidFill>
                  <a:srgbClr val="000000"/>
                </a:solidFill>
                <a:ea typeface="宋体" panose="02010600030101010101" pitchFamily="2" charset="-122"/>
              </a:rPr>
              <a:t>添加</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拷贝构造函数</a:t>
            </a:r>
            <a:r>
              <a:rPr lang="zh-CN" altLang="en-US" dirty="0">
                <a:solidFill>
                  <a:srgbClr val="000000"/>
                </a:solidFill>
                <a:ea typeface="宋体" panose="02010600030101010101" pitchFamily="2" charset="-122"/>
              </a:rPr>
              <a:t>。</a:t>
            </a:r>
            <a:endParaRPr lang="zh-CN" altLang="en-US" dirty="0">
              <a:solidFill>
                <a:srgbClr val="000000"/>
              </a:solidFill>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练习：</a:t>
            </a:r>
            <a:endParaRPr lang="en-US" altLang="zh-CN" sz="3600" dirty="0">
              <a:ea typeface="宋体" panose="02010600030101010101" pitchFamily="2" charset="-122"/>
            </a:endParaRPr>
          </a:p>
        </p:txBody>
      </p:sp>
      <p:sp>
        <p:nvSpPr>
          <p:cNvPr id="11" name="Rectangle 77"/>
          <p:cNvSpPr>
            <a:spLocks noChangeArrowheads="1"/>
          </p:cNvSpPr>
          <p:nvPr/>
        </p:nvSpPr>
        <p:spPr bwMode="auto">
          <a:xfrm>
            <a:off x="1055687" y="1113349"/>
            <a:ext cx="7564437" cy="147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假设有</a:t>
            </a:r>
            <a:r>
              <a:rPr lang="en-US" altLang="zh-CN" dirty="0">
                <a:solidFill>
                  <a:srgbClr val="000000"/>
                </a:solidFill>
                <a:ea typeface="宋体" panose="02010600030101010101" pitchFamily="2" charset="-122"/>
              </a:rPr>
              <a:t>5</a:t>
            </a:r>
            <a:r>
              <a:rPr lang="zh-CN" altLang="en-US" dirty="0">
                <a:solidFill>
                  <a:srgbClr val="000000"/>
                </a:solidFill>
                <a:ea typeface="宋体" panose="02010600030101010101" pitchFamily="2" charset="-122"/>
              </a:rPr>
              <a:t>个类，分别是</a:t>
            </a:r>
            <a:r>
              <a:rPr lang="en-US" altLang="zh-CN" dirty="0">
                <a:solidFill>
                  <a:srgbClr val="000000"/>
                </a:solidFill>
                <a:ea typeface="宋体" panose="02010600030101010101" pitchFamily="2" charset="-122"/>
              </a:rPr>
              <a:t>A,B,C,D,E</a:t>
            </a:r>
            <a:r>
              <a:rPr lang="zh-CN" altLang="en-US" dirty="0">
                <a:solidFill>
                  <a:srgbClr val="000000"/>
                </a:solidFill>
                <a:ea typeface="宋体" panose="02010600030101010101" pitchFamily="2" charset="-122"/>
              </a:rPr>
              <a:t>类，它们各自有一个</a:t>
            </a:r>
            <a:r>
              <a:rPr lang="en-US" altLang="zh-CN" dirty="0">
                <a:solidFill>
                  <a:srgbClr val="000000"/>
                </a:solidFill>
                <a:ea typeface="宋体" panose="02010600030101010101" pitchFamily="2" charset="-122"/>
              </a:rPr>
              <a:t>int</a:t>
            </a:r>
            <a:r>
              <a:rPr lang="zh-CN" altLang="en-US" dirty="0">
                <a:solidFill>
                  <a:srgbClr val="000000"/>
                </a:solidFill>
                <a:ea typeface="宋体" panose="02010600030101010101" pitchFamily="2" charset="-122"/>
              </a:rPr>
              <a:t>类型的数据成员，类的继承关系如下所示，请写一个简单的实现程序。</a:t>
            </a:r>
            <a:endParaRPr lang="zh-CN" altLang="en-US" dirty="0">
              <a:solidFill>
                <a:srgbClr val="000000"/>
              </a:solidFill>
              <a:ea typeface="宋体" panose="02010600030101010101" pitchFamily="2" charset="-122"/>
            </a:endParaRPr>
          </a:p>
        </p:txBody>
      </p:sp>
      <p:grpSp>
        <p:nvGrpSpPr>
          <p:cNvPr id="76" name="组合 75"/>
          <p:cNvGrpSpPr/>
          <p:nvPr/>
        </p:nvGrpSpPr>
        <p:grpSpPr>
          <a:xfrm>
            <a:off x="1373292" y="2930597"/>
            <a:ext cx="3391596" cy="3636099"/>
            <a:chOff x="936000" y="2607469"/>
            <a:chExt cx="3391596" cy="3636099"/>
          </a:xfrm>
        </p:grpSpPr>
        <p:grpSp>
          <p:nvGrpSpPr>
            <p:cNvPr id="2" name="组合 1"/>
            <p:cNvGrpSpPr/>
            <p:nvPr/>
          </p:nvGrpSpPr>
          <p:grpSpPr>
            <a:xfrm>
              <a:off x="2052000" y="2607469"/>
              <a:ext cx="1084262" cy="709612"/>
              <a:chOff x="723900" y="3103563"/>
              <a:chExt cx="1084262" cy="709612"/>
            </a:xfrm>
          </p:grpSpPr>
          <p:sp>
            <p:nvSpPr>
              <p:cNvPr id="9" name="矩形 8"/>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32" name="文本框 32"/>
              <p:cNvSpPr txBox="1">
                <a:spLocks noChangeArrowheads="1"/>
              </p:cNvSpPr>
              <p:nvPr/>
            </p:nvSpPr>
            <p:spPr bwMode="auto">
              <a:xfrm>
                <a:off x="987425" y="3138488"/>
                <a:ext cx="820737" cy="461665"/>
              </a:xfrm>
              <a:prstGeom prst="rect">
                <a:avLst/>
              </a:prstGeom>
              <a:noFill/>
              <a:ln w="9525">
                <a:noFill/>
                <a:miter lim="800000"/>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936000" y="3600000"/>
              <a:ext cx="1084262" cy="709612"/>
              <a:chOff x="723900" y="3103563"/>
              <a:chExt cx="1084262" cy="709612"/>
            </a:xfrm>
          </p:grpSpPr>
          <p:sp>
            <p:nvSpPr>
              <p:cNvPr id="49" name="矩形 48"/>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50"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51" name="文本框 32"/>
              <p:cNvSpPr txBox="1">
                <a:spLocks noChangeArrowheads="1"/>
              </p:cNvSpPr>
              <p:nvPr/>
            </p:nvSpPr>
            <p:spPr bwMode="auto">
              <a:xfrm>
                <a:off x="987425" y="3138488"/>
                <a:ext cx="820737" cy="461665"/>
              </a:xfrm>
              <a:prstGeom prst="rect">
                <a:avLst/>
              </a:prstGeom>
              <a:noFill/>
              <a:ln w="9525">
                <a:noFill/>
                <a:miter lim="800000"/>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52" name="组合 51"/>
            <p:cNvGrpSpPr/>
            <p:nvPr/>
          </p:nvGrpSpPr>
          <p:grpSpPr>
            <a:xfrm>
              <a:off x="3243334" y="3600000"/>
              <a:ext cx="1084262" cy="709612"/>
              <a:chOff x="723900" y="3103563"/>
              <a:chExt cx="1084262" cy="709612"/>
            </a:xfrm>
          </p:grpSpPr>
          <p:sp>
            <p:nvSpPr>
              <p:cNvPr id="53" name="矩形 52"/>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54"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55" name="文本框 32"/>
              <p:cNvSpPr txBox="1">
                <a:spLocks noChangeArrowheads="1"/>
              </p:cNvSpPr>
              <p:nvPr/>
            </p:nvSpPr>
            <p:spPr bwMode="auto">
              <a:xfrm>
                <a:off x="987425" y="3138488"/>
                <a:ext cx="820737" cy="461665"/>
              </a:xfrm>
              <a:prstGeom prst="rect">
                <a:avLst/>
              </a:prstGeom>
              <a:noFill/>
              <a:ln w="9525">
                <a:noFill/>
                <a:miter lim="800000"/>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56" name="组合 55"/>
            <p:cNvGrpSpPr/>
            <p:nvPr/>
          </p:nvGrpSpPr>
          <p:grpSpPr>
            <a:xfrm>
              <a:off x="2052000" y="4484616"/>
              <a:ext cx="1084262" cy="709612"/>
              <a:chOff x="723900" y="3103563"/>
              <a:chExt cx="1084262" cy="709612"/>
            </a:xfrm>
          </p:grpSpPr>
          <p:sp>
            <p:nvSpPr>
              <p:cNvPr id="57" name="矩形 56"/>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58"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59" name="文本框 32"/>
              <p:cNvSpPr txBox="1">
                <a:spLocks noChangeArrowheads="1"/>
              </p:cNvSpPr>
              <p:nvPr/>
            </p:nvSpPr>
            <p:spPr bwMode="auto">
              <a:xfrm>
                <a:off x="987425" y="3138488"/>
                <a:ext cx="820737" cy="461665"/>
              </a:xfrm>
              <a:prstGeom prst="rect">
                <a:avLst/>
              </a:prstGeom>
              <a:noFill/>
              <a:ln w="9525">
                <a:noFill/>
                <a:miter lim="800000"/>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60" name="组合 59"/>
            <p:cNvGrpSpPr/>
            <p:nvPr/>
          </p:nvGrpSpPr>
          <p:grpSpPr>
            <a:xfrm>
              <a:off x="2052000" y="5533956"/>
              <a:ext cx="1084262" cy="709612"/>
              <a:chOff x="723900" y="3103563"/>
              <a:chExt cx="1084262" cy="709612"/>
            </a:xfrm>
          </p:grpSpPr>
          <p:sp>
            <p:nvSpPr>
              <p:cNvPr id="61" name="矩形 60"/>
              <p:cNvSpPr/>
              <p:nvPr/>
            </p:nvSpPr>
            <p:spPr>
              <a:xfrm>
                <a:off x="723900" y="3103563"/>
                <a:ext cx="904875" cy="576262"/>
              </a:xfrm>
              <a:prstGeom prst="rect">
                <a:avLst/>
              </a:prstGeom>
              <a:noFill/>
              <a:ln w="25400" cap="flat" cmpd="sng" algn="ctr">
                <a:solidFill>
                  <a:srgbClr val="3399FF">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62" name="文本框 36"/>
              <p:cNvSpPr txBox="1">
                <a:spLocks noChangeArrowheads="1"/>
              </p:cNvSpPr>
              <p:nvPr/>
            </p:nvSpPr>
            <p:spPr bwMode="auto">
              <a:xfrm>
                <a:off x="974725" y="3290888"/>
                <a:ext cx="274638" cy="522287"/>
              </a:xfrm>
              <a:prstGeom prst="rect">
                <a:avLst/>
              </a:prstGeom>
              <a:noFill/>
              <a:ln w="9525">
                <a:noFill/>
                <a:miter lim="800000"/>
              </a:ln>
            </p:spPr>
            <p:txBody>
              <a:bodyPr wrap="none">
                <a:spAutoFit/>
              </a:bodyPr>
              <a:lstStyle/>
              <a:p>
                <a:r>
                  <a:rPr lang="en-US" altLang="zh-CN">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
            <p:nvSpPr>
              <p:cNvPr id="63" name="文本框 32"/>
              <p:cNvSpPr txBox="1">
                <a:spLocks noChangeArrowheads="1"/>
              </p:cNvSpPr>
              <p:nvPr/>
            </p:nvSpPr>
            <p:spPr bwMode="auto">
              <a:xfrm>
                <a:off x="987425" y="3138488"/>
                <a:ext cx="820737" cy="461665"/>
              </a:xfrm>
              <a:prstGeom prst="rect">
                <a:avLst/>
              </a:prstGeom>
              <a:noFill/>
              <a:ln w="9525">
                <a:noFill/>
                <a:miter lim="800000"/>
              </a:ln>
            </p:spPr>
            <p:txBody>
              <a:bodyPr wrap="square">
                <a:spAutoFit/>
              </a:bodyPr>
              <a:lstStyle/>
              <a:p>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cxnSp>
          <p:nvCxnSpPr>
            <p:cNvPr id="67" name="直接箭头连接符 66"/>
            <p:cNvCxnSpPr>
              <a:stCxn id="49" idx="0"/>
              <a:endCxn id="9" idx="1"/>
            </p:cNvCxnSpPr>
            <p:nvPr/>
          </p:nvCxnSpPr>
          <p:spPr bwMode="auto">
            <a:xfrm flipV="1">
              <a:off x="1388438" y="2895600"/>
              <a:ext cx="663562" cy="704400"/>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69" name="直接箭头连接符 68"/>
            <p:cNvCxnSpPr>
              <a:stCxn id="53" idx="0"/>
            </p:cNvCxnSpPr>
            <p:nvPr/>
          </p:nvCxnSpPr>
          <p:spPr bwMode="auto">
            <a:xfrm flipH="1" flipV="1">
              <a:off x="2956875" y="2962275"/>
              <a:ext cx="738897" cy="63772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1" name="直接箭头连接符 70"/>
            <p:cNvCxnSpPr>
              <a:stCxn id="57" idx="1"/>
            </p:cNvCxnSpPr>
            <p:nvPr/>
          </p:nvCxnSpPr>
          <p:spPr bwMode="auto">
            <a:xfrm flipH="1" flipV="1">
              <a:off x="1461463" y="4176262"/>
              <a:ext cx="590537"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3" name="直接箭头连接符 72"/>
            <p:cNvCxnSpPr/>
            <p:nvPr/>
          </p:nvCxnSpPr>
          <p:spPr bwMode="auto">
            <a:xfrm flipV="1">
              <a:off x="2956875" y="4176262"/>
              <a:ext cx="674603" cy="596485"/>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cxnSp>
          <p:nvCxnSpPr>
            <p:cNvPr id="75" name="直接箭头连接符 74"/>
            <p:cNvCxnSpPr>
              <a:stCxn id="61" idx="0"/>
            </p:cNvCxnSpPr>
            <p:nvPr/>
          </p:nvCxnSpPr>
          <p:spPr bwMode="auto">
            <a:xfrm flipH="1" flipV="1">
              <a:off x="2504437" y="5060878"/>
              <a:ext cx="1" cy="473078"/>
            </a:xfrm>
            <a:prstGeom prst="straightConnector1">
              <a:avLst/>
            </a:prstGeom>
            <a:solidFill>
              <a:srgbClr val="FFFFFF"/>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cxnSp>
      </p:grpSp>
      <p:sp>
        <p:nvSpPr>
          <p:cNvPr id="77" name="文本框 61"/>
          <p:cNvSpPr txBox="1">
            <a:spLocks noChangeArrowheads="1"/>
          </p:cNvSpPr>
          <p:nvPr/>
        </p:nvSpPr>
        <p:spPr bwMode="auto">
          <a:xfrm>
            <a:off x="534659" y="3218728"/>
            <a:ext cx="1778051" cy="400110"/>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8" name="文本框 61"/>
          <p:cNvSpPr txBox="1">
            <a:spLocks noChangeArrowheads="1"/>
          </p:cNvSpPr>
          <p:nvPr/>
        </p:nvSpPr>
        <p:spPr bwMode="auto">
          <a:xfrm>
            <a:off x="3731468" y="3196354"/>
            <a:ext cx="1778051" cy="400110"/>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kern="0" dirty="0">
                <a:solidFill>
                  <a:srgbClr val="C00000"/>
                </a:solidFill>
                <a:effectLst>
                  <a:outerShdw blurRad="38100" dist="38100" dir="2700000" algn="tl">
                    <a:srgbClr val="000000">
                      <a:alpha val="43137"/>
                    </a:srgbClr>
                  </a:outerShdw>
                </a:effectLst>
              </a:rPr>
              <a:t>v</a:t>
            </a:r>
            <a:r>
              <a:rPr kumimoji="0" lang="en-US" altLang="zh-CN" sz="2000" i="0" u="none" strike="noStrike" kern="0" cap="none" spc="0" normalizeH="0" baseline="0" noProof="0" dirty="0" err="1">
                <a:ln>
                  <a:noFill/>
                </a:ln>
                <a:solidFill>
                  <a:srgbClr val="C00000"/>
                </a:solidFill>
                <a:effectLst>
                  <a:outerShdw blurRad="38100" dist="38100" dir="2700000" algn="tl">
                    <a:srgbClr val="000000">
                      <a:alpha val="43137"/>
                    </a:srgbClr>
                  </a:outerShdw>
                </a:effectLst>
                <a:uLnTx/>
                <a:uFillTx/>
              </a:rPr>
              <a:t>irtual</a:t>
            </a:r>
            <a:r>
              <a:rPr kumimoji="0" lang="en-US" altLang="zh-CN" sz="2000" i="0" u="none" strike="noStrike" kern="0" cap="none" spc="0" normalizeH="0" baseline="0" noProof="0" dirty="0">
                <a:ln>
                  <a:noFill/>
                </a:ln>
                <a:solidFill>
                  <a:sysClr val="windowText" lastClr="000000"/>
                </a:solidFill>
                <a:effectLst/>
                <a:uLnTx/>
                <a:uFillTx/>
              </a:rPr>
              <a:t> public</a:t>
            </a:r>
            <a:endParaRPr kumimoji="0" lang="zh-CN" altLang="en-US" sz="2000" i="0" u="none" strike="noStrike" kern="0" cap="none" spc="0" normalizeH="0" baseline="0" noProof="0" dirty="0">
              <a:ln>
                <a:noFill/>
              </a:ln>
              <a:solidFill>
                <a:sysClr val="windowText" lastClr="000000"/>
              </a:solidFill>
              <a:effectLst/>
              <a:uLnTx/>
              <a:uFillTx/>
            </a:endParaRPr>
          </a:p>
        </p:txBody>
      </p:sp>
      <p:sp>
        <p:nvSpPr>
          <p:cNvPr id="79" name="文本框 67"/>
          <p:cNvSpPr txBox="1">
            <a:spLocks noChangeArrowheads="1"/>
          </p:cNvSpPr>
          <p:nvPr/>
        </p:nvSpPr>
        <p:spPr bwMode="auto">
          <a:xfrm>
            <a:off x="1291523" y="4733272"/>
            <a:ext cx="969963"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0" name="文本框 67"/>
          <p:cNvSpPr txBox="1">
            <a:spLocks noChangeArrowheads="1"/>
          </p:cNvSpPr>
          <p:nvPr/>
        </p:nvSpPr>
        <p:spPr bwMode="auto">
          <a:xfrm>
            <a:off x="3804334" y="4686715"/>
            <a:ext cx="969963"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
        <p:nvSpPr>
          <p:cNvPr id="81" name="文本框 67"/>
          <p:cNvSpPr txBox="1">
            <a:spLocks noChangeArrowheads="1"/>
          </p:cNvSpPr>
          <p:nvPr/>
        </p:nvSpPr>
        <p:spPr bwMode="auto">
          <a:xfrm>
            <a:off x="2941729" y="5415675"/>
            <a:ext cx="969963" cy="461963"/>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ysClr val="windowText" lastClr="000000"/>
                </a:solidFill>
                <a:effectLst/>
                <a:uLnTx/>
                <a:uFillTx/>
              </a:rPr>
              <a:t>public</a:t>
            </a:r>
            <a:endParaRPr kumimoji="0" lang="zh-CN" altLang="en-US" sz="24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a:spLocks noGrp="1"/>
          </p:cNvSpPr>
          <p:nvPr>
            <p:ph type="title"/>
          </p:nvPr>
        </p:nvSpPr>
        <p:spPr>
          <a:xfrm>
            <a:off x="1055688" y="65088"/>
            <a:ext cx="8278812" cy="1011237"/>
          </a:xfrm>
        </p:spPr>
        <p:txBody>
          <a:bodyPr/>
          <a:lstStyle/>
          <a:p>
            <a:r>
              <a:rPr lang="zh-CN" altLang="en-US" sz="3600" dirty="0"/>
              <a:t>编程题练习：多继承</a:t>
            </a:r>
            <a:endParaRPr lang="zh-CN" altLang="en-US" sz="3600" dirty="0"/>
          </a:p>
        </p:txBody>
      </p:sp>
      <p:sp>
        <p:nvSpPr>
          <p:cNvPr id="5" name="Rectangle 77"/>
          <p:cNvSpPr>
            <a:spLocks noChangeArrowheads="1"/>
          </p:cNvSpPr>
          <p:nvPr/>
        </p:nvSpPr>
        <p:spPr bwMode="auto">
          <a:xfrm>
            <a:off x="1055688" y="1065231"/>
            <a:ext cx="8020876" cy="574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a:solidFill>
                  <a:schemeClr val="tx1"/>
                </a:solidFill>
                <a:ea typeface="宋体" panose="02010600030101010101" pitchFamily="2" charset="-122"/>
              </a:rPr>
              <a:t>      某小公司有四类人员：</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经理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技术人员</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销售经理</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销售员</a:t>
            </a:r>
            <a:r>
              <a:rPr lang="zh-CN" altLang="en-US" sz="2400" dirty="0">
                <a:solidFill>
                  <a:schemeClr val="tx1"/>
                </a:solidFill>
                <a:ea typeface="宋体" panose="02010600030101010101" pitchFamily="2" charset="-122"/>
              </a:rPr>
              <a:t>。设计一个基类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Employee</a:t>
            </a:r>
            <a:r>
              <a:rPr lang="zh-CN" altLang="en-US" sz="2400" dirty="0">
                <a:solidFill>
                  <a:schemeClr val="tx1"/>
                </a:solidFill>
                <a:ea typeface="宋体" panose="02010600030101010101" pitchFamily="2" charset="-122"/>
              </a:rPr>
              <a:t>，派生出</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Manager</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经理</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Technician</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技术人员</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a:t>
            </a:r>
            <a:r>
              <a:rPr lang="en-US" altLang="zh-CN" sz="2400" dirty="0" err="1">
                <a:solidFill>
                  <a:srgbClr val="C00000"/>
                </a:solidFill>
                <a:effectLst>
                  <a:outerShdw blurRad="38100" dist="38100" dir="2700000" algn="tl">
                    <a:srgbClr val="000000">
                      <a:alpha val="43137"/>
                    </a:srgbClr>
                  </a:outerShdw>
                </a:effectLst>
                <a:ea typeface="宋体" panose="02010600030101010101" pitchFamily="2" charset="-122"/>
              </a:rPr>
              <a:t>Salesmanager</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销售经理</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Saleman(</a:t>
            </a:r>
            <a:r>
              <a:rPr lang="zh-CN" altLang="en-US" sz="2400" dirty="0">
                <a:solidFill>
                  <a:schemeClr val="tx1"/>
                </a:solidFill>
                <a:ea typeface="宋体" panose="02010600030101010101" pitchFamily="2" charset="-122"/>
              </a:rPr>
              <a:t>销售员</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。销售经理既是经理又是销售员，因此同时继承</a:t>
            </a:r>
            <a:r>
              <a:rPr lang="en-US" altLang="zh-CN" sz="2400" dirty="0">
                <a:solidFill>
                  <a:schemeClr val="tx1"/>
                </a:solidFill>
                <a:ea typeface="宋体" panose="02010600030101010101" pitchFamily="2" charset="-122"/>
              </a:rPr>
              <a:t>Manager </a:t>
            </a:r>
            <a:r>
              <a:rPr lang="zh-CN" altLang="en-US" sz="2400" dirty="0">
                <a:solidFill>
                  <a:schemeClr val="tx1"/>
                </a:solidFill>
                <a:ea typeface="宋体" panose="02010600030101010101" pitchFamily="2" charset="-122"/>
              </a:rPr>
              <a:t>和</a:t>
            </a:r>
            <a:r>
              <a:rPr lang="en-US" altLang="zh-CN" sz="2400" dirty="0">
                <a:solidFill>
                  <a:schemeClr val="tx1"/>
                </a:solidFill>
                <a:ea typeface="宋体" panose="02010600030101010101" pitchFamily="2" charset="-122"/>
              </a:rPr>
              <a:t>Salesman </a:t>
            </a:r>
            <a:r>
              <a:rPr lang="zh-CN" altLang="en-US" sz="2400" dirty="0">
                <a:solidFill>
                  <a:schemeClr val="tx1"/>
                </a:solidFill>
                <a:ea typeface="宋体" panose="02010600030101010101" pitchFamily="2" charset="-122"/>
              </a:rPr>
              <a:t>两个类。</a:t>
            </a:r>
            <a:endParaRPr lang="zh-CN" altLang="en-US"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类定义</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1</a:t>
            </a:r>
            <a:r>
              <a:rPr lang="zh-CN" altLang="en-US" sz="2400" dirty="0">
                <a:solidFill>
                  <a:schemeClr val="tx1"/>
                </a:solidFill>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Employee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类</a:t>
            </a:r>
            <a:r>
              <a:rPr lang="zh-CN" altLang="en-US" sz="2400" dirty="0">
                <a:solidFill>
                  <a:schemeClr val="tx1"/>
                </a:solidFill>
                <a:ea typeface="宋体" panose="02010600030101010101" pitchFamily="2" charset="-122"/>
              </a:rPr>
              <a:t>：基本信息：编号、姓名、职位、薪水等；</a:t>
            </a: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Technician</a:t>
            </a:r>
            <a:r>
              <a:rPr lang="zh-CN" altLang="en-US" sz="2400" dirty="0">
                <a:solidFill>
                  <a:schemeClr val="tx1"/>
                </a:solidFill>
                <a:ea typeface="宋体" panose="02010600030101010101" pitchFamily="2" charset="-122"/>
              </a:rPr>
              <a:t>：新增属性：工作时间；</a:t>
            </a:r>
            <a:r>
              <a:rPr lang="en-US" altLang="zh-CN" sz="2400" dirty="0">
                <a:solidFill>
                  <a:schemeClr val="tx1"/>
                </a:solidFill>
                <a:ea typeface="宋体" panose="02010600030101010101" pitchFamily="2" charset="-122"/>
              </a:rPr>
              <a:t>3)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Saleman</a:t>
            </a:r>
            <a:r>
              <a:rPr lang="zh-CN" altLang="en-US" sz="2400" dirty="0">
                <a:solidFill>
                  <a:schemeClr val="tx1"/>
                </a:solidFill>
                <a:ea typeface="宋体" panose="02010600030101010101" pitchFamily="2" charset="-122"/>
              </a:rPr>
              <a:t>： 新增属性：销售额</a:t>
            </a:r>
            <a:endParaRPr lang="zh-CN" altLang="en-US" sz="2400" dirty="0">
              <a:solidFill>
                <a:schemeClr val="tx1"/>
              </a:solidFill>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2</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实现人员信息的显示</a:t>
            </a:r>
            <a:endPar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endParaRPr>
          </a:p>
          <a:p>
            <a:pPr>
              <a:lnSpc>
                <a:spcPct val="110000"/>
              </a:lnSpc>
              <a:spcBef>
                <a:spcPct val="0"/>
              </a:spcBef>
              <a:buSzTx/>
              <a:buNone/>
            </a:pPr>
            <a:r>
              <a:rPr lang="en-US" altLang="zh-CN"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计算并显示个人月薪</a:t>
            </a:r>
            <a:endParaRPr lang="zh-CN" altLang="en-US" sz="2400" dirty="0">
              <a:solidFill>
                <a:srgbClr val="C00000"/>
              </a:solidFill>
              <a:ea typeface="宋体" panose="02010600030101010101" pitchFamily="2" charset="-122"/>
            </a:endParaRPr>
          </a:p>
          <a:p>
            <a:pPr>
              <a:lnSpc>
                <a:spcPct val="110000"/>
              </a:lnSpc>
              <a:spcBef>
                <a:spcPct val="0"/>
              </a:spcBef>
              <a:buSzTx/>
              <a:buNone/>
            </a:pPr>
            <a:r>
              <a:rPr lang="zh-CN" altLang="en-US" sz="2400" dirty="0">
                <a:solidFill>
                  <a:schemeClr val="tx1"/>
                </a:solidFill>
                <a:ea typeface="宋体" panose="02010600030101010101" pitchFamily="2" charset="-122"/>
              </a:rPr>
              <a:t>     月薪计算办法：</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经理</a:t>
            </a:r>
            <a:r>
              <a:rPr lang="zh-CN" altLang="en-US" sz="2400" dirty="0">
                <a:solidFill>
                  <a:schemeClr val="tx1"/>
                </a:solidFill>
                <a:ea typeface="宋体" panose="02010600030101010101" pitchFamily="2" charset="-122"/>
              </a:rPr>
              <a:t>拿固定月薪</a:t>
            </a:r>
            <a:r>
              <a:rPr lang="en-US" altLang="zh-CN" sz="2400" dirty="0">
                <a:solidFill>
                  <a:schemeClr val="tx1"/>
                </a:solidFill>
                <a:ea typeface="宋体" panose="02010600030101010101" pitchFamily="2" charset="-122"/>
              </a:rPr>
              <a:t>50000 </a:t>
            </a:r>
            <a:r>
              <a:rPr lang="zh-CN" altLang="en-US" sz="2400" dirty="0">
                <a:solidFill>
                  <a:schemeClr val="tx1"/>
                </a:solidFill>
                <a:ea typeface="宋体" panose="02010600030101010101" pitchFamily="2" charset="-122"/>
              </a:rPr>
              <a:t>元，</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技术人员</a:t>
            </a:r>
            <a:r>
              <a:rPr lang="zh-CN" altLang="en-US" sz="2400" dirty="0">
                <a:solidFill>
                  <a:schemeClr val="tx1"/>
                </a:solidFill>
                <a:ea typeface="宋体" panose="02010600030101010101" pitchFamily="2" charset="-122"/>
              </a:rPr>
              <a:t>按每小时</a:t>
            </a:r>
            <a:r>
              <a:rPr lang="en-US" altLang="zh-CN" sz="2400" dirty="0">
                <a:solidFill>
                  <a:schemeClr val="tx1"/>
                </a:solidFill>
                <a:ea typeface="宋体" panose="02010600030101010101" pitchFamily="2" charset="-122"/>
              </a:rPr>
              <a:t>70</a:t>
            </a:r>
            <a:r>
              <a:rPr lang="zh-CN" altLang="en-US" sz="2400" dirty="0">
                <a:solidFill>
                  <a:schemeClr val="tx1"/>
                </a:solidFill>
                <a:ea typeface="宋体" panose="02010600030101010101" pitchFamily="2" charset="-122"/>
              </a:rPr>
              <a:t>元领取月薪；</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销售员</a:t>
            </a:r>
            <a:r>
              <a:rPr lang="zh-CN" altLang="en-US" sz="2400" dirty="0">
                <a:solidFill>
                  <a:schemeClr val="tx1"/>
                </a:solidFill>
                <a:ea typeface="宋体" panose="02010600030101010101" pitchFamily="2" charset="-122"/>
              </a:rPr>
              <a:t>的月薪按当月销售额的</a:t>
            </a:r>
            <a:r>
              <a:rPr lang="en-US" altLang="zh-CN" sz="2400" dirty="0">
                <a:solidFill>
                  <a:schemeClr val="tx1"/>
                </a:solidFill>
                <a:ea typeface="宋体" panose="02010600030101010101" pitchFamily="2" charset="-122"/>
              </a:rPr>
              <a:t>10%</a:t>
            </a:r>
            <a:r>
              <a:rPr lang="zh-CN" altLang="en-US" sz="2400" dirty="0">
                <a:solidFill>
                  <a:schemeClr val="tx1"/>
                </a:solidFill>
                <a:ea typeface="宋体" panose="02010600030101010101" pitchFamily="2" charset="-122"/>
              </a:rPr>
              <a:t>提成；</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销售经理</a:t>
            </a:r>
            <a:r>
              <a:rPr lang="zh-CN" altLang="en-US" sz="2400" dirty="0">
                <a:solidFill>
                  <a:schemeClr val="tx1"/>
                </a:solidFill>
                <a:ea typeface="宋体" panose="02010600030101010101" pitchFamily="2" charset="-122"/>
              </a:rPr>
              <a:t>固定月薪</a:t>
            </a:r>
            <a:r>
              <a:rPr lang="en-US" altLang="zh-CN" sz="2400" dirty="0">
                <a:solidFill>
                  <a:schemeClr val="tx1"/>
                </a:solidFill>
                <a:ea typeface="宋体" panose="02010600030101010101" pitchFamily="2" charset="-122"/>
              </a:rPr>
              <a:t>10000 </a:t>
            </a:r>
            <a:r>
              <a:rPr lang="zh-CN" altLang="en-US" sz="2400" dirty="0">
                <a:solidFill>
                  <a:schemeClr val="tx1"/>
                </a:solidFill>
                <a:ea typeface="宋体" panose="02010600030101010101" pitchFamily="2" charset="-122"/>
              </a:rPr>
              <a:t>元加所管辖部门当月销售总额的</a:t>
            </a:r>
            <a:r>
              <a:rPr lang="en-US" altLang="zh-CN" sz="2400" dirty="0">
                <a:solidFill>
                  <a:schemeClr val="tx1"/>
                </a:solidFill>
                <a:ea typeface="宋体" panose="02010600030101010101" pitchFamily="2" charset="-122"/>
              </a:rPr>
              <a:t>3% </a:t>
            </a:r>
            <a:r>
              <a:rPr lang="zh-CN" altLang="en-US" sz="2400" dirty="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endParaRPr lang="zh-CN" altLang="en-US" sz="3600" kern="10">
              <a:ln w="25400">
                <a:solidFill>
                  <a:schemeClr val="bg1"/>
                </a:solidFill>
                <a:rou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endParaRPr>
          </a:p>
        </p:txBody>
      </p:sp>
      <p:grpSp>
        <p:nvGrpSpPr>
          <p:cNvPr id="2" name="Group 512"/>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15"/>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3" cstate="print"/>
            <a:srcRect/>
            <a:stretch>
              <a:fillRect/>
            </a:stretch>
          </a:blipFill>
          <a:ln w="28575"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4" cstate="print"/>
            <a:srcRect/>
            <a:stretch>
              <a:fillRect/>
            </a:stretch>
          </a:blipFill>
          <a:ln w="76200"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5" cstate="print"/>
            <a:srcRect/>
            <a:stretch>
              <a:fillRect/>
            </a:stretch>
          </a:blipFill>
          <a:ln w="57150" algn="ctr">
            <a:solidFill>
              <a:schemeClr val="bg1">
                <a:alpha val="70195"/>
              </a:schemeClr>
            </a:solidFill>
            <a:rou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16" fill="hold" nodeType="withEffect">
                                  <p:stCondLst>
                                    <p:cond delay="220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Effect transition="in" filter="fade">
                                      <p:cBhvr>
                                        <p:cTn id="12" dur="1000"/>
                                        <p:tgtEl>
                                          <p:spTgt spid="3"/>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3"/>
                                        </p:tgtEl>
                                        <p:attrNameLst>
                                          <p:attrName>ppt_x</p:attrName>
                                          <p:attrName>ppt_y</p:attrName>
                                        </p:attrNameLst>
                                      </p:cBhvr>
                                      <p:rCtr x="-3715" y="5459"/>
                                    </p:animMotion>
                                  </p:childTnLst>
                                </p:cTn>
                              </p:par>
                              <p:par>
                                <p:cTn id="15" presetID="53" presetClass="entr" presetSubtype="16" fill="hold" nodeType="withEffect">
                                  <p:stCondLst>
                                    <p:cond delay="2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
                                        </p:tgtEl>
                                        <p:attrNameLst>
                                          <p:attrName>ppt_x</p:attrName>
                                          <p:attrName>ppt_y</p:attrName>
                                        </p:attrNameLst>
                                      </p:cBhvr>
                                      <p:rCtr x="-8837" y="8860"/>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p:stCondLst>
                              <p:cond delay="40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692000"/>
            <a:ext cx="7400679"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anose="05000000000000000000" pitchFamily="2" charset="2"/>
              <a:buChar char="p"/>
            </a:pPr>
            <a:r>
              <a:rPr lang="zh-CN" altLang="en-US" sz="2800" dirty="0">
                <a:solidFill>
                  <a:schemeClr val="tx1"/>
                </a:solidFill>
                <a:ea typeface="宋体" panose="02010600030101010101" pitchFamily="2" charset="-122"/>
              </a:rPr>
              <a:t> 如果在定义一个</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800" dirty="0">
                <a:solidFill>
                  <a:schemeClr val="tx1"/>
                </a:solidFill>
                <a:ea typeface="宋体" panose="02010600030101010101" pitchFamily="2" charset="-122"/>
              </a:rPr>
              <a:t>时，该派生类</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800" dirty="0">
                <a:solidFill>
                  <a:schemeClr val="tx1"/>
                </a:solidFill>
                <a:ea typeface="宋体" panose="02010600030101010101" pitchFamily="2" charset="-122"/>
              </a:rPr>
              <a:t>了</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个或</a:t>
            </a:r>
            <a:r>
              <a:rPr lang="en-US" altLang="zh-CN" sz="2800" dirty="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a:solidFill>
                  <a:srgbClr val="0070C0"/>
                </a:solidFill>
                <a:effectLst>
                  <a:outerShdw blurRad="38100" dist="38100" dir="2700000" algn="tl">
                    <a:srgbClr val="000000">
                      <a:alpha val="43137"/>
                    </a:srgbClr>
                  </a:outerShdw>
                </a:effectLst>
                <a:ea typeface="宋体" panose="02010600030101010101" pitchFamily="2" charset="-122"/>
              </a:rPr>
              <a:t>个以上基类</a:t>
            </a:r>
            <a:r>
              <a:rPr lang="zh-CN" altLang="en-US" sz="2800" dirty="0">
                <a:solidFill>
                  <a:schemeClr val="tx1"/>
                </a:solidFill>
                <a:ea typeface="宋体" panose="02010600030101010101" pitchFamily="2" charset="-122"/>
              </a:rPr>
              <a:t>的特征，那么这种继承关系就称为</a:t>
            </a:r>
            <a:r>
              <a:rPr lang="zh-CN" altLang="en-US" sz="2800" dirty="0">
                <a:solidFill>
                  <a:srgbClr val="C00000"/>
                </a:solidFill>
                <a:effectLst>
                  <a:outerShdw blurRad="38100" dist="38100" dir="2700000" algn="tl">
                    <a:srgbClr val="000000">
                      <a:alpha val="43137"/>
                    </a:srgbClr>
                  </a:outerShdw>
                </a:effectLst>
                <a:ea typeface="宋体" panose="02010600030101010101" pitchFamily="2" charset="-122"/>
              </a:rPr>
              <a:t>多重继承</a:t>
            </a:r>
            <a:r>
              <a:rPr lang="zh-CN" altLang="en-US" sz="2800" dirty="0">
                <a:solidFill>
                  <a:schemeClr val="tx1"/>
                </a:solidFill>
                <a:ea typeface="宋体" panose="02010600030101010101" pitchFamily="2" charset="-122"/>
              </a:rPr>
              <a:t>。例如： </a:t>
            </a:r>
            <a:endParaRPr lang="zh-CN" altLang="en-US" sz="2800" dirty="0">
              <a:solidFill>
                <a:schemeClr val="tx1"/>
              </a:solidFill>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35267"/>
            <a:ext cx="8832329" cy="901185"/>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anose="02010600030101010101" pitchFamily="2" charset="-122"/>
                <a:ea typeface="宋体" panose="02010600030101010101" pitchFamily="2" charset="-122"/>
                <a:cs typeface="黑体" panose="02010609060101010101" charset="-122"/>
              </a:rPr>
              <a:t>三、多重继承</a:t>
            </a:r>
            <a:endParaRPr sz="3600" dirty="0">
              <a:solidFill>
                <a:srgbClr val="002060"/>
              </a:solidFill>
              <a:latin typeface="宋体" panose="02010600030101010101" pitchFamily="2" charset="-122"/>
              <a:ea typeface="宋体" panose="02010600030101010101" pitchFamily="2" charset="-122"/>
              <a:cs typeface="黑体" panose="02010609060101010101" charset="-122"/>
            </a:endParaRPr>
          </a:p>
        </p:txBody>
      </p:sp>
      <p:pic>
        <p:nvPicPr>
          <p:cNvPr id="7" name="Picture 4" descr="7"/>
          <p:cNvPicPr>
            <a:picLocks noChangeAspect="1" noChangeArrowheads="1"/>
          </p:cNvPicPr>
          <p:nvPr/>
        </p:nvPicPr>
        <p:blipFill>
          <a:blip r:embed="rId1" cstate="print"/>
          <a:srcRect/>
          <a:stretch>
            <a:fillRect/>
          </a:stretch>
        </p:blipFill>
        <p:spPr bwMode="auto">
          <a:xfrm>
            <a:off x="1362075" y="3528000"/>
            <a:ext cx="6822107" cy="1997075"/>
          </a:xfrm>
          <a:prstGeom prst="rect">
            <a:avLst/>
          </a:prstGeom>
          <a:noFill/>
          <a:ln w="9525">
            <a:noFill/>
            <a:miter lim="800000"/>
            <a:headEnd/>
            <a:tailEnd/>
          </a:ln>
        </p:spPr>
      </p:pic>
      <p:sp>
        <p:nvSpPr>
          <p:cNvPr id="6"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多重继承的定义</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anose="05000000000000000000"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7" name="AutoShape 52"/>
          <p:cNvSpPr>
            <a:spLocks noChangeArrowheads="1"/>
          </p:cNvSpPr>
          <p:nvPr/>
        </p:nvSpPr>
        <p:spPr bwMode="gray">
          <a:xfrm>
            <a:off x="1413438" y="1800000"/>
            <a:ext cx="6955862" cy="33274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继承方式</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 &lt;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2&gt;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的数据成员</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&lt;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新增</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的成员函数</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&gt;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6" name="标题 5"/>
          <p:cNvSpPr>
            <a:spLocks noGrp="1"/>
          </p:cNvSpPr>
          <p:nvPr>
            <p:ph type="title"/>
          </p:nvPr>
        </p:nvSpPr>
        <p:spPr/>
        <p:txBody>
          <a:bodyPr/>
          <a:lstStyle/>
          <a:p>
            <a:r>
              <a:rPr lang="zh-CN" altLang="en-US" sz="3600" dirty="0">
                <a:latin typeface="宋体" panose="02010600030101010101" pitchFamily="2" charset="-122"/>
                <a:ea typeface="宋体" panose="02010600030101010101" pitchFamily="2" charset="-122"/>
              </a:rPr>
              <a:t>多重继承派生类的定义方法</a:t>
            </a:r>
            <a:endParaRPr lang="zh-CN" altLang="en-US" sz="3600" dirty="0">
              <a:latin typeface="宋体" panose="02010600030101010101" pitchFamily="2" charset="-122"/>
              <a:ea typeface="宋体" panose="02010600030101010101" pitchFamily="2" charset="-122"/>
            </a:endParaRPr>
          </a:p>
        </p:txBody>
      </p:sp>
      <p:sp>
        <p:nvSpPr>
          <p:cNvPr id="9" name="Rectangle 6"/>
          <p:cNvSpPr>
            <a:spLocks noChangeArrowheads="1"/>
          </p:cNvSpPr>
          <p:nvPr/>
        </p:nvSpPr>
        <p:spPr bwMode="auto">
          <a:xfrm>
            <a:off x="1432146" y="5292000"/>
            <a:ext cx="6429154" cy="1311128"/>
          </a:xfrm>
          <a:prstGeom prst="rect">
            <a:avLst/>
          </a:prstGeom>
          <a:solidFill>
            <a:srgbClr val="E1FFF7"/>
          </a:solidFill>
          <a:ln w="38100">
            <a:solidFill>
              <a:srgbClr val="008000"/>
            </a:solidFill>
            <a:miter lim="800000"/>
          </a:ln>
        </p:spPr>
        <p:txBody>
          <a:bodyPr wrap="square">
            <a:spAutoFit/>
          </a:bodyPr>
          <a:lstStyle/>
          <a:p>
            <a:pPr marL="0" lvl="1">
              <a:lnSpc>
                <a:spcPct val="110000"/>
              </a:lnSpc>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例子：</a:t>
            </a:r>
            <a:endPar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class CStudentOnJob :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CStudent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a:lnSpc>
                <a:spcPct val="110000"/>
              </a:lnSpc>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public </a:t>
            </a:r>
            <a:r>
              <a:rPr lang="en-US" altLang="zh-CN" sz="2400" dirty="0" err="1">
                <a:solidFill>
                  <a:srgbClr val="0070C0"/>
                </a:solidFill>
                <a:effectLst>
                  <a:outerShdw blurRad="38100" dist="38100" dir="2700000" algn="tl">
                    <a:srgbClr val="000000">
                      <a:alpha val="43137"/>
                    </a:srgbClr>
                  </a:outerShdw>
                </a:effectLst>
                <a:ea typeface="宋体" panose="02010600030101010101" pitchFamily="2" charset="-122"/>
              </a:rPr>
              <a:t>CTeacher</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9049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277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r>
              <a:rPr lang="zh-CN" altLang="en-US" dirty="0">
                <a:solidFill>
                  <a:srgbClr val="000000"/>
                </a:solidFill>
                <a:ea typeface="宋体" panose="02010600030101010101" pitchFamily="2" charset="-122"/>
              </a:rPr>
              <a:t>：</a:t>
            </a:r>
            <a:endParaRPr lang="zh-CN" altLang="en-US" dirty="0">
              <a:solidFill>
                <a:srgbClr val="000000"/>
              </a:solidFill>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对继承成员初始化，对新加成员初始化。</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3047100"/>
            <a:ext cx="7443800"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类似单重继承</a:t>
            </a:r>
            <a:r>
              <a:rPr lang="en-US" altLang="zh-CN"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不带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时，不必显式指明调用基类构造函数；</a:t>
            </a:r>
            <a:endParaRPr lang="zh-CN" altLang="en-US" dirty="0">
              <a:solidFill>
                <a:srgbClr val="000000"/>
              </a:solidFill>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当</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基类构造函数</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带</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参数</a:t>
            </a:r>
            <a:r>
              <a:rPr lang="zh-CN" altLang="en-US" dirty="0">
                <a:solidFill>
                  <a:srgbClr val="000000"/>
                </a:solidFill>
                <a:ea typeface="宋体" panose="02010600030101010101" pitchFamily="2" charset="-122"/>
              </a:rPr>
              <a:t>时，必须显式指明调用基类构造函数；并由派生类构造函数的形式参数中为被调用的基类构造函数提供实参。</a:t>
            </a:r>
            <a:endParaRPr lang="zh-CN" altLang="en-US" dirty="0">
              <a:solidFill>
                <a:srgbClr val="000000"/>
              </a:solidFill>
              <a:ea typeface="宋体" panose="02010600030101010101" pitchFamily="2" charset="-122"/>
            </a:endParaRPr>
          </a:p>
        </p:txBody>
      </p:sp>
      <p:sp>
        <p:nvSpPr>
          <p:cNvPr id="7"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2. </a:t>
            </a:r>
            <a:r>
              <a:rPr lang="zh-CN" altLang="en-US" dirty="0">
                <a:ea typeface="宋体" panose="02010600030101010101" pitchFamily="2" charset="-122"/>
              </a:rPr>
              <a:t>多重继承派生类的构造函数</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7"/>
          <p:cNvSpPr>
            <a:spLocks noChangeArrowheads="1"/>
          </p:cNvSpPr>
          <p:nvPr/>
        </p:nvSpPr>
        <p:spPr bwMode="auto">
          <a:xfrm>
            <a:off x="1116000" y="1179500"/>
            <a:ext cx="7400679"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anose="05000000000000000000" pitchFamily="2" charset="2"/>
              <a:buChar char="p"/>
            </a:pPr>
            <a:r>
              <a:rPr lang="zh-CN" altLang="en-US" sz="2800" dirty="0">
                <a:solidFill>
                  <a:schemeClr val="tx1"/>
                </a:solidFill>
                <a:ea typeface="宋体" panose="02010600030101010101" pitchFamily="2" charset="-122"/>
              </a:rPr>
              <a:t> 格式为：</a:t>
            </a:r>
            <a:endParaRPr lang="zh-CN" altLang="en-US" sz="2800" dirty="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9" name="object 2"/>
          <p:cNvSpPr txBox="1">
            <a:spLocks noGrp="1"/>
          </p:cNvSpPr>
          <p:nvPr>
            <p:ph type="title"/>
          </p:nvPr>
        </p:nvSpPr>
        <p:spPr>
          <a:xfrm>
            <a:off x="684000" y="4327"/>
            <a:ext cx="8832329" cy="821997"/>
          </a:xfrm>
          <a:prstGeom prst="rect">
            <a:avLst/>
          </a:prstGeom>
        </p:spPr>
        <p:txBody>
          <a:bodyPr vert="horz" wrap="square" lIns="0" tIns="270169" rIns="0" bIns="0" rtlCol="0">
            <a:spAutoFit/>
          </a:bodyPr>
          <a:lstStyle/>
          <a:p>
            <a:pPr marL="510540">
              <a:lnSpc>
                <a:spcPts val="4890"/>
              </a:lnSpc>
            </a:pPr>
            <a:r>
              <a:rPr lang="zh-CN" altLang="en-US" sz="3600" dirty="0">
                <a:solidFill>
                  <a:srgbClr val="002060"/>
                </a:solidFill>
                <a:latin typeface="宋体" panose="02010600030101010101" pitchFamily="2" charset="-122"/>
                <a:ea typeface="宋体" panose="02010600030101010101" pitchFamily="2" charset="-122"/>
                <a:cs typeface="黑体" panose="02010609060101010101" charset="-122"/>
              </a:rPr>
              <a:t>多重继承派生类定义</a:t>
            </a:r>
            <a:endParaRPr sz="3600" dirty="0">
              <a:solidFill>
                <a:srgbClr val="002060"/>
              </a:solidFill>
              <a:latin typeface="宋体" panose="02010600030101010101" pitchFamily="2" charset="-122"/>
              <a:ea typeface="宋体" panose="02010600030101010101" pitchFamily="2" charset="-122"/>
              <a:cs typeface="黑体" panose="02010609060101010101" charset="-122"/>
            </a:endParaRPr>
          </a:p>
        </p:txBody>
      </p:sp>
      <p:sp>
        <p:nvSpPr>
          <p:cNvPr id="7" name="AutoShape 52"/>
          <p:cNvSpPr>
            <a:spLocks noChangeArrowheads="1"/>
          </p:cNvSpPr>
          <p:nvPr/>
        </p:nvSpPr>
        <p:spPr bwMode="gray">
          <a:xfrm>
            <a:off x="1413438" y="1828800"/>
            <a:ext cx="7311462" cy="2933700"/>
          </a:xfrm>
          <a:prstGeom prst="roundRect">
            <a:avLst>
              <a:gd name="adj" fmla="val 16667"/>
            </a:avLst>
          </a:prstGeom>
          <a:solidFill>
            <a:schemeClr val="accent2">
              <a:lumMod val="60000"/>
              <a:lumOff val="40000"/>
              <a:alpha val="3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派生类名</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基类</a:t>
            </a:r>
            <a:r>
              <a:rPr lang="en-US" altLang="zh-CN" sz="2400"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形参</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C00000"/>
                </a:solidFill>
                <a:effectLst>
                  <a:outerShdw blurRad="38100" dist="38100" dir="2700000" algn="tl">
                    <a:srgbClr val="000000">
                      <a:alpha val="43137"/>
                    </a:srgbClr>
                  </a:outerShdw>
                </a:effectLst>
                <a:ea typeface="宋体" panose="02010600030101010101" pitchFamily="2" charset="-122"/>
              </a:rPr>
              <a:t>派生类形参</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1(</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2(</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基类名</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n(</a:t>
            </a:r>
            <a:r>
              <a:rPr lang="zh-CN" altLang="en-US" sz="2400" dirty="0">
                <a:solidFill>
                  <a:srgbClr val="007E39"/>
                </a:solidFill>
                <a:effectLst>
                  <a:outerShdw blurRad="38100" dist="38100" dir="2700000" algn="tl">
                    <a:srgbClr val="000000">
                      <a:alpha val="43137"/>
                    </a:srgbClr>
                  </a:outerShdw>
                </a:effectLst>
                <a:ea typeface="宋体" panose="02010600030101010101" pitchFamily="2" charset="-122"/>
              </a:rPr>
              <a:t>参数</a:t>
            </a:r>
            <a:r>
              <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E39"/>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派生类成员初始化赋值语句；</a:t>
            </a:r>
            <a:endPar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endParaRPr>
          </a:p>
          <a:p>
            <a:pPr marL="0" lvl="1" indent="0">
              <a:lnSpc>
                <a:spcPct val="110000"/>
              </a:lnSpc>
              <a:spcBef>
                <a:spcPct val="0"/>
              </a:spcBef>
              <a:buClrTx/>
              <a:buSzTx/>
              <a:buNone/>
            </a:pP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400" dirty="0">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sz="2400" dirty="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2"/>
          <p:cNvSpPr>
            <a:spLocks noGrp="1" noChangeArrowheads="1"/>
          </p:cNvSpPr>
          <p:nvPr>
            <p:ph type="title"/>
          </p:nvPr>
        </p:nvSpPr>
        <p:spPr>
          <a:xfrm>
            <a:off x="1055688" y="65088"/>
            <a:ext cx="8570912" cy="1011237"/>
          </a:xfrm>
        </p:spPr>
        <p:txBody>
          <a:bodyPr/>
          <a:lstStyle/>
          <a:p>
            <a:pPr eaLnBrk="1" hangingPunct="1"/>
            <a:r>
              <a:rPr lang="zh-CN" altLang="en-US" sz="3600" dirty="0">
                <a:ea typeface="宋体" panose="02010600030101010101" pitchFamily="2" charset="-122"/>
              </a:rPr>
              <a:t>多重继承派生类的构造函数的执行</a:t>
            </a:r>
            <a:endParaRPr lang="en-US" altLang="zh-CN" sz="3600" dirty="0">
              <a:ea typeface="宋体" panose="02010600030101010101" pitchFamily="2" charset="-122"/>
            </a:endParaRPr>
          </a:p>
        </p:txBody>
      </p:sp>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194300"/>
            <a:ext cx="7596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先执行</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基类的构造函数</a:t>
            </a:r>
            <a:r>
              <a:rPr lang="zh-CN" altLang="en-US" dirty="0">
                <a:solidFill>
                  <a:srgbClr val="000000"/>
                </a:solidFill>
                <a:ea typeface="宋体" panose="02010600030101010101" pitchFamily="2" charset="-122"/>
              </a:rPr>
              <a:t>，再调用</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派生类构造函数</a:t>
            </a:r>
            <a:r>
              <a:rPr lang="zh-CN" altLang="en-US" dirty="0">
                <a:solidFill>
                  <a:srgbClr val="000000"/>
                </a:solidFill>
                <a:ea typeface="宋体" panose="02010600030101010101" pitchFamily="2" charset="-122"/>
              </a:rPr>
              <a:t>中新加入部分；</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475600"/>
            <a:ext cx="7443800"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当有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dirty="0">
                <a:solidFill>
                  <a:srgbClr val="000000"/>
                </a:solidFill>
                <a:ea typeface="宋体" panose="02010600030101010101" pitchFamily="2" charset="-122"/>
              </a:rPr>
              <a:t>基类构造函数要执行时，按照派生类</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定义时基类出现的次序</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从左到右</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执行；</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而不是派生类构造函数定义时基类构造函数出现的次序</a:t>
            </a:r>
            <a:r>
              <a:rPr lang="en-US" altLang="zh-CN" dirty="0">
                <a:solidFill>
                  <a:srgbClr val="000000"/>
                </a:solidFill>
                <a:ea typeface="宋体" panose="02010600030101010101" pitchFamily="2" charset="-122"/>
              </a:rPr>
              <a:t>)</a:t>
            </a:r>
            <a:endParaRPr lang="en-US" altLang="zh-CN" dirty="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16000" y="1702300"/>
            <a:ext cx="78756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功能</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撤消派生类对象所占用的空间</a:t>
            </a:r>
            <a:endParaRPr lang="zh-CN" altLang="en-US" dirty="0">
              <a:solidFill>
                <a:srgbClr val="000000"/>
              </a:solidFill>
              <a:ea typeface="宋体" panose="02010600030101010101" pitchFamily="2" charset="-122"/>
            </a:endParaRPr>
          </a:p>
        </p:txBody>
      </p:sp>
      <p:sp>
        <p:nvSpPr>
          <p:cNvPr id="10" name="Rectangle 77"/>
          <p:cNvSpPr>
            <a:spLocks noChangeArrowheads="1"/>
          </p:cNvSpPr>
          <p:nvPr/>
        </p:nvSpPr>
        <p:spPr bwMode="auto">
          <a:xfrm>
            <a:off x="1116000" y="2945500"/>
            <a:ext cx="74438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定义形式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由于析构函数都不带参数，故不必显式指明如何调用基类的析构函数。</a:t>
            </a:r>
            <a:endParaRPr lang="zh-CN" altLang="en-US" dirty="0">
              <a:solidFill>
                <a:srgbClr val="000000"/>
              </a:solidFill>
              <a:ea typeface="宋体" panose="02010600030101010101" pitchFamily="2" charset="-122"/>
            </a:endParaRPr>
          </a:p>
        </p:txBody>
      </p:sp>
      <p:sp>
        <p:nvSpPr>
          <p:cNvPr id="7" name="Rectangle 77"/>
          <p:cNvSpPr>
            <a:spLocks noChangeArrowheads="1"/>
          </p:cNvSpPr>
          <p:nvPr/>
        </p:nvSpPr>
        <p:spPr bwMode="auto">
          <a:xfrm>
            <a:off x="1116000" y="4571100"/>
            <a:ext cx="74438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执行次序</a:t>
            </a:r>
            <a:endParaRPr lang="en-US" altLang="zh-CN" dirty="0">
              <a:solidFill>
                <a:srgbClr val="C00000"/>
              </a:solidFill>
              <a:effectLst>
                <a:outerShdw blurRad="38100" dist="38100" dir="2700000" algn="tl">
                  <a:srgbClr val="000000">
                    <a:alpha val="43137"/>
                  </a:srgbClr>
                </a:outerShdw>
              </a:effectLst>
              <a:ea typeface="宋体" panose="02010600030101010101" pitchFamily="2" charset="-122"/>
            </a:endParaRPr>
          </a:p>
          <a:p>
            <a:pPr marL="400050" lvl="2" indent="0">
              <a:lnSpc>
                <a:spcPct val="110000"/>
              </a:lnSpc>
              <a:spcBef>
                <a:spcPct val="0"/>
              </a:spcBef>
              <a:buClrTx/>
              <a:buFont typeface="Wingdings" panose="05000000000000000000" pitchFamily="2" charset="2"/>
              <a:buChar char="Ø"/>
            </a:pPr>
            <a:r>
              <a:rPr lang="zh-CN" altLang="en-US" dirty="0">
                <a:solidFill>
                  <a:srgbClr val="000000"/>
                </a:solidFill>
                <a:ea typeface="宋体" panose="02010600030101010101" pitchFamily="2" charset="-122"/>
              </a:rPr>
              <a:t> 与构造函数相反</a:t>
            </a:r>
            <a:endParaRPr lang="zh-CN" altLang="en-US" dirty="0">
              <a:solidFill>
                <a:srgbClr val="000000"/>
              </a:solidFill>
              <a:ea typeface="宋体" panose="02010600030101010101" pitchFamily="2" charset="-122"/>
            </a:endParaRPr>
          </a:p>
        </p:txBody>
      </p:sp>
      <p:sp>
        <p:nvSpPr>
          <p:cNvPr id="9" name="Rectangle 9"/>
          <p:cNvSpPr txBox="1">
            <a:spLocks noChangeArrowheads="1"/>
          </p:cNvSpPr>
          <p:nvPr/>
        </p:nvSpPr>
        <p:spPr bwMode="auto">
          <a:xfrm>
            <a:off x="1080000" y="1080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3. </a:t>
            </a:r>
            <a:r>
              <a:rPr lang="zh-CN" altLang="en-US" dirty="0">
                <a:ea typeface="宋体" panose="02010600030101010101" pitchFamily="2" charset="-122"/>
              </a:rPr>
              <a:t>多重继承派生类的析构函数</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6"/>
          <p:cNvSpPr txBox="1">
            <a:spLocks noChangeArrowheads="1"/>
          </p:cNvSpPr>
          <p:nvPr/>
        </p:nvSpPr>
        <p:spPr bwMode="auto">
          <a:xfrm>
            <a:off x="6978566" y="6066781"/>
            <a:ext cx="184731" cy="461665"/>
          </a:xfrm>
          <a:prstGeom prst="rect">
            <a:avLst/>
          </a:prstGeom>
          <a:noFill/>
          <a:ln w="9525">
            <a:noFill/>
            <a:miter lim="800000"/>
          </a:ln>
        </p:spPr>
        <p:txBody>
          <a:bodyPr wrap="none" anchor="ctr">
            <a:spAutoFit/>
          </a:bodyPr>
          <a:lstStyle/>
          <a:p>
            <a:pPr algn="ctr"/>
            <a:endParaRPr lang="en-US" altLang="zh-CN" sz="2400" dirty="0"/>
          </a:p>
        </p:txBody>
      </p:sp>
      <p:sp>
        <p:nvSpPr>
          <p:cNvPr id="11" name="Rectangle 77"/>
          <p:cNvSpPr>
            <a:spLocks noChangeArrowheads="1"/>
          </p:cNvSpPr>
          <p:nvPr/>
        </p:nvSpPr>
        <p:spPr bwMode="auto">
          <a:xfrm>
            <a:off x="1184225" y="1721792"/>
            <a:ext cx="7596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anose="05000000000000000000" pitchFamily="2" charset="2"/>
              <a:buChar char="p"/>
            </a:pPr>
            <a:r>
              <a:rPr lang="zh-CN" altLang="en-US" dirty="0">
                <a:solidFill>
                  <a:srgbClr val="000000"/>
                </a:solidFill>
                <a:ea typeface="宋体" panose="02010600030101010101" pitchFamily="2" charset="-122"/>
              </a:rPr>
              <a:t> 多重继承中，若派生类的</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基类</a:t>
            </a:r>
            <a:r>
              <a:rPr lang="zh-CN" altLang="en-US" dirty="0">
                <a:solidFill>
                  <a:srgbClr val="000000"/>
                </a:solidFill>
                <a:ea typeface="宋体" panose="02010600030101010101" pitchFamily="2" charset="-122"/>
              </a:rPr>
              <a:t>中有</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个或</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个以上基类</a:t>
            </a:r>
            <a:r>
              <a:rPr lang="zh-CN" altLang="en-US" dirty="0">
                <a:solidFill>
                  <a:srgbClr val="000000"/>
                </a:solidFill>
                <a:ea typeface="宋体" panose="02010600030101010101" pitchFamily="2" charset="-122"/>
              </a:rPr>
              <a:t>含有</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相同</a:t>
            </a:r>
            <a:r>
              <a:rPr lang="zh-CN" altLang="en-US" dirty="0">
                <a:solidFill>
                  <a:srgbClr val="0070C0"/>
                </a:solidFill>
                <a:effectLst>
                  <a:outerShdw blurRad="38100" dist="38100" dir="2700000" algn="tl">
                    <a:srgbClr val="000000">
                      <a:alpha val="43137"/>
                    </a:srgbClr>
                  </a:outerShdw>
                </a:effectLst>
                <a:ea typeface="宋体" panose="02010600030101010101" pitchFamily="2" charset="-122"/>
              </a:rPr>
              <a:t>名字的成员</a:t>
            </a:r>
            <a:r>
              <a:rPr lang="zh-CN" altLang="en-US" dirty="0">
                <a:solidFill>
                  <a:srgbClr val="000000"/>
                </a:solidFill>
                <a:ea typeface="宋体" panose="02010600030101010101" pitchFamily="2" charset="-122"/>
              </a:rPr>
              <a:t>，在派生类中该名字就产生了</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二义性</a:t>
            </a:r>
            <a:r>
              <a:rPr lang="zh-CN" altLang="en-US" dirty="0">
                <a:solidFill>
                  <a:srgbClr val="000000"/>
                </a:solidFill>
                <a:ea typeface="宋体" panose="02010600030101010101" pitchFamily="2" charset="-122"/>
              </a:rPr>
              <a:t>，使编译程序无法判断派生类对象在调用该名字时应调用哪个基类中的版本。</a:t>
            </a:r>
            <a:endParaRPr lang="zh-CN" altLang="en-US" dirty="0">
              <a:solidFill>
                <a:srgbClr val="000000"/>
              </a:solidFill>
              <a:ea typeface="宋体" panose="02010600030101010101" pitchFamily="2" charset="-122"/>
            </a:endParaRPr>
          </a:p>
        </p:txBody>
      </p:sp>
      <p:sp>
        <p:nvSpPr>
          <p:cNvPr id="5" name="object 2"/>
          <p:cNvSpPr txBox="1"/>
          <p:nvPr/>
        </p:nvSpPr>
        <p:spPr bwMode="auto">
          <a:xfrm>
            <a:off x="648000" y="0"/>
            <a:ext cx="8832329" cy="82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0169" rIns="0" bIns="0" numCol="1" rtlCol="0" anchor="ctr" anchorCtr="0" compatLnSpc="1">
            <a:spAutoFit/>
          </a:bodyPr>
          <a:lstStyle/>
          <a:p>
            <a:pPr marL="510540" marR="0" lvl="0" indent="0" algn="l" defTabSz="914400" rtl="0" eaLnBrk="0" fontAlgn="base" latinLnBrk="0" hangingPunct="0">
              <a:lnSpc>
                <a:spcPts val="489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黑体" panose="02010609060101010101" charset="-122"/>
              </a:rPr>
              <a:t>四、虚拟继承</a:t>
            </a:r>
            <a:endParaRPr kumimoji="0" lang="zh-CN" altLang="en-US" sz="36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黑体" panose="02010609060101010101" charset="-122"/>
            </a:endParaRPr>
          </a:p>
        </p:txBody>
      </p:sp>
      <p:sp>
        <p:nvSpPr>
          <p:cNvPr id="7" name="Rectangle 9"/>
          <p:cNvSpPr txBox="1">
            <a:spLocks noChangeArrowheads="1"/>
          </p:cNvSpPr>
          <p:nvPr/>
        </p:nvSpPr>
        <p:spPr bwMode="auto">
          <a:xfrm>
            <a:off x="1116000" y="1044000"/>
            <a:ext cx="6034283" cy="5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a:ea typeface="宋体" panose="02010600030101010101" pitchFamily="2" charset="-122"/>
              </a:rPr>
              <a:t>1. </a:t>
            </a:r>
            <a:r>
              <a:rPr lang="zh-CN" altLang="en-US" dirty="0">
                <a:ea typeface="宋体" panose="02010600030101010101" pitchFamily="2" charset="-122"/>
              </a:rPr>
              <a:t>多重继承的二义性问题</a:t>
            </a:r>
            <a:endParaRPr lang="zh-CN" altLang="en-US" dirty="0">
              <a:ea typeface="宋体" panose="02010600030101010101" pitchFamily="2" charset="-122"/>
            </a:endParaRPr>
          </a:p>
          <a:p>
            <a:pPr marL="0" indent="0" eaLnBrk="1" hangingPunct="1">
              <a:buClr>
                <a:schemeClr val="accent2"/>
              </a:buClr>
              <a:buNone/>
            </a:pPr>
            <a:endParaRPr lang="en-US" altLang="zh-CN" sz="30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E1FFF7"/>
        </a:solidFill>
        <a:ln w="38100">
          <a:solidFill>
            <a:srgbClr val="008000"/>
          </a:solidFill>
          <a:miter lim="800000"/>
        </a:ln>
      </a:spPr>
      <a:bodyPr wrap="square">
        <a:spAutoFit/>
      </a:bodyPr>
      <a:lstStyle>
        <a:defPPr eaLnBrk="1" hangingPunct="1">
          <a:buNone/>
          <a:defRPr sz="2000" dirty="0" smtClean="0">
            <a:solidFill>
              <a:srgbClr val="C00000"/>
            </a:solidFill>
            <a:effectLst>
              <a:outerShdw blurRad="38100" dist="38100" dir="2700000" algn="tl">
                <a:srgbClr val="000000">
                  <a:alpha val="43137"/>
                </a:srgbClr>
              </a:outerShdw>
            </a:effectLst>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0</TotalTime>
  <Words>4351</Words>
  <Application>WPS 演示</Application>
  <PresentationFormat>全屏显示(4:3)</PresentationFormat>
  <Paragraphs>393</Paragraphs>
  <Slides>29</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黑体</vt:lpstr>
      <vt:lpstr>Times New Roman</vt:lpstr>
      <vt:lpstr>微软雅黑</vt:lpstr>
      <vt:lpstr>Arial Unicode MS</vt:lpstr>
      <vt:lpstr>等线</vt:lpstr>
      <vt:lpstr>华文楷体</vt:lpstr>
      <vt:lpstr>Candara</vt:lpstr>
      <vt:lpstr>2008最新商务办公系列精品PPT模板</vt:lpstr>
      <vt:lpstr>继承和多态</vt:lpstr>
      <vt:lpstr>PowerPoint 演示文稿</vt:lpstr>
      <vt:lpstr>三、多重继承</vt:lpstr>
      <vt:lpstr>多重继承派生类的定义方法</vt:lpstr>
      <vt:lpstr>PowerPoint 演示文稿</vt:lpstr>
      <vt:lpstr>多重继承派生类定义</vt:lpstr>
      <vt:lpstr>多重继承派生类的构造函数的执行</vt:lpstr>
      <vt:lpstr>PowerPoint 演示文稿</vt:lpstr>
      <vt:lpstr>PowerPoint 演示文稿</vt:lpstr>
      <vt:lpstr>举例：</vt:lpstr>
      <vt:lpstr>PowerPoint 演示文稿</vt:lpstr>
      <vt:lpstr>PowerPoint 演示文稿</vt:lpstr>
      <vt:lpstr>PowerPoint 演示文稿</vt:lpstr>
      <vt:lpstr>PowerPoint 演示文稿</vt:lpstr>
      <vt:lpstr>PowerPoint 演示文稿</vt:lpstr>
      <vt:lpstr>PowerPoint 演示文稿</vt:lpstr>
      <vt:lpstr>重复继承的二义性</vt:lpstr>
      <vt:lpstr>举例：</vt:lpstr>
      <vt:lpstr>解决方法1：</vt:lpstr>
      <vt:lpstr>解决方法2：</vt:lpstr>
      <vt:lpstr>PowerPoint 演示文稿</vt:lpstr>
      <vt:lpstr>PowerPoint 演示文稿</vt:lpstr>
      <vt:lpstr>PowerPoint 演示文稿</vt:lpstr>
      <vt:lpstr>带有虚基类的派生类的构造函数</vt:lpstr>
      <vt:lpstr>PowerPoint 演示文稿</vt:lpstr>
      <vt:lpstr>练习：</vt:lpstr>
      <vt:lpstr>练习：</vt:lpstr>
      <vt:lpstr>编程题练习：多继承</vt:lpstr>
      <vt:lpstr>PowerPoint 演示文稿</vt:lpstr>
    </vt:vector>
  </TitlesOfParts>
  <Company>rst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苦涩薄荷味</cp:lastModifiedBy>
  <cp:revision>2788</cp:revision>
  <dcterms:created xsi:type="dcterms:W3CDTF">2008-07-07T07:12:00Z</dcterms:created>
  <dcterms:modified xsi:type="dcterms:W3CDTF">2021-05-08T10:41:23Z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98BF8027AD094197AE145EB44B6AC54B</vt:lpwstr>
  </property>
  <property fmtid="{D5CDD505-2E9C-101B-9397-08002B2CF9AE}" pid="3" name="KSOProductBuildVer">
    <vt:lpwstr>2052-11.1.0.10463</vt:lpwstr>
  </property>
</Properties>
</file>