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handoutMasterIdLst>
    <p:handoutMasterId r:id="rId28"/>
  </p:handoutMasterIdLst>
  <p:sldIdLst>
    <p:sldId id="434" r:id="rId2"/>
    <p:sldId id="1439" r:id="rId3"/>
    <p:sldId id="1378" r:id="rId4"/>
    <p:sldId id="1415" r:id="rId5"/>
    <p:sldId id="1379" r:id="rId6"/>
    <p:sldId id="1381" r:id="rId7"/>
    <p:sldId id="1416" r:id="rId8"/>
    <p:sldId id="1417" r:id="rId9"/>
    <p:sldId id="1383" r:id="rId10"/>
    <p:sldId id="1384" r:id="rId11"/>
    <p:sldId id="1385" r:id="rId12"/>
    <p:sldId id="1386" r:id="rId13"/>
    <p:sldId id="1418" r:id="rId14"/>
    <p:sldId id="1389" r:id="rId15"/>
    <p:sldId id="1390" r:id="rId16"/>
    <p:sldId id="1391" r:id="rId17"/>
    <p:sldId id="1392" r:id="rId18"/>
    <p:sldId id="1393" r:id="rId19"/>
    <p:sldId id="1394" r:id="rId20"/>
    <p:sldId id="1419" r:id="rId21"/>
    <p:sldId id="1395" r:id="rId22"/>
    <p:sldId id="1434" r:id="rId23"/>
    <p:sldId id="1449" r:id="rId24"/>
    <p:sldId id="1450" r:id="rId25"/>
    <p:sldId id="945" r:id="rId26"/>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C0C0C0"/>
    <a:srgbClr val="969696"/>
    <a:srgbClr val="F8F8F8"/>
    <a:srgbClr val="FFFFFF"/>
    <a:srgbClr val="2FBFFF"/>
    <a:srgbClr val="1C1C1C"/>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6" autoAdjust="0"/>
    <p:restoredTop sz="53756" autoAdjust="0"/>
  </p:normalViewPr>
  <p:slideViewPr>
    <p:cSldViewPr snapToGrid="0">
      <p:cViewPr varScale="1">
        <p:scale>
          <a:sx n="53" d="100"/>
          <a:sy n="53" d="100"/>
        </p:scale>
        <p:origin x="2624" y="48"/>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68" d="100"/>
          <a:sy n="68" d="100"/>
        </p:scale>
        <p:origin x="172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a:solidFill>
                <a:schemeClr val="tx1"/>
              </a:solidFill>
              <a:latin typeface="Arial" panose="020B0604020202020204" pitchFamily="34" charset="0"/>
              <a:ea typeface="+mn-ea"/>
              <a:cs typeface="+mn-cs"/>
            </a:endParaRPr>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14</a:t>
            </a:fld>
            <a:endParaRPr lang="en-US" altLang="zh-CN"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23</a:t>
            </a:fld>
            <a:endParaRPr lang="en-US" altLang="zh-CN"/>
          </a:p>
        </p:txBody>
      </p:sp>
    </p:spTree>
    <p:extLst>
      <p:ext uri="{BB962C8B-B14F-4D97-AF65-F5344CB8AC3E}">
        <p14:creationId xmlns:p14="http://schemas.microsoft.com/office/powerpoint/2010/main" val="292246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24</a:t>
            </a:fld>
            <a:endParaRPr lang="en-US" altLang="zh-CN"/>
          </a:p>
        </p:txBody>
      </p:sp>
    </p:spTree>
    <p:extLst>
      <p:ext uri="{BB962C8B-B14F-4D97-AF65-F5344CB8AC3E}">
        <p14:creationId xmlns:p14="http://schemas.microsoft.com/office/powerpoint/2010/main" val="318068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继承和多态</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354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中以关键字</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说明，并在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派生类中重新定义</a:t>
            </a:r>
            <a:r>
              <a:rPr lang="zh-CN" altLang="en-US" dirty="0">
                <a:solidFill>
                  <a:srgbClr val="000000"/>
                </a:solidFill>
                <a:ea typeface="宋体" panose="02010600030101010101" pitchFamily="2" charset="-122"/>
              </a:rPr>
              <a:t>的一个</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非静态成员函数</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基类的虚函数</a:t>
            </a:r>
            <a:r>
              <a:rPr lang="zh-CN" altLang="en-US" dirty="0">
                <a:solidFill>
                  <a:srgbClr val="000000"/>
                </a:solidFill>
                <a:ea typeface="宋体" panose="02010600030101010101" pitchFamily="2" charset="-122"/>
              </a:rPr>
              <a:t>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派生类中仍然是虚函数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在</a:t>
            </a:r>
            <a:r>
              <a:rPr lang="zh-CN" altLang="en-US" dirty="0">
                <a:solidFill>
                  <a:srgbClr val="007E39"/>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中重定义继承成员虚函数时，即使没有保留字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该函数仍然是虚函数</a:t>
            </a:r>
            <a:r>
              <a:rPr lang="zh-CN" altLang="en-US" dirty="0">
                <a:solidFill>
                  <a:srgbClr val="000000"/>
                </a:solidFill>
                <a:ea typeface="宋体" panose="02010600030101010101" pitchFamily="2" charset="-122"/>
              </a:rPr>
              <a:t>（但为了更好地表达这些函数的实质，最好加上这一保留字</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虚函数定义</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6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中说明虚函数的方法如下：</a:t>
            </a:r>
          </a:p>
        </p:txBody>
      </p:sp>
      <p:sp>
        <p:nvSpPr>
          <p:cNvPr id="10" name="Rectangle 77"/>
          <p:cNvSpPr>
            <a:spLocks noChangeArrowheads="1"/>
          </p:cNvSpPr>
          <p:nvPr/>
        </p:nvSpPr>
        <p:spPr bwMode="auto">
          <a:xfrm>
            <a:off x="1116000" y="30344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基类中的虚函数，在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中依然是虚函数，在实现时无须用</a:t>
            </a:r>
            <a:r>
              <a:rPr lang="en-US" altLang="zh-CN" dirty="0">
                <a:solidFill>
                  <a:srgbClr val="000000"/>
                </a:solidFill>
                <a:ea typeface="宋体" panose="02010600030101010101" pitchFamily="2" charset="-122"/>
              </a:rPr>
              <a:t>virtual</a:t>
            </a:r>
            <a:r>
              <a:rPr lang="zh-CN" altLang="en-US" dirty="0">
                <a:solidFill>
                  <a:srgbClr val="000000"/>
                </a:solidFill>
                <a:ea typeface="宋体" panose="02010600030101010101" pitchFamily="2" charset="-122"/>
              </a:rPr>
              <a:t>关键字说明。</a:t>
            </a:r>
          </a:p>
        </p:txBody>
      </p:sp>
      <p:sp>
        <p:nvSpPr>
          <p:cNvPr id="9" name="AutoShape 52"/>
          <p:cNvSpPr>
            <a:spLocks noChangeArrowheads="1"/>
          </p:cNvSpPr>
          <p:nvPr/>
        </p:nvSpPr>
        <p:spPr bwMode="gray">
          <a:xfrm>
            <a:off x="1146738" y="1866900"/>
            <a:ext cx="74892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如何实现动态联编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708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只有采用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指向基类对象的指针或引用</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时，才会按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的方式来调用。</a:t>
            </a:r>
          </a:p>
        </p:txBody>
      </p:sp>
      <p:sp>
        <p:nvSpPr>
          <p:cNvPr id="10" name="Rectangle 77"/>
          <p:cNvSpPr>
            <a:spLocks noChangeArrowheads="1"/>
          </p:cNvSpPr>
          <p:nvPr/>
        </p:nvSpPr>
        <p:spPr bwMode="auto">
          <a:xfrm>
            <a:off x="1116000" y="2304000"/>
            <a:ext cx="79772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普通对象</a:t>
            </a:r>
            <a:r>
              <a:rPr lang="zh-CN" altLang="en-US" dirty="0">
                <a:solidFill>
                  <a:srgbClr val="000000"/>
                </a:solidFill>
                <a:ea typeface="宋体" panose="02010600030101010101" pitchFamily="2" charset="-122"/>
              </a:rPr>
              <a:t>来调用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实现动态联编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02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基类中的虚函数</a:t>
            </a:r>
            <a:r>
              <a:rPr lang="zh-CN" altLang="en-US" dirty="0">
                <a:solidFill>
                  <a:srgbClr val="000000"/>
                </a:solidFill>
                <a:ea typeface="宋体" panose="02010600030101010101" pitchFamily="2" charset="-122"/>
              </a:rPr>
              <a:t>必须具有</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或</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dirty="0">
                <a:solidFill>
                  <a:srgbClr val="000000"/>
                </a:solidFill>
                <a:ea typeface="宋体" panose="02010600030101010101" pitchFamily="2" charset="-122"/>
              </a:rPr>
              <a:t>，且</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必须以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公有继承方式</a:t>
            </a:r>
            <a:r>
              <a:rPr lang="zh-CN" altLang="en-US" dirty="0">
                <a:solidFill>
                  <a:srgbClr val="000000"/>
                </a:solidFill>
                <a:ea typeface="宋体" panose="02010600030101010101" pitchFamily="2" charset="-122"/>
              </a:rPr>
              <a:t>从基类派生。</a:t>
            </a:r>
          </a:p>
        </p:txBody>
      </p:sp>
      <p:sp>
        <p:nvSpPr>
          <p:cNvPr id="8" name="Text Box 36"/>
          <p:cNvSpPr txBox="1">
            <a:spLocks noChangeArrowheads="1"/>
          </p:cNvSpPr>
          <p:nvPr/>
        </p:nvSpPr>
        <p:spPr bwMode="auto">
          <a:xfrm>
            <a:off x="1237396" y="4952980"/>
            <a:ext cx="7271604" cy="1255728"/>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动态联编</a:t>
            </a:r>
            <a:r>
              <a:rPr lang="zh-CN" altLang="en-US" sz="2800" dirty="0">
                <a:solidFill>
                  <a:srgbClr val="000000"/>
                </a:solidFill>
                <a:latin typeface="Times New Roman" pitchFamily="18" charset="0"/>
              </a:rPr>
              <a:t>更多是使用在</a:t>
            </a:r>
            <a:r>
              <a:rPr lang="zh-CN" altLang="en-US" sz="2800" dirty="0">
                <a:solidFill>
                  <a:srgbClr val="C00000"/>
                </a:solidFill>
                <a:effectLst>
                  <a:outerShdw blurRad="38100" dist="38100" dir="2700000" algn="tl">
                    <a:srgbClr val="000000">
                      <a:alpha val="43137"/>
                    </a:srgbClr>
                  </a:outerShdw>
                </a:effectLst>
                <a:latin typeface="Times New Roman" pitchFamily="18" charset="0"/>
              </a:rPr>
              <a:t>函数参数的传入</a:t>
            </a:r>
            <a:r>
              <a:rPr lang="zh-CN" altLang="en-US" sz="2800" dirty="0">
                <a:solidFill>
                  <a:srgbClr val="000000"/>
                </a:solidFill>
                <a:latin typeface="Times New Roman" pitchFamily="18" charset="0"/>
              </a:rPr>
              <a:t>：</a:t>
            </a:r>
            <a:r>
              <a:rPr lang="zh-CN" altLang="en-US" sz="2800" dirty="0">
                <a:effectLst>
                  <a:outerShdw blurRad="38100" dist="38100" dir="2700000" algn="tl">
                    <a:srgbClr val="000000">
                      <a:alpha val="43137"/>
                    </a:srgbClr>
                  </a:outerShdw>
                </a:effectLst>
                <a:latin typeface="Times New Roman" pitchFamily="18" charset="0"/>
              </a:rPr>
              <a:t>参</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数是基类的指针或引用</a:t>
            </a:r>
            <a:r>
              <a:rPr lang="zh-CN" altLang="en-US" sz="2800" dirty="0">
                <a:solidFill>
                  <a:srgbClr val="000000"/>
                </a:solidFill>
                <a:latin typeface="Times New Roman" pitchFamily="18" charset="0"/>
              </a:rPr>
              <a:t>，可以传入</a:t>
            </a:r>
            <a:r>
              <a:rPr lang="zh-CN" altLang="en-US" sz="2800" dirty="0">
                <a:effectLst>
                  <a:outerShdw blurRad="38100" dist="38100" dir="2700000" algn="tl">
                    <a:srgbClr val="000000">
                      <a:alpha val="43137"/>
                    </a:srgbClr>
                  </a:outerShdw>
                </a:effectLst>
                <a:latin typeface="Times New Roman" pitchFamily="18" charset="0"/>
              </a:rPr>
              <a:t>继承层次</a:t>
            </a:r>
            <a:endParaRPr lang="en-US" altLang="zh-CN" sz="2800" dirty="0">
              <a:effectLst>
                <a:outerShdw blurRad="38100" dist="38100" dir="2700000" algn="tl">
                  <a:srgbClr val="000000">
                    <a:alpha val="43137"/>
                  </a:srgbClr>
                </a:outerShdw>
              </a:effectLst>
              <a:latin typeface="Times New Roman" pitchFamily="18" charset="0"/>
            </a:endParaRPr>
          </a:p>
          <a:p>
            <a:pPr marL="342900" indent="-342900" eaLnBrk="1" hangingPunct="1">
              <a:lnSpc>
                <a:spcPct val="90000"/>
              </a:lnSpc>
              <a:buClr>
                <a:srgbClr val="FF5050"/>
              </a:buClr>
            </a:pPr>
            <a:r>
              <a:rPr lang="zh-CN" altLang="en-US" sz="2800" dirty="0">
                <a:effectLst>
                  <a:outerShdw blurRad="38100" dist="38100" dir="2700000" algn="tl">
                    <a:srgbClr val="000000">
                      <a:alpha val="43137"/>
                    </a:srgbClr>
                  </a:outerShdw>
                </a:effectLst>
                <a:latin typeface="Times New Roman" pitchFamily="18" charset="0"/>
              </a:rPr>
              <a:t>中的任意对象</a:t>
            </a:r>
            <a:r>
              <a:rPr lang="zh-CN" altLang="en-US" sz="2800" dirty="0">
                <a:solidFill>
                  <a:srgbClr val="000000"/>
                </a:solidFill>
                <a:latin typeface="Times New Roman" pitchFamily="18" charset="0"/>
              </a:rPr>
              <a:t>的指针或引用。</a:t>
            </a:r>
          </a:p>
        </p:txBody>
      </p:sp>
      <p:sp>
        <p:nvSpPr>
          <p:cNvPr id="12" name="文本框 11">
            <a:extLst>
              <a:ext uri="{FF2B5EF4-FFF2-40B4-BE49-F238E27FC236}">
                <a16:creationId xmlns:a16="http://schemas.microsoft.com/office/drawing/2014/main" id="{8DF0DDA7-1697-412E-9660-732EA3A8FEC4}"/>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500"/>
                                        <p:tgtEl>
                                          <p:spTgt spid="8"/>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367682" cy="646331"/>
          </a:xfrm>
          <a:prstGeom prst="rect">
            <a:avLst/>
          </a:prstGeom>
        </p:spPr>
        <p:txBody>
          <a:bodyPr wrap="none">
            <a:spAutoFit/>
          </a:bodyPr>
          <a:lstStyle/>
          <a:p>
            <a:r>
              <a:rPr lang="zh-CN" altLang="en-US" sz="3600" dirty="0">
                <a:solidFill>
                  <a:srgbClr val="002060"/>
                </a:solidFill>
                <a:ea typeface="宋体" charset="-122"/>
              </a:rPr>
              <a:t>例</a:t>
            </a:r>
            <a:r>
              <a:rPr lang="en-US" altLang="zh-CN" sz="3600" dirty="0">
                <a:solidFill>
                  <a:srgbClr val="002060"/>
                </a:solidFill>
                <a:ea typeface="宋体" charset="-122"/>
              </a:rPr>
              <a:t>3</a:t>
            </a:r>
            <a:r>
              <a:rPr lang="zh-CN" altLang="en-US" sz="3600" dirty="0">
                <a:solidFill>
                  <a:srgbClr val="002060"/>
                </a:solidFill>
                <a:ea typeface="宋体" charset="-122"/>
              </a:rPr>
              <a:t>：</a:t>
            </a:r>
          </a:p>
        </p:txBody>
      </p:sp>
      <p:sp>
        <p:nvSpPr>
          <p:cNvPr id="4" name="Rectangle 6"/>
          <p:cNvSpPr>
            <a:spLocks noChangeArrowheads="1"/>
          </p:cNvSpPr>
          <p:nvPr/>
        </p:nvSpPr>
        <p:spPr bwMode="auto">
          <a:xfrm>
            <a:off x="1063626" y="1152634"/>
            <a:ext cx="3787774" cy="5632311"/>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C00000"/>
                </a:solidFill>
                <a:effectLst>
                  <a:outerShdw blurRad="38100" dist="38100" dir="2700000" algn="tl">
                    <a:srgbClr val="000000">
                      <a:alpha val="43137"/>
                    </a:srgbClr>
                  </a:outerShdw>
                </a:effectLst>
              </a:rPr>
              <a:t>virtual</a:t>
            </a:r>
            <a:r>
              <a:rPr lang="en-US" altLang="zh-CN" sz="2400" dirty="0">
                <a:effectLst>
                  <a:outerShdw blurRad="38100" dist="38100" dir="2700000" algn="tl">
                    <a:srgbClr val="000000">
                      <a:alpha val="43137"/>
                    </a:srgbClr>
                  </a:outerShdw>
                </a:effectLst>
              </a:rPr>
              <a:t>  float </a:t>
            </a:r>
          </a:p>
          <a:p>
            <a:pPr eaLnBrk="1" hangingPunct="1">
              <a:buNone/>
            </a:pPr>
            <a:r>
              <a:rPr lang="en-US" altLang="zh-CN" sz="2400" dirty="0">
                <a:solidFill>
                  <a:srgbClr val="0070C0"/>
                </a:solidFill>
                <a:effectLst>
                  <a:outerShdw blurRad="38100" dist="38100" dir="2700000" algn="tl">
                    <a:srgbClr val="000000">
                      <a:alpha val="43137"/>
                    </a:srgbClr>
                  </a:outerShdw>
                </a:effectLst>
              </a:rPr>
              <a:t>        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24274" cy="341632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0070C0"/>
                </a:solidFill>
                <a:effectLst>
                  <a:outerShdw blurRad="38100" dist="38100" dir="2700000" algn="tl">
                    <a:srgbClr val="000000">
                      <a:alpha val="43137"/>
                    </a:srgbClr>
                  </a:outerShdw>
                </a:effectLst>
              </a:rPr>
              <a:t>void fn(</a:t>
            </a:r>
            <a:r>
              <a:rPr lang="en-US" altLang="zh-CN" sz="2400" dirty="0">
                <a:solidFill>
                  <a:srgbClr val="C00000"/>
                </a:solidFill>
                <a:effectLst>
                  <a:outerShdw blurRad="38100" dist="38100" dir="2700000" algn="tl">
                    <a:srgbClr val="000000">
                      <a:alpha val="43137"/>
                    </a:srgbClr>
                  </a:outerShdw>
                </a:effectLst>
              </a:rPr>
              <a:t>Student&amp; x</a:t>
            </a:r>
            <a:r>
              <a:rPr lang="en-US" altLang="zh-CN" sz="2400" dirty="0">
                <a:solidFill>
                  <a:srgbClr val="0070C0"/>
                </a:solidFill>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x.countTuition</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fn(s)</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a:t>
            </a:r>
            <a:r>
              <a:rPr lang="en-US" altLang="zh-CN" sz="2400" dirty="0" err="1">
                <a:solidFill>
                  <a:srgbClr val="007E39"/>
                </a:solidFill>
                <a:effectLst>
                  <a:outerShdw blurRad="38100" dist="38100" dir="2700000" algn="tl">
                    <a:srgbClr val="000000">
                      <a:alpha val="43137"/>
                    </a:srgbClr>
                  </a:outerShdw>
                </a:effectLst>
              </a:rPr>
              <a:t>gs</a:t>
            </a:r>
            <a:r>
              <a:rPr lang="en-US" altLang="zh-CN" sz="2400" dirty="0">
                <a:solidFill>
                  <a:srgbClr val="007E39"/>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7" name="Text Box 36"/>
          <p:cNvSpPr txBox="1">
            <a:spLocks noChangeArrowheads="1"/>
          </p:cNvSpPr>
          <p:nvPr/>
        </p:nvSpPr>
        <p:spPr bwMode="auto">
          <a:xfrm>
            <a:off x="5047396" y="4711680"/>
            <a:ext cx="3868004"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调用的</a:t>
            </a:r>
            <a:r>
              <a:rPr lang="en-US" altLang="zh-CN" sz="2400" dirty="0">
                <a:solidFill>
                  <a:srgbClr val="000000"/>
                </a:solidFill>
                <a:latin typeface="Times New Roman" pitchFamily="18" charset="0"/>
              </a:rPr>
              <a:t>Student</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调用的</a:t>
            </a:r>
            <a:r>
              <a:rPr lang="en-US" altLang="zh-CN" sz="2400" dirty="0" err="1">
                <a:solidFill>
                  <a:srgbClr val="000000"/>
                </a:solidFill>
                <a:latin typeface="Times New Roman" pitchFamily="18" charset="0"/>
              </a:rPr>
              <a:t>GraduateStudent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03301" y="1893200"/>
            <a:ext cx="75581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静态成员函数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内联函数</a:t>
            </a:r>
            <a:r>
              <a:rPr lang="zh-CN" altLang="en-US" dirty="0">
                <a:solidFill>
                  <a:srgbClr val="0070C0"/>
                </a:solidFill>
                <a:ea typeface="宋体" panose="02010600030101010101" pitchFamily="2" charset="-122"/>
              </a:rPr>
              <a: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友元函数</a:t>
            </a:r>
            <a:r>
              <a:rPr lang="zh-CN" altLang="en-US" dirty="0">
                <a:solidFill>
                  <a:schemeClr val="tx1"/>
                </a:solidFill>
                <a:ea typeface="宋体" panose="02010600030101010101" pitchFamily="2" charset="-122"/>
              </a:rPr>
              <a:t>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都不能说明为虚函数</a:t>
            </a:r>
            <a:r>
              <a:rPr lang="zh-CN" altLang="en-US" dirty="0">
                <a:solidFill>
                  <a:schemeClr val="tx1"/>
                </a:solidFill>
                <a:ea typeface="宋体" panose="02010600030101010101" pitchFamily="2" charset="-122"/>
              </a:rPr>
              <a:t>。但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析构函数</a:t>
            </a:r>
            <a:r>
              <a:rPr lang="zh-CN" altLang="en-US" dirty="0">
                <a:solidFill>
                  <a:schemeClr val="tx1"/>
                </a:solidFill>
                <a:ea typeface="宋体" panose="02010600030101010101" pitchFamily="2" charset="-122"/>
              </a:rPr>
              <a:t>可以是虚函数。</a:t>
            </a:r>
          </a:p>
        </p:txBody>
      </p:sp>
      <p:grpSp>
        <p:nvGrpSpPr>
          <p:cNvPr id="2" name="Group 79"/>
          <p:cNvGrpSpPr>
            <a:grpSpLocks/>
          </p:cNvGrpSpPr>
          <p:nvPr/>
        </p:nvGrpSpPr>
        <p:grpSpPr bwMode="auto">
          <a:xfrm>
            <a:off x="1125538" y="1116000"/>
            <a:ext cx="5375275" cy="695325"/>
            <a:chOff x="624" y="670"/>
            <a:chExt cx="3386" cy="547"/>
          </a:xfrm>
        </p:grpSpPr>
        <p:sp>
          <p:nvSpPr>
            <p:cNvPr id="28680" name="AutoShape 80"/>
            <p:cNvSpPr>
              <a:spLocks noChangeArrowheads="1"/>
            </p:cNvSpPr>
            <p:nvPr/>
          </p:nvSpPr>
          <p:spPr bwMode="gray">
            <a:xfrm>
              <a:off x="624" y="670"/>
              <a:ext cx="1219"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a:solidFill>
                    <a:srgbClr val="000000"/>
                  </a:solidFill>
                  <a:ea typeface="宋体" panose="02010600030101010101" pitchFamily="2" charset="-122"/>
                </a:rPr>
                <a:t>要点说明</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41400" y="3311600"/>
            <a:ext cx="7570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a:solidFill>
                  <a:schemeClr val="tx1"/>
                </a:solidFill>
                <a:ea typeface="宋体" panose="02010600030101010101" pitchFamily="2" charset="-122"/>
              </a:rPr>
              <a:t> 如果</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基类的析构函数</a:t>
            </a:r>
            <a:r>
              <a:rPr lang="zh-CN" altLang="en-US" sz="2800" dirty="0">
                <a:solidFill>
                  <a:schemeClr val="tx1"/>
                </a:solidFill>
                <a:ea typeface="宋体" panose="02010600030101010101" pitchFamily="2" charset="-122"/>
              </a:rPr>
              <a:t>为</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，则</a:t>
            </a:r>
            <a:r>
              <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rPr>
              <a:t>派生类的析构函数</a:t>
            </a:r>
            <a:r>
              <a:rPr lang="zh-CN" altLang="en-US" sz="2800" dirty="0">
                <a:solidFill>
                  <a:schemeClr val="tx1"/>
                </a:solidFill>
                <a:ea typeface="宋体" panose="02010600030101010101" pitchFamily="2" charset="-122"/>
              </a:rPr>
              <a:t>也是</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虚析构函数</a:t>
            </a:r>
            <a:r>
              <a:rPr lang="zh-CN" altLang="en-US" sz="2800" dirty="0">
                <a:solidFill>
                  <a:schemeClr val="tx1"/>
                </a:solidFill>
                <a:ea typeface="宋体" panose="02010600030101010101" pitchFamily="2" charset="-122"/>
              </a:rPr>
              <a:t>。</a:t>
            </a:r>
          </a:p>
        </p:txBody>
      </p:sp>
      <p:sp>
        <p:nvSpPr>
          <p:cNvPr id="13" name="Text Box 78"/>
          <p:cNvSpPr txBox="1">
            <a:spLocks noChangeArrowheads="1"/>
          </p:cNvSpPr>
          <p:nvPr/>
        </p:nvSpPr>
        <p:spPr bwMode="gray">
          <a:xfrm>
            <a:off x="1103300" y="4411100"/>
            <a:ext cx="7570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a:solidFill>
                  <a:schemeClr val="tx1"/>
                </a:solidFill>
                <a:ea typeface="宋体" panose="02010600030101010101" pitchFamily="2" charset="-122"/>
              </a:rPr>
              <a:t> 在</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基类设置虚析构函数</a:t>
            </a:r>
            <a:r>
              <a:rPr lang="zh-CN" altLang="en-US" dirty="0">
                <a:solidFill>
                  <a:schemeClr val="tx1"/>
                </a:solidFill>
                <a:ea typeface="宋体" panose="02010600030101010101" pitchFamily="2" charset="-122"/>
              </a:rPr>
              <a:t>，目的是在用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delete</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释放一个基类指针指向的派生类对象</a:t>
            </a:r>
            <a:r>
              <a:rPr lang="zh-CN" altLang="en-US" dirty="0">
                <a:solidFill>
                  <a:schemeClr val="tx1"/>
                </a:solidFill>
                <a:ea typeface="宋体" panose="02010600030101010101" pitchFamily="2" charset="-122"/>
              </a:rPr>
              <a:t>时</a:t>
            </a:r>
            <a:r>
              <a:rPr lang="zh-CN" altLang="en-US" dirty="0">
                <a:solidFill>
                  <a:schemeClr val="tx1"/>
                </a:solidFill>
                <a:effectLst>
                  <a:outerShdw blurRad="38100" dist="38100" dir="2700000" algn="tl">
                    <a:srgbClr val="000000">
                      <a:alpha val="43137"/>
                    </a:srgbClr>
                  </a:outerShdw>
                </a:effectLst>
                <a:ea typeface="宋体" panose="02010600030101010101" pitchFamily="2" charset="-122"/>
              </a:rPr>
              <a:t>采用动态联编的方式</a:t>
            </a:r>
            <a:r>
              <a:rPr lang="zh-CN" altLang="en-US" dirty="0">
                <a:solidFill>
                  <a:schemeClr val="tx1"/>
                </a:solidFill>
                <a:ea typeface="宋体" panose="02010600030101010101" pitchFamily="2" charset="-122"/>
              </a:rPr>
              <a:t>选择正确的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派生类析构函数</a:t>
            </a:r>
            <a:r>
              <a:rPr lang="zh-CN" altLang="en-US" dirty="0">
                <a:solidFill>
                  <a:schemeClr val="tx1"/>
                </a:solidFill>
                <a:ea typeface="宋体" panose="02010600030101010101" pitchFamily="2" charset="-122"/>
              </a:rPr>
              <a:t>。</a:t>
            </a:r>
          </a:p>
        </p:txBody>
      </p:sp>
      <p:sp>
        <p:nvSpPr>
          <p:cNvPr id="9" name="Text Box 36"/>
          <p:cNvSpPr txBox="1">
            <a:spLocks noChangeArrowheads="1"/>
          </p:cNvSpPr>
          <p:nvPr/>
        </p:nvSpPr>
        <p:spPr bwMode="auto">
          <a:xfrm>
            <a:off x="1176698" y="5941488"/>
            <a:ext cx="7411305" cy="867930"/>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800" dirty="0">
                <a:solidFill>
                  <a:srgbClr val="C00000"/>
                </a:solidFill>
                <a:effectLst>
                  <a:outerShdw blurRad="38100" dist="38100" dir="2700000" algn="tl">
                    <a:srgbClr val="000000">
                      <a:alpha val="43137"/>
                    </a:srgbClr>
                  </a:outerShdw>
                </a:effectLst>
                <a:latin typeface="Times New Roman" pitchFamily="18" charset="0"/>
              </a:rPr>
              <a:t>建议</a:t>
            </a:r>
            <a:r>
              <a:rPr lang="zh-CN" altLang="en-US" sz="2800" dirty="0">
                <a:solidFill>
                  <a:srgbClr val="000000"/>
                </a:solidFill>
                <a:latin typeface="Times New Roman" pitchFamily="18" charset="0"/>
              </a:rPr>
              <a:t>：在程序中最好将析构函数声明为虚函数。</a:t>
            </a:r>
            <a:endParaRPr lang="en-US" altLang="zh-CN" sz="2800" dirty="0">
              <a:solidFill>
                <a:srgbClr val="000000"/>
              </a:solidFill>
              <a:latin typeface="Times New Roman" pitchFamily="18" charset="0"/>
            </a:endParaRPr>
          </a:p>
          <a:p>
            <a:pPr marL="342900" indent="-342900" eaLnBrk="1" hangingPunct="1">
              <a:lnSpc>
                <a:spcPct val="90000"/>
              </a:lnSpc>
              <a:buClr>
                <a:srgbClr val="FF5050"/>
              </a:buClr>
            </a:pPr>
            <a:r>
              <a:rPr lang="zh-CN" altLang="en-US" sz="2800" dirty="0">
                <a:solidFill>
                  <a:srgbClr val="000000"/>
                </a:solidFill>
                <a:latin typeface="Times New Roman" pitchFamily="18" charset="0"/>
              </a:rPr>
              <a:t>但不要在构造函数和析构函数中调用虚函数！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500"/>
                                        <p:tgtEl>
                                          <p:spTgt spid="9"/>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10075" y="261352"/>
            <a:ext cx="2501006" cy="646331"/>
          </a:xfrm>
          <a:prstGeom prst="rect">
            <a:avLst/>
          </a:prstGeom>
        </p:spPr>
        <p:txBody>
          <a:bodyPr wrap="none">
            <a:spAutoFit/>
          </a:bodyPr>
          <a:lstStyle/>
          <a:p>
            <a:r>
              <a:rPr lang="zh-CN" altLang="en-US" sz="3600" dirty="0">
                <a:solidFill>
                  <a:srgbClr val="002060"/>
                </a:solidFill>
                <a:ea typeface="宋体" charset="-122"/>
              </a:rPr>
              <a:t>虚析构函数</a:t>
            </a:r>
          </a:p>
        </p:txBody>
      </p:sp>
      <p:sp>
        <p:nvSpPr>
          <p:cNvPr id="4" name="Rectangle 6"/>
          <p:cNvSpPr>
            <a:spLocks noChangeArrowheads="1"/>
          </p:cNvSpPr>
          <p:nvPr/>
        </p:nvSpPr>
        <p:spPr bwMode="auto">
          <a:xfrm>
            <a:off x="977900" y="1073289"/>
            <a:ext cx="8166100" cy="4524315"/>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Anima</a:t>
            </a:r>
            <a:r>
              <a:rPr lang="en-US" altLang="zh-CN" sz="2400" dirty="0">
                <a:effectLst>
                  <a:outerShdw blurRad="38100" dist="38100" dir="2700000" algn="tl">
                    <a:srgbClr val="000000">
                      <a:alpha val="43137"/>
                    </a:srgbClr>
                  </a:outerShdw>
                </a:effectLst>
              </a:rPr>
              <a:t>l(){</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&lt;&lt;"Constructing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virtual 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virtual~Animal</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&lt;&lt;"Destructing Animal"&lt;&lt;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Dog:public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Dog</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&lt;&lt;"Constructing  Dog"&lt;&lt;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dog.</a:t>
            </a:r>
            <a:r>
              <a:rPr lang="zh-CN" altLang="en-US" sz="2400" dirty="0">
                <a:effectLst>
                  <a:outerShdw blurRad="38100" dist="38100" dir="2700000" algn="tl">
                    <a:srgbClr val="000000">
                      <a:alpha val="43137"/>
                    </a:srgbClr>
                  </a:outerShdw>
                </a:effectLst>
              </a:rPr>
              <a:t>汪汪</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~Dog</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&lt;&lt;"Destructing  Dog"&lt;&lt;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1815631" y="5177540"/>
            <a:ext cx="3390900" cy="1680460"/>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err="1">
                <a:solidFill>
                  <a:srgbClr val="C00000"/>
                </a:solidFill>
                <a:effectLst>
                  <a:outerShdw blurRad="38100" dist="38100" dir="2700000" algn="tl">
                    <a:srgbClr val="000000">
                      <a:alpha val="43137"/>
                    </a:srgbClr>
                  </a:outerShdw>
                </a:effectLst>
                <a:latin typeface="Arial" charset="0"/>
                <a:ea typeface="隶书" pitchFamily="49" charset="-122"/>
              </a:rPr>
              <a:t>int</a:t>
            </a: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 main()</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Animal *a=new Dog;</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a-&gt;cry();</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delete a;   </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p:txBody>
      </p:sp>
      <p:sp>
        <p:nvSpPr>
          <p:cNvPr id="6" name="文本框 5">
            <a:extLst>
              <a:ext uri="{FF2B5EF4-FFF2-40B4-BE49-F238E27FC236}">
                <a16:creationId xmlns:a16="http://schemas.microsoft.com/office/drawing/2014/main" id="{8EE8AE6B-5AE6-47EE-A479-0773CF3860E3}"/>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问题：</a:t>
            </a:r>
            <a:r>
              <a:rPr lang="zh-CN" altLang="en-US" sz="3600" dirty="0">
                <a:latin typeface="宋体" panose="02010600030101010101" pitchFamily="2" charset="-122"/>
                <a:ea typeface="宋体" panose="02010600030101010101" pitchFamily="2" charset="-122"/>
              </a:rPr>
              <a:t>哪些情况下考虑使用虚函数？</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4819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首先，</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成员函数所在的类是否是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；其次，该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成员函数在类的继承后是否将被</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改动</a:t>
            </a:r>
            <a:r>
              <a:rPr lang="zh-CN" altLang="en-US" dirty="0">
                <a:solidFill>
                  <a:srgbClr val="000000"/>
                </a:solidFill>
                <a:ea typeface="宋体" panose="02010600030101010101" pitchFamily="2" charset="-122"/>
              </a:rPr>
              <a:t>，如果希望改变其功能，一般将它声明为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4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考虑</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对成员函数的调用</a:t>
            </a:r>
            <a:r>
              <a:rPr lang="zh-CN" altLang="en-US" dirty="0">
                <a:solidFill>
                  <a:srgbClr val="000000"/>
                </a:solidFill>
                <a:ea typeface="宋体" panose="02010600030101010101" pitchFamily="2" charset="-122"/>
              </a:rPr>
              <a:t>是</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对象名</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还是通过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基类指针或引用</a:t>
            </a:r>
            <a:r>
              <a:rPr lang="zh-CN" altLang="en-US" dirty="0">
                <a:solidFill>
                  <a:srgbClr val="000000"/>
                </a:solidFill>
                <a:ea typeface="宋体" panose="02010600030101010101" pitchFamily="2" charset="-122"/>
              </a:rPr>
              <a:t>去访问，如果是通过基类指针或引用去访问的，则应当声明为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14999"/>
            <a:ext cx="7367600" cy="11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为了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实现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接口重用</a:t>
            </a:r>
            <a:r>
              <a:rPr lang="zh-CN" altLang="en-US" dirty="0">
                <a:solidFill>
                  <a:srgbClr val="000000"/>
                </a:solidFill>
                <a:ea typeface="宋体" panose="02010600030101010101" pitchFamily="2" charset="-122"/>
              </a:rPr>
              <a:t>，必须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以</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的形式</a:t>
            </a:r>
            <a:r>
              <a:rPr lang="zh-CN" altLang="en-US" dirty="0">
                <a:solidFill>
                  <a:srgbClr val="000000"/>
                </a:solidFill>
                <a:ea typeface="宋体" panose="02010600030101010101" pitchFamily="2" charset="-122"/>
              </a:rPr>
              <a:t>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中为其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定义一个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接口</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16000" y="2852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基类虚函数</a:t>
            </a:r>
            <a:r>
              <a:rPr lang="zh-CN" altLang="en-US" dirty="0">
                <a:solidFill>
                  <a:srgbClr val="000000"/>
                </a:solidFill>
                <a:ea typeface="宋体" panose="02010600030101010101" pitchFamily="2" charset="-122"/>
              </a:rPr>
              <a:t>有时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无具体实现</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572200"/>
            <a:ext cx="73168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对于这样一些</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物理上无法实现</a:t>
            </a:r>
            <a:r>
              <a:rPr lang="zh-CN" altLang="en-US" dirty="0">
                <a:solidFill>
                  <a:srgbClr val="000000"/>
                </a:solidFill>
                <a:ea typeface="宋体" panose="02010600030101010101" pitchFamily="2" charset="-122"/>
              </a:rPr>
              <a:t>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逻辑上又不得不存在</a:t>
            </a:r>
            <a:r>
              <a:rPr lang="zh-CN" altLang="en-US" dirty="0">
                <a:solidFill>
                  <a:srgbClr val="000000"/>
                </a:solidFill>
                <a:ea typeface="宋体" panose="02010600030101010101" pitchFamily="2" charset="-122"/>
              </a:rPr>
              <a:t>的抽象的虚函数，可以将其在基类中用不包括任何代码的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来定义。</a:t>
            </a:r>
          </a:p>
        </p:txBody>
      </p:sp>
      <p:sp>
        <p:nvSpPr>
          <p:cNvPr id="8" name="Rectangle 77"/>
          <p:cNvSpPr>
            <a:spLocks noChangeArrowheads="1"/>
          </p:cNvSpPr>
          <p:nvPr/>
        </p:nvSpPr>
        <p:spPr bwMode="auto">
          <a:xfrm>
            <a:off x="1116000" y="52642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而其</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具体的实现</a:t>
            </a:r>
            <a:r>
              <a:rPr lang="zh-CN" altLang="en-US" dirty="0">
                <a:solidFill>
                  <a:srgbClr val="000000"/>
                </a:solidFill>
                <a:ea typeface="宋体" panose="02010600030101010101" pitchFamily="2" charset="-122"/>
              </a:rPr>
              <a:t>则可在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派生类中完成</a:t>
            </a:r>
            <a:r>
              <a:rPr lang="zh-CN" altLang="en-US" dirty="0">
                <a:solidFill>
                  <a:srgbClr val="000000"/>
                </a:solidFill>
                <a:ea typeface="宋体" panose="02010600030101010101" pitchFamily="2" charset="-122"/>
              </a:rPr>
              <a:t>。</a:t>
            </a:r>
          </a:p>
        </p:txBody>
      </p:sp>
      <p:sp>
        <p:nvSpPr>
          <p:cNvPr id="9"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纯虚函数</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纯虚函数概念</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342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纯虚函数</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没有具体实现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的虚函数</a:t>
            </a:r>
            <a:r>
              <a:rPr lang="zh-CN" altLang="en-US" dirty="0">
                <a:solidFill>
                  <a:srgbClr val="000000"/>
                </a:solidFill>
                <a:ea typeface="宋体" panose="02010600030101010101" pitchFamily="2" charset="-122"/>
              </a:rPr>
              <a:t>。</a:t>
            </a:r>
          </a:p>
        </p:txBody>
      </p:sp>
      <p:sp>
        <p:nvSpPr>
          <p:cNvPr id="10" name="Rectangle 77"/>
          <p:cNvSpPr>
            <a:spLocks noChangeArrowheads="1"/>
          </p:cNvSpPr>
          <p:nvPr/>
        </p:nvSpPr>
        <p:spPr bwMode="auto">
          <a:xfrm>
            <a:off x="1166800" y="2299527"/>
            <a:ext cx="73041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如果基类中包括有纯虚函数，那么在任何</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派生类中都</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必须重定义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该函数</a:t>
            </a:r>
            <a:r>
              <a:rPr lang="zh-CN" altLang="en-US" dirty="0">
                <a:solidFill>
                  <a:srgbClr val="000000"/>
                </a:solidFill>
                <a:ea typeface="宋体" panose="02010600030101010101" pitchFamily="2" charset="-122"/>
              </a:rPr>
              <a:t>，因为它们不能直接使用从基类继承下来的虚函数。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纯虚函数的一般形式为：</a:t>
            </a:r>
          </a:p>
        </p:txBody>
      </p:sp>
      <p:sp>
        <p:nvSpPr>
          <p:cNvPr id="9" name="AutoShape 52"/>
          <p:cNvSpPr>
            <a:spLocks noChangeArrowheads="1"/>
          </p:cNvSpPr>
          <p:nvPr/>
        </p:nvSpPr>
        <p:spPr bwMode="gray">
          <a:xfrm>
            <a:off x="1032438" y="1663700"/>
            <a:ext cx="81115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函数返回类型</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&gt;(&lt;</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&gt;)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 0</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13"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纯虚函数的定义 </a:t>
            </a:r>
            <a:endParaRPr lang="en-US" altLang="zh-CN" sz="3600"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itchFamily="2" charset="-122"/>
                <a:ea typeface="宋体" pitchFamily="2" charset="-122"/>
              </a:rPr>
              <a:t>（三）</a:t>
            </a:r>
          </a:p>
        </p:txBody>
      </p:sp>
    </p:spTree>
    <p:extLst>
      <p:ext uri="{BB962C8B-B14F-4D97-AF65-F5344CB8AC3E}">
        <p14:creationId xmlns:p14="http://schemas.microsoft.com/office/powerpoint/2010/main" val="428898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91266" y="5304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0" name="Rectangle 77"/>
          <p:cNvSpPr>
            <a:spLocks noChangeArrowheads="1"/>
          </p:cNvSpPr>
          <p:nvPr/>
        </p:nvSpPr>
        <p:spPr bwMode="auto">
          <a:xfrm>
            <a:off x="1116000" y="1764000"/>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包含纯虚函数</a:t>
            </a:r>
            <a:r>
              <a:rPr lang="zh-CN" altLang="en-US" dirty="0">
                <a:solidFill>
                  <a:srgbClr val="000000"/>
                </a:solidFill>
                <a:ea typeface="宋体" panose="02010600030101010101" pitchFamily="2" charset="-122"/>
              </a:rPr>
              <a:t>的类称做</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2412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由于</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无法实例化</a:t>
            </a:r>
            <a:r>
              <a:rPr lang="zh-CN" altLang="en-US" dirty="0">
                <a:solidFill>
                  <a:srgbClr val="000000"/>
                </a:solidFill>
                <a:ea typeface="宋体" panose="02010600030101010101" pitchFamily="2" charset="-122"/>
              </a:rPr>
              <a:t>一个含纯虚函数的抽象类，因而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不能</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创建抽象类的对象</a:t>
            </a:r>
            <a:r>
              <a:rPr lang="zh-CN" altLang="en-US" dirty="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3564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抽象类</a:t>
            </a:r>
            <a:r>
              <a:rPr lang="zh-CN" altLang="en-US" dirty="0">
                <a:solidFill>
                  <a:srgbClr val="000000"/>
                </a:solidFill>
                <a:ea typeface="宋体" panose="02010600030101010101" pitchFamily="2" charset="-122"/>
              </a:rPr>
              <a:t>不能用作变量类型、函数返回和显式转换的类型，但可定义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指向抽象类的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指针或引用</a:t>
            </a:r>
            <a:r>
              <a:rPr lang="zh-CN" altLang="en-US" dirty="0">
                <a:solidFill>
                  <a:srgbClr val="000000"/>
                </a:solidFill>
                <a:ea typeface="宋体" panose="02010600030101010101" pitchFamily="2" charset="-122"/>
              </a:rPr>
              <a:t>。</a:t>
            </a:r>
          </a:p>
        </p:txBody>
      </p:sp>
      <p:sp>
        <p:nvSpPr>
          <p:cNvPr id="7"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抽象类</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2501006" cy="646331"/>
          </a:xfrm>
          <a:prstGeom prst="rect">
            <a:avLst/>
          </a:prstGeom>
        </p:spPr>
        <p:txBody>
          <a:bodyPr wrap="none">
            <a:spAutoFit/>
          </a:bodyPr>
          <a:lstStyle/>
          <a:p>
            <a:r>
              <a:rPr lang="zh-CN" altLang="en-US" sz="3600" dirty="0">
                <a:solidFill>
                  <a:srgbClr val="002060"/>
                </a:solidFill>
                <a:ea typeface="宋体" charset="-122"/>
              </a:rPr>
              <a:t>抽象类例子</a:t>
            </a:r>
          </a:p>
        </p:txBody>
      </p:sp>
      <p:sp>
        <p:nvSpPr>
          <p:cNvPr id="4" name="Rectangle 6"/>
          <p:cNvSpPr>
            <a:spLocks noChangeArrowheads="1"/>
          </p:cNvSpPr>
          <p:nvPr/>
        </p:nvSpPr>
        <p:spPr bwMode="auto">
          <a:xfrm>
            <a:off x="850900" y="1224000"/>
            <a:ext cx="4762500"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Animal         </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抽象类</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void virtual cry()=0; </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纯虚函数</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Dog:public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dog</a:t>
            </a:r>
            <a:r>
              <a:rPr lang="zh-CN" altLang="en-US"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汪汪</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Cat:public</a:t>
            </a:r>
            <a:r>
              <a:rPr lang="en-US" altLang="zh-CN" sz="2400" dirty="0">
                <a:solidFill>
                  <a:srgbClr val="C00000"/>
                </a:solidFill>
                <a:effectLst>
                  <a:outerShdw blurRad="38100" dist="38100" dir="2700000" algn="tl">
                    <a:srgbClr val="000000">
                      <a:alpha val="43137"/>
                    </a:srgbClr>
                  </a:outerShdw>
                </a:effectLst>
              </a:rPr>
              <a:t> Animal</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cry</a:t>
            </a:r>
            <a:r>
              <a:rPr lang="en-US" altLang="zh-CN" sz="2400" dirty="0">
                <a:effectLst>
                  <a:outerShdw blurRad="38100" dist="38100" dir="2700000" algn="tl">
                    <a:srgbClr val="000000">
                      <a:alpha val="43137"/>
                    </a:srgbClr>
                  </a:outerShdw>
                </a:effectLst>
              </a:rPr>
              <a:t>(){</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&lt;&lt;“I am a cat</a:t>
            </a:r>
            <a:r>
              <a:rPr lang="zh-CN" altLang="en-US"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喵喵</a:t>
            </a:r>
            <a:r>
              <a:rPr lang="en-US" altLang="zh-CN" sz="2400" dirty="0">
                <a:effectLst>
                  <a:outerShdw blurRad="38100" dist="38100" dir="2700000" algn="tl">
                    <a:srgbClr val="000000">
                      <a:alpha val="43137"/>
                    </a:srgbClr>
                  </a:outerShdw>
                </a:effectLst>
              </a:rPr>
              <a:t>"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5" name="Rectangle 31"/>
          <p:cNvSpPr>
            <a:spLocks noChangeArrowheads="1"/>
          </p:cNvSpPr>
          <p:nvPr/>
        </p:nvSpPr>
        <p:spPr bwMode="auto">
          <a:xfrm>
            <a:off x="5688000" y="1188000"/>
            <a:ext cx="3403600" cy="5336846"/>
          </a:xfrm>
          <a:prstGeom prst="rect">
            <a:avLst/>
          </a:prstGeom>
          <a:solidFill>
            <a:srgbClr val="E1FFF7"/>
          </a:solidFill>
          <a:ln w="38100">
            <a:solidFill>
              <a:srgbClr val="008000"/>
            </a:solidFill>
            <a:miter lim="800000"/>
            <a:headEnd/>
            <a:tailEnd/>
          </a:ln>
        </p:spPr>
        <p:txBody>
          <a:bodyPr wrap="square">
            <a:spAutoFit/>
          </a:bodyPr>
          <a:lstStyle/>
          <a:p>
            <a:pPr marL="342900" indent="-342900" eaLnBrk="1" hangingPunct="1">
              <a:spcBef>
                <a:spcPct val="10000"/>
              </a:spcBef>
              <a:buClr>
                <a:srgbClr val="FF5050"/>
              </a:buClr>
              <a:defRPr/>
            </a:pPr>
            <a:r>
              <a:rPr lang="en-US" altLang="zh-CN" sz="2400" dirty="0" err="1">
                <a:solidFill>
                  <a:srgbClr val="C00000"/>
                </a:solidFill>
                <a:effectLst>
                  <a:outerShdw blurRad="38100" dist="38100" dir="2700000" algn="tl">
                    <a:srgbClr val="000000">
                      <a:alpha val="43137"/>
                    </a:srgbClr>
                  </a:outerShdw>
                </a:effectLst>
                <a:latin typeface="Arial" charset="0"/>
                <a:ea typeface="隶书" pitchFamily="49" charset="-122"/>
              </a:rPr>
              <a:t>int</a:t>
            </a:r>
            <a:r>
              <a:rPr lang="en-US" altLang="zh-CN" sz="2400" dirty="0">
                <a:solidFill>
                  <a:srgbClr val="C00000"/>
                </a:solidFill>
                <a:effectLst>
                  <a:outerShdw blurRad="38100" dist="38100" dir="2700000" algn="tl">
                    <a:srgbClr val="000000">
                      <a:alpha val="43137"/>
                    </a:srgbClr>
                  </a:outerShdw>
                </a:effectLst>
                <a:latin typeface="Arial" charset="0"/>
                <a:ea typeface="隶书" pitchFamily="49" charset="-122"/>
              </a:rPr>
              <a:t> main()</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Animal *</a:t>
            </a:r>
            <a:r>
              <a:rPr lang="en-US" altLang="zh-CN" sz="2400" dirty="0" err="1">
                <a:solidFill>
                  <a:srgbClr val="0070C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0C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//error  Animal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Dog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dog</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Cat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cat</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7E39"/>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E39"/>
                </a:solidFill>
                <a:effectLst>
                  <a:outerShdw blurRad="38100" dist="38100" dir="2700000" algn="tl">
                    <a:srgbClr val="000000">
                      <a:alpha val="43137"/>
                    </a:srgbClr>
                  </a:outerShdw>
                </a:effectLst>
                <a:latin typeface="Arial" charset="0"/>
                <a:ea typeface="隶书" pitchFamily="49" charset="-122"/>
              </a:rPr>
              <a:t>=&amp;dog;</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-&gt;cry();</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7E39"/>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7E39"/>
                </a:solidFill>
                <a:effectLst>
                  <a:outerShdw blurRad="38100" dist="38100" dir="2700000" algn="tl">
                    <a:srgbClr val="000000">
                      <a:alpha val="43137"/>
                    </a:srgbClr>
                  </a:outerShdw>
                </a:effectLst>
                <a:latin typeface="Arial" charset="0"/>
                <a:ea typeface="隶书" pitchFamily="49" charset="-122"/>
              </a:rPr>
              <a:t>=&amp;cat;</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a:t>
            </a:r>
            <a:r>
              <a:rPr lang="en-US" altLang="zh-CN" sz="2400" dirty="0" err="1">
                <a:solidFill>
                  <a:srgbClr val="000000"/>
                </a:solidFill>
                <a:effectLst>
                  <a:outerShdw blurRad="38100" dist="38100" dir="2700000" algn="tl">
                    <a:srgbClr val="000000">
                      <a:alpha val="43137"/>
                    </a:srgbClr>
                  </a:outerShdw>
                </a:effectLst>
                <a:latin typeface="Arial" charset="0"/>
                <a:ea typeface="隶书" pitchFamily="49" charset="-122"/>
              </a:rPr>
              <a:t>p_animal</a:t>
            </a: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-&gt;cry();</a:t>
            </a:r>
          </a:p>
          <a:p>
            <a:pPr marL="342900" indent="-342900" eaLnBrk="1" hangingPunct="1">
              <a:spcBef>
                <a:spcPct val="10000"/>
              </a:spcBef>
              <a:buClr>
                <a:srgbClr val="FF5050"/>
              </a:buClr>
              <a:defRPr/>
            </a:pPr>
            <a:endPar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endParaRP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	return 0;</a:t>
            </a: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Arial" charset="0"/>
                <a:ea typeface="隶书" pitchFamily="49" charset="-122"/>
              </a:rPr>
              <a:t>}</a:t>
            </a:r>
          </a:p>
        </p:txBody>
      </p:sp>
      <p:sp>
        <p:nvSpPr>
          <p:cNvPr id="6" name="Text Box 36"/>
          <p:cNvSpPr txBox="1">
            <a:spLocks noChangeArrowheads="1"/>
          </p:cNvSpPr>
          <p:nvPr/>
        </p:nvSpPr>
        <p:spPr bwMode="auto">
          <a:xfrm>
            <a:off x="5976000" y="108000"/>
            <a:ext cx="3106004"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运行结果：</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I am a </a:t>
            </a:r>
            <a:r>
              <a:rPr lang="en-US" altLang="zh-CN" sz="2400" dirty="0" err="1">
                <a:solidFill>
                  <a:srgbClr val="000000"/>
                </a:solidFill>
                <a:latin typeface="Times New Roman" pitchFamily="18" charset="0"/>
              </a:rPr>
              <a:t>dog,wangwang</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I am a cat ,</a:t>
            </a:r>
            <a:r>
              <a:rPr lang="en-US" altLang="zh-CN" sz="2400" dirty="0" err="1">
                <a:solidFill>
                  <a:srgbClr val="000000"/>
                </a:solidFill>
                <a:latin typeface="Times New Roman" pitchFamily="18" charset="0"/>
              </a:rPr>
              <a:t>miaomiao</a:t>
            </a:r>
            <a:endParaRPr lang="zh-CN" altLang="en-US" sz="2400" dirty="0">
              <a:solidFill>
                <a:srgbClr val="000000"/>
              </a:solidFill>
              <a:latin typeface="Times New Roman" pitchFamily="18" charset="0"/>
            </a:endParaRPr>
          </a:p>
        </p:txBody>
      </p:sp>
      <p:sp>
        <p:nvSpPr>
          <p:cNvPr id="7" name="文本框 6">
            <a:extLst>
              <a:ext uri="{FF2B5EF4-FFF2-40B4-BE49-F238E27FC236}">
                <a16:creationId xmlns:a16="http://schemas.microsoft.com/office/drawing/2014/main" id="{24CDED02-29B6-4058-8CC6-D02AB5B95993}"/>
              </a:ext>
            </a:extLst>
          </p:cNvPr>
          <p:cNvSpPr txBox="1"/>
          <p:nvPr/>
        </p:nvSpPr>
        <p:spPr>
          <a:xfrm>
            <a:off x="8283959" y="6524846"/>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编程题练习：继承</a:t>
            </a:r>
          </a:p>
        </p:txBody>
      </p:sp>
      <p:sp>
        <p:nvSpPr>
          <p:cNvPr id="5" name="Rectangle 77"/>
          <p:cNvSpPr>
            <a:spLocks noChangeArrowheads="1"/>
          </p:cNvSpPr>
          <p:nvPr/>
        </p:nvSpPr>
        <p:spPr bwMode="auto">
          <a:xfrm>
            <a:off x="1152000" y="1163667"/>
            <a:ext cx="753270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        编写一个程序，其中有一个简单的串类</a:t>
            </a:r>
            <a:r>
              <a:rPr lang="en-US" altLang="zh-CN" sz="2800" dirty="0">
                <a:solidFill>
                  <a:srgbClr val="C00000"/>
                </a:solidFill>
                <a:effectLst>
                  <a:outerShdw blurRad="38100" dist="38100" dir="2700000" algn="tl">
                    <a:srgbClr val="000000">
                      <a:alpha val="43137"/>
                    </a:srgbClr>
                  </a:outerShdw>
                </a:effectLst>
                <a:ea typeface="宋体" panose="02010600030101010101" pitchFamily="2" charset="-122"/>
              </a:rPr>
              <a:t>String</a:t>
            </a:r>
            <a:r>
              <a:rPr lang="zh-CN" altLang="en-US" sz="2800" dirty="0">
                <a:solidFill>
                  <a:schemeClr val="tx1"/>
                </a:solidFill>
                <a:ea typeface="宋体" panose="02010600030101010101" pitchFamily="2" charset="-122"/>
              </a:rPr>
              <a:t>，包含</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设置字符串</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返回字符串长度</a:t>
            </a:r>
            <a:r>
              <a:rPr lang="zh-CN" altLang="en-US" sz="2800" dirty="0">
                <a:solidFill>
                  <a:schemeClr val="tx1"/>
                </a:solidFill>
                <a:ea typeface="宋体" panose="02010600030101010101" pitchFamily="2" charset="-122"/>
              </a:rPr>
              <a:t>以及</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内容</a:t>
            </a:r>
            <a:r>
              <a:rPr lang="zh-CN" altLang="en-US" sz="2800" dirty="0">
                <a:solidFill>
                  <a:schemeClr val="tx1"/>
                </a:solidFill>
                <a:ea typeface="宋体" panose="02010600030101010101" pitchFamily="2" charset="-122"/>
              </a:rPr>
              <a:t>等功能。另有一个具有编辑功能的串类</a:t>
            </a:r>
            <a:r>
              <a:rPr lang="en-US" altLang="zh-CN" sz="2800" dirty="0" err="1">
                <a:solidFill>
                  <a:srgbClr val="C00000"/>
                </a:solidFill>
                <a:effectLst>
                  <a:outerShdw blurRad="38100" dist="38100" dir="2700000" algn="tl">
                    <a:srgbClr val="000000">
                      <a:alpha val="43137"/>
                    </a:srgbClr>
                  </a:outerShdw>
                </a:effectLst>
                <a:ea typeface="宋体" panose="02010600030101010101" pitchFamily="2" charset="-122"/>
              </a:rPr>
              <a:t>Edit_String</a:t>
            </a:r>
            <a:r>
              <a:rPr lang="zh-CN" altLang="en-US" sz="2800" dirty="0">
                <a:solidFill>
                  <a:schemeClr val="tx1"/>
                </a:solidFill>
                <a:ea typeface="宋体" panose="02010600030101010101" pitchFamily="2" charset="-122"/>
              </a:rPr>
              <a:t>，它的基类是</a:t>
            </a:r>
            <a:r>
              <a:rPr lang="en-US" altLang="zh-CN" sz="2800" dirty="0">
                <a:solidFill>
                  <a:schemeClr val="tx1"/>
                </a:solidFill>
                <a:ea typeface="宋体" panose="02010600030101010101" pitchFamily="2" charset="-122"/>
              </a:rPr>
              <a:t>String</a:t>
            </a:r>
            <a:r>
              <a:rPr lang="zh-CN" altLang="en-US" sz="2800" dirty="0">
                <a:solidFill>
                  <a:schemeClr val="tx1"/>
                </a:solidFill>
                <a:ea typeface="宋体" panose="02010600030101010101" pitchFamily="2" charset="-122"/>
              </a:rPr>
              <a:t>，在其中设置一个光标，使其能够支持在</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光标处的插入</a:t>
            </a:r>
            <a:r>
              <a:rPr lang="zh-CN" altLang="en-US" sz="2800" dirty="0">
                <a:solidFill>
                  <a:schemeClr val="tx1"/>
                </a:solidFill>
                <a:ea typeface="宋体" panose="02010600030101010101" pitchFamily="2" charset="-122"/>
              </a:rPr>
              <a:t>、</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替换</a:t>
            </a:r>
            <a:r>
              <a:rPr lang="zh-CN" altLang="en-US" sz="2800" dirty="0">
                <a:solidFill>
                  <a:schemeClr val="tx1"/>
                </a:solidFill>
                <a:ea typeface="宋体" panose="02010600030101010101" pitchFamily="2" charset="-122"/>
              </a:rPr>
              <a:t>和</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删除</a:t>
            </a:r>
            <a:r>
              <a:rPr lang="zh-CN" altLang="en-US" sz="2800" dirty="0">
                <a:solidFill>
                  <a:schemeClr val="tx1"/>
                </a:solidFill>
                <a:ea typeface="宋体" panose="02010600030101010101" pitchFamily="2" charset="-122"/>
              </a:rPr>
              <a:t>等编辑功能。</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编程题练习：抽象类</a:t>
            </a:r>
          </a:p>
        </p:txBody>
      </p:sp>
      <p:sp>
        <p:nvSpPr>
          <p:cNvPr id="5" name="Rectangle 77"/>
          <p:cNvSpPr>
            <a:spLocks noChangeArrowheads="1"/>
          </p:cNvSpPr>
          <p:nvPr/>
        </p:nvSpPr>
        <p:spPr bwMode="auto">
          <a:xfrm>
            <a:off x="1055688" y="1028962"/>
            <a:ext cx="7678737" cy="506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建立一个图形的抽象类</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，具体要求如下：</a:t>
            </a:r>
            <a:endParaRPr lang="en-US" altLang="zh-CN" sz="2400" dirty="0">
              <a:solidFill>
                <a:schemeClr val="tx1"/>
              </a:solidFill>
              <a:ea typeface="宋体" panose="02010600030101010101" pitchFamily="2" charset="-122"/>
            </a:endParaRP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数据成员</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string name</a:t>
            </a:r>
            <a:r>
              <a:rPr lang="zh-CN" altLang="en-US" sz="2400" dirty="0">
                <a:solidFill>
                  <a:schemeClr val="tx1"/>
                </a:solidFill>
                <a:ea typeface="宋体" panose="02010600030101010101" pitchFamily="2" charset="-122"/>
              </a:rPr>
              <a:t>：表示图形名称，比如</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圆</a:t>
            </a:r>
            <a:r>
              <a:rPr lang="en-US" altLang="zh-CN" sz="2400" dirty="0">
                <a:solidFill>
                  <a:schemeClr val="tx1"/>
                </a:solidFill>
                <a:ea typeface="宋体" panose="02010600030101010101" pitchFamily="2" charset="-122"/>
              </a:rPr>
              <a:t>”</a:t>
            </a:r>
          </a:p>
          <a:p>
            <a:pPr marL="342900" indent="-342900">
              <a:lnSpc>
                <a:spcPct val="110000"/>
              </a:lnSpc>
              <a:spcBef>
                <a:spcPct val="0"/>
              </a:spcBef>
              <a:buSzTx/>
              <a:buFont typeface="Arial" panose="020B0604020202020204" pitchFamily="34" charset="0"/>
              <a:buChar char="•"/>
            </a:pP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公有成员函数</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Shape(string name)</a:t>
            </a:r>
            <a:r>
              <a:rPr lang="zh-CN" altLang="en-US" sz="2400" dirty="0">
                <a:solidFill>
                  <a:schemeClr val="tx1"/>
                </a:solidFill>
                <a:ea typeface="宋体" panose="02010600030101010101" pitchFamily="2" charset="-122"/>
              </a:rPr>
              <a:t>：构造函数</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string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getname</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：返回图形的名称 </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virtual double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getarea</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chemeClr val="tx1"/>
                </a:solidFill>
                <a:ea typeface="宋体" panose="02010600030101010101" pitchFamily="2" charset="-122"/>
              </a:rPr>
              <a:t>：返回图形的面积</a:t>
            </a:r>
            <a:endParaRPr lang="en-US" altLang="zh-CN"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virtual void print() </a:t>
            </a:r>
            <a:r>
              <a:rPr lang="zh-CN" altLang="en-US" sz="2400" dirty="0">
                <a:solidFill>
                  <a:schemeClr val="tx1"/>
                </a:solidFill>
                <a:ea typeface="宋体" panose="02010600030101010101" pitchFamily="2" charset="-122"/>
              </a:rPr>
              <a:t>：输出图形的基本信息</a:t>
            </a:r>
            <a:endParaRPr lang="en-US" altLang="zh-CN" sz="2400" dirty="0">
              <a:solidFill>
                <a:schemeClr val="tx1"/>
              </a:solidFill>
              <a:ea typeface="宋体" panose="02010600030101010101" pitchFamily="2" charset="-122"/>
            </a:endParaRPr>
          </a:p>
          <a:p>
            <a:pPr>
              <a:lnSpc>
                <a:spcPct val="110000"/>
              </a:lnSpc>
              <a:spcBef>
                <a:spcPct val="0"/>
              </a:spcBef>
              <a:buSzTx/>
              <a:buNone/>
            </a:pPr>
            <a:endParaRPr lang="en-US" altLang="zh-CN" sz="2400" dirty="0">
              <a:solidFill>
                <a:schemeClr val="tx1"/>
              </a:solidFill>
              <a:ea typeface="宋体" panose="02010600030101010101" pitchFamily="2" charset="-122"/>
            </a:endParaRPr>
          </a:p>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2</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建立一个圆的类</a:t>
            </a:r>
            <a:r>
              <a:rPr lang="en-US" altLang="zh-CN" sz="2400" dirty="0">
                <a:solidFill>
                  <a:schemeClr val="tx1"/>
                </a:solidFill>
                <a:ea typeface="宋体" panose="02010600030101010101" pitchFamily="2" charset="-122"/>
              </a:rPr>
              <a:t>Circle</a:t>
            </a:r>
            <a:r>
              <a:rPr lang="zh-CN" altLang="en-US" sz="2400" dirty="0">
                <a:solidFill>
                  <a:schemeClr val="tx1"/>
                </a:solidFill>
                <a:ea typeface="宋体" panose="02010600030101010101" pitchFamily="2" charset="-122"/>
              </a:rPr>
              <a:t>，它公有继承</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类，它有一个数据成员</a:t>
            </a:r>
            <a:r>
              <a:rPr lang="en-US" altLang="zh-CN" sz="2400" dirty="0">
                <a:solidFill>
                  <a:schemeClr val="tx1"/>
                </a:solidFill>
                <a:ea typeface="宋体" panose="02010600030101010101" pitchFamily="2" charset="-122"/>
              </a:rPr>
              <a:t>double r</a:t>
            </a:r>
            <a:r>
              <a:rPr lang="zh-CN" altLang="en-US" sz="2400" dirty="0">
                <a:solidFill>
                  <a:schemeClr val="tx1"/>
                </a:solidFill>
                <a:ea typeface="宋体" panose="02010600030101010101" pitchFamily="2" charset="-122"/>
              </a:rPr>
              <a:t>表示半径；其余内容根据需要自行设计。</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11142860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7"/>
          <p:cNvSpPr>
            <a:spLocks noChangeArrowheads="1"/>
          </p:cNvSpPr>
          <p:nvPr/>
        </p:nvSpPr>
        <p:spPr bwMode="auto">
          <a:xfrm>
            <a:off x="1055688" y="1123950"/>
            <a:ext cx="7650162" cy="303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）建立一个正方形的类</a:t>
            </a:r>
            <a:r>
              <a:rPr lang="en-US" altLang="zh-CN" sz="2400" dirty="0">
                <a:solidFill>
                  <a:schemeClr val="tx1"/>
                </a:solidFill>
                <a:ea typeface="宋体" panose="02010600030101010101" pitchFamily="2" charset="-122"/>
              </a:rPr>
              <a:t>Square</a:t>
            </a:r>
            <a:r>
              <a:rPr lang="zh-CN" altLang="en-US" sz="2400" dirty="0">
                <a:solidFill>
                  <a:schemeClr val="tx1"/>
                </a:solidFill>
                <a:ea typeface="宋体" panose="02010600030101010101" pitchFamily="2" charset="-122"/>
              </a:rPr>
              <a:t>，它公有继承</a:t>
            </a:r>
            <a:r>
              <a:rPr lang="en-US" altLang="zh-CN" sz="2400" dirty="0">
                <a:solidFill>
                  <a:schemeClr val="tx1"/>
                </a:solidFill>
                <a:ea typeface="宋体" panose="02010600030101010101" pitchFamily="2" charset="-122"/>
              </a:rPr>
              <a:t>Shape</a:t>
            </a:r>
            <a:r>
              <a:rPr lang="zh-CN" altLang="en-US" sz="2400" dirty="0">
                <a:solidFill>
                  <a:schemeClr val="tx1"/>
                </a:solidFill>
                <a:ea typeface="宋体" panose="02010600030101010101" pitchFamily="2" charset="-122"/>
              </a:rPr>
              <a:t>类，它有一个数据成员</a:t>
            </a:r>
            <a:r>
              <a:rPr lang="en-US" altLang="zh-CN" sz="2400" dirty="0">
                <a:solidFill>
                  <a:schemeClr val="tx1"/>
                </a:solidFill>
                <a:ea typeface="宋体" panose="02010600030101010101" pitchFamily="2" charset="-122"/>
              </a:rPr>
              <a:t>double a</a:t>
            </a:r>
            <a:r>
              <a:rPr lang="zh-CN" altLang="en-US" sz="2400" dirty="0">
                <a:solidFill>
                  <a:schemeClr val="tx1"/>
                </a:solidFill>
                <a:ea typeface="宋体" panose="02010600030101010101" pitchFamily="2" charset="-122"/>
              </a:rPr>
              <a:t>表示边长；其余内容根据需要自行设计。</a:t>
            </a:r>
          </a:p>
          <a:p>
            <a:pPr>
              <a:lnSpc>
                <a:spcPct val="110000"/>
              </a:lnSpc>
              <a:spcBef>
                <a:spcPct val="0"/>
              </a:spcBef>
              <a:buSzTx/>
              <a:buNone/>
            </a:pPr>
            <a:endParaRPr lang="en-US" altLang="zh-CN" sz="2800" dirty="0">
              <a:solidFill>
                <a:schemeClr val="tx1"/>
              </a:solidFill>
              <a:ea typeface="宋体" panose="02010600030101010101" pitchFamily="2" charset="-122"/>
            </a:endParaRPr>
          </a:p>
          <a:p>
            <a:pPr>
              <a:lnSpc>
                <a:spcPct val="110000"/>
              </a:lnSpc>
              <a:spcBef>
                <a:spcPct val="0"/>
              </a:spcBef>
              <a:buSzTx/>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4</a:t>
            </a:r>
            <a:r>
              <a:rPr lang="zh-CN" altLang="en-US" sz="28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创建一个链表，它的结点的数据类型是各种图形对象，要求实现创建一个链表，输出链表每个结点信息以及计算所有图形总面积和各种图形个数的计数功能。</a:t>
            </a:r>
            <a:endParaRPr lang="en-US" altLang="zh-CN"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36654547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五、虚函数与多态</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692000"/>
            <a:ext cx="7520000" cy="462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继承练习：</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某动物园内，有老虎、狗等动物，每个动物都有名字、年龄、体重等信息。每种动物的叫唤</a:t>
            </a:r>
            <a:r>
              <a:rPr lang="en-US" altLang="zh-CN" dirty="0">
                <a:solidFill>
                  <a:srgbClr val="000000"/>
                </a:solidFill>
                <a:ea typeface="宋体" panose="02010600030101010101" pitchFamily="2" charset="-122"/>
              </a:rPr>
              <a:t>(speak)</a:t>
            </a:r>
            <a:r>
              <a:rPr lang="zh-CN" altLang="en-US" dirty="0">
                <a:solidFill>
                  <a:srgbClr val="000000"/>
                </a:solidFill>
                <a:ea typeface="宋体" panose="02010600030101010101" pitchFamily="2" charset="-122"/>
              </a:rPr>
              <a:t>声均不同，老虎的叫唤声是“</a:t>
            </a:r>
            <a:r>
              <a:rPr lang="en-US" altLang="zh-CN" dirty="0">
                <a:solidFill>
                  <a:srgbClr val="000000"/>
                </a:solidFill>
                <a:ea typeface="宋体" panose="02010600030101010101" pitchFamily="2" charset="-122"/>
              </a:rPr>
              <a:t>WOO”</a:t>
            </a:r>
            <a:r>
              <a:rPr lang="zh-CN" altLang="en-US" dirty="0">
                <a:solidFill>
                  <a:srgbClr val="000000"/>
                </a:solidFill>
                <a:ea typeface="宋体" panose="02010600030101010101" pitchFamily="2" charset="-122"/>
              </a:rPr>
              <a:t>，狗的叫唤声是“</a:t>
            </a:r>
            <a:r>
              <a:rPr lang="en-US" altLang="zh-CN" dirty="0" err="1">
                <a:solidFill>
                  <a:srgbClr val="000000"/>
                </a:solidFill>
                <a:ea typeface="宋体" panose="02010600030101010101" pitchFamily="2" charset="-122"/>
              </a:rPr>
              <a:t>WangWang</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定义一个</a:t>
            </a:r>
            <a:r>
              <a:rPr lang="en-US" altLang="zh-CN" dirty="0">
                <a:solidFill>
                  <a:srgbClr val="000000"/>
                </a:solidFill>
                <a:ea typeface="宋体" panose="02010600030101010101" pitchFamily="2" charset="-122"/>
              </a:rPr>
              <a:t>Animal</a:t>
            </a:r>
            <a:r>
              <a:rPr lang="zh-CN" altLang="en-US" dirty="0">
                <a:solidFill>
                  <a:srgbClr val="000000"/>
                </a:solidFill>
                <a:ea typeface="宋体" panose="02010600030101010101" pitchFamily="2" charset="-122"/>
              </a:rPr>
              <a:t>的基类，</a:t>
            </a:r>
            <a:r>
              <a:rPr lang="en-US" altLang="zh-CN" dirty="0">
                <a:solidFill>
                  <a:srgbClr val="000000"/>
                </a:solidFill>
                <a:ea typeface="宋体" panose="02010600030101010101" pitchFamily="2" charset="-122"/>
              </a:rPr>
              <a:t>Animal</a:t>
            </a:r>
            <a:r>
              <a:rPr lang="zh-CN" altLang="en-US" dirty="0">
                <a:solidFill>
                  <a:srgbClr val="000000"/>
                </a:solidFill>
                <a:ea typeface="宋体" panose="02010600030101010101" pitchFamily="2" charset="-122"/>
              </a:rPr>
              <a:t>类有函数</a:t>
            </a:r>
            <a:r>
              <a:rPr lang="en-US" altLang="zh-CN" dirty="0">
                <a:solidFill>
                  <a:srgbClr val="000000"/>
                </a:solidFill>
                <a:ea typeface="宋体" panose="02010600030101010101" pitchFamily="2" charset="-122"/>
              </a:rPr>
              <a:t>speak()</a:t>
            </a:r>
            <a:r>
              <a:rPr lang="zh-CN" altLang="en-US" dirty="0">
                <a:solidFill>
                  <a:srgbClr val="000000"/>
                </a:solidFill>
                <a:ea typeface="宋体" panose="02010600030101010101" pitchFamily="2" charset="-122"/>
              </a:rPr>
              <a:t>，并派生老虎、狗，发出不同的叫唤声。</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 编写主程序，输入动物名称、名字、年龄，让动物园内的各种动物叫唤。</a:t>
            </a:r>
          </a:p>
          <a:p>
            <a:pPr marL="400050" lvl="2" indent="0">
              <a:lnSpc>
                <a:spcPct val="110000"/>
              </a:lnSpc>
              <a:spcBef>
                <a:spcPct val="0"/>
              </a:spcBef>
              <a:buClrTx/>
              <a:buFont typeface="Wingdings" pitchFamily="2" charset="2"/>
              <a:buChar char="Ø"/>
            </a:pPr>
            <a:r>
              <a:rPr lang="zh-CN" altLang="en-US" dirty="0">
                <a:solidFill>
                  <a:srgbClr val="000000"/>
                </a:solidFill>
                <a:ea typeface="宋体" panose="02010600030101010101" pitchFamily="2" charset="-122"/>
              </a:rPr>
              <a:t>要求：只使用一个基类指针，指向生成的对象并调用方法。</a:t>
            </a:r>
          </a:p>
        </p:txBody>
      </p:sp>
      <p:sp>
        <p:nvSpPr>
          <p:cNvPr id="5" name="Rectangle 9"/>
          <p:cNvSpPr txBox="1">
            <a:spLocks noChangeArrowheads="1"/>
          </p:cNvSpPr>
          <p:nvPr/>
        </p:nvSpPr>
        <p:spPr bwMode="auto">
          <a:xfrm>
            <a:off x="1080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虚函数的引出</a:t>
            </a:r>
            <a:endParaRPr lang="en-US" altLang="zh-CN" dirty="0">
              <a:ea typeface="宋体" charset="-122"/>
            </a:endParaRPr>
          </a:p>
          <a:p>
            <a:pPr marL="0" indent="0" eaLnBrk="1" hangingPunct="1">
              <a:buClr>
                <a:schemeClr val="accent2"/>
              </a:buClr>
              <a:buNone/>
            </a:pP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
        <p:nvSpPr>
          <p:cNvPr id="3" name="文本框 2">
            <a:extLst>
              <a:ext uri="{FF2B5EF4-FFF2-40B4-BE49-F238E27FC236}">
                <a16:creationId xmlns:a16="http://schemas.microsoft.com/office/drawing/2014/main" id="{D7D4A71B-2B2B-498C-B77F-ED0D283D109C}"/>
              </a:ext>
            </a:extLst>
          </p:cNvPr>
          <p:cNvSpPr txBox="1"/>
          <p:nvPr/>
        </p:nvSpPr>
        <p:spPr>
          <a:xfrm>
            <a:off x="8312834" y="6297613"/>
            <a:ext cx="646331" cy="369332"/>
          </a:xfrm>
          <a:prstGeom prst="rect">
            <a:avLst/>
          </a:prstGeom>
          <a:noFill/>
        </p:spPr>
        <p:txBody>
          <a:bodyPr wrap="none" rtlCol="0">
            <a:spAutoFit/>
          </a:bodyPr>
          <a:lstStyle/>
          <a:p>
            <a:r>
              <a:rPr lang="zh-CN" altLang="en-US" dirty="0"/>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多态性</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在程序中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同一符号或名字</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不同情况下</a:t>
            </a:r>
            <a:r>
              <a:rPr lang="zh-CN" altLang="en-US" dirty="0">
                <a:solidFill>
                  <a:srgbClr val="000000"/>
                </a:solidFill>
                <a:ea typeface="宋体" panose="02010600030101010101" pitchFamily="2" charset="-122"/>
              </a:rPr>
              <a:t>具</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有不同解释</a:t>
            </a:r>
            <a:r>
              <a:rPr lang="zh-CN" altLang="en-US" dirty="0">
                <a:solidFill>
                  <a:srgbClr val="000000"/>
                </a:solidFill>
                <a:ea typeface="宋体" panose="02010600030101010101" pitchFamily="2" charset="-122"/>
              </a:rPr>
              <a:t>的现象称为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多态性</a:t>
            </a:r>
            <a:r>
              <a:rPr lang="zh-CN" altLang="en-US" dirty="0">
                <a:solidFill>
                  <a:srgbClr val="000000"/>
                </a:solidFill>
                <a:ea typeface="宋体" panose="02010600030101010101" pitchFamily="2" charset="-122"/>
              </a:rPr>
              <a:t>。 </a:t>
            </a:r>
          </a:p>
        </p:txBody>
      </p:sp>
      <p:sp>
        <p:nvSpPr>
          <p:cNvPr id="10" name="Rectangle 77"/>
          <p:cNvSpPr>
            <a:spLocks noChangeArrowheads="1"/>
          </p:cNvSpPr>
          <p:nvPr/>
        </p:nvSpPr>
        <p:spPr bwMode="auto">
          <a:xfrm>
            <a:off x="1116000" y="2340000"/>
            <a:ext cx="7507300"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现实世界中的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多态现象</a:t>
            </a:r>
            <a:r>
              <a:rPr lang="zh-CN" altLang="en-US" dirty="0">
                <a:solidFill>
                  <a:srgbClr val="000000"/>
                </a:solidFill>
                <a:ea typeface="宋体" panose="02010600030101010101" pitchFamily="2" charset="-122"/>
              </a:rPr>
              <a:t>： </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变色眼镜：阳光下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镜片颜色变深；室内</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镜片颜色变浅。 </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猫眼瞳孔：光线充足地方</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瞳孔变细变窄；晚上半夜</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瞳孔放大、夜视能力变强。 </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130800"/>
            <a:ext cx="75073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编程中的多态</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同一个类</a:t>
            </a:r>
            <a:r>
              <a:rPr lang="zh-CN" altLang="en-US" dirty="0">
                <a:solidFill>
                  <a:srgbClr val="000000"/>
                </a:solidFill>
                <a:ea typeface="宋体" panose="02010600030101010101" pitchFamily="2" charset="-122"/>
              </a:rPr>
              <a:t>中，对应相同的函数名，却执行不同的函数体，即函数重载，属于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编译时的多态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中，与基类同名、同参数、同返回类型的函数的不同行为，属于</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运行时的多态</a:t>
            </a:r>
            <a:r>
              <a:rPr lang="zh-CN" altLang="en-US" dirty="0">
                <a:solidFill>
                  <a:srgbClr val="000000"/>
                </a:solidFill>
                <a:ea typeface="宋体" panose="02010600030101010101" pitchFamily="2" charset="-122"/>
              </a:rPr>
              <a:t>。</a:t>
            </a:r>
          </a:p>
          <a:p>
            <a:pPr marL="400050" lvl="2" indent="0">
              <a:lnSpc>
                <a:spcPct val="110000"/>
              </a:lnSpc>
              <a:spcBef>
                <a:spcPct val="0"/>
              </a:spcBef>
              <a:buClrTx/>
              <a:buFont typeface="Wingdings" pitchFamily="2" charset="2"/>
              <a:buChar char="Ø"/>
            </a:pPr>
            <a:r>
              <a:rPr lang="en-US" altLang="zh-CN"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运算符重载</a:t>
            </a:r>
          </a:p>
          <a:p>
            <a:pPr marL="0" lvl="1" indent="0">
              <a:lnSpc>
                <a:spcPct val="110000"/>
              </a:lnSpc>
              <a:spcBef>
                <a:spcPct val="0"/>
              </a:spcBef>
              <a:buClrTx/>
              <a:buSzTx/>
              <a:buFont typeface="Wingdings" pitchFamily="2" charset="2"/>
              <a:buChar char="p"/>
            </a:pP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编译时多态</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静态联编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联编</a:t>
            </a:r>
            <a:r>
              <a:rPr lang="en-US" altLang="zh-CN" dirty="0">
                <a:solidFill>
                  <a:srgbClr val="000000"/>
                </a:solidFill>
                <a:ea typeface="宋体" panose="02010600030101010101" pitchFamily="2" charset="-122"/>
              </a:rPr>
              <a:t>(binding)</a:t>
            </a:r>
            <a:r>
              <a:rPr lang="zh-CN" altLang="en-US" dirty="0">
                <a:solidFill>
                  <a:srgbClr val="000000"/>
                </a:solidFill>
                <a:ea typeface="宋体" panose="02010600030101010101" pitchFamily="2" charset="-122"/>
              </a:rPr>
              <a:t>，也译为绑定，指将程序中出现的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标识符</a:t>
            </a:r>
            <a:r>
              <a:rPr lang="zh-CN" altLang="en-US" dirty="0">
                <a:solidFill>
                  <a:srgbClr val="000000"/>
                </a:solidFill>
                <a:ea typeface="宋体" panose="02010600030101010101" pitchFamily="2" charset="-122"/>
              </a:rPr>
              <a:t>与一个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存储地址</a:t>
            </a:r>
            <a:r>
              <a:rPr lang="zh-CN" altLang="en-US" dirty="0">
                <a:solidFill>
                  <a:srgbClr val="000000"/>
                </a:solidFill>
                <a:ea typeface="宋体" panose="02010600030101010101" pitchFamily="2" charset="-122"/>
              </a:rPr>
              <a:t>相联系的过程。</a:t>
            </a:r>
          </a:p>
        </p:txBody>
      </p:sp>
      <p:sp>
        <p:nvSpPr>
          <p:cNvPr id="10" name="Rectangle 77"/>
          <p:cNvSpPr>
            <a:spLocks noChangeArrowheads="1"/>
          </p:cNvSpPr>
          <p:nvPr/>
        </p:nvSpPr>
        <p:spPr bwMode="auto">
          <a:xfrm>
            <a:off x="1116000" y="2340000"/>
            <a:ext cx="75073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静态联编</a:t>
            </a:r>
            <a:r>
              <a:rPr lang="zh-CN" altLang="en-US" dirty="0">
                <a:solidFill>
                  <a:srgbClr val="000000"/>
                </a:solidFill>
                <a:ea typeface="宋体" panose="02010600030101010101" pitchFamily="2" charset="-122"/>
              </a:rPr>
              <a:t>，是指这种联编在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编译阶段</a:t>
            </a:r>
            <a:r>
              <a:rPr lang="zh-CN" altLang="en-US" dirty="0">
                <a:solidFill>
                  <a:srgbClr val="000000"/>
                </a:solidFill>
                <a:ea typeface="宋体" panose="02010600030101010101" pitchFamily="2" charset="-122"/>
              </a:rPr>
              <a:t>完成的，即在编译阶段就必须确定标识符（函数名）与代码之间的对应关系。由于联编过程是在程序运行前完成的，所以又称为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早期联编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4536000"/>
            <a:ext cx="79518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静态联编</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能够实现编译时多态</a:t>
            </a:r>
            <a:r>
              <a:rPr lang="zh-CN" altLang="en-US" dirty="0">
                <a:solidFill>
                  <a:srgbClr val="000000"/>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236236" cy="584775"/>
          </a:xfrm>
          <a:prstGeom prst="rect">
            <a:avLst/>
          </a:prstGeom>
        </p:spPr>
        <p:txBody>
          <a:bodyPr wrap="none">
            <a:spAutoFit/>
          </a:bodyPr>
          <a:lstStyle/>
          <a:p>
            <a:r>
              <a:rPr lang="zh-CN" altLang="en-US" sz="3200" dirty="0">
                <a:solidFill>
                  <a:srgbClr val="002060"/>
                </a:solidFill>
                <a:ea typeface="宋体" charset="-122"/>
              </a:rPr>
              <a:t>例</a:t>
            </a:r>
            <a:r>
              <a:rPr lang="en-US" altLang="zh-CN" sz="3200" dirty="0">
                <a:solidFill>
                  <a:srgbClr val="002060"/>
                </a:solidFill>
                <a:ea typeface="宋体" charset="-122"/>
              </a:rPr>
              <a:t>1</a:t>
            </a:r>
            <a:r>
              <a:rPr lang="zh-CN" altLang="en-US" sz="3200" dirty="0">
                <a:solidFill>
                  <a:srgbClr val="002060"/>
                </a:solidFill>
                <a:ea typeface="宋体" charset="-122"/>
              </a:rPr>
              <a:t>：</a:t>
            </a:r>
          </a:p>
        </p:txBody>
      </p:sp>
      <p:sp>
        <p:nvSpPr>
          <p:cNvPr id="4" name="Rectangle 6"/>
          <p:cNvSpPr>
            <a:spLocks noChangeArrowheads="1"/>
          </p:cNvSpPr>
          <p:nvPr/>
        </p:nvSpPr>
        <p:spPr bwMode="auto">
          <a:xfrm>
            <a:off x="1063626" y="1152634"/>
            <a:ext cx="3787774"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87774" cy="3046988"/>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E39"/>
                </a:solidFill>
                <a:effectLst>
                  <a:outerShdw blurRad="38100" dist="38100" dir="2700000" algn="tl">
                    <a:srgbClr val="000000">
                      <a:alpha val="43137"/>
                    </a:srgbClr>
                  </a:outerShdw>
                </a:effectLst>
              </a:rPr>
              <a:t>s.countTuition</a:t>
            </a:r>
            <a:r>
              <a:rPr lang="en-US" altLang="zh-CN" sz="2400" dirty="0">
                <a:effectLst>
                  <a:outerShdw blurRad="38100" dist="38100" dir="2700000" algn="tl">
                    <a:srgbClr val="000000">
                      <a:alpha val="43137"/>
                    </a:srgbClr>
                  </a:outerShdw>
                </a:effectLst>
              </a:rPr>
              <a:t>();	</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err="1">
                <a:solidFill>
                  <a:srgbClr val="007E39"/>
                </a:solidFill>
                <a:effectLst>
                  <a:outerShdw blurRad="38100" dist="38100" dir="2700000" algn="tl">
                    <a:srgbClr val="000000">
                      <a:alpha val="43137"/>
                    </a:srgbClr>
                  </a:outerShdw>
                </a:effectLst>
              </a:rPr>
              <a:t>gs.countTuition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7" name="Text Box 36"/>
          <p:cNvSpPr txBox="1">
            <a:spLocks noChangeArrowheads="1"/>
          </p:cNvSpPr>
          <p:nvPr/>
        </p:nvSpPr>
        <p:spPr bwMode="auto">
          <a:xfrm>
            <a:off x="5085496" y="4419580"/>
            <a:ext cx="3868004" cy="1754326"/>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调用的</a:t>
            </a:r>
            <a:r>
              <a:rPr lang="en-US" altLang="zh-CN" sz="2400" dirty="0">
                <a:solidFill>
                  <a:srgbClr val="000000"/>
                </a:solidFill>
                <a:latin typeface="Times New Roman" pitchFamily="18" charset="0"/>
              </a:rPr>
              <a:t>Student</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调用的</a:t>
            </a:r>
            <a:r>
              <a:rPr lang="en-US" altLang="zh-CN" sz="2400" dirty="0" err="1">
                <a:solidFill>
                  <a:srgbClr val="000000"/>
                </a:solidFill>
                <a:latin typeface="Times New Roman" pitchFamily="18" charset="0"/>
              </a:rPr>
              <a:t>GraduateStudent</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5475" y="375652"/>
            <a:ext cx="1236236" cy="584775"/>
          </a:xfrm>
          <a:prstGeom prst="rect">
            <a:avLst/>
          </a:prstGeom>
        </p:spPr>
        <p:txBody>
          <a:bodyPr wrap="none">
            <a:spAutoFit/>
          </a:bodyPr>
          <a:lstStyle/>
          <a:p>
            <a:r>
              <a:rPr lang="zh-CN" altLang="en-US" sz="3200" dirty="0">
                <a:solidFill>
                  <a:srgbClr val="002060"/>
                </a:solidFill>
                <a:ea typeface="宋体" charset="-122"/>
              </a:rPr>
              <a:t>例</a:t>
            </a:r>
            <a:r>
              <a:rPr lang="en-US" altLang="zh-CN" sz="3200" dirty="0">
                <a:solidFill>
                  <a:srgbClr val="002060"/>
                </a:solidFill>
                <a:ea typeface="宋体" charset="-122"/>
              </a:rPr>
              <a:t>2</a:t>
            </a:r>
            <a:r>
              <a:rPr lang="zh-CN" altLang="en-US" sz="3200" dirty="0">
                <a:solidFill>
                  <a:srgbClr val="002060"/>
                </a:solidFill>
                <a:ea typeface="宋体" charset="-122"/>
              </a:rPr>
              <a:t>：</a:t>
            </a:r>
          </a:p>
        </p:txBody>
      </p:sp>
      <p:sp>
        <p:nvSpPr>
          <p:cNvPr id="4" name="Rectangle 6"/>
          <p:cNvSpPr>
            <a:spLocks noChangeArrowheads="1"/>
          </p:cNvSpPr>
          <p:nvPr/>
        </p:nvSpPr>
        <p:spPr bwMode="auto">
          <a:xfrm>
            <a:off x="1063626" y="1152634"/>
            <a:ext cx="3787774" cy="5262979"/>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GraduateStudent</a:t>
            </a:r>
            <a:r>
              <a:rPr lang="en-US" altLang="zh-CN" sz="2400" dirty="0">
                <a:solidFill>
                  <a:srgbClr val="C00000"/>
                </a:solidFill>
                <a:effectLst>
                  <a:outerShdw blurRad="38100" dist="38100" dir="2700000" algn="tl">
                    <a:srgbClr val="000000">
                      <a:alpha val="43137"/>
                    </a:srgbClr>
                  </a:outerShdw>
                </a:effectLst>
              </a:rPr>
              <a:t>:</a:t>
            </a:r>
          </a:p>
          <a:p>
            <a:pPr eaLnBrk="1" hangingPunct="1">
              <a:buNone/>
            </a:pPr>
            <a:r>
              <a:rPr lang="en-US" altLang="zh-CN" sz="2400" dirty="0">
                <a:solidFill>
                  <a:srgbClr val="C00000"/>
                </a:solidFill>
                <a:effectLst>
                  <a:outerShdw blurRad="38100" dist="38100" dir="2700000" algn="tl">
                    <a:srgbClr val="000000">
                      <a:alpha val="43137"/>
                    </a:srgbClr>
                  </a:outerShdw>
                </a:effectLst>
              </a:rPr>
              <a:t>              public Student</a:t>
            </a:r>
          </a:p>
          <a:p>
            <a:pPr eaLnBrk="1" hangingPunct="1">
              <a:buNone/>
            </a:pP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public:</a:t>
            </a:r>
          </a:p>
          <a:p>
            <a:pPr eaLnBrk="1" hangingPunct="1">
              <a:buNone/>
            </a:pPr>
            <a:r>
              <a:rPr lang="en-US" altLang="zh-CN" sz="2400" dirty="0">
                <a:effectLst>
                  <a:outerShdw blurRad="38100" dist="38100" dir="2700000" algn="tl">
                    <a:srgbClr val="000000">
                      <a:alpha val="43137"/>
                    </a:srgbClr>
                  </a:outerShdw>
                </a:effectLst>
              </a:rPr>
              <a:t>     float </a:t>
            </a:r>
            <a:r>
              <a:rPr lang="en-US" altLang="zh-CN" sz="2400" dirty="0">
                <a:solidFill>
                  <a:srgbClr val="0070C0"/>
                </a:solidFill>
                <a:effectLst>
                  <a:outerShdw blurRad="38100" dist="38100" dir="2700000" algn="tl">
                    <a:srgbClr val="000000">
                      <a:alpha val="43137"/>
                    </a:srgbClr>
                  </a:outerShdw>
                </a:effectLst>
              </a:rPr>
              <a:t>countTuition</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计算学费    </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a:t>
            </a:r>
          </a:p>
        </p:txBody>
      </p:sp>
      <p:sp>
        <p:nvSpPr>
          <p:cNvPr id="6" name="Rectangle 6"/>
          <p:cNvSpPr>
            <a:spLocks noChangeArrowheads="1"/>
          </p:cNvSpPr>
          <p:nvPr/>
        </p:nvSpPr>
        <p:spPr bwMode="auto">
          <a:xfrm>
            <a:off x="5089526" y="1139935"/>
            <a:ext cx="3724274" cy="3416320"/>
          </a:xfrm>
          <a:prstGeom prst="rect">
            <a:avLst/>
          </a:prstGeom>
          <a:solidFill>
            <a:srgbClr val="E1FFF7"/>
          </a:solidFill>
          <a:ln w="38100">
            <a:solidFill>
              <a:srgbClr val="008000"/>
            </a:solidFill>
            <a:miter lim="800000"/>
            <a:headEnd/>
            <a:tailEnd/>
          </a:ln>
        </p:spPr>
        <p:txBody>
          <a:bodyPr wrap="square">
            <a:spAutoFit/>
          </a:bodyPr>
          <a:lstStyle/>
          <a:p>
            <a:pPr eaLnBrk="1" hangingPunct="1">
              <a:buNone/>
            </a:pPr>
            <a:r>
              <a:rPr lang="en-US" altLang="zh-CN" sz="2400" dirty="0">
                <a:solidFill>
                  <a:srgbClr val="0070C0"/>
                </a:solidFill>
                <a:effectLst>
                  <a:outerShdw blurRad="38100" dist="38100" dir="2700000" algn="tl">
                    <a:srgbClr val="000000">
                      <a:alpha val="43137"/>
                    </a:srgbClr>
                  </a:outerShdw>
                </a:effectLst>
              </a:rPr>
              <a:t>void fn(</a:t>
            </a:r>
            <a:r>
              <a:rPr lang="en-US" altLang="zh-CN" sz="2400" dirty="0">
                <a:solidFill>
                  <a:srgbClr val="C00000"/>
                </a:solidFill>
                <a:effectLst>
                  <a:outerShdw blurRad="38100" dist="38100" dir="2700000" algn="tl">
                    <a:srgbClr val="000000">
                      <a:alpha val="43137"/>
                    </a:srgbClr>
                  </a:outerShdw>
                </a:effectLst>
              </a:rPr>
              <a:t>Student&amp; x</a:t>
            </a:r>
            <a:r>
              <a:rPr lang="en-US" altLang="zh-CN" sz="2400" dirty="0">
                <a:solidFill>
                  <a:srgbClr val="0070C0"/>
                </a:solidFill>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x.countTuition</a:t>
            </a:r>
            <a:r>
              <a:rPr lang="en-US" altLang="zh-CN" sz="2400" dirty="0">
                <a:effectLst>
                  <a:outerShdw blurRad="38100" dist="38100" dir="2700000" algn="tl">
                    <a:srgbClr val="000000">
                      <a:alpha val="43137"/>
                    </a:srgbClr>
                  </a:outerShdw>
                </a:effectLst>
              </a:rPr>
              <a:t>();  }</a:t>
            </a:r>
          </a:p>
          <a:p>
            <a:pPr eaLnBrk="1" hangingPunct="1">
              <a:buNone/>
            </a:pP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p>
          <a:p>
            <a:pPr eaLnBrk="1" hangingPunct="1">
              <a:buNone/>
            </a:pPr>
            <a:r>
              <a:rPr lang="en-US" altLang="zh-CN" sz="2400" dirty="0">
                <a:effectLst>
                  <a:outerShdw blurRad="38100" dist="38100" dir="2700000" algn="tl">
                    <a:srgbClr val="000000">
                      <a:alpha val="43137"/>
                    </a:srgbClr>
                  </a:outerShdw>
                </a:effectLst>
              </a:rPr>
              <a:t>{  Student s;</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GraduateStudent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gs</a:t>
            </a:r>
            <a:r>
              <a:rPr lang="en-US" altLang="zh-CN" sz="2400" dirty="0">
                <a:effectLst>
                  <a:outerShdw blurRad="38100" dist="38100" dir="2700000" algn="tl">
                    <a:srgbClr val="000000">
                      <a:alpha val="43137"/>
                    </a:srgbClr>
                  </a:outerShdw>
                </a:effectLst>
              </a:rPr>
              <a:t>;</a:t>
            </a: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fn(s)</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zh-CN" altLang="en-US"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fn(</a:t>
            </a:r>
            <a:r>
              <a:rPr lang="en-US" altLang="zh-CN" sz="2400" dirty="0" err="1">
                <a:solidFill>
                  <a:srgbClr val="007E39"/>
                </a:solidFill>
                <a:effectLst>
                  <a:outerShdw blurRad="38100" dist="38100" dir="2700000" algn="tl">
                    <a:srgbClr val="000000">
                      <a:alpha val="43137"/>
                    </a:srgbClr>
                  </a:outerShdw>
                </a:effectLst>
              </a:rPr>
              <a:t>gs</a:t>
            </a:r>
            <a:r>
              <a:rPr lang="en-US" altLang="zh-CN" sz="2400" dirty="0">
                <a:solidFill>
                  <a:srgbClr val="007E39"/>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调用？</a:t>
            </a:r>
          </a:p>
          <a:p>
            <a:pPr eaLnBrk="1" hangingPunct="1">
              <a:buNone/>
            </a:pPr>
            <a:r>
              <a:rPr lang="en-US" altLang="zh-CN" sz="2400" dirty="0">
                <a:effectLst>
                  <a:outerShdw blurRad="38100" dist="38100" dir="2700000" algn="tl">
                    <a:srgbClr val="000000">
                      <a:alpha val="43137"/>
                    </a:srgbClr>
                  </a:outerShdw>
                </a:effectLst>
              </a:rPr>
              <a:t>}</a:t>
            </a:r>
          </a:p>
        </p:txBody>
      </p:sp>
      <p:sp>
        <p:nvSpPr>
          <p:cNvPr id="9" name="Text Box 36"/>
          <p:cNvSpPr txBox="1">
            <a:spLocks noChangeArrowheads="1"/>
          </p:cNvSpPr>
          <p:nvPr/>
        </p:nvSpPr>
        <p:spPr bwMode="auto">
          <a:xfrm>
            <a:off x="5098196" y="4825980"/>
            <a:ext cx="3258404" cy="1089529"/>
          </a:xfrm>
          <a:prstGeom prst="rect">
            <a:avLst/>
          </a:prstGeom>
          <a:solidFill>
            <a:srgbClr val="33CCCC"/>
          </a:solidFill>
          <a:ln w="9525">
            <a:noFill/>
            <a:miter lim="800000"/>
            <a:headEnd/>
            <a:tailEnd/>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itchFamily="18" charset="0"/>
              </a:rPr>
              <a:t>分析：</a:t>
            </a:r>
            <a:endParaRPr lang="en-US" altLang="zh-CN" sz="2400" dirty="0">
              <a:solidFill>
                <a:srgbClr val="000000"/>
              </a:solidFill>
              <a:latin typeface="Times New Roman" pitchFamily="18" charset="0"/>
            </a:endParaRPr>
          </a:p>
          <a:p>
            <a:pPr marL="342900" indent="-342900" eaLnBrk="1" hangingPunct="1">
              <a:lnSpc>
                <a:spcPct val="90000"/>
              </a:lnSpc>
              <a:buClr>
                <a:srgbClr val="FF5050"/>
              </a:buClr>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次调用的都是</a:t>
            </a:r>
            <a:r>
              <a:rPr lang="en-US" altLang="zh-CN" sz="2400" dirty="0">
                <a:solidFill>
                  <a:srgbClr val="000000"/>
                </a:solidFill>
                <a:latin typeface="Times New Roman" pitchFamily="18" charset="0"/>
              </a:rPr>
              <a:t>Student</a:t>
            </a:r>
          </a:p>
          <a:p>
            <a:pPr marL="342900" indent="-342900" eaLnBrk="1" hangingPunct="1">
              <a:lnSpc>
                <a:spcPct val="90000"/>
              </a:lnSpc>
              <a:buClr>
                <a:srgbClr val="FF5050"/>
              </a:buClr>
            </a:pPr>
            <a:r>
              <a:rPr lang="zh-CN" altLang="en-US" sz="2400" dirty="0">
                <a:solidFill>
                  <a:srgbClr val="000000"/>
                </a:solidFill>
                <a:latin typeface="Times New Roman" pitchFamily="18" charset="0"/>
              </a:rPr>
              <a:t>类的</a:t>
            </a:r>
            <a:r>
              <a:rPr lang="es-ES" altLang="zh-CN" sz="2400" dirty="0">
                <a:solidFill>
                  <a:srgbClr val="000000"/>
                </a:solidFill>
                <a:latin typeface="Times New Roman" pitchFamily="18" charset="0"/>
              </a:rPr>
              <a:t>countTuition</a:t>
            </a:r>
            <a:r>
              <a:rPr lang="zh-CN" altLang="en-US" sz="2400" dirty="0">
                <a:solidFill>
                  <a:srgbClr val="000000"/>
                </a:solidFill>
                <a:latin typeface="Times New Roman" pitchFamily="18" charset="0"/>
              </a:rPr>
              <a:t>方法</a:t>
            </a:r>
            <a:endParaRPr lang="en-US" altLang="zh-CN" sz="2400"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运行时多态</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动态联编 </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headEnd/>
            <a:tailEnd/>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308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是指</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根据目标对象的动态类型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而不是静态类型</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程序运行</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而不是在编译阶段</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将</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函数名</a:t>
            </a:r>
            <a:r>
              <a:rPr lang="zh-CN" altLang="en-US" dirty="0">
                <a:solidFill>
                  <a:srgbClr val="000000"/>
                </a:solidFill>
                <a:ea typeface="宋体" panose="02010600030101010101" pitchFamily="2" charset="-122"/>
              </a:rPr>
              <a:t>绑定到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具体的函数实现</a:t>
            </a:r>
            <a:r>
              <a:rPr lang="zh-CN" altLang="en-US" dirty="0">
                <a:solidFill>
                  <a:srgbClr val="000000"/>
                </a:solidFill>
                <a:ea typeface="宋体" panose="02010600030101010101" pitchFamily="2" charset="-122"/>
              </a:rPr>
              <a:t>上。</a:t>
            </a:r>
          </a:p>
        </p:txBody>
      </p:sp>
      <p:sp>
        <p:nvSpPr>
          <p:cNvPr id="10" name="Rectangle 77"/>
          <p:cNvSpPr>
            <a:spLocks noChangeArrowheads="1"/>
          </p:cNvSpPr>
          <p:nvPr/>
        </p:nvSpPr>
        <p:spPr bwMode="auto">
          <a:xfrm>
            <a:off x="1116000" y="2782127"/>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，要在程序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运行时</a:t>
            </a:r>
            <a:r>
              <a:rPr lang="zh-CN" altLang="en-US" dirty="0">
                <a:solidFill>
                  <a:srgbClr val="000000"/>
                </a:solidFill>
                <a:ea typeface="宋体" panose="02010600030101010101" pitchFamily="2" charset="-122"/>
              </a:rPr>
              <a:t>动态进行的，所以又称为</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晚期联编</a:t>
            </a:r>
            <a:r>
              <a:rPr lang="zh-CN" altLang="en-US" dirty="0">
                <a:solidFill>
                  <a:srgbClr val="000000"/>
                </a:solidFill>
                <a:ea typeface="宋体" panose="02010600030101010101" pitchFamily="2" charset="-122"/>
              </a:rPr>
              <a:t>。</a:t>
            </a:r>
          </a:p>
        </p:txBody>
      </p:sp>
      <p:sp>
        <p:nvSpPr>
          <p:cNvPr id="7" name="Rectangle 77"/>
          <p:cNvSpPr>
            <a:spLocks noChangeArrowheads="1"/>
          </p:cNvSpPr>
          <p:nvPr/>
        </p:nvSpPr>
        <p:spPr bwMode="auto">
          <a:xfrm>
            <a:off x="1116000" y="3925127"/>
            <a:ext cx="75073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动态联编</a:t>
            </a:r>
            <a:r>
              <a:rPr lang="zh-CN" altLang="en-US" dirty="0">
                <a:solidFill>
                  <a:srgbClr val="000000"/>
                </a:solidFill>
                <a:ea typeface="宋体" panose="02010600030101010101" pitchFamily="2" charset="-122"/>
              </a:rPr>
              <a:t>可以实现</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运行时多态</a:t>
            </a:r>
            <a:r>
              <a:rPr lang="zh-CN" altLang="en-US" dirty="0">
                <a:solidFill>
                  <a:srgbClr val="000000"/>
                </a:solidFill>
                <a:ea typeface="宋体" panose="02010600030101010101" pitchFamily="2" charset="-122"/>
              </a:rPr>
              <a:t>。</a:t>
            </a:r>
          </a:p>
        </p:txBody>
      </p:sp>
      <p:sp>
        <p:nvSpPr>
          <p:cNvPr id="8" name="Rectangle 77"/>
          <p:cNvSpPr>
            <a:spLocks noChangeArrowheads="1"/>
          </p:cNvSpPr>
          <p:nvPr/>
        </p:nvSpPr>
        <p:spPr bwMode="auto">
          <a:xfrm>
            <a:off x="1116000" y="4699827"/>
            <a:ext cx="7507300" cy="99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a:solidFill>
                  <a:srgbClr val="000000"/>
                </a:solidFill>
                <a:ea typeface="宋体" panose="02010600030101010101" pitchFamily="2" charset="-122"/>
              </a:rPr>
              <a:t> 运行时多态性是通过使用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虚函数</a:t>
            </a:r>
            <a:r>
              <a:rPr lang="en-US" altLang="zh-CN" dirty="0">
                <a:solidFill>
                  <a:srgbClr val="000000"/>
                </a:solidFill>
                <a:ea typeface="宋体" panose="02010600030101010101" pitchFamily="2" charset="-122"/>
              </a:rPr>
              <a:t>(</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 </a:t>
            </a:r>
            <a:r>
              <a:rPr lang="en-US" altLang="zh-CN" dirty="0">
                <a:solidFill>
                  <a:srgbClr val="000000"/>
                </a:solidFill>
                <a:ea typeface="宋体" panose="02010600030101010101" pitchFamily="2" charset="-122"/>
              </a:rPr>
              <a:t>function)</a:t>
            </a:r>
            <a:r>
              <a:rPr lang="zh-CN" altLang="en-US" dirty="0">
                <a:solidFill>
                  <a:srgbClr val="000000"/>
                </a:solidFill>
                <a:ea typeface="宋体" panose="02010600030101010101" pitchFamily="2" charset="-122"/>
              </a:rPr>
              <a:t>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a:t>
            </a:r>
            <a:r>
              <a:rPr lang="zh-CN" altLang="en-US" dirty="0">
                <a:solidFill>
                  <a:srgbClr val="000000"/>
                </a:solidFill>
                <a:ea typeface="宋体" panose="02010600030101010101" pitchFamily="2" charset="-122"/>
              </a:rPr>
              <a:t>实现的。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8"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headEnd/>
          <a:tailEnd/>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38673</TotalTime>
  <Words>2038</Words>
  <Application>Microsoft Office PowerPoint</Application>
  <PresentationFormat>全屏显示(4:3)</PresentationFormat>
  <Paragraphs>242</Paragraphs>
  <Slides>25</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宋体</vt:lpstr>
      <vt:lpstr>Arial</vt:lpstr>
      <vt:lpstr>Times New Roman</vt:lpstr>
      <vt:lpstr>Wingdings</vt:lpstr>
      <vt:lpstr>2008最新商务办公系列精品PPT模板</vt:lpstr>
      <vt:lpstr>继承和多态</vt:lpstr>
      <vt:lpstr>PowerPoint 演示文稿</vt:lpstr>
      <vt:lpstr>五、虚函数与多态</vt:lpstr>
      <vt:lpstr>多态性</vt:lpstr>
      <vt:lpstr>PowerPoint 演示文稿</vt:lpstr>
      <vt:lpstr>编译时多态----静态联编 </vt:lpstr>
      <vt:lpstr>PowerPoint 演示文稿</vt:lpstr>
      <vt:lpstr>PowerPoint 演示文稿</vt:lpstr>
      <vt:lpstr>运行时多态----动态联编 </vt:lpstr>
      <vt:lpstr>PowerPoint 演示文稿</vt:lpstr>
      <vt:lpstr>虚函数定义</vt:lpstr>
      <vt:lpstr>如何实现动态联编 </vt:lpstr>
      <vt:lpstr>PowerPoint 演示文稿</vt:lpstr>
      <vt:lpstr>PowerPoint 演示文稿</vt:lpstr>
      <vt:lpstr>PowerPoint 演示文稿</vt:lpstr>
      <vt:lpstr>问题：哪些情况下考虑使用虚函数？</vt:lpstr>
      <vt:lpstr>PowerPoint 演示文稿</vt:lpstr>
      <vt:lpstr>纯虚函数概念</vt:lpstr>
      <vt:lpstr>纯虚函数的定义 </vt:lpstr>
      <vt:lpstr>PowerPoint 演示文稿</vt:lpstr>
      <vt:lpstr>PowerPoint 演示文稿</vt:lpstr>
      <vt:lpstr>编程题练习：继承</vt:lpstr>
      <vt:lpstr>编程题练习：抽象类</vt:lpstr>
      <vt:lpstr>PowerPoint 演示文稿</vt:lpstr>
      <vt:lpstr>PowerPoint 演示文稿</vt:lpstr>
    </vt:vector>
  </TitlesOfParts>
  <Company>rst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yang fang</cp:lastModifiedBy>
  <cp:revision>2804</cp:revision>
  <dcterms:created xsi:type="dcterms:W3CDTF">2008-07-07T07:12:37Z</dcterms:created>
  <dcterms:modified xsi:type="dcterms:W3CDTF">2021-05-09T13:28:53Z</dcterms:modified>
</cp:coreProperties>
</file>