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434" r:id="rId2"/>
    <p:sldId id="1412" r:id="rId3"/>
    <p:sldId id="1458" r:id="rId4"/>
    <p:sldId id="1459" r:id="rId5"/>
    <p:sldId id="1460" r:id="rId6"/>
    <p:sldId id="1153" r:id="rId7"/>
    <p:sldId id="1422" r:id="rId8"/>
    <p:sldId id="1424" r:id="rId9"/>
    <p:sldId id="1425" r:id="rId10"/>
    <p:sldId id="1426" r:id="rId11"/>
    <p:sldId id="1427" r:id="rId12"/>
    <p:sldId id="1428" r:id="rId13"/>
    <p:sldId id="1429" r:id="rId14"/>
    <p:sldId id="1430" r:id="rId15"/>
    <p:sldId id="1431" r:id="rId16"/>
    <p:sldId id="1304" r:id="rId17"/>
    <p:sldId id="1432" r:id="rId18"/>
    <p:sldId id="1433" r:id="rId19"/>
    <p:sldId id="1434" r:id="rId20"/>
    <p:sldId id="1435" r:id="rId21"/>
    <p:sldId id="1457" r:id="rId22"/>
    <p:sldId id="1437" r:id="rId23"/>
    <p:sldId id="1438" r:id="rId24"/>
    <p:sldId id="1439" r:id="rId25"/>
    <p:sldId id="1441" r:id="rId26"/>
    <p:sldId id="1443" r:id="rId27"/>
    <p:sldId id="1444" r:id="rId28"/>
    <p:sldId id="1440" r:id="rId29"/>
    <p:sldId id="1445" r:id="rId30"/>
    <p:sldId id="1446" r:id="rId31"/>
    <p:sldId id="1447" r:id="rId32"/>
    <p:sldId id="1448" r:id="rId33"/>
    <p:sldId id="1449" r:id="rId34"/>
    <p:sldId id="1450" r:id="rId35"/>
    <p:sldId id="1451" r:id="rId36"/>
    <p:sldId id="1452" r:id="rId37"/>
    <p:sldId id="1453" r:id="rId38"/>
    <p:sldId id="1454" r:id="rId39"/>
    <p:sldId id="1483" r:id="rId40"/>
    <p:sldId id="1455" r:id="rId41"/>
    <p:sldId id="945" r:id="rId42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 autoAdjust="0"/>
    <p:restoredTop sz="39095" autoAdjust="0"/>
  </p:normalViewPr>
  <p:slideViewPr>
    <p:cSldViewPr snapToGrid="0">
      <p:cViewPr varScale="1">
        <p:scale>
          <a:sx n="39" d="100"/>
          <a:sy n="39" d="100"/>
        </p:scale>
        <p:origin x="286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private:  double real, image;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(double r = 0, double </a:t>
            </a:r>
            <a:r>
              <a:rPr lang="en-US" altLang="zh-CN" dirty="0" err="1"/>
              <a:t>i</a:t>
            </a:r>
            <a:r>
              <a:rPr lang="en-US" altLang="zh-CN" dirty="0"/>
              <a:t> = 0):real(r),image(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CComplex</a:t>
            </a:r>
            <a:r>
              <a:rPr lang="en-US" altLang="zh-CN" dirty="0"/>
              <a:t>&amp; operator +=(const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{  real += </a:t>
            </a:r>
            <a:r>
              <a:rPr lang="en-US" altLang="zh-CN" dirty="0" err="1"/>
              <a:t>r_c.real</a:t>
            </a:r>
            <a:r>
              <a:rPr lang="en-US" altLang="zh-CN" dirty="0"/>
              <a:t>;  image += </a:t>
            </a:r>
            <a:r>
              <a:rPr lang="en-US" altLang="zh-CN" dirty="0" err="1"/>
              <a:t>r_c.image</a:t>
            </a:r>
            <a:r>
              <a:rPr lang="en-US" altLang="zh-CN" dirty="0"/>
              <a:t>;  return *this; }</a:t>
            </a:r>
          </a:p>
          <a:p>
            <a:r>
              <a:rPr lang="en-US" altLang="zh-CN" dirty="0"/>
              <a:t>    void print() const</a:t>
            </a:r>
          </a:p>
          <a:p>
            <a:r>
              <a:rPr lang="en-US" altLang="zh-CN" dirty="0"/>
              <a:t>     {  if(real!=0){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&lt;&lt;real;</a:t>
            </a:r>
          </a:p>
          <a:p>
            <a:r>
              <a:rPr lang="en-US" altLang="zh-CN" dirty="0"/>
              <a:t>          if (image &lt; 0)    </a:t>
            </a:r>
            <a:r>
              <a:rPr lang="en-US" altLang="zh-CN" dirty="0" err="1"/>
              <a:t>cout</a:t>
            </a:r>
            <a:r>
              <a:rPr lang="en-US" altLang="zh-CN" dirty="0"/>
              <a:t> &lt;&lt; image &lt;&lt; "</a:t>
            </a:r>
            <a:r>
              <a:rPr lang="en-US" altLang="zh-CN" dirty="0" err="1"/>
              <a:t>i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if (image &gt; 0)  </a:t>
            </a:r>
            <a:r>
              <a:rPr lang="en-US" altLang="zh-CN" dirty="0" err="1"/>
              <a:t>cout</a:t>
            </a:r>
            <a:r>
              <a:rPr lang="en-US" altLang="zh-CN" dirty="0"/>
              <a:t> &lt;&lt; "+" &lt;&lt; image &lt;&lt; "</a:t>
            </a:r>
            <a:r>
              <a:rPr lang="en-US" altLang="zh-CN" dirty="0" err="1"/>
              <a:t>i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else{</a:t>
            </a:r>
          </a:p>
          <a:p>
            <a:r>
              <a:rPr lang="en-US" altLang="zh-CN" dirty="0"/>
              <a:t>          if(image!=0) </a:t>
            </a:r>
            <a:r>
              <a:rPr lang="en-US" altLang="zh-CN" dirty="0" err="1"/>
              <a:t>cout</a:t>
            </a:r>
            <a:r>
              <a:rPr lang="en-US" altLang="zh-CN" dirty="0"/>
              <a:t> &lt;&lt; image &lt;&lt; "</a:t>
            </a:r>
            <a:r>
              <a:rPr lang="en-US" altLang="zh-CN" dirty="0" err="1"/>
              <a:t>i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else </a:t>
            </a:r>
            <a:r>
              <a:rPr lang="en-US" altLang="zh-CN" dirty="0" err="1"/>
              <a:t>cout</a:t>
            </a:r>
            <a:r>
              <a:rPr lang="en-US" altLang="zh-CN" dirty="0"/>
              <a:t>&lt;&lt;0&lt;&lt;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CComplex</a:t>
            </a:r>
            <a:r>
              <a:rPr lang="en-US" altLang="zh-CN" dirty="0"/>
              <a:t> a(3, 4), b(-3, -14);</a:t>
            </a:r>
          </a:p>
          <a:p>
            <a:r>
              <a:rPr lang="en-US" altLang="zh-CN" dirty="0"/>
              <a:t>    a += b;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565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9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4818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实现的，运算符的重载即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。运算符重载函数的一般形式为：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运算符重载的实现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1512000" y="3212600"/>
            <a:ext cx="71240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返回类型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运算符符号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参数说明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  <a:endParaRPr lang="es-E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CComplex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类定义一个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运算符重载函数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844000"/>
            <a:ext cx="75707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编译程序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复数类对象的运算表达式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转化为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对运算符重载成员函数的调用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运算的左操作数对象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作为成员函数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调用的目标对象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转化为运算符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函数的实参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    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运算符重载举例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56000" y="1692000"/>
            <a:ext cx="6412800" cy="977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CComplex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+=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(const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CComplex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r_c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s-E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56000" y="4680000"/>
            <a:ext cx="5331597" cy="749300"/>
            <a:chOff x="5184001" y="4680000"/>
            <a:chExt cx="4009197" cy="7493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6834549" y="4718100"/>
              <a:ext cx="2358649" cy="7112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a.</a:t>
              </a:r>
              <a:r>
                <a:rPr lang="en-US" altLang="zh-CN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operator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+=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(b)</a:t>
              </a:r>
              <a:endParaRPr lang="es-E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5184001" y="4680000"/>
              <a:ext cx="1125096" cy="7112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 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+=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b</a:t>
              </a:r>
              <a:endParaRPr lang="es-E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6346249" y="4953000"/>
              <a:ext cx="406400" cy="76200"/>
            </a:xfrm>
            <a:prstGeom prst="rightArrow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buNone/>
              </a:pPr>
              <a:endPara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1116000" y="5616000"/>
            <a:ext cx="74113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a typeface="宋体" panose="02010600030101010101" pitchFamily="2" charset="-122"/>
              </a:rPr>
              <a:t>编译程序根据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函数重载的选择原则</a:t>
            </a:r>
            <a:r>
              <a:rPr lang="zh-CN" altLang="en-US" sz="2800" dirty="0">
                <a:ea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运算符重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载函数</a:t>
            </a:r>
            <a:r>
              <a:rPr lang="zh-CN" altLang="en-US" sz="2800" dirty="0">
                <a:ea typeface="宋体" panose="02010600030101010101" pitchFamily="2" charset="-122"/>
              </a:rPr>
              <a:t>进行选择。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6" grpId="0" animBg="1"/>
      <p:bldP spid="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2775" y="4010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例子：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625" y="1123503"/>
            <a:ext cx="7724774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private: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r = 0.0, double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0.0) { real = r; image 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+=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real +=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r_c.real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image +=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r_c.image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*this;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if(real!=0){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&lt;&lt;real;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if (image &lt; 0)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image &lt;&lt; "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if (image &gt; 0)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"+" &lt;&lt; image &lt;&lt; "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else{ if(image!=0)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image &lt;&lt; "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else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&lt;&lt;0&lt;&lt;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}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5482091" y="2924595"/>
            <a:ext cx="3368308" cy="132343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a(3, 4), b(5, 6);                                       a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b;                             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a.print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}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只能重载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已经存在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17856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运算符重载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不能改变运算符操作数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优先级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结合性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28995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运算符的操作数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必须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至少有一个某个类的类对象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，否则不能对运算符进行重载。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运算符重载的限制 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4788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除了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赋值运算符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外，重载运算符可由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继承下去。</a:t>
            </a:r>
          </a:p>
        </p:txBody>
      </p:sp>
      <p:sp>
        <p:nvSpPr>
          <p:cNvPr id="8" name="Text Box 78">
            <a:extLst>
              <a:ext uri="{FF2B5EF4-FFF2-40B4-BE49-F238E27FC236}">
                <a16:creationId xmlns:a16="http://schemas.microsoft.com/office/drawing/2014/main" id="{358BC7A9-880B-41E8-BDAE-5D431AE6C89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6000" y="4032000"/>
            <a:ext cx="757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重载运算符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不可以使用缺省参数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14738" y="1301750"/>
            <a:ext cx="2916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可以重载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的运算符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011238" y="1814513"/>
          <a:ext cx="7888287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7887801" imgH="1971950" progId="PBrush">
                  <p:embed/>
                </p:oleObj>
              </mc:Choice>
              <mc:Fallback>
                <p:oleObj name="BMP 图象" r:id="rId3" imgW="7887801" imgH="197195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814513"/>
                        <a:ext cx="7888287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6036"/>
              </p:ext>
            </p:extLst>
          </p:nvPr>
        </p:nvGraphicFramePr>
        <p:xfrm>
          <a:off x="1025525" y="4995863"/>
          <a:ext cx="79105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5304762" imgH="343039" progId="PBrush">
                  <p:embed/>
                </p:oleObj>
              </mc:Choice>
              <mc:Fallback>
                <p:oleObj name="BMP 图象" r:id="rId5" imgW="5304762" imgH="34303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995863"/>
                        <a:ext cx="79105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614738" y="4479925"/>
            <a:ext cx="3174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不可以重载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的运算符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545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运算符重载函数可以通过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种形式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类成员函数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友元函数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二、运算符重载函数作为类成员函数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2808700"/>
            <a:ext cx="75708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这两种方式非常相似，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关键区别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在于：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友员函数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944000"/>
            <a:ext cx="745649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编译程序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处理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时，为它设置了一个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060000"/>
            <a:ext cx="76089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重载运算符函数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默认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指针对应的缺省参数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就是其中之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一元运算符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函数使用的就是规定的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指针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所指的参数（自身的参数）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二元运算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符对应是二元运算的左操作数。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1116000" y="1116000"/>
            <a:ext cx="5375275" cy="695325"/>
            <a:chOff x="624" y="670"/>
            <a:chExt cx="3386" cy="547"/>
          </a:xfrm>
        </p:grpSpPr>
        <p:sp>
          <p:nvSpPr>
            <p:cNvPr id="8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202500" cy="232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当运算符重载函数定义为其操作数所属类的成员函数时，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参数的个数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比运算符的操作数个数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少一个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重载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一元运算符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时，不再显式指明参数；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重载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二元运算符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时，只需显式指明一个参数；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6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二元运算符以成员函数形式重载，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左操作数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必须为类对象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，目标对象作为左操作数。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795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成员运算符重载函数在类中的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413438" y="1800000"/>
            <a:ext cx="7260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 X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 ……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声明格式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65200" y="38592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成员运算符重载函数在类外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定义的格式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375338" y="4581300"/>
            <a:ext cx="7260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X::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对下面的类定义分析和实现类的成员函数：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52000" y="1716560"/>
            <a:ext cx="753270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类中哪些是运算符重载成员函数？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实现所有的成员函数。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主函数中，各运算符重载成员函数如何被调用？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说明各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的作用。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总结运算符重载成员函数函数原型的确定规则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函数的返回类型、函数名和函数参数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2974211" y="25765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040886" y="32527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2974211" y="38608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702748" y="1900238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636073" y="4267200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577461" y="1697038"/>
            <a:ext cx="5256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3672000" y="1684486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一、运算符重载的概念</a:t>
            </a: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577461" y="2362200"/>
            <a:ext cx="5256000" cy="431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3574286" y="3021013"/>
            <a:ext cx="5256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498086" y="18018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509198" y="24796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509198" y="31511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577461" y="3670300"/>
            <a:ext cx="5256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498086" y="37941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577461" y="4371975"/>
            <a:ext cx="5256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509198" y="448945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70773" y="20304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58" y="2124"/>
              <a:ext cx="106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3672000" y="2348061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二、运算符重载函数作为类成员函数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3672000" y="3025924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三、运算符重载函数作为友元函数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3672000" y="3687911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四、类型转换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3672000" y="4357836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五、常用运算符重载应用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2669" y="1089095"/>
            <a:ext cx="859133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a=0.0, double b=0.0)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real = a;      image = b;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&amp;r)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real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  image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operator+=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operator+=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c);//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实部、虚部加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operator+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const;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operator+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c) const;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待处理的程序：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CB9B3A-C082-4267-9293-041C08C1EED2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545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运算符重载函数可以用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友元函数的形式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来实现。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376000"/>
            <a:ext cx="7570800" cy="175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函数参数的个数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运算符的操作数个数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第一个参数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左操作数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第二个参数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右操作数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中必须有一个类型为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类对象或类对象引用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三、运算符重载函数作为友元函数 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4320000"/>
            <a:ext cx="75708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赋值运算符‘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、下标运算符‘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 ]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、成员选择运算符‘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和函数调用运算符‘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()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、所有的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类型转换运算符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不能用友元函数形式重载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795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友元运算符重载函数在类中的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095938" y="1800000"/>
            <a:ext cx="7895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class  X {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……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声明格式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8592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友元运算符重载函数在类外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定义的格式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375338" y="4581300"/>
            <a:ext cx="7260662" cy="1832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返回数据类型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将上一个练习中的复数类运算符重载成员函数改为友元函数。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41400" y="2275360"/>
            <a:ext cx="7824800" cy="14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判断各运算符重载友元函数是怎样被调用的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总结友元运算符重载函数函数原型的确定规则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函数的返回类型、函数名和函数参数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73369" y="1089095"/>
            <a:ext cx="791823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a=0.0, double b=0.0)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real = a;      image = b;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c) { real = c; image = 0.0;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void operator+=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const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operator+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const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待处理的程序：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0BABF4-6171-4DFF-8AF8-B68735C82C82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4946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如同“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++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运算符有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两种使用形式一样，“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++”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--”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重载运算符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两种运算符重载形式，以“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++”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重载运算符为例，其语法格式如下：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3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一元运算符重载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584000" y="3132000"/>
            <a:ext cx="6524062" cy="10575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++()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前缀运算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函数类型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operator ++(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后缀运算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6000" y="4428000"/>
            <a:ext cx="6465900" cy="986400"/>
            <a:chOff x="1116000" y="4500000"/>
            <a:chExt cx="6465900" cy="986400"/>
          </a:xfrm>
        </p:grpSpPr>
        <p:sp>
          <p:nvSpPr>
            <p:cNvPr id="7" name="Rectangle 77"/>
            <p:cNvSpPr>
              <a:spLocks noChangeArrowheads="1"/>
            </p:cNvSpPr>
            <p:nvPr/>
          </p:nvSpPr>
          <p:spPr bwMode="auto">
            <a:xfrm>
              <a:off x="1116000" y="4500000"/>
              <a:ext cx="6465900" cy="525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使用前缀运算符的语法格式如下：</a:t>
              </a: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67438" y="4998900"/>
              <a:ext cx="1825062" cy="4875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++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zh-CN" altLang="en-US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对象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&gt;;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6000" y="5508000"/>
            <a:ext cx="6465900" cy="976650"/>
            <a:chOff x="1230300" y="5640050"/>
            <a:chExt cx="6465900" cy="976650"/>
          </a:xfrm>
        </p:grpSpPr>
        <p:sp>
          <p:nvSpPr>
            <p:cNvPr id="9" name="AutoShape 52"/>
            <p:cNvSpPr>
              <a:spLocks noChangeArrowheads="1"/>
            </p:cNvSpPr>
            <p:nvPr/>
          </p:nvSpPr>
          <p:spPr bwMode="gray">
            <a:xfrm>
              <a:off x="1743638" y="6129200"/>
              <a:ext cx="1825062" cy="4875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zh-CN" altLang="en-US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对象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++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1230300" y="5640050"/>
              <a:ext cx="64659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使用后缀运算符的语法格式如下：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ea typeface="宋体" panose="02010600030101010101" pitchFamily="2" charset="-122"/>
              </a:rPr>
              <a:t>、成员函数重载示例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" y="1050290"/>
            <a:ext cx="63500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x):value(x){}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display(){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&lt;&lt;"value =" &lt;&lt;value 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operator++(); 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operator++(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后增量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Increase::operator++()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value++;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*this;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再返回原对象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::operator++(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Increase temp(*this);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临时对象存放原有对象值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value++; 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原有对象增量修改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temp;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返回原有对象值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42100" y="1060589"/>
            <a:ext cx="2298700" cy="34778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Increase n(20);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(n++).display();       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显示临时对象值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显示原有对象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++n;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++(++n);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634895" y="4553176"/>
            <a:ext cx="1797905" cy="2152424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value=24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ea typeface="宋体" panose="02010600030101010101" pitchFamily="2" charset="-122"/>
              </a:rPr>
              <a:t>、友元函数重载示例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" y="1008000"/>
            <a:ext cx="6350000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Increase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x):value(x){}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Increase &amp; operator++(Increase &amp;);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Increase operator++(Increase &amp;,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后增量</a:t>
            </a: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display()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&lt;&lt;"value=" &lt;&lt;value 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&amp; operator++(Increase &amp; a)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a.value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      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前增量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a;                        	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再返回原对象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operator++(Increase&amp; a,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Increase temp(a);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通过拷贝构造函数保存原有对象值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a.value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 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原有对象增量修改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temp;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返回原有对象值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42100" y="1008000"/>
            <a:ext cx="2298700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n(20);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(n++).display();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显示临时对象值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显示原有对象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++n;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++(++n);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//(n++)++;        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647595" y="4788000"/>
            <a:ext cx="1797905" cy="208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value=20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value=24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19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编程实现一个日期类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，包括年、月、日等私有数据成员。要求实现日期的基本运算，如一个日期加上天数、一个日期减去天数、两日期相差的天数等。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编程练习题：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一种类型的值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另一种类型的值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4165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，是否也存在一种类型转换机制，使得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类对象之间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能进行类型转换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四、类型转换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6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语言中，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被视为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用户定义的类型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，可以像系统预定义类型一样进行类型转换。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56000"/>
            <a:ext cx="7481899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预定义了一组运算符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，用来表示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对数据的运算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、*、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&lt;&lt;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&gt;&gt;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^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&amp;&amp;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||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、！、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!=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=……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只能用于基本的数据类型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整型、实型、字符型、 逻辑型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cin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使用运算符“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&lt;&lt;”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&gt;&gt;”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进行流操作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时，要求操作数是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基本数据类型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一、运算符重载的概念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问题的提出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语言允许的类型转换有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456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标准类型是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除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union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类型外的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其他所有类型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语言允许的类型转换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4716000"/>
            <a:ext cx="8180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对于标准类型，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语言提供了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显式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隐式转换发生在下述情况下：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混合运算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级别低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级别高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的转换。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将表达式的值赋给变量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变量类型的值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转换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实参向形参传值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进行转换。 </a:t>
            </a:r>
          </a:p>
          <a:p>
            <a:pPr marL="1257300" lvl="1" indent="-5143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函数返回结果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函数返回类型的值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进行转换。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隐式转换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160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显式类型转换方式为：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显式类型转换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656000" y="2370000"/>
            <a:ext cx="6790762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   或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7129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强制法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656000" y="3932100"/>
            <a:ext cx="2853762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类型名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313100"/>
            <a:ext cx="7494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转换函数法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656000" y="4965800"/>
            <a:ext cx="6675200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它们都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将表达式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强制地转换为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类型名所代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表的类型的值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/>
      <p:bldP spid="10" grpId="0" animBg="1"/>
      <p:bldP spid="12" grpId="0"/>
      <p:bldP spid="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可以通过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自定义的重载赋值号“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实现转换：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204000"/>
            <a:ext cx="75708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需要有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标准类型的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标准类型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转换为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类类型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924000"/>
            <a:ext cx="74057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具有标准类型参数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说明了一种从参数类型到该类类型的转换。</a:t>
            </a: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2024300" y="2268400"/>
            <a:ext cx="3601800" cy="716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-&gt;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-72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例：标准类型转换成类类型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8800" y="856357"/>
            <a:ext cx="42418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INTEGER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:num(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INTEGER(char *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char c=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isupper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num=c-'A'+65;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islower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num=c-'a'+97;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(c))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num=c-'0'+48;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else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num=0; 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fun(INTEGER a)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&lt;&lt;a.num&lt;&lt;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 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00600" y="846000"/>
            <a:ext cx="43434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obj1=INTEGER(1);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obj2=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INTEGER(“chen”,2);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INTEGER obj3="Chen";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obj4=5.23;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obj1=20;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//obj1=INTEGER(20);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obj2=“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obj3.fun(3);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//obj3.fun(INTEGER(3));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0;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314220" y="5900517"/>
            <a:ext cx="1797905" cy="7571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EB541-9F40-4F9D-90C6-2EA789957AA9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 obj1= INTEGER(1);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转换为类类型。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96000"/>
            <a:ext cx="76216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 obj2=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(“chen”,2);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编译尝试用构造函数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INTEGER(const char*,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=0)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对赋值号右边的字符串进行类类型转换，转换成功后，赋给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的对象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obj2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程序解析：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4248000"/>
            <a:ext cx="7405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语句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obj2.fun(3);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中，函数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fun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由于需要一个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的对象作为参数，故尝试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用构造函数对实参进行转换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，转换成功后，进行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虚实参数匹配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，执行函数调用。这样的转换是系统自动做的，称为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隐式类型转换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18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96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INTEGER(const  char *,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=0)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INTEGER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224200" y="3581500"/>
            <a:ext cx="7094300" cy="12557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INTEGER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构造函数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不进行这个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转换时，该转换失败。亦即，系统不再作其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他转换的尝试。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错误的例子：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9400" y="1262757"/>
            <a:ext cx="213360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Y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Y(X);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92600" y="1254185"/>
            <a:ext cx="36068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 )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Y a=1;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259995" y="4500670"/>
            <a:ext cx="40204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错误原因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类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没有构造函数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，因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此不进行转换，但系统不会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再去试试转换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Y(X(1))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类类型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转换成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标准类型及类类型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16000" y="1152000"/>
            <a:ext cx="7418400" cy="1347400"/>
            <a:chOff x="1116000" y="1152000"/>
            <a:chExt cx="7418400" cy="1347400"/>
          </a:xfrm>
        </p:grpSpPr>
        <p:sp>
          <p:nvSpPr>
            <p:cNvPr id="11" name="Rectangle 77"/>
            <p:cNvSpPr>
              <a:spLocks noChangeArrowheads="1"/>
            </p:cNvSpPr>
            <p:nvPr/>
          </p:nvSpPr>
          <p:spPr bwMode="auto">
            <a:xfrm>
              <a:off x="1116000" y="1152000"/>
              <a:ext cx="74184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 类需提供以下</a:t>
              </a:r>
              <a:r>
                <a:rPr lang="zh-CN" alt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成员函数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30600" y="1783300"/>
              <a:ext cx="3411300" cy="7161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operator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类型名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( );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48000" y="3528000"/>
            <a:ext cx="57483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将当前对象转换成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2916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例子：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例子：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1219200"/>
            <a:ext cx="51943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INTEGER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中加成员函数：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  return num; }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中加如下语句：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INTEGER    A(10);  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A;   //n=10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211500" y="3684572"/>
            <a:ext cx="7284800" cy="198823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类型转换函数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没有参数，没有返回类型，函数体内必须有一条返回语句，返回一个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type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类型的实例。</a:t>
            </a:r>
            <a:r>
              <a:rPr lang="zh-CN" altLang="en-US" sz="2800" dirty="0">
                <a:ea typeface="宋体" panose="02010600030101010101" pitchFamily="2" charset="-122"/>
              </a:rPr>
              <a:t>只能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是非静态成员函数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提供了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数据抽象的手段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，允许用户定义抽象数据类型：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通过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调用类的成员函数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，对它的对象进行操作。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664000"/>
            <a:ext cx="7570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但是，在有些时候，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用类的成员函数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来操作对象时，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很不方便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。例如：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对一个群体，按照他们的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体重指数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进行排序：涉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及不同对象中的“体重指数”成员属性。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在数学上，两个复数可以直接进行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等运算。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但 在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中，直接将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用于复数是不允许的。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问题讨论：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练习：完善以下类的函数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92200" y="856357"/>
            <a:ext cx="77089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RMB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yuan,jiao,fen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RMB(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y=0,int j=0,int f=0);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operator double();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Point3D();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void print();            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Point3D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x,y,z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Point3D(double _x=0,double _y=0,double _z=0);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operator RMB();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3DE001-29B1-4A7A-83EE-38CAD1929C4A}"/>
              </a:ext>
            </a:extLst>
          </p:cNvPr>
          <p:cNvSpPr txBox="1"/>
          <p:nvPr/>
        </p:nvSpPr>
        <p:spPr>
          <a:xfrm>
            <a:off x="81547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我们希望：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对一些抽象数据类型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，也能够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直接使用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提供的运算符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程序更简洁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代码更容易理解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60000"/>
            <a:ext cx="7570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例如：</a:t>
            </a:r>
          </a:p>
          <a:p>
            <a:pPr marL="0" lvl="1" indent="0">
              <a:spcBef>
                <a:spcPct val="0"/>
              </a:spcBef>
              <a:buClrTx/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compareQuata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Bill &lt; Jimmy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Jimmy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CMan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的两个对象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比较他们的体重指数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complex_a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+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complex_b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complex_a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complex_b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是两个复数对象</a:t>
            </a:r>
          </a:p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求两个复数的和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4818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对已有的运算符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中预定义的运算符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赋予多重的含义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，使同一运算符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作用于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不同类型的数据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导致不同类型的行为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384000"/>
            <a:ext cx="75708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目的是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扩展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中提供的运算符的适用范 围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，以用于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所表示的抽象数据类型。同一个 运算符，对不同类型的操作数，所发生的行为 不同。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运算符重载的概念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75495" y="5501906"/>
            <a:ext cx="72335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latin typeface="Times New Roman" pitchFamily="18" charset="0"/>
              </a:rPr>
              <a:t>有了运算符的重载，编程会更加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有个性</a:t>
            </a:r>
            <a:r>
              <a:rPr lang="zh-CN" altLang="en-US" sz="2800" dirty="0">
                <a:latin typeface="Times New Roman" pitchFamily="18" charset="0"/>
              </a:rPr>
              <a:t>，程</a:t>
            </a:r>
            <a:endParaRPr lang="en-US" altLang="zh-CN" sz="280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latin typeface="Times New Roman" pitchFamily="18" charset="0"/>
              </a:rPr>
              <a:t>序的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可读性</a:t>
            </a:r>
            <a:r>
              <a:rPr lang="zh-CN" altLang="en-US" sz="2800" dirty="0">
                <a:latin typeface="Times New Roman" pitchFamily="18" charset="0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可理解性</a:t>
            </a:r>
            <a:r>
              <a:rPr lang="zh-CN" altLang="en-US" sz="2800" dirty="0">
                <a:latin typeface="Times New Roman" pitchFamily="18" charset="0"/>
              </a:rPr>
              <a:t>也有所提高。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116000" y="108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举例：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699166" y="5812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80000" y="10292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整数加法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来说，有：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512000" y="1536200"/>
            <a:ext cx="20631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 x , y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 = x </a:t>
            </a: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</a:t>
            </a: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 ; 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792895" y="6225806"/>
            <a:ext cx="8198705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运算符重载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使得用户自定义的数据以一种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更简洁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的方式工作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80000" y="25786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复数加法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来说，有：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512000" y="3111000"/>
            <a:ext cx="7346300" cy="991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 c1 , c2 ;  	    </a:t>
            </a:r>
            <a:r>
              <a:rPr lang="es-E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复数类对象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 =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c1.</a:t>
            </a: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Cadd</a:t>
            </a: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(c2 ) ; </a:t>
            </a:r>
            <a:r>
              <a:rPr lang="es-E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计算两个复数的和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080000" y="42804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矩阵加法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来说，有：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1512000" y="4860000"/>
            <a:ext cx="7600300" cy="9911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matrix  m1 , m2 ;	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矩阵类对象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m1 = m1.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Madd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 m2 ) ;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计算两个矩阵的和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s-E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926013" y="1213056"/>
            <a:ext cx="4217987" cy="2266744"/>
          </a:xfrm>
          <a:prstGeom prst="irregularSeal1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zh-CN" altLang="en-US" sz="2000" dirty="0">
                <a:solidFill>
                  <a:schemeClr val="tx2"/>
                </a:solidFill>
                <a:ea typeface="隶书" pitchFamily="49" charset="-122"/>
              </a:rPr>
              <a:t>能否表示为</a:t>
            </a:r>
          </a:p>
          <a:p>
            <a:pPr algn="ctr" eaLnBrk="1" hangingPunct="1"/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c1 = c1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+</a:t>
            </a:r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 c2 ; 	</a:t>
            </a:r>
          </a:p>
          <a:p>
            <a:pPr algn="ctr" eaLnBrk="1" hangingPunct="1"/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m1 = m1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+</a:t>
            </a:r>
            <a:r>
              <a:rPr lang="en-US" altLang="zh-CN" sz="2000" dirty="0">
                <a:solidFill>
                  <a:schemeClr val="tx2"/>
                </a:solidFill>
                <a:ea typeface="隶书" pitchFamily="49" charset="-122"/>
              </a:rPr>
              <a:t>m2;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2" grpId="0" animBg="1" autoUpdateAnimBg="0"/>
      <p:bldP spid="8" grpId="0"/>
      <p:bldP spid="10" grpId="0" animBg="1"/>
      <p:bldP spid="13" grpId="0"/>
      <p:bldP spid="14" grpId="0" animBg="1"/>
      <p:bldP spid="1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2775" y="4010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例子：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92698" y="1171630"/>
            <a:ext cx="7175403" cy="30469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r = 0, 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0);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addComplexToItself</a:t>
            </a:r>
            <a:r>
              <a:rPr lang="en-US" altLang="zh-CN" sz="2400" dirty="0"/>
              <a:t> (const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CComplex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r_c</a:t>
            </a:r>
            <a:r>
              <a:rPr lang="en-US" altLang="zh-CN" sz="2400" dirty="0"/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print() const;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092698" y="4404421"/>
            <a:ext cx="6425702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a(3, 4), b(5, 6);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=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addComplexToItself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+= b; // </a:t>
            </a:r>
            <a:r>
              <a:rPr lang="en-US" altLang="zh-CN" sz="2400" b="0" dirty="0"/>
              <a:t>error, </a:t>
            </a:r>
            <a:r>
              <a:rPr lang="zh-CN" altLang="en-US" sz="2400" b="0" dirty="0"/>
              <a:t>运算符’</a:t>
            </a:r>
            <a:r>
              <a:rPr lang="en-US" altLang="zh-CN" sz="2400" b="0" dirty="0"/>
              <a:t>+=’</a:t>
            </a:r>
            <a:r>
              <a:rPr lang="zh-CN" altLang="en-US" sz="2400" b="0" dirty="0"/>
              <a:t>没有被重载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a.print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090287-F3C5-4C7C-AFBB-41FD55146F3D}"/>
              </a:ext>
            </a:extLst>
          </p:cNvPr>
          <p:cNvSpPr txBox="1"/>
          <p:nvPr/>
        </p:nvSpPr>
        <p:spPr>
          <a:xfrm>
            <a:off x="849766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CComplex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定义了一个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addComplexToItself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成员函数实现复数类对象的自增运算。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70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基本数据类型变量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的自增可以用’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+=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运算符实现。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852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能否直接对一个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CComple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进行’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+=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?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如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+= 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186595" y="5171706"/>
            <a:ext cx="74113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这里的运算符重载问题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怎样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重新定义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+=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运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算符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的功能使之能对两个复数类对象操作。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9" grpId="0" animBg="1" autoUpdateAnimBg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37796</TotalTime>
  <Words>3801</Words>
  <Application>Microsoft Office PowerPoint</Application>
  <PresentationFormat>全屏显示(4:3)</PresentationFormat>
  <Paragraphs>489</Paragraphs>
  <Slides>41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Arial</vt:lpstr>
      <vt:lpstr>Courier New</vt:lpstr>
      <vt:lpstr>Lucida Sans Unicode</vt:lpstr>
      <vt:lpstr>Times New Roman</vt:lpstr>
      <vt:lpstr>Wingdings</vt:lpstr>
      <vt:lpstr>2008最新商务办公系列精品PPT模板</vt:lpstr>
      <vt:lpstr>BMP 图象</vt:lpstr>
      <vt:lpstr>运算符重载</vt:lpstr>
      <vt:lpstr>目  录</vt:lpstr>
      <vt:lpstr>PowerPoint 演示文稿</vt:lpstr>
      <vt:lpstr>PowerPoint 演示文稿</vt:lpstr>
      <vt:lpstr>PowerPoint 演示文稿</vt:lpstr>
      <vt:lpstr>PowerPoint 演示文稿</vt:lpstr>
      <vt:lpstr>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声明格式</vt:lpstr>
      <vt:lpstr>练习：</vt:lpstr>
      <vt:lpstr>待处理的程序：</vt:lpstr>
      <vt:lpstr>PowerPoint 演示文稿</vt:lpstr>
      <vt:lpstr>声明格式</vt:lpstr>
      <vt:lpstr>练习：</vt:lpstr>
      <vt:lpstr>待处理的程序：</vt:lpstr>
      <vt:lpstr>PowerPoint 演示文稿</vt:lpstr>
      <vt:lpstr>1、成员函数重载示例</vt:lpstr>
      <vt:lpstr>2、友元函数重载示例</vt:lpstr>
      <vt:lpstr>编程练习题：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例：标准类型转换成类类型</vt:lpstr>
      <vt:lpstr>PowerPoint 演示文稿</vt:lpstr>
      <vt:lpstr>PowerPoint 演示文稿</vt:lpstr>
      <vt:lpstr>错误的例子：</vt:lpstr>
      <vt:lpstr>PowerPoint 演示文稿</vt:lpstr>
      <vt:lpstr>PowerPoint 演示文稿</vt:lpstr>
      <vt:lpstr>练习：完善以下类的函数</vt:lpstr>
      <vt:lpstr>PowerPoint 演示文稿</vt:lpstr>
    </vt:vector>
  </TitlesOfParts>
  <Company>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yang fang</cp:lastModifiedBy>
  <cp:revision>2703</cp:revision>
  <dcterms:created xsi:type="dcterms:W3CDTF">2008-07-07T07:12:37Z</dcterms:created>
  <dcterms:modified xsi:type="dcterms:W3CDTF">2021-05-25T03:36:30Z</dcterms:modified>
</cp:coreProperties>
</file>