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434" r:id="rId2"/>
    <p:sldId id="1445" r:id="rId3"/>
    <p:sldId id="1446" r:id="rId4"/>
    <p:sldId id="1447" r:id="rId5"/>
    <p:sldId id="1448" r:id="rId6"/>
    <p:sldId id="1449" r:id="rId7"/>
    <p:sldId id="1450" r:id="rId8"/>
    <p:sldId id="1451" r:id="rId9"/>
    <p:sldId id="1452" r:id="rId10"/>
    <p:sldId id="1453" r:id="rId11"/>
    <p:sldId id="1454" r:id="rId12"/>
    <p:sldId id="1483" r:id="rId13"/>
    <p:sldId id="1455" r:id="rId14"/>
    <p:sldId id="1456" r:id="rId15"/>
    <p:sldId id="1461" r:id="rId16"/>
    <p:sldId id="1476" r:id="rId17"/>
    <p:sldId id="1477" r:id="rId18"/>
    <p:sldId id="1478" r:id="rId19"/>
    <p:sldId id="1467" r:id="rId20"/>
    <p:sldId id="1462" r:id="rId21"/>
    <p:sldId id="1475" r:id="rId22"/>
    <p:sldId id="1463" r:id="rId23"/>
    <p:sldId id="1465" r:id="rId24"/>
    <p:sldId id="1466" r:id="rId25"/>
    <p:sldId id="1468" r:id="rId26"/>
    <p:sldId id="1469" r:id="rId27"/>
    <p:sldId id="1470" r:id="rId28"/>
    <p:sldId id="1471" r:id="rId29"/>
    <p:sldId id="1472" r:id="rId30"/>
    <p:sldId id="1473" r:id="rId31"/>
    <p:sldId id="1474" r:id="rId32"/>
    <p:sldId id="1481" r:id="rId33"/>
    <p:sldId id="1482" r:id="rId34"/>
    <p:sldId id="1479" r:id="rId35"/>
    <p:sldId id="1480" r:id="rId36"/>
    <p:sldId id="945" r:id="rId37"/>
  </p:sldIdLst>
  <p:sldSz cx="9144000" cy="6858000" type="screen4x3"/>
  <p:notesSz cx="97234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C0C0C0"/>
    <a:srgbClr val="969696"/>
    <a:srgbClr val="F8F8F8"/>
    <a:srgbClr val="FFFFFF"/>
    <a:srgbClr val="2FBFFF"/>
    <a:srgbClr val="1C1C1C"/>
    <a:srgbClr val="E3680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6" autoAdjust="0"/>
    <p:restoredTop sz="59910" autoAdjust="0"/>
  </p:normalViewPr>
  <p:slideViewPr>
    <p:cSldViewPr snapToGrid="0">
      <p:cViewPr varScale="1">
        <p:scale>
          <a:sx n="59" d="100"/>
          <a:sy n="59" d="100"/>
        </p:scale>
        <p:origin x="230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172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F2C57C-DB31-44E9-81E4-607D253F6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1E443A-DDB4-424F-AD02-EE58CDCED8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18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21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23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25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28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30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32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33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fr-FR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784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588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15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en-US" noProof="0" dirty="0"/>
              <a:t>按一下以編輯母片標題樣式</a:t>
            </a:r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按一下以編輯母片副標題樣式</a:t>
            </a:r>
          </a:p>
        </p:txBody>
      </p:sp>
      <p:sp>
        <p:nvSpPr>
          <p:cNvPr id="18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E2EBD-3029-4DEC-8E6E-8C247268A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7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42F47-74C9-4A15-869F-B4D800166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8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29580-A285-4EE2-9DBB-BCD0B7CD19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0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787F2-FB59-43BA-B988-201E47670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582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DBAEB-DCCE-498C-A008-1C7A5FDA32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7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6CB8C-AF3F-463D-B822-8D5955701E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5776-3203-4F30-950D-96A629279D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84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F6F0C-0F7A-4CE2-A0F6-7CE658803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4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36085-C021-4DD6-A471-9461B8C45B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0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D1F59-41CD-4FC4-9567-88123B8F60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6DC49-FF4B-4545-8535-8EE1616431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5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F6AA1-7645-4974-8670-EC62B16401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70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2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按一下以編輯母片標題樣式</a:t>
            </a:r>
          </a:p>
        </p:txBody>
      </p:sp>
      <p:sp>
        <p:nvSpPr>
          <p:cNvPr id="1033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A4AF4B-91E7-4363-9BEC-897795207D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7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8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9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£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403600" y="1463675"/>
            <a:ext cx="5526088" cy="1470025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运算符重载</a:t>
            </a:r>
          </a:p>
        </p:txBody>
      </p:sp>
      <p:grpSp>
        <p:nvGrpSpPr>
          <p:cNvPr id="442418" name="Group 50"/>
          <p:cNvGrpSpPr>
            <a:grpSpLocks/>
          </p:cNvGrpSpPr>
          <p:nvPr/>
        </p:nvGrpSpPr>
        <p:grpSpPr bwMode="auto">
          <a:xfrm>
            <a:off x="5780088" y="54927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31" name="Picture 52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2421" name="Group 53"/>
          <p:cNvGrpSpPr>
            <a:grpSpLocks/>
          </p:cNvGrpSpPr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29" name="Picture 55" descr="sphere_highligh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5" name="Oval 57"/>
          <p:cNvSpPr>
            <a:spLocks noChangeArrowheads="1"/>
          </p:cNvSpPr>
          <p:nvPr/>
        </p:nvSpPr>
        <p:spPr bwMode="gray">
          <a:xfrm>
            <a:off x="371475" y="536575"/>
            <a:ext cx="2759075" cy="27305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941513" y="3600450"/>
            <a:ext cx="1911350" cy="1892300"/>
          </a:xfrm>
          <a:prstGeom prst="ellipse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错误的例子：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49400" y="1262757"/>
            <a:ext cx="2133600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…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X(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…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 </a:t>
            </a:r>
          </a:p>
          <a:p>
            <a:pPr eaLnBrk="1" hangingPunct="1">
              <a:buNone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Y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…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Y(X);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…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292600" y="1254185"/>
            <a:ext cx="3606800" cy="2677656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main( )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X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Y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Y a=1;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错误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4259995" y="4500670"/>
            <a:ext cx="4020405" cy="142192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错误原因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类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没有构造函数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Y(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，因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此不进行转换，但系统不会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再去试试转换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Y(X(1))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类类型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转换成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标准类型及类类型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16000" y="1152000"/>
            <a:ext cx="7418400" cy="1347400"/>
            <a:chOff x="1116000" y="1152000"/>
            <a:chExt cx="7418400" cy="1347400"/>
          </a:xfrm>
        </p:grpSpPr>
        <p:sp>
          <p:nvSpPr>
            <p:cNvPr id="11" name="Rectangle 77"/>
            <p:cNvSpPr>
              <a:spLocks noChangeArrowheads="1"/>
            </p:cNvSpPr>
            <p:nvPr/>
          </p:nvSpPr>
          <p:spPr bwMode="auto">
            <a:xfrm>
              <a:off x="1116000" y="1152000"/>
              <a:ext cx="7418400" cy="566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SzTx/>
                <a:buFont typeface="Wingdings" pitchFamily="2" charset="2"/>
                <a:buChar char="p"/>
              </a:pPr>
              <a:r>
                <a: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 类需提供以下</a:t>
              </a:r>
              <a:r>
                <a:rPr lang="zh-CN" altLang="en-US" sz="2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成员函数</a:t>
              </a:r>
              <a:r>
                <a: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：</a:t>
              </a:r>
            </a:p>
          </p:txBody>
        </p:sp>
        <p:sp>
          <p:nvSpPr>
            <p:cNvPr id="8" name="AutoShape 52"/>
            <p:cNvSpPr>
              <a:spLocks noChangeArrowheads="1"/>
            </p:cNvSpPr>
            <p:nvPr/>
          </p:nvSpPr>
          <p:spPr bwMode="gray">
            <a:xfrm>
              <a:off x="1630600" y="1783300"/>
              <a:ext cx="3411300" cy="7161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lvl="1" indent="0">
                <a:lnSpc>
                  <a:spcPct val="11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operator</a:t>
              </a:r>
              <a:r>
                <a:rPr lang="en-US" altLang="zh-CN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类型名</a:t>
              </a: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( );</a:t>
              </a:r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48000" y="3528000"/>
            <a:ext cx="5748300" cy="2677656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      </a:t>
            </a:r>
          </a:p>
          <a:p>
            <a:pPr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将当前对象转换成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</a:t>
            </a:r>
          </a:p>
          <a:p>
            <a:pPr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将当前对象转换成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</a:p>
          <a:p>
            <a:pPr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将当前对象转换成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</a:t>
            </a:r>
          </a:p>
          <a:p>
            <a:pPr eaLnBrk="1" hangingPunct="1">
              <a:buFont typeface="Wingdings" pitchFamily="2" charset="2"/>
              <a:buChar char="Ø"/>
            </a:pP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16000" y="2916000"/>
            <a:ext cx="74184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例子：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例子：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19200" y="1219200"/>
            <a:ext cx="5194300" cy="19389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INTEGER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中加成员函数：</a:t>
            </a: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  return num; }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中加如下语句：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INTEGER    A(10);   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= A;   //n=10</a:t>
            </a: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1211500" y="3684572"/>
            <a:ext cx="7284800" cy="1988237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注意：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类型转换函数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没有参数，没有返回类型，函数体内必须有一条返回语句，返回一个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type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类型的实例。</a:t>
            </a:r>
            <a:r>
              <a:rPr lang="zh-CN" altLang="en-US" sz="2800" dirty="0">
                <a:ea typeface="宋体" panose="02010600030101010101" pitchFamily="2" charset="-122"/>
              </a:rPr>
              <a:t>只能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是非静态成员函数</a:t>
            </a:r>
            <a:r>
              <a:rPr lang="zh-CN" altLang="en-US" sz="2800" dirty="0"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3" y="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练习：完善以下类的函数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92200" y="856357"/>
            <a:ext cx="7708900" cy="600164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RMB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yuan,jiao,fen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public: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RMB(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y=0,int j=0,int f=0);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operator double();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Point3D();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void print();                        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Point3D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x,y,z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Point3D(double _x=0,double _y=0,double _z=0);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print();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operator RMB();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3DE001-29B1-4A7A-83EE-38CAD1929C4A}"/>
              </a:ext>
            </a:extLst>
          </p:cNvPr>
          <p:cNvSpPr txBox="1"/>
          <p:nvPr/>
        </p:nvSpPr>
        <p:spPr>
          <a:xfrm>
            <a:off x="8154769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66800" y="1183800"/>
            <a:ext cx="6885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以下运算符经常需要重载：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算术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运算符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(+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-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、*、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等）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关系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运算符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(&gt;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&lt;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==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等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逻辑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运算符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(&amp;&amp;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||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运算符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(=)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下标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运算符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([])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函数调用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运算符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(())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delete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&gt;&gt;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&lt;&lt;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五、运算符重载应用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52000"/>
            <a:ext cx="72533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SzPct val="100000"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在标准文件</a:t>
            </a: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中，有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个标准的类类型：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istream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ostream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对于预定义类型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，用户可以方便地使用运算符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&gt;&gt;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&lt;&lt;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  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运算符重载</a:t>
            </a:r>
          </a:p>
        </p:txBody>
      </p:sp>
      <p:sp>
        <p:nvSpPr>
          <p:cNvPr id="4" name="Rectangle 77"/>
          <p:cNvSpPr>
            <a:spLocks noChangeArrowheads="1"/>
          </p:cNvSpPr>
          <p:nvPr/>
        </p:nvSpPr>
        <p:spPr bwMode="auto">
          <a:xfrm>
            <a:off x="1116000" y="3132000"/>
            <a:ext cx="7278700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流库的一个重要特性就是能够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支持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新的数据类型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的输出和输入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。用户可以通过对提取符（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&gt;&gt;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）和插入符（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&lt;&lt;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）进行重载来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支持新的数据类型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88000"/>
            <a:ext cx="7342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SzPct val="100000"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输出运算符“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&lt;&lt;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第一个操作数是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，它实际上是标准类类型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ostream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的对象的引用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它的定义在文件</a:t>
            </a: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输出运算符“</a:t>
            </a: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&lt;&lt;”</a:t>
            </a:r>
            <a:endParaRPr lang="zh-CN" altLang="en-US" sz="3600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Rectangle 77"/>
          <p:cNvSpPr>
            <a:spLocks noChangeArrowheads="1"/>
          </p:cNvSpPr>
          <p:nvPr/>
        </p:nvSpPr>
        <p:spPr bwMode="auto">
          <a:xfrm>
            <a:off x="1116000" y="2772000"/>
            <a:ext cx="75962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若在程序中，用户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自己定义 一个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ostream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的对象的引用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，则也可以直接使用运算符“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&lt;&lt;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63700" y="3900944"/>
            <a:ext cx="4368800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iostream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namespace std;</a:t>
            </a:r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 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scout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&lt;&lt;"hello"&lt;&lt;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88000"/>
            <a:ext cx="7342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SzPct val="100000"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输入运算符“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&gt;&gt;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第一个操作数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，它实际上是标准类类型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istream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的对象的引用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它的定义在文件</a:t>
            </a: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输入运算符“</a:t>
            </a: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&gt;&gt;”</a:t>
            </a:r>
            <a:endParaRPr lang="zh-CN" altLang="en-US" sz="3600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Rectangle 77"/>
          <p:cNvSpPr>
            <a:spLocks noChangeArrowheads="1"/>
          </p:cNvSpPr>
          <p:nvPr/>
        </p:nvSpPr>
        <p:spPr bwMode="auto">
          <a:xfrm>
            <a:off x="1116000" y="2736000"/>
            <a:ext cx="75962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若在程序中，用户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自己定义 一个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istream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的对象的引用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，也可以直接使用运算符“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&gt;&gt;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63700" y="3816000"/>
            <a:ext cx="4368800" cy="2677656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iostream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namespace std;</a:t>
            </a:r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 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istream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string s;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&gt;&gt;s;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&lt;&lt;s&lt;&lt;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  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80000"/>
            <a:ext cx="75581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I/O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运算符只能使用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友元函数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进行重载。因为插入和抽取运算符为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双目运算符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，且运算符的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左操作数为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流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右操作数为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类对象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，因而不能以类成员函数形式出现。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19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要点说明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3888000"/>
            <a:ext cx="7418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为了保证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输出运算符“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&lt;&lt;”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的连用性，重载函数的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返回值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应该为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&amp;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5040000"/>
            <a:ext cx="75835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&gt;&gt;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也有类似的情况，重载函数的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返回值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应该为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istream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&amp;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。同时还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要注意</a:t>
            </a:r>
            <a:r>
              <a:rPr lang="zh-CN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第二个参数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必须是</a:t>
            </a: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对象的引用 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080000"/>
            <a:ext cx="7400679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&lt;&lt;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”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输出运算符重载函数的一般形式为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116000" y="1656000"/>
            <a:ext cx="7560000" cy="22320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friend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&amp;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operator &lt;&lt; 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&amp; stream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                               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类名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obj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{        //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函数体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return stream;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}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重载格式：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3960000"/>
            <a:ext cx="7400679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&gt;&gt;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”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输入运算符重载函数的一般形式为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1" name="AutoShape 52"/>
          <p:cNvSpPr>
            <a:spLocks noChangeArrowheads="1"/>
          </p:cNvSpPr>
          <p:nvPr/>
        </p:nvSpPr>
        <p:spPr bwMode="gray">
          <a:xfrm>
            <a:off x="1116000" y="4536000"/>
            <a:ext cx="7560000" cy="22502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friend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&amp;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operator &gt;&gt; (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&amp;stream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                                 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类名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obj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          //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函数体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return stream;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88000"/>
            <a:ext cx="74184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类型转换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是将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一种类型的值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转换为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另一种类型的值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2416500"/>
            <a:ext cx="75708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对于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，是否也存在一种类型转换机制，使得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类对象之间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能进行类型转换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四、类型转换</a:t>
            </a: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3672000"/>
            <a:ext cx="75708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在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语言中，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被视为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用户定义的类型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，可以像系统预定义类型一样进行类型转换。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5988" y="-28790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例：分析下列程序，并给出执行结果。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5300" y="437257"/>
            <a:ext cx="8648700" cy="452431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Date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private: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y, m ,d;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y,int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m,int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d):y(y),m(m),d(d){}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operator&lt;&lt;(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stream,Date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&amp;date);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istream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operator&gt;&gt;(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istream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stream,Date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&amp;date);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operator&lt;&lt;(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stream,Date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&amp;date)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stream&lt;&lt;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date.y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&lt;&lt;"/"&lt;&lt;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date.m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&lt;&lt;"/"&lt;&lt;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date.d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stream;  }</a:t>
            </a:r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istream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operator&gt;&gt;(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istream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stream,Date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&amp;date)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stream&gt;&gt;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date.y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date.m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date.d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return stream;  }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327400" y="4549676"/>
            <a:ext cx="5816600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 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Cdate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(2004,1,1);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&lt;&lt;"Current date:"&lt;&lt;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Cdate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&lt;&lt;"Enter new date:";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Cdate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&lt;&lt;"New date:"&lt;&lt;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Cdate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}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0" y="5436072"/>
            <a:ext cx="3512405" cy="142192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Current date:2004/1/1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Enter new date:2019 5 31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New date:2019/5/31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893200"/>
            <a:ext cx="75581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对于任何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，如果希望对它重载流运算符“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&lt;&lt;”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、 “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&gt;&gt;”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，必须将函数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operator&lt;&lt;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operator&gt;&gt;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声明为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的友员函数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835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总 结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3420000"/>
            <a:ext cx="75707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重载流运算符“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&lt;&lt;”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时，函数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operator&lt;&lt;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第一个操 作数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返回值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类型都必须是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5040000"/>
            <a:ext cx="7570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重载流运算符“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&gt;&gt;”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时，函数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operator&gt;&gt;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第一个操 作数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类型和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返回值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类型都必须是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istream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并且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第二个操作数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对象的引用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88000"/>
            <a:ext cx="76978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作为类成员重载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赋值运算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若对象内部数据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不包括指针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，则可采用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浅复制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方式，直接修改当前对象并把当前对象当作返回结果。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3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赋值运算符“</a:t>
            </a: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=”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重载</a:t>
            </a:r>
          </a:p>
        </p:txBody>
      </p:sp>
      <p:sp>
        <p:nvSpPr>
          <p:cNvPr id="6" name="AutoShape 52"/>
          <p:cNvSpPr>
            <a:spLocks noChangeArrowheads="1"/>
          </p:cNvSpPr>
          <p:nvPr/>
        </p:nvSpPr>
        <p:spPr bwMode="gray">
          <a:xfrm>
            <a:off x="1197538" y="2700000"/>
            <a:ext cx="7565462" cy="30226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Complex 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 =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(const Complex&amp; c)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     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real=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c.real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            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　　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image=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c.image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 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　　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return *this;       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893200"/>
            <a:ext cx="75581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系统会提供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缺省的赋值运算符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，采用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浅复制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完成数据复制。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19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要点说明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2988000"/>
            <a:ext cx="75707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声明一个对象时作初始化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也采用运算符“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=”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，但此时采用的是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拷贝构造函数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而不是调用重载赋值运算符。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4608000"/>
            <a:ext cx="7570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若对象数据成员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包含指针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，就必须考虑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重载赋值运算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3" y="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练习：完善以下类的函数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55700" y="1110357"/>
            <a:ext cx="7607300" cy="48320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CString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  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private: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char *p;	</a:t>
            </a:r>
            <a:r>
              <a:rPr lang="en-US" altLang="zh-CN" sz="2400" b="0" dirty="0"/>
              <a:t>//</a:t>
            </a:r>
            <a:r>
              <a:rPr lang="zh-CN" altLang="en-US" sz="2400" b="0" dirty="0"/>
              <a:t>含指针的数据成员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public: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CString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(const char *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p_s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CString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(const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CString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r_s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~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CString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void show() const;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CString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operator=(const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CString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r_s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CString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operator+(const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CString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r_s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43900"/>
            <a:ext cx="76089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下标运算符“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 ]”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用来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取某个向量的某个元素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，或直接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对向量中某个元素赋值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，它被视为一个二元运算符。 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2700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下标运算符只能作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类成员运算符进行重载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不可作为友元运算符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1250095" y="4028706"/>
            <a:ext cx="7411305" cy="8679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重载下标运算符的最大好处：提供一种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向量访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问的安全方法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下标运算符“</a:t>
            </a: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[ ]”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992188" y="15240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例子</a:t>
            </a:r>
            <a:r>
              <a:rPr lang="en-US" altLang="zh-CN" sz="3200" dirty="0">
                <a:ea typeface="宋体" panose="02010600030101010101" pitchFamily="2" charset="-122"/>
              </a:rPr>
              <a:t>1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25500" y="1152000"/>
            <a:ext cx="5473700" cy="563231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SIZE=10;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VECTOR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table[SIZE];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VECTOR(){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for(int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=0;i&lt;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SIZE;i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table[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operator[ ](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index){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if((index&lt;0)||(index&gt;SIZE-1)){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&lt;&lt;"Index out of bounds\n";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exit(0);  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table[index];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32400" y="1152000"/>
            <a:ext cx="3911600" cy="2677656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label;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&lt;&lt;label[2]&lt;&lt;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label[2]=8;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&lt;&lt;label[2]&lt;&lt;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&lt;&lt;label[10]&lt;&lt;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6336000" y="4521672"/>
            <a:ext cx="2808000" cy="142192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Index out of bounds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5240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例子</a:t>
            </a:r>
            <a:r>
              <a:rPr lang="en-US" altLang="zh-CN" sz="3200" dirty="0">
                <a:ea typeface="宋体" panose="02010600030101010101" pitchFamily="2" charset="-122"/>
              </a:rPr>
              <a:t>2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08000" y="1152000"/>
            <a:ext cx="5473700" cy="526297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Demo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Vector[5];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Demo() {};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int&amp;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operator[ ](int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{return Vector[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&lt;&lt; 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stream, Demo &amp;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{  for(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=0;i&lt;5;i++)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stream&lt;&lt;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obj.Vector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]&lt;&lt;" ";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stream&lt;&lt;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stream;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40000" y="1139300"/>
            <a:ext cx="3073400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v;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for(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=0;i&lt;5;i++)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v[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]=i+1;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&lt;&lt;v;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6501100" y="3442172"/>
            <a:ext cx="1804700" cy="7571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1 2 3 4 5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43900"/>
            <a:ext cx="76089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函数调用运算符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只能采用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非静态的成员函数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重载。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2304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函数调用运算符重载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可以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不带或带任意个参数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函数调用</a:t>
            </a: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运算符重载</a:t>
            </a:r>
          </a:p>
        </p:txBody>
      </p:sp>
      <p:sp>
        <p:nvSpPr>
          <p:cNvPr id="6" name="AutoShape 52"/>
          <p:cNvSpPr>
            <a:spLocks noChangeArrowheads="1"/>
          </p:cNvSpPr>
          <p:nvPr/>
        </p:nvSpPr>
        <p:spPr bwMode="gray">
          <a:xfrm>
            <a:off x="1689800" y="3288800"/>
            <a:ext cx="4457000" cy="8514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例如：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f()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或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f(x)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或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f(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x,y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endParaRPr lang="es-ES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941388" y="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例子：</a:t>
            </a:r>
            <a:r>
              <a:rPr lang="zh-CN" altLang="en-US" sz="3200" dirty="0">
                <a:latin typeface="宋体" charset="-122"/>
                <a:ea typeface="宋体" charset="-122"/>
              </a:rPr>
              <a:t>数学函数的抽象：</a:t>
            </a:r>
            <a:r>
              <a:rPr lang="en-US" altLang="zh-CN" sz="3200" dirty="0">
                <a:ea typeface="宋体" charset="-122"/>
              </a:rPr>
              <a:t>f(</a:t>
            </a:r>
            <a:r>
              <a:rPr lang="en-US" altLang="zh-CN" sz="3200" dirty="0" err="1">
                <a:ea typeface="宋体" charset="-122"/>
              </a:rPr>
              <a:t>x,y</a:t>
            </a:r>
            <a:r>
              <a:rPr lang="en-US" altLang="zh-CN" sz="3200" dirty="0">
                <a:ea typeface="宋体" charset="-122"/>
              </a:rPr>
              <a:t>) = 2x+y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44000" y="1296000"/>
            <a:ext cx="8039100" cy="526297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#include&lt;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iostream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namespace std;</a:t>
            </a:r>
          </a:p>
          <a:p>
            <a:pPr eaLnBrk="1" hangingPunct="1">
              <a:buNone/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F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operator ()(double x, double y) const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{   return   2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x+y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 }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f(1.5, 2.2)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52000"/>
            <a:ext cx="7418400" cy="219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语言允许的类型转换有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种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标准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-&gt;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标准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标准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-&gt;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-&gt;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标准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-&gt;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3456000"/>
            <a:ext cx="75708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标准类型是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除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struct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union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类型外的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其他所有类型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C++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语言允许的类型转换</a:t>
            </a: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4716000"/>
            <a:ext cx="81804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对于标准类型，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语言提供了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两种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类型转换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隐式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类型转换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显式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类型转换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52000"/>
            <a:ext cx="76089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重载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new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delete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是可能的。这样做的原因是，有时希望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使用某种特殊的动态内存分配方法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。例如，可能用户希望控制某一片存储空间的分配等等。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new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delete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的重载</a:t>
            </a:r>
          </a:p>
        </p:txBody>
      </p:sp>
      <p:sp>
        <p:nvSpPr>
          <p:cNvPr id="6" name="Text Box 78"/>
          <p:cNvSpPr txBox="1">
            <a:spLocks noChangeArrowheads="1"/>
          </p:cNvSpPr>
          <p:nvPr/>
        </p:nvSpPr>
        <p:spPr bwMode="gray">
          <a:xfrm>
            <a:off x="1116000" y="3096000"/>
            <a:ext cx="76089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new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delete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只能被重载为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类的成员函数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，不能重载为友元。</a:t>
            </a: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gray">
          <a:xfrm>
            <a:off x="1116000" y="4212000"/>
            <a:ext cx="75327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无论是否使用关键字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static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进行修饰，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重载了的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new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delete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均为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类的静态成员函数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6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116000" y="1116000"/>
            <a:ext cx="7400679" cy="1563700"/>
            <a:chOff x="1116000" y="1116000"/>
            <a:chExt cx="7400679" cy="1563700"/>
          </a:xfrm>
        </p:grpSpPr>
        <p:sp>
          <p:nvSpPr>
            <p:cNvPr id="8" name="Rectangle 77"/>
            <p:cNvSpPr>
              <a:spLocks noChangeArrowheads="1"/>
            </p:cNvSpPr>
            <p:nvPr/>
          </p:nvSpPr>
          <p:spPr bwMode="auto">
            <a:xfrm>
              <a:off x="1116000" y="1116000"/>
              <a:ext cx="7400679" cy="566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SzTx/>
                <a:buFont typeface="Wingdings" pitchFamily="2" charset="2"/>
                <a:buChar char="p"/>
              </a:pPr>
              <a:r>
                <a: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 运算符</a:t>
              </a:r>
              <a:r>
                <a:rPr lang="en-US" altLang="zh-CN" sz="2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new</a:t>
              </a:r>
              <a:r>
                <a: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重载的一般形式为：</a:t>
              </a:r>
            </a:p>
          </p:txBody>
        </p:sp>
        <p:sp>
          <p:nvSpPr>
            <p:cNvPr id="7" name="AutoShape 52"/>
            <p:cNvSpPr>
              <a:spLocks noChangeArrowheads="1"/>
            </p:cNvSpPr>
            <p:nvPr/>
          </p:nvSpPr>
          <p:spPr bwMode="gray">
            <a:xfrm>
              <a:off x="1224000" y="1757600"/>
              <a:ext cx="6700800" cy="9221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lvl="1" indent="0">
                <a:lnSpc>
                  <a:spcPct val="11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void *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 operator </a:t>
              </a: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new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(</a:t>
              </a:r>
              <a:r>
                <a:rPr lang="en-US" altLang="zh-CN" sz="2400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size_t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 size</a:t>
              </a:r>
              <a:r>
                <a:rPr lang="zh-CN" altLang="en-US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，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&lt;</a:t>
              </a:r>
              <a:r>
                <a:rPr lang="en-US" altLang="zh-CN" sz="2400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arg_list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&gt;);</a:t>
              </a:r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重载格式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116000" y="4644000"/>
            <a:ext cx="7400679" cy="1464000"/>
            <a:chOff x="1116000" y="4644000"/>
            <a:chExt cx="7400679" cy="1464000"/>
          </a:xfrm>
        </p:grpSpPr>
        <p:sp>
          <p:nvSpPr>
            <p:cNvPr id="10" name="Rectangle 77"/>
            <p:cNvSpPr>
              <a:spLocks noChangeArrowheads="1"/>
            </p:cNvSpPr>
            <p:nvPr/>
          </p:nvSpPr>
          <p:spPr bwMode="auto">
            <a:xfrm>
              <a:off x="1116000" y="4644000"/>
              <a:ext cx="7400679" cy="566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SzTx/>
                <a:buFont typeface="Wingdings" pitchFamily="2" charset="2"/>
                <a:buChar char="p"/>
              </a:pPr>
              <a:r>
                <a: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 运算符</a:t>
              </a:r>
              <a:r>
                <a:rPr lang="en-US" altLang="zh-CN" sz="2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delete</a:t>
              </a:r>
              <a:r>
                <a: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重载的一般形式为</a:t>
              </a:r>
              <a:r>
                <a:rPr lang="en-US" altLang="zh-CN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:</a:t>
              </a:r>
            </a:p>
          </p:txBody>
        </p:sp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224000" y="5256000"/>
              <a:ext cx="4541800" cy="8520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lvl="1" indent="0">
                <a:lnSpc>
                  <a:spcPct val="11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void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  operator </a:t>
              </a: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delete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(void *);</a:t>
              </a:r>
            </a:p>
          </p:txBody>
        </p:sp>
      </p:grp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1224000" y="2808000"/>
            <a:ext cx="7411305" cy="131112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说明：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重载应返回一个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无值型的指针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，且至少有一个类型为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size_t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的参数。若该重载带有多于一个的参数，则其第一个参数的类型必须为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size_t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16000"/>
            <a:ext cx="75581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void* operator new(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size_t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size)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，做两件事：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57250" lvl="2" indent="-45720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分配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size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大小的空间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，返回一个指向该空间的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57250" lvl="2" indent="-45720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void*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指针（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size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是编译器根据给定的类名，自动传递给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new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的，不需要我们显示去计算。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size=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sizeof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类名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57250" lvl="2" indent="-45720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）随后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new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自动调用类的构造函数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来初始化对象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4176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重载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运算符只是改变第一步的工作，第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步是不能够修改的。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new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运算符重载的说明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16000"/>
            <a:ext cx="75581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operator delete(void *p)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，做两件事：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57250" lvl="2" indent="-45720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调用析构函数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857250" lvl="2" indent="-45720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释放对象的所占用的内存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delete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运算符重载的说明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5240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例子</a:t>
            </a:r>
            <a:r>
              <a:rPr lang="en-US" altLang="zh-CN" sz="3200" dirty="0">
                <a:ea typeface="宋体" panose="02010600030101010101" pitchFamily="2" charset="-122"/>
              </a:rPr>
              <a:t>: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35000" y="1063100"/>
            <a:ext cx="6713600" cy="563231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b):a(a),b(b)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&lt;&lt;"default constructor"&lt;&lt;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*operator new(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size_t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size)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&lt;&lt;"new1 operator"&lt;&lt;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char *s=new char[size];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return s;               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返回指针         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*operator new(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size_t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size,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&lt;&lt;"new2 operator"&lt;&lt;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char *s=new char[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size+len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return s;                   	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返回指针          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80000" y="1063100"/>
            <a:ext cx="6451100" cy="341632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&lt;&lt;"default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distructor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;}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operator delete(void *p)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释放指针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所指向的一块内存空间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&lt;&lt;"delete operator"&lt;&lt;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char *s=(char *)p;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强制类型转换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delete[] s;       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释放内存空间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80000" y="4500000"/>
            <a:ext cx="4673100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*m=new()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(1,2);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delete m;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*m1=new(5)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(3,4);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delete m1;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6336000" y="3774079"/>
            <a:ext cx="2808000" cy="3083921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new1 operator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default constructor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default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distructor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delete operator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new2 operator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default constructor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default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distructor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delete operator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pPr algn="ctr"/>
            <a:r>
              <a:rPr lang="zh-CN" altLang="en-US" sz="3600" kern="10">
                <a:ln w="254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A265E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latin typeface="+mn-ea"/>
                <a:cs typeface="+mn-ea"/>
              </a:rPr>
              <a:t>谢谢</a:t>
            </a:r>
          </a:p>
        </p:txBody>
      </p:sp>
      <p:grpSp>
        <p:nvGrpSpPr>
          <p:cNvPr id="2" name="Group 512"/>
          <p:cNvGrpSpPr>
            <a:grpSpLocks/>
          </p:cNvGrpSpPr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51" name="Picture 514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515"/>
          <p:cNvGrpSpPr>
            <a:grpSpLocks/>
          </p:cNvGrpSpPr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49" name="Picture 517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52000"/>
            <a:ext cx="74184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隐式转换发生在下述情况下：</a:t>
            </a:r>
          </a:p>
          <a:p>
            <a:pPr marL="1257300" lvl="1" indent="-514350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混合运算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级别低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的向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级别高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的转换。</a:t>
            </a:r>
          </a:p>
          <a:p>
            <a:pPr marL="1257300" lvl="1" indent="-514350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将表达式的值赋给变量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表达式的值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向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变量类型的值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转换</a:t>
            </a:r>
          </a:p>
          <a:p>
            <a:pPr marL="1257300" lvl="1" indent="-514350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实参向形参传值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实参的值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向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形参的值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进行转换。 </a:t>
            </a:r>
          </a:p>
          <a:p>
            <a:pPr marL="1257300" lvl="1" indent="-514350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函数返回结果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返回的值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向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函数返回类型的值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进行转换。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隐式转换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16000"/>
            <a:ext cx="74946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显式类型转换方式为：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144000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显式类型转换</a:t>
            </a:r>
          </a:p>
        </p:txBody>
      </p:sp>
      <p:sp>
        <p:nvSpPr>
          <p:cNvPr id="6" name="AutoShape 52"/>
          <p:cNvSpPr>
            <a:spLocks noChangeArrowheads="1"/>
          </p:cNvSpPr>
          <p:nvPr/>
        </p:nvSpPr>
        <p:spPr bwMode="gray">
          <a:xfrm>
            <a:off x="1656000" y="2370000"/>
            <a:ext cx="6790762" cy="7161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类型名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表达式   或    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类型名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712900"/>
            <a:ext cx="74946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1. 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强制法</a:t>
            </a:r>
          </a:p>
        </p:txBody>
      </p:sp>
      <p:sp>
        <p:nvSpPr>
          <p:cNvPr id="10" name="AutoShape 52"/>
          <p:cNvSpPr>
            <a:spLocks noChangeArrowheads="1"/>
          </p:cNvSpPr>
          <p:nvPr/>
        </p:nvSpPr>
        <p:spPr bwMode="gray">
          <a:xfrm>
            <a:off x="1656000" y="3932100"/>
            <a:ext cx="2853762" cy="7161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类型名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3313100"/>
            <a:ext cx="74946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2. 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转换函数法</a:t>
            </a: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1656000" y="4965800"/>
            <a:ext cx="6675200" cy="8679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它们都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将表达式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强制地转换为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类型名所代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表的类型的值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  <p:bldP spid="8" grpId="0"/>
      <p:bldP spid="10" grpId="0" animBg="1"/>
      <p:bldP spid="12" grpId="0"/>
      <p:bldP spid="1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52000"/>
            <a:ext cx="74184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可以通过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自定义的重载赋值号“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实现转换：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3204000"/>
            <a:ext cx="75708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需要有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标准类型的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标准类型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转换为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类类型</a:t>
            </a: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3924000"/>
            <a:ext cx="74057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具有标准类型参数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说明了一种从参数类型到该类类型的转换。</a:t>
            </a:r>
          </a:p>
        </p:txBody>
      </p:sp>
      <p:sp>
        <p:nvSpPr>
          <p:cNvPr id="8" name="AutoShape 52"/>
          <p:cNvSpPr>
            <a:spLocks noChangeArrowheads="1"/>
          </p:cNvSpPr>
          <p:nvPr/>
        </p:nvSpPr>
        <p:spPr bwMode="gray">
          <a:xfrm>
            <a:off x="2024300" y="2268400"/>
            <a:ext cx="3601800" cy="7161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标准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-&gt;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6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-7200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例：标准类型转换成类类型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8800" y="856357"/>
            <a:ext cx="4241800" cy="600164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INTEGER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:num(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){}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INTEGER(char *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ch,int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{  char c=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if(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isupper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(c))     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num=c-'A'+65;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else if(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islower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(c))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num=c-'a'+97;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else if(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isdigit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(c))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num=c-'0'+48;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else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num=0;   }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void fun(INTEGER a)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{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&lt;&lt;a.num&lt;&lt;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;}  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800600" y="846000"/>
            <a:ext cx="4343400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 )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INTEGER obj1=INTEGER(1);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INTEGER obj2=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INTEGER(“chen”,2);  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INTEGER obj3="Chen";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obj4=5.23;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obj1=20;            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//obj1=INTEGER(20);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obj2=“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chun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obj3.fun(3);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//obj3.fun(INTEGER(3));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0;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6314220" y="5900517"/>
            <a:ext cx="1797905" cy="7571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CEB541-9F40-4F9D-90C6-2EA789957AA9}"/>
              </a:ext>
            </a:extLst>
          </p:cNvPr>
          <p:cNvSpPr txBox="1"/>
          <p:nvPr/>
        </p:nvSpPr>
        <p:spPr>
          <a:xfrm>
            <a:off x="8497669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4184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INTEGER obj1= INTEGER(1);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将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转换为类类型。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2196000"/>
            <a:ext cx="7621600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INTEGER obj2=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(“chen”,2);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编译尝试用构造函数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INTEGER(const char*,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=0)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对赋值号右边的字符串进行类类型转换，转换成功后，赋给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INTEGER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的对象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obj2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程序解析：</a:t>
            </a: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4248000"/>
            <a:ext cx="74057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语句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obj2.fun(3);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中，函数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fun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由于需要一个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INTEGER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的对象作为参数，故尝试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用构造函数对实参进行转换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，转换成功后，进行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虚实参数匹配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，执行函数调用。这样的转换是系统自动做的，称为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隐式类型转换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4184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INTEGER(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整数类型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转换为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类类型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INTEGER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2196000"/>
            <a:ext cx="75708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INTEGER(const  char *,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=0)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字符串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转换为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类类型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INTEGER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1224200" y="3581500"/>
            <a:ext cx="7094300" cy="125572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注意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：当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INTEGER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构造函数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不进行这个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转换时，该转换失败。亦即，系统不再作其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他转换的尝试。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5" grpId="0" animBg="1" autoUpdateAnimBg="0"/>
    </p:bldLst>
  </p:timing>
</p:sld>
</file>

<file path=ppt/theme/theme1.xml><?xml version="1.0" encoding="utf-8"?>
<a:theme xmlns:a="http://schemas.openxmlformats.org/drawingml/2006/main" name="2008最新商务办公系列精品PPT模板">
  <a:themeElements>
    <a:clrScheme name="2008最新商务办公系列精品PPT模板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2008最新商务办公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E1FFF7"/>
        </a:solidFill>
        <a:ln w="38100">
          <a:solidFill>
            <a:srgbClr val="008000"/>
          </a:solidFill>
          <a:miter lim="800000"/>
          <a:headEnd/>
          <a:tailEnd/>
        </a:ln>
      </a:spPr>
      <a:bodyPr wrap="square">
        <a:spAutoFit/>
      </a:bodyPr>
      <a:lstStyle>
        <a:defPPr eaLnBrk="1" hangingPunct="1">
          <a:buNone/>
          <a:defRPr sz="2000" dirty="0" smtClean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008最新商务办公系列精品PPT模板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2008最新商务办公系列精品PPT模板</Template>
  <TotalTime>38025</TotalTime>
  <Words>3135</Words>
  <Application>Microsoft Office PowerPoint</Application>
  <PresentationFormat>全屏显示(4:3)</PresentationFormat>
  <Paragraphs>405</Paragraphs>
  <Slides>36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宋体</vt:lpstr>
      <vt:lpstr>Arial</vt:lpstr>
      <vt:lpstr>Courier New</vt:lpstr>
      <vt:lpstr>Times New Roman</vt:lpstr>
      <vt:lpstr>Wingdings</vt:lpstr>
      <vt:lpstr>2008最新商务办公系列精品PPT模板</vt:lpstr>
      <vt:lpstr>运算符重载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例：标准类型转换成类类型</vt:lpstr>
      <vt:lpstr>PowerPoint 演示文稿</vt:lpstr>
      <vt:lpstr>PowerPoint 演示文稿</vt:lpstr>
      <vt:lpstr>错误的例子：</vt:lpstr>
      <vt:lpstr>PowerPoint 演示文稿</vt:lpstr>
      <vt:lpstr>PowerPoint 演示文稿</vt:lpstr>
      <vt:lpstr>练习：完善以下类的函数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重载格式：</vt:lpstr>
      <vt:lpstr>例：分析下列程序，并给出执行结果。</vt:lpstr>
      <vt:lpstr>PowerPoint 演示文稿</vt:lpstr>
      <vt:lpstr>PowerPoint 演示文稿</vt:lpstr>
      <vt:lpstr>PowerPoint 演示文稿</vt:lpstr>
      <vt:lpstr>练习：完善以下类的函数</vt:lpstr>
      <vt:lpstr>PowerPoint 演示文稿</vt:lpstr>
      <vt:lpstr>例子1</vt:lpstr>
      <vt:lpstr>例子2</vt:lpstr>
      <vt:lpstr>PowerPoint 演示文稿</vt:lpstr>
      <vt:lpstr>例子：数学函数的抽象：f(x,y) = 2x+y</vt:lpstr>
      <vt:lpstr>PowerPoint 演示文稿</vt:lpstr>
      <vt:lpstr>重载格式</vt:lpstr>
      <vt:lpstr>PowerPoint 演示文稿</vt:lpstr>
      <vt:lpstr>PowerPoint 演示文稿</vt:lpstr>
      <vt:lpstr>例子:</vt:lpstr>
      <vt:lpstr>PowerPoint 演示文稿</vt:lpstr>
      <vt:lpstr>PowerPoint 演示文稿</vt:lpstr>
    </vt:vector>
  </TitlesOfParts>
  <Company>rst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Sunny</dc:creator>
  <cp:lastModifiedBy>yang fang</cp:lastModifiedBy>
  <cp:revision>2711</cp:revision>
  <dcterms:created xsi:type="dcterms:W3CDTF">2008-07-07T07:12:37Z</dcterms:created>
  <dcterms:modified xsi:type="dcterms:W3CDTF">2021-05-31T10:15:46Z</dcterms:modified>
</cp:coreProperties>
</file>