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83" r:id="rId3"/>
    <p:sldId id="284" r:id="rId5"/>
    <p:sldId id="285" r:id="rId6"/>
    <p:sldId id="286" r:id="rId7"/>
    <p:sldId id="287" r:id="rId8"/>
    <p:sldId id="364" r:id="rId9"/>
    <p:sldId id="288" r:id="rId10"/>
    <p:sldId id="355" r:id="rId11"/>
    <p:sldId id="353" r:id="rId12"/>
    <p:sldId id="289" r:id="rId13"/>
    <p:sldId id="377" r:id="rId14"/>
    <p:sldId id="290" r:id="rId15"/>
    <p:sldId id="291" r:id="rId16"/>
    <p:sldId id="292" r:id="rId17"/>
    <p:sldId id="365" r:id="rId18"/>
    <p:sldId id="358" r:id="rId19"/>
    <p:sldId id="293" r:id="rId20"/>
    <p:sldId id="294" r:id="rId21"/>
    <p:sldId id="366" r:id="rId22"/>
    <p:sldId id="295" r:id="rId23"/>
    <p:sldId id="297" r:id="rId24"/>
    <p:sldId id="296" r:id="rId25"/>
    <p:sldId id="298" r:id="rId26"/>
    <p:sldId id="299" r:id="rId27"/>
    <p:sldId id="300" r:id="rId28"/>
    <p:sldId id="301" r:id="rId29"/>
    <p:sldId id="367" r:id="rId30"/>
    <p:sldId id="357" r:id="rId31"/>
    <p:sldId id="302" r:id="rId32"/>
    <p:sldId id="303" r:id="rId33"/>
    <p:sldId id="304" r:id="rId34"/>
    <p:sldId id="305" r:id="rId35"/>
    <p:sldId id="306" r:id="rId36"/>
    <p:sldId id="307" r:id="rId37"/>
    <p:sldId id="368" r:id="rId38"/>
    <p:sldId id="378" r:id="rId39"/>
    <p:sldId id="311" r:id="rId40"/>
    <p:sldId id="312" r:id="rId41"/>
    <p:sldId id="313" r:id="rId42"/>
    <p:sldId id="360" r:id="rId43"/>
    <p:sldId id="314" r:id="rId44"/>
    <p:sldId id="315" r:id="rId45"/>
    <p:sldId id="37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CC3300"/>
    <a:srgbClr val="FF7C80"/>
    <a:srgbClr val="808080"/>
    <a:srgbClr val="DDDDDD"/>
    <a:srgbClr val="AC549B"/>
    <a:srgbClr val="3333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639" autoAdjust="0"/>
    <p:restoredTop sz="69955" autoAdjust="0"/>
  </p:normalViewPr>
  <p:slideViewPr>
    <p:cSldViewPr>
      <p:cViewPr varScale="1">
        <p:scale>
          <a:sx n="70" d="100"/>
          <a:sy n="70" d="100"/>
        </p:scale>
        <p:origin x="21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172"/>
    </p:cViewPr>
  </p:sorterViewPr>
  <p:notesViewPr>
    <p:cSldViewPr>
      <p:cViewPr varScale="1">
        <p:scale>
          <a:sx n="75" d="100"/>
          <a:sy n="75" d="100"/>
        </p:scale>
        <p:origin x="17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8" Type="http://schemas.openxmlformats.org/officeDocument/2006/relationships/slide" Target="slides/slide11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0" Type="http://schemas.openxmlformats.org/officeDocument/2006/relationships/slide" Target="slides/slide42.xml"/><Relationship Id="rId3" Type="http://schemas.openxmlformats.org/officeDocument/2006/relationships/slide" Target="slides/slide3.xml"/><Relationship Id="rId29" Type="http://schemas.openxmlformats.org/officeDocument/2006/relationships/slide" Target="slides/slide41.xml"/><Relationship Id="rId28" Type="http://schemas.openxmlformats.org/officeDocument/2006/relationships/slide" Target="slides/slide40.xml"/><Relationship Id="rId27" Type="http://schemas.openxmlformats.org/officeDocument/2006/relationships/slide" Target="slides/slide37.xml"/><Relationship Id="rId26" Type="http://schemas.openxmlformats.org/officeDocument/2006/relationships/slide" Target="slides/slide36.xml"/><Relationship Id="rId25" Type="http://schemas.openxmlformats.org/officeDocument/2006/relationships/slide" Target="slides/slide34.xml"/><Relationship Id="rId24" Type="http://schemas.openxmlformats.org/officeDocument/2006/relationships/slide" Target="slides/slide33.xml"/><Relationship Id="rId23" Type="http://schemas.openxmlformats.org/officeDocument/2006/relationships/slide" Target="slides/slide32.xml"/><Relationship Id="rId22" Type="http://schemas.openxmlformats.org/officeDocument/2006/relationships/slide" Target="slides/slide31.xml"/><Relationship Id="rId21" Type="http://schemas.openxmlformats.org/officeDocument/2006/relationships/slide" Target="slides/slide30.xml"/><Relationship Id="rId20" Type="http://schemas.openxmlformats.org/officeDocument/2006/relationships/slide" Target="slides/slide29.xml"/><Relationship Id="rId2" Type="http://schemas.openxmlformats.org/officeDocument/2006/relationships/slide" Target="slides/slide2.xml"/><Relationship Id="rId19" Type="http://schemas.openxmlformats.org/officeDocument/2006/relationships/slide" Target="slides/slide28.xml"/><Relationship Id="rId18" Type="http://schemas.openxmlformats.org/officeDocument/2006/relationships/slide" Target="slides/slide24.xml"/><Relationship Id="rId17" Type="http://schemas.openxmlformats.org/officeDocument/2006/relationships/slide" Target="slides/slide23.xml"/><Relationship Id="rId16" Type="http://schemas.openxmlformats.org/officeDocument/2006/relationships/slide" Target="slides/slide22.xml"/><Relationship Id="rId15" Type="http://schemas.openxmlformats.org/officeDocument/2006/relationships/slide" Target="slides/slide21.xml"/><Relationship Id="rId14" Type="http://schemas.openxmlformats.org/officeDocument/2006/relationships/slide" Target="slides/slide20.xml"/><Relationship Id="rId13" Type="http://schemas.openxmlformats.org/officeDocument/2006/relationships/slide" Target="slides/slide18.xml"/><Relationship Id="rId12" Type="http://schemas.openxmlformats.org/officeDocument/2006/relationships/slide" Target="slides/slide17.xml"/><Relationship Id="rId11" Type="http://schemas.openxmlformats.org/officeDocument/2006/relationships/slide" Target="slides/slide16.xml"/><Relationship Id="rId10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4D3552-81A6-41D3-A8E2-6E4368A878A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AA3389-F9D0-43A1-A0A5-03087438AB4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快速排序的趟数取决于递归树的高度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0" baseline="30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A3389-F9D0-43A1-A0A5-03087438AB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14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9375"/>
            <a:ext cx="6400800" cy="17494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5613"/>
          </a:xfrm>
          <a:prstGeom prst="rect">
            <a:avLst/>
          </a:prstGeom>
          <a:ln>
            <a:miter lim="800000"/>
          </a:ln>
        </p:spPr>
        <p:txBody>
          <a:bodyPr vert="horz" wrap="square" lIns="92355" tIns="46178" rIns="92355" bIns="46178" numCol="1" anchor="b" anchorCtr="0" compatLnSpc="1"/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5613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5613"/>
          </a:xfrm>
          <a:prstGeom prst="rect">
            <a:avLst/>
          </a:prstGeom>
          <a:ln>
            <a:miter lim="800000"/>
          </a:ln>
        </p:spPr>
        <p:txBody>
          <a:bodyPr vert="horz" wrap="square" lIns="92355" tIns="46178" rIns="92355" bIns="46178" numCol="1" anchor="b" anchorCtr="0" compatLnSpc="1"/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3FD7C60-CDEF-4604-B834-A5F21D634A5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2600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3000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8175"/>
            <a:ext cx="4173538" cy="472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3138" y="1908175"/>
            <a:ext cx="4173537" cy="472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307975"/>
            <a:ext cx="438150" cy="473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 anchor="ctr"/>
          <a:lstStyle>
            <a:lvl1pPr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4688" y="307975"/>
            <a:ext cx="328612" cy="4730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 anchor="ctr"/>
          <a:lstStyle>
            <a:lvl1pPr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7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55" tIns="46178" rIns="92355" bIns="46178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8175"/>
            <a:ext cx="84994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55" tIns="46178" rIns="92355" bIns="4617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355" tIns="46178" rIns="92355" bIns="46178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/>
          <p:cNvGraphicFramePr>
            <a:graphicFrameLocks noChangeAspect="1"/>
          </p:cNvGraphicFramePr>
          <p:nvPr userDrawn="1"/>
        </p:nvGraphicFramePr>
        <p:xfrm>
          <a:off x="423863" y="741363"/>
          <a:ext cx="876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位图图像" r:id="rId12" imgW="1162050" imgH="619125" progId="PBrush">
                  <p:embed/>
                </p:oleObj>
              </mc:Choice>
              <mc:Fallback>
                <p:oleObj name="位图图像" r:id="rId12" imgW="1162050" imgH="619125" progId="PBrush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741363"/>
                        <a:ext cx="876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/>
          <p:cNvSpPr>
            <a:spLocks noChangeArrowheads="1"/>
          </p:cNvSpPr>
          <p:nvPr userDrawn="1"/>
        </p:nvSpPr>
        <p:spPr bwMode="ltGray">
          <a:xfrm>
            <a:off x="0" y="660400"/>
            <a:ext cx="560388" cy="419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 anchor="ctr"/>
          <a:lstStyle>
            <a:lvl1pPr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gray">
          <a:xfrm>
            <a:off x="636588" y="200025"/>
            <a:ext cx="30162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 anchor="ctr"/>
          <a:lstStyle>
            <a:lvl1pPr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gray">
          <a:xfrm>
            <a:off x="317500" y="990600"/>
            <a:ext cx="863600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 anchor="ctr"/>
          <a:lstStyle>
            <a:lvl1pPr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3925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23925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defTabSz="923925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defTabSz="923925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defTabSz="923925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defTabSz="923925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defTabSz="923925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defTabSz="923925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defTabSz="923925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6075" indent="-346075" algn="l" defTabSz="9239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51205" indent="-288925" algn="l" defTabSz="9239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900">
          <a:solidFill>
            <a:schemeClr val="tx1"/>
          </a:solidFill>
          <a:latin typeface="+mn-lt"/>
          <a:ea typeface="+mn-ea"/>
        </a:defRPr>
      </a:lvl2pPr>
      <a:lvl3pPr marL="1155700" indent="-231775" algn="l" defTabSz="9239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17980" indent="-231775" algn="l" defTabSz="9239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79625" indent="-231775" algn="l" defTabSz="9239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36825" indent="-231775" algn="l" defTabSz="92392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94025" indent="-231775" algn="l" defTabSz="92392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51225" indent="-231775" algn="l" defTabSz="92392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908425" indent="-231775" algn="l" defTabSz="923925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643063"/>
            <a:ext cx="5715000" cy="681037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CB7DF2B-A450-4E10-8239-F0A84E2B8080}" type="slidenum">
              <a:rPr lang="zh-CN" altLang="en-US" sz="2400"/>
            </a:fld>
            <a:endParaRPr lang="en-US" altLang="zh-CN" sz="24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从直接插入排序可以看出，当待排序列为正序时，时间复杂度为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若待排序列</a:t>
            </a:r>
            <a:r>
              <a:rPr lang="zh-CN" altLang="en-US" sz="32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基本有序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时，插入排序效率会提高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希尔排序方法是先将待排序列分成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若干子序列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分别进行插入排序，待整个序列基本有序时，再对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全体记录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进行一次直接插入排序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希尔排序又称为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缩小增量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排序。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785938"/>
            <a:ext cx="5715000" cy="681037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四、希尔排序(算法分析)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8B67F06-59B4-426C-8E58-28A897F0FCF8}" type="slidenum">
              <a:rPr lang="zh-CN" altLang="en-US" sz="2400"/>
            </a:fld>
            <a:endParaRPr lang="en-US" altLang="zh-CN" sz="24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643188"/>
            <a:ext cx="8334375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希尔排序的性能分析是一个复杂的问题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只对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特定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的待排序记录序列，可以准确地估算关键字的比较次数和记录移动次数。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希尔排序所需的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比较次数和移动次数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约为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endParaRPr lang="en-US" altLang="zh-CN" sz="2800" b="1" baseline="30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趋于无穷时可减少到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x(log</a:t>
            </a:r>
            <a:r>
              <a:rPr lang="en-US" altLang="zh-CN" sz="29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en-US" altLang="zh-CN" sz="29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900" b="1" baseline="30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希尔排序的时间复杂度约为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O(n x(log</a:t>
            </a:r>
            <a:r>
              <a:rPr lang="en-US" altLang="zh-CN" sz="29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en-US" altLang="zh-CN" sz="29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希尔排序是一种</a:t>
            </a:r>
            <a:r>
              <a:rPr lang="zh-CN" altLang="en-US" sz="29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不稳定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的排序方法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6A0F511-B2A6-4208-9B23-9F64BF205545}" type="slidenum">
              <a:rPr lang="zh-CN" altLang="en-US" sz="2400"/>
            </a:fld>
            <a:endParaRPr lang="en-US" altLang="zh-CN" sz="24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60550"/>
            <a:ext cx="8291264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交换排序的基本思想是：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两两比较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待排序记录的关键码，如果发生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逆序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（即排列顺序与排序后的次序正好相反），则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之，直到所有记录都排好序为止。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交换排序的主要算法有：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起泡排序（冒泡排序）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一、起泡排序（冒泡排序）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6A0F511-B2A6-4208-9B23-9F64BF205545}" type="slidenum">
              <a:rPr lang="zh-CN" altLang="en-US" sz="2400"/>
            </a:fld>
            <a:endParaRPr lang="en-US" altLang="zh-CN" sz="24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设待排序记录序列中的记录个数为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一般地，第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趟起泡排序从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n+1-i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依次比较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两个记录的关键字，如果发生逆序，则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其结果是这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个记录中，关键字最大的记录被交换到第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的位置上，最多作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0386569-780E-4677-8FAF-F6D2558FD01C}" type="slidenum">
              <a:rPr lang="zh-CN" altLang="en-US" sz="2400"/>
            </a:fld>
            <a:endParaRPr lang="en-US" altLang="zh-CN" sz="2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64318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时，为第一趟排序，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关键字最大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的记录将被交换到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最后一个位置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时，为第二趟排序，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关键字次大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的记录将被交换到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最后第二个位置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关键字小的记录不断上浮(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)，关键字大的记录不断下沉(每趟排序最大的一直沉到底)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91B9323-EF8E-4702-81FE-0932B7B8E3E7}" type="slidenum">
              <a:rPr lang="zh-CN" altLang="en-US" sz="2400"/>
            </a:fld>
            <a:endParaRPr lang="en-US" altLang="zh-CN" sz="24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9942" name="Group 60"/>
          <p:cNvGrpSpPr/>
          <p:nvPr/>
        </p:nvGrpSpPr>
        <p:grpSpPr bwMode="auto">
          <a:xfrm>
            <a:off x="685800" y="2819400"/>
            <a:ext cx="7623175" cy="3957638"/>
            <a:chOff x="432" y="1776"/>
            <a:chExt cx="4802" cy="2492"/>
          </a:xfrm>
        </p:grpSpPr>
        <p:grpSp>
          <p:nvGrpSpPr>
            <p:cNvPr id="39943" name="Group 51"/>
            <p:cNvGrpSpPr/>
            <p:nvPr/>
          </p:nvGrpSpPr>
          <p:grpSpPr bwMode="auto">
            <a:xfrm>
              <a:off x="528" y="1776"/>
              <a:ext cx="336" cy="2064"/>
              <a:chOff x="528" y="1824"/>
              <a:chExt cx="336" cy="2016"/>
            </a:xfrm>
          </p:grpSpPr>
          <p:sp>
            <p:nvSpPr>
              <p:cNvPr id="245768" name="Oval 8"/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69" name="Oval 9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70" name="Oval 10"/>
              <p:cNvSpPr>
                <a:spLocks noChangeArrowheads="1"/>
              </p:cNvSpPr>
              <p:nvPr/>
            </p:nvSpPr>
            <p:spPr bwMode="auto">
              <a:xfrm>
                <a:off x="528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71" name="Oval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336" cy="345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72" name="Oval 12"/>
              <p:cNvSpPr>
                <a:spLocks noChangeArrowheads="1"/>
              </p:cNvSpPr>
              <p:nvPr/>
            </p:nvSpPr>
            <p:spPr bwMode="auto">
              <a:xfrm>
                <a:off x="528" y="283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73" name="Oval 13"/>
              <p:cNvSpPr>
                <a:spLocks noChangeArrowheads="1"/>
              </p:cNvSpPr>
              <p:nvPr/>
            </p:nvSpPr>
            <p:spPr bwMode="auto">
              <a:xfrm>
                <a:off x="528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44" name="Group 59"/>
            <p:cNvGrpSpPr/>
            <p:nvPr/>
          </p:nvGrpSpPr>
          <p:grpSpPr bwMode="auto">
            <a:xfrm>
              <a:off x="1584" y="1776"/>
              <a:ext cx="3552" cy="2064"/>
              <a:chOff x="1584" y="1776"/>
              <a:chExt cx="3552" cy="2064"/>
            </a:xfrm>
          </p:grpSpPr>
          <p:grpSp>
            <p:nvGrpSpPr>
              <p:cNvPr id="39951" name="Group 14"/>
              <p:cNvGrpSpPr/>
              <p:nvPr/>
            </p:nvGrpSpPr>
            <p:grpSpPr bwMode="auto">
              <a:xfrm>
                <a:off x="1584" y="1776"/>
                <a:ext cx="336" cy="2064"/>
                <a:chOff x="1104" y="624"/>
                <a:chExt cx="336" cy="2064"/>
              </a:xfrm>
            </p:grpSpPr>
            <p:sp>
              <p:nvSpPr>
                <p:cNvPr id="245775" name="Oval 15"/>
                <p:cNvSpPr>
                  <a:spLocks noChangeArrowheads="1"/>
                </p:cNvSpPr>
                <p:nvPr/>
              </p:nvSpPr>
              <p:spPr bwMode="auto">
                <a:xfrm>
                  <a:off x="1104" y="62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21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776" name="Oval 16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49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777" name="Oval 17"/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25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778" name="Oval 18"/>
                <p:cNvSpPr>
                  <a:spLocks noChangeArrowheads="1"/>
                </p:cNvSpPr>
                <p:nvPr/>
              </p:nvSpPr>
              <p:spPr bwMode="auto">
                <a:xfrm>
                  <a:off x="1104" y="129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00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25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779" name="Oval 19"/>
                <p:cNvSpPr>
                  <a:spLocks noChangeArrowheads="1"/>
                </p:cNvSpPr>
                <p:nvPr/>
              </p:nvSpPr>
              <p:spPr bwMode="auto">
                <a:xfrm>
                  <a:off x="1104" y="1632"/>
                  <a:ext cx="336" cy="3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16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780" name="Oval 20"/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5000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vert="eaVert" wrap="none" lIns="92355" tIns="46178" rIns="92355" bIns="46178" anchor="ctr"/>
                <a:lstStyle/>
                <a:p>
                  <a:pPr algn="dist" defTabSz="923925" eaLnBrk="1" hangingPunct="1">
                    <a:defRPr/>
                  </a:pPr>
                  <a:r>
                    <a:rPr lang="zh-CN" altLang="en-US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08</a:t>
                  </a:r>
                  <a:endPara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9952" name="Text Box 22"/>
              <p:cNvSpPr txBox="1">
                <a:spLocks noChangeArrowheads="1"/>
              </p:cNvSpPr>
              <p:nvPr/>
            </p:nvSpPr>
            <p:spPr bwMode="auto">
              <a:xfrm>
                <a:off x="2543" y="1825"/>
                <a:ext cx="1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83" name="Oval 23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84" name="Oval 24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85" name="Oval 25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86" name="Oval 26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87" name="Oval 27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88" name="Oval 28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336" cy="345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59" name="Text Box 29"/>
              <p:cNvSpPr txBox="1">
                <a:spLocks noChangeArrowheads="1"/>
              </p:cNvSpPr>
              <p:nvPr/>
            </p:nvSpPr>
            <p:spPr bwMode="auto">
              <a:xfrm>
                <a:off x="3311" y="1825"/>
                <a:ext cx="1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90" name="Oval 30"/>
              <p:cNvSpPr>
                <a:spLocks noChangeArrowheads="1"/>
              </p:cNvSpPr>
              <p:nvPr/>
            </p:nvSpPr>
            <p:spPr bwMode="auto">
              <a:xfrm>
                <a:off x="3120" y="17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1" name="Oval 31"/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2" name="Oval 32"/>
              <p:cNvSpPr>
                <a:spLocks noChangeArrowheads="1"/>
              </p:cNvSpPr>
              <p:nvPr/>
            </p:nvSpPr>
            <p:spPr bwMode="auto">
              <a:xfrm>
                <a:off x="3120" y="2841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3" name="Oval 33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4" name="Oval 34"/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5" name="Oval 35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66" name="Text Box 36"/>
              <p:cNvSpPr txBox="1">
                <a:spLocks noChangeArrowheads="1"/>
              </p:cNvSpPr>
              <p:nvPr/>
            </p:nvSpPr>
            <p:spPr bwMode="auto">
              <a:xfrm>
                <a:off x="4127" y="1825"/>
                <a:ext cx="1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97" name="Oval 37"/>
              <p:cNvSpPr>
                <a:spLocks noChangeArrowheads="1"/>
              </p:cNvSpPr>
              <p:nvPr/>
            </p:nvSpPr>
            <p:spPr bwMode="auto">
              <a:xfrm>
                <a:off x="3936" y="2496"/>
                <a:ext cx="336" cy="345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8" name="Oval 38"/>
              <p:cNvSpPr>
                <a:spLocks noChangeArrowheads="1"/>
              </p:cNvSpPr>
              <p:nvPr/>
            </p:nvSpPr>
            <p:spPr bwMode="auto">
              <a:xfrm>
                <a:off x="3936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799" name="Oval 39"/>
              <p:cNvSpPr>
                <a:spLocks noChangeArrowheads="1"/>
              </p:cNvSpPr>
              <p:nvPr/>
            </p:nvSpPr>
            <p:spPr bwMode="auto">
              <a:xfrm>
                <a:off x="3936" y="2841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0" name="Oval 40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1" name="Oval 41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2" name="Oval 42"/>
              <p:cNvSpPr>
                <a:spLocks noChangeArrowheads="1"/>
              </p:cNvSpPr>
              <p:nvPr/>
            </p:nvSpPr>
            <p:spPr bwMode="auto">
              <a:xfrm>
                <a:off x="3936" y="21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73" name="Text Box 43"/>
              <p:cNvSpPr txBox="1">
                <a:spLocks noChangeArrowheads="1"/>
              </p:cNvSpPr>
              <p:nvPr/>
            </p:nvSpPr>
            <p:spPr bwMode="auto">
              <a:xfrm>
                <a:off x="4991" y="1825"/>
                <a:ext cx="1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04" name="Oval 44"/>
              <p:cNvSpPr>
                <a:spLocks noChangeArrowheads="1"/>
              </p:cNvSpPr>
              <p:nvPr/>
            </p:nvSpPr>
            <p:spPr bwMode="auto">
              <a:xfrm>
                <a:off x="4800" y="2496"/>
                <a:ext cx="336" cy="345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5" name="Oval 45"/>
              <p:cNvSpPr>
                <a:spLocks noChangeArrowheads="1"/>
              </p:cNvSpPr>
              <p:nvPr/>
            </p:nvSpPr>
            <p:spPr bwMode="auto">
              <a:xfrm>
                <a:off x="480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6" name="Oval 46"/>
              <p:cNvSpPr>
                <a:spLocks noChangeArrowheads="1"/>
              </p:cNvSpPr>
              <p:nvPr/>
            </p:nvSpPr>
            <p:spPr bwMode="auto">
              <a:xfrm>
                <a:off x="4800" y="2841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7" name="Oval 47"/>
              <p:cNvSpPr>
                <a:spLocks noChangeArrowheads="1"/>
              </p:cNvSpPr>
              <p:nvPr/>
            </p:nvSpPr>
            <p:spPr bwMode="auto">
              <a:xfrm>
                <a:off x="4800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8" name="Oval 48"/>
              <p:cNvSpPr>
                <a:spLocks noChangeArrowheads="1"/>
              </p:cNvSpPr>
              <p:nvPr/>
            </p:nvSpPr>
            <p:spPr bwMode="auto">
              <a:xfrm>
                <a:off x="4800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5809" name="Oval 49"/>
              <p:cNvSpPr>
                <a:spLocks noChangeArrowheads="1"/>
              </p:cNvSpPr>
              <p:nvPr/>
            </p:nvSpPr>
            <p:spPr bwMode="auto">
              <a:xfrm>
                <a:off x="4800" y="17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vert="eaVert" wrap="none" lIns="92355" tIns="46178" rIns="92355" bIns="46178" anchor="ctr"/>
              <a:lstStyle/>
              <a:p>
                <a:pPr algn="dist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80" name="Line 50"/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3264" cy="13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5" name="Text Box 53"/>
            <p:cNvSpPr txBox="1">
              <a:spLocks noChangeArrowheads="1"/>
            </p:cNvSpPr>
            <p:nvPr/>
          </p:nvSpPr>
          <p:spPr bwMode="auto">
            <a:xfrm rot="10795342" flipH="1" flipV="1">
              <a:off x="432" y="3893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初始关键字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  <p:sp>
          <p:nvSpPr>
            <p:cNvPr id="39946" name="Text Box 54"/>
            <p:cNvSpPr txBox="1">
              <a:spLocks noChangeArrowheads="1"/>
            </p:cNvSpPr>
            <p:nvPr/>
          </p:nvSpPr>
          <p:spPr bwMode="auto">
            <a:xfrm rot="10795342" flipH="1" flipV="1">
              <a:off x="1488" y="3893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第一趟排序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 Box 55"/>
            <p:cNvSpPr txBox="1">
              <a:spLocks noChangeArrowheads="1"/>
            </p:cNvSpPr>
            <p:nvPr/>
          </p:nvSpPr>
          <p:spPr bwMode="auto">
            <a:xfrm rot="10795342" flipH="1" flipV="1">
              <a:off x="3840" y="3888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第四趟排序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  <p:sp>
          <p:nvSpPr>
            <p:cNvPr id="39948" name="Text Box 56"/>
            <p:cNvSpPr txBox="1">
              <a:spLocks noChangeArrowheads="1"/>
            </p:cNvSpPr>
            <p:nvPr/>
          </p:nvSpPr>
          <p:spPr bwMode="auto">
            <a:xfrm rot="10795342" flipH="1" flipV="1">
              <a:off x="2256" y="3889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第二趟排序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  <p:sp>
          <p:nvSpPr>
            <p:cNvPr id="39949" name="Text Box 57"/>
            <p:cNvSpPr txBox="1">
              <a:spLocks noChangeArrowheads="1"/>
            </p:cNvSpPr>
            <p:nvPr/>
          </p:nvSpPr>
          <p:spPr bwMode="auto">
            <a:xfrm rot="10795342" flipH="1" flipV="1">
              <a:off x="3024" y="3888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第三趟排序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 Box 58"/>
            <p:cNvSpPr txBox="1">
              <a:spLocks noChangeArrowheads="1"/>
            </p:cNvSpPr>
            <p:nvPr/>
          </p:nvSpPr>
          <p:spPr bwMode="auto">
            <a:xfrm rot="10795342" flipH="1" flipV="1">
              <a:off x="4704" y="3888"/>
              <a:ext cx="5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700">
                  <a:latin typeface="Times New Roman" panose="02020603050405020304" pitchFamily="18" charset="0"/>
                </a:rPr>
                <a:t>第五趟排序</a:t>
              </a:r>
              <a:endParaRPr lang="zh-CN" altLang="en-US" sz="17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53C215-B6C2-465B-B7AF-EE1DD08B17BC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611560" y="1175406"/>
            <a:ext cx="80648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关键字序列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T=(21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08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），请写出冒泡排序的具体实现过程。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2123728" y="2420888"/>
            <a:ext cx="6264696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 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29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 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2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49】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 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2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49】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 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2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49】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08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en-US" altLang="zh-CN" sz="2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25*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49】</a:t>
            </a:r>
            <a:endParaRPr lang="en-US" altLang="zh-CN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1111884" y="2420888"/>
            <a:ext cx="115212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初态：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 autoUpdateAnimBg="0"/>
      <p:bldP spid="746501" grpId="0" autoUpdateAnimBg="0" build="p"/>
      <p:bldP spid="7465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30F899-9F43-4F95-B1B9-C3668B9C1EEA}" type="slidenum">
              <a:rPr lang="zh-CN" altLang="en-US" sz="2400"/>
            </a:fld>
            <a:endParaRPr lang="en-US" altLang="zh-CN" sz="24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079432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void BubbleSort()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i, j, temp; bool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flag=true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(i=1;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i&lt;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&amp;&amp; flag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i++) {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flag=false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for (j=1; j&lt;len-i+1;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if (Key[j] &gt; Key[j+1]) {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	temp = Key[j+1]; Key[j+1] = Key[j];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	Key[j] = temp;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flag=true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}}}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一、起泡排序(性能分析)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347B10F-9FFD-47A8-9407-906999E66366}" type="slidenum">
              <a:rPr lang="zh-CN" altLang="en-US" sz="2400"/>
            </a:fld>
            <a:endParaRPr lang="en-US" altLang="zh-CN" sz="240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262938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最好情况：在记录的初始排列已经按关键字从小到大排好序时,此算法只执行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起泡,做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次关键字比较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不移动记录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。时间复杂度为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一、起泡排序(性能分析)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DCF689B-B530-4428-91B1-3DCE836ED343}" type="slidenum">
              <a:rPr lang="zh-CN" altLang="en-US" sz="2400"/>
            </a:fld>
            <a:endParaRPr lang="en-US" altLang="zh-CN" sz="24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625" y="2643188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最坏情况：执行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趟起泡,第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趟做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次关键字比较, 执行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次记录交换，共计：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起泡排序的时间复杂度为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起泡排序是一种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的排序方法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752600" y="3810000"/>
          <a:ext cx="5770563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1" imgW="46939200" imgH="20116800" progId="Equation.3">
                  <p:embed/>
                </p:oleObj>
              </mc:Choice>
              <mc:Fallback>
                <p:oleObj name="公式" r:id="rId1" imgW="46939200" imgH="201168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770563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206843-1E62-4674-A5CB-0B5DF439041E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8546" name="Rectangle 2"/>
          <p:cNvSpPr>
            <a:spLocks noChangeArrowheads="1"/>
          </p:cNvSpPr>
          <p:nvPr/>
        </p:nvSpPr>
        <p:spPr bwMode="auto">
          <a:xfrm>
            <a:off x="277251" y="1268760"/>
            <a:ext cx="8305800" cy="157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起泡排序的优点：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每一趟整理元素时，不仅可以完全确定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一个元素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的位置（挤出一个泡到表尾），一旦下趟没有交换发生，还可以提前结束排序。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8547" name="AutoShape 3"/>
          <p:cNvSpPr>
            <a:spLocks noChangeArrowheads="1"/>
          </p:cNvSpPr>
          <p:nvPr/>
        </p:nvSpPr>
        <p:spPr bwMode="auto">
          <a:xfrm>
            <a:off x="971600" y="2996952"/>
            <a:ext cx="7467600" cy="3537198"/>
          </a:xfrm>
          <a:prstGeom prst="wedgeEllipseCallout">
            <a:avLst>
              <a:gd name="adj1" fmla="val -22278"/>
              <a:gd name="adj2" fmla="val 12981"/>
            </a:avLst>
          </a:prstGeom>
          <a:solidFill>
            <a:schemeClr val="tx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0" tIns="0" rIns="0" bIns="0"/>
          <a:lstStyle/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有没有比起泡排序更快的算法？</a:t>
            </a:r>
            <a:endParaRPr lang="zh-CN" altLang="en-US" sz="2800" b="1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有！</a:t>
            </a:r>
            <a:endParaRPr lang="zh-CN" altLang="en-US" sz="2800" b="1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99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快速排序法</a:t>
            </a:r>
            <a:r>
              <a:rPr lang="en-US" altLang="zh-CN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全球公认！</a:t>
            </a:r>
            <a:endParaRPr lang="zh-CN" altLang="en-US" sz="2800" b="1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fontAlgn="t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因为它每趟都能准确定位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不止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元素！</a:t>
            </a:r>
            <a:endParaRPr lang="zh-CN" altLang="en-US" sz="2800" b="1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8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8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6" grpId="0" autoUpdateAnimBg="0"/>
      <p:bldP spid="748547" grpId="0" animBg="1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714500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三、希尔排序(算法)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459CBD-861D-4550-ACAF-BA91A9E18E82}" type="slidenum">
              <a:rPr lang="zh-CN" altLang="en-US" sz="2400"/>
            </a:fld>
            <a:endParaRPr lang="en-US" altLang="zh-CN" sz="24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88" y="2500313"/>
            <a:ext cx="8548687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首先取一个整数 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&lt; n(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待排序记录数) 作为间隔, 将全部记录分为 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个子序列, 所有距离为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gap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的记录放在同一个子序列中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在每一个子序列中分别施行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直接插入排序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缩小间隔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gap,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例如取 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= gap/2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重复上述的子序列划分和排序工作，直到最后取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= 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将所有记录放在同一个序列中排序为止。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二、快速排序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FD0264D-0C90-41C7-9AAC-A98505E2B4DA}" type="slidenum">
              <a:rPr lang="zh-CN" altLang="en-US" sz="2400"/>
            </a:fld>
            <a:endParaRPr lang="en-US" altLang="zh-CN" sz="240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643188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任取待排序记录序列中的某个记录(例如取第一个记录)作为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基准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(枢),按照该记录的关键字大小,将整个记录序列划分为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两个子序列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左侧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子序列中所有记录的关键字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小于或等于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基准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记录的关键字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右侧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子序列中所有记录的关键字都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大于或等于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基准记录的关键字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1B02F6F-B16C-4E5B-9CD5-417A8E6F05DC}" type="slidenum">
              <a:rPr lang="zh-CN" altLang="en-US" sz="2400"/>
            </a:fld>
            <a:endParaRPr lang="en-US" altLang="zh-CN" sz="24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记录则排在这两个子序列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(这也是该记录最终应安放的位置)。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然后分别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对这两个子序列重复施行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上述方法，直到所有的记录都排在相应位置上为止。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基准记录也称为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枢轴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（或支点）记录。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二、快速排序(算法)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06ED22-F5F4-4BF6-A78F-CA30C17D1F5D}" type="slidenum">
              <a:rPr lang="zh-CN" altLang="en-US" sz="2400"/>
            </a:fld>
            <a:endParaRPr lang="en-US" altLang="zh-CN" sz="24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取序列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第一个记录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为枢轴记录，其关键字为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Pivotkey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指向序列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记录位置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high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指向序列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记录位置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056" y="1924282"/>
            <a:ext cx="5715000" cy="681037"/>
          </a:xfrm>
        </p:spPr>
        <p:txBody>
          <a:bodyPr/>
          <a:lstStyle/>
          <a:p>
            <a:pPr algn="l" eaLnBrk="1" hangingPunct="1"/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</a:rPr>
              <a:t>二、快速排序(算法)</a:t>
            </a:r>
            <a:endParaRPr lang="en-US" altLang="zh-CN" sz="3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07F1EB9-A619-4458-B5C3-3FAA351704FB}" type="slidenum">
              <a:rPr lang="zh-CN" altLang="en-US" sz="2400"/>
            </a:fld>
            <a:endParaRPr lang="en-US" altLang="zh-CN" sz="24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663825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一趟排序(某个子序列)过程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high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指向的记录开始,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关键字的值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Pivotkey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的记录,将其放到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指向的位置,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low++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指向的记录开始,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向后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关键字的值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Pivotkey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的记录,将其放到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high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指向的位置,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high--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3.重复1,2，直到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low=high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枢轴记录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放在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low(high)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指向的位置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二、快速排序(算法)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F8BEF0B-C55F-4FB3-8E22-1BAEFC6262D6}" type="slidenum">
              <a:rPr lang="zh-CN" altLang="en-US" sz="2400"/>
            </a:fld>
            <a:endParaRPr lang="en-US" altLang="zh-CN" sz="240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对枢轴记录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前后两个子序列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执行相同的操作，直到每个子序列都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记录为止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80CB58D-C28E-4A96-AA39-D6B969794E6D}" type="slidenum">
              <a:rPr lang="zh-CN" altLang="en-US" sz="2400"/>
            </a:fld>
            <a:endParaRPr lang="en-US" altLang="zh-CN" sz="240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2230" name="Group 98"/>
          <p:cNvGrpSpPr/>
          <p:nvPr/>
        </p:nvGrpSpPr>
        <p:grpSpPr bwMode="auto">
          <a:xfrm>
            <a:off x="1233488" y="2519363"/>
            <a:ext cx="7472362" cy="4138612"/>
            <a:chOff x="777" y="1586"/>
            <a:chExt cx="4706" cy="2608"/>
          </a:xfrm>
        </p:grpSpPr>
        <p:sp>
          <p:nvSpPr>
            <p:cNvPr id="253960" name="Oval 8"/>
            <p:cNvSpPr>
              <a:spLocks noChangeArrowheads="1"/>
            </p:cNvSpPr>
            <p:nvPr/>
          </p:nvSpPr>
          <p:spPr bwMode="auto">
            <a:xfrm>
              <a:off x="2719" y="1586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4965" y="1586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2" name="Oval 10"/>
            <p:cNvSpPr>
              <a:spLocks noChangeArrowheads="1"/>
            </p:cNvSpPr>
            <p:nvPr/>
          </p:nvSpPr>
          <p:spPr bwMode="auto">
            <a:xfrm>
              <a:off x="3123" y="1586"/>
              <a:ext cx="32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3" name="Oval 11"/>
            <p:cNvSpPr>
              <a:spLocks noChangeArrowheads="1"/>
            </p:cNvSpPr>
            <p:nvPr/>
          </p:nvSpPr>
          <p:spPr bwMode="auto">
            <a:xfrm>
              <a:off x="3617" y="1586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4" name="Oval 12"/>
            <p:cNvSpPr>
              <a:spLocks noChangeArrowheads="1"/>
            </p:cNvSpPr>
            <p:nvPr/>
          </p:nvSpPr>
          <p:spPr bwMode="auto">
            <a:xfrm>
              <a:off x="4112" y="1586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5" name="Oval 13"/>
            <p:cNvSpPr>
              <a:spLocks noChangeArrowheads="1"/>
            </p:cNvSpPr>
            <p:nvPr/>
          </p:nvSpPr>
          <p:spPr bwMode="auto">
            <a:xfrm>
              <a:off x="4516" y="1586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816" y="166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初始关键字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967" name="Oval 15"/>
            <p:cNvSpPr>
              <a:spLocks noChangeArrowheads="1"/>
            </p:cNvSpPr>
            <p:nvPr/>
          </p:nvSpPr>
          <p:spPr bwMode="auto">
            <a:xfrm>
              <a:off x="2719" y="2075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8" name="Oval 16"/>
            <p:cNvSpPr>
              <a:spLocks noChangeArrowheads="1"/>
            </p:cNvSpPr>
            <p:nvPr/>
          </p:nvSpPr>
          <p:spPr bwMode="auto">
            <a:xfrm>
              <a:off x="3123" y="2075"/>
              <a:ext cx="32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69" name="Oval 17"/>
            <p:cNvSpPr>
              <a:spLocks noChangeArrowheads="1"/>
            </p:cNvSpPr>
            <p:nvPr/>
          </p:nvSpPr>
          <p:spPr bwMode="auto">
            <a:xfrm>
              <a:off x="3617" y="2075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0" name="Oval 18"/>
            <p:cNvSpPr>
              <a:spLocks noChangeArrowheads="1"/>
            </p:cNvSpPr>
            <p:nvPr/>
          </p:nvSpPr>
          <p:spPr bwMode="auto">
            <a:xfrm>
              <a:off x="4112" y="2075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1" name="Oval 19"/>
            <p:cNvSpPr>
              <a:spLocks noChangeArrowheads="1"/>
            </p:cNvSpPr>
            <p:nvPr/>
          </p:nvSpPr>
          <p:spPr bwMode="auto">
            <a:xfrm>
              <a:off x="4516" y="2075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2" name="Oval 20"/>
            <p:cNvSpPr>
              <a:spLocks noChangeArrowheads="1"/>
            </p:cNvSpPr>
            <p:nvPr/>
          </p:nvSpPr>
          <p:spPr bwMode="auto">
            <a:xfrm>
              <a:off x="2090" y="2075"/>
              <a:ext cx="314" cy="2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3" name="Oval 21"/>
            <p:cNvSpPr>
              <a:spLocks noChangeArrowheads="1"/>
            </p:cNvSpPr>
            <p:nvPr/>
          </p:nvSpPr>
          <p:spPr bwMode="auto">
            <a:xfrm>
              <a:off x="2719" y="2523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4" name="Oval 22"/>
            <p:cNvSpPr>
              <a:spLocks noChangeArrowheads="1"/>
            </p:cNvSpPr>
            <p:nvPr/>
          </p:nvSpPr>
          <p:spPr bwMode="auto">
            <a:xfrm>
              <a:off x="4965" y="2523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5" name="Oval 23"/>
            <p:cNvSpPr>
              <a:spLocks noChangeArrowheads="1"/>
            </p:cNvSpPr>
            <p:nvPr/>
          </p:nvSpPr>
          <p:spPr bwMode="auto">
            <a:xfrm>
              <a:off x="3617" y="2523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6" name="Oval 24"/>
            <p:cNvSpPr>
              <a:spLocks noChangeArrowheads="1"/>
            </p:cNvSpPr>
            <p:nvPr/>
          </p:nvSpPr>
          <p:spPr bwMode="auto">
            <a:xfrm>
              <a:off x="4112" y="2523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7" name="Oval 25"/>
            <p:cNvSpPr>
              <a:spLocks noChangeArrowheads="1"/>
            </p:cNvSpPr>
            <p:nvPr/>
          </p:nvSpPr>
          <p:spPr bwMode="auto">
            <a:xfrm>
              <a:off x="4561" y="2523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8" name="Oval 26"/>
            <p:cNvSpPr>
              <a:spLocks noChangeArrowheads="1"/>
            </p:cNvSpPr>
            <p:nvPr/>
          </p:nvSpPr>
          <p:spPr bwMode="auto">
            <a:xfrm>
              <a:off x="2719" y="2931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79" name="Oval 27"/>
            <p:cNvSpPr>
              <a:spLocks noChangeArrowheads="1"/>
            </p:cNvSpPr>
            <p:nvPr/>
          </p:nvSpPr>
          <p:spPr bwMode="auto">
            <a:xfrm>
              <a:off x="4965" y="2891"/>
              <a:ext cx="315" cy="28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0" name="Oval 28"/>
            <p:cNvSpPr>
              <a:spLocks noChangeArrowheads="1"/>
            </p:cNvSpPr>
            <p:nvPr/>
          </p:nvSpPr>
          <p:spPr bwMode="auto">
            <a:xfrm>
              <a:off x="3617" y="2931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1" name="Oval 29"/>
            <p:cNvSpPr>
              <a:spLocks noChangeArrowheads="1"/>
            </p:cNvSpPr>
            <p:nvPr/>
          </p:nvSpPr>
          <p:spPr bwMode="auto">
            <a:xfrm>
              <a:off x="4112" y="2931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2" name="Oval 30"/>
            <p:cNvSpPr>
              <a:spLocks noChangeArrowheads="1"/>
            </p:cNvSpPr>
            <p:nvPr/>
          </p:nvSpPr>
          <p:spPr bwMode="auto">
            <a:xfrm>
              <a:off x="3168" y="2931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2254" name="Rectangle 31"/>
            <p:cNvSpPr>
              <a:spLocks noChangeArrowheads="1"/>
            </p:cNvSpPr>
            <p:nvPr/>
          </p:nvSpPr>
          <p:spPr bwMode="auto">
            <a:xfrm>
              <a:off x="5055" y="2116"/>
              <a:ext cx="225" cy="2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2255" name="Rectangle 32"/>
            <p:cNvSpPr>
              <a:spLocks noChangeArrowheads="1"/>
            </p:cNvSpPr>
            <p:nvPr/>
          </p:nvSpPr>
          <p:spPr bwMode="auto">
            <a:xfrm>
              <a:off x="4608" y="2976"/>
              <a:ext cx="225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2256" name="Rectangle 33"/>
            <p:cNvSpPr>
              <a:spLocks noChangeArrowheads="1"/>
            </p:cNvSpPr>
            <p:nvPr/>
          </p:nvSpPr>
          <p:spPr bwMode="auto">
            <a:xfrm>
              <a:off x="3168" y="2544"/>
              <a:ext cx="225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3986" name="Oval 34"/>
            <p:cNvSpPr>
              <a:spLocks noChangeArrowheads="1"/>
            </p:cNvSpPr>
            <p:nvPr/>
          </p:nvSpPr>
          <p:spPr bwMode="auto">
            <a:xfrm>
              <a:off x="2719" y="3338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7" name="Oval 35"/>
            <p:cNvSpPr>
              <a:spLocks noChangeArrowheads="1"/>
            </p:cNvSpPr>
            <p:nvPr/>
          </p:nvSpPr>
          <p:spPr bwMode="auto">
            <a:xfrm>
              <a:off x="4965" y="3338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8" name="Oval 36"/>
            <p:cNvSpPr>
              <a:spLocks noChangeArrowheads="1"/>
            </p:cNvSpPr>
            <p:nvPr/>
          </p:nvSpPr>
          <p:spPr bwMode="auto">
            <a:xfrm>
              <a:off x="4516" y="3338"/>
              <a:ext cx="315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89" name="Oval 37"/>
            <p:cNvSpPr>
              <a:spLocks noChangeArrowheads="1"/>
            </p:cNvSpPr>
            <p:nvPr/>
          </p:nvSpPr>
          <p:spPr bwMode="auto">
            <a:xfrm>
              <a:off x="4112" y="3338"/>
              <a:ext cx="31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0" name="Oval 38"/>
            <p:cNvSpPr>
              <a:spLocks noChangeArrowheads="1"/>
            </p:cNvSpPr>
            <p:nvPr/>
          </p:nvSpPr>
          <p:spPr bwMode="auto">
            <a:xfrm>
              <a:off x="3123" y="3338"/>
              <a:ext cx="324" cy="28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2262" name="Rectangle 39"/>
            <p:cNvSpPr>
              <a:spLocks noChangeArrowheads="1"/>
            </p:cNvSpPr>
            <p:nvPr/>
          </p:nvSpPr>
          <p:spPr bwMode="auto">
            <a:xfrm>
              <a:off x="3662" y="3379"/>
              <a:ext cx="225" cy="2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3992" name="Oval 40"/>
            <p:cNvSpPr>
              <a:spLocks noChangeArrowheads="1"/>
            </p:cNvSpPr>
            <p:nvPr/>
          </p:nvSpPr>
          <p:spPr bwMode="auto">
            <a:xfrm>
              <a:off x="2719" y="3745"/>
              <a:ext cx="314" cy="28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3" name="Oval 41"/>
            <p:cNvSpPr>
              <a:spLocks noChangeArrowheads="1"/>
            </p:cNvSpPr>
            <p:nvPr/>
          </p:nvSpPr>
          <p:spPr bwMode="auto">
            <a:xfrm>
              <a:off x="4965" y="3745"/>
              <a:ext cx="315" cy="28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4" name="Oval 42"/>
            <p:cNvSpPr>
              <a:spLocks noChangeArrowheads="1"/>
            </p:cNvSpPr>
            <p:nvPr/>
          </p:nvSpPr>
          <p:spPr bwMode="auto">
            <a:xfrm>
              <a:off x="4516" y="3745"/>
              <a:ext cx="315" cy="28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5" name="Oval 43"/>
            <p:cNvSpPr>
              <a:spLocks noChangeArrowheads="1"/>
            </p:cNvSpPr>
            <p:nvPr/>
          </p:nvSpPr>
          <p:spPr bwMode="auto">
            <a:xfrm>
              <a:off x="4112" y="3745"/>
              <a:ext cx="314" cy="28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6" name="Oval 44"/>
            <p:cNvSpPr>
              <a:spLocks noChangeArrowheads="1"/>
            </p:cNvSpPr>
            <p:nvPr/>
          </p:nvSpPr>
          <p:spPr bwMode="auto">
            <a:xfrm>
              <a:off x="3123" y="3745"/>
              <a:ext cx="324" cy="28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3997" name="Oval 45"/>
            <p:cNvSpPr>
              <a:spLocks noChangeArrowheads="1"/>
            </p:cNvSpPr>
            <p:nvPr/>
          </p:nvSpPr>
          <p:spPr bwMode="auto">
            <a:xfrm>
              <a:off x="3617" y="3745"/>
              <a:ext cx="315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2269" name="Line 46"/>
            <p:cNvSpPr>
              <a:spLocks noChangeShapeType="1"/>
            </p:cNvSpPr>
            <p:nvPr/>
          </p:nvSpPr>
          <p:spPr bwMode="auto">
            <a:xfrm>
              <a:off x="2269" y="1871"/>
              <a:ext cx="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Text Box 47"/>
            <p:cNvSpPr txBox="1">
              <a:spLocks noChangeArrowheads="1"/>
            </p:cNvSpPr>
            <p:nvPr/>
          </p:nvSpPr>
          <p:spPr bwMode="auto">
            <a:xfrm>
              <a:off x="1968" y="1681"/>
              <a:ext cx="67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b="1">
                  <a:latin typeface="Times New Roman" panose="02020603050405020304" pitchFamily="18" charset="0"/>
                </a:rPr>
                <a:t>pivotkey</a:t>
              </a:r>
              <a:endParaRPr lang="en-US" altLang="zh-CN" sz="1700" b="1">
                <a:latin typeface="Times New Roman" panose="02020603050405020304" pitchFamily="18" charset="0"/>
              </a:endParaRP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816" y="2116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一次交换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72" name="Text Box 49"/>
            <p:cNvSpPr txBox="1">
              <a:spLocks noChangeArrowheads="1"/>
            </p:cNvSpPr>
            <p:nvPr/>
          </p:nvSpPr>
          <p:spPr bwMode="auto">
            <a:xfrm>
              <a:off x="816" y="2523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二次交换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73" name="Text Box 50"/>
            <p:cNvSpPr txBox="1">
              <a:spLocks noChangeArrowheads="1"/>
            </p:cNvSpPr>
            <p:nvPr/>
          </p:nvSpPr>
          <p:spPr bwMode="auto">
            <a:xfrm>
              <a:off x="816" y="2931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三次交换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74" name="Text Box 51"/>
            <p:cNvSpPr txBox="1">
              <a:spLocks noChangeArrowheads="1"/>
            </p:cNvSpPr>
            <p:nvPr/>
          </p:nvSpPr>
          <p:spPr bwMode="auto">
            <a:xfrm>
              <a:off x="816" y="3340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high-1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75" name="Text Box 52"/>
            <p:cNvSpPr txBox="1">
              <a:spLocks noChangeArrowheads="1"/>
            </p:cNvSpPr>
            <p:nvPr/>
          </p:nvSpPr>
          <p:spPr bwMode="auto">
            <a:xfrm>
              <a:off x="777" y="3745"/>
              <a:ext cx="1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完成一趟排序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76" name="Text Box 53"/>
            <p:cNvSpPr txBox="1">
              <a:spLocks noChangeArrowheads="1"/>
            </p:cNvSpPr>
            <p:nvPr/>
          </p:nvSpPr>
          <p:spPr bwMode="auto">
            <a:xfrm>
              <a:off x="2639" y="1873"/>
              <a:ext cx="20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7" name="Line 55"/>
            <p:cNvSpPr>
              <a:spLocks noChangeShapeType="1"/>
            </p:cNvSpPr>
            <p:nvPr/>
          </p:nvSpPr>
          <p:spPr bwMode="auto">
            <a:xfrm flipV="1">
              <a:off x="2853" y="1871"/>
              <a:ext cx="0" cy="16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56"/>
            <p:cNvSpPr>
              <a:spLocks noChangeShapeType="1"/>
            </p:cNvSpPr>
            <p:nvPr/>
          </p:nvSpPr>
          <p:spPr bwMode="auto">
            <a:xfrm flipV="1">
              <a:off x="5145" y="1871"/>
              <a:ext cx="0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58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16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Line 60"/>
            <p:cNvSpPr>
              <a:spLocks noChangeShapeType="1"/>
            </p:cNvSpPr>
            <p:nvPr/>
          </p:nvSpPr>
          <p:spPr bwMode="auto">
            <a:xfrm flipV="1">
              <a:off x="4704" y="2784"/>
              <a:ext cx="0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Line 62"/>
            <p:cNvSpPr>
              <a:spLocks noChangeShapeType="1"/>
            </p:cNvSpPr>
            <p:nvPr/>
          </p:nvSpPr>
          <p:spPr bwMode="auto">
            <a:xfrm flipV="1">
              <a:off x="5184" y="2304"/>
              <a:ext cx="0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68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16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Line 71"/>
            <p:cNvSpPr>
              <a:spLocks noChangeShapeType="1"/>
            </p:cNvSpPr>
            <p:nvPr/>
          </p:nvSpPr>
          <p:spPr bwMode="auto">
            <a:xfrm flipV="1">
              <a:off x="4704" y="3168"/>
              <a:ext cx="1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/>
            </a:p>
          </p:txBody>
        </p:sp>
        <p:sp>
          <p:nvSpPr>
            <p:cNvPr id="52284" name="Line 74"/>
            <p:cNvSpPr>
              <a:spLocks noChangeShapeType="1"/>
            </p:cNvSpPr>
            <p:nvPr/>
          </p:nvSpPr>
          <p:spPr bwMode="auto">
            <a:xfrm flipH="1" flipV="1">
              <a:off x="4272" y="3552"/>
              <a:ext cx="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Line 77"/>
            <p:cNvSpPr>
              <a:spLocks noChangeShapeType="1"/>
            </p:cNvSpPr>
            <p:nvPr/>
          </p:nvSpPr>
          <p:spPr bwMode="auto">
            <a:xfrm flipV="1">
              <a:off x="3707" y="4031"/>
              <a:ext cx="0" cy="16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80"/>
            <p:cNvSpPr>
              <a:spLocks noChangeShapeType="1"/>
            </p:cNvSpPr>
            <p:nvPr/>
          </p:nvSpPr>
          <p:spPr bwMode="auto">
            <a:xfrm flipV="1">
              <a:off x="3887" y="4031"/>
              <a:ext cx="1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82"/>
            <p:cNvSpPr>
              <a:spLocks noChangeShapeType="1"/>
            </p:cNvSpPr>
            <p:nvPr/>
          </p:nvSpPr>
          <p:spPr bwMode="auto">
            <a:xfrm flipH="1" flipV="1">
              <a:off x="3792" y="3552"/>
              <a:ext cx="0" cy="16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Text Box 86"/>
            <p:cNvSpPr txBox="1">
              <a:spLocks noChangeArrowheads="1"/>
            </p:cNvSpPr>
            <p:nvPr/>
          </p:nvSpPr>
          <p:spPr bwMode="auto">
            <a:xfrm>
              <a:off x="5184" y="1873"/>
              <a:ext cx="2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9" name="Line 87"/>
            <p:cNvSpPr>
              <a:spLocks noChangeShapeType="1"/>
            </p:cNvSpPr>
            <p:nvPr/>
          </p:nvSpPr>
          <p:spPr bwMode="auto">
            <a:xfrm flipV="1">
              <a:off x="3264" y="2736"/>
              <a:ext cx="1" cy="1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/>
            </a:p>
          </p:txBody>
        </p:sp>
        <p:sp>
          <p:nvSpPr>
            <p:cNvPr id="52290" name="Text Box 88"/>
            <p:cNvSpPr txBox="1">
              <a:spLocks noChangeArrowheads="1"/>
            </p:cNvSpPr>
            <p:nvPr/>
          </p:nvSpPr>
          <p:spPr bwMode="auto">
            <a:xfrm>
              <a:off x="3071" y="2351"/>
              <a:ext cx="2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1" name="Text Box 89"/>
            <p:cNvSpPr txBox="1">
              <a:spLocks noChangeArrowheads="1"/>
            </p:cNvSpPr>
            <p:nvPr/>
          </p:nvSpPr>
          <p:spPr bwMode="auto">
            <a:xfrm>
              <a:off x="3071" y="2736"/>
              <a:ext cx="20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2" name="Text Box 90"/>
            <p:cNvSpPr txBox="1">
              <a:spLocks noChangeArrowheads="1"/>
            </p:cNvSpPr>
            <p:nvPr/>
          </p:nvSpPr>
          <p:spPr bwMode="auto">
            <a:xfrm>
              <a:off x="3601" y="3216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3" name="Text Box 91"/>
            <p:cNvSpPr txBox="1">
              <a:spLocks noChangeArrowheads="1"/>
            </p:cNvSpPr>
            <p:nvPr/>
          </p:nvSpPr>
          <p:spPr bwMode="auto">
            <a:xfrm>
              <a:off x="3601" y="3602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4" name="Text Box 92"/>
            <p:cNvSpPr txBox="1">
              <a:spLocks noChangeArrowheads="1"/>
            </p:cNvSpPr>
            <p:nvPr/>
          </p:nvSpPr>
          <p:spPr bwMode="auto">
            <a:xfrm>
              <a:off x="3505" y="4032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low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5" name="Text Box 93"/>
            <p:cNvSpPr txBox="1">
              <a:spLocks noChangeArrowheads="1"/>
            </p:cNvSpPr>
            <p:nvPr/>
          </p:nvSpPr>
          <p:spPr bwMode="auto">
            <a:xfrm>
              <a:off x="5232" y="2351"/>
              <a:ext cx="25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6" name="Text Box 94"/>
            <p:cNvSpPr txBox="1">
              <a:spLocks noChangeArrowheads="1"/>
            </p:cNvSpPr>
            <p:nvPr/>
          </p:nvSpPr>
          <p:spPr bwMode="auto">
            <a:xfrm>
              <a:off x="4753" y="2784"/>
              <a:ext cx="25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7" name="Text Box 95"/>
            <p:cNvSpPr txBox="1">
              <a:spLocks noChangeArrowheads="1"/>
            </p:cNvSpPr>
            <p:nvPr/>
          </p:nvSpPr>
          <p:spPr bwMode="auto">
            <a:xfrm>
              <a:off x="4753" y="3216"/>
              <a:ext cx="25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8" name="Text Box 96"/>
            <p:cNvSpPr txBox="1">
              <a:spLocks noChangeArrowheads="1"/>
            </p:cNvSpPr>
            <p:nvPr/>
          </p:nvSpPr>
          <p:spPr bwMode="auto">
            <a:xfrm>
              <a:off x="4321" y="3602"/>
              <a:ext cx="25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9" name="Text Box 97"/>
            <p:cNvSpPr txBox="1">
              <a:spLocks noChangeArrowheads="1"/>
            </p:cNvSpPr>
            <p:nvPr/>
          </p:nvSpPr>
          <p:spPr bwMode="auto">
            <a:xfrm>
              <a:off x="3935" y="4032"/>
              <a:ext cx="2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solidFill>
                    <a:srgbClr val="CC0066"/>
                  </a:solidFill>
                  <a:latin typeface="Arial" panose="020B0604020202020204" pitchFamily="34" charset="0"/>
                </a:rPr>
                <a:t>high</a:t>
              </a:r>
              <a:endParaRPr lang="en-US" altLang="zh-CN" sz="1700">
                <a:solidFill>
                  <a:srgbClr val="CC0066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BA6D5CD-3BB0-45A1-8A3B-501DAF8A63F2}" type="slidenum">
              <a:rPr lang="zh-CN" altLang="en-US" sz="2400"/>
            </a:fld>
            <a:endParaRPr lang="en-US" altLang="zh-CN" sz="240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3254" name="Group 106"/>
          <p:cNvGrpSpPr/>
          <p:nvPr/>
        </p:nvGrpSpPr>
        <p:grpSpPr bwMode="auto">
          <a:xfrm>
            <a:off x="838200" y="3275013"/>
            <a:ext cx="6858000" cy="2825750"/>
            <a:chOff x="528" y="2064"/>
            <a:chExt cx="4320" cy="1780"/>
          </a:xfrm>
        </p:grpSpPr>
        <p:sp>
          <p:nvSpPr>
            <p:cNvPr id="255059" name="Oval 83"/>
            <p:cNvSpPr>
              <a:spLocks noChangeArrowheads="1"/>
            </p:cNvSpPr>
            <p:nvPr/>
          </p:nvSpPr>
          <p:spPr bwMode="auto">
            <a:xfrm>
              <a:off x="4515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0" name="Oval 84"/>
            <p:cNvSpPr>
              <a:spLocks noChangeArrowheads="1"/>
            </p:cNvSpPr>
            <p:nvPr/>
          </p:nvSpPr>
          <p:spPr bwMode="auto">
            <a:xfrm>
              <a:off x="4099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1" name="Oval 85"/>
            <p:cNvSpPr>
              <a:spLocks noChangeArrowheads="1"/>
            </p:cNvSpPr>
            <p:nvPr/>
          </p:nvSpPr>
          <p:spPr bwMode="auto">
            <a:xfrm>
              <a:off x="3724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2" name="Oval 86"/>
            <p:cNvSpPr>
              <a:spLocks noChangeArrowheads="1"/>
            </p:cNvSpPr>
            <p:nvPr/>
          </p:nvSpPr>
          <p:spPr bwMode="auto">
            <a:xfrm>
              <a:off x="2808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3" name="Oval 87"/>
            <p:cNvSpPr>
              <a:spLocks noChangeArrowheads="1"/>
            </p:cNvSpPr>
            <p:nvPr/>
          </p:nvSpPr>
          <p:spPr bwMode="auto">
            <a:xfrm>
              <a:off x="3266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6" name="Oval 90"/>
            <p:cNvSpPr>
              <a:spLocks noChangeArrowheads="1"/>
            </p:cNvSpPr>
            <p:nvPr/>
          </p:nvSpPr>
          <p:spPr bwMode="auto">
            <a:xfrm>
              <a:off x="2475" y="2825"/>
              <a:ext cx="291" cy="27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7" name="Oval 91"/>
            <p:cNvSpPr>
              <a:spLocks noChangeArrowheads="1"/>
            </p:cNvSpPr>
            <p:nvPr/>
          </p:nvSpPr>
          <p:spPr bwMode="auto">
            <a:xfrm>
              <a:off x="4128" y="2832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8" name="Oval 92"/>
            <p:cNvSpPr>
              <a:spLocks noChangeArrowheads="1"/>
            </p:cNvSpPr>
            <p:nvPr/>
          </p:nvSpPr>
          <p:spPr bwMode="auto">
            <a:xfrm>
              <a:off x="4557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69" name="Oval 93"/>
            <p:cNvSpPr>
              <a:spLocks noChangeArrowheads="1"/>
            </p:cNvSpPr>
            <p:nvPr/>
          </p:nvSpPr>
          <p:spPr bwMode="auto">
            <a:xfrm>
              <a:off x="3744" y="2832"/>
              <a:ext cx="292" cy="27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0" name="Oval 94"/>
            <p:cNvSpPr>
              <a:spLocks noChangeArrowheads="1"/>
            </p:cNvSpPr>
            <p:nvPr/>
          </p:nvSpPr>
          <p:spPr bwMode="auto">
            <a:xfrm>
              <a:off x="2850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1" name="Oval 95"/>
            <p:cNvSpPr>
              <a:spLocks noChangeArrowheads="1"/>
            </p:cNvSpPr>
            <p:nvPr/>
          </p:nvSpPr>
          <p:spPr bwMode="auto">
            <a:xfrm>
              <a:off x="3308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58" name="Oval 82"/>
            <p:cNvSpPr>
              <a:spLocks noChangeArrowheads="1"/>
            </p:cNvSpPr>
            <p:nvPr/>
          </p:nvSpPr>
          <p:spPr bwMode="auto">
            <a:xfrm>
              <a:off x="2376" y="2064"/>
              <a:ext cx="349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3267" name="Text Box 88"/>
            <p:cNvSpPr txBox="1">
              <a:spLocks noChangeArrowheads="1"/>
            </p:cNvSpPr>
            <p:nvPr/>
          </p:nvSpPr>
          <p:spPr bwMode="auto">
            <a:xfrm>
              <a:off x="528" y="2065"/>
              <a:ext cx="1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完成一趟排序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68" name="Text Box 89"/>
            <p:cNvSpPr txBox="1">
              <a:spLocks noChangeArrowheads="1"/>
            </p:cNvSpPr>
            <p:nvPr/>
          </p:nvSpPr>
          <p:spPr bwMode="auto">
            <a:xfrm>
              <a:off x="528" y="2784"/>
              <a:ext cx="1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分别进行快速排序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69" name="Text Box 96"/>
            <p:cNvSpPr txBox="1">
              <a:spLocks noChangeArrowheads="1"/>
            </p:cNvSpPr>
            <p:nvPr/>
          </p:nvSpPr>
          <p:spPr bwMode="auto">
            <a:xfrm>
              <a:off x="576" y="3505"/>
              <a:ext cx="9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有序序列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073" name="Oval 97"/>
            <p:cNvSpPr>
              <a:spLocks noChangeArrowheads="1"/>
            </p:cNvSpPr>
            <p:nvPr/>
          </p:nvSpPr>
          <p:spPr bwMode="auto">
            <a:xfrm>
              <a:off x="2475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4" name="Oval 98"/>
            <p:cNvSpPr>
              <a:spLocks noChangeArrowheads="1"/>
            </p:cNvSpPr>
            <p:nvPr/>
          </p:nvSpPr>
          <p:spPr bwMode="auto">
            <a:xfrm>
              <a:off x="4128" y="3570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5" name="Oval 99"/>
            <p:cNvSpPr>
              <a:spLocks noChangeArrowheads="1"/>
            </p:cNvSpPr>
            <p:nvPr/>
          </p:nvSpPr>
          <p:spPr bwMode="auto">
            <a:xfrm>
              <a:off x="4557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6" name="Oval 100"/>
            <p:cNvSpPr>
              <a:spLocks noChangeArrowheads="1"/>
            </p:cNvSpPr>
            <p:nvPr/>
          </p:nvSpPr>
          <p:spPr bwMode="auto">
            <a:xfrm>
              <a:off x="3744" y="3570"/>
              <a:ext cx="292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7" name="Oval 101"/>
            <p:cNvSpPr>
              <a:spLocks noChangeArrowheads="1"/>
            </p:cNvSpPr>
            <p:nvPr/>
          </p:nvSpPr>
          <p:spPr bwMode="auto">
            <a:xfrm>
              <a:off x="2850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5078" name="Oval 102"/>
            <p:cNvSpPr>
              <a:spLocks noChangeArrowheads="1"/>
            </p:cNvSpPr>
            <p:nvPr/>
          </p:nvSpPr>
          <p:spPr bwMode="auto">
            <a:xfrm>
              <a:off x="3308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6D863D-F073-46BC-8EFD-30C29ABD93EF}" type="slidenum">
              <a:rPr lang="en-US" altLang="zh-CN" sz="2400"/>
            </a:fld>
            <a:endParaRPr lang="en-US" altLang="zh-CN" sz="2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2" y="1304094"/>
            <a:ext cx="8305800" cy="1141412"/>
          </a:xfrm>
        </p:spPr>
        <p:txBody>
          <a:bodyPr/>
          <a:lstStyle/>
          <a:p>
            <a:pPr marL="762000" indent="-762000" algn="l" eaLnBrk="1" hangingPunct="1"/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例：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以关键字序列（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）为例，写出执行快速算法的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各趟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排序结束时，关键字序列的状态。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381000" y="272677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原始序列：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914400" y="3410982"/>
            <a:ext cx="9906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13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2057400" y="3410982"/>
            <a:ext cx="683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981200" y="4020582"/>
            <a:ext cx="6834188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4" name="AutoShape 8"/>
          <p:cNvSpPr>
            <a:spLocks noChangeArrowheads="1"/>
          </p:cNvSpPr>
          <p:nvPr/>
        </p:nvSpPr>
        <p:spPr bwMode="auto">
          <a:xfrm>
            <a:off x="5977136" y="2498170"/>
            <a:ext cx="2785864" cy="379412"/>
          </a:xfrm>
          <a:prstGeom prst="wedgeRoundRectCallout">
            <a:avLst>
              <a:gd name="adj1" fmla="val 5084"/>
              <a:gd name="adj2" fmla="val -8885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意即模拟算法实现步骤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2000250" y="2860120"/>
            <a:ext cx="576263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endParaRPr lang="en-US" altLang="zh-CN" sz="2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2057400" y="3410982"/>
            <a:ext cx="42862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endParaRPr lang="en-US" altLang="zh-CN" sz="22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7" name="Rectangle 11"/>
          <p:cNvSpPr>
            <a:spLocks noChangeArrowheads="1"/>
          </p:cNvSpPr>
          <p:nvPr/>
        </p:nvSpPr>
        <p:spPr bwMode="auto">
          <a:xfrm>
            <a:off x="7620000" y="3477658"/>
            <a:ext cx="533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endParaRPr lang="en-US" altLang="zh-CN" sz="2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8" name="Rectangle 12"/>
          <p:cNvSpPr>
            <a:spLocks noChangeArrowheads="1"/>
          </p:cNvSpPr>
          <p:nvPr/>
        </p:nvSpPr>
        <p:spPr bwMode="auto">
          <a:xfrm>
            <a:off x="2743200" y="3410982"/>
            <a:ext cx="42862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endParaRPr lang="en-US" altLang="zh-CN" sz="22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29" name="Rectangle 13"/>
          <p:cNvSpPr>
            <a:spLocks noChangeArrowheads="1"/>
          </p:cNvSpPr>
          <p:nvPr/>
        </p:nvSpPr>
        <p:spPr bwMode="auto">
          <a:xfrm>
            <a:off x="4191000" y="3410982"/>
            <a:ext cx="42862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endParaRPr lang="en-US" altLang="zh-CN" sz="22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30" name="Rectangle 14"/>
          <p:cNvSpPr>
            <a:spLocks noChangeArrowheads="1"/>
          </p:cNvSpPr>
          <p:nvPr/>
        </p:nvSpPr>
        <p:spPr bwMode="auto">
          <a:xfrm>
            <a:off x="3462338" y="3410982"/>
            <a:ext cx="42862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endParaRPr lang="en-US" altLang="zh-CN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981200" y="3410982"/>
            <a:ext cx="6934200" cy="382588"/>
            <a:chOff x="1248" y="1392"/>
            <a:chExt cx="4368" cy="240"/>
          </a:xfrm>
        </p:grpSpPr>
        <p:sp>
          <p:nvSpPr>
            <p:cNvPr id="54301" name="Rectangle 16"/>
            <p:cNvSpPr>
              <a:spLocks noChangeArrowheads="1"/>
            </p:cNvSpPr>
            <p:nvPr/>
          </p:nvSpPr>
          <p:spPr bwMode="auto">
            <a:xfrm>
              <a:off x="1248" y="1392"/>
              <a:ext cx="768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2" name="Rectangle 17"/>
            <p:cNvSpPr>
              <a:spLocks noChangeArrowheads="1"/>
            </p:cNvSpPr>
            <p:nvPr/>
          </p:nvSpPr>
          <p:spPr bwMode="auto">
            <a:xfrm>
              <a:off x="2592" y="1392"/>
              <a:ext cx="3024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51634" name="Rectangle 18"/>
          <p:cNvSpPr>
            <a:spLocks noChangeArrowheads="1"/>
          </p:cNvSpPr>
          <p:nvPr/>
        </p:nvSpPr>
        <p:spPr bwMode="auto">
          <a:xfrm>
            <a:off x="4038600" y="4020582"/>
            <a:ext cx="4800600" cy="3810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51635" name="Rectangle 19"/>
          <p:cNvSpPr>
            <a:spLocks noChangeArrowheads="1"/>
          </p:cNvSpPr>
          <p:nvPr/>
        </p:nvSpPr>
        <p:spPr bwMode="auto">
          <a:xfrm>
            <a:off x="1981200" y="4020582"/>
            <a:ext cx="7162800" cy="407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72000">
            <a:spAutoFit/>
          </a:bodyPr>
          <a:lstStyle/>
          <a:p>
            <a:pPr eaLnBrk="1" hangingPunct="1"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endParaRPr lang="en-US" altLang="zh-CN" sz="2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36" name="Rectangle 20"/>
          <p:cNvSpPr>
            <a:spLocks noChangeArrowheads="1"/>
          </p:cNvSpPr>
          <p:nvPr/>
        </p:nvSpPr>
        <p:spPr bwMode="auto">
          <a:xfrm>
            <a:off x="6858000" y="4020582"/>
            <a:ext cx="500063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endParaRPr lang="en-US" altLang="zh-CN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4038600" y="4020582"/>
            <a:ext cx="4724400" cy="381000"/>
            <a:chOff x="2592" y="1776"/>
            <a:chExt cx="2976" cy="240"/>
          </a:xfrm>
        </p:grpSpPr>
        <p:sp>
          <p:nvSpPr>
            <p:cNvPr id="54299" name="Rectangle 22"/>
            <p:cNvSpPr>
              <a:spLocks noChangeArrowheads="1"/>
            </p:cNvSpPr>
            <p:nvPr/>
          </p:nvSpPr>
          <p:spPr bwMode="auto">
            <a:xfrm>
              <a:off x="2592" y="1776"/>
              <a:ext cx="1680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0" name="Rectangle 23"/>
            <p:cNvSpPr>
              <a:spLocks noChangeArrowheads="1"/>
            </p:cNvSpPr>
            <p:nvPr/>
          </p:nvSpPr>
          <p:spPr bwMode="auto">
            <a:xfrm>
              <a:off x="4800" y="1776"/>
              <a:ext cx="768" cy="24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51640" name="Rectangle 24"/>
          <p:cNvSpPr>
            <a:spLocks noChangeArrowheads="1"/>
          </p:cNvSpPr>
          <p:nvPr/>
        </p:nvSpPr>
        <p:spPr bwMode="auto">
          <a:xfrm>
            <a:off x="1981200" y="4707970"/>
            <a:ext cx="7162800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endParaRPr lang="en-US" altLang="zh-CN" sz="2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41" name="Rectangle 25"/>
          <p:cNvSpPr>
            <a:spLocks noChangeArrowheads="1"/>
          </p:cNvSpPr>
          <p:nvPr/>
        </p:nvSpPr>
        <p:spPr bwMode="auto">
          <a:xfrm>
            <a:off x="7543800" y="4707970"/>
            <a:ext cx="1219200" cy="379412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51642" name="Rectangle 26"/>
          <p:cNvSpPr>
            <a:spLocks noChangeArrowheads="1"/>
          </p:cNvSpPr>
          <p:nvPr/>
        </p:nvSpPr>
        <p:spPr bwMode="auto">
          <a:xfrm>
            <a:off x="1981200" y="4630182"/>
            <a:ext cx="7162800" cy="520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72000" rIns="0" bIns="108000">
            <a:spAutoFit/>
          </a:bodyPr>
          <a:lstStyle/>
          <a:p>
            <a:pPr eaLnBrk="1" hangingPunct="1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43" name="Rectangle 27"/>
          <p:cNvSpPr>
            <a:spLocks noChangeArrowheads="1"/>
          </p:cNvSpPr>
          <p:nvPr/>
        </p:nvSpPr>
        <p:spPr bwMode="auto">
          <a:xfrm>
            <a:off x="4800600" y="4707970"/>
            <a:ext cx="533400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fontAlgn="t" hangingPunct="1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endParaRPr lang="en-US" altLang="zh-CN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1644" name="Rectangle 28"/>
          <p:cNvSpPr>
            <a:spLocks noChangeArrowheads="1"/>
          </p:cNvSpPr>
          <p:nvPr/>
        </p:nvSpPr>
        <p:spPr bwMode="auto">
          <a:xfrm>
            <a:off x="5410200" y="4707970"/>
            <a:ext cx="1295400" cy="379412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51645" name="Rectangle 29"/>
          <p:cNvSpPr>
            <a:spLocks noChangeArrowheads="1"/>
          </p:cNvSpPr>
          <p:nvPr/>
        </p:nvSpPr>
        <p:spPr bwMode="auto">
          <a:xfrm>
            <a:off x="1981200" y="5392182"/>
            <a:ext cx="7162800" cy="407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lIns="0" tIns="0" rIns="0" bIns="72000">
            <a:spAutoFit/>
          </a:bodyPr>
          <a:lstStyle/>
          <a:p>
            <a:pPr eaLnBrk="1" hangingPunct="1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076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129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301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438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694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742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751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863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937</a:t>
            </a:r>
            <a:endParaRPr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7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  <p:bldP spid="751621" grpId="0" autoUpdateAnimBg="0"/>
      <p:bldP spid="751622" grpId="0" autoUpdateAnimBg="0"/>
      <p:bldP spid="751623" grpId="0" animBg="1" autoUpdateAnimBg="0"/>
      <p:bldP spid="751624" grpId="0" animBg="1" autoUpdateAnimBg="0"/>
      <p:bldP spid="751625" grpId="0" animBg="1" autoUpdateAnimBg="0"/>
      <p:bldP spid="751626" grpId="0" animBg="1" autoUpdateAnimBg="0"/>
      <p:bldP spid="751627" grpId="0" animBg="1" autoUpdateAnimBg="0"/>
      <p:bldP spid="751628" grpId="0" animBg="1" autoUpdateAnimBg="0"/>
      <p:bldP spid="751629" grpId="0" animBg="1" autoUpdateAnimBg="0"/>
      <p:bldP spid="751630" grpId="0" animBg="1" autoUpdateAnimBg="0"/>
      <p:bldP spid="751634" grpId="0" animBg="1"/>
      <p:bldP spid="751635" grpId="0" animBg="1" autoUpdateAnimBg="0"/>
      <p:bldP spid="751636" grpId="0" animBg="1" autoUpdateAnimBg="0"/>
      <p:bldP spid="751640" grpId="0" animBg="1" autoUpdateAnimBg="0"/>
      <p:bldP spid="751641" grpId="0" animBg="1"/>
      <p:bldP spid="751642" grpId="0" animBg="1" autoUpdateAnimBg="0"/>
      <p:bldP spid="751643" grpId="0" animBg="1" autoUpdateAnimBg="0"/>
      <p:bldP spid="751644" grpId="0" animBg="1"/>
      <p:bldP spid="75164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二、快速排序(算法实现)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9090E1-D617-402C-8F60-020D38CB866F}" type="slidenum">
              <a:rPr lang="zh-CN" altLang="en-US" sz="2400"/>
            </a:fld>
            <a:endParaRPr lang="en-US" altLang="zh-CN" sz="24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void QuickSort(int low, int high)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i, j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Pivotkey;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 = low;	j = high;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记录顺序表的上、下界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Pivotkey = 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[low];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//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PrivotKey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记录枢轴记录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while(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&lt;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	//当high&gt;low的时候循环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while((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 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 &amp;&amp; (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&gt;=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Pivotkey)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--;</a:t>
            </a:r>
            <a:endParaRPr lang="zh-CN" altLang="en-US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if(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 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 = 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++;}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else break;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while((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 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 &amp;&amp; (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]&lt;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Pivotkey))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 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++;	</a:t>
            </a:r>
            <a:endParaRPr lang="zh-CN" altLang="en-US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if(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 </a:t>
            </a:r>
            <a:r>
              <a:rPr lang="zh-CN" altLang="en-US" sz="19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 = 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 high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--;}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] = Pivotkey;	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ow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==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19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igh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if (i&lt;low-1)  </a:t>
            </a:r>
            <a:r>
              <a:rPr lang="zh-CN" altLang="zh-CN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QuickSort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i,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low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//对子对象数组进行递归快速排序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f (high+1&lt;j) </a:t>
            </a:r>
            <a:r>
              <a:rPr lang="zh-CN" altLang="zh-CN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QuickSort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high+1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);}</a:t>
            </a:r>
            <a:endParaRPr lang="zh-CN" altLang="zh-CN" sz="1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0B1375-F87C-439F-8F0B-EF19276401D7}" type="slidenum">
              <a:rPr lang="zh-CN" altLang="en-US" sz="2400"/>
            </a:fld>
            <a:endParaRPr lang="en-US" altLang="zh-CN" sz="240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快速排序是一个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过程,其递归树如图所示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6327" name="Group 7"/>
          <p:cNvGrpSpPr/>
          <p:nvPr/>
        </p:nvGrpSpPr>
        <p:grpSpPr bwMode="auto">
          <a:xfrm>
            <a:off x="5486400" y="3429000"/>
            <a:ext cx="3448050" cy="2514600"/>
            <a:chOff x="1824" y="864"/>
            <a:chExt cx="2171" cy="1584"/>
          </a:xfrm>
        </p:grpSpPr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112" y="158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2640" y="1152"/>
              <a:ext cx="105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3216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2352" y="86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2352" y="864"/>
              <a:ext cx="39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355" tIns="46178" rIns="92355" bIns="46178">
              <a:spAutoFit/>
            </a:bodyPr>
            <a:lstStyle/>
            <a:p>
              <a:pPr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21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2784" y="1296"/>
              <a:ext cx="345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783" y="1305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92355" tIns="46178" rIns="92355" bIns="46178">
              <a:spAutoFit/>
            </a:bodyPr>
            <a:lstStyle/>
            <a:p>
              <a:pPr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25*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56016" name="Text Box 16"/>
            <p:cNvSpPr txBox="1">
              <a:spLocks noChangeArrowheads="1"/>
            </p:cNvSpPr>
            <p:nvPr/>
          </p:nvSpPr>
          <p:spPr bwMode="auto">
            <a:xfrm>
              <a:off x="3236" y="173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lstStyle/>
            <a:p>
              <a:pPr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25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56017" name="Text Box 17"/>
            <p:cNvSpPr txBox="1">
              <a:spLocks noChangeArrowheads="1"/>
            </p:cNvSpPr>
            <p:nvPr/>
          </p:nvSpPr>
          <p:spPr bwMode="auto">
            <a:xfrm>
              <a:off x="3671" y="2112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lstStyle/>
            <a:p>
              <a:pPr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49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56018" name="Oval 18"/>
            <p:cNvSpPr>
              <a:spLocks noChangeArrowheads="1"/>
            </p:cNvSpPr>
            <p:nvPr/>
          </p:nvSpPr>
          <p:spPr bwMode="auto">
            <a:xfrm>
              <a:off x="1824" y="129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08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56019" name="Oval 19"/>
            <p:cNvSpPr>
              <a:spLocks noChangeArrowheads="1"/>
            </p:cNvSpPr>
            <p:nvPr/>
          </p:nvSpPr>
          <p:spPr bwMode="auto">
            <a:xfrm>
              <a:off x="2208" y="177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sz="29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16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 flipH="1">
              <a:off x="2112" y="1104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8" name="Rectangle 21"/>
          <p:cNvSpPr>
            <a:spLocks noChangeArrowheads="1"/>
          </p:cNvSpPr>
          <p:nvPr/>
        </p:nvSpPr>
        <p:spPr bwMode="auto">
          <a:xfrm>
            <a:off x="381000" y="3505200"/>
            <a:ext cx="5181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利用序列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记录作为基准，将整个序列划分为左右两个子序列。只要是关键字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小于等于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基准记录关键字的记录都移到序列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，其他的在序列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右侧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407125F-A86C-40FE-9741-2D85340EBA30}" type="slidenum">
              <a:rPr lang="zh-CN" altLang="en-US" sz="2400"/>
            </a:fld>
            <a:endParaRPr lang="en-US" altLang="zh-CN" sz="24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已知待排序的一组记录的初始排列为：21, 25, 49, 25</a:t>
            </a:r>
            <a:r>
              <a:rPr lang="zh-CN" altLang="en-US" b="1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, 16, 08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8679" name="Group 15"/>
          <p:cNvGrpSpPr/>
          <p:nvPr/>
        </p:nvGrpSpPr>
        <p:grpSpPr bwMode="auto">
          <a:xfrm>
            <a:off x="1905000" y="4875213"/>
            <a:ext cx="4565650" cy="915987"/>
            <a:chOff x="1200" y="3072"/>
            <a:chExt cx="2877" cy="576"/>
          </a:xfrm>
        </p:grpSpPr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296" y="3072"/>
              <a:ext cx="2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1        2        3        4        5	 </a:t>
              </a:r>
              <a:r>
                <a:rPr lang="en-US" altLang="zh-CN" sz="2400" b="1">
                  <a:latin typeface="Times New Roman" panose="02020603050405020304" pitchFamily="18" charset="0"/>
                </a:rPr>
                <a:t>6   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01" name="Oval 9"/>
            <p:cNvSpPr>
              <a:spLocks noChangeArrowheads="1"/>
            </p:cNvSpPr>
            <p:nvPr/>
          </p:nvSpPr>
          <p:spPr bwMode="auto">
            <a:xfrm>
              <a:off x="12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02" name="Oval 10"/>
            <p:cNvSpPr>
              <a:spLocks noChangeArrowheads="1"/>
            </p:cNvSpPr>
            <p:nvPr/>
          </p:nvSpPr>
          <p:spPr bwMode="auto">
            <a:xfrm>
              <a:off x="36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03" name="Oval 11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04" name="Oval 12"/>
            <p:cNvSpPr>
              <a:spLocks noChangeArrowheads="1"/>
            </p:cNvSpPr>
            <p:nvPr/>
          </p:nvSpPr>
          <p:spPr bwMode="auto">
            <a:xfrm>
              <a:off x="216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2688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8606" name="Oval 14"/>
            <p:cNvSpPr>
              <a:spLocks noChangeArrowheads="1"/>
            </p:cNvSpPr>
            <p:nvPr/>
          </p:nvSpPr>
          <p:spPr bwMode="auto">
            <a:xfrm>
              <a:off x="312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20FE951-8A7A-47F4-9D82-B9E9DE8DCD3D}" type="slidenum">
              <a:rPr lang="zh-CN" altLang="en-US" sz="2400"/>
            </a:fld>
            <a:endParaRPr lang="en-US" altLang="zh-CN" sz="240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快速排序的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趟数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取决于递归树的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高度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如果每次划分对一个记录定位后, 该记录的左侧子序列与右侧子序列的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长度相同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, 则下一步将是对两个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长度减半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的子序列进行排序, 这是最理想的情况。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714500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E34CD3B-75A4-4E38-83C7-2FB975B89D67}" type="slidenum">
              <a:rPr lang="zh-CN" altLang="en-US" sz="2400"/>
            </a:fld>
            <a:endParaRPr lang="en-US" altLang="zh-CN" sz="240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625" y="2500313"/>
            <a:ext cx="847725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个元素的序列中,对一个记录定位所需时间为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O(n)。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若设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t(n)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是对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个元素的序列进行排序所需的时间, 而且每次对一个记录正确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后, 正好把序列划分为长度相等的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两个子序列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, 此时, 总的计算时间为：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endParaRPr lang="en-US" altLang="zh-CN" sz="1800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T(n) 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cn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+ 2T(n/2 )      // c 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是一个常数</a:t>
            </a:r>
            <a:endParaRPr lang="zh-CN" altLang="en-US" sz="2400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</a:t>
            </a:r>
            <a:r>
              <a:rPr lang="zh-CN" altLang="en-US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cn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+ 2 ( </a:t>
            </a:r>
            <a:r>
              <a:rPr lang="en-US" altLang="zh-CN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cn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/2 + 2T(n/4) ) = 2cn + 4T(n/4)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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2cn + 4 ( </a:t>
            </a:r>
            <a:r>
              <a:rPr lang="en-US" altLang="zh-CN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cn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/4 +2T(n/8) ) = 3cn + 8T(n/8)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   ………</a:t>
            </a:r>
            <a:endParaRPr lang="en-US" altLang="zh-CN" b="1" dirty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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cn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 log</a:t>
            </a:r>
            <a:r>
              <a:rPr lang="en-US" altLang="zh-CN" b="1" baseline="-250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n + </a:t>
            </a:r>
            <a:r>
              <a:rPr lang="en-US" altLang="zh-CN" b="1" dirty="0" err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nT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(1) = O(n log</a:t>
            </a:r>
            <a:r>
              <a:rPr lang="en-US" altLang="zh-CN" b="1" baseline="-250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n )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93DE8B9-E4A6-41F0-8C5D-7E04C51E456F}" type="slidenum">
              <a:rPr lang="zh-CN" altLang="en-US" sz="2400"/>
            </a:fld>
            <a:endParaRPr lang="en-US" altLang="zh-CN" sz="240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可以证明, 快速排序的平均计算时间也是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O(nlog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n)。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实验结果表明: 就平均计算时间而言, 快速排序是所有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内排序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方法中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最好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的一个。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但快速排序是一种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不稳定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的排序方法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FCC04F9-429E-4A45-9D79-5CFE304929AE}" type="slidenum">
              <a:rPr lang="zh-CN" altLang="en-US" sz="2400"/>
            </a:fld>
            <a:endParaRPr lang="en-US" altLang="zh-CN" sz="24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最坏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情况下, 即待排序记录序列已经按其关键字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排好序, 其递归树成为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单支树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每次划分只得到一个比上一次少一个记录的子序列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必须经过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才能把所有记录定位, 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而且第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趟需要经过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次关键字比较才能找到第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个记录的安放位置，总的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关键字比较次数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将达到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667000" y="5846763"/>
          <a:ext cx="39195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1" imgW="40538400" imgH="10668000" progId="Equation.3">
                  <p:embed/>
                </p:oleObj>
              </mc:Choice>
              <mc:Fallback>
                <p:oleObj name="公式" r:id="rId1" imgW="40538400" imgH="106680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46763"/>
                        <a:ext cx="39195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二、快速排序(改进)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33700D8-F1AB-4D25-90BE-24A043F6D357}" type="slidenum">
              <a:rPr lang="zh-CN" altLang="en-US" sz="2400"/>
            </a:fld>
            <a:endParaRPr lang="en-US" altLang="zh-CN" sz="240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快速排序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枢轴记录取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low、high、(low+high)/2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三者指向记录关键字居中的记录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7244" y="6058867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3132EA-7E9F-4A3D-A10D-4FF3CDE5DAF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1622"/>
            <a:ext cx="8229600" cy="381000"/>
          </a:xfrm>
        </p:spPr>
        <p:txBody>
          <a:bodyPr/>
          <a:lstStyle/>
          <a:p>
            <a:pPr marL="1238250" indent="-1238250" eaLnBrk="1" hangingPunct="1"/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快速排序”是否真的比任何排序算法都快？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5715" name="Rectangle 3"/>
          <p:cNvSpPr>
            <a:spLocks noChangeArrowheads="1"/>
          </p:cNvSpPr>
          <p:nvPr/>
        </p:nvSpPr>
        <p:spPr bwMode="auto">
          <a:xfrm>
            <a:off x="547618" y="2348880"/>
            <a:ext cx="73914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设每个子表的支点都在中间（比较均衡），则：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趟比较，可以确定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个元素的位置；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趟比较（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个子表），可以再确定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个元素的位置；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趟比较（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个子表），可以再确定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个元素的位置；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趟比较（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个子表），可以再确定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个元素的位置；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只需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400" b="1" baseline="-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趟便可排好序。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600868" y="1798812"/>
            <a:ext cx="7942263" cy="33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eaLnBrk="1" fontAlgn="t" hangingPunct="1"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基本上是，因为每趟可以确定的数据元素是呈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指数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增加的。</a:t>
            </a:r>
            <a:endParaRPr lang="zh-CN" altLang="en-US" sz="2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319018" y="5093667"/>
            <a:ext cx="8534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4762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而且，每趟需要比较和移动的元素也呈指数下降，加上编程时使用了交替逼近技巧，更进一步减少了移动次数，所以速度特别快。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4" grpId="0" autoUpdateAnimBg="0"/>
      <p:bldP spid="755715" grpId="0" autoUpdateAnimBg="0" build="p"/>
      <p:bldP spid="755716" grpId="0" autoUpdateAnimBg="0"/>
      <p:bldP spid="755717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EE54F3-958B-4617-B43B-F5A4C6F79557}" type="slidenum">
              <a:rPr lang="zh-CN" altLang="en-US" sz="2400"/>
            </a:fld>
            <a:endParaRPr lang="en-US" altLang="zh-CN" sz="24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9093" y="1916832"/>
            <a:ext cx="8405813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选择排序的基本思想是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趟在后面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n+1 -i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个待排记录中选取关键字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的记录作为有序序列中的第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选择排序有多种具体实现算法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简单选择排序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EE54F3-958B-4617-B43B-F5A4C6F79557}" type="slidenum">
              <a:rPr lang="zh-CN" altLang="en-US" sz="2400"/>
            </a:fld>
            <a:endParaRPr lang="en-US" altLang="zh-CN" sz="240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每一趟(例如第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i=1,2,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在后面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个待排序记录中通过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次比较，选出关键字最小的记录,与第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个记录交换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7CF784F-EE2C-494A-A085-F9564B3DB57E}" type="slidenum">
              <a:rPr lang="zh-CN" altLang="en-US" sz="2400"/>
            </a:fld>
            <a:endParaRPr lang="en-US" altLang="zh-CN" sz="24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5542" name="Group 8"/>
          <p:cNvGrpSpPr/>
          <p:nvPr/>
        </p:nvGrpSpPr>
        <p:grpSpPr bwMode="auto">
          <a:xfrm>
            <a:off x="1447800" y="2895600"/>
            <a:ext cx="4529138" cy="914400"/>
            <a:chOff x="1200" y="3072"/>
            <a:chExt cx="2854" cy="576"/>
          </a:xfrm>
        </p:grpSpPr>
        <p:sp>
          <p:nvSpPr>
            <p:cNvPr id="65566" name="Text Box 9"/>
            <p:cNvSpPr txBox="1">
              <a:spLocks noChangeArrowheads="1"/>
            </p:cNvSpPr>
            <p:nvPr/>
          </p:nvSpPr>
          <p:spPr bwMode="auto">
            <a:xfrm>
              <a:off x="1296" y="3072"/>
              <a:ext cx="27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1       2        3        4        5        6   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6250" name="Oval 10"/>
            <p:cNvSpPr>
              <a:spLocks noChangeArrowheads="1"/>
            </p:cNvSpPr>
            <p:nvPr/>
          </p:nvSpPr>
          <p:spPr bwMode="auto">
            <a:xfrm>
              <a:off x="12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51" name="Oval 11"/>
            <p:cNvSpPr>
              <a:spLocks noChangeArrowheads="1"/>
            </p:cNvSpPr>
            <p:nvPr/>
          </p:nvSpPr>
          <p:spPr bwMode="auto">
            <a:xfrm>
              <a:off x="36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52" name="Oval 12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53" name="Oval 13"/>
            <p:cNvSpPr>
              <a:spLocks noChangeArrowheads="1"/>
            </p:cNvSpPr>
            <p:nvPr/>
          </p:nvSpPr>
          <p:spPr bwMode="auto">
            <a:xfrm>
              <a:off x="216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54" name="Oval 14"/>
            <p:cNvSpPr>
              <a:spLocks noChangeArrowheads="1"/>
            </p:cNvSpPr>
            <p:nvPr/>
          </p:nvSpPr>
          <p:spPr bwMode="auto">
            <a:xfrm>
              <a:off x="2688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55" name="Oval 15"/>
            <p:cNvSpPr>
              <a:spLocks noChangeArrowheads="1"/>
            </p:cNvSpPr>
            <p:nvPr/>
          </p:nvSpPr>
          <p:spPr bwMode="auto">
            <a:xfrm>
              <a:off x="312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65543" name="Text Box 16"/>
          <p:cNvSpPr txBox="1">
            <a:spLocks noChangeArrowheads="1"/>
          </p:cNvSpPr>
          <p:nvPr/>
        </p:nvSpPr>
        <p:spPr bwMode="auto">
          <a:xfrm>
            <a:off x="6553200" y="4419600"/>
            <a:ext cx="1300163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最小者 08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交换21,08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最小者 16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交换25,16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最小者 21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交换49,21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544" name="Group 27"/>
          <p:cNvGrpSpPr/>
          <p:nvPr/>
        </p:nvGrpSpPr>
        <p:grpSpPr bwMode="auto">
          <a:xfrm>
            <a:off x="1447800" y="4419600"/>
            <a:ext cx="4343400" cy="531813"/>
            <a:chOff x="912" y="2784"/>
            <a:chExt cx="2736" cy="336"/>
          </a:xfrm>
        </p:grpSpPr>
        <p:sp>
          <p:nvSpPr>
            <p:cNvPr id="266261" name="Oval 21"/>
            <p:cNvSpPr>
              <a:spLocks noChangeArrowheads="1"/>
            </p:cNvSpPr>
            <p:nvPr/>
          </p:nvSpPr>
          <p:spPr bwMode="auto">
            <a:xfrm>
              <a:off x="91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62" name="Oval 22"/>
            <p:cNvSpPr>
              <a:spLocks noChangeArrowheads="1"/>
            </p:cNvSpPr>
            <p:nvPr/>
          </p:nvSpPr>
          <p:spPr bwMode="auto">
            <a:xfrm>
              <a:off x="331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63" name="Oval 23"/>
            <p:cNvSpPr>
              <a:spLocks noChangeArrowheads="1"/>
            </p:cNvSpPr>
            <p:nvPr/>
          </p:nvSpPr>
          <p:spPr bwMode="auto">
            <a:xfrm>
              <a:off x="1344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64" name="Oval 24"/>
            <p:cNvSpPr>
              <a:spLocks noChangeArrowheads="1"/>
            </p:cNvSpPr>
            <p:nvPr/>
          </p:nvSpPr>
          <p:spPr bwMode="auto">
            <a:xfrm>
              <a:off x="187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65" name="Oval 25"/>
            <p:cNvSpPr>
              <a:spLocks noChangeArrowheads="1"/>
            </p:cNvSpPr>
            <p:nvPr/>
          </p:nvSpPr>
          <p:spPr bwMode="auto">
            <a:xfrm>
              <a:off x="2400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66" name="Oval 26"/>
            <p:cNvSpPr>
              <a:spLocks noChangeArrowheads="1"/>
            </p:cNvSpPr>
            <p:nvPr/>
          </p:nvSpPr>
          <p:spPr bwMode="auto">
            <a:xfrm>
              <a:off x="283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5545" name="Group 42"/>
          <p:cNvGrpSpPr/>
          <p:nvPr/>
        </p:nvGrpSpPr>
        <p:grpSpPr bwMode="auto">
          <a:xfrm>
            <a:off x="1447800" y="5257800"/>
            <a:ext cx="4343400" cy="533400"/>
            <a:chOff x="912" y="3312"/>
            <a:chExt cx="2736" cy="336"/>
          </a:xfrm>
        </p:grpSpPr>
        <p:sp>
          <p:nvSpPr>
            <p:cNvPr id="266269" name="Oval 29"/>
            <p:cNvSpPr>
              <a:spLocks noChangeArrowheads="1"/>
            </p:cNvSpPr>
            <p:nvPr/>
          </p:nvSpPr>
          <p:spPr bwMode="auto">
            <a:xfrm>
              <a:off x="91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70" name="Oval 30"/>
            <p:cNvSpPr>
              <a:spLocks noChangeArrowheads="1"/>
            </p:cNvSpPr>
            <p:nvPr/>
          </p:nvSpPr>
          <p:spPr bwMode="auto">
            <a:xfrm>
              <a:off x="331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71" name="Oval 31"/>
            <p:cNvSpPr>
              <a:spLocks noChangeArrowheads="1"/>
            </p:cNvSpPr>
            <p:nvPr/>
          </p:nvSpPr>
          <p:spPr bwMode="auto">
            <a:xfrm>
              <a:off x="1344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72" name="Oval 32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73" name="Oval 33"/>
            <p:cNvSpPr>
              <a:spLocks noChangeArrowheads="1"/>
            </p:cNvSpPr>
            <p:nvPr/>
          </p:nvSpPr>
          <p:spPr bwMode="auto">
            <a:xfrm>
              <a:off x="24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74" name="Oval 34"/>
            <p:cNvSpPr>
              <a:spLocks noChangeArrowheads="1"/>
            </p:cNvSpPr>
            <p:nvPr/>
          </p:nvSpPr>
          <p:spPr bwMode="auto">
            <a:xfrm>
              <a:off x="283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5546" name="Group 51"/>
          <p:cNvGrpSpPr/>
          <p:nvPr/>
        </p:nvGrpSpPr>
        <p:grpSpPr bwMode="auto">
          <a:xfrm>
            <a:off x="1447800" y="6094413"/>
            <a:ext cx="4343400" cy="534987"/>
            <a:chOff x="912" y="3840"/>
            <a:chExt cx="2736" cy="336"/>
          </a:xfrm>
        </p:grpSpPr>
        <p:sp>
          <p:nvSpPr>
            <p:cNvPr id="266284" name="Oval 44"/>
            <p:cNvSpPr>
              <a:spLocks noChangeArrowheads="1"/>
            </p:cNvSpPr>
            <p:nvPr/>
          </p:nvSpPr>
          <p:spPr bwMode="auto">
            <a:xfrm>
              <a:off x="912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85" name="Oval 45"/>
            <p:cNvSpPr>
              <a:spLocks noChangeArrowheads="1"/>
            </p:cNvSpPr>
            <p:nvPr/>
          </p:nvSpPr>
          <p:spPr bwMode="auto">
            <a:xfrm>
              <a:off x="3312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86" name="Oval 46"/>
            <p:cNvSpPr>
              <a:spLocks noChangeArrowheads="1"/>
            </p:cNvSpPr>
            <p:nvPr/>
          </p:nvSpPr>
          <p:spPr bwMode="auto">
            <a:xfrm>
              <a:off x="2880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87" name="Oval 47"/>
            <p:cNvSpPr>
              <a:spLocks noChangeArrowheads="1"/>
            </p:cNvSpPr>
            <p:nvPr/>
          </p:nvSpPr>
          <p:spPr bwMode="auto">
            <a:xfrm>
              <a:off x="1872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88" name="Oval 48"/>
            <p:cNvSpPr>
              <a:spLocks noChangeArrowheads="1"/>
            </p:cNvSpPr>
            <p:nvPr/>
          </p:nvSpPr>
          <p:spPr bwMode="auto">
            <a:xfrm>
              <a:off x="2400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6290" name="Oval 50"/>
            <p:cNvSpPr>
              <a:spLocks noChangeArrowheads="1"/>
            </p:cNvSpPr>
            <p:nvPr/>
          </p:nvSpPr>
          <p:spPr bwMode="auto">
            <a:xfrm>
              <a:off x="1392" y="3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65547" name="Text Box 52"/>
          <p:cNvSpPr txBox="1">
            <a:spLocks noChangeArrowheads="1"/>
          </p:cNvSpPr>
          <p:nvPr/>
        </p:nvSpPr>
        <p:spPr bwMode="auto">
          <a:xfrm>
            <a:off x="0" y="4498975"/>
            <a:ext cx="133191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i=3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FEE1960-BE72-43D7-A95F-175176C4C6E4}" type="slidenum">
              <a:rPr lang="zh-CN" altLang="en-US" sz="2400"/>
            </a:fld>
            <a:endParaRPr lang="en-US" altLang="zh-CN" sz="240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6566" name="Group 6"/>
          <p:cNvGrpSpPr/>
          <p:nvPr/>
        </p:nvGrpSpPr>
        <p:grpSpPr bwMode="auto">
          <a:xfrm>
            <a:off x="1447800" y="2895600"/>
            <a:ext cx="4341813" cy="914400"/>
            <a:chOff x="1200" y="3072"/>
            <a:chExt cx="2736" cy="576"/>
          </a:xfrm>
        </p:grpSpPr>
        <p:sp>
          <p:nvSpPr>
            <p:cNvPr id="66590" name="Text Box 7"/>
            <p:cNvSpPr txBox="1">
              <a:spLocks noChangeArrowheads="1"/>
            </p:cNvSpPr>
            <p:nvPr/>
          </p:nvSpPr>
          <p:spPr bwMode="auto">
            <a:xfrm>
              <a:off x="1296" y="3072"/>
              <a:ext cx="25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1       2        3        4        5        6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7272" name="Oval 8"/>
            <p:cNvSpPr>
              <a:spLocks noChangeArrowheads="1"/>
            </p:cNvSpPr>
            <p:nvPr/>
          </p:nvSpPr>
          <p:spPr bwMode="auto">
            <a:xfrm>
              <a:off x="12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73" name="Oval 9"/>
            <p:cNvSpPr>
              <a:spLocks noChangeArrowheads="1"/>
            </p:cNvSpPr>
            <p:nvPr/>
          </p:nvSpPr>
          <p:spPr bwMode="auto">
            <a:xfrm>
              <a:off x="36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74" name="Oval 10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75" name="Oval 11"/>
            <p:cNvSpPr>
              <a:spLocks noChangeArrowheads="1"/>
            </p:cNvSpPr>
            <p:nvPr/>
          </p:nvSpPr>
          <p:spPr bwMode="auto">
            <a:xfrm>
              <a:off x="216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76" name="Oval 12"/>
            <p:cNvSpPr>
              <a:spLocks noChangeArrowheads="1"/>
            </p:cNvSpPr>
            <p:nvPr/>
          </p:nvSpPr>
          <p:spPr bwMode="auto">
            <a:xfrm>
              <a:off x="2688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77" name="Oval 13"/>
            <p:cNvSpPr>
              <a:spLocks noChangeArrowheads="1"/>
            </p:cNvSpPr>
            <p:nvPr/>
          </p:nvSpPr>
          <p:spPr bwMode="auto">
            <a:xfrm>
              <a:off x="312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66567" name="Text Box 14"/>
          <p:cNvSpPr txBox="1">
            <a:spLocks noChangeArrowheads="1"/>
          </p:cNvSpPr>
          <p:nvPr/>
        </p:nvSpPr>
        <p:spPr bwMode="auto">
          <a:xfrm>
            <a:off x="6629400" y="4498975"/>
            <a:ext cx="1423988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最小者 25*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不需交换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最小者 25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不需交换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6568" name="Group 37"/>
          <p:cNvGrpSpPr/>
          <p:nvPr/>
        </p:nvGrpSpPr>
        <p:grpSpPr bwMode="auto">
          <a:xfrm>
            <a:off x="1447800" y="4419600"/>
            <a:ext cx="4419600" cy="531813"/>
            <a:chOff x="912" y="2784"/>
            <a:chExt cx="2784" cy="336"/>
          </a:xfrm>
        </p:grpSpPr>
        <p:sp>
          <p:nvSpPr>
            <p:cNvPr id="267294" name="Oval 30"/>
            <p:cNvSpPr>
              <a:spLocks noChangeArrowheads="1"/>
            </p:cNvSpPr>
            <p:nvPr/>
          </p:nvSpPr>
          <p:spPr bwMode="auto">
            <a:xfrm>
              <a:off x="91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96" name="Oval 32"/>
            <p:cNvSpPr>
              <a:spLocks noChangeArrowheads="1"/>
            </p:cNvSpPr>
            <p:nvPr/>
          </p:nvSpPr>
          <p:spPr bwMode="auto">
            <a:xfrm>
              <a:off x="2880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97" name="Oval 33"/>
            <p:cNvSpPr>
              <a:spLocks noChangeArrowheads="1"/>
            </p:cNvSpPr>
            <p:nvPr/>
          </p:nvSpPr>
          <p:spPr bwMode="auto">
            <a:xfrm>
              <a:off x="3360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98" name="Oval 34"/>
            <p:cNvSpPr>
              <a:spLocks noChangeArrowheads="1"/>
            </p:cNvSpPr>
            <p:nvPr/>
          </p:nvSpPr>
          <p:spPr bwMode="auto">
            <a:xfrm>
              <a:off x="2400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299" name="Oval 35"/>
            <p:cNvSpPr>
              <a:spLocks noChangeArrowheads="1"/>
            </p:cNvSpPr>
            <p:nvPr/>
          </p:nvSpPr>
          <p:spPr bwMode="auto">
            <a:xfrm>
              <a:off x="139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0" name="Oval 36"/>
            <p:cNvSpPr>
              <a:spLocks noChangeArrowheads="1"/>
            </p:cNvSpPr>
            <p:nvPr/>
          </p:nvSpPr>
          <p:spPr bwMode="auto">
            <a:xfrm>
              <a:off x="1872" y="278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6569" name="Group 46"/>
          <p:cNvGrpSpPr/>
          <p:nvPr/>
        </p:nvGrpSpPr>
        <p:grpSpPr bwMode="auto">
          <a:xfrm>
            <a:off x="1447800" y="5257800"/>
            <a:ext cx="4419600" cy="533400"/>
            <a:chOff x="912" y="3312"/>
            <a:chExt cx="2784" cy="336"/>
          </a:xfrm>
        </p:grpSpPr>
        <p:sp>
          <p:nvSpPr>
            <p:cNvPr id="267303" name="Oval 39"/>
            <p:cNvSpPr>
              <a:spLocks noChangeArrowheads="1"/>
            </p:cNvSpPr>
            <p:nvPr/>
          </p:nvSpPr>
          <p:spPr bwMode="auto">
            <a:xfrm>
              <a:off x="91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4" name="Oval 40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5" name="Oval 41"/>
            <p:cNvSpPr>
              <a:spLocks noChangeArrowheads="1"/>
            </p:cNvSpPr>
            <p:nvPr/>
          </p:nvSpPr>
          <p:spPr bwMode="auto">
            <a:xfrm>
              <a:off x="336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7" name="Oval 43"/>
            <p:cNvSpPr>
              <a:spLocks noChangeArrowheads="1"/>
            </p:cNvSpPr>
            <p:nvPr/>
          </p:nvSpPr>
          <p:spPr bwMode="auto">
            <a:xfrm>
              <a:off x="139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8" name="Oval 44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09" name="Oval 45"/>
            <p:cNvSpPr>
              <a:spLocks noChangeArrowheads="1"/>
            </p:cNvSpPr>
            <p:nvPr/>
          </p:nvSpPr>
          <p:spPr bwMode="auto">
            <a:xfrm>
              <a:off x="2400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6570" name="Group 55"/>
          <p:cNvGrpSpPr/>
          <p:nvPr/>
        </p:nvGrpSpPr>
        <p:grpSpPr bwMode="auto">
          <a:xfrm>
            <a:off x="1447800" y="6094413"/>
            <a:ext cx="4419600" cy="534987"/>
            <a:chOff x="912" y="3792"/>
            <a:chExt cx="2784" cy="336"/>
          </a:xfrm>
        </p:grpSpPr>
        <p:sp>
          <p:nvSpPr>
            <p:cNvPr id="267312" name="Oval 48"/>
            <p:cNvSpPr>
              <a:spLocks noChangeArrowheads="1"/>
            </p:cNvSpPr>
            <p:nvPr/>
          </p:nvSpPr>
          <p:spPr bwMode="auto">
            <a:xfrm>
              <a:off x="912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14" name="Oval 50"/>
            <p:cNvSpPr>
              <a:spLocks noChangeArrowheads="1"/>
            </p:cNvSpPr>
            <p:nvPr/>
          </p:nvSpPr>
          <p:spPr bwMode="auto">
            <a:xfrm>
              <a:off x="3360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15" name="Oval 51"/>
            <p:cNvSpPr>
              <a:spLocks noChangeArrowheads="1"/>
            </p:cNvSpPr>
            <p:nvPr/>
          </p:nvSpPr>
          <p:spPr bwMode="auto">
            <a:xfrm>
              <a:off x="1392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16" name="Oval 52"/>
            <p:cNvSpPr>
              <a:spLocks noChangeArrowheads="1"/>
            </p:cNvSpPr>
            <p:nvPr/>
          </p:nvSpPr>
          <p:spPr bwMode="auto">
            <a:xfrm>
              <a:off x="1872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17" name="Oval 53"/>
            <p:cNvSpPr>
              <a:spLocks noChangeArrowheads="1"/>
            </p:cNvSpPr>
            <p:nvPr/>
          </p:nvSpPr>
          <p:spPr bwMode="auto">
            <a:xfrm>
              <a:off x="2400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7318" name="Oval 54"/>
            <p:cNvSpPr>
              <a:spLocks noChangeArrowheads="1"/>
            </p:cNvSpPr>
            <p:nvPr/>
          </p:nvSpPr>
          <p:spPr bwMode="auto">
            <a:xfrm>
              <a:off x="2880" y="37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66571" name="Text Box 56"/>
          <p:cNvSpPr txBox="1">
            <a:spLocks noChangeArrowheads="1"/>
          </p:cNvSpPr>
          <p:nvPr/>
        </p:nvSpPr>
        <p:spPr bwMode="auto">
          <a:xfrm>
            <a:off x="0" y="4498975"/>
            <a:ext cx="133191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第三趟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i=4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第四趟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i=5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第五趟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i=6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CA3F96D-B87F-4788-87D9-8DD5D4D6A082}" type="slidenum">
              <a:rPr lang="zh-CN" altLang="en-US" sz="2400"/>
            </a:fld>
            <a:endParaRPr lang="en-US" altLang="zh-CN" sz="24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9702" name="Group 50"/>
          <p:cNvGrpSpPr/>
          <p:nvPr/>
        </p:nvGrpSpPr>
        <p:grpSpPr bwMode="auto">
          <a:xfrm>
            <a:off x="762000" y="2743200"/>
            <a:ext cx="6477000" cy="1828800"/>
            <a:chOff x="480" y="1728"/>
            <a:chExt cx="4080" cy="1152"/>
          </a:xfrm>
        </p:grpSpPr>
        <p:sp>
          <p:nvSpPr>
            <p:cNvPr id="29718" name="Text Box 18"/>
            <p:cNvSpPr txBox="1">
              <a:spLocks noChangeArrowheads="1"/>
            </p:cNvSpPr>
            <p:nvPr/>
          </p:nvSpPr>
          <p:spPr bwMode="auto">
            <a:xfrm>
              <a:off x="480" y="2018"/>
              <a:ext cx="8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Gap = 3</a:t>
              </a:r>
              <a:endParaRPr lang="en-US" altLang="zh-CN" sz="2900" b="1">
                <a:latin typeface="Times New Roman" panose="02020603050405020304" pitchFamily="18" charset="0"/>
              </a:endParaRPr>
            </a:p>
          </p:txBody>
        </p:sp>
        <p:grpSp>
          <p:nvGrpSpPr>
            <p:cNvPr id="29719" name="Group 19"/>
            <p:cNvGrpSpPr/>
            <p:nvPr/>
          </p:nvGrpSpPr>
          <p:grpSpPr bwMode="auto">
            <a:xfrm>
              <a:off x="1824" y="1728"/>
              <a:ext cx="2736" cy="576"/>
              <a:chOff x="1584" y="336"/>
              <a:chExt cx="2736" cy="576"/>
            </a:xfrm>
          </p:grpSpPr>
          <p:sp>
            <p:nvSpPr>
              <p:cNvPr id="29728" name="Text Box 20"/>
              <p:cNvSpPr txBox="1">
                <a:spLocks noChangeArrowheads="1"/>
              </p:cNvSpPr>
              <p:nvPr/>
            </p:nvSpPr>
            <p:spPr bwMode="auto">
              <a:xfrm>
                <a:off x="1680" y="336"/>
                <a:ext cx="2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355" tIns="46178" rIns="92355" bIns="46178">
                <a:spAutoFit/>
              </a:bodyPr>
              <a:lstStyle>
                <a:lvl1pPr defTabSz="923925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923925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9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923925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923925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923925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9239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1        2        3        4        5	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637" name="Oval 21"/>
              <p:cNvSpPr>
                <a:spLocks noChangeArrowheads="1"/>
              </p:cNvSpPr>
              <p:nvPr/>
            </p:nvSpPr>
            <p:spPr bwMode="auto">
              <a:xfrm>
                <a:off x="1584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38" name="Oval 22"/>
              <p:cNvSpPr>
                <a:spLocks noChangeArrowheads="1"/>
              </p:cNvSpPr>
              <p:nvPr/>
            </p:nvSpPr>
            <p:spPr bwMode="auto">
              <a:xfrm>
                <a:off x="3984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39" name="Oval 2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0" name="Oval 24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1" name="Oval 25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25*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2" name="Oval 26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20" name="Text Box 27"/>
            <p:cNvSpPr txBox="1">
              <a:spLocks noChangeArrowheads="1"/>
            </p:cNvSpPr>
            <p:nvPr/>
          </p:nvSpPr>
          <p:spPr bwMode="auto">
            <a:xfrm>
              <a:off x="1920" y="2305"/>
              <a:ext cx="2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1        2        3        4        5	 </a:t>
              </a:r>
              <a:r>
                <a:rPr lang="en-US" altLang="zh-CN" sz="2400" b="1"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9721" name="Group 28"/>
            <p:cNvGrpSpPr/>
            <p:nvPr/>
          </p:nvGrpSpPr>
          <p:grpSpPr bwMode="auto">
            <a:xfrm>
              <a:off x="1824" y="2544"/>
              <a:ext cx="2736" cy="336"/>
              <a:chOff x="1584" y="1248"/>
              <a:chExt cx="2736" cy="336"/>
            </a:xfrm>
          </p:grpSpPr>
          <p:sp>
            <p:nvSpPr>
              <p:cNvPr id="239645" name="Oval 29"/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6" name="Oval 30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7" name="Oval 31"/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8" name="Oval 32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49" name="Oval 33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25*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50" name="Oval 34"/>
              <p:cNvSpPr>
                <a:spLocks noChangeArrowheads="1"/>
              </p:cNvSpPr>
              <p:nvPr/>
            </p:nvSpPr>
            <p:spPr bwMode="auto">
              <a:xfrm>
                <a:off x="2064" y="124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9703" name="Group 35"/>
          <p:cNvGrpSpPr/>
          <p:nvPr/>
        </p:nvGrpSpPr>
        <p:grpSpPr bwMode="auto">
          <a:xfrm>
            <a:off x="762000" y="5334000"/>
            <a:ext cx="6553200" cy="1295400"/>
            <a:chOff x="288" y="2160"/>
            <a:chExt cx="4128" cy="816"/>
          </a:xfrm>
        </p:grpSpPr>
        <p:sp>
          <p:nvSpPr>
            <p:cNvPr id="29704" name="Text Box 36"/>
            <p:cNvSpPr txBox="1">
              <a:spLocks noChangeArrowheads="1"/>
            </p:cNvSpPr>
            <p:nvPr/>
          </p:nvSpPr>
          <p:spPr bwMode="auto">
            <a:xfrm>
              <a:off x="288" y="2210"/>
              <a:ext cx="8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Gap = 2</a:t>
              </a:r>
              <a:endParaRPr lang="en-US" altLang="zh-CN" sz="2900" b="1">
                <a:latin typeface="Times New Roman" panose="02020603050405020304" pitchFamily="18" charset="0"/>
              </a:endParaRPr>
            </a:p>
          </p:txBody>
        </p:sp>
        <p:sp>
          <p:nvSpPr>
            <p:cNvPr id="239653" name="Oval 37"/>
            <p:cNvSpPr>
              <a:spLocks noChangeArrowheads="1"/>
            </p:cNvSpPr>
            <p:nvPr/>
          </p:nvSpPr>
          <p:spPr bwMode="auto">
            <a:xfrm>
              <a:off x="168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21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9654" name="Oval 38"/>
            <p:cNvSpPr>
              <a:spLocks noChangeArrowheads="1"/>
            </p:cNvSpPr>
            <p:nvPr/>
          </p:nvSpPr>
          <p:spPr bwMode="auto">
            <a:xfrm>
              <a:off x="264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08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9655" name="Oval 39"/>
            <p:cNvSpPr>
              <a:spLocks noChangeArrowheads="1"/>
            </p:cNvSpPr>
            <p:nvPr/>
          </p:nvSpPr>
          <p:spPr bwMode="auto">
            <a:xfrm>
              <a:off x="360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</a:t>
              </a:r>
              <a:endPara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9656" name="Oval 40"/>
            <p:cNvSpPr>
              <a:spLocks noChangeArrowheads="1"/>
            </p:cNvSpPr>
            <p:nvPr/>
          </p:nvSpPr>
          <p:spPr bwMode="auto">
            <a:xfrm>
              <a:off x="408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49</a:t>
              </a:r>
              <a:endParaRPr lang="zh-CN" altLang="en-US" b="1">
                <a:solidFill>
                  <a:srgbClr val="A200C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9657" name="Oval 41"/>
            <p:cNvSpPr>
              <a:spLocks noChangeArrowheads="1"/>
            </p:cNvSpPr>
            <p:nvPr/>
          </p:nvSpPr>
          <p:spPr bwMode="auto">
            <a:xfrm>
              <a:off x="3168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25*</a:t>
              </a:r>
              <a:endParaRPr lang="zh-CN" altLang="en-US" b="1">
                <a:solidFill>
                  <a:srgbClr val="A200C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9658" name="Oval 42"/>
            <p:cNvSpPr>
              <a:spLocks noChangeArrowheads="1"/>
            </p:cNvSpPr>
            <p:nvPr/>
          </p:nvSpPr>
          <p:spPr bwMode="auto">
            <a:xfrm>
              <a:off x="216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lstStyle/>
            <a:p>
              <a:pPr algn="ctr" defTabSz="923925" eaLnBrk="1" hangingPunct="1">
                <a:defRPr/>
              </a:pPr>
              <a:r>
                <a: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16</a:t>
              </a:r>
              <a:endParaRPr lang="zh-CN" altLang="en-US" b="1">
                <a:solidFill>
                  <a:srgbClr val="A200C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29711" name="Group 43"/>
            <p:cNvGrpSpPr/>
            <p:nvPr/>
          </p:nvGrpSpPr>
          <p:grpSpPr bwMode="auto">
            <a:xfrm>
              <a:off x="1632" y="2640"/>
              <a:ext cx="2784" cy="336"/>
              <a:chOff x="1536" y="2640"/>
              <a:chExt cx="2784" cy="336"/>
            </a:xfrm>
          </p:grpSpPr>
          <p:sp>
            <p:nvSpPr>
              <p:cNvPr id="239660" name="Oval 44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61" name="Oval 45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62" name="Oval 46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63" name="Oval 47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64" name="Oval 48"/>
              <p:cNvSpPr>
                <a:spLocks noChangeArrowheads="1"/>
              </p:cNvSpPr>
              <p:nvPr/>
            </p:nvSpPr>
            <p:spPr bwMode="auto">
              <a:xfrm>
                <a:off x="3072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25*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9665" name="Oval 49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A200C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A200C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AEDD6F5-6B4D-4A82-B383-E4AD409AFF5F}" type="slidenum">
              <a:rPr lang="zh-CN" altLang="en-US" sz="2400"/>
            </a:fld>
            <a:endParaRPr lang="en-US" altLang="zh-CN" sz="240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819400"/>
            <a:ext cx="8763000" cy="4038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SelectSort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(int n)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i, j, k, temp;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(i=1; i&lt;n; i++) {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k = i;				    // k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位置的值为当前的最小值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(j=i+1; j&lt;=n;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{	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找出最小值的位置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if (Key[k] &gt; Key[j])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= j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k!=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位置的数据进行交换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if(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k!=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){temp = Key[k]; Key[k] = Key[i]; Key[i] = temp;}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} 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33333F5-ED4B-42D0-9E01-4101FA28156B}" type="slidenum">
              <a:rPr lang="zh-CN" altLang="en-US" sz="2400"/>
            </a:fld>
            <a:endParaRPr lang="en-US" altLang="zh-CN" sz="240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简单选择排序的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关键字比较次数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KCN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与记录的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初始排列无关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设整个待排序记录序列有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个记录,则第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趟选择最小关键字记录所需的比较次数总是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次。总的关键字比较次数为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300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endParaRPr lang="en-US" altLang="zh-CN" sz="23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KCN = ∑(n-i) = n(n-1)/2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300" b="1" dirty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endParaRPr lang="en-US" altLang="zh-CN" sz="23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一、简单选择排序(性能分析)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9006EDF-E613-4589-9C2C-3AE40857B410}" type="slidenum">
              <a:rPr lang="zh-CN" altLang="en-US" sz="2400"/>
            </a:fld>
            <a:endParaRPr lang="en-US" altLang="zh-CN" sz="24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选择排序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记录的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移动次数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与记录序列的</a:t>
            </a:r>
            <a:r>
              <a:rPr lang="zh-CN" altLang="en-US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初始排列有关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。当这组记录的初始状态是按其关键字从小到大有序的时候,记录的移动次数</a:t>
            </a:r>
            <a:r>
              <a:rPr lang="en-US" altLang="zh-CN" sz="29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RMN=0</a:t>
            </a:r>
            <a:r>
              <a:rPr lang="en-US" altLang="zh-CN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达到最少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最坏情况是每一趟都要进行交换，总的记录移动次数为 </a:t>
            </a:r>
            <a:r>
              <a:rPr lang="en-US" altLang="zh-CN" sz="29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RMN = 3(n-1)</a:t>
            </a:r>
            <a:endParaRPr lang="en-US" altLang="zh-CN" sz="29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简单选择排序时间复杂度为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9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9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9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简单选择排序是一种</a:t>
            </a:r>
            <a:r>
              <a:rPr lang="zh-CN" altLang="en-US" sz="29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不稳定</a:t>
            </a:r>
            <a:r>
              <a:rPr lang="zh-CN" altLang="en-US" sz="2900" b="1" dirty="0">
                <a:latin typeface="黑体" panose="02010609060101010101" pitchFamily="49" charset="-122"/>
                <a:ea typeface="黑体" panose="02010609060101010101" pitchFamily="49" charset="-122"/>
              </a:rPr>
              <a:t>的排序方法</a:t>
            </a:r>
            <a:endParaRPr lang="zh-CN" altLang="en-US" sz="2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00800"/>
            <a:ext cx="733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0E1640-5DE6-448B-BDAF-68B50808C3BF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395536" y="1343026"/>
            <a:ext cx="8534400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实现简单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每趟只能确定一个元素，表长为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时需要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顺序存储结构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212" y="3356992"/>
            <a:ext cx="8347075" cy="1987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143000" indent="-1143000" eaLnBrk="1" hangingPunct="1"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能否利用（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或记忆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）首趟的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次比较所得信息，从而尽量减少后续比较次数呢？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indent="-1143000" eaLnBrk="1" hangingPunct="1">
              <a:spcBef>
                <a:spcPct val="20000"/>
              </a:spcBef>
              <a:defRPr/>
            </a:pPr>
            <a:endParaRPr lang="en-US" altLang="zh-CN" sz="28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indent="-1143000"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能！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89311" y="4731828"/>
            <a:ext cx="2428875" cy="760562"/>
          </a:xfrm>
          <a:prstGeom prst="wedgeEllipseCallout">
            <a:avLst>
              <a:gd name="adj1" fmla="val -23301"/>
              <a:gd name="adj2" fmla="val 29028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堆排序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autoUpdateAnimBg="0" build="p"/>
      <p:bldP spid="8" grpId="0" autoUpdateAnimBg="0" build="p"/>
      <p:bldP spid="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三、希尔排序(举例)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DCE0CBC-10FA-4467-A725-BDD67BE7DDCD}" type="slidenum">
              <a:rPr lang="zh-CN" altLang="en-US" sz="2400"/>
            </a:fld>
            <a:endParaRPr lang="en-US" altLang="zh-CN" sz="2400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0726" name="Group 55"/>
          <p:cNvGrpSpPr/>
          <p:nvPr/>
        </p:nvGrpSpPr>
        <p:grpSpPr bwMode="auto">
          <a:xfrm>
            <a:off x="685800" y="3505200"/>
            <a:ext cx="6477000" cy="1298575"/>
            <a:chOff x="336" y="3216"/>
            <a:chExt cx="4080" cy="816"/>
          </a:xfrm>
        </p:grpSpPr>
        <p:sp>
          <p:nvSpPr>
            <p:cNvPr id="30727" name="Text Box 40"/>
            <p:cNvSpPr txBox="1">
              <a:spLocks noChangeArrowheads="1"/>
            </p:cNvSpPr>
            <p:nvPr/>
          </p:nvSpPr>
          <p:spPr bwMode="auto">
            <a:xfrm>
              <a:off x="336" y="3503"/>
              <a:ext cx="8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355" tIns="46178" rIns="92355" bIns="46178">
              <a:spAutoFit/>
            </a:bodyPr>
            <a:lstStyle>
              <a:lvl1pPr defTabSz="9239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239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239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239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239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239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Gap = 1</a:t>
              </a:r>
              <a:endParaRPr lang="en-US" altLang="zh-CN" sz="2900" b="1">
                <a:latin typeface="Times New Roman" panose="02020603050405020304" pitchFamily="18" charset="0"/>
              </a:endParaRPr>
            </a:p>
          </p:txBody>
        </p:sp>
        <p:grpSp>
          <p:nvGrpSpPr>
            <p:cNvPr id="30728" name="Group 41"/>
            <p:cNvGrpSpPr/>
            <p:nvPr/>
          </p:nvGrpSpPr>
          <p:grpSpPr bwMode="auto">
            <a:xfrm>
              <a:off x="1632" y="3216"/>
              <a:ext cx="2784" cy="336"/>
              <a:chOff x="1536" y="2640"/>
              <a:chExt cx="2784" cy="336"/>
            </a:xfrm>
          </p:grpSpPr>
          <p:sp>
            <p:nvSpPr>
              <p:cNvPr id="240682" name="Oval 42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83" name="Oval 43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84" name="Oval 44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85" name="Oval 45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86" name="Oval 46"/>
              <p:cNvSpPr>
                <a:spLocks noChangeArrowheads="1"/>
              </p:cNvSpPr>
              <p:nvPr/>
            </p:nvSpPr>
            <p:spPr bwMode="auto">
              <a:xfrm>
                <a:off x="3072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25*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87" name="Oval 47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29" name="Group 48"/>
            <p:cNvGrpSpPr/>
            <p:nvPr/>
          </p:nvGrpSpPr>
          <p:grpSpPr bwMode="auto">
            <a:xfrm>
              <a:off x="1632" y="3696"/>
              <a:ext cx="2784" cy="336"/>
              <a:chOff x="1536" y="2640"/>
              <a:chExt cx="2784" cy="336"/>
            </a:xfrm>
          </p:grpSpPr>
          <p:sp>
            <p:nvSpPr>
              <p:cNvPr id="240689" name="Oval 4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21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90" name="Oval 50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91" name="Oval 51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92" name="Oval 52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49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93" name="Oval 53"/>
              <p:cNvSpPr>
                <a:spLocks noChangeArrowheads="1"/>
              </p:cNvSpPr>
              <p:nvPr/>
            </p:nvSpPr>
            <p:spPr bwMode="auto">
              <a:xfrm>
                <a:off x="3072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25*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0694" name="Oval 54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lstStyle/>
              <a:p>
                <a:pPr algn="ctr" defTabSz="923925" eaLnBrk="1" hangingPunct="1">
                  <a:defRPr/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64605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38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88301" y="1196752"/>
            <a:ext cx="8686800" cy="1466205"/>
          </a:xfrm>
        </p:spPr>
        <p:txBody>
          <a:bodyPr/>
          <a:lstStyle/>
          <a:p>
            <a:pPr marL="762000" indent="-762000" algn="l" eaLnBrk="1" hangingPunct="1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例：关键字序列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T=(49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38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65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97, 76, 13, 27, 49*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55,  04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），请写出希尔排序的具体实现过程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(dk=5,3,1)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41565" name="Group 189"/>
          <p:cNvGraphicFramePr>
            <a:graphicFrameLocks noGrp="1"/>
          </p:cNvGraphicFramePr>
          <p:nvPr/>
        </p:nvGraphicFramePr>
        <p:xfrm>
          <a:off x="1769439" y="2774082"/>
          <a:ext cx="7173912" cy="3236913"/>
        </p:xfrm>
        <a:graphic>
          <a:graphicData uri="http://schemas.openxmlformats.org/drawingml/2006/table">
            <a:tbl>
              <a:tblPr/>
              <a:tblGrid>
                <a:gridCol w="650875"/>
                <a:gridCol w="650875"/>
                <a:gridCol w="652462"/>
                <a:gridCol w="649288"/>
                <a:gridCol w="650875"/>
                <a:gridCol w="650875"/>
                <a:gridCol w="652462"/>
                <a:gridCol w="649288"/>
                <a:gridCol w="765175"/>
                <a:gridCol w="550862"/>
                <a:gridCol w="650875"/>
              </a:tblGrid>
              <a:tr h="48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96">
                <a:tc gridSpan="1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96">
                <a:tc gridSpan="1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96">
                <a:tc gridSpan="1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9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5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316" marR="89316" marT="51231" marB="512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1502" name="Rectangle 126"/>
          <p:cNvSpPr>
            <a:spLocks noChangeArrowheads="1"/>
          </p:cNvSpPr>
          <p:nvPr/>
        </p:nvSpPr>
        <p:spPr bwMode="auto">
          <a:xfrm>
            <a:off x="516901" y="3364632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初态：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1503" name="Rectangle 127"/>
          <p:cNvSpPr>
            <a:spLocks noChangeArrowheads="1"/>
          </p:cNvSpPr>
          <p:nvPr/>
        </p:nvSpPr>
        <p:spPr bwMode="auto">
          <a:xfrm>
            <a:off x="135901" y="4048845"/>
            <a:ext cx="1600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(dk=5)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1504" name="Rectangle 128"/>
          <p:cNvSpPr>
            <a:spLocks noChangeArrowheads="1"/>
          </p:cNvSpPr>
          <p:nvPr/>
        </p:nvSpPr>
        <p:spPr bwMode="auto">
          <a:xfrm>
            <a:off x="135901" y="4812432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(dk=3)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1505" name="Rectangle 129"/>
          <p:cNvSpPr>
            <a:spLocks noChangeArrowheads="1"/>
          </p:cNvSpPr>
          <p:nvPr/>
        </p:nvSpPr>
        <p:spPr bwMode="auto">
          <a:xfrm>
            <a:off x="135901" y="5498232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趟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(dk=1)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1506" name="Rectangle 130"/>
          <p:cNvSpPr>
            <a:spLocks noChangeArrowheads="1"/>
          </p:cNvSpPr>
          <p:nvPr/>
        </p:nvSpPr>
        <p:spPr bwMode="auto">
          <a:xfrm>
            <a:off x="25743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49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07" name="Rectangle 131"/>
          <p:cNvSpPr>
            <a:spLocks noChangeArrowheads="1"/>
          </p:cNvSpPr>
          <p:nvPr/>
        </p:nvSpPr>
        <p:spPr bwMode="auto">
          <a:xfrm>
            <a:off x="57747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08" name="Rectangle 132"/>
          <p:cNvSpPr>
            <a:spLocks noChangeArrowheads="1"/>
          </p:cNvSpPr>
          <p:nvPr/>
        </p:nvSpPr>
        <p:spPr bwMode="auto">
          <a:xfrm>
            <a:off x="25743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13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09" name="Rectangle 133"/>
          <p:cNvSpPr>
            <a:spLocks noChangeArrowheads="1"/>
          </p:cNvSpPr>
          <p:nvPr/>
        </p:nvSpPr>
        <p:spPr bwMode="auto">
          <a:xfrm>
            <a:off x="57747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49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10" name="Rectangle 134"/>
          <p:cNvSpPr>
            <a:spLocks noChangeArrowheads="1"/>
          </p:cNvSpPr>
          <p:nvPr/>
        </p:nvSpPr>
        <p:spPr bwMode="auto">
          <a:xfrm>
            <a:off x="31839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38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1" name="Rectangle 135"/>
          <p:cNvSpPr>
            <a:spLocks noChangeArrowheads="1"/>
          </p:cNvSpPr>
          <p:nvPr/>
        </p:nvSpPr>
        <p:spPr bwMode="auto">
          <a:xfrm>
            <a:off x="64605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27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2" name="Rectangle 136"/>
          <p:cNvSpPr>
            <a:spLocks noChangeArrowheads="1"/>
          </p:cNvSpPr>
          <p:nvPr/>
        </p:nvSpPr>
        <p:spPr bwMode="auto">
          <a:xfrm>
            <a:off x="38697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65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3" name="Rectangle 137"/>
          <p:cNvSpPr>
            <a:spLocks noChangeArrowheads="1"/>
          </p:cNvSpPr>
          <p:nvPr/>
        </p:nvSpPr>
        <p:spPr bwMode="auto">
          <a:xfrm>
            <a:off x="7070101" y="4125045"/>
            <a:ext cx="4572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49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*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14" name="Rectangle 138"/>
          <p:cNvSpPr>
            <a:spLocks noChangeArrowheads="1"/>
          </p:cNvSpPr>
          <p:nvPr/>
        </p:nvSpPr>
        <p:spPr bwMode="auto">
          <a:xfrm>
            <a:off x="44793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97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5" name="Rectangle 139"/>
          <p:cNvSpPr>
            <a:spLocks noChangeArrowheads="1"/>
          </p:cNvSpPr>
          <p:nvPr/>
        </p:nvSpPr>
        <p:spPr bwMode="auto">
          <a:xfrm>
            <a:off x="77559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55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6" name="Rectangle 140"/>
          <p:cNvSpPr>
            <a:spLocks noChangeArrowheads="1"/>
          </p:cNvSpPr>
          <p:nvPr/>
        </p:nvSpPr>
        <p:spPr bwMode="auto">
          <a:xfrm>
            <a:off x="51651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76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7" name="Rectangle 141"/>
          <p:cNvSpPr>
            <a:spLocks noChangeArrowheads="1"/>
          </p:cNvSpPr>
          <p:nvPr/>
        </p:nvSpPr>
        <p:spPr bwMode="auto">
          <a:xfrm>
            <a:off x="83655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18" name="Rectangle 142"/>
          <p:cNvSpPr>
            <a:spLocks noChangeArrowheads="1"/>
          </p:cNvSpPr>
          <p:nvPr/>
        </p:nvSpPr>
        <p:spPr bwMode="auto">
          <a:xfrm>
            <a:off x="31839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27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19" name="Rectangle 143"/>
          <p:cNvSpPr>
            <a:spLocks noChangeArrowheads="1"/>
          </p:cNvSpPr>
          <p:nvPr/>
        </p:nvSpPr>
        <p:spPr bwMode="auto">
          <a:xfrm>
            <a:off x="64605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38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0" name="Rectangle 144"/>
          <p:cNvSpPr>
            <a:spLocks noChangeArrowheads="1"/>
          </p:cNvSpPr>
          <p:nvPr/>
        </p:nvSpPr>
        <p:spPr bwMode="auto">
          <a:xfrm>
            <a:off x="7070101" y="4125045"/>
            <a:ext cx="4572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 65  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1" name="Rectangle 145"/>
          <p:cNvSpPr>
            <a:spLocks noChangeArrowheads="1"/>
          </p:cNvSpPr>
          <p:nvPr/>
        </p:nvSpPr>
        <p:spPr bwMode="auto">
          <a:xfrm>
            <a:off x="3793501" y="4125045"/>
            <a:ext cx="4572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49*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2" name="Rectangle 146"/>
          <p:cNvSpPr>
            <a:spLocks noChangeArrowheads="1"/>
          </p:cNvSpPr>
          <p:nvPr/>
        </p:nvSpPr>
        <p:spPr bwMode="auto">
          <a:xfrm>
            <a:off x="77559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97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3" name="Rectangle 147"/>
          <p:cNvSpPr>
            <a:spLocks noChangeArrowheads="1"/>
          </p:cNvSpPr>
          <p:nvPr/>
        </p:nvSpPr>
        <p:spPr bwMode="auto">
          <a:xfrm>
            <a:off x="44793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55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4" name="Rectangle 148"/>
          <p:cNvSpPr>
            <a:spLocks noChangeArrowheads="1"/>
          </p:cNvSpPr>
          <p:nvPr/>
        </p:nvSpPr>
        <p:spPr bwMode="auto">
          <a:xfrm>
            <a:off x="25743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13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5" name="Rectangle 149"/>
          <p:cNvSpPr>
            <a:spLocks noChangeArrowheads="1"/>
          </p:cNvSpPr>
          <p:nvPr/>
        </p:nvSpPr>
        <p:spPr bwMode="auto">
          <a:xfrm>
            <a:off x="44793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55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6" name="Rectangle 150"/>
          <p:cNvSpPr>
            <a:spLocks noChangeArrowheads="1"/>
          </p:cNvSpPr>
          <p:nvPr/>
        </p:nvSpPr>
        <p:spPr bwMode="auto">
          <a:xfrm>
            <a:off x="83655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76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7" name="Rectangle 151"/>
          <p:cNvSpPr>
            <a:spLocks noChangeArrowheads="1"/>
          </p:cNvSpPr>
          <p:nvPr/>
        </p:nvSpPr>
        <p:spPr bwMode="auto">
          <a:xfrm>
            <a:off x="5165101" y="41250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04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28" name="Rectangle 152"/>
          <p:cNvSpPr>
            <a:spLocks noChangeArrowheads="1"/>
          </p:cNvSpPr>
          <p:nvPr/>
        </p:nvSpPr>
        <p:spPr bwMode="auto">
          <a:xfrm>
            <a:off x="64605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55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29" name="Rectangle 153"/>
          <p:cNvSpPr>
            <a:spLocks noChangeArrowheads="1"/>
          </p:cNvSpPr>
          <p:nvPr/>
        </p:nvSpPr>
        <p:spPr bwMode="auto">
          <a:xfrm>
            <a:off x="25743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30" name="Rectangle 154"/>
          <p:cNvSpPr>
            <a:spLocks noChangeArrowheads="1"/>
          </p:cNvSpPr>
          <p:nvPr/>
        </p:nvSpPr>
        <p:spPr bwMode="auto">
          <a:xfrm>
            <a:off x="32601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27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31" name="Rectangle 155"/>
          <p:cNvSpPr>
            <a:spLocks noChangeArrowheads="1"/>
          </p:cNvSpPr>
          <p:nvPr/>
        </p:nvSpPr>
        <p:spPr bwMode="auto">
          <a:xfrm>
            <a:off x="51651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04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32" name="Rectangle 156"/>
          <p:cNvSpPr>
            <a:spLocks noChangeArrowheads="1"/>
          </p:cNvSpPr>
          <p:nvPr/>
        </p:nvSpPr>
        <p:spPr bwMode="auto">
          <a:xfrm>
            <a:off x="51651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27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33" name="Rectangle 157"/>
          <p:cNvSpPr>
            <a:spLocks noChangeArrowheads="1"/>
          </p:cNvSpPr>
          <p:nvPr/>
        </p:nvSpPr>
        <p:spPr bwMode="auto">
          <a:xfrm>
            <a:off x="32601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04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34" name="Rectangle 158"/>
          <p:cNvSpPr>
            <a:spLocks noChangeArrowheads="1"/>
          </p:cNvSpPr>
          <p:nvPr/>
        </p:nvSpPr>
        <p:spPr bwMode="auto">
          <a:xfrm>
            <a:off x="58509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49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35" name="Rectangle 159"/>
          <p:cNvSpPr>
            <a:spLocks noChangeArrowheads="1"/>
          </p:cNvSpPr>
          <p:nvPr/>
        </p:nvSpPr>
        <p:spPr bwMode="auto">
          <a:xfrm>
            <a:off x="3793501" y="4812432"/>
            <a:ext cx="4572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49*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36" name="Rectangle 160"/>
          <p:cNvSpPr>
            <a:spLocks noChangeArrowheads="1"/>
          </p:cNvSpPr>
          <p:nvPr/>
        </p:nvSpPr>
        <p:spPr bwMode="auto">
          <a:xfrm>
            <a:off x="58509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49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37" name="Rectangle 161"/>
          <p:cNvSpPr>
            <a:spLocks noChangeArrowheads="1"/>
          </p:cNvSpPr>
          <p:nvPr/>
        </p:nvSpPr>
        <p:spPr bwMode="auto">
          <a:xfrm>
            <a:off x="3793501" y="4812432"/>
            <a:ext cx="4572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49*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38" name="Rectangle 162"/>
          <p:cNvSpPr>
            <a:spLocks noChangeArrowheads="1"/>
          </p:cNvSpPr>
          <p:nvPr/>
        </p:nvSpPr>
        <p:spPr bwMode="auto">
          <a:xfrm>
            <a:off x="83655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76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39" name="Rectangle 163"/>
          <p:cNvSpPr>
            <a:spLocks noChangeArrowheads="1"/>
          </p:cNvSpPr>
          <p:nvPr/>
        </p:nvSpPr>
        <p:spPr bwMode="auto">
          <a:xfrm>
            <a:off x="44793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38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40" name="Rectangle 164"/>
          <p:cNvSpPr>
            <a:spLocks noChangeArrowheads="1"/>
          </p:cNvSpPr>
          <p:nvPr/>
        </p:nvSpPr>
        <p:spPr bwMode="auto">
          <a:xfrm>
            <a:off x="83655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76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41" name="Rectangle 165"/>
          <p:cNvSpPr>
            <a:spLocks noChangeArrowheads="1"/>
          </p:cNvSpPr>
          <p:nvPr/>
        </p:nvSpPr>
        <p:spPr bwMode="auto">
          <a:xfrm>
            <a:off x="7070101" y="4812432"/>
            <a:ext cx="4572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 65  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42" name="Rectangle 166"/>
          <p:cNvSpPr>
            <a:spLocks noChangeArrowheads="1"/>
          </p:cNvSpPr>
          <p:nvPr/>
        </p:nvSpPr>
        <p:spPr bwMode="auto">
          <a:xfrm>
            <a:off x="7070101" y="4812432"/>
            <a:ext cx="4572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65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41543" name="Rectangle 167"/>
          <p:cNvSpPr>
            <a:spLocks noChangeArrowheads="1"/>
          </p:cNvSpPr>
          <p:nvPr/>
        </p:nvSpPr>
        <p:spPr bwMode="auto">
          <a:xfrm>
            <a:off x="77559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97</a:t>
            </a:r>
            <a:endParaRPr lang="en-US" altLang="zh-CN" sz="2000" b="1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44" name="Rectangle 168"/>
          <p:cNvSpPr>
            <a:spLocks noChangeArrowheads="1"/>
          </p:cNvSpPr>
          <p:nvPr/>
        </p:nvSpPr>
        <p:spPr bwMode="auto">
          <a:xfrm>
            <a:off x="7755901" y="4812432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97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169"/>
          <p:cNvGrpSpPr/>
          <p:nvPr/>
        </p:nvGrpSpPr>
        <p:grpSpPr bwMode="auto">
          <a:xfrm>
            <a:off x="2574301" y="5572845"/>
            <a:ext cx="6096000" cy="306387"/>
            <a:chOff x="1728" y="3072"/>
            <a:chExt cx="3840" cy="192"/>
          </a:xfrm>
        </p:grpSpPr>
        <p:sp>
          <p:nvSpPr>
            <p:cNvPr id="31911" name="Rectangle 170"/>
            <p:cNvSpPr>
              <a:spLocks noChangeArrowheads="1"/>
            </p:cNvSpPr>
            <p:nvPr/>
          </p:nvSpPr>
          <p:spPr bwMode="auto">
            <a:xfrm>
              <a:off x="41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55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2" name="Rectangle 171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3" name="Rectangle 172"/>
            <p:cNvSpPr>
              <a:spLocks noChangeArrowheads="1"/>
            </p:cNvSpPr>
            <p:nvPr/>
          </p:nvSpPr>
          <p:spPr bwMode="auto">
            <a:xfrm>
              <a:off x="33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4" name="Rectangle 173"/>
            <p:cNvSpPr>
              <a:spLocks noChangeArrowheads="1"/>
            </p:cNvSpPr>
            <p:nvPr/>
          </p:nvSpPr>
          <p:spPr bwMode="auto">
            <a:xfrm>
              <a:off x="2160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5" name="Rectangle 174"/>
            <p:cNvSpPr>
              <a:spLocks noChangeArrowheads="1"/>
            </p:cNvSpPr>
            <p:nvPr/>
          </p:nvSpPr>
          <p:spPr bwMode="auto">
            <a:xfrm>
              <a:off x="37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49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6" name="Rectangle 175"/>
            <p:cNvSpPr>
              <a:spLocks noChangeArrowheads="1"/>
            </p:cNvSpPr>
            <p:nvPr/>
          </p:nvSpPr>
          <p:spPr bwMode="auto">
            <a:xfrm>
              <a:off x="2496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49*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7" name="Rectangle 176"/>
            <p:cNvSpPr>
              <a:spLocks noChangeArrowheads="1"/>
            </p:cNvSpPr>
            <p:nvPr/>
          </p:nvSpPr>
          <p:spPr bwMode="auto">
            <a:xfrm>
              <a:off x="2928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38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8" name="Rectangle 177"/>
            <p:cNvSpPr>
              <a:spLocks noChangeArrowheads="1"/>
            </p:cNvSpPr>
            <p:nvPr/>
          </p:nvSpPr>
          <p:spPr bwMode="auto">
            <a:xfrm>
              <a:off x="5376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76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19" name="Rectangle 178"/>
            <p:cNvSpPr>
              <a:spLocks noChangeArrowheads="1"/>
            </p:cNvSpPr>
            <p:nvPr/>
          </p:nvSpPr>
          <p:spPr bwMode="auto">
            <a:xfrm>
              <a:off x="4560" y="307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65 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920" name="Rectangle 179"/>
            <p:cNvSpPr>
              <a:spLocks noChangeArrowheads="1"/>
            </p:cNvSpPr>
            <p:nvPr/>
          </p:nvSpPr>
          <p:spPr bwMode="auto">
            <a:xfrm>
              <a:off x="4992" y="3072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97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41556" name="Rectangle 180"/>
          <p:cNvSpPr>
            <a:spLocks noChangeArrowheads="1"/>
          </p:cNvSpPr>
          <p:nvPr/>
        </p:nvSpPr>
        <p:spPr bwMode="auto">
          <a:xfrm>
            <a:off x="3260101" y="55728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13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57" name="Rectangle 181"/>
          <p:cNvSpPr>
            <a:spLocks noChangeArrowheads="1"/>
          </p:cNvSpPr>
          <p:nvPr/>
        </p:nvSpPr>
        <p:spPr bwMode="auto">
          <a:xfrm>
            <a:off x="3793501" y="5572845"/>
            <a:ext cx="3810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 27  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58" name="Rectangle 182"/>
          <p:cNvSpPr>
            <a:spLocks noChangeArrowheads="1"/>
          </p:cNvSpPr>
          <p:nvPr/>
        </p:nvSpPr>
        <p:spPr bwMode="auto">
          <a:xfrm>
            <a:off x="2574301" y="5572845"/>
            <a:ext cx="3048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04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59" name="Rectangle 183"/>
          <p:cNvSpPr>
            <a:spLocks noChangeArrowheads="1"/>
          </p:cNvSpPr>
          <p:nvPr/>
        </p:nvSpPr>
        <p:spPr bwMode="auto">
          <a:xfrm>
            <a:off x="5088901" y="5572845"/>
            <a:ext cx="4572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49*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60" name="Rectangle 184"/>
          <p:cNvSpPr>
            <a:spLocks noChangeArrowheads="1"/>
          </p:cNvSpPr>
          <p:nvPr/>
        </p:nvSpPr>
        <p:spPr bwMode="auto">
          <a:xfrm>
            <a:off x="7755901" y="5572845"/>
            <a:ext cx="3810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 76  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61" name="Rectangle 185"/>
          <p:cNvSpPr>
            <a:spLocks noChangeArrowheads="1"/>
          </p:cNvSpPr>
          <p:nvPr/>
        </p:nvSpPr>
        <p:spPr bwMode="auto">
          <a:xfrm>
            <a:off x="8365501" y="5572845"/>
            <a:ext cx="381000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 97  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1563" name="Text Box 187"/>
          <p:cNvSpPr txBox="1">
            <a:spLocks noChangeArrowheads="1"/>
          </p:cNvSpPr>
          <p:nvPr/>
        </p:nvSpPr>
        <p:spPr bwMode="auto">
          <a:xfrm>
            <a:off x="669301" y="2907432"/>
            <a:ext cx="685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r[i]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DCE0CBC-10FA-4467-A725-BDD67BE7DDCD}" type="slidenum">
              <a:rPr lang="zh-CN" altLang="en-US" sz="2400"/>
            </a:fld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4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74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74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4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4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74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74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4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74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74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74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4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74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74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74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74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74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74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74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74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500"/>
                                        <p:tgtEl>
                                          <p:spTgt spid="74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74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7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74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74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74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7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74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74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2" dur="500"/>
                                        <p:tgtEl>
                                          <p:spTgt spid="74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74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4" dur="500"/>
                                        <p:tgtEl>
                                          <p:spTgt spid="74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74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74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4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4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8" dur="500"/>
                                        <p:tgtEl>
                                          <p:spTgt spid="74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74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6" dur="500"/>
                                        <p:tgtEl>
                                          <p:spTgt spid="74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0" dur="500"/>
                                        <p:tgtEl>
                                          <p:spTgt spid="74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4" dur="500"/>
                                        <p:tgtEl>
                                          <p:spTgt spid="74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74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animBg="1" autoUpdateAnimBg="0"/>
      <p:bldP spid="741502" grpId="0" autoUpdateAnimBg="0"/>
      <p:bldP spid="741503" grpId="0" autoUpdateAnimBg="0"/>
      <p:bldP spid="741504" grpId="0" autoUpdateAnimBg="0"/>
      <p:bldP spid="741505" grpId="0" autoUpdateAnimBg="0"/>
      <p:bldP spid="741506" grpId="0" animBg="1" autoUpdateAnimBg="0"/>
      <p:bldP spid="741507" grpId="0" animBg="1" autoUpdateAnimBg="0"/>
      <p:bldP spid="741508" grpId="0" animBg="1" autoUpdateAnimBg="0"/>
      <p:bldP spid="741509" grpId="0" animBg="1" autoUpdateAnimBg="0"/>
      <p:bldP spid="741510" grpId="0" animBg="1" autoUpdateAnimBg="0"/>
      <p:bldP spid="741511" grpId="0" animBg="1" autoUpdateAnimBg="0"/>
      <p:bldP spid="741512" grpId="0" animBg="1" autoUpdateAnimBg="0"/>
      <p:bldP spid="741513" grpId="0" animBg="1" autoUpdateAnimBg="0"/>
      <p:bldP spid="741514" grpId="0" animBg="1" autoUpdateAnimBg="0"/>
      <p:bldP spid="741515" grpId="0" animBg="1" autoUpdateAnimBg="0"/>
      <p:bldP spid="741516" grpId="0" animBg="1" autoUpdateAnimBg="0"/>
      <p:bldP spid="741517" grpId="0" animBg="1" autoUpdateAnimBg="0"/>
      <p:bldP spid="741518" grpId="0" animBg="1" autoUpdateAnimBg="0"/>
      <p:bldP spid="741519" grpId="0" animBg="1" autoUpdateAnimBg="0"/>
      <p:bldP spid="741520" grpId="0" animBg="1" autoUpdateAnimBg="0"/>
      <p:bldP spid="741521" grpId="0" animBg="1" autoUpdateAnimBg="0"/>
      <p:bldP spid="741522" grpId="0" animBg="1" autoUpdateAnimBg="0"/>
      <p:bldP spid="741523" grpId="0" animBg="1" autoUpdateAnimBg="0"/>
      <p:bldP spid="741524" grpId="0" animBg="1" autoUpdateAnimBg="0"/>
      <p:bldP spid="741525" grpId="0" animBg="1" autoUpdateAnimBg="0"/>
      <p:bldP spid="741526" grpId="0" animBg="1" autoUpdateAnimBg="0"/>
      <p:bldP spid="741527" grpId="0" animBg="1" autoUpdateAnimBg="0"/>
      <p:bldP spid="741528" grpId="0" animBg="1" autoUpdateAnimBg="0"/>
      <p:bldP spid="741529" grpId="0" animBg="1" autoUpdateAnimBg="0"/>
      <p:bldP spid="741530" grpId="0" animBg="1" autoUpdateAnimBg="0"/>
      <p:bldP spid="741531" grpId="0" animBg="1" autoUpdateAnimBg="0"/>
      <p:bldP spid="741532" grpId="0" animBg="1" autoUpdateAnimBg="0"/>
      <p:bldP spid="741533" grpId="0" animBg="1" autoUpdateAnimBg="0"/>
      <p:bldP spid="741534" grpId="0" animBg="1" autoUpdateAnimBg="0"/>
      <p:bldP spid="741535" grpId="0" animBg="1" autoUpdateAnimBg="0"/>
      <p:bldP spid="741536" grpId="0" animBg="1" autoUpdateAnimBg="0"/>
      <p:bldP spid="741537" grpId="0" animBg="1" autoUpdateAnimBg="0"/>
      <p:bldP spid="741538" grpId="0" animBg="1" autoUpdateAnimBg="0"/>
      <p:bldP spid="741539" grpId="0" animBg="1" autoUpdateAnimBg="0"/>
      <p:bldP spid="741540" grpId="0" animBg="1" autoUpdateAnimBg="0"/>
      <p:bldP spid="741541" grpId="0" animBg="1" autoUpdateAnimBg="0"/>
      <p:bldP spid="741542" grpId="0" animBg="1" autoUpdateAnimBg="0"/>
      <p:bldP spid="741543" grpId="0" animBg="1" autoUpdateAnimBg="0"/>
      <p:bldP spid="741544" grpId="0" animBg="1" autoUpdateAnimBg="0"/>
      <p:bldP spid="741556" grpId="0" animBg="1" autoUpdateAnimBg="0"/>
      <p:bldP spid="741557" grpId="0" animBg="1" autoUpdateAnimBg="0"/>
      <p:bldP spid="741558" grpId="0" animBg="1" autoUpdateAnimBg="0"/>
      <p:bldP spid="741559" grpId="0" animBg="1" autoUpdateAnimBg="0"/>
      <p:bldP spid="741560" grpId="0" animBg="1" autoUpdateAnimBg="0"/>
      <p:bldP spid="741561" grpId="0" animBg="1" autoUpdateAnimBg="0"/>
      <p:bldP spid="7415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三、希尔排序(算法实现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3A08431-1AAE-4332-84C9-096C32B04D4C}" type="slidenum">
              <a:rPr lang="zh-CN" altLang="en-US" sz="2400"/>
            </a:fld>
            <a:endParaRPr lang="en-US" altLang="zh-CN" sz="24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643188"/>
            <a:ext cx="87630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ShellSort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int gap, m;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(gap=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/2; gap&gt;=1; gap/=2) {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for (m=1; m&lt;=gap; m++) {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每趟有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个子序列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InsertSort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(gap, m);	//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作直接插入排序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三、希尔排序(算法实现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9ACFF3A-7CE6-433E-9CFF-2B1376919B37}" type="slidenum">
              <a:rPr lang="zh-CN" altLang="en-US" sz="2400"/>
            </a:fld>
            <a:endParaRPr lang="en-US" altLang="zh-CN" sz="24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InsertSort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(int gap, int m)//m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为每个子序列的第一个元素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	int i, j, temp;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for (i=</a:t>
            </a:r>
            <a:r>
              <a:rPr lang="en-US" altLang="zh-CN" sz="20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1" dirty="0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i&lt;=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i+=</a:t>
            </a:r>
            <a:r>
              <a:rPr lang="en-US" altLang="zh-CN" sz="2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{	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从第二个元素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gap+m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temp = Key[i];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for (j=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j&gt;0; j-=</a:t>
            </a:r>
            <a:r>
              <a:rPr lang="en-US" altLang="zh-CN" sz="2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{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if (temp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Key[j])  Key[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</a:t>
            </a:r>
            <a:r>
              <a:rPr lang="en-US" altLang="zh-CN" sz="20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 = Key[j];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else   break;  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找到新元素位置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Key[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</a:t>
            </a:r>
            <a:r>
              <a:rPr lang="en-US" altLang="zh-CN" sz="20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 = temp;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75"/>
            <a:ext cx="5715000" cy="681038"/>
          </a:xfrm>
        </p:spPr>
        <p:txBody>
          <a:bodyPr/>
          <a:lstStyle/>
          <a:p>
            <a:pPr algn="l" eaLnBrk="1" hangingPunct="1"/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四、希尔排序(算法分析)</a:t>
            </a:r>
            <a:endParaRPr lang="en-US" altLang="zh-CN" sz="33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96FCFE1-A050-40D3-AAD6-8431AE16456C}" type="slidenum">
              <a:rPr lang="zh-CN" altLang="en-US" sz="2400"/>
            </a:fld>
            <a:endParaRPr lang="en-US" altLang="zh-CN" sz="24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>
            <a:spAutoFit/>
          </a:bodyPr>
          <a:lstStyle>
            <a:lvl1pPr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插入排序</a:t>
            </a:r>
            <a:endParaRPr lang="zh-CN" altLang="en-US" sz="3600" b="1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开始时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gap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的值较大, 子序列中的记录较少, 排序速度较快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而且记录一次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移动的间隔较大</a:t>
            </a:r>
            <a:endParaRPr lang="zh-CN" altLang="en-US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随着排序进展,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gap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值逐渐变小, 子序列中记录个数逐渐变多,由于前面大多数记录已基本有序, 所以排序速度仍然很快。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50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Gap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的取法有多种。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shell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提出取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=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n/2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=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gap/2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直到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gap =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09600" y="155575"/>
            <a:ext cx="83058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55" tIns="46178" rIns="92355" bIns="46178"/>
          <a:lstStyle>
            <a:lvl1pPr marL="346075" indent="-346075" defTabSz="923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239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239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239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239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第10章　内部排序</a:t>
            </a:r>
            <a:endParaRPr lang="zh-CN" altLang="en-US" sz="4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2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2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0</TotalTime>
  <Words>7368</Words>
  <Application>WPS 演示</Application>
  <PresentationFormat>全屏显示(4:3)</PresentationFormat>
  <Paragraphs>1201</Paragraphs>
  <Slides>43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Tahoma</vt:lpstr>
      <vt:lpstr>隶书</vt:lpstr>
      <vt:lpstr>黑体</vt:lpstr>
      <vt:lpstr>仿宋_GB2312</vt:lpstr>
      <vt:lpstr>仿宋</vt:lpstr>
      <vt:lpstr>Times New Roman</vt:lpstr>
      <vt:lpstr>楷体_GB2312</vt:lpstr>
      <vt:lpstr>新宋体</vt:lpstr>
      <vt:lpstr>Symbol</vt:lpstr>
      <vt:lpstr>微软雅黑</vt:lpstr>
      <vt:lpstr>Arial Unicode MS</vt:lpstr>
      <vt:lpstr>Arial Narrow</vt:lpstr>
      <vt:lpstr>数字图像处理</vt:lpstr>
      <vt:lpstr>PBrush</vt:lpstr>
      <vt:lpstr>Equation.3</vt:lpstr>
      <vt:lpstr>Equation.3</vt:lpstr>
      <vt:lpstr>三、希尔排序</vt:lpstr>
      <vt:lpstr>三、希尔排序(算法)</vt:lpstr>
      <vt:lpstr>三、希尔排序(举例)</vt:lpstr>
      <vt:lpstr>三、希尔排序(举例)</vt:lpstr>
      <vt:lpstr>三、希尔排序(举例)</vt:lpstr>
      <vt:lpstr>例：关键字序列 T=(49，38，65，97, 76, 13, 27, 49*，55,  04），请写出希尔排序的具体实现过程(dk=5,3,1) 。</vt:lpstr>
      <vt:lpstr>三、希尔排序(算法实现)</vt:lpstr>
      <vt:lpstr>三、希尔排序(算法实现)</vt:lpstr>
      <vt:lpstr>四、希尔排序(算法分析)</vt:lpstr>
      <vt:lpstr>四、希尔排序(算法分析)</vt:lpstr>
      <vt:lpstr>PowerPoint 演示文稿</vt:lpstr>
      <vt:lpstr>一、起泡排序（冒泡排序）</vt:lpstr>
      <vt:lpstr>一、起泡排序(算法)</vt:lpstr>
      <vt:lpstr>一、起泡排序(举例)</vt:lpstr>
      <vt:lpstr>PowerPoint 演示文稿</vt:lpstr>
      <vt:lpstr>一、起泡排序(算法实现)</vt:lpstr>
      <vt:lpstr>一、起泡排序(性能分析)</vt:lpstr>
      <vt:lpstr>一、起泡排序(性能分析)</vt:lpstr>
      <vt:lpstr>PowerPoint 演示文稿</vt:lpstr>
      <vt:lpstr>二、快速排序</vt:lpstr>
      <vt:lpstr>二、快速排序</vt:lpstr>
      <vt:lpstr>二、快速排序(算法)</vt:lpstr>
      <vt:lpstr>二、快速排序(算法)</vt:lpstr>
      <vt:lpstr>二、快速排序(算法)</vt:lpstr>
      <vt:lpstr>二、快速排序(举例)</vt:lpstr>
      <vt:lpstr>二、快速排序(举例)</vt:lpstr>
      <vt:lpstr> 例：以关键字序列（256，301，751，129，937，863，742，694，076，438）为例，写出执行快速算法的各趟排序结束时，关键字序列的状态。</vt:lpstr>
      <vt:lpstr>二、快速排序(算法实现)</vt:lpstr>
      <vt:lpstr>二、快速排序(性能分析)</vt:lpstr>
      <vt:lpstr>二、快速排序(性能分析)</vt:lpstr>
      <vt:lpstr>二、快速排序(性能分析)</vt:lpstr>
      <vt:lpstr>二、快速排序(性能分析)</vt:lpstr>
      <vt:lpstr>二、快速排序(性能分析)</vt:lpstr>
      <vt:lpstr>二、快速排序(改进)</vt:lpstr>
      <vt:lpstr>讨论：“快速排序”是否真的比任何排序算法都快？</vt:lpstr>
      <vt:lpstr>PowerPoint 演示文稿</vt:lpstr>
      <vt:lpstr>一、简单选择排序(算法)</vt:lpstr>
      <vt:lpstr>一、简单选择排序(举例)</vt:lpstr>
      <vt:lpstr>一、简单选择排序(举例)</vt:lpstr>
      <vt:lpstr>一、简单选择排序(算法实现)</vt:lpstr>
      <vt:lpstr>一、简单选择排序(性能分析)</vt:lpstr>
      <vt:lpstr>一、简单选择排序(性能分析)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Taki</cp:lastModifiedBy>
  <cp:revision>982</cp:revision>
  <cp:lastPrinted>2113-01-01T00:00:00Z</cp:lastPrinted>
  <dcterms:created xsi:type="dcterms:W3CDTF">2002-05-23T03:32:00Z</dcterms:created>
  <dcterms:modified xsi:type="dcterms:W3CDTF">2021-12-13T07:25:35Z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